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69" r:id="rId2"/>
    <p:sldId id="257" r:id="rId3"/>
    <p:sldId id="258" r:id="rId4"/>
    <p:sldId id="264" r:id="rId5"/>
    <p:sldId id="268" r:id="rId6"/>
  </p:sldIdLst>
  <p:sldSz cx="9144000" cy="6858000" type="screen4x3"/>
  <p:notesSz cx="6858000" cy="9144000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rançois RAFFI" initials="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FFFFFF"/>
    <a:srgbClr val="DDDDDD"/>
    <a:srgbClr val="000066"/>
    <a:srgbClr val="FFA86D"/>
    <a:srgbClr val="FF6600"/>
    <a:srgbClr val="9900CC"/>
    <a:srgbClr val="660066"/>
    <a:srgbClr val="10EB00"/>
    <a:srgbClr val="3AC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20" autoAdjust="0"/>
    <p:restoredTop sz="94660"/>
  </p:normalViewPr>
  <p:slideViewPr>
    <p:cSldViewPr snapToGrid="0" snapToObjects="1">
      <p:cViewPr>
        <p:scale>
          <a:sx n="121" d="100"/>
          <a:sy n="121" d="100"/>
        </p:scale>
        <p:origin x="-1656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DF39DAFA-D9D2-4F31-8C19-D80CFA575871}" type="datetimeFigureOut">
              <a:rPr lang="fr-FR"/>
              <a:pPr>
                <a:defRPr/>
              </a:pPr>
              <a:t>23/09/2015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BBCFAF4-5404-4474-A41E-DE62A645371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88026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>
              <a:ea typeface="ＭＳ Ｐゴシック" pitchFamily="34" charset="-128"/>
            </a:endParaRPr>
          </a:p>
        </p:txBody>
      </p:sp>
      <p:sp>
        <p:nvSpPr>
          <p:cNvPr id="819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294" tIns="46147" rIns="92294" bIns="46147"/>
          <a:lstStyle/>
          <a:p>
            <a:pPr defTabSz="922248"/>
            <a:r>
              <a:rPr lang="fr-FR" sz="1300" dirty="0">
                <a:latin typeface="Trebuchet MS" pitchFamily="34" charset="0"/>
              </a:rPr>
              <a:t>ARV-trial.com</a:t>
            </a:r>
          </a:p>
        </p:txBody>
      </p:sp>
      <p:sp>
        <p:nvSpPr>
          <p:cNvPr id="8196" name="Rectangle 7"/>
          <p:cNvSpPr txBox="1">
            <a:spLocks noGrp="1" noChangeArrowheads="1"/>
          </p:cNvSpPr>
          <p:nvPr/>
        </p:nvSpPr>
        <p:spPr bwMode="auto">
          <a:xfrm>
            <a:off x="3614739" y="8424864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74" tIns="42486" rIns="84974" bIns="42486" anchor="b"/>
          <a:lstStyle/>
          <a:p>
            <a:pPr algn="r" defTabSz="850817"/>
            <a:fld id="{8B87528F-3C34-418C-B37E-B3F1FFDBC226}" type="slidenum">
              <a:rPr lang="fr-FR" sz="1200">
                <a:latin typeface="Calibri" pitchFamily="34" charset="0"/>
              </a:rPr>
              <a:pPr algn="r" defTabSz="850817"/>
              <a:t>1</a:t>
            </a:fld>
            <a:endParaRPr lang="fr-FR" sz="1200" dirty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 baseline="0"/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>
                <a:ea typeface="ＭＳ Ｐゴシック" pitchFamily="34" charset="-128"/>
              </a:rPr>
              <a:t>Switch to RAL-containing regimen</a:t>
            </a:r>
          </a:p>
        </p:txBody>
      </p:sp>
      <p:sp>
        <p:nvSpPr>
          <p:cNvPr id="7170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3">
                  <a:lumMod val="65000"/>
                </a:schemeClr>
              </a:buClr>
            </a:pPr>
            <a:r>
              <a:rPr lang="en-US" sz="2800" b="1" dirty="0" smtClean="0">
                <a:solidFill>
                  <a:schemeClr val="accent3">
                    <a:lumMod val="65000"/>
                  </a:schemeClr>
                </a:solidFill>
                <a:latin typeface="Calibri" pitchFamily="34" charset="0"/>
                <a:ea typeface="ＭＳ Ｐゴシック" pitchFamily="34" charset="-128"/>
              </a:rPr>
              <a:t>Canadian Study</a:t>
            </a:r>
          </a:p>
          <a:p>
            <a:pPr>
              <a:buClr>
                <a:schemeClr val="accent3">
                  <a:lumMod val="65000"/>
                </a:schemeClr>
              </a:buClr>
            </a:pPr>
            <a:r>
              <a:rPr lang="en-US" sz="2800" b="1" dirty="0" smtClean="0">
                <a:solidFill>
                  <a:schemeClr val="accent3">
                    <a:lumMod val="65000"/>
                  </a:schemeClr>
                </a:solidFill>
                <a:latin typeface="Calibri" pitchFamily="34" charset="0"/>
                <a:ea typeface="ＭＳ Ｐゴシック" pitchFamily="34" charset="-128"/>
              </a:rPr>
              <a:t>CHEER</a:t>
            </a:r>
          </a:p>
          <a:p>
            <a:pPr>
              <a:buClr>
                <a:schemeClr val="accent3">
                  <a:lumMod val="65000"/>
                </a:schemeClr>
              </a:buClr>
            </a:pPr>
            <a:r>
              <a:rPr lang="en-US" sz="2800" b="1" dirty="0" smtClean="0">
                <a:solidFill>
                  <a:schemeClr val="accent3">
                    <a:lumMod val="65000"/>
                  </a:schemeClr>
                </a:solidFill>
                <a:latin typeface="Calibri" pitchFamily="34" charset="0"/>
                <a:ea typeface="ＭＳ Ｐゴシック" pitchFamily="34" charset="-128"/>
              </a:rPr>
              <a:t>Montreal Study</a:t>
            </a:r>
          </a:p>
          <a:p>
            <a:pPr>
              <a:buClr>
                <a:schemeClr val="accent3">
                  <a:lumMod val="65000"/>
                </a:schemeClr>
              </a:buClr>
            </a:pPr>
            <a:r>
              <a:rPr lang="en-US" sz="2800" b="1" dirty="0" smtClean="0">
                <a:solidFill>
                  <a:schemeClr val="accent3">
                    <a:lumMod val="65000"/>
                  </a:schemeClr>
                </a:solidFill>
                <a:latin typeface="Calibri" pitchFamily="34" charset="0"/>
                <a:ea typeface="ＭＳ Ｐゴシック" pitchFamily="34" charset="-128"/>
              </a:rPr>
              <a:t>EASIER</a:t>
            </a:r>
          </a:p>
          <a:p>
            <a:pPr>
              <a:buClr>
                <a:schemeClr val="accent3">
                  <a:lumMod val="65000"/>
                </a:schemeClr>
              </a:buClr>
            </a:pPr>
            <a:r>
              <a:rPr lang="en-US" sz="2800" b="1" dirty="0" smtClean="0">
                <a:solidFill>
                  <a:schemeClr val="accent3">
                    <a:lumMod val="65000"/>
                  </a:schemeClr>
                </a:solidFill>
                <a:latin typeface="Calibri" pitchFamily="34" charset="0"/>
                <a:ea typeface="ＭＳ Ｐゴシック" pitchFamily="34" charset="-128"/>
              </a:rPr>
              <a:t>SWITCHMRK</a:t>
            </a:r>
          </a:p>
          <a:p>
            <a:pPr>
              <a:buClr>
                <a:schemeClr val="accent3">
                  <a:lumMod val="65000"/>
                </a:schemeClr>
              </a:buClr>
            </a:pPr>
            <a:r>
              <a:rPr lang="en-US" sz="2800" b="1" dirty="0" smtClean="0">
                <a:solidFill>
                  <a:schemeClr val="accent3">
                    <a:lumMod val="65000"/>
                  </a:schemeClr>
                </a:solidFill>
                <a:latin typeface="Calibri" pitchFamily="34" charset="0"/>
                <a:ea typeface="ＭＳ Ｐゴシック" pitchFamily="34" charset="-128"/>
              </a:rPr>
              <a:t>SPIRAL</a:t>
            </a:r>
          </a:p>
          <a:p>
            <a:pPr>
              <a:buClr>
                <a:srgbClr val="C00000"/>
              </a:buClr>
            </a:pPr>
            <a:r>
              <a:rPr lang="en-US" sz="2800" b="1" dirty="0" smtClean="0">
                <a:solidFill>
                  <a:srgbClr val="C00000"/>
                </a:solidFill>
                <a:latin typeface="Calibri" pitchFamily="34" charset="0"/>
                <a:ea typeface="ＭＳ Ｐゴシック" pitchFamily="34" charset="-128"/>
              </a:rPr>
              <a:t>Switch ER</a:t>
            </a:r>
            <a:endParaRPr lang="fr-FR" sz="2800" b="1" dirty="0" smtClean="0">
              <a:solidFill>
                <a:srgbClr val="C00000"/>
              </a:solidFill>
              <a:latin typeface="Calibri" pitchFamily="34" charset="0"/>
              <a:ea typeface="ＭＳ Ｐゴシック" pitchFamily="34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875881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dirty="0" err="1" smtClean="0">
                <a:ea typeface="ＭＳ Ｐゴシック" pitchFamily="34" charset="-128"/>
              </a:rPr>
              <a:t>Switch-ER</a:t>
            </a:r>
            <a:r>
              <a:rPr lang="fr-FR" sz="3600" dirty="0" smtClean="0">
                <a:ea typeface="ＭＳ Ｐゴシック" pitchFamily="34" charset="-128"/>
              </a:rPr>
              <a:t> </a:t>
            </a:r>
            <a:r>
              <a:rPr lang="fr-FR" sz="3600" dirty="0" err="1" smtClean="0">
                <a:ea typeface="ＭＳ Ｐゴシック" pitchFamily="34" charset="-128"/>
              </a:rPr>
              <a:t>Study</a:t>
            </a:r>
            <a:r>
              <a:rPr lang="fr-FR" sz="3600" dirty="0" smtClean="0">
                <a:ea typeface="ＭＳ Ｐゴシック" pitchFamily="34" charset="-128"/>
              </a:rPr>
              <a:t>: Switch EFV to RAL</a:t>
            </a:r>
          </a:p>
        </p:txBody>
      </p:sp>
      <p:sp>
        <p:nvSpPr>
          <p:cNvPr id="7" name="Line 105"/>
          <p:cNvSpPr>
            <a:spLocks noChangeShapeType="1"/>
          </p:cNvSpPr>
          <p:nvPr/>
        </p:nvSpPr>
        <p:spPr bwMode="auto">
          <a:xfrm>
            <a:off x="3019425" y="3213100"/>
            <a:ext cx="406400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/>
          </a:ln>
          <a:extLst/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8" name="Line 3"/>
          <p:cNvSpPr>
            <a:spLocks noChangeShapeType="1"/>
          </p:cNvSpPr>
          <p:nvPr/>
        </p:nvSpPr>
        <p:spPr bwMode="auto">
          <a:xfrm>
            <a:off x="3424238" y="2689225"/>
            <a:ext cx="0" cy="99060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/>
          </a:ln>
          <a:ex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9" name="Line 4"/>
          <p:cNvSpPr>
            <a:spLocks noChangeShapeType="1"/>
          </p:cNvSpPr>
          <p:nvPr/>
        </p:nvSpPr>
        <p:spPr bwMode="auto">
          <a:xfrm>
            <a:off x="3408363" y="2698750"/>
            <a:ext cx="650875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  <a:ex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>
            <a:off x="3416300" y="3679825"/>
            <a:ext cx="622300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  <a:ex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4130675" y="2219979"/>
            <a:ext cx="1722438" cy="8244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1600" b="1" dirty="0" smtClean="0">
                <a:solidFill>
                  <a:schemeClr val="bg1"/>
                </a:solidFill>
                <a:latin typeface="+mj-lt"/>
                <a:ea typeface="Times New Roman" pitchFamily="-65" charset="0"/>
                <a:cs typeface="ＭＳ Ｐゴシック" pitchFamily="-65" charset="-128"/>
              </a:rPr>
              <a:t>RAL </a:t>
            </a:r>
            <a:r>
              <a:rPr lang="en-US" sz="1600" b="1" dirty="0">
                <a:solidFill>
                  <a:schemeClr val="bg1"/>
                </a:solidFill>
                <a:latin typeface="+mj-lt"/>
                <a:ea typeface="Times New Roman" pitchFamily="-65" charset="0"/>
                <a:cs typeface="ＭＳ Ｐゴシック" pitchFamily="-65" charset="-128"/>
              </a:rPr>
              <a:t>400 mg </a:t>
            </a:r>
            <a:r>
              <a:rPr lang="en-US" sz="1600" b="1" dirty="0" smtClean="0">
                <a:solidFill>
                  <a:schemeClr val="bg1"/>
                </a:solidFill>
                <a:latin typeface="+mj-lt"/>
                <a:ea typeface="Times New Roman" pitchFamily="-65" charset="0"/>
                <a:cs typeface="ＭＳ Ｐゴシック" pitchFamily="-65" charset="-128"/>
              </a:rPr>
              <a:t>BID </a:t>
            </a:r>
            <a:br>
              <a:rPr lang="en-US" sz="1600" b="1" dirty="0" smtClean="0">
                <a:solidFill>
                  <a:schemeClr val="bg1"/>
                </a:solidFill>
                <a:latin typeface="+mj-lt"/>
                <a:ea typeface="Times New Roman" pitchFamily="-65" charset="0"/>
                <a:cs typeface="ＭＳ Ｐゴシック" pitchFamily="-65" charset="-128"/>
              </a:rPr>
            </a:br>
            <a:r>
              <a:rPr lang="en-US" sz="1600" b="1" dirty="0" smtClean="0">
                <a:solidFill>
                  <a:schemeClr val="bg1"/>
                </a:solidFill>
                <a:latin typeface="+mj-lt"/>
                <a:ea typeface="Times New Roman" pitchFamily="-65" charset="0"/>
                <a:cs typeface="ＭＳ Ｐゴシック" pitchFamily="-65" charset="-128"/>
              </a:rPr>
              <a:t>+ EFV placebo </a:t>
            </a:r>
            <a:br>
              <a:rPr lang="en-US" sz="1600" b="1" dirty="0" smtClean="0">
                <a:solidFill>
                  <a:schemeClr val="bg1"/>
                </a:solidFill>
                <a:latin typeface="+mj-lt"/>
                <a:ea typeface="Times New Roman" pitchFamily="-65" charset="0"/>
                <a:cs typeface="ＭＳ Ｐゴシック" pitchFamily="-65" charset="-128"/>
              </a:rPr>
            </a:br>
            <a:r>
              <a:rPr lang="en-US" sz="1600" b="1" dirty="0" smtClean="0">
                <a:solidFill>
                  <a:schemeClr val="bg1"/>
                </a:solidFill>
                <a:latin typeface="+mj-lt"/>
                <a:ea typeface="Times New Roman" pitchFamily="-65" charset="0"/>
                <a:cs typeface="ＭＳ Ｐゴシック" pitchFamily="-65" charset="-128"/>
              </a:rPr>
              <a:t>+ 2 NRTI</a:t>
            </a:r>
            <a:endParaRPr lang="en-US" sz="1600" b="1" dirty="0">
              <a:ln>
                <a:solidFill>
                  <a:srgbClr val="FF6600"/>
                </a:solidFill>
              </a:ln>
              <a:solidFill>
                <a:schemeClr val="bg1"/>
              </a:solidFill>
              <a:latin typeface="+mj-lt"/>
              <a:ea typeface="Times New Roman" pitchFamily="-65" charset="0"/>
              <a:cs typeface="ＭＳ Ｐゴシック" pitchFamily="-65" charset="-128"/>
            </a:endParaRPr>
          </a:p>
        </p:txBody>
      </p:sp>
      <p:sp>
        <p:nvSpPr>
          <p:cNvPr id="12" name="Line 29"/>
          <p:cNvSpPr>
            <a:spLocks noChangeShapeType="1"/>
          </p:cNvSpPr>
          <p:nvPr/>
        </p:nvSpPr>
        <p:spPr bwMode="auto">
          <a:xfrm>
            <a:off x="5888957" y="2717800"/>
            <a:ext cx="650875" cy="3175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  <a:ex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j-lt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13" name="Line 30"/>
          <p:cNvSpPr>
            <a:spLocks noChangeShapeType="1"/>
          </p:cNvSpPr>
          <p:nvPr/>
        </p:nvSpPr>
        <p:spPr bwMode="auto">
          <a:xfrm>
            <a:off x="5917532" y="3724275"/>
            <a:ext cx="622300" cy="1588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  <a:ex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j-lt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7179" name="Text Box 35"/>
          <p:cNvSpPr txBox="1">
            <a:spLocks noChangeArrowheads="1"/>
          </p:cNvSpPr>
          <p:nvPr/>
        </p:nvSpPr>
        <p:spPr bwMode="auto">
          <a:xfrm>
            <a:off x="5364163" y="4267200"/>
            <a:ext cx="3856037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sz="1400">
                <a:solidFill>
                  <a:srgbClr val="FFFFFF"/>
                </a:solidFill>
                <a:ea typeface="ＭＳ Ｐゴシック" pitchFamily="34" charset="-128"/>
              </a:rPr>
              <a:t>        </a:t>
            </a:r>
            <a:r>
              <a:rPr lang="en-US" sz="1200">
                <a:solidFill>
                  <a:srgbClr val="FFFFFF"/>
                </a:solidFill>
                <a:ea typeface="ＭＳ Ｐゴシック" pitchFamily="34" charset="-128"/>
              </a:rPr>
              <a:t>24 weeks      	                48 weeks</a:t>
            </a:r>
          </a:p>
          <a:p>
            <a:pPr algn="ctr">
              <a:lnSpc>
                <a:spcPct val="85000"/>
              </a:lnSpc>
            </a:pPr>
            <a:r>
              <a:rPr lang="en-US" sz="1200">
                <a:solidFill>
                  <a:srgbClr val="FFFFFF"/>
                </a:solidFill>
                <a:ea typeface="ＭＳ Ｐゴシック" pitchFamily="34" charset="-128"/>
              </a:rPr>
              <a:t>   Primary Endpoint 	       Secondary Endpoint</a:t>
            </a:r>
            <a:r>
              <a:rPr lang="en-US" sz="1400">
                <a:solidFill>
                  <a:srgbClr val="FFFFFF"/>
                </a:solidFill>
                <a:ea typeface="ＭＳ Ｐゴシック" pitchFamily="34" charset="-128"/>
              </a:rPr>
              <a:t>	</a:t>
            </a:r>
          </a:p>
        </p:txBody>
      </p:sp>
      <p:sp>
        <p:nvSpPr>
          <p:cNvPr id="7180" name="AutoShape 32"/>
          <p:cNvSpPr>
            <a:spLocks noChangeArrowheads="1"/>
          </p:cNvSpPr>
          <p:nvPr/>
        </p:nvSpPr>
        <p:spPr bwMode="auto">
          <a:xfrm>
            <a:off x="4025900" y="4202113"/>
            <a:ext cx="88900" cy="119062"/>
          </a:xfrm>
          <a:prstGeom prst="diamond">
            <a:avLst/>
          </a:prstGeom>
          <a:solidFill>
            <a:srgbClr val="333399"/>
          </a:solidFill>
          <a:ln w="9525">
            <a:solidFill>
              <a:srgbClr val="3333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GB" sz="320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7181" name="AutoShape 33"/>
          <p:cNvSpPr>
            <a:spLocks noChangeArrowheads="1"/>
          </p:cNvSpPr>
          <p:nvPr/>
        </p:nvSpPr>
        <p:spPr bwMode="auto">
          <a:xfrm>
            <a:off x="8242300" y="4200525"/>
            <a:ext cx="88900" cy="119063"/>
          </a:xfrm>
          <a:prstGeom prst="diamond">
            <a:avLst/>
          </a:prstGeom>
          <a:solidFill>
            <a:srgbClr val="333399"/>
          </a:solidFill>
          <a:ln w="9525">
            <a:solidFill>
              <a:srgbClr val="3333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GB" sz="320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7182" name="AutoShape 34"/>
          <p:cNvSpPr>
            <a:spLocks noChangeArrowheads="1"/>
          </p:cNvSpPr>
          <p:nvPr/>
        </p:nvSpPr>
        <p:spPr bwMode="auto">
          <a:xfrm>
            <a:off x="6151563" y="4191000"/>
            <a:ext cx="88900" cy="119063"/>
          </a:xfrm>
          <a:prstGeom prst="diamond">
            <a:avLst/>
          </a:prstGeom>
          <a:solidFill>
            <a:srgbClr val="333399"/>
          </a:solidFill>
          <a:ln w="9525">
            <a:solidFill>
              <a:srgbClr val="3333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GB" sz="320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18" name="Line 35"/>
          <p:cNvSpPr>
            <a:spLocks noChangeShapeType="1"/>
          </p:cNvSpPr>
          <p:nvPr/>
        </p:nvSpPr>
        <p:spPr bwMode="auto">
          <a:xfrm>
            <a:off x="4043363" y="4256088"/>
            <a:ext cx="4264025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/>
          </a:ln>
          <a:extLst/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7184" name="Text Box 36"/>
          <p:cNvSpPr txBox="1">
            <a:spLocks noChangeArrowheads="1"/>
          </p:cNvSpPr>
          <p:nvPr/>
        </p:nvSpPr>
        <p:spPr bwMode="auto">
          <a:xfrm>
            <a:off x="3416612" y="2324100"/>
            <a:ext cx="72327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 dirty="0">
                <a:solidFill>
                  <a:srgbClr val="C00000"/>
                </a:solidFill>
                <a:latin typeface="Calibri" pitchFamily="34" charset="0"/>
                <a:ea typeface="ＭＳ Ｐゴシック" pitchFamily="34" charset="-128"/>
              </a:rPr>
              <a:t>N = </a:t>
            </a:r>
            <a:r>
              <a:rPr lang="en-US" sz="1600" b="1" dirty="0" smtClean="0">
                <a:solidFill>
                  <a:srgbClr val="C00000"/>
                </a:solidFill>
                <a:latin typeface="Calibri" pitchFamily="34" charset="0"/>
                <a:ea typeface="ＭＳ Ｐゴシック" pitchFamily="34" charset="-128"/>
              </a:rPr>
              <a:t>29</a:t>
            </a:r>
            <a:endParaRPr lang="en-US" sz="1600" b="1" dirty="0">
              <a:solidFill>
                <a:srgbClr val="C0000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7185" name="Text Box 37"/>
          <p:cNvSpPr txBox="1">
            <a:spLocks noChangeArrowheads="1"/>
          </p:cNvSpPr>
          <p:nvPr/>
        </p:nvSpPr>
        <p:spPr bwMode="auto">
          <a:xfrm>
            <a:off x="3403912" y="3717925"/>
            <a:ext cx="72327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 dirty="0">
                <a:solidFill>
                  <a:srgbClr val="C00000"/>
                </a:solidFill>
                <a:latin typeface="Calibri" pitchFamily="34" charset="0"/>
                <a:ea typeface="ＭＳ Ｐゴシック" pitchFamily="34" charset="-128"/>
              </a:rPr>
              <a:t>N = </a:t>
            </a:r>
            <a:r>
              <a:rPr lang="en-US" sz="1600" b="1" dirty="0" smtClean="0">
                <a:solidFill>
                  <a:srgbClr val="C00000"/>
                </a:solidFill>
                <a:latin typeface="Calibri" pitchFamily="34" charset="0"/>
                <a:ea typeface="ＭＳ Ｐゴシック" pitchFamily="34" charset="-128"/>
              </a:rPr>
              <a:t>24</a:t>
            </a:r>
            <a:endParaRPr lang="en-US" sz="1600" b="1" dirty="0">
              <a:solidFill>
                <a:srgbClr val="C0000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29716" name="Rectangle 20"/>
          <p:cNvSpPr>
            <a:spLocks noChangeArrowheads="1"/>
          </p:cNvSpPr>
          <p:nvPr/>
        </p:nvSpPr>
        <p:spPr bwMode="auto">
          <a:xfrm>
            <a:off x="4130675" y="3208338"/>
            <a:ext cx="1722438" cy="823912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1600" b="1" dirty="0">
                <a:solidFill>
                  <a:schemeClr val="bg1"/>
                </a:solidFill>
                <a:latin typeface="+mj-lt"/>
                <a:ea typeface="Times New Roman" pitchFamily="-65" charset="0"/>
                <a:cs typeface="Times New Roman" pitchFamily="-65" charset="0"/>
              </a:rPr>
              <a:t>EFV 600 mg </a:t>
            </a:r>
            <a:r>
              <a:rPr lang="en-US" sz="1600" b="1" dirty="0" smtClean="0">
                <a:solidFill>
                  <a:schemeClr val="bg1"/>
                </a:solidFill>
                <a:latin typeface="+mj-lt"/>
                <a:ea typeface="Times New Roman" pitchFamily="-65" charset="0"/>
                <a:cs typeface="Times New Roman" pitchFamily="-65" charset="0"/>
              </a:rPr>
              <a:t>QD </a:t>
            </a:r>
            <a:br>
              <a:rPr lang="en-US" sz="1600" b="1" dirty="0" smtClean="0">
                <a:solidFill>
                  <a:schemeClr val="bg1"/>
                </a:solidFill>
                <a:latin typeface="+mj-lt"/>
                <a:ea typeface="Times New Roman" pitchFamily="-65" charset="0"/>
                <a:cs typeface="Times New Roman" pitchFamily="-65" charset="0"/>
              </a:rPr>
            </a:br>
            <a:r>
              <a:rPr lang="en-US" sz="1600" b="1" dirty="0" smtClean="0">
                <a:solidFill>
                  <a:schemeClr val="bg1"/>
                </a:solidFill>
                <a:latin typeface="+mj-lt"/>
                <a:ea typeface="Times New Roman" pitchFamily="-65" charset="0"/>
                <a:cs typeface="Times New Roman" pitchFamily="-65" charset="0"/>
              </a:rPr>
              <a:t>+ RAL placebo </a:t>
            </a:r>
            <a:br>
              <a:rPr lang="en-US" sz="1600" b="1" dirty="0" smtClean="0">
                <a:solidFill>
                  <a:schemeClr val="bg1"/>
                </a:solidFill>
                <a:latin typeface="+mj-lt"/>
                <a:ea typeface="Times New Roman" pitchFamily="-65" charset="0"/>
                <a:cs typeface="Times New Roman" pitchFamily="-65" charset="0"/>
              </a:rPr>
            </a:br>
            <a:r>
              <a:rPr lang="en-US" sz="1600" b="1" dirty="0" smtClean="0">
                <a:solidFill>
                  <a:schemeClr val="bg1"/>
                </a:solidFill>
                <a:latin typeface="+mj-lt"/>
                <a:ea typeface="Times New Roman" pitchFamily="-65" charset="0"/>
                <a:cs typeface="Times New Roman" pitchFamily="-65" charset="0"/>
              </a:rPr>
              <a:t>+ </a:t>
            </a:r>
            <a:r>
              <a:rPr lang="en-US" sz="1600" b="1" dirty="0">
                <a:solidFill>
                  <a:schemeClr val="bg1"/>
                </a:solidFill>
                <a:latin typeface="+mj-lt"/>
                <a:ea typeface="Times New Roman" pitchFamily="-65" charset="0"/>
                <a:cs typeface="Times New Roman" pitchFamily="-65" charset="0"/>
              </a:rPr>
              <a:t>2 NRTI</a:t>
            </a:r>
          </a:p>
        </p:txBody>
      </p:sp>
      <p:sp>
        <p:nvSpPr>
          <p:cNvPr id="29" name="Espace réservé du contenu 2"/>
          <p:cNvSpPr txBox="1">
            <a:spLocks/>
          </p:cNvSpPr>
          <p:nvPr/>
        </p:nvSpPr>
        <p:spPr bwMode="auto">
          <a:xfrm>
            <a:off x="34925" y="11636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8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cxnSp>
        <p:nvCxnSpPr>
          <p:cNvPr id="7190" name="Connecteur droit 66"/>
          <p:cNvCxnSpPr>
            <a:cxnSpLocks noChangeShapeType="1"/>
          </p:cNvCxnSpPr>
          <p:nvPr/>
        </p:nvCxnSpPr>
        <p:spPr bwMode="auto">
          <a:xfrm rot="5400000">
            <a:off x="3085307" y="2451894"/>
            <a:ext cx="400050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</p:cxnSp>
      <p:sp>
        <p:nvSpPr>
          <p:cNvPr id="7191" name="Oval 170"/>
          <p:cNvSpPr>
            <a:spLocks noChangeArrowheads="1"/>
          </p:cNvSpPr>
          <p:nvPr/>
        </p:nvSpPr>
        <p:spPr bwMode="auto">
          <a:xfrm>
            <a:off x="2514600" y="1238250"/>
            <a:ext cx="1539875" cy="1014413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400" b="1" dirty="0">
                <a:solidFill>
                  <a:srgbClr val="000066"/>
                </a:solidFill>
                <a:latin typeface="Calibri" pitchFamily="34" charset="0"/>
              </a:rPr>
              <a:t>Randomisation</a:t>
            </a:r>
          </a:p>
          <a:p>
            <a:pPr algn="ctr" defTabSz="914400"/>
            <a:r>
              <a:rPr lang="en-GB" sz="1400" b="1" dirty="0">
                <a:solidFill>
                  <a:srgbClr val="000066"/>
                </a:solidFill>
                <a:latin typeface="Calibri" pitchFamily="34" charset="0"/>
              </a:rPr>
              <a:t>1: 1</a:t>
            </a:r>
          </a:p>
          <a:p>
            <a:pPr algn="ctr" defTabSz="914400"/>
            <a:r>
              <a:rPr lang="en-GB" sz="1400" b="1" dirty="0">
                <a:solidFill>
                  <a:srgbClr val="000066"/>
                </a:solidFill>
                <a:latin typeface="Calibri" pitchFamily="34" charset="0"/>
              </a:rPr>
              <a:t>Double </a:t>
            </a:r>
            <a:r>
              <a:rPr lang="en-GB" sz="1400" b="1" dirty="0" smtClean="0">
                <a:solidFill>
                  <a:srgbClr val="000066"/>
                </a:solidFill>
                <a:latin typeface="Calibri" pitchFamily="34" charset="0"/>
              </a:rPr>
              <a:t>blind</a:t>
            </a:r>
          </a:p>
          <a:p>
            <a:pPr algn="ctr" defTabSz="914400"/>
            <a:r>
              <a:rPr lang="en-GB" sz="1400" b="1" dirty="0" smtClean="0">
                <a:solidFill>
                  <a:srgbClr val="000066"/>
                </a:solidFill>
                <a:latin typeface="Calibri" pitchFamily="34" charset="0"/>
              </a:rPr>
              <a:t>Crossover</a:t>
            </a:r>
            <a:endParaRPr lang="en-GB" sz="1400" b="1" dirty="0">
              <a:solidFill>
                <a:srgbClr val="000066"/>
              </a:solidFill>
              <a:latin typeface="Calibri" pitchFamily="34" charset="0"/>
            </a:endParaRPr>
          </a:p>
        </p:txBody>
      </p:sp>
      <p:sp>
        <p:nvSpPr>
          <p:cNvPr id="7194" name="Espace réservé du contenu 2"/>
          <p:cNvSpPr>
            <a:spLocks/>
          </p:cNvSpPr>
          <p:nvPr/>
        </p:nvSpPr>
        <p:spPr bwMode="auto">
          <a:xfrm>
            <a:off x="34925" y="4733926"/>
            <a:ext cx="9040813" cy="153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ts val="75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US" sz="2400" b="1" dirty="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Objective</a:t>
            </a:r>
          </a:p>
          <a:p>
            <a:pPr marL="800100" lvl="1" indent="-342900" defTabSz="914400">
              <a:spcBef>
                <a:spcPts val="75"/>
              </a:spcBef>
              <a:buClr>
                <a:srgbClr val="CC3300"/>
              </a:buClr>
              <a:buFont typeface="Arial" pitchFamily="34" charset="0"/>
              <a:buChar char="•"/>
            </a:pPr>
            <a:r>
              <a:rPr lang="en-US" sz="1600" dirty="0">
                <a:solidFill>
                  <a:srgbClr val="000066"/>
                </a:solidFill>
              </a:rPr>
              <a:t>Primary </a:t>
            </a:r>
            <a:r>
              <a:rPr lang="en-US" sz="1600" dirty="0" smtClean="0">
                <a:solidFill>
                  <a:srgbClr val="000066"/>
                </a:solidFill>
              </a:rPr>
              <a:t>Endpoint: patient preference of first or second regimen, by questionnaire at </a:t>
            </a:r>
            <a:r>
              <a:rPr lang="en-US" sz="1600" dirty="0">
                <a:solidFill>
                  <a:srgbClr val="000066"/>
                </a:solidFill>
              </a:rPr>
              <a:t>W12</a:t>
            </a:r>
          </a:p>
          <a:p>
            <a:pPr marL="800100" lvl="1" indent="-342900" defTabSz="914400">
              <a:spcBef>
                <a:spcPts val="75"/>
              </a:spcBef>
              <a:buClr>
                <a:srgbClr val="CC3300"/>
              </a:buClr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0066"/>
                </a:solidFill>
              </a:rPr>
              <a:t>Standardized questionnaires: patient </a:t>
            </a:r>
            <a:r>
              <a:rPr lang="en-US" sz="1600" dirty="0">
                <a:solidFill>
                  <a:srgbClr val="000066"/>
                </a:solidFill>
              </a:rPr>
              <a:t>anxiety and depression, </a:t>
            </a:r>
            <a:r>
              <a:rPr lang="en-US" sz="1600" dirty="0" smtClean="0">
                <a:solidFill>
                  <a:srgbClr val="000066"/>
                </a:solidFill>
              </a:rPr>
              <a:t>sleepiness during </a:t>
            </a:r>
            <a:r>
              <a:rPr lang="en-US" sz="1600" dirty="0">
                <a:solidFill>
                  <a:srgbClr val="000066"/>
                </a:solidFill>
              </a:rPr>
              <a:t>the day, sleep quality and antiretroviral </a:t>
            </a:r>
            <a:r>
              <a:rPr lang="en-US" sz="1600" dirty="0" smtClean="0">
                <a:solidFill>
                  <a:srgbClr val="000066"/>
                </a:solidFill>
              </a:rPr>
              <a:t>satisfaction (</a:t>
            </a:r>
            <a:r>
              <a:rPr lang="en-US" sz="1600" dirty="0" err="1" smtClean="0">
                <a:solidFill>
                  <a:srgbClr val="000066"/>
                </a:solidFill>
              </a:rPr>
              <a:t>HIVTSQc</a:t>
            </a:r>
            <a:r>
              <a:rPr lang="en-US" sz="1600" dirty="0" smtClean="0">
                <a:solidFill>
                  <a:srgbClr val="000066"/>
                </a:solidFill>
              </a:rPr>
              <a:t>)</a:t>
            </a:r>
          </a:p>
          <a:p>
            <a:pPr marL="800100" lvl="1" indent="-342900" defTabSz="914400">
              <a:spcBef>
                <a:spcPts val="75"/>
              </a:spcBef>
              <a:buClr>
                <a:srgbClr val="CC3300"/>
              </a:buClr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0066"/>
                </a:solidFill>
                <a:latin typeface="+mn-lt"/>
                <a:ea typeface="ＭＳ Ｐゴシック" pitchFamily="34" charset="-128"/>
              </a:rPr>
              <a:t>Plasma drug concentration: D1 and end of both treatment phases</a:t>
            </a:r>
            <a:endParaRPr lang="en-US" sz="1600" dirty="0">
              <a:solidFill>
                <a:srgbClr val="000066"/>
              </a:solidFill>
              <a:latin typeface="+mn-lt"/>
              <a:ea typeface="ＭＳ Ｐゴシック" pitchFamily="34" charset="-128"/>
            </a:endParaRPr>
          </a:p>
        </p:txBody>
      </p:sp>
      <p:sp>
        <p:nvSpPr>
          <p:cNvPr id="7198" name="AutoShape 162"/>
          <p:cNvSpPr>
            <a:spLocks noChangeArrowheads="1"/>
          </p:cNvSpPr>
          <p:nvPr/>
        </p:nvSpPr>
        <p:spPr bwMode="auto">
          <a:xfrm>
            <a:off x="119759" y="2617191"/>
            <a:ext cx="2895793" cy="1191816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spAutoFit/>
          </a:bodyPr>
          <a:lstStyle/>
          <a:p>
            <a:pPr algn="ctr" defTabSz="914400"/>
            <a:r>
              <a:rPr lang="en-GB" sz="1600" b="1" dirty="0" smtClean="0">
                <a:solidFill>
                  <a:srgbClr val="000066"/>
                </a:solidFill>
                <a:latin typeface="Calibri" pitchFamily="34" charset="0"/>
              </a:rPr>
              <a:t>57 </a:t>
            </a:r>
            <a:r>
              <a:rPr lang="en-GB" sz="1600" b="1" dirty="0">
                <a:solidFill>
                  <a:srgbClr val="000066"/>
                </a:solidFill>
                <a:latin typeface="Calibri" pitchFamily="34" charset="0"/>
              </a:rPr>
              <a:t>HIV+ adults</a:t>
            </a:r>
          </a:p>
          <a:p>
            <a:pPr algn="ctr" defTabSz="914400"/>
            <a:r>
              <a:rPr lang="en-GB" sz="1600" b="1" dirty="0">
                <a:solidFill>
                  <a:srgbClr val="000066"/>
                </a:solidFill>
                <a:latin typeface="Calibri" pitchFamily="34" charset="0"/>
              </a:rPr>
              <a:t>Stable </a:t>
            </a:r>
            <a:r>
              <a:rPr lang="en-GB" sz="1600" b="1" dirty="0" smtClean="0">
                <a:solidFill>
                  <a:srgbClr val="000066"/>
                </a:solidFill>
                <a:latin typeface="Calibri" pitchFamily="34" charset="0"/>
              </a:rPr>
              <a:t>EFV + </a:t>
            </a:r>
            <a:r>
              <a:rPr lang="en-GB" sz="1600" b="1" dirty="0">
                <a:solidFill>
                  <a:srgbClr val="000066"/>
                </a:solidFill>
                <a:latin typeface="Calibri" pitchFamily="34" charset="0"/>
              </a:rPr>
              <a:t>2 </a:t>
            </a:r>
            <a:r>
              <a:rPr lang="en-GB" sz="1600" b="1" dirty="0" smtClean="0">
                <a:solidFill>
                  <a:srgbClr val="000066"/>
                </a:solidFill>
                <a:latin typeface="Calibri" pitchFamily="34" charset="0"/>
              </a:rPr>
              <a:t>NRTI</a:t>
            </a:r>
            <a:endParaRPr lang="en-GB" sz="1600" b="1" dirty="0">
              <a:solidFill>
                <a:srgbClr val="000066"/>
              </a:solidFill>
              <a:latin typeface="Calibri" pitchFamily="34" charset="0"/>
            </a:endParaRPr>
          </a:p>
          <a:p>
            <a:pPr algn="ctr" defTabSz="914400"/>
            <a:r>
              <a:rPr lang="en-GB" sz="1600" b="1" dirty="0" smtClean="0">
                <a:solidFill>
                  <a:srgbClr val="000066"/>
                </a:solidFill>
                <a:latin typeface="Calibri" pitchFamily="34" charset="0"/>
              </a:rPr>
              <a:t>No EFV</a:t>
            </a:r>
            <a:r>
              <a:rPr lang="en-GB" sz="1600" b="1" dirty="0">
                <a:solidFill>
                  <a:srgbClr val="000066"/>
                </a:solidFill>
                <a:latin typeface="Calibri" pitchFamily="34" charset="0"/>
              </a:rPr>
              <a:t>-related CNS symptoms</a:t>
            </a:r>
          </a:p>
          <a:p>
            <a:pPr algn="ctr" defTabSz="914400"/>
            <a:r>
              <a:rPr lang="en-GB" sz="1600" b="1" dirty="0">
                <a:solidFill>
                  <a:srgbClr val="000066"/>
                </a:solidFill>
                <a:latin typeface="Calibri" pitchFamily="34" charset="0"/>
              </a:rPr>
              <a:t>HIV RNA &lt; 50 c/</a:t>
            </a:r>
            <a:r>
              <a:rPr lang="en-GB" sz="1600" b="1" dirty="0" smtClean="0">
                <a:solidFill>
                  <a:srgbClr val="000066"/>
                </a:solidFill>
                <a:latin typeface="Calibri" pitchFamily="34" charset="0"/>
              </a:rPr>
              <a:t>mL &gt; 3 months</a:t>
            </a:r>
            <a:endParaRPr lang="en-GB" sz="1600" b="1" dirty="0">
              <a:solidFill>
                <a:srgbClr val="000066"/>
              </a:solidFill>
              <a:latin typeface="Calibri" pitchFamily="34" charset="0"/>
            </a:endParaRPr>
          </a:p>
        </p:txBody>
      </p:sp>
      <p:sp>
        <p:nvSpPr>
          <p:cNvPr id="7199" name="ZoneTexte 69"/>
          <p:cNvSpPr txBox="1">
            <a:spLocks noChangeArrowheads="1"/>
          </p:cNvSpPr>
          <p:nvPr/>
        </p:nvSpPr>
        <p:spPr bwMode="auto">
          <a:xfrm>
            <a:off x="3733800" y="6553200"/>
            <a:ext cx="54102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US" sz="1200" i="1" dirty="0" smtClean="0">
                <a:solidFill>
                  <a:srgbClr val="CC0000"/>
                </a:solidFill>
                <a:ea typeface="ＭＳ Ｐゴシック" pitchFamily="34" charset="-128"/>
              </a:rPr>
              <a:t>Nguyen A. </a:t>
            </a:r>
            <a:r>
              <a:rPr lang="en-US" sz="1200" i="1" dirty="0">
                <a:solidFill>
                  <a:srgbClr val="CC0000"/>
                </a:solidFill>
                <a:ea typeface="ＭＳ Ｐゴシック" pitchFamily="34" charset="-128"/>
              </a:rPr>
              <a:t>AIDS 2011;25</a:t>
            </a:r>
            <a:r>
              <a:rPr lang="en-US" sz="1200" i="1" dirty="0" smtClean="0">
                <a:solidFill>
                  <a:srgbClr val="CC0000"/>
                </a:solidFill>
                <a:ea typeface="ＭＳ Ｐゴシック" pitchFamily="34" charset="-128"/>
              </a:rPr>
              <a:t>:1481-7</a:t>
            </a:r>
            <a:endParaRPr lang="en-GB" sz="1200" i="1" dirty="0">
              <a:solidFill>
                <a:srgbClr val="CC0000"/>
              </a:solidFill>
              <a:ea typeface="ＭＳ Ｐゴシック" pitchFamily="34" charset="-128"/>
            </a:endParaRPr>
          </a:p>
        </p:txBody>
      </p:sp>
      <p:sp>
        <p:nvSpPr>
          <p:cNvPr id="38" name="Oval 109"/>
          <p:cNvSpPr>
            <a:spLocks noChangeArrowheads="1"/>
          </p:cNvSpPr>
          <p:nvPr/>
        </p:nvSpPr>
        <p:spPr bwMode="auto">
          <a:xfrm>
            <a:off x="5899150" y="1284288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GB" sz="1600" b="1" dirty="0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W2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39" name="Oval 110"/>
          <p:cNvSpPr>
            <a:spLocks noChangeArrowheads="1"/>
          </p:cNvSpPr>
          <p:nvPr/>
        </p:nvSpPr>
        <p:spPr bwMode="auto">
          <a:xfrm>
            <a:off x="8029575" y="1284288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GB" sz="1600" b="1" dirty="0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W4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7202" name="Line 172"/>
          <p:cNvSpPr>
            <a:spLocks noChangeShapeType="1"/>
          </p:cNvSpPr>
          <p:nvPr/>
        </p:nvSpPr>
        <p:spPr bwMode="auto">
          <a:xfrm>
            <a:off x="6196013" y="1811338"/>
            <a:ext cx="0" cy="2327275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7203" name="Line 172"/>
          <p:cNvSpPr>
            <a:spLocks noChangeShapeType="1"/>
          </p:cNvSpPr>
          <p:nvPr/>
        </p:nvSpPr>
        <p:spPr bwMode="auto">
          <a:xfrm>
            <a:off x="8296275" y="1876425"/>
            <a:ext cx="0" cy="2327275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7" name="Rectangle 36"/>
          <p:cNvSpPr>
            <a:spLocks noChangeArrowheads="1"/>
          </p:cNvSpPr>
          <p:nvPr/>
        </p:nvSpPr>
        <p:spPr bwMode="auto">
          <a:xfrm>
            <a:off x="6519862" y="2236921"/>
            <a:ext cx="1722438" cy="824400"/>
          </a:xfrm>
          <a:prstGeom prst="rect">
            <a:avLst/>
          </a:prstGeom>
          <a:solidFill>
            <a:schemeClr val="accent5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1600" b="1" dirty="0" smtClean="0">
                <a:latin typeface="+mj-lt"/>
                <a:ea typeface="Times New Roman" pitchFamily="-65" charset="0"/>
                <a:cs typeface="ＭＳ Ｐゴシック" pitchFamily="-65" charset="-128"/>
              </a:rPr>
              <a:t>EFV 600 </a:t>
            </a:r>
            <a:r>
              <a:rPr lang="en-US" sz="1600" b="1" dirty="0">
                <a:latin typeface="+mj-lt"/>
                <a:ea typeface="Times New Roman" pitchFamily="-65" charset="0"/>
                <a:cs typeface="ＭＳ Ｐゴシック" pitchFamily="-65" charset="-128"/>
              </a:rPr>
              <a:t>mg QD </a:t>
            </a:r>
            <a:r>
              <a:rPr lang="en-US" sz="1600" b="1" dirty="0" smtClean="0">
                <a:latin typeface="+mj-lt"/>
                <a:ea typeface="Times New Roman" pitchFamily="-65" charset="0"/>
                <a:cs typeface="ＭＳ Ｐゴシック" pitchFamily="-65" charset="-128"/>
              </a:rPr>
              <a:t/>
            </a:r>
            <a:br>
              <a:rPr lang="en-US" sz="1600" b="1" dirty="0" smtClean="0">
                <a:latin typeface="+mj-lt"/>
                <a:ea typeface="Times New Roman" pitchFamily="-65" charset="0"/>
                <a:cs typeface="ＭＳ Ｐゴシック" pitchFamily="-65" charset="-128"/>
              </a:rPr>
            </a:br>
            <a:r>
              <a:rPr lang="en-US" sz="1600" b="1" dirty="0" smtClean="0">
                <a:latin typeface="+mj-lt"/>
                <a:ea typeface="Times New Roman" pitchFamily="-65" charset="0"/>
                <a:cs typeface="ＭＳ Ｐゴシック" pitchFamily="-65" charset="-128"/>
              </a:rPr>
              <a:t>+ RAL placebo </a:t>
            </a:r>
            <a:br>
              <a:rPr lang="en-US" sz="1600" b="1" dirty="0" smtClean="0">
                <a:latin typeface="+mj-lt"/>
                <a:ea typeface="Times New Roman" pitchFamily="-65" charset="0"/>
                <a:cs typeface="ＭＳ Ｐゴシック" pitchFamily="-65" charset="-128"/>
              </a:rPr>
            </a:br>
            <a:r>
              <a:rPr lang="en-US" sz="1600" b="1" dirty="0" smtClean="0">
                <a:latin typeface="+mj-lt"/>
                <a:ea typeface="Times New Roman" pitchFamily="-65" charset="0"/>
                <a:cs typeface="ＭＳ Ｐゴシック" pitchFamily="-65" charset="-128"/>
              </a:rPr>
              <a:t>+ 2 NRTI</a:t>
            </a:r>
            <a:endParaRPr lang="en-US" sz="1600" b="1" dirty="0">
              <a:ln>
                <a:solidFill>
                  <a:srgbClr val="FF6600"/>
                </a:solidFill>
              </a:ln>
              <a:latin typeface="+mj-lt"/>
              <a:ea typeface="Times New Roman" pitchFamily="-65" charset="0"/>
              <a:cs typeface="ＭＳ Ｐゴシック" pitchFamily="-65" charset="-128"/>
            </a:endParaRPr>
          </a:p>
        </p:txBody>
      </p:sp>
      <p:sp>
        <p:nvSpPr>
          <p:cNvPr id="40" name="Rectangle 20"/>
          <p:cNvSpPr>
            <a:spLocks noChangeArrowheads="1"/>
          </p:cNvSpPr>
          <p:nvPr/>
        </p:nvSpPr>
        <p:spPr bwMode="auto">
          <a:xfrm>
            <a:off x="6519862" y="3225280"/>
            <a:ext cx="1722438" cy="823912"/>
          </a:xfrm>
          <a:prstGeom prst="rect">
            <a:avLst/>
          </a:prstGeom>
          <a:solidFill>
            <a:srgbClr val="FFA86D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1600" b="1" dirty="0" smtClean="0">
                <a:latin typeface="+mj-lt"/>
                <a:ea typeface="Times New Roman" pitchFamily="-65" charset="0"/>
                <a:cs typeface="Times New Roman" pitchFamily="-65" charset="0"/>
              </a:rPr>
              <a:t>RAL 400 </a:t>
            </a:r>
            <a:r>
              <a:rPr lang="en-US" sz="1600" b="1" dirty="0">
                <a:latin typeface="+mj-lt"/>
                <a:ea typeface="Times New Roman" pitchFamily="-65" charset="0"/>
                <a:cs typeface="Times New Roman" pitchFamily="-65" charset="0"/>
              </a:rPr>
              <a:t>mg </a:t>
            </a:r>
            <a:r>
              <a:rPr lang="en-US" sz="1600" b="1" dirty="0" smtClean="0">
                <a:latin typeface="+mj-lt"/>
                <a:ea typeface="Times New Roman" pitchFamily="-65" charset="0"/>
                <a:cs typeface="Times New Roman" pitchFamily="-65" charset="0"/>
              </a:rPr>
              <a:t>BID </a:t>
            </a:r>
            <a:br>
              <a:rPr lang="en-US" sz="1600" b="1" dirty="0" smtClean="0">
                <a:latin typeface="+mj-lt"/>
                <a:ea typeface="Times New Roman" pitchFamily="-65" charset="0"/>
                <a:cs typeface="Times New Roman" pitchFamily="-65" charset="0"/>
              </a:rPr>
            </a:br>
            <a:r>
              <a:rPr lang="en-US" sz="1600" b="1" dirty="0" smtClean="0">
                <a:latin typeface="+mj-lt"/>
                <a:ea typeface="Times New Roman" pitchFamily="-65" charset="0"/>
                <a:cs typeface="Times New Roman" pitchFamily="-65" charset="0"/>
              </a:rPr>
              <a:t>+ EFV placebo  </a:t>
            </a:r>
            <a:r>
              <a:rPr lang="en-US" sz="1600" b="1" dirty="0">
                <a:latin typeface="+mj-lt"/>
                <a:ea typeface="Times New Roman" pitchFamily="-65" charset="0"/>
                <a:cs typeface="Times New Roman" pitchFamily="-65" charset="0"/>
              </a:rPr>
              <a:t/>
            </a:r>
            <a:br>
              <a:rPr lang="en-US" sz="1600" b="1" dirty="0">
                <a:latin typeface="+mj-lt"/>
                <a:ea typeface="Times New Roman" pitchFamily="-65" charset="0"/>
                <a:cs typeface="Times New Roman" pitchFamily="-65" charset="0"/>
              </a:rPr>
            </a:br>
            <a:r>
              <a:rPr lang="en-US" sz="1600" b="1" dirty="0">
                <a:latin typeface="+mj-lt"/>
                <a:ea typeface="Times New Roman" pitchFamily="-65" charset="0"/>
                <a:cs typeface="Times New Roman" pitchFamily="-65" charset="0"/>
              </a:rPr>
              <a:t>+ 2 NRTI</a:t>
            </a:r>
          </a:p>
        </p:txBody>
      </p:sp>
      <p:sp>
        <p:nvSpPr>
          <p:cNvPr id="31" name="AutoShape 162"/>
          <p:cNvSpPr>
            <a:spLocks noChangeArrowheads="1"/>
          </p:cNvSpPr>
          <p:nvPr/>
        </p:nvSpPr>
        <p:spPr bwMode="auto">
          <a:xfrm>
            <a:off x="1" y="6570663"/>
            <a:ext cx="935999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 smtClean="0">
                <a:solidFill>
                  <a:srgbClr val="333399"/>
                </a:solidFill>
                <a:latin typeface="Cambria" pitchFamily="18" charset="0"/>
              </a:rPr>
              <a:t>SWITCH-ER</a:t>
            </a:r>
            <a:endParaRPr lang="en-GB" sz="1200" b="1" i="1" dirty="0">
              <a:solidFill>
                <a:srgbClr val="333399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8"/>
          <p:cNvSpPr>
            <a:spLocks noChangeArrowheads="1"/>
          </p:cNvSpPr>
          <p:nvPr/>
        </p:nvSpPr>
        <p:spPr bwMode="auto">
          <a:xfrm>
            <a:off x="1595424" y="1238250"/>
            <a:ext cx="59055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Baseline characteristics and </a:t>
            </a:r>
            <a:r>
              <a:rPr lang="en-GB" sz="2400" b="1" dirty="0" smtClean="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outcome</a:t>
            </a:r>
            <a:endParaRPr lang="en-GB" sz="2400" b="1" dirty="0">
              <a:solidFill>
                <a:srgbClr val="CC330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8197" name="AutoShape 162"/>
          <p:cNvSpPr>
            <a:spLocks noChangeArrowheads="1"/>
          </p:cNvSpPr>
          <p:nvPr/>
        </p:nvSpPr>
        <p:spPr bwMode="auto">
          <a:xfrm>
            <a:off x="1" y="6570663"/>
            <a:ext cx="935999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 smtClean="0">
                <a:solidFill>
                  <a:srgbClr val="333399"/>
                </a:solidFill>
                <a:latin typeface="Cambria" pitchFamily="18" charset="0"/>
              </a:rPr>
              <a:t>SWITCH-ER</a:t>
            </a:r>
            <a:endParaRPr lang="en-GB" sz="1200" b="1" i="1" dirty="0">
              <a:solidFill>
                <a:srgbClr val="333399"/>
              </a:solidFill>
              <a:latin typeface="Cambria" pitchFamily="18" charset="0"/>
            </a:endParaRPr>
          </a:p>
        </p:txBody>
      </p:sp>
      <p:graphicFrame>
        <p:nvGraphicFramePr>
          <p:cNvPr id="9" name="Group 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2370836"/>
              </p:ext>
            </p:extLst>
          </p:nvPr>
        </p:nvGraphicFramePr>
        <p:xfrm>
          <a:off x="271145" y="1560501"/>
          <a:ext cx="8632965" cy="4480560"/>
        </p:xfrm>
        <a:graphic>
          <a:graphicData uri="http://schemas.openxmlformats.org/drawingml/2006/table">
            <a:tbl>
              <a:tblPr/>
              <a:tblGrid>
                <a:gridCol w="4695085"/>
                <a:gridCol w="2097804"/>
                <a:gridCol w="129958"/>
                <a:gridCol w="1710118"/>
              </a:tblGrid>
              <a:tr h="5650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EFV first</a:t>
                      </a:r>
                      <a:endParaRPr lang="en-US" sz="1600" b="1" baseline="0" noProof="0" dirty="0" smtClean="0">
                        <a:solidFill>
                          <a:schemeClr val="bg1"/>
                        </a:solidFill>
                        <a:latin typeface="+mj-lt"/>
                      </a:endParaRPr>
                    </a:p>
                    <a:p>
                      <a:pPr algn="ctr"/>
                      <a:r>
                        <a:rPr lang="en-US" sz="1600" b="1" baseline="0" noProof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 N = 24</a:t>
                      </a:r>
                      <a:endParaRPr lang="en-US" sz="1600" b="1" noProof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b="1" noProof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RAL first</a:t>
                      </a:r>
                    </a:p>
                    <a:p>
                      <a:pPr algn="ctr"/>
                      <a:r>
                        <a:rPr lang="en-US" sz="1600" b="1" noProof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N = 29</a:t>
                      </a:r>
                      <a:endParaRPr lang="en-US" sz="1600" b="1" noProof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1" noProof="0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95989">
                <a:tc>
                  <a:txBody>
                    <a:bodyPr/>
                    <a:lstStyle/>
                    <a:p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  <a:latin typeface="+mn-lt"/>
                        </a:rPr>
                        <a:t>Median age, years</a:t>
                      </a:r>
                      <a:endParaRPr lang="en-US" sz="1400" b="1" noProof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  <a:latin typeface="+mn-lt"/>
                        </a:rPr>
                        <a:t>47</a:t>
                      </a:r>
                      <a:endParaRPr lang="en-US" sz="1400" b="1" noProof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  <a:latin typeface="+mn-lt"/>
                        </a:rPr>
                        <a:t>48</a:t>
                      </a:r>
                      <a:endParaRPr lang="en-US" sz="1400" b="1" noProof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0" noProof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95989">
                <a:tc>
                  <a:txBody>
                    <a:bodyPr/>
                    <a:lstStyle/>
                    <a:p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  <a:latin typeface="+mn-lt"/>
                        </a:rPr>
                        <a:t>Duration of HIV infection, median years</a:t>
                      </a:r>
                      <a:endParaRPr lang="en-US" sz="1400" b="1" noProof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  <a:latin typeface="+mn-lt"/>
                        </a:rPr>
                        <a:t>13.2</a:t>
                      </a:r>
                      <a:endParaRPr lang="en-US" sz="1400" b="1" noProof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  <a:latin typeface="+mn-lt"/>
                        </a:rPr>
                        <a:t>8.8</a:t>
                      </a:r>
                      <a:endParaRPr lang="en-US" sz="1400" b="1" noProof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0" noProof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95989">
                <a:tc>
                  <a:txBody>
                    <a:bodyPr/>
                    <a:lstStyle/>
                    <a:p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  <a:latin typeface="+mn-lt"/>
                        </a:rPr>
                        <a:t>HIV</a:t>
                      </a:r>
                      <a:r>
                        <a:rPr lang="en-US" sz="1400" b="1" baseline="0" noProof="0" dirty="0" smtClean="0">
                          <a:solidFill>
                            <a:srgbClr val="000066"/>
                          </a:solidFill>
                          <a:latin typeface="+mn-lt"/>
                        </a:rPr>
                        <a:t> RNA &lt; 50 copies/mL</a:t>
                      </a:r>
                      <a:endParaRPr lang="en-US" sz="1400" b="1" noProof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  <a:latin typeface="+mn-lt"/>
                        </a:rPr>
                        <a:t>100%</a:t>
                      </a:r>
                      <a:endParaRPr lang="en-US" sz="1400" b="1" noProof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  <a:latin typeface="+mn-lt"/>
                        </a:rPr>
                        <a:t>100%</a:t>
                      </a:r>
                      <a:endParaRPr lang="en-US" sz="1400" b="1" noProof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0" noProof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959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CD4/mm</a:t>
                      </a:r>
                      <a:r>
                        <a:rPr kumimoji="0" lang="en-GB" sz="1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, median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  <a:latin typeface="+mn-lt"/>
                        </a:rPr>
                        <a:t>597</a:t>
                      </a:r>
                      <a:endParaRPr lang="en-US" sz="1400" b="1" noProof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  <a:latin typeface="+mn-lt"/>
                        </a:rPr>
                        <a:t>637</a:t>
                      </a:r>
                      <a:endParaRPr lang="en-US" sz="1400" b="1" noProof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0" noProof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95989">
                <a:tc>
                  <a:txBody>
                    <a:bodyPr/>
                    <a:lstStyle/>
                    <a:p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Duration on EFV therapy, median (IQR)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3.4 (1.8 – 7.6)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959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Background NRTI : TDF + FTC / ABC + 3TC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  <a:latin typeface="+mn-lt"/>
                        </a:rPr>
                        <a:t>37.5% / 54.2%</a:t>
                      </a:r>
                      <a:endParaRPr lang="en-US" sz="1400" b="1" noProof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  <a:latin typeface="+mn-lt"/>
                        </a:rPr>
                        <a:t>69% / 27.6%</a:t>
                      </a:r>
                      <a:endParaRPr lang="en-US" sz="1400" b="1" noProof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0" noProof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5112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EFV plasma concentration (ng/mL), median (IQR)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  <a:latin typeface="+mn-lt"/>
                        </a:rPr>
                        <a:t>1894 </a:t>
                      </a:r>
                    </a:p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  <a:latin typeface="+mn-lt"/>
                        </a:rPr>
                        <a:t>(1378 – 2438)</a:t>
                      </a:r>
                      <a:endParaRPr lang="en-US" sz="1400" b="1" noProof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  <a:latin typeface="+mn-lt"/>
                        </a:rPr>
                        <a:t>2182 </a:t>
                      </a:r>
                    </a:p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  <a:latin typeface="+mn-lt"/>
                        </a:rPr>
                        <a:t>(1522 – 2616)</a:t>
                      </a:r>
                      <a:endParaRPr lang="en-US" sz="1400" b="1" noProof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0" noProof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95989">
                <a:tc>
                  <a:txBody>
                    <a:bodyPr/>
                    <a:lstStyle/>
                    <a:p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Withdrawal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4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0" noProof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898">
                <a:tc>
                  <a:txBody>
                    <a:bodyPr/>
                    <a:lstStyle/>
                    <a:p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Patient’s preference at W4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fr-FR" sz="1400" b="1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 b="1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95989">
                <a:tc>
                  <a:txBody>
                    <a:bodyPr/>
                    <a:lstStyle/>
                    <a:p>
                      <a:pPr lvl="1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Prefer EFV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7</a:t>
                      </a:r>
                      <a:endParaRPr lang="fr-FR" sz="1400" b="1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5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95989">
                <a:tc>
                  <a:txBody>
                    <a:bodyPr/>
                    <a:lstStyle/>
                    <a:p>
                      <a:pPr lvl="1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Prefer RAL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9</a:t>
                      </a:r>
                      <a:endParaRPr lang="fr-FR" sz="1400" b="1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13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95989">
                <a:tc>
                  <a:txBody>
                    <a:bodyPr/>
                    <a:lstStyle/>
                    <a:p>
                      <a:pPr lvl="1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No preference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8</a:t>
                      </a:r>
                      <a:endParaRPr lang="fr-FR" sz="1400" b="1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11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6" name="ZoneTexte 69"/>
          <p:cNvSpPr txBox="1">
            <a:spLocks noChangeArrowheads="1"/>
          </p:cNvSpPr>
          <p:nvPr/>
        </p:nvSpPr>
        <p:spPr bwMode="auto">
          <a:xfrm>
            <a:off x="3733800" y="6553200"/>
            <a:ext cx="54102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US" sz="1200" i="1" dirty="0" smtClean="0">
                <a:solidFill>
                  <a:srgbClr val="CC0000"/>
                </a:solidFill>
                <a:ea typeface="ＭＳ Ｐゴシック" pitchFamily="34" charset="-128"/>
              </a:rPr>
              <a:t>Nguyen A. </a:t>
            </a:r>
            <a:r>
              <a:rPr lang="en-US" sz="1200" i="1" dirty="0">
                <a:solidFill>
                  <a:srgbClr val="CC0000"/>
                </a:solidFill>
                <a:ea typeface="ＭＳ Ｐゴシック" pitchFamily="34" charset="-128"/>
              </a:rPr>
              <a:t>AIDS 2011;25</a:t>
            </a:r>
            <a:r>
              <a:rPr lang="en-US" sz="1200" i="1" dirty="0" smtClean="0">
                <a:solidFill>
                  <a:srgbClr val="CC0000"/>
                </a:solidFill>
                <a:ea typeface="ＭＳ Ｐゴシック" pitchFamily="34" charset="-128"/>
              </a:rPr>
              <a:t>:1481-7</a:t>
            </a:r>
            <a:endParaRPr lang="en-GB" sz="1200" i="1" dirty="0">
              <a:solidFill>
                <a:srgbClr val="CC0000"/>
              </a:solidFill>
              <a:ea typeface="ＭＳ Ｐゴシック" pitchFamily="34" charset="-128"/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50800" y="44450"/>
            <a:ext cx="8193088" cy="1106488"/>
          </a:xfrm>
          <a:prstGeom prst="rect">
            <a:avLst/>
          </a:prstGeom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1" i="0" u="none" strike="noStrike" kern="0" cap="none" spc="0" normalizeH="0" baseline="0" noProof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+mj-lt"/>
                <a:ea typeface="ＭＳ Ｐゴシック" pitchFamily="34" charset="-128"/>
                <a:cs typeface="ＭＳ Ｐゴシック" pitchFamily="-109" charset="-128"/>
              </a:rPr>
              <a:t>Switch-ER Study: Switch EFV to RAL</a:t>
            </a:r>
            <a:endParaRPr kumimoji="0" lang="fr-FR" sz="3600" b="1" i="0" u="none" strike="noStrike" kern="0" cap="none" spc="0" normalizeH="0" baseline="0" noProof="0" dirty="0" smtClean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+mj-lt"/>
              <a:ea typeface="ＭＳ Ｐゴシック" pitchFamily="34" charset="-128"/>
              <a:cs typeface="ＭＳ Ｐゴシック" pitchFamily="-10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800" y="1179513"/>
            <a:ext cx="9093200" cy="5303837"/>
          </a:xfrm>
        </p:spPr>
        <p:txBody>
          <a:bodyPr/>
          <a:lstStyle/>
          <a:p>
            <a:pPr>
              <a:lnSpc>
                <a:spcPts val="2000"/>
              </a:lnSpc>
              <a:spcBef>
                <a:spcPts val="0"/>
              </a:spcBef>
              <a:buFont typeface="Wingdings" pitchFamily="-65" charset="2"/>
              <a:buChar char="§"/>
              <a:defRPr/>
            </a:pPr>
            <a:r>
              <a:rPr lang="en-US" sz="2400" b="1" dirty="0" err="1" smtClean="0">
                <a:latin typeface="+mj-lt"/>
              </a:rPr>
              <a:t>HIVTSQc</a:t>
            </a:r>
            <a:r>
              <a:rPr lang="en-US" sz="2400" b="1" dirty="0" smtClean="0">
                <a:latin typeface="+mj-lt"/>
              </a:rPr>
              <a:t> questionnaire (Treatment satisfaction)</a:t>
            </a:r>
          </a:p>
          <a:p>
            <a:pPr lvl="1">
              <a:lnSpc>
                <a:spcPts val="2000"/>
              </a:lnSpc>
              <a:spcBef>
                <a:spcPts val="0"/>
              </a:spcBef>
              <a:defRPr/>
            </a:pPr>
            <a:r>
              <a:rPr lang="en-US" sz="1800" dirty="0" smtClean="0"/>
              <a:t>Patients in the RAL-group were more satisfied by RAL than by EFV (p = 0.002) </a:t>
            </a:r>
            <a:br>
              <a:rPr lang="en-US" sz="1800" dirty="0" smtClean="0"/>
            </a:br>
            <a:endParaRPr lang="en-US" sz="3200" b="1" dirty="0" smtClean="0">
              <a:latin typeface="+mj-lt"/>
            </a:endParaRPr>
          </a:p>
          <a:p>
            <a:pPr>
              <a:lnSpc>
                <a:spcPts val="2000"/>
              </a:lnSpc>
              <a:spcBef>
                <a:spcPts val="0"/>
              </a:spcBef>
              <a:buFont typeface="Wingdings" pitchFamily="-65" charset="2"/>
              <a:buChar char="§"/>
              <a:defRPr/>
            </a:pPr>
            <a:r>
              <a:rPr lang="en-US" sz="2400" b="1" dirty="0" smtClean="0">
                <a:latin typeface="+mj-lt"/>
              </a:rPr>
              <a:t>Anxiety, depression and sleep assessment</a:t>
            </a:r>
          </a:p>
          <a:p>
            <a:pPr lvl="1">
              <a:lnSpc>
                <a:spcPts val="2000"/>
              </a:lnSpc>
              <a:spcBef>
                <a:spcPts val="0"/>
              </a:spcBef>
              <a:defRPr/>
            </a:pPr>
            <a:r>
              <a:rPr lang="en-US" sz="1800" dirty="0" smtClean="0"/>
              <a:t>No significant differences in depression or sleep quality </a:t>
            </a:r>
            <a:r>
              <a:rPr lang="en-US" sz="1800" dirty="0"/>
              <a:t>between </a:t>
            </a:r>
            <a:r>
              <a:rPr lang="en-US" sz="1800" dirty="0" smtClean="0"/>
              <a:t>groups</a:t>
            </a:r>
          </a:p>
          <a:p>
            <a:pPr lvl="1">
              <a:lnSpc>
                <a:spcPts val="2000"/>
              </a:lnSpc>
              <a:spcBef>
                <a:spcPts val="0"/>
              </a:spcBef>
              <a:defRPr/>
            </a:pPr>
            <a:r>
              <a:rPr lang="en-US" sz="1800" dirty="0" smtClean="0"/>
              <a:t>Significant less anxiety and stress score with RAL (p = 0.04 and 0.03, respectively)</a:t>
            </a:r>
            <a:br>
              <a:rPr lang="en-US" sz="1800" dirty="0" smtClean="0"/>
            </a:br>
            <a:endParaRPr lang="en-US" sz="1200" dirty="0" smtClean="0"/>
          </a:p>
          <a:p>
            <a:pPr>
              <a:lnSpc>
                <a:spcPts val="2000"/>
              </a:lnSpc>
              <a:spcBef>
                <a:spcPts val="0"/>
              </a:spcBef>
              <a:defRPr/>
            </a:pPr>
            <a:r>
              <a:rPr lang="en-US" sz="2400" b="1" dirty="0" smtClean="0">
                <a:latin typeface="+mj-lt"/>
              </a:rPr>
              <a:t>Safety and laboratory parameters</a:t>
            </a:r>
          </a:p>
          <a:p>
            <a:pPr lvl="1">
              <a:lnSpc>
                <a:spcPts val="2000"/>
              </a:lnSpc>
              <a:spcBef>
                <a:spcPts val="0"/>
              </a:spcBef>
              <a:defRPr/>
            </a:pPr>
            <a:r>
              <a:rPr lang="en-US" sz="1800" dirty="0" smtClean="0"/>
              <a:t>Serious adverse events, N = 1, unrelated to study drugs</a:t>
            </a:r>
          </a:p>
          <a:p>
            <a:pPr lvl="1">
              <a:lnSpc>
                <a:spcPts val="2000"/>
              </a:lnSpc>
              <a:spcBef>
                <a:spcPts val="0"/>
              </a:spcBef>
              <a:defRPr/>
            </a:pPr>
            <a:r>
              <a:rPr lang="en-US" sz="1800" dirty="0" smtClean="0"/>
              <a:t>Significantly lower lipid levels in </a:t>
            </a:r>
            <a:r>
              <a:rPr lang="en-US" sz="1800" dirty="0"/>
              <a:t>patients on </a:t>
            </a:r>
            <a:r>
              <a:rPr lang="en-US" sz="1800" dirty="0" smtClean="0"/>
              <a:t>RAL </a:t>
            </a:r>
            <a:r>
              <a:rPr lang="en-US" sz="1800" dirty="0"/>
              <a:t>when compared with patients on EFV</a:t>
            </a:r>
            <a:endParaRPr lang="en-US" sz="4400" dirty="0"/>
          </a:p>
          <a:p>
            <a:pPr lvl="2">
              <a:lnSpc>
                <a:spcPts val="2000"/>
              </a:lnSpc>
              <a:spcBef>
                <a:spcPts val="0"/>
              </a:spcBef>
              <a:defRPr/>
            </a:pPr>
            <a:r>
              <a:rPr lang="en-US" sz="1800" dirty="0"/>
              <a:t>T</a:t>
            </a:r>
            <a:r>
              <a:rPr lang="en-US" sz="1800" dirty="0" smtClean="0"/>
              <a:t>otal cholesterol (median change : - 0.4 </a:t>
            </a:r>
            <a:r>
              <a:rPr lang="en-US" sz="1800" dirty="0" err="1" smtClean="0"/>
              <a:t>mmol</a:t>
            </a:r>
            <a:r>
              <a:rPr lang="en-US" sz="1800" dirty="0" smtClean="0"/>
              <a:t>/l; IQR : 0.9, - 0.1; p &lt; 0.0001)</a:t>
            </a:r>
          </a:p>
          <a:p>
            <a:pPr lvl="2">
              <a:lnSpc>
                <a:spcPts val="2000"/>
              </a:lnSpc>
              <a:spcBef>
                <a:spcPts val="0"/>
              </a:spcBef>
              <a:defRPr/>
            </a:pPr>
            <a:r>
              <a:rPr lang="en-US" sz="1800" dirty="0" smtClean="0"/>
              <a:t>LDL-cholesterol (median change : - 0.2 </a:t>
            </a:r>
            <a:r>
              <a:rPr lang="en-US" sz="1800" dirty="0" err="1" smtClean="0"/>
              <a:t>mmol</a:t>
            </a:r>
            <a:r>
              <a:rPr lang="en-US" sz="1800" dirty="0" smtClean="0"/>
              <a:t>/l; IQR : 0.6, - 0.2; p = 0.004)</a:t>
            </a:r>
          </a:p>
          <a:p>
            <a:pPr lvl="2">
              <a:lnSpc>
                <a:spcPts val="2000"/>
              </a:lnSpc>
              <a:spcBef>
                <a:spcPts val="0"/>
              </a:spcBef>
              <a:defRPr/>
            </a:pPr>
            <a:r>
              <a:rPr lang="en-US" sz="1800" dirty="0" smtClean="0"/>
              <a:t>HDL-cholesterol (</a:t>
            </a:r>
            <a:r>
              <a:rPr lang="en-US" sz="1800" dirty="0"/>
              <a:t>median change </a:t>
            </a:r>
            <a:r>
              <a:rPr lang="en-US" sz="1800" dirty="0" smtClean="0"/>
              <a:t>: - 0.1 </a:t>
            </a:r>
            <a:r>
              <a:rPr lang="en-US" sz="1800" dirty="0" err="1"/>
              <a:t>mmol</a:t>
            </a:r>
            <a:r>
              <a:rPr lang="en-US" sz="1800" dirty="0"/>
              <a:t>/l; </a:t>
            </a:r>
            <a:r>
              <a:rPr lang="en-US" sz="1800" dirty="0" smtClean="0"/>
              <a:t>IQR : 0.2, 0; </a:t>
            </a:r>
            <a:r>
              <a:rPr lang="en-US" sz="1800" dirty="0"/>
              <a:t>p = </a:t>
            </a:r>
            <a:r>
              <a:rPr lang="en-US" sz="1800" dirty="0" smtClean="0"/>
              <a:t>0.005)</a:t>
            </a:r>
          </a:p>
          <a:p>
            <a:pPr lvl="2">
              <a:lnSpc>
                <a:spcPts val="2000"/>
              </a:lnSpc>
              <a:spcBef>
                <a:spcPts val="0"/>
              </a:spcBef>
              <a:defRPr/>
            </a:pPr>
            <a:r>
              <a:rPr lang="en-US" sz="1800" dirty="0"/>
              <a:t>T</a:t>
            </a:r>
            <a:r>
              <a:rPr lang="en-US" sz="1800" dirty="0" smtClean="0"/>
              <a:t>riglycerides (</a:t>
            </a:r>
            <a:r>
              <a:rPr lang="en-US" sz="1800" dirty="0"/>
              <a:t>median change </a:t>
            </a:r>
            <a:r>
              <a:rPr lang="en-US" sz="1800" dirty="0" smtClean="0"/>
              <a:t>: - 0.2 </a:t>
            </a:r>
            <a:r>
              <a:rPr lang="en-US" sz="1800" dirty="0" err="1"/>
              <a:t>mmol</a:t>
            </a:r>
            <a:r>
              <a:rPr lang="en-US" sz="1800" dirty="0"/>
              <a:t>/l</a:t>
            </a:r>
            <a:r>
              <a:rPr lang="en-US" sz="1800" dirty="0" smtClean="0"/>
              <a:t>; IQR : 0.6, 0.1; p = 0.036)</a:t>
            </a:r>
          </a:p>
          <a:p>
            <a:pPr lvl="2">
              <a:lnSpc>
                <a:spcPts val="2000"/>
              </a:lnSpc>
              <a:spcBef>
                <a:spcPts val="0"/>
              </a:spcBef>
              <a:defRPr/>
            </a:pPr>
            <a:r>
              <a:rPr lang="en-US" sz="1800" dirty="0" err="1" smtClean="0"/>
              <a:t>HDL:Total</a:t>
            </a:r>
            <a:r>
              <a:rPr lang="en-US" sz="1800" dirty="0" smtClean="0"/>
              <a:t> </a:t>
            </a:r>
            <a:r>
              <a:rPr lang="en-US" sz="1800" smtClean="0"/>
              <a:t>cholesterol ratio (</a:t>
            </a:r>
            <a:r>
              <a:rPr lang="en-US" sz="1800" dirty="0"/>
              <a:t>median change </a:t>
            </a:r>
            <a:r>
              <a:rPr lang="en-US" sz="1800" dirty="0" smtClean="0"/>
              <a:t>: - 0.1; </a:t>
            </a:r>
            <a:r>
              <a:rPr lang="en-US" sz="1800" dirty="0"/>
              <a:t>IQR </a:t>
            </a:r>
            <a:r>
              <a:rPr lang="en-US" sz="1800" dirty="0" smtClean="0"/>
              <a:t>: 0.4, 0.3; </a:t>
            </a:r>
            <a:r>
              <a:rPr lang="en-US" sz="1800" dirty="0"/>
              <a:t>p = 1</a:t>
            </a:r>
            <a:r>
              <a:rPr lang="en-US" sz="1800" dirty="0" smtClean="0"/>
              <a:t>)</a:t>
            </a:r>
            <a:endParaRPr lang="en-US" sz="1800" dirty="0"/>
          </a:p>
          <a:p>
            <a:pPr lvl="2">
              <a:lnSpc>
                <a:spcPts val="2000"/>
              </a:lnSpc>
              <a:spcBef>
                <a:spcPts val="0"/>
              </a:spcBef>
              <a:defRPr/>
            </a:pPr>
            <a:endParaRPr lang="en-US" sz="1200" dirty="0" smtClean="0"/>
          </a:p>
          <a:p>
            <a:pPr lvl="2">
              <a:lnSpc>
                <a:spcPts val="2000"/>
              </a:lnSpc>
              <a:spcBef>
                <a:spcPts val="0"/>
              </a:spcBef>
              <a:defRPr/>
            </a:pPr>
            <a:endParaRPr lang="en-US" sz="1200" dirty="0" smtClean="0"/>
          </a:p>
          <a:p>
            <a:pPr>
              <a:lnSpc>
                <a:spcPts val="2000"/>
              </a:lnSpc>
              <a:spcBef>
                <a:spcPts val="0"/>
              </a:spcBef>
              <a:buFont typeface="Wingdings" pitchFamily="-65" charset="2"/>
              <a:buChar char="§"/>
              <a:defRPr/>
            </a:pPr>
            <a:r>
              <a:rPr lang="en-US" sz="2400" b="1" dirty="0" smtClean="0">
                <a:latin typeface="+mj-lt"/>
              </a:rPr>
              <a:t>No loss of </a:t>
            </a:r>
            <a:r>
              <a:rPr lang="en-US" sz="2400" b="1" dirty="0" err="1" smtClean="0">
                <a:latin typeface="+mj-lt"/>
              </a:rPr>
              <a:t>virological</a:t>
            </a:r>
            <a:r>
              <a:rPr lang="en-US" sz="2400" b="1" dirty="0" smtClean="0">
                <a:latin typeface="+mj-lt"/>
              </a:rPr>
              <a:t> suppression over 3 months follow-up</a:t>
            </a:r>
          </a:p>
        </p:txBody>
      </p:sp>
      <p:sp>
        <p:nvSpPr>
          <p:cNvPr id="9219" name="AutoShape 162"/>
          <p:cNvSpPr>
            <a:spLocks noChangeArrowheads="1"/>
          </p:cNvSpPr>
          <p:nvPr/>
        </p:nvSpPr>
        <p:spPr bwMode="auto">
          <a:xfrm>
            <a:off x="1" y="6570663"/>
            <a:ext cx="935999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 smtClean="0">
                <a:solidFill>
                  <a:srgbClr val="333399"/>
                </a:solidFill>
                <a:latin typeface="Cambria" pitchFamily="18" charset="0"/>
              </a:rPr>
              <a:t>SWITCH-ER</a:t>
            </a:r>
            <a:endParaRPr lang="en-GB" sz="1200" b="1" i="1" dirty="0">
              <a:solidFill>
                <a:srgbClr val="333399"/>
              </a:solidFill>
              <a:latin typeface="Cambria" pitchFamily="18" charset="0"/>
            </a:endParaRPr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r>
              <a:rPr lang="fr-FR" sz="3600" dirty="0" err="1" smtClean="0">
                <a:ea typeface="ＭＳ Ｐゴシック" pitchFamily="34" charset="-128"/>
              </a:rPr>
              <a:t>Switch-ER</a:t>
            </a:r>
            <a:r>
              <a:rPr lang="fr-FR" sz="3600" dirty="0" smtClean="0">
                <a:ea typeface="ＭＳ Ｐゴシック" pitchFamily="34" charset="-128"/>
              </a:rPr>
              <a:t> </a:t>
            </a:r>
            <a:r>
              <a:rPr lang="fr-FR" sz="3600" dirty="0" err="1" smtClean="0">
                <a:ea typeface="ＭＳ Ｐゴシック" pitchFamily="34" charset="-128"/>
              </a:rPr>
              <a:t>Study</a:t>
            </a:r>
            <a:r>
              <a:rPr lang="fr-FR" sz="3600" dirty="0" smtClean="0">
                <a:ea typeface="ＭＳ Ｐゴシック" pitchFamily="34" charset="-128"/>
              </a:rPr>
              <a:t>: Switch EFV to RAL</a:t>
            </a:r>
          </a:p>
        </p:txBody>
      </p:sp>
      <p:sp>
        <p:nvSpPr>
          <p:cNvPr id="5" name="ZoneTexte 69"/>
          <p:cNvSpPr txBox="1">
            <a:spLocks noChangeArrowheads="1"/>
          </p:cNvSpPr>
          <p:nvPr/>
        </p:nvSpPr>
        <p:spPr bwMode="auto">
          <a:xfrm>
            <a:off x="3733800" y="6553200"/>
            <a:ext cx="54102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US" sz="1200" i="1" dirty="0" smtClean="0">
                <a:solidFill>
                  <a:srgbClr val="CC0000"/>
                </a:solidFill>
                <a:ea typeface="ＭＳ Ｐゴシック" pitchFamily="34" charset="-128"/>
              </a:rPr>
              <a:t>Nguyen A. </a:t>
            </a:r>
            <a:r>
              <a:rPr lang="en-US" sz="1200" i="1" dirty="0">
                <a:solidFill>
                  <a:srgbClr val="CC0000"/>
                </a:solidFill>
                <a:ea typeface="ＭＳ Ｐゴシック" pitchFamily="34" charset="-128"/>
              </a:rPr>
              <a:t>AIDS 2011;25</a:t>
            </a:r>
            <a:r>
              <a:rPr lang="en-US" sz="1200" i="1" dirty="0" smtClean="0">
                <a:solidFill>
                  <a:srgbClr val="CC0000"/>
                </a:solidFill>
                <a:ea typeface="ＭＳ Ｐゴシック" pitchFamily="34" charset="-128"/>
              </a:rPr>
              <a:t>:1481-7</a:t>
            </a:r>
            <a:endParaRPr lang="en-GB" sz="1200" i="1" dirty="0">
              <a:solidFill>
                <a:srgbClr val="CC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800" y="1222320"/>
            <a:ext cx="9093200" cy="5303837"/>
          </a:xfrm>
        </p:spPr>
        <p:txBody>
          <a:bodyPr/>
          <a:lstStyle/>
          <a:p>
            <a:pPr>
              <a:spcBef>
                <a:spcPts val="0"/>
              </a:spcBef>
              <a:buFont typeface="Wingdings" pitchFamily="-65" charset="2"/>
              <a:buChar char="§"/>
              <a:defRPr/>
            </a:pPr>
            <a:r>
              <a:rPr lang="en-US" sz="2800" b="1" dirty="0" smtClean="0">
                <a:latin typeface="+mj-lt"/>
              </a:rPr>
              <a:t>Summary</a:t>
            </a:r>
            <a:r>
              <a:rPr lang="en-US" sz="2400" b="1" dirty="0" smtClean="0">
                <a:latin typeface="+mj-lt"/>
              </a:rPr>
              <a:t/>
            </a:r>
            <a:br>
              <a:rPr lang="en-US" sz="2400" b="1" dirty="0" smtClean="0">
                <a:latin typeface="+mj-lt"/>
              </a:rPr>
            </a:br>
            <a:endParaRPr lang="en-US" b="1" dirty="0" smtClean="0"/>
          </a:p>
          <a:p>
            <a:pPr lvl="1"/>
            <a:r>
              <a:rPr lang="en-US" sz="2000" dirty="0"/>
              <a:t>Half of patients previously on a stable EFV preferred to switch to RAL, </a:t>
            </a:r>
            <a:r>
              <a:rPr lang="en-US" sz="2000" dirty="0" smtClean="0"/>
              <a:t>after double</a:t>
            </a:r>
            <a:r>
              <a:rPr lang="en-US" sz="2000" dirty="0"/>
              <a:t>-blind exposure to RAL for 2 </a:t>
            </a:r>
            <a:r>
              <a:rPr lang="en-US" sz="2000" dirty="0" smtClean="0"/>
              <a:t>weeks </a:t>
            </a:r>
          </a:p>
          <a:p>
            <a:pPr lvl="1"/>
            <a:r>
              <a:rPr lang="en-US" sz="2000" dirty="0" smtClean="0"/>
              <a:t>Substitution </a:t>
            </a:r>
            <a:r>
              <a:rPr lang="en-US" sz="2000" dirty="0"/>
              <a:t>of EFV by RAL </a:t>
            </a:r>
            <a:r>
              <a:rPr lang="en-US" sz="2000" dirty="0" smtClean="0"/>
              <a:t>significantly impacted </a:t>
            </a:r>
            <a:r>
              <a:rPr lang="en-US" sz="2000" dirty="0"/>
              <a:t>on lipid levels, stress, and anxiety </a:t>
            </a:r>
            <a:r>
              <a:rPr lang="en-US" sz="2000" dirty="0" smtClean="0"/>
              <a:t>scores</a:t>
            </a:r>
          </a:p>
          <a:p>
            <a:pPr lvl="1"/>
            <a:r>
              <a:rPr lang="en-US" sz="2000" dirty="0"/>
              <a:t>After study completion</a:t>
            </a:r>
            <a:r>
              <a:rPr lang="en-US" sz="2000" dirty="0" smtClean="0"/>
              <a:t>, 51</a:t>
            </a:r>
            <a:r>
              <a:rPr lang="en-US" sz="2000" dirty="0"/>
              <a:t>% of patients switched to </a:t>
            </a:r>
            <a:r>
              <a:rPr lang="en-US" sz="2000" dirty="0" smtClean="0"/>
              <a:t>RAL</a:t>
            </a:r>
          </a:p>
          <a:p>
            <a:pPr lvl="1"/>
            <a:r>
              <a:rPr lang="en-US" sz="2000" dirty="0" smtClean="0"/>
              <a:t>Study limitations</a:t>
            </a:r>
          </a:p>
          <a:p>
            <a:pPr lvl="2"/>
            <a:r>
              <a:rPr lang="en-US" sz="1800" dirty="0" smtClean="0"/>
              <a:t>Small sample size</a:t>
            </a:r>
          </a:p>
          <a:p>
            <a:pPr lvl="2"/>
            <a:r>
              <a:rPr lang="en-US" sz="1800" dirty="0" smtClean="0"/>
              <a:t>Few women</a:t>
            </a:r>
          </a:p>
          <a:p>
            <a:pPr lvl="2"/>
            <a:r>
              <a:rPr lang="en-US" sz="1800" dirty="0" smtClean="0"/>
              <a:t>Exclusion of patients not tolerating EFV</a:t>
            </a:r>
            <a:endParaRPr lang="en-US" sz="1800" dirty="0"/>
          </a:p>
        </p:txBody>
      </p:sp>
      <p:sp>
        <p:nvSpPr>
          <p:cNvPr id="9219" name="AutoShape 162"/>
          <p:cNvSpPr>
            <a:spLocks noChangeArrowheads="1"/>
          </p:cNvSpPr>
          <p:nvPr/>
        </p:nvSpPr>
        <p:spPr bwMode="auto">
          <a:xfrm>
            <a:off x="0" y="6570663"/>
            <a:ext cx="93600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 smtClean="0">
                <a:solidFill>
                  <a:srgbClr val="333399"/>
                </a:solidFill>
                <a:latin typeface="Cambria" pitchFamily="18" charset="0"/>
              </a:rPr>
              <a:t>SWITCH-ER</a:t>
            </a:r>
            <a:endParaRPr lang="en-GB" sz="1200" b="1" i="1" dirty="0">
              <a:solidFill>
                <a:srgbClr val="333399"/>
              </a:solidFill>
              <a:latin typeface="Cambria" pitchFamily="18" charset="0"/>
            </a:endParaRPr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r>
              <a:rPr lang="fr-FR" sz="3600" dirty="0" err="1" smtClean="0">
                <a:ea typeface="ＭＳ Ｐゴシック" pitchFamily="34" charset="-128"/>
              </a:rPr>
              <a:t>Switch-ER</a:t>
            </a:r>
            <a:r>
              <a:rPr lang="fr-FR" sz="3600" dirty="0" smtClean="0">
                <a:ea typeface="ＭＳ Ｐゴシック" pitchFamily="34" charset="-128"/>
              </a:rPr>
              <a:t> </a:t>
            </a:r>
            <a:r>
              <a:rPr lang="fr-FR" sz="3600" dirty="0" err="1" smtClean="0">
                <a:ea typeface="ＭＳ Ｐゴシック" pitchFamily="34" charset="-128"/>
              </a:rPr>
              <a:t>Study</a:t>
            </a:r>
            <a:r>
              <a:rPr lang="fr-FR" sz="3600" dirty="0" smtClean="0">
                <a:ea typeface="ＭＳ Ｐゴシック" pitchFamily="34" charset="-128"/>
              </a:rPr>
              <a:t>: Switch EFV to RAL</a:t>
            </a:r>
          </a:p>
        </p:txBody>
      </p:sp>
      <p:sp>
        <p:nvSpPr>
          <p:cNvPr id="5" name="ZoneTexte 69"/>
          <p:cNvSpPr txBox="1">
            <a:spLocks noChangeArrowheads="1"/>
          </p:cNvSpPr>
          <p:nvPr/>
        </p:nvSpPr>
        <p:spPr bwMode="auto">
          <a:xfrm>
            <a:off x="3733800" y="6553200"/>
            <a:ext cx="54102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US" sz="1200" i="1" dirty="0" smtClean="0">
                <a:solidFill>
                  <a:srgbClr val="CC0000"/>
                </a:solidFill>
                <a:ea typeface="ＭＳ Ｐゴシック" pitchFamily="34" charset="-128"/>
              </a:rPr>
              <a:t>Nguyen A. </a:t>
            </a:r>
            <a:r>
              <a:rPr lang="en-US" sz="1200" i="1" dirty="0">
                <a:solidFill>
                  <a:srgbClr val="CC0000"/>
                </a:solidFill>
                <a:ea typeface="ＭＳ Ｐゴシック" pitchFamily="34" charset="-128"/>
              </a:rPr>
              <a:t>AIDS 2011;25</a:t>
            </a:r>
            <a:r>
              <a:rPr lang="en-US" sz="1200" i="1" dirty="0" smtClean="0">
                <a:solidFill>
                  <a:srgbClr val="CC0000"/>
                </a:solidFill>
                <a:ea typeface="ＭＳ Ｐゴシック" pitchFamily="34" charset="-128"/>
              </a:rPr>
              <a:t>:1481-7</a:t>
            </a:r>
            <a:endParaRPr lang="en-GB" sz="1200" i="1" dirty="0">
              <a:solidFill>
                <a:srgbClr val="CC000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1703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5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6761</TotalTime>
  <Words>315</Words>
  <Application>Microsoft Office PowerPoint</Application>
  <PresentationFormat>Affichage à l'écran (4:3)</PresentationFormat>
  <Paragraphs>108</Paragraphs>
  <Slides>5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ARV_trials_2015</vt:lpstr>
      <vt:lpstr>Switch to RAL-containing regimen</vt:lpstr>
      <vt:lpstr>Switch-ER Study: Switch EFV to RAL</vt:lpstr>
      <vt:lpstr>Présentation PowerPoint</vt:lpstr>
      <vt:lpstr>Switch-ER Study: Switch EFV to RAL</vt:lpstr>
      <vt:lpstr>Switch-ER Study: Switch EFV to RAL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2015</dc:title>
  <dc:subject>AEI - www.aei.fr</dc:subject>
  <dc:creator>www.arv-trial.com</dc:creator>
  <cp:lastModifiedBy>Utilisateur</cp:lastModifiedBy>
  <cp:revision>55</cp:revision>
  <dcterms:created xsi:type="dcterms:W3CDTF">2014-11-21T07:46:40Z</dcterms:created>
  <dcterms:modified xsi:type="dcterms:W3CDTF">2015-09-23T16:18:54Z</dcterms:modified>
</cp:coreProperties>
</file>