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98" r:id="rId3"/>
    <p:sldId id="299" r:id="rId4"/>
    <p:sldId id="300" r:id="rId5"/>
    <p:sldId id="324" r:id="rId6"/>
    <p:sldId id="301" r:id="rId7"/>
    <p:sldId id="326" r:id="rId8"/>
    <p:sldId id="302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9" clrIdx="0"/>
  <p:cmAuthor id="2" name="anton" initials="a" lastIdx="7" clrIdx="1"/>
  <p:cmAuthor id="3" name="anton Pozniak" initials="aP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C3300"/>
    <a:srgbClr val="333399"/>
    <a:srgbClr val="000066"/>
    <a:srgbClr val="6338A2"/>
    <a:srgbClr val="CC99FF"/>
    <a:srgbClr val="008000"/>
    <a:srgbClr val="F66900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1860" y="-37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41312287208"/>
          <c:y val="2.43048651306394E-2"/>
          <c:w val="0.86887505363933004"/>
          <c:h val="0.6873265652858260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HIV-1 RNA, c/mL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158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</a:t>
                    </a:r>
                    <a:r>
                      <a:rPr lang="en-US" sz="1400" dirty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31-466E-B118-94766DAFB890}"/>
                </c:ext>
              </c:extLst>
            </c:dLbl>
            <c:dLbl>
              <c:idx val="1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31-466E-B118-94766DAFB890}"/>
                </c:ext>
              </c:extLst>
            </c:dLbl>
            <c:dLbl>
              <c:idx val="2"/>
              <c:layout>
                <c:manualLayout>
                  <c:x val="-2.73744329908907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1-466E-B118-94766DAFB890}"/>
                </c:ext>
              </c:extLst>
            </c:dLbl>
            <c:dLbl>
              <c:idx val="3"/>
              <c:layout>
                <c:manualLayout>
                  <c:x val="-3.1480597939524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31-466E-B118-94766DAFB890}"/>
                </c:ext>
              </c:extLst>
            </c:dLbl>
            <c:dLbl>
              <c:idx val="4"/>
              <c:layout>
                <c:manualLayout>
                  <c:x val="-2.8743154640435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1-466E-B118-94766DAFB890}"/>
                </c:ext>
              </c:extLst>
            </c:dLbl>
            <c:dLbl>
              <c:idx val="5"/>
              <c:layout>
                <c:manualLayout>
                  <c:x val="-3.1480597939524298E-2"/>
                  <c:y val="5.97555445259715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31-466E-B118-94766DAFB890}"/>
                </c:ext>
              </c:extLst>
            </c:dLbl>
            <c:dLbl>
              <c:idx val="6"/>
              <c:layout>
                <c:manualLayout>
                  <c:x val="-5.4748865981781497E-2"/>
                  <c:y val="-5.6644530619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31-466E-B118-94766DAFB890}"/>
                </c:ext>
              </c:extLst>
            </c:dLbl>
            <c:dLbl>
              <c:idx val="7"/>
              <c:layout>
                <c:manualLayout>
                  <c:x val="-1.08720673797562E-2"/>
                  <c:y val="-2.3998015191557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31-466E-B118-94766DAFB890}"/>
                </c:ext>
              </c:extLst>
            </c:dLbl>
            <c:dLbl>
              <c:idx val="8"/>
              <c:layout>
                <c:manualLayout>
                  <c:x val="-3.5586762888158097E-2"/>
                  <c:y val="4.8873529348130898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31-466E-B118-94766DAFB89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Screening</c:v>
                </c:pt>
                <c:pt idx="1">
                  <c:v>Day 1
[6 Oct 15]</c:v>
                </c:pt>
                <c:pt idx="2">
                  <c:v>Week 4</c:v>
                </c:pt>
                <c:pt idx="3">
                  <c:v>Week 8</c:v>
                </c:pt>
                <c:pt idx="4">
                  <c:v>Week 12</c:v>
                </c:pt>
                <c:pt idx="5">
                  <c:v>Week 24</c:v>
                </c:pt>
                <c:pt idx="6">
                  <c:v>Week 36
[16 Jun 16]</c:v>
                </c:pt>
                <c:pt idx="7">
                  <c:v>Week 36 retest
[4 Jul 16]</c:v>
                </c:pt>
                <c:pt idx="8">
                  <c:v>Week 45 withdrawal
[6 Sep 16]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 formatCode="0.0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1059771</c:v>
                </c:pt>
                <c:pt idx="7">
                  <c:v>1018</c:v>
                </c:pt>
                <c:pt idx="8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31-466E-B118-94766DAFB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7615488"/>
        <c:axId val="187654144"/>
      </c:lineChart>
      <c:catAx>
        <c:axId val="187615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87654144"/>
        <c:crosses val="autoZero"/>
        <c:auto val="1"/>
        <c:lblAlgn val="ctr"/>
        <c:lblOffset val="100"/>
        <c:noMultiLvlLbl val="0"/>
      </c:catAx>
      <c:valAx>
        <c:axId val="187654144"/>
        <c:scaling>
          <c:logBase val="10"/>
          <c:orientation val="minMax"/>
          <c:max val="1000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9050">
            <a:solidFill>
              <a:srgbClr val="000066"/>
            </a:solidFill>
          </a:ln>
          <a:effectLst/>
        </c:spPr>
        <c:txPr>
          <a:bodyPr rot="-60000000" vert="horz"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876154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8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8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5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DTG + RPV</a:t>
            </a:r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xmlns="" id="{8D879192-8D02-4AED-BBBE-D01EB5147F65}"/>
              </a:ext>
            </a:extLst>
          </p:cNvPr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333399"/>
                </a:solidFill>
                <a:latin typeface="Calibri" pitchFamily="34" charset="0"/>
              </a:rPr>
              <a:t>Switch to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SWORD</a:t>
            </a: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CC3300"/>
                </a:solidFill>
                <a:latin typeface="Calibri" pitchFamily="34" charset="0"/>
              </a:rPr>
              <a:t>Study</a:t>
            </a:r>
            <a:endParaRPr 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LATTE-2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857081"/>
            <a:ext cx="8506939" cy="146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(ITT-exposed, snapshot) ; non-inferiority if lower margin of a two-sided 95% CI for the difference = - 8% for pooled studies (- 10% for each individual study)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2265"/>
              </p:ext>
            </p:extLst>
          </p:nvPr>
        </p:nvGraphicFramePr>
        <p:xfrm>
          <a:off x="4232963" y="2713427"/>
          <a:ext cx="1864439" cy="530328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72470"/>
              </p:ext>
            </p:extLst>
          </p:nvPr>
        </p:nvGraphicFramePr>
        <p:xfrm>
          <a:off x="4232963" y="3508998"/>
          <a:ext cx="1864439" cy="585192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045472" y="2527651"/>
            <a:ext cx="61200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631540" y="1309632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89258" y="2521962"/>
            <a:ext cx="2951997" cy="183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stable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6 months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(2 NRTI + INSTI or PI/r or NNRTI)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or 2</a:t>
            </a:r>
            <a:r>
              <a:rPr lang="en-GB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with no prior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change for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12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negative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31706" y="3026256"/>
            <a:ext cx="1587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161141" y="3433957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424025" y="386695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424025" y="267017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17220" y="14987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115473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7970148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675070" y="14987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W148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54535"/>
              </p:ext>
            </p:extLst>
          </p:nvPr>
        </p:nvGraphicFramePr>
        <p:xfrm>
          <a:off x="6145527" y="3143614"/>
          <a:ext cx="2842390" cy="530328"/>
        </p:xfrm>
        <a:graphic>
          <a:graphicData uri="http://schemas.openxmlformats.org/drawingml/2006/table">
            <a:tbl>
              <a:tblPr/>
              <a:tblGrid>
                <a:gridCol w="2842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</a:t>
            </a:r>
            <a:r>
              <a:rPr lang="fr-FR" sz="1200" i="1" dirty="0">
                <a:solidFill>
                  <a:srgbClr val="CC0000"/>
                </a:solidFill>
              </a:rPr>
              <a:t>Lancet. 2018 ; 391:839-49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6280382"/>
              </p:ext>
            </p:extLst>
          </p:nvPr>
        </p:nvGraphicFramePr>
        <p:xfrm>
          <a:off x="247983" y="1574800"/>
          <a:ext cx="8615976" cy="4687814"/>
        </p:xfrm>
        <a:graphic>
          <a:graphicData uri="http://schemas.openxmlformats.org/drawingml/2006/table">
            <a:tbl>
              <a:tblPr/>
              <a:tblGrid>
                <a:gridCol w="4286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0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age, years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non white,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Baseline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 TDF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Duration of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prior to Day 1, median months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W52,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deviation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Protocol-defined stopping criteria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(6.7%)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37053"/>
            <a:ext cx="71628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737414" y="1208772"/>
            <a:ext cx="3363723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Other </a:t>
            </a:r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results </a:t>
            </a:r>
          </a:p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at W48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20816" y="1208772"/>
            <a:ext cx="477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dirty="0" err="1"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latin typeface="Calibri" panose="020F0502020204030204" pitchFamily="34" charset="0"/>
              </a:rPr>
              <a:t> outcome at W48 (ITT-E,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189280" y="1937381"/>
            <a:ext cx="4041804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HIV RNA &lt; 50 c/mL (ITT-E snapshot)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SWORD-1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95%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96% continuation </a:t>
            </a:r>
            <a:r>
              <a:rPr lang="en-US" sz="1400" dirty="0" err="1">
                <a:solidFill>
                  <a:srgbClr val="000066"/>
                </a:solidFill>
              </a:rPr>
              <a:t>cART</a:t>
            </a:r>
            <a:endParaRPr lang="en-US" sz="1400" dirty="0">
              <a:solidFill>
                <a:srgbClr val="000066"/>
              </a:solidFill>
            </a:endParaRP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Adjusted ≠: - 0.6%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(95% CI: - 4.3 to + 3.0)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SWORD-2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94%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94% continuation </a:t>
            </a:r>
            <a:r>
              <a:rPr lang="en-US" sz="1400" dirty="0" err="1">
                <a:solidFill>
                  <a:srgbClr val="000066"/>
                </a:solidFill>
              </a:rPr>
              <a:t>cART</a:t>
            </a:r>
            <a:endParaRPr lang="en-US" sz="1400" dirty="0">
              <a:solidFill>
                <a:srgbClr val="000066"/>
              </a:solidFill>
            </a:endParaRP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Adjusted ≠: 0.2%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(95% CI: - 3.9 to + 4.2)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/>
            </a:r>
            <a:br>
              <a:rPr lang="en-US" sz="1400" dirty="0">
                <a:solidFill>
                  <a:srgbClr val="000066"/>
                </a:solidFill>
              </a:rPr>
            </a:br>
            <a:endParaRPr lang="en-US" sz="14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Confirmed virologic failure: </a:t>
            </a:r>
            <a:br>
              <a:rPr lang="en-US" sz="1600" dirty="0">
                <a:solidFill>
                  <a:srgbClr val="000066"/>
                </a:solidFill>
              </a:rPr>
            </a:br>
            <a:r>
              <a:rPr lang="en-US" sz="1600" dirty="0">
                <a:solidFill>
                  <a:srgbClr val="000066"/>
                </a:solidFill>
              </a:rPr>
              <a:t>HIV RNA ≥ 50 c/mL, retest ≥ 200 c/mL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DTG + RPV,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Emergence of NNRTI resistance mutation (K101K/E)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Continued </a:t>
            </a:r>
            <a:r>
              <a:rPr lang="en-US" sz="1600" dirty="0" err="1">
                <a:solidFill>
                  <a:srgbClr val="000066"/>
                </a:solidFill>
              </a:rPr>
              <a:t>cART</a:t>
            </a:r>
            <a:r>
              <a:rPr lang="en-US" sz="1600" dirty="0">
                <a:solidFill>
                  <a:srgbClr val="000066"/>
                </a:solidFill>
              </a:rPr>
              <a:t>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No mutations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0800" y="1848211"/>
            <a:ext cx="5151102" cy="4318478"/>
            <a:chOff x="92184" y="1791741"/>
            <a:chExt cx="5578054" cy="4655056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419446" y="5949150"/>
              <a:ext cx="2081528" cy="497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</a:rPr>
                <a:t>Difference (95% CI)</a:t>
              </a: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- 0.2% (- 3.0 to 2.5)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918730" y="246971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599018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274138" y="504018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4.7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541905" y="2456614"/>
              <a:ext cx="568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225955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1.2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4910120" y="507154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74359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2143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32143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32143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232143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92184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50993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Success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HIV RNA &lt; 50 c/mL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384461" y="5474797"/>
              <a:ext cx="138590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endParaRPr lang="en-US" sz="1400" b="1" dirty="0">
                <a:solidFill>
                  <a:srgbClr val="000066"/>
                </a:solidFill>
              </a:endParaRP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non-response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387785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 </a:t>
              </a:r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data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0826" y="2130734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53625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53625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53625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53625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53625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3625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826338" y="2763838"/>
              <a:ext cx="628694" cy="266657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491390" y="2743200"/>
              <a:ext cx="630210" cy="268721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775012" y="5322414"/>
              <a:ext cx="631724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108445" y="5305424"/>
              <a:ext cx="631724" cy="124989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451117" y="5404559"/>
              <a:ext cx="628694" cy="2585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034049" y="1791741"/>
              <a:ext cx="4101918" cy="398117"/>
              <a:chOff x="1034049" y="1791741"/>
              <a:chExt cx="4101918" cy="398117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034049" y="1801782"/>
                <a:ext cx="3971769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22543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772121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374811" y="1791741"/>
                <a:ext cx="162614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RPV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2933945" y="1791741"/>
                <a:ext cx="2202022" cy="3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Continuation </a:t>
                </a:r>
                <a:r>
                  <a:rPr lang="en-US" altLang="fr-FR" sz="1800" b="1" dirty="0" err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cART</a:t>
                </a:r>
                <a:endPara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079811" y="5396001"/>
              <a:ext cx="631724" cy="34413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64381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0800" y="1670948"/>
            <a:ext cx="9024938" cy="1222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>
                <a:latin typeface="+mj-lt"/>
              </a:rPr>
              <a:t>41-year-old female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Pre-</a:t>
            </a:r>
            <a:r>
              <a:rPr lang="en-US" sz="1600" dirty="0" err="1"/>
              <a:t>cART</a:t>
            </a:r>
            <a:r>
              <a:rPr lang="en-US" sz="1600" dirty="0"/>
              <a:t> HIV RNA &gt; 2 millions c/mL ; 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r>
              <a:rPr lang="en-US" sz="1600" dirty="0" err="1"/>
              <a:t>cART</a:t>
            </a:r>
            <a:r>
              <a:rPr lang="en-US" sz="1600" dirty="0"/>
              <a:t>: TDF/FTC/EFV</a:t>
            </a:r>
          </a:p>
          <a:p>
            <a:pPr lvl="1">
              <a:spcBef>
                <a:spcPts val="0"/>
              </a:spcBef>
            </a:pPr>
            <a:r>
              <a:rPr lang="en-US" sz="1600" dirty="0" err="1"/>
              <a:t>Randomised</a:t>
            </a:r>
            <a:r>
              <a:rPr lang="en-US" sz="1600" dirty="0"/>
              <a:t> to DTG + RPV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Documented non-adherence before W36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3503" y="1171453"/>
            <a:ext cx="659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HIV RNA of 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subject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alibri"/>
                <a:cs typeface="Calibri"/>
              </a:rPr>
              <a:t>with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NNRTI-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resistant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mutation </a:t>
            </a:r>
            <a:endParaRPr lang="fr-FR" sz="2400" dirty="0">
              <a:solidFill>
                <a:srgbClr val="CC3300"/>
              </a:solidFill>
            </a:endParaRPr>
          </a:p>
        </p:txBody>
      </p:sp>
      <p:cxnSp>
        <p:nvCxnSpPr>
          <p:cNvPr id="12" name="Straight Connector 6"/>
          <p:cNvCxnSpPr/>
          <p:nvPr/>
        </p:nvCxnSpPr>
        <p:spPr>
          <a:xfrm>
            <a:off x="1262414" y="5005337"/>
            <a:ext cx="734743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8"/>
          <p:cNvGraphicFramePr/>
          <p:nvPr>
            <p:extLst>
              <p:ext uri="{D42A27DB-BD31-4B8C-83A1-F6EECF244321}">
                <p14:modId xmlns:p14="http://schemas.microsoft.com/office/powerpoint/2010/main" val="3069590526"/>
              </p:ext>
            </p:extLst>
          </p:nvPr>
        </p:nvGraphicFramePr>
        <p:xfrm>
          <a:off x="219487" y="3509655"/>
          <a:ext cx="8472385" cy="315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525090" y="3047990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HIV RNA, c/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mL</a:t>
            </a:r>
            <a:endParaRPr lang="fr-FR" sz="2400" b="1" dirty="0">
              <a:solidFill>
                <a:srgbClr val="CC3300"/>
              </a:solidFill>
              <a:latin typeface="Calibri"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26794" y="558239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D1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93538" y="558239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81070" y="558239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W4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726036" y="558239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W12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339326" y="558239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W36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19795" y="558239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074315" y="558239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W39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849382" y="5582398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W45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316422" y="5582398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Screening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87147" y="2731238"/>
            <a:ext cx="2622706" cy="83099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K101K/E on genotype </a:t>
            </a:r>
          </a:p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(fold change RPV = 1.2) ; </a:t>
            </a:r>
          </a:p>
          <a:p>
            <a:r>
              <a:rPr lang="fr-FR" sz="1600" b="1" dirty="0" err="1">
                <a:solidFill>
                  <a:srgbClr val="0070C0"/>
                </a:solidFill>
                <a:latin typeface="+mj-lt"/>
              </a:rPr>
              <a:t>phenotype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: sensitive to RPV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7765" y="5920952"/>
            <a:ext cx="1363963" cy="584775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fr-FR" sz="1600" b="1" dirty="0" err="1">
                <a:solidFill>
                  <a:srgbClr val="0070C0"/>
                </a:solidFill>
                <a:latin typeface="+mj-lt"/>
              </a:rPr>
              <a:t>Resuppressed</a:t>
            </a:r>
            <a:endParaRPr lang="fr-FR" sz="1600" b="1" dirty="0">
              <a:solidFill>
                <a:srgbClr val="0070C0"/>
              </a:solidFill>
              <a:latin typeface="+mj-lt"/>
            </a:endParaRPr>
          </a:p>
          <a:p>
            <a:r>
              <a:rPr lang="fr-FR" sz="1600" b="1" dirty="0">
                <a:solidFill>
                  <a:srgbClr val="0070C0"/>
                </a:solidFill>
                <a:latin typeface="+mj-lt"/>
              </a:rPr>
              <a:t>on DTG + RPV</a:t>
            </a:r>
            <a:endParaRPr lang="en-US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5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609503"/>
              </p:ext>
            </p:extLst>
          </p:nvPr>
        </p:nvGraphicFramePr>
        <p:xfrm>
          <a:off x="323096" y="1651303"/>
          <a:ext cx="8478004" cy="3657540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Continued </a:t>
                      </a:r>
                      <a:r>
                        <a:rPr kumimoji="0" lang="en-U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cART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1-2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3-4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CNS adverse event leading to withdrawal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4.1 (N = 21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0.6 (N = 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94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common adverse events (≥ 5% of patients)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 pain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7" y="5400396"/>
            <a:ext cx="8666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* (some participants have more than 1 AE) ; anxiety (N = 4), depression (N = 3), insomnia (N = 2), depressed mood (N = 1), headache (N = 1), panic attack (N = 1), suicidal ideation (N = 1), tremor (N = 1), drug-induced liver injury (N = 1), eosinophilic pneumonia, acute (N = 1), abdominal distension (N = 2), dyspepsia (N = 2), peptic ulcer (N = 1), gastrointestinal haemorrhage (N = 1), pancreatitis, acute (N = 1), Hodgkin’s disease (N = 1), Kaposi sarcoma (N = 1), </a:t>
            </a:r>
            <a:r>
              <a:rPr lang="en-GB" sz="1400" dirty="0" err="1">
                <a:solidFill>
                  <a:srgbClr val="000066"/>
                </a:solidFill>
              </a:rPr>
              <a:t>plasmablastic</a:t>
            </a:r>
            <a:r>
              <a:rPr lang="en-GB" sz="1400" dirty="0">
                <a:solidFill>
                  <a:srgbClr val="000066"/>
                </a:solidFill>
              </a:rPr>
              <a:t> lymphoma (N = 1)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9" name="Rectangle 8"/>
          <p:cNvSpPr/>
          <p:nvPr/>
        </p:nvSpPr>
        <p:spPr>
          <a:xfrm>
            <a:off x="3318836" y="1171453"/>
            <a:ext cx="250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Adverse 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events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, %</a:t>
            </a:r>
            <a:endParaRPr lang="fr-FR" sz="24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1922889" y="1126398"/>
            <a:ext cx="528567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sz="2400" kern="0" dirty="0">
                <a:solidFill>
                  <a:srgbClr val="CC3300"/>
                </a:solidFill>
              </a:rPr>
              <a:t>Fasting lipids at baseline and W48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1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718575" y="2292184"/>
            <a:ext cx="2201307" cy="3997406"/>
            <a:chOff x="6718575" y="2292184"/>
            <a:chExt cx="2201307" cy="3997406"/>
          </a:xfrm>
        </p:grpSpPr>
        <p:sp>
          <p:nvSpPr>
            <p:cNvPr id="47" name="TextBox 46"/>
            <p:cNvSpPr txBox="1"/>
            <p:nvPr/>
          </p:nvSpPr>
          <p:spPr>
            <a:xfrm>
              <a:off x="7377603" y="5951036"/>
              <a:ext cx="1173398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Total cholesterol: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HDL ratio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718575" y="229218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93" name="Line 14"/>
            <p:cNvSpPr>
              <a:spLocks noChangeShapeType="1"/>
            </p:cNvSpPr>
            <p:nvPr/>
          </p:nvSpPr>
          <p:spPr bwMode="auto">
            <a:xfrm>
              <a:off x="6834728" y="239828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718575" y="299930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>
              <a:off x="6834728" y="310540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718575" y="37067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>
              <a:off x="6834728" y="38128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718575" y="44179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Line 14"/>
            <p:cNvSpPr>
              <a:spLocks noChangeShapeType="1"/>
            </p:cNvSpPr>
            <p:nvPr/>
          </p:nvSpPr>
          <p:spPr bwMode="auto">
            <a:xfrm>
              <a:off x="6834728" y="45240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718575" y="51291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6834728" y="52352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718575" y="5806876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3" name="Line 14"/>
            <p:cNvSpPr>
              <a:spLocks noChangeShapeType="1"/>
            </p:cNvSpPr>
            <p:nvPr/>
          </p:nvSpPr>
          <p:spPr bwMode="auto">
            <a:xfrm>
              <a:off x="6834728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6948265" y="2403811"/>
              <a:ext cx="1971617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7196236" y="3127757"/>
              <a:ext cx="1987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174784" y="3275014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7484576" y="3362326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1" name="Freeform 15"/>
            <p:cNvSpPr>
              <a:spLocks/>
            </p:cNvSpPr>
            <p:nvPr/>
          </p:nvSpPr>
          <p:spPr bwMode="auto">
            <a:xfrm>
              <a:off x="8152456" y="3275013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8459280" y="3362325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533293" y="3199477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8172331" y="311980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8508587" y="319152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095954" y="1846729"/>
            <a:ext cx="2954270" cy="934199"/>
            <a:chOff x="3095954" y="1846729"/>
            <a:chExt cx="2954270" cy="934199"/>
          </a:xfrm>
        </p:grpSpPr>
        <p:sp>
          <p:nvSpPr>
            <p:cNvPr id="117" name="AutoShape 165"/>
            <p:cNvSpPr>
              <a:spLocks noChangeArrowheads="1"/>
            </p:cNvSpPr>
            <p:nvPr/>
          </p:nvSpPr>
          <p:spPr bwMode="auto">
            <a:xfrm>
              <a:off x="3095954" y="1846729"/>
              <a:ext cx="2919387" cy="9341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20" name="ZoneTexte 84"/>
            <p:cNvSpPr txBox="1">
              <a:spLocks noChangeArrowheads="1"/>
            </p:cNvSpPr>
            <p:nvPr/>
          </p:nvSpPr>
          <p:spPr bwMode="auto">
            <a:xfrm>
              <a:off x="3436716" y="2150330"/>
              <a:ext cx="8114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22" name="ZoneTexte 84"/>
            <p:cNvSpPr txBox="1">
              <a:spLocks noChangeArrowheads="1"/>
            </p:cNvSpPr>
            <p:nvPr/>
          </p:nvSpPr>
          <p:spPr bwMode="auto">
            <a:xfrm>
              <a:off x="3158801" y="1853501"/>
              <a:ext cx="10792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DTG + RPV</a:t>
              </a:r>
            </a:p>
          </p:txBody>
        </p:sp>
        <p:sp>
          <p:nvSpPr>
            <p:cNvPr id="126" name="ZoneTexte 84"/>
            <p:cNvSpPr txBox="1">
              <a:spLocks noChangeArrowheads="1"/>
            </p:cNvSpPr>
            <p:nvPr/>
          </p:nvSpPr>
          <p:spPr bwMode="auto">
            <a:xfrm>
              <a:off x="4713136" y="2150330"/>
              <a:ext cx="8114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27" name="ZoneTexte 84"/>
            <p:cNvSpPr txBox="1">
              <a:spLocks noChangeArrowheads="1"/>
            </p:cNvSpPr>
            <p:nvPr/>
          </p:nvSpPr>
          <p:spPr bwMode="auto">
            <a:xfrm>
              <a:off x="4282817" y="1853501"/>
              <a:ext cx="17674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Continuation 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</a:rPr>
                <a:t>cART</a:t>
              </a:r>
              <a:endParaRPr lang="en-US" altLang="fr-FR" sz="1600" b="1" dirty="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43390" y="2235870"/>
            <a:ext cx="6028956" cy="4222997"/>
            <a:chOff x="343390" y="2235870"/>
            <a:chExt cx="6028956" cy="4222997"/>
          </a:xfrm>
        </p:grpSpPr>
        <p:sp>
          <p:nvSpPr>
            <p:cNvPr id="29" name="TextBox 28"/>
            <p:cNvSpPr txBox="1"/>
            <p:nvPr/>
          </p:nvSpPr>
          <p:spPr>
            <a:xfrm>
              <a:off x="1046355" y="5951036"/>
              <a:ext cx="75180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Total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0695" y="5951036"/>
              <a:ext cx="75180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HDL 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90909" y="5951036"/>
              <a:ext cx="790280" cy="5078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LDL 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cholesterol,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calculated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22292" y="5951036"/>
              <a:ext cx="87684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Triglycerides</a:t>
              </a: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784319" y="252197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185.9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436813" y="5806876"/>
              <a:ext cx="14221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1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1937" y="4928354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3390" y="405141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43390" y="3181151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43390" y="2307424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616636" y="328910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616636" y="415936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616636" y="503413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616636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616636" y="241352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784864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724195" y="2403811"/>
              <a:ext cx="5648151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143804" y="2521975"/>
              <a:ext cx="1971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186</a:t>
              </a:r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1094656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1475111" y="249149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187.6</a:t>
              </a:r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475656" y="2635250"/>
              <a:ext cx="293290" cy="328751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1813739" y="24813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188.1</a:t>
              </a:r>
            </a:p>
          </p:txBody>
        </p: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782480" y="2625725"/>
              <a:ext cx="293290" cy="329704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2228388" y="48486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52.7</a:t>
              </a: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2538180" y="48232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54.2</a:t>
              </a: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2919180" y="48333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53.6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26004" y="48079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54.9</a:t>
              </a:r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2206232" y="4986339"/>
              <a:ext cx="293290" cy="936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516024" y="4960939"/>
              <a:ext cx="293290" cy="9618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2897024" y="4976813"/>
              <a:ext cx="293290" cy="9459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5" name="Freeform 15"/>
            <p:cNvSpPr>
              <a:spLocks/>
            </p:cNvSpPr>
            <p:nvPr/>
          </p:nvSpPr>
          <p:spPr bwMode="auto">
            <a:xfrm>
              <a:off x="3203848" y="4951413"/>
              <a:ext cx="293290" cy="9713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>
              <a:off x="3599465" y="38986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107.1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925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108.1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4306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108.3</a:t>
              </a: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4612983" y="3903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107.3</a:t>
              </a:r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3615912" y="4041775"/>
              <a:ext cx="293290" cy="188099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3925704" y="4021138"/>
              <a:ext cx="293290" cy="19016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2" name="Freeform 15"/>
            <p:cNvSpPr>
              <a:spLocks/>
            </p:cNvSpPr>
            <p:nvPr/>
          </p:nvSpPr>
          <p:spPr bwMode="auto">
            <a:xfrm>
              <a:off x="4306704" y="4021139"/>
              <a:ext cx="293290" cy="19016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4613528" y="4041775"/>
              <a:ext cx="293290" cy="188099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5003839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5318711" y="3649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121.3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9711" y="34668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132.0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6016695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5014544" y="3589338"/>
              <a:ext cx="293290" cy="23334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5324336" y="3792538"/>
              <a:ext cx="293290" cy="21302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5705336" y="3605213"/>
              <a:ext cx="293290" cy="23175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>
              <a:off x="6012160" y="3589339"/>
              <a:ext cx="293290" cy="2333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118" name="Rectangle 3"/>
            <p:cNvSpPr>
              <a:spLocks noChangeArrowheads="1"/>
            </p:cNvSpPr>
            <p:nvPr/>
          </p:nvSpPr>
          <p:spPr bwMode="auto">
            <a:xfrm>
              <a:off x="3287341" y="2235870"/>
              <a:ext cx="161823" cy="144463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3" name="Rectangle 3"/>
            <p:cNvSpPr>
              <a:spLocks noChangeArrowheads="1"/>
            </p:cNvSpPr>
            <p:nvPr/>
          </p:nvSpPr>
          <p:spPr bwMode="auto">
            <a:xfrm>
              <a:off x="3287341" y="2506428"/>
              <a:ext cx="161823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4" name="ZoneTexte 84"/>
            <p:cNvSpPr txBox="1">
              <a:spLocks noChangeArrowheads="1"/>
            </p:cNvSpPr>
            <p:nvPr/>
          </p:nvSpPr>
          <p:spPr bwMode="auto">
            <a:xfrm>
              <a:off x="3436716" y="2452692"/>
              <a:ext cx="45717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1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W48</a:t>
              </a:r>
            </a:p>
          </p:txBody>
        </p:sp>
        <p:sp>
          <p:nvSpPr>
            <p:cNvPr id="125" name="Rectangle 3"/>
            <p:cNvSpPr>
              <a:spLocks noChangeArrowheads="1"/>
            </p:cNvSpPr>
            <p:nvPr/>
          </p:nvSpPr>
          <p:spPr bwMode="auto">
            <a:xfrm>
              <a:off x="4563761" y="2235870"/>
              <a:ext cx="161823" cy="1444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4563761" y="2506428"/>
              <a:ext cx="161823" cy="1444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4713136" y="2452692"/>
              <a:ext cx="45717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1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W48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64959" y="1970900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mg/</a:t>
            </a:r>
            <a:r>
              <a:rPr lang="fr-FR" sz="1400" dirty="0" err="1">
                <a:solidFill>
                  <a:srgbClr val="000066"/>
                </a:solidFill>
              </a:rPr>
              <a:t>dL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5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A switch to a novel, once-daily 2 drug-regimen of DTG + RPV demonstrated high efficacy and was non-inferior to the continuation </a:t>
            </a:r>
            <a:br>
              <a:rPr lang="en-US" sz="2000" dirty="0"/>
            </a:br>
            <a:r>
              <a:rPr lang="en-US" sz="2000" dirty="0"/>
              <a:t>of a combined antiretroviral therapy in </a:t>
            </a:r>
            <a:r>
              <a:rPr lang="en-US" sz="2000" dirty="0" err="1"/>
              <a:t>virologically</a:t>
            </a:r>
            <a:r>
              <a:rPr lang="en-US" sz="2000" dirty="0"/>
              <a:t> suppressed </a:t>
            </a:r>
            <a:br>
              <a:rPr lang="en-US" sz="2000" dirty="0"/>
            </a:br>
            <a:r>
              <a:rPr lang="en-US" sz="2000" dirty="0"/>
              <a:t>HIV-1–infected adults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The safety profiles of both DTG and RPV were consistent with their respective labels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Switching to DTG + RPV had a neutral effect on lipids, while significantly improving bone turnover biomarkers 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827</Words>
  <Application>Microsoft Office PowerPoint</Application>
  <PresentationFormat>Affichage à l'écran (4:3)</PresentationFormat>
  <Paragraphs>272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300</cp:revision>
  <dcterms:created xsi:type="dcterms:W3CDTF">2014-10-03T08:50:57Z</dcterms:created>
  <dcterms:modified xsi:type="dcterms:W3CDTF">2018-05-11T09:13:46Z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