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tags/tag3.xml" ContentType="application/vnd.openxmlformats-officedocument.presentationml.tags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0"/>
  </p:notesMasterIdLst>
  <p:sldIdLst>
    <p:sldId id="265" r:id="rId2"/>
    <p:sldId id="298" r:id="rId3"/>
    <p:sldId id="299" r:id="rId4"/>
    <p:sldId id="300" r:id="rId5"/>
    <p:sldId id="324" r:id="rId6"/>
    <p:sldId id="301" r:id="rId7"/>
    <p:sldId id="326" r:id="rId8"/>
    <p:sldId id="302" r:id="rId9"/>
  </p:sldIdLst>
  <p:sldSz cx="9144000" cy="6858000" type="screen4x3"/>
  <p:notesSz cx="6759575" cy="9867900"/>
  <p:custDataLst>
    <p:tags r:id="rId11"/>
  </p:custDataLst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913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>
          <p15:clr>
            <a:srgbClr val="A4A3A4"/>
          </p15:clr>
        </p15:guide>
        <p15:guide id="4" pos="57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08">
          <p15:clr>
            <a:srgbClr val="A4A3A4"/>
          </p15:clr>
        </p15:guide>
        <p15:guide id="2" pos="2129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tilisateur de Microsoft Office" initials="Office" lastIdx="19" clrIdx="0"/>
  <p:cmAuthor id="2" name="anton" initials="a" lastIdx="7" clrIdx="1"/>
  <p:cmAuthor id="3" name="anton Pozniak" initials="aP" lastIdx="1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FBFBF"/>
    <a:srgbClr val="CC3300"/>
    <a:srgbClr val="333399"/>
    <a:srgbClr val="000066"/>
    <a:srgbClr val="6338A2"/>
    <a:srgbClr val="CC99FF"/>
    <a:srgbClr val="008000"/>
    <a:srgbClr val="F66900"/>
    <a:srgbClr val="FFFFFF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09" autoAdjust="0"/>
    <p:restoredTop sz="99784" autoAdjust="0"/>
  </p:normalViewPr>
  <p:slideViewPr>
    <p:cSldViewPr snapToGrid="0" showGuides="1">
      <p:cViewPr>
        <p:scale>
          <a:sx n="100" d="100"/>
          <a:sy n="100" d="100"/>
        </p:scale>
        <p:origin x="-1860" y="-372"/>
      </p:cViewPr>
      <p:guideLst>
        <p:guide orient="horz" pos="1913"/>
        <p:guide orient="horz"/>
        <p:guide pos="2880"/>
        <p:guide pos="57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0" d="100"/>
          <a:sy n="60" d="100"/>
        </p:scale>
        <p:origin x="-3206" y="-67"/>
      </p:cViewPr>
      <p:guideLst>
        <p:guide orient="horz" pos="3108"/>
        <p:guide pos="21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Feuille_de_calcul_Microsoft_Excel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22441312287208"/>
          <c:y val="2.43048651306394E-2"/>
          <c:w val="0.86887505363933004"/>
          <c:h val="0.68732656528582603"/>
        </c:manualLayout>
      </c:layout>
      <c:lineChart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HIV-1 RNA, c/mL</c:v>
                </c:pt>
              </c:strCache>
            </c:strRef>
          </c:tx>
          <c:spPr>
            <a:ln w="25400">
              <a:solidFill>
                <a:srgbClr val="C00000"/>
              </a:solidFill>
            </a:ln>
            <a:effectLst/>
          </c:spPr>
          <c:marker>
            <c:symbol val="diamond"/>
            <c:size val="8"/>
            <c:spPr>
              <a:solidFill>
                <a:srgbClr val="C00000"/>
              </a:solidFill>
              <a:ln w="15875">
                <a:solidFill>
                  <a:srgbClr val="C00000"/>
                </a:solidFill>
              </a:ln>
            </c:spPr>
          </c:marker>
          <c:dLbls>
            <c:dLbl>
              <c:idx val="0"/>
              <c:layout>
                <c:manualLayout>
                  <c:x val="-2.8743154640435201E-2"/>
                  <c:y val="6.0224670770843002E-2"/>
                </c:manualLayout>
              </c:layout>
              <c:tx>
                <c:rich>
                  <a:bodyPr/>
                  <a:lstStyle/>
                  <a:p>
                    <a:r>
                      <a:rPr lang="en-US" sz="1400" dirty="0">
                        <a:solidFill>
                          <a:srgbClr val="000066"/>
                        </a:solidFill>
                      </a:rPr>
                      <a:t>&lt;</a:t>
                    </a:r>
                    <a:r>
                      <a:rPr lang="en-US" sz="1400" dirty="0"/>
                      <a:t>50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031-466E-B118-94766DAFB890}"/>
                </c:ext>
              </c:extLst>
            </c:dLbl>
            <c:dLbl>
              <c:idx val="1"/>
              <c:layout>
                <c:manualLayout>
                  <c:x val="-2.8743154640435201E-2"/>
                  <c:y val="6.0224670770843002E-2"/>
                </c:manualLayout>
              </c:layout>
              <c:tx>
                <c:rich>
                  <a:bodyPr/>
                  <a:lstStyle/>
                  <a:p>
                    <a:pPr algn="ctr" rtl="0">
                      <a:defRPr sz="1400">
                        <a:solidFill>
                          <a:srgbClr val="000066"/>
                        </a:solidFill>
                      </a:defRPr>
                    </a:pPr>
                    <a:r>
                      <a:rPr lang="en-US" sz="1400" dirty="0">
                        <a:solidFill>
                          <a:srgbClr val="000066"/>
                        </a:solidFill>
                      </a:rPr>
                      <a:t>&lt;50</a:t>
                    </a:r>
                    <a:endParaRPr lang="en-US" sz="1100" dirty="0">
                      <a:solidFill>
                        <a:srgbClr val="000066"/>
                      </a:solidFill>
                    </a:endParaRPr>
                  </a:p>
                </c:rich>
              </c:tx>
              <c:numFmt formatCode="#,##0" sourceLinked="0"/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031-466E-B118-94766DAFB890}"/>
                </c:ext>
              </c:extLst>
            </c:dLbl>
            <c:dLbl>
              <c:idx val="2"/>
              <c:layout>
                <c:manualLayout>
                  <c:x val="-2.73744329908907E-2"/>
                  <c:y val="6.0224670770843002E-2"/>
                </c:manualLayout>
              </c:layout>
              <c:tx>
                <c:rich>
                  <a:bodyPr/>
                  <a:lstStyle/>
                  <a:p>
                    <a:pPr algn="ctr" rtl="0">
                      <a:defRPr sz="1400">
                        <a:solidFill>
                          <a:srgbClr val="000066"/>
                        </a:solidFill>
                      </a:defRPr>
                    </a:pPr>
                    <a:r>
                      <a:rPr lang="en-US" sz="1400" dirty="0">
                        <a:solidFill>
                          <a:srgbClr val="000066"/>
                        </a:solidFill>
                      </a:rPr>
                      <a:t>&lt;50</a:t>
                    </a:r>
                    <a:endParaRPr lang="en-US" sz="1100" dirty="0">
                      <a:solidFill>
                        <a:srgbClr val="000066"/>
                      </a:solidFill>
                    </a:endParaRPr>
                  </a:p>
                </c:rich>
              </c:tx>
              <c:numFmt formatCode="#,##0" sourceLinked="0"/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031-466E-B118-94766DAFB890}"/>
                </c:ext>
              </c:extLst>
            </c:dLbl>
            <c:dLbl>
              <c:idx val="3"/>
              <c:layout>
                <c:manualLayout>
                  <c:x val="-3.1480597939524298E-2"/>
                  <c:y val="6.0224670770843002E-2"/>
                </c:manualLayout>
              </c:layout>
              <c:tx>
                <c:rich>
                  <a:bodyPr/>
                  <a:lstStyle/>
                  <a:p>
                    <a:pPr algn="ctr" rtl="0">
                      <a:defRPr sz="1400">
                        <a:solidFill>
                          <a:srgbClr val="000066"/>
                        </a:solidFill>
                      </a:defRPr>
                    </a:pPr>
                    <a:r>
                      <a:rPr lang="en-US" sz="1400" dirty="0">
                        <a:solidFill>
                          <a:srgbClr val="000066"/>
                        </a:solidFill>
                      </a:rPr>
                      <a:t>&lt;50</a:t>
                    </a:r>
                    <a:endParaRPr lang="en-US" sz="1100" dirty="0">
                      <a:solidFill>
                        <a:srgbClr val="000066"/>
                      </a:solidFill>
                    </a:endParaRPr>
                  </a:p>
                </c:rich>
              </c:tx>
              <c:numFmt formatCode="#,##0" sourceLinked="0"/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031-466E-B118-94766DAFB890}"/>
                </c:ext>
              </c:extLst>
            </c:dLbl>
            <c:dLbl>
              <c:idx val="4"/>
              <c:layout>
                <c:manualLayout>
                  <c:x val="-2.8743154640435298E-2"/>
                  <c:y val="6.0224670770843002E-2"/>
                </c:manualLayout>
              </c:layout>
              <c:tx>
                <c:rich>
                  <a:bodyPr/>
                  <a:lstStyle/>
                  <a:p>
                    <a:pPr algn="ctr" rtl="0">
                      <a:defRPr sz="1400">
                        <a:solidFill>
                          <a:srgbClr val="000066"/>
                        </a:solidFill>
                      </a:defRPr>
                    </a:pPr>
                    <a:r>
                      <a:rPr lang="en-US" sz="1400" dirty="0">
                        <a:solidFill>
                          <a:srgbClr val="000066"/>
                        </a:solidFill>
                      </a:rPr>
                      <a:t>&lt;50</a:t>
                    </a:r>
                    <a:endParaRPr lang="en-US" sz="1100" dirty="0">
                      <a:solidFill>
                        <a:srgbClr val="000066"/>
                      </a:solidFill>
                    </a:endParaRPr>
                  </a:p>
                </c:rich>
              </c:tx>
              <c:numFmt formatCode="#,##0" sourceLinked="0"/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031-466E-B118-94766DAFB890}"/>
                </c:ext>
              </c:extLst>
            </c:dLbl>
            <c:dLbl>
              <c:idx val="5"/>
              <c:layout>
                <c:manualLayout>
                  <c:x val="-3.1480597939524298E-2"/>
                  <c:y val="5.9755544525971503E-2"/>
                </c:manualLayout>
              </c:layout>
              <c:tx>
                <c:rich>
                  <a:bodyPr/>
                  <a:lstStyle/>
                  <a:p>
                    <a:pPr algn="ctr" rtl="0">
                      <a:defRPr sz="1400">
                        <a:solidFill>
                          <a:srgbClr val="000066"/>
                        </a:solidFill>
                      </a:defRPr>
                    </a:pPr>
                    <a:r>
                      <a:rPr lang="en-US" sz="1400" dirty="0">
                        <a:solidFill>
                          <a:srgbClr val="000066"/>
                        </a:solidFill>
                      </a:rPr>
                      <a:t>&lt;50</a:t>
                    </a:r>
                    <a:endParaRPr lang="en-US" sz="1100" dirty="0">
                      <a:solidFill>
                        <a:srgbClr val="000066"/>
                      </a:solidFill>
                    </a:endParaRPr>
                  </a:p>
                </c:rich>
              </c:tx>
              <c:numFmt formatCode="#,##0" sourceLinked="0"/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031-466E-B118-94766DAFB890}"/>
                </c:ext>
              </c:extLst>
            </c:dLbl>
            <c:dLbl>
              <c:idx val="6"/>
              <c:layout>
                <c:manualLayout>
                  <c:x val="-5.4748865981781497E-2"/>
                  <c:y val="-5.664453061991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031-466E-B118-94766DAFB890}"/>
                </c:ext>
              </c:extLst>
            </c:dLbl>
            <c:dLbl>
              <c:idx val="7"/>
              <c:layout>
                <c:manualLayout>
                  <c:x val="-1.08720673797562E-2"/>
                  <c:y val="-2.39980151915575E-2"/>
                </c:manualLayout>
              </c:layout>
              <c:tx>
                <c:rich>
                  <a:bodyPr/>
                  <a:lstStyle/>
                  <a:p>
                    <a:r>
                      <a:rPr lang="en-US" sz="1400" dirty="0"/>
                      <a:t>1018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031-466E-B118-94766DAFB890}"/>
                </c:ext>
              </c:extLst>
            </c:dLbl>
            <c:dLbl>
              <c:idx val="8"/>
              <c:layout>
                <c:manualLayout>
                  <c:x val="-3.5586762888158097E-2"/>
                  <c:y val="4.8873529348130898E-2"/>
                </c:manualLayout>
              </c:layout>
              <c:tx>
                <c:rich>
                  <a:bodyPr/>
                  <a:lstStyle/>
                  <a:p>
                    <a:pPr algn="ctr" rtl="0">
                      <a:defRPr sz="1400">
                        <a:solidFill>
                          <a:srgbClr val="000066"/>
                        </a:solidFill>
                      </a:defRPr>
                    </a:pPr>
                    <a:r>
                      <a:rPr lang="en-US" sz="1400" dirty="0">
                        <a:solidFill>
                          <a:srgbClr val="000066"/>
                        </a:solidFill>
                      </a:rPr>
                      <a:t>&lt;50</a:t>
                    </a:r>
                    <a:endParaRPr lang="en-US" sz="1100" dirty="0">
                      <a:solidFill>
                        <a:srgbClr val="000066"/>
                      </a:solidFill>
                    </a:endParaRPr>
                  </a:p>
                </c:rich>
              </c:tx>
              <c:numFmt formatCode="#,##0" sourceLinked="0"/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031-466E-B118-94766DAFB890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>
                    <a:solidFill>
                      <a:srgbClr val="000066"/>
                    </a:solidFill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>
                      <a:noFill/>
                    </a:ln>
                  </c:spPr>
                </c15:leaderLines>
              </c:ext>
            </c:extLst>
          </c:dLbls>
          <c:cat>
            <c:strRef>
              <c:f>Sheet1!$A$2:$A$10</c:f>
              <c:strCache>
                <c:ptCount val="9"/>
                <c:pt idx="0">
                  <c:v>Screening</c:v>
                </c:pt>
                <c:pt idx="1">
                  <c:v>Day 1
[6 Oct 15]</c:v>
                </c:pt>
                <c:pt idx="2">
                  <c:v>Week 4</c:v>
                </c:pt>
                <c:pt idx="3">
                  <c:v>Week 8</c:v>
                </c:pt>
                <c:pt idx="4">
                  <c:v>Week 12</c:v>
                </c:pt>
                <c:pt idx="5">
                  <c:v>Week 24</c:v>
                </c:pt>
                <c:pt idx="6">
                  <c:v>Week 36
[16 Jun 16]</c:v>
                </c:pt>
                <c:pt idx="7">
                  <c:v>Week 36 retest
[4 Jul 16]</c:v>
                </c:pt>
                <c:pt idx="8">
                  <c:v>Week 45 withdrawal
[6 Sep 16]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49</c:v>
                </c:pt>
                <c:pt idx="1">
                  <c:v>49</c:v>
                </c:pt>
                <c:pt idx="2">
                  <c:v>49</c:v>
                </c:pt>
                <c:pt idx="3" formatCode="0.0">
                  <c:v>49</c:v>
                </c:pt>
                <c:pt idx="4">
                  <c:v>49</c:v>
                </c:pt>
                <c:pt idx="5">
                  <c:v>49</c:v>
                </c:pt>
                <c:pt idx="6">
                  <c:v>1059771</c:v>
                </c:pt>
                <c:pt idx="7">
                  <c:v>1018</c:v>
                </c:pt>
                <c:pt idx="8">
                  <c:v>49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9-E031-466E-B118-94766DAFB89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87615488"/>
        <c:axId val="187654144"/>
      </c:lineChart>
      <c:catAx>
        <c:axId val="18761548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one"/>
        <c:crossAx val="187654144"/>
        <c:crosses val="autoZero"/>
        <c:auto val="1"/>
        <c:lblAlgn val="ctr"/>
        <c:lblOffset val="100"/>
        <c:noMultiLvlLbl val="0"/>
      </c:catAx>
      <c:valAx>
        <c:axId val="187654144"/>
        <c:scaling>
          <c:logBase val="10"/>
          <c:orientation val="minMax"/>
          <c:max val="10000000"/>
        </c:scaling>
        <c:delete val="0"/>
        <c:axPos val="l"/>
        <c:numFmt formatCode="#,##0" sourceLinked="0"/>
        <c:majorTickMark val="out"/>
        <c:minorTickMark val="none"/>
        <c:tickLblPos val="nextTo"/>
        <c:spPr>
          <a:noFill/>
          <a:ln w="19050">
            <a:solidFill>
              <a:srgbClr val="000066"/>
            </a:solidFill>
          </a:ln>
          <a:effectLst/>
        </c:spPr>
        <c:txPr>
          <a:bodyPr rot="-60000000" vert="horz"/>
          <a:lstStyle/>
          <a:p>
            <a:pPr>
              <a:defRPr sz="1400">
                <a:solidFill>
                  <a:srgbClr val="000066"/>
                </a:solidFill>
              </a:defRPr>
            </a:pPr>
            <a:endParaRPr lang="fr-FR"/>
          </a:p>
        </c:txPr>
        <c:crossAx val="187615488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 sz="1400">
          <a:latin typeface="Arial" panose="020B0604020202020204" pitchFamily="34" charset="0"/>
          <a:cs typeface="Arial" panose="020B0604020202020204" pitchFamily="34" charset="0"/>
        </a:defRPr>
      </a:pPr>
      <a:endParaRPr lang="fr-FR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8938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28938" cy="493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D7C90613-0EB8-4EFE-B778-600831C36E62}" type="datetimeFigureOut">
              <a:rPr lang="fr-FR"/>
              <a:pPr>
                <a:defRPr/>
              </a:pPr>
              <a:t>11/05/2018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2813" y="739775"/>
            <a:ext cx="493395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6275" y="4687888"/>
            <a:ext cx="5407025" cy="44402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72600"/>
            <a:ext cx="2928938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29050" y="9372600"/>
            <a:ext cx="2928938" cy="49371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D8A40831-68B0-47D5-A56A-DDAD014F303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91211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ea typeface="ＭＳ Ｐゴシック" pitchFamily="34" charset="-128"/>
            </a:endParaRPr>
          </a:p>
        </p:txBody>
      </p:sp>
      <p:sp>
        <p:nvSpPr>
          <p:cNvPr id="14340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162300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 dirty="0">
                <a:latin typeface="Trebuchet MS" pitchFamily="34" charset="0"/>
              </a:rPr>
              <a:t>ARV-</a:t>
            </a:r>
            <a:r>
              <a:rPr lang="fr-FR" sz="1300" dirty="0" err="1">
                <a:latin typeface="Trebuchet MS" pitchFamily="34" charset="0"/>
              </a:rPr>
              <a:t>trial.com</a:t>
            </a:r>
            <a:endParaRPr lang="fr-FR" sz="1300" dirty="0">
              <a:latin typeface="Trebuchet MS" pitchFamily="34" charset="0"/>
            </a:endParaRPr>
          </a:p>
        </p:txBody>
      </p:sp>
      <p:sp>
        <p:nvSpPr>
          <p:cNvPr id="6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xfrm>
            <a:off x="3829050" y="9372600"/>
            <a:ext cx="2928938" cy="493713"/>
          </a:xfrm>
        </p:spPr>
        <p:txBody>
          <a:bodyPr/>
          <a:lstStyle/>
          <a:p>
            <a:pPr>
              <a:defRPr/>
            </a:pPr>
            <a:fld id="{D8A40831-68B0-47D5-A56A-DDAD014F303C}" type="slidenum">
              <a:rPr lang="fr-FR" smtClean="0"/>
              <a:pPr>
                <a:defRPr/>
              </a:pPr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fr-FR" altLang="fr-FR" sz="1300" dirty="0">
                <a:solidFill>
                  <a:srgbClr val="000000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ARV-</a:t>
            </a:r>
            <a:r>
              <a:rPr lang="fr-FR" altLang="fr-FR" sz="1300" dirty="0" err="1">
                <a:solidFill>
                  <a:srgbClr val="000000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trial.com</a:t>
            </a:r>
            <a:endParaRPr lang="fr-FR" altLang="fr-FR" sz="1300" dirty="0">
              <a:solidFill>
                <a:srgbClr val="000000"/>
              </a:solidFill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A40831-68B0-47D5-A56A-DDAD014F303C}" type="slidenum">
              <a:rPr lang="fr-FR" smtClean="0"/>
              <a:pPr/>
              <a:t>2</a:t>
            </a:fld>
            <a:endParaRPr lang="fr-FR"/>
          </a:p>
        </p:txBody>
      </p:sp>
      <p:sp>
        <p:nvSpPr>
          <p:cNvPr id="3" name="Espace réservé de l'image des diapositives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Espace réservé des commentaires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68905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fr-FR" altLang="fr-FR" sz="1300" dirty="0">
                <a:solidFill>
                  <a:srgbClr val="000000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ARV-</a:t>
            </a:r>
            <a:r>
              <a:rPr lang="fr-FR" altLang="fr-FR" sz="1300" dirty="0" err="1">
                <a:solidFill>
                  <a:srgbClr val="000000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trial.com</a:t>
            </a:r>
            <a:endParaRPr lang="fr-FR" altLang="fr-FR" sz="1300" dirty="0">
              <a:solidFill>
                <a:srgbClr val="000000"/>
              </a:solidFill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A40831-68B0-47D5-A56A-DDAD014F303C}" type="slidenum">
              <a:rPr lang="fr-FR" smtClean="0"/>
              <a:pPr/>
              <a:t>3</a:t>
            </a:fld>
            <a:endParaRPr lang="fr-FR"/>
          </a:p>
        </p:txBody>
      </p:sp>
      <p:sp>
        <p:nvSpPr>
          <p:cNvPr id="3" name="Espace réservé de l'image des diapositives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Espace réservé des commentaires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8475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fr-FR" altLang="fr-FR" sz="1300" dirty="0">
                <a:solidFill>
                  <a:srgbClr val="000000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ARV-</a:t>
            </a:r>
            <a:r>
              <a:rPr lang="fr-FR" altLang="fr-FR" sz="1300" dirty="0" err="1">
                <a:solidFill>
                  <a:srgbClr val="000000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trial.com</a:t>
            </a:r>
            <a:endParaRPr lang="fr-FR" altLang="fr-FR" sz="1300" dirty="0">
              <a:solidFill>
                <a:srgbClr val="000000"/>
              </a:solidFill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A40831-68B0-47D5-A56A-DDAD014F303C}" type="slidenum">
              <a:rPr lang="fr-FR" smtClean="0"/>
              <a:pPr/>
              <a:t>4</a:t>
            </a:fld>
            <a:endParaRPr lang="fr-FR"/>
          </a:p>
        </p:txBody>
      </p:sp>
      <p:sp>
        <p:nvSpPr>
          <p:cNvPr id="3" name="Espace réservé de l'image des diapositives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Espace réservé des commentaires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24596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fr-FR" altLang="fr-FR" sz="1300" dirty="0">
                <a:solidFill>
                  <a:srgbClr val="000000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ARV-</a:t>
            </a:r>
            <a:r>
              <a:rPr lang="fr-FR" altLang="fr-FR" sz="1300" dirty="0" err="1">
                <a:solidFill>
                  <a:srgbClr val="000000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trial.com</a:t>
            </a:r>
            <a:endParaRPr lang="fr-FR" altLang="fr-FR" sz="1300" dirty="0">
              <a:solidFill>
                <a:srgbClr val="000000"/>
              </a:solidFill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xfrm>
            <a:off x="3829050" y="9372600"/>
            <a:ext cx="2928938" cy="493713"/>
          </a:xfrm>
        </p:spPr>
        <p:txBody>
          <a:bodyPr/>
          <a:lstStyle/>
          <a:p>
            <a:pPr>
              <a:defRPr/>
            </a:pPr>
            <a:fld id="{D8A40831-68B0-47D5-A56A-DDAD014F303C}" type="slidenum">
              <a:rPr lang="fr-FR" smtClean="0"/>
              <a:pPr>
                <a:defRPr/>
              </a:pPr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19891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8A40831-68B0-47D5-A56A-DDAD014F303C}" type="slidenum">
              <a:rPr lang="fr-FR" smtClean="0"/>
              <a:pPr>
                <a:defRPr/>
              </a:pPr>
              <a:t>6</a:t>
            </a:fld>
            <a:endParaRPr lang="fr-FR"/>
          </a:p>
        </p:txBody>
      </p:sp>
      <p:sp>
        <p:nvSpPr>
          <p:cNvPr id="5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fr-FR" altLang="fr-FR" sz="1300" dirty="0">
                <a:solidFill>
                  <a:srgbClr val="000000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ARV-</a:t>
            </a:r>
            <a:r>
              <a:rPr lang="fr-FR" altLang="fr-FR" sz="1300" dirty="0" err="1">
                <a:solidFill>
                  <a:srgbClr val="000000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trial.com</a:t>
            </a:r>
            <a:endParaRPr lang="fr-FR" altLang="fr-FR" sz="1300" dirty="0">
              <a:solidFill>
                <a:srgbClr val="000000"/>
              </a:solidFill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97770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A284BB0-6A23-4E24-A492-7CA915C2DA34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fr-FR" altLang="fr-FR" sz="1300" dirty="0">
                <a:solidFill>
                  <a:srgbClr val="000000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ARV-</a:t>
            </a:r>
            <a:r>
              <a:rPr lang="fr-FR" altLang="fr-FR" sz="1300" dirty="0" err="1">
                <a:solidFill>
                  <a:srgbClr val="000000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trial.com</a:t>
            </a:r>
            <a:endParaRPr lang="fr-FR" altLang="fr-FR" sz="1300" dirty="0">
              <a:solidFill>
                <a:srgbClr val="000000"/>
              </a:solidFill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58865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fr-FR" altLang="fr-FR" sz="1300" dirty="0">
                <a:solidFill>
                  <a:srgbClr val="000000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ARV-</a:t>
            </a:r>
            <a:r>
              <a:rPr lang="fr-FR" altLang="fr-FR" sz="1300" dirty="0" err="1">
                <a:solidFill>
                  <a:srgbClr val="000000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trial.com</a:t>
            </a:r>
            <a:endParaRPr lang="fr-FR" altLang="fr-FR" sz="1300" dirty="0">
              <a:solidFill>
                <a:srgbClr val="000000"/>
              </a:solidFill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A40831-68B0-47D5-A56A-DDAD014F303C}" type="slidenum">
              <a:rPr lang="fr-FR" smtClean="0"/>
              <a:pPr/>
              <a:t>8</a:t>
            </a:fld>
            <a:endParaRPr lang="fr-FR"/>
          </a:p>
        </p:txBody>
      </p:sp>
      <p:sp>
        <p:nvSpPr>
          <p:cNvPr id="3" name="Espace réservé de l'image des diapositives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Espace réservé des commentaires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10024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468314" y="1062038"/>
            <a:ext cx="8675687" cy="0"/>
          </a:xfrm>
          <a:prstGeom prst="line">
            <a:avLst/>
          </a:prstGeom>
          <a:ln w="25400">
            <a:solidFill>
              <a:srgbClr val="E318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2" y="152401"/>
            <a:ext cx="7543799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533400" y="6294120"/>
            <a:ext cx="8357616" cy="182880"/>
          </a:xfrm>
        </p:spPr>
        <p:txBody>
          <a:bodyPr/>
          <a:lstStyle>
            <a:lvl1pPr marL="0" indent="0" algn="r"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533400" y="5862320"/>
            <a:ext cx="8357616" cy="365760"/>
          </a:xfrm>
        </p:spPr>
        <p:txBody>
          <a:bodyPr anchor="b"/>
          <a:lstStyle>
            <a:lvl1pPr marL="0" indent="0">
              <a:buNone/>
              <a:defRPr sz="1200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45510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8" r:id="rId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fr-FR" altLang="fr-FR" sz="3200" dirty="0">
                <a:latin typeface="Calibri" panose="020F0502020204030204" pitchFamily="34" charset="0"/>
              </a:rPr>
              <a:t>Switch to DTG + RPV</a:t>
            </a:r>
          </a:p>
        </p:txBody>
      </p:sp>
      <p:sp>
        <p:nvSpPr>
          <p:cNvPr id="4" name="Espace réservé du contenu 4">
            <a:extLst>
              <a:ext uri="{FF2B5EF4-FFF2-40B4-BE49-F238E27FC236}">
                <a16:creationId xmlns:a16="http://schemas.microsoft.com/office/drawing/2014/main" xmlns="" id="{8D879192-8D02-4AED-BBBE-D01EB5147F65}"/>
              </a:ext>
            </a:extLst>
          </p:cNvPr>
          <p:cNvSpPr>
            <a:spLocks/>
          </p:cNvSpPr>
          <p:nvPr/>
        </p:nvSpPr>
        <p:spPr bwMode="auto">
          <a:xfrm>
            <a:off x="50800" y="1219200"/>
            <a:ext cx="8193088" cy="530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lvl="1" indent="-342900" eaLnBrk="0" hangingPunct="0">
              <a:lnSpc>
                <a:spcPct val="90000"/>
              </a:lnSpc>
              <a:spcBef>
                <a:spcPts val="12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fr-FR" sz="2800" b="1" dirty="0">
                <a:solidFill>
                  <a:srgbClr val="333399"/>
                </a:solidFill>
                <a:latin typeface="Calibri" pitchFamily="34" charset="0"/>
              </a:rPr>
              <a:t>Switch to DTG + RPV</a:t>
            </a:r>
          </a:p>
          <a:p>
            <a:pPr lvl="2" indent="-457200" eaLnBrk="0" hangingPunct="0">
              <a:lnSpc>
                <a:spcPct val="90000"/>
              </a:lnSpc>
              <a:spcBef>
                <a:spcPts val="1200"/>
              </a:spcBef>
              <a:buClr>
                <a:srgbClr val="CC3300"/>
              </a:buClr>
              <a:buFont typeface="Arial" panose="020B0604020202020204" pitchFamily="34" charset="0"/>
              <a:buChar char="‒"/>
              <a:tabLst>
                <a:tab pos="3683000" algn="l"/>
              </a:tabLst>
            </a:pPr>
            <a:r>
              <a:rPr lang="cs-CZ" sz="2800" b="1" dirty="0">
                <a:solidFill>
                  <a:srgbClr val="CC3300"/>
                </a:solidFill>
                <a:latin typeface="Calibri" pitchFamily="34" charset="0"/>
              </a:rPr>
              <a:t>SWORD</a:t>
            </a:r>
            <a:r>
              <a:rPr lang="fr-FR" sz="2800" b="1" dirty="0">
                <a:solidFill>
                  <a:srgbClr val="CC3300"/>
                </a:solidFill>
                <a:latin typeface="Calibri" pitchFamily="34" charset="0"/>
              </a:rPr>
              <a:t> </a:t>
            </a:r>
            <a:r>
              <a:rPr lang="fr-FR" sz="2800" b="1" dirty="0" err="1">
                <a:solidFill>
                  <a:srgbClr val="CC3300"/>
                </a:solidFill>
                <a:latin typeface="Calibri" pitchFamily="34" charset="0"/>
              </a:rPr>
              <a:t>Study</a:t>
            </a:r>
            <a:endParaRPr lang="fr-FR" sz="2800" b="1" dirty="0">
              <a:solidFill>
                <a:srgbClr val="CC3300"/>
              </a:solidFill>
              <a:latin typeface="Calibri" pitchFamily="34" charset="0"/>
            </a:endParaRPr>
          </a:p>
          <a:p>
            <a:pPr lvl="1" indent="-457200" eaLnBrk="0" hangingPunct="0">
              <a:lnSpc>
                <a:spcPct val="90000"/>
              </a:lnSpc>
              <a:spcBef>
                <a:spcPts val="12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tabLst>
                <a:tab pos="3683000" algn="l"/>
              </a:tabLst>
            </a:pPr>
            <a:r>
              <a:rPr lang="en-US" sz="2800" b="1" dirty="0">
                <a:solidFill>
                  <a:srgbClr val="BFBFBF"/>
                </a:solidFill>
                <a:latin typeface="Calibri" pitchFamily="34" charset="0"/>
              </a:rPr>
              <a:t>Switch to CAB LA + RPV LA IM</a:t>
            </a:r>
          </a:p>
          <a:p>
            <a:pPr lvl="2" indent="-457200" eaLnBrk="0" hangingPunct="0">
              <a:lnSpc>
                <a:spcPct val="90000"/>
              </a:lnSpc>
              <a:spcBef>
                <a:spcPts val="1200"/>
              </a:spcBef>
              <a:buClr>
                <a:srgbClr val="CC3300"/>
              </a:buClr>
              <a:buFont typeface="Arial" panose="020B0604020202020204" pitchFamily="34" charset="0"/>
              <a:buChar char="‒"/>
              <a:tabLst>
                <a:tab pos="3683000" algn="l"/>
              </a:tabLst>
            </a:pPr>
            <a:r>
              <a:rPr lang="en-US" sz="2800" b="1" dirty="0">
                <a:solidFill>
                  <a:srgbClr val="BFBFBF"/>
                </a:solidFill>
                <a:latin typeface="Calibri" pitchFamily="34" charset="0"/>
              </a:rPr>
              <a:t>LATTE-2 Study</a:t>
            </a:r>
            <a:r>
              <a:rPr lang="en-US" sz="2800" b="1" dirty="0">
                <a:solidFill>
                  <a:srgbClr val="DDDDDD"/>
                </a:solidFill>
                <a:latin typeface="Calibri" pitchFamily="34" charset="0"/>
              </a:rPr>
              <a:t>	</a:t>
            </a:r>
            <a:r>
              <a:rPr lang="en-US" sz="2800" b="1" dirty="0">
                <a:solidFill>
                  <a:srgbClr val="C0C0C0"/>
                </a:solidFill>
                <a:latin typeface="Calibri" pitchFamily="34" charset="0"/>
              </a:rPr>
              <a:t>	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 txBox="1">
            <a:spLocks/>
          </p:cNvSpPr>
          <p:nvPr/>
        </p:nvSpPr>
        <p:spPr bwMode="auto">
          <a:xfrm>
            <a:off x="148324" y="1125538"/>
            <a:ext cx="26955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 eaLnBrk="1" hangingPunct="1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r>
              <a:rPr lang="fr-FR" sz="2800" b="1" kern="0" dirty="0">
                <a:solidFill>
                  <a:srgbClr val="CC330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sp>
        <p:nvSpPr>
          <p:cNvPr id="22531" name="Espace réservé du contenu 2"/>
          <p:cNvSpPr>
            <a:spLocks/>
          </p:cNvSpPr>
          <p:nvPr/>
        </p:nvSpPr>
        <p:spPr bwMode="auto">
          <a:xfrm>
            <a:off x="148323" y="4857081"/>
            <a:ext cx="8506939" cy="1461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800100" indent="-34290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defTabSz="914400" eaLnBrk="1" hangingPunct="1">
              <a:spcBef>
                <a:spcPts val="75"/>
              </a:spcBef>
            </a:pPr>
            <a:r>
              <a:rPr lang="en-GB" altLang="fr-FR" sz="2800" b="1" dirty="0">
                <a:latin typeface="Calibri" panose="020F0502020204030204" pitchFamily="34" charset="0"/>
              </a:rPr>
              <a:t>Endpoint</a:t>
            </a:r>
          </a:p>
          <a:p>
            <a:pPr lvl="1" defTabSz="914400" eaLnBrk="1" hangingPunct="1">
              <a:spcBef>
                <a:spcPts val="75"/>
              </a:spcBef>
            </a:pPr>
            <a:r>
              <a:rPr lang="en-GB" altLang="fr-FR" sz="1800" dirty="0"/>
              <a:t>Primary: proportion of patients maintaining HIV RNA &lt; 50 c/mL at W48 (ITT-exposed, snapshot) ; non-inferiority if lower margin of a two-sided 95% CI for the difference = - 8% for pooled studies (- 10% for each individual study)</a:t>
            </a:r>
          </a:p>
        </p:txBody>
      </p:sp>
      <p:graphicFrame>
        <p:nvGraphicFramePr>
          <p:cNvPr id="5150" name="Group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7632265"/>
              </p:ext>
            </p:extLst>
          </p:nvPr>
        </p:nvGraphicFramePr>
        <p:xfrm>
          <a:off x="4232963" y="2713427"/>
          <a:ext cx="1864439" cy="530328"/>
        </p:xfrm>
        <a:graphic>
          <a:graphicData uri="http://schemas.openxmlformats.org/drawingml/2006/table">
            <a:tbl>
              <a:tblPr/>
              <a:tblGrid>
                <a:gridCol w="186443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525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DTG 50 mg QD </a:t>
                      </a:r>
                      <a:b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</a:b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+ RPV 25 mg QD</a:t>
                      </a:r>
                    </a:p>
                  </a:txBody>
                  <a:tcPr marL="91457" marR="91457" marT="45708" marB="4570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338A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86055" name="Group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1172470"/>
              </p:ext>
            </p:extLst>
          </p:nvPr>
        </p:nvGraphicFramePr>
        <p:xfrm>
          <a:off x="4232963" y="3508998"/>
          <a:ext cx="1864439" cy="585192"/>
        </p:xfrm>
        <a:graphic>
          <a:graphicData uri="http://schemas.openxmlformats.org/drawingml/2006/table">
            <a:tbl>
              <a:tblPr/>
              <a:tblGrid>
                <a:gridCol w="186443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525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Continuation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of </a:t>
                      </a:r>
                      <a:r>
                        <a:rPr kumimoji="0" lang="en-GB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cART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L="91457" marR="91457" marT="45708" marB="4570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22545" name="AutoShape 162"/>
          <p:cNvSpPr>
            <a:spLocks noChangeArrowheads="1"/>
          </p:cNvSpPr>
          <p:nvPr/>
        </p:nvSpPr>
        <p:spPr bwMode="auto">
          <a:xfrm>
            <a:off x="0" y="6604809"/>
            <a:ext cx="720000" cy="252000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SWORD</a:t>
            </a:r>
          </a:p>
        </p:txBody>
      </p:sp>
      <p:cxnSp>
        <p:nvCxnSpPr>
          <p:cNvPr id="22546" name="Connecteur droit 66"/>
          <p:cNvCxnSpPr>
            <a:cxnSpLocks noChangeShapeType="1"/>
          </p:cNvCxnSpPr>
          <p:nvPr/>
        </p:nvCxnSpPr>
        <p:spPr bwMode="auto">
          <a:xfrm rot="5400000">
            <a:off x="3045472" y="2527651"/>
            <a:ext cx="612000" cy="15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547" name="Oval 170"/>
          <p:cNvSpPr>
            <a:spLocks noChangeArrowheads="1"/>
          </p:cNvSpPr>
          <p:nvPr/>
        </p:nvSpPr>
        <p:spPr bwMode="auto">
          <a:xfrm>
            <a:off x="2631540" y="1309632"/>
            <a:ext cx="1475999" cy="899999"/>
          </a:xfrm>
          <a:prstGeom prst="ellipse">
            <a:avLst/>
          </a:prstGeom>
          <a:solidFill>
            <a:srgbClr val="E5E5F7"/>
          </a:solidFill>
          <a:ln>
            <a:noFill/>
          </a:ln>
          <a:effectLst>
            <a:prstShdw prst="shdw17" dist="17961" dir="2700000">
              <a:srgbClr val="8989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4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Randomisation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4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1:1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4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Open-label</a:t>
            </a:r>
          </a:p>
        </p:txBody>
      </p:sp>
      <p:sp>
        <p:nvSpPr>
          <p:cNvPr id="22548" name="AutoShape 162"/>
          <p:cNvSpPr>
            <a:spLocks noChangeArrowheads="1"/>
          </p:cNvSpPr>
          <p:nvPr/>
        </p:nvSpPr>
        <p:spPr bwMode="auto">
          <a:xfrm>
            <a:off x="189258" y="2521962"/>
            <a:ext cx="2951997" cy="1835999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HIV+ ≥ 18 years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On stable </a:t>
            </a:r>
            <a:r>
              <a:rPr lang="en-GB" altLang="fr-FR" sz="1600" b="1" dirty="0" err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cART</a:t>
            </a:r>
            <a:r>
              <a:rPr lang="en-GB" altLang="fr-FR" sz="16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≥ 6 months 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(2 NRTI + INSTI or PI/r or NNRTI)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1</a:t>
            </a:r>
            <a:r>
              <a:rPr lang="en-GB" altLang="fr-FR" sz="1600" b="1" baseline="30000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st</a:t>
            </a:r>
            <a:r>
              <a:rPr lang="en-GB" altLang="fr-FR" sz="16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or 2</a:t>
            </a:r>
            <a:r>
              <a:rPr lang="en-GB" altLang="fr-FR" sz="1600" b="1" baseline="30000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nd</a:t>
            </a:r>
            <a:r>
              <a:rPr lang="en-GB" altLang="fr-FR" sz="16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altLang="fr-FR" sz="1600" b="1" dirty="0" err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cART</a:t>
            </a:r>
            <a:r>
              <a:rPr lang="en-GB" altLang="fr-FR" sz="16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with no prior 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change for </a:t>
            </a:r>
            <a:r>
              <a:rPr lang="en-GB" altLang="fr-FR" sz="1600" b="1" dirty="0" err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virologic</a:t>
            </a:r>
            <a:r>
              <a:rPr lang="en-GB" altLang="fr-FR" sz="16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failure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HIV RNA &lt; 50 c/mL ≥ 12 months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HBs Ag negative</a:t>
            </a:r>
          </a:p>
        </p:txBody>
      </p:sp>
      <p:cxnSp>
        <p:nvCxnSpPr>
          <p:cNvPr id="22549" name="AutoShape 60"/>
          <p:cNvCxnSpPr>
            <a:cxnSpLocks noChangeShapeType="1"/>
          </p:cNvCxnSpPr>
          <p:nvPr/>
        </p:nvCxnSpPr>
        <p:spPr bwMode="auto">
          <a:xfrm rot="10800000" flipH="1" flipV="1">
            <a:off x="4231706" y="3026256"/>
            <a:ext cx="1587" cy="827999"/>
          </a:xfrm>
          <a:prstGeom prst="bentConnector3">
            <a:avLst>
              <a:gd name="adj1" fmla="val -36145432"/>
            </a:avLst>
          </a:prstGeom>
          <a:noFill/>
          <a:ln w="38100">
            <a:solidFill>
              <a:schemeClr val="accent2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550" name="Line 63"/>
          <p:cNvSpPr>
            <a:spLocks noChangeShapeType="1"/>
          </p:cNvSpPr>
          <p:nvPr/>
        </p:nvSpPr>
        <p:spPr bwMode="auto">
          <a:xfrm>
            <a:off x="3161141" y="3433957"/>
            <a:ext cx="504000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22551" name="Rectangle 9"/>
          <p:cNvSpPr>
            <a:spLocks noChangeArrowheads="1"/>
          </p:cNvSpPr>
          <p:nvPr/>
        </p:nvSpPr>
        <p:spPr bwMode="auto">
          <a:xfrm>
            <a:off x="3424025" y="3866955"/>
            <a:ext cx="82676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 dirty="0">
                <a:solidFill>
                  <a:srgbClr val="C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 = 511</a:t>
            </a:r>
          </a:p>
        </p:txBody>
      </p:sp>
      <p:sp>
        <p:nvSpPr>
          <p:cNvPr id="22552" name="Rectangle 8"/>
          <p:cNvSpPr>
            <a:spLocks noChangeArrowheads="1"/>
          </p:cNvSpPr>
          <p:nvPr/>
        </p:nvSpPr>
        <p:spPr bwMode="auto">
          <a:xfrm>
            <a:off x="3424025" y="2670175"/>
            <a:ext cx="82676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 dirty="0">
                <a:solidFill>
                  <a:srgbClr val="C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 = 513</a:t>
            </a:r>
          </a:p>
        </p:txBody>
      </p:sp>
      <p:sp>
        <p:nvSpPr>
          <p:cNvPr id="28781" name="Oval 109"/>
          <p:cNvSpPr>
            <a:spLocks noChangeArrowheads="1"/>
          </p:cNvSpPr>
          <p:nvPr/>
        </p:nvSpPr>
        <p:spPr bwMode="auto">
          <a:xfrm>
            <a:off x="5817220" y="1498740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 eaLnBrk="1" hangingPunct="1">
              <a:defRPr/>
            </a:pPr>
            <a:r>
              <a:rPr lang="en-GB" sz="1600" b="1" dirty="0">
                <a:solidFill>
                  <a:srgbClr val="0066FF"/>
                </a:solidFill>
                <a:latin typeface="Calibri" charset="0"/>
                <a:ea typeface="ＭＳ Ｐゴシック" charset="0"/>
                <a:cs typeface="ＭＳ Ｐゴシック" charset="0"/>
              </a:rPr>
              <a:t>W48</a:t>
            </a:r>
            <a:endParaRPr lang="en-GB" sz="1600" dirty="0">
              <a:solidFill>
                <a:srgbClr val="0066FF"/>
              </a:solidFill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2554" name="Line 172"/>
          <p:cNvSpPr>
            <a:spLocks noChangeShapeType="1"/>
          </p:cNvSpPr>
          <p:nvPr/>
        </p:nvSpPr>
        <p:spPr bwMode="auto">
          <a:xfrm>
            <a:off x="6115473" y="2069849"/>
            <a:ext cx="0" cy="2024341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22556" name="Line 172"/>
          <p:cNvSpPr>
            <a:spLocks noChangeShapeType="1"/>
          </p:cNvSpPr>
          <p:nvPr/>
        </p:nvSpPr>
        <p:spPr bwMode="auto">
          <a:xfrm>
            <a:off x="7970148" y="2069849"/>
            <a:ext cx="0" cy="2024341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22" name="Oval 109"/>
          <p:cNvSpPr>
            <a:spLocks noChangeArrowheads="1"/>
          </p:cNvSpPr>
          <p:nvPr/>
        </p:nvSpPr>
        <p:spPr bwMode="auto">
          <a:xfrm>
            <a:off x="7675070" y="1498740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 eaLnBrk="1" hangingPunct="1">
              <a:defRPr/>
            </a:pPr>
            <a:r>
              <a:rPr lang="en-GB" sz="1600" b="1" dirty="0">
                <a:solidFill>
                  <a:srgbClr val="0066FF"/>
                </a:solidFill>
                <a:latin typeface="Calibri" charset="0"/>
                <a:ea typeface="ＭＳ Ｐゴシック" charset="0"/>
                <a:cs typeface="ＭＳ Ｐゴシック" charset="0"/>
              </a:rPr>
              <a:t>W148</a:t>
            </a:r>
            <a:endParaRPr lang="en-GB" sz="1600" dirty="0">
              <a:solidFill>
                <a:srgbClr val="0066FF"/>
              </a:solidFill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graphicFrame>
        <p:nvGraphicFramePr>
          <p:cNvPr id="23" name="Group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1154535"/>
              </p:ext>
            </p:extLst>
          </p:nvPr>
        </p:nvGraphicFramePr>
        <p:xfrm>
          <a:off x="6145527" y="3143614"/>
          <a:ext cx="2842390" cy="530328"/>
        </p:xfrm>
        <a:graphic>
          <a:graphicData uri="http://schemas.openxmlformats.org/drawingml/2006/table">
            <a:tbl>
              <a:tblPr/>
              <a:tblGrid>
                <a:gridCol w="284239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525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DTG 50 mg QD </a:t>
                      </a:r>
                      <a:b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</a:b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+ RPV 25 mg QD</a:t>
                      </a:r>
                    </a:p>
                  </a:txBody>
                  <a:tcPr marL="91457" marR="91457" marT="45708" marB="4570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338A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21" name="ZoneTexte 69"/>
          <p:cNvSpPr txBox="1">
            <a:spLocks noChangeArrowheads="1"/>
          </p:cNvSpPr>
          <p:nvPr/>
        </p:nvSpPr>
        <p:spPr bwMode="auto">
          <a:xfrm>
            <a:off x="6452116" y="6565238"/>
            <a:ext cx="268374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defTabSz="914400"/>
            <a:r>
              <a:rPr lang="fr-FR" sz="1200" i="1" dirty="0" err="1">
                <a:solidFill>
                  <a:srgbClr val="CC0000"/>
                </a:solidFill>
              </a:rPr>
              <a:t>Llibre</a:t>
            </a:r>
            <a:r>
              <a:rPr lang="fr-FR" sz="1200" i="1" dirty="0">
                <a:solidFill>
                  <a:srgbClr val="CC0000"/>
                </a:solidFill>
              </a:rPr>
              <a:t> JM. </a:t>
            </a:r>
            <a:r>
              <a:rPr lang="fr-FR" sz="1200" i="1" dirty="0">
                <a:solidFill>
                  <a:srgbClr val="CC0000"/>
                </a:solidFill>
              </a:rPr>
              <a:t>Lancet. 2018 ; 391:839-49</a:t>
            </a:r>
            <a:endParaRPr lang="en-GB" sz="1200" i="1" dirty="0">
              <a:solidFill>
                <a:srgbClr val="CC0000"/>
              </a:solidFill>
              <a:ea typeface="ＭＳ Ｐゴシック" pitchFamily="34" charset="-128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SWORD-1 &amp; 2 </a:t>
            </a:r>
            <a:r>
              <a:rPr lang="fr-FR" sz="3200" dirty="0" err="1">
                <a:ea typeface="ＭＳ Ｐゴシック" pitchFamily="-65" charset="-128"/>
                <a:cs typeface="ＭＳ Ｐゴシック" pitchFamily="-65" charset="-128"/>
              </a:rPr>
              <a:t>Studies</a:t>
            </a:r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: Switch to DTG + RPV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1531323190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SWORD-1 &amp; 2 </a:t>
            </a:r>
            <a:r>
              <a:rPr lang="fr-FR" sz="3200" dirty="0" err="1">
                <a:ea typeface="ＭＳ Ｐゴシック" pitchFamily="-65" charset="-128"/>
                <a:cs typeface="ＭＳ Ｐゴシック" pitchFamily="-65" charset="-128"/>
              </a:rPr>
              <a:t>Studies</a:t>
            </a:r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: Switch to DTG + RPV</a:t>
            </a:r>
            <a:endParaRPr lang="fr-FR" sz="3200" dirty="0"/>
          </a:p>
        </p:txBody>
      </p:sp>
      <p:graphicFrame>
        <p:nvGraphicFramePr>
          <p:cNvPr id="7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576280382"/>
              </p:ext>
            </p:extLst>
          </p:nvPr>
        </p:nvGraphicFramePr>
        <p:xfrm>
          <a:off x="247983" y="1574800"/>
          <a:ext cx="8615976" cy="4687814"/>
        </p:xfrm>
        <a:graphic>
          <a:graphicData uri="http://schemas.openxmlformats.org/drawingml/2006/table">
            <a:tbl>
              <a:tblPr/>
              <a:tblGrid>
                <a:gridCol w="428686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9551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403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DTG + RPV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 = 513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338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Continuation </a:t>
                      </a:r>
                      <a:r>
                        <a:rPr kumimoji="0" lang="en-GB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cART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 = 511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604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Mean age, years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43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43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604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Female, %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23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21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604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Race: non white, %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18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22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604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CD4/mm</a:t>
                      </a:r>
                      <a:r>
                        <a:rPr kumimoji="0" lang="en-GB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3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, median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611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638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9799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Baseline 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cART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, %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PI-based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NNRTI-based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INSTI-based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With TDF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26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54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20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73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27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54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19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70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604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Duration of 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cART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 prior to Day 1, median months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51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53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5195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Discontinuation by W52, N (%)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Adverse event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Lack of efficacy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Investigator decision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Consent withdrawal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Lost to follow-up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Protocol deviation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Protocol-defined stopping criteria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29 (5.7%)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34 (6.7%)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sp>
        <p:nvSpPr>
          <p:cNvPr id="24620" name="Rectangle 6"/>
          <p:cNvSpPr>
            <a:spLocks noChangeArrowheads="1"/>
          </p:cNvSpPr>
          <p:nvPr/>
        </p:nvSpPr>
        <p:spPr bwMode="auto">
          <a:xfrm>
            <a:off x="971550" y="1237053"/>
            <a:ext cx="7162800" cy="3168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lnSpc>
                <a:spcPts val="1525"/>
              </a:lnSpc>
              <a:buClrTx/>
              <a:buFontTx/>
              <a:buNone/>
            </a:pPr>
            <a:r>
              <a:rPr lang="en-GB" altLang="fr-FR" sz="2400" b="1" dirty="0">
                <a:latin typeface="Calibri" panose="020F0502020204030204" pitchFamily="34" charset="0"/>
              </a:rPr>
              <a:t>Baseline characteristics and patient disposition</a:t>
            </a:r>
          </a:p>
        </p:txBody>
      </p:sp>
      <p:sp>
        <p:nvSpPr>
          <p:cNvPr id="4" name="AutoShape 162"/>
          <p:cNvSpPr>
            <a:spLocks noChangeArrowheads="1"/>
          </p:cNvSpPr>
          <p:nvPr/>
        </p:nvSpPr>
        <p:spPr bwMode="auto">
          <a:xfrm>
            <a:off x="0" y="6604809"/>
            <a:ext cx="720000" cy="252000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SWORD</a:t>
            </a:r>
          </a:p>
        </p:txBody>
      </p:sp>
      <p:sp>
        <p:nvSpPr>
          <p:cNvPr id="5" name="ZoneTexte 69"/>
          <p:cNvSpPr txBox="1">
            <a:spLocks noChangeArrowheads="1"/>
          </p:cNvSpPr>
          <p:nvPr/>
        </p:nvSpPr>
        <p:spPr bwMode="auto">
          <a:xfrm>
            <a:off x="6452116" y="6565238"/>
            <a:ext cx="268374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defTabSz="914400"/>
            <a:r>
              <a:rPr lang="fr-FR" sz="1200" i="1" dirty="0" err="1">
                <a:solidFill>
                  <a:srgbClr val="CC0000"/>
                </a:solidFill>
              </a:rPr>
              <a:t>Llibre</a:t>
            </a:r>
            <a:r>
              <a:rPr lang="fr-FR" sz="1200" i="1" dirty="0">
                <a:solidFill>
                  <a:srgbClr val="CC0000"/>
                </a:solidFill>
              </a:rPr>
              <a:t> JM. Lancet. 2018 ; 391:839-49</a:t>
            </a:r>
            <a:endParaRPr lang="en-GB" sz="1200" i="1" dirty="0">
              <a:solidFill>
                <a:srgbClr val="CC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981852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Text Box 2"/>
          <p:cNvSpPr txBox="1">
            <a:spLocks noChangeArrowheads="1"/>
          </p:cNvSpPr>
          <p:nvPr/>
        </p:nvSpPr>
        <p:spPr bwMode="auto">
          <a:xfrm>
            <a:off x="5737414" y="1208772"/>
            <a:ext cx="3363723" cy="759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ts val="2600"/>
              </a:lnSpc>
            </a:pPr>
            <a:r>
              <a:rPr lang="en-US" sz="2000" b="1" dirty="0">
                <a:solidFill>
                  <a:srgbClr val="CC3300"/>
                </a:solidFill>
                <a:latin typeface="Calibri" pitchFamily="34" charset="0"/>
                <a:ea typeface="MS PGothic" pitchFamily="34" charset="-128"/>
              </a:rPr>
              <a:t>Other </a:t>
            </a:r>
            <a:r>
              <a:rPr lang="en-US" sz="2000" b="1" dirty="0" err="1">
                <a:solidFill>
                  <a:srgbClr val="CC3300"/>
                </a:solidFill>
                <a:latin typeface="Calibri" pitchFamily="34" charset="0"/>
                <a:ea typeface="MS PGothic" pitchFamily="34" charset="-128"/>
              </a:rPr>
              <a:t>virologic</a:t>
            </a:r>
            <a:r>
              <a:rPr lang="en-US" sz="2000" b="1" dirty="0">
                <a:solidFill>
                  <a:srgbClr val="CC3300"/>
                </a:solidFill>
                <a:latin typeface="Calibri" pitchFamily="34" charset="0"/>
                <a:ea typeface="MS PGothic" pitchFamily="34" charset="-128"/>
              </a:rPr>
              <a:t> results </a:t>
            </a:r>
          </a:p>
          <a:p>
            <a:pPr algn="ctr">
              <a:lnSpc>
                <a:spcPts val="2600"/>
              </a:lnSpc>
            </a:pPr>
            <a:r>
              <a:rPr lang="en-US" sz="2000" b="1" dirty="0">
                <a:solidFill>
                  <a:srgbClr val="CC3300"/>
                </a:solidFill>
                <a:latin typeface="Calibri" pitchFamily="34" charset="0"/>
                <a:ea typeface="MS PGothic" pitchFamily="34" charset="-128"/>
              </a:rPr>
              <a:t>at W48</a:t>
            </a:r>
          </a:p>
        </p:txBody>
      </p:sp>
      <p:sp>
        <p:nvSpPr>
          <p:cNvPr id="50" name="Text Box 2"/>
          <p:cNvSpPr txBox="1">
            <a:spLocks noChangeArrowheads="1"/>
          </p:cNvSpPr>
          <p:nvPr/>
        </p:nvSpPr>
        <p:spPr bwMode="auto">
          <a:xfrm>
            <a:off x="520816" y="1208772"/>
            <a:ext cx="477855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fr-FR" b="1" dirty="0" err="1">
                <a:latin typeface="Calibri" panose="020F0502020204030204" pitchFamily="34" charset="0"/>
              </a:rPr>
              <a:t>Virologic</a:t>
            </a:r>
            <a:r>
              <a:rPr lang="en-US" altLang="fr-FR" b="1" dirty="0">
                <a:latin typeface="Calibri" panose="020F0502020204030204" pitchFamily="34" charset="0"/>
              </a:rPr>
              <a:t> outcome at W48 (ITT-E, snapshot)</a:t>
            </a:r>
          </a:p>
        </p:txBody>
      </p:sp>
      <p:sp>
        <p:nvSpPr>
          <p:cNvPr id="60" name="Rectangle 59"/>
          <p:cNvSpPr/>
          <p:nvPr/>
        </p:nvSpPr>
        <p:spPr>
          <a:xfrm>
            <a:off x="5189280" y="1937381"/>
            <a:ext cx="4041804" cy="4647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CC3300"/>
              </a:buClr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rgbClr val="000066"/>
                </a:solidFill>
              </a:rPr>
              <a:t>HIV RNA &lt; 50 c/mL (ITT-E snapshot)</a:t>
            </a:r>
          </a:p>
          <a:p>
            <a:pPr marL="742950" lvl="1" indent="-285750">
              <a:buClr>
                <a:srgbClr val="CC3300"/>
              </a:buClr>
              <a:buFont typeface="Arial" panose="020B0604020202020204" pitchFamily="34" charset="0"/>
              <a:buChar char="‒"/>
            </a:pPr>
            <a:r>
              <a:rPr lang="en-US" sz="1600" dirty="0">
                <a:solidFill>
                  <a:srgbClr val="000066"/>
                </a:solidFill>
              </a:rPr>
              <a:t>SWORD-1</a:t>
            </a:r>
          </a:p>
          <a:p>
            <a:pPr marL="1200150" lvl="2" indent="-285750">
              <a:buClr>
                <a:srgbClr val="CC3300"/>
              </a:buClr>
              <a:buFont typeface="Arial" panose="020B0604020202020204" pitchFamily="34" charset="0"/>
              <a:buChar char="‒"/>
            </a:pPr>
            <a:r>
              <a:rPr lang="en-US" sz="1400" dirty="0">
                <a:solidFill>
                  <a:srgbClr val="000066"/>
                </a:solidFill>
              </a:rPr>
              <a:t>95% DTG + RPV</a:t>
            </a:r>
          </a:p>
          <a:p>
            <a:pPr marL="1200150" lvl="2" indent="-285750">
              <a:buClr>
                <a:srgbClr val="CC3300"/>
              </a:buClr>
              <a:buFont typeface="Arial" panose="020B0604020202020204" pitchFamily="34" charset="0"/>
              <a:buChar char="‒"/>
            </a:pPr>
            <a:r>
              <a:rPr lang="en-US" sz="1400" dirty="0">
                <a:solidFill>
                  <a:srgbClr val="000066"/>
                </a:solidFill>
              </a:rPr>
              <a:t>96% continuation </a:t>
            </a:r>
            <a:r>
              <a:rPr lang="en-US" sz="1400" dirty="0" err="1">
                <a:solidFill>
                  <a:srgbClr val="000066"/>
                </a:solidFill>
              </a:rPr>
              <a:t>cART</a:t>
            </a:r>
            <a:endParaRPr lang="en-US" sz="1400" dirty="0">
              <a:solidFill>
                <a:srgbClr val="000066"/>
              </a:solidFill>
            </a:endParaRPr>
          </a:p>
          <a:p>
            <a:pPr marL="1200150" lvl="2" indent="-285750">
              <a:buClr>
                <a:srgbClr val="CC3300"/>
              </a:buClr>
              <a:buFont typeface="Arial" panose="020B0604020202020204" pitchFamily="34" charset="0"/>
              <a:buChar char="‒"/>
            </a:pPr>
            <a:r>
              <a:rPr lang="en-US" sz="1400" dirty="0">
                <a:solidFill>
                  <a:srgbClr val="000066"/>
                </a:solidFill>
              </a:rPr>
              <a:t>Adjusted ≠: - 0.6% </a:t>
            </a:r>
            <a:br>
              <a:rPr lang="en-US" sz="1400" dirty="0">
                <a:solidFill>
                  <a:srgbClr val="000066"/>
                </a:solidFill>
              </a:rPr>
            </a:br>
            <a:r>
              <a:rPr lang="en-US" sz="1400" dirty="0">
                <a:solidFill>
                  <a:srgbClr val="000066"/>
                </a:solidFill>
              </a:rPr>
              <a:t>(95% CI: - 4.3 to + 3.0)</a:t>
            </a:r>
          </a:p>
          <a:p>
            <a:pPr marL="742950" lvl="1" indent="-285750">
              <a:buClr>
                <a:srgbClr val="CC3300"/>
              </a:buClr>
              <a:buFont typeface="Arial" panose="020B0604020202020204" pitchFamily="34" charset="0"/>
              <a:buChar char="‒"/>
            </a:pPr>
            <a:r>
              <a:rPr lang="en-US" sz="1600" dirty="0">
                <a:solidFill>
                  <a:srgbClr val="000066"/>
                </a:solidFill>
              </a:rPr>
              <a:t>SWORD-2</a:t>
            </a:r>
          </a:p>
          <a:p>
            <a:pPr marL="1200150" lvl="2" indent="-285750">
              <a:buClr>
                <a:srgbClr val="CC3300"/>
              </a:buClr>
              <a:buFont typeface="Arial" panose="020B0604020202020204" pitchFamily="34" charset="0"/>
              <a:buChar char="‒"/>
            </a:pPr>
            <a:r>
              <a:rPr lang="en-US" sz="1400" dirty="0">
                <a:solidFill>
                  <a:srgbClr val="000066"/>
                </a:solidFill>
              </a:rPr>
              <a:t>94% DTG + RPV</a:t>
            </a:r>
          </a:p>
          <a:p>
            <a:pPr marL="1200150" lvl="2" indent="-285750">
              <a:buClr>
                <a:srgbClr val="CC3300"/>
              </a:buClr>
              <a:buFont typeface="Arial" panose="020B0604020202020204" pitchFamily="34" charset="0"/>
              <a:buChar char="‒"/>
            </a:pPr>
            <a:r>
              <a:rPr lang="en-US" sz="1400" dirty="0">
                <a:solidFill>
                  <a:srgbClr val="000066"/>
                </a:solidFill>
              </a:rPr>
              <a:t>94% continuation </a:t>
            </a:r>
            <a:r>
              <a:rPr lang="en-US" sz="1400" dirty="0" err="1">
                <a:solidFill>
                  <a:srgbClr val="000066"/>
                </a:solidFill>
              </a:rPr>
              <a:t>cART</a:t>
            </a:r>
            <a:endParaRPr lang="en-US" sz="1400" dirty="0">
              <a:solidFill>
                <a:srgbClr val="000066"/>
              </a:solidFill>
            </a:endParaRPr>
          </a:p>
          <a:p>
            <a:pPr marL="1200150" lvl="2" indent="-285750">
              <a:buClr>
                <a:srgbClr val="CC3300"/>
              </a:buClr>
              <a:buFont typeface="Arial" panose="020B0604020202020204" pitchFamily="34" charset="0"/>
              <a:buChar char="‒"/>
            </a:pPr>
            <a:r>
              <a:rPr lang="en-US" sz="1400" dirty="0">
                <a:solidFill>
                  <a:srgbClr val="000066"/>
                </a:solidFill>
              </a:rPr>
              <a:t>Adjusted ≠: 0.2% </a:t>
            </a:r>
            <a:br>
              <a:rPr lang="en-US" sz="1400" dirty="0">
                <a:solidFill>
                  <a:srgbClr val="000066"/>
                </a:solidFill>
              </a:rPr>
            </a:br>
            <a:r>
              <a:rPr lang="en-US" sz="1400" dirty="0">
                <a:solidFill>
                  <a:srgbClr val="000066"/>
                </a:solidFill>
              </a:rPr>
              <a:t>(95% CI: - 3.9 to + 4.2)</a:t>
            </a:r>
            <a:br>
              <a:rPr lang="en-US" sz="1400" dirty="0">
                <a:solidFill>
                  <a:srgbClr val="000066"/>
                </a:solidFill>
              </a:rPr>
            </a:br>
            <a:r>
              <a:rPr lang="en-US" sz="1400" dirty="0">
                <a:solidFill>
                  <a:srgbClr val="000066"/>
                </a:solidFill>
              </a:rPr>
              <a:t/>
            </a:r>
            <a:br>
              <a:rPr lang="en-US" sz="1400" dirty="0">
                <a:solidFill>
                  <a:srgbClr val="000066"/>
                </a:solidFill>
              </a:rPr>
            </a:br>
            <a:endParaRPr lang="en-US" sz="1400" dirty="0">
              <a:solidFill>
                <a:srgbClr val="000066"/>
              </a:solidFill>
            </a:endParaRPr>
          </a:p>
          <a:p>
            <a:pPr marL="285750" indent="-285750">
              <a:buClr>
                <a:srgbClr val="CC3300"/>
              </a:buClr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rgbClr val="000066"/>
                </a:solidFill>
              </a:rPr>
              <a:t>Confirmed virologic failure: </a:t>
            </a:r>
            <a:br>
              <a:rPr lang="en-US" sz="1600" dirty="0">
                <a:solidFill>
                  <a:srgbClr val="000066"/>
                </a:solidFill>
              </a:rPr>
            </a:br>
            <a:r>
              <a:rPr lang="en-US" sz="1600" dirty="0">
                <a:solidFill>
                  <a:srgbClr val="000066"/>
                </a:solidFill>
              </a:rPr>
              <a:t>HIV RNA ≥ 50 c/mL, retest ≥ 200 c/mL</a:t>
            </a:r>
          </a:p>
          <a:p>
            <a:pPr marL="742950" lvl="1" indent="-285750">
              <a:buClr>
                <a:srgbClr val="CC3300"/>
              </a:buClr>
              <a:buFont typeface="Arial" panose="020B0604020202020204" pitchFamily="34" charset="0"/>
              <a:buChar char="‒"/>
            </a:pPr>
            <a:r>
              <a:rPr lang="en-US" sz="1600" dirty="0">
                <a:solidFill>
                  <a:srgbClr val="000066"/>
                </a:solidFill>
              </a:rPr>
              <a:t>DTG + RPV, N = 2</a:t>
            </a:r>
          </a:p>
          <a:p>
            <a:pPr marL="1200150" lvl="2" indent="-285750">
              <a:buClr>
                <a:srgbClr val="CC3300"/>
              </a:buClr>
              <a:buFont typeface="Arial" panose="020B0604020202020204" pitchFamily="34" charset="0"/>
              <a:buChar char="‒"/>
            </a:pPr>
            <a:r>
              <a:rPr lang="en-US" sz="1400" dirty="0">
                <a:solidFill>
                  <a:srgbClr val="000066"/>
                </a:solidFill>
              </a:rPr>
              <a:t>Emergence of NNRTI resistance mutation (K101K/E)</a:t>
            </a:r>
          </a:p>
          <a:p>
            <a:pPr marL="742950" lvl="1" indent="-285750">
              <a:buClr>
                <a:srgbClr val="CC3300"/>
              </a:buClr>
              <a:buFont typeface="Arial" panose="020B0604020202020204" pitchFamily="34" charset="0"/>
              <a:buChar char="‒"/>
            </a:pPr>
            <a:r>
              <a:rPr lang="en-US" sz="1600" dirty="0">
                <a:solidFill>
                  <a:srgbClr val="000066"/>
                </a:solidFill>
              </a:rPr>
              <a:t>Continued </a:t>
            </a:r>
            <a:r>
              <a:rPr lang="en-US" sz="1600" dirty="0" err="1">
                <a:solidFill>
                  <a:srgbClr val="000066"/>
                </a:solidFill>
              </a:rPr>
              <a:t>cART</a:t>
            </a:r>
            <a:r>
              <a:rPr lang="en-US" sz="1600" dirty="0">
                <a:solidFill>
                  <a:srgbClr val="000066"/>
                </a:solidFill>
              </a:rPr>
              <a:t>, N = 2</a:t>
            </a:r>
          </a:p>
          <a:p>
            <a:pPr marL="1200150" lvl="2" indent="-285750">
              <a:buClr>
                <a:srgbClr val="CC3300"/>
              </a:buClr>
              <a:buFont typeface="Arial" panose="020B0604020202020204" pitchFamily="34" charset="0"/>
              <a:buChar char="‒"/>
            </a:pPr>
            <a:r>
              <a:rPr lang="en-US" sz="1600" dirty="0">
                <a:solidFill>
                  <a:srgbClr val="000066"/>
                </a:solidFill>
              </a:rPr>
              <a:t>No mutations</a:t>
            </a:r>
          </a:p>
        </p:txBody>
      </p:sp>
      <p:grpSp>
        <p:nvGrpSpPr>
          <p:cNvPr id="3" name="Groupe 2"/>
          <p:cNvGrpSpPr/>
          <p:nvPr/>
        </p:nvGrpSpPr>
        <p:grpSpPr>
          <a:xfrm>
            <a:off x="50800" y="1848211"/>
            <a:ext cx="5151102" cy="4318478"/>
            <a:chOff x="92184" y="1791741"/>
            <a:chExt cx="5578054" cy="4655056"/>
          </a:xfrm>
        </p:grpSpPr>
        <p:sp>
          <p:nvSpPr>
            <p:cNvPr id="26654" name="ZoneTexte 86"/>
            <p:cNvSpPr txBox="1">
              <a:spLocks noChangeArrowheads="1"/>
            </p:cNvSpPr>
            <p:nvPr/>
          </p:nvSpPr>
          <p:spPr bwMode="auto">
            <a:xfrm>
              <a:off x="419446" y="5949150"/>
              <a:ext cx="2081528" cy="4976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fr-FR" sz="1200" b="1" dirty="0">
                  <a:solidFill>
                    <a:srgbClr val="000066"/>
                  </a:solidFill>
                </a:rPr>
                <a:t>Difference (95% CI)</a:t>
              </a:r>
              <a:r>
                <a:rPr lang="en-US" altLang="fr-FR" sz="1200" b="1" dirty="0">
                  <a:solidFill>
                    <a:srgbClr val="000066"/>
                  </a:solidFill>
                  <a:cs typeface="Arial" panose="020B0604020202020204" pitchFamily="34" charset="0"/>
                </a:rPr>
                <a:t/>
              </a:r>
              <a:br>
                <a:rPr lang="en-US" altLang="fr-FR" sz="1200" b="1" dirty="0">
                  <a:solidFill>
                    <a:srgbClr val="000066"/>
                  </a:solidFill>
                  <a:cs typeface="Arial" panose="020B0604020202020204" pitchFamily="34" charset="0"/>
                </a:rPr>
              </a:br>
              <a:r>
                <a:rPr lang="en-US" altLang="fr-FR" sz="1200" b="1" dirty="0">
                  <a:solidFill>
                    <a:srgbClr val="000066"/>
                  </a:solidFill>
                  <a:cs typeface="Arial" panose="020B0604020202020204" pitchFamily="34" charset="0"/>
                </a:rPr>
                <a:t>= - 0.2% (- 3.0 to 2.5)</a:t>
              </a:r>
            </a:p>
          </p:txBody>
        </p:sp>
        <p:sp>
          <p:nvSpPr>
            <p:cNvPr id="88" name="Rectangle 40"/>
            <p:cNvSpPr>
              <a:spLocks noChangeArrowheads="1"/>
            </p:cNvSpPr>
            <p:nvPr/>
          </p:nvSpPr>
          <p:spPr bwMode="auto">
            <a:xfrm>
              <a:off x="918730" y="2469719"/>
              <a:ext cx="496886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fr-FR" sz="1600" b="1" dirty="0">
                  <a:solidFill>
                    <a:srgbClr val="333399"/>
                  </a:solidFill>
                  <a:latin typeface="+mj-lt"/>
                </a:rPr>
                <a:t>94.7</a:t>
              </a:r>
            </a:p>
          </p:txBody>
        </p:sp>
        <p:sp>
          <p:nvSpPr>
            <p:cNvPr id="89" name="Rectangle 41"/>
            <p:cNvSpPr>
              <a:spLocks noChangeArrowheads="1"/>
            </p:cNvSpPr>
            <p:nvPr/>
          </p:nvSpPr>
          <p:spPr bwMode="auto">
            <a:xfrm>
              <a:off x="2599018" y="5137217"/>
              <a:ext cx="354900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fr-FR" sz="1600" b="1" dirty="0">
                  <a:solidFill>
                    <a:srgbClr val="333399"/>
                  </a:solidFill>
                  <a:latin typeface="+mj-lt"/>
                </a:rPr>
                <a:t>0.6</a:t>
              </a:r>
              <a:endParaRPr lang="fr-FR" sz="20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90" name="Rectangle 42"/>
            <p:cNvSpPr>
              <a:spLocks noChangeArrowheads="1"/>
            </p:cNvSpPr>
            <p:nvPr/>
          </p:nvSpPr>
          <p:spPr bwMode="auto">
            <a:xfrm>
              <a:off x="4274138" y="5040187"/>
              <a:ext cx="354900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fr-FR" sz="1600" b="1" dirty="0">
                  <a:solidFill>
                    <a:srgbClr val="333399"/>
                  </a:solidFill>
                  <a:latin typeface="+mj-lt"/>
                </a:rPr>
                <a:t>4.7</a:t>
              </a:r>
              <a:endParaRPr lang="fr-FR" sz="20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91" name="Rectangle 43"/>
            <p:cNvSpPr>
              <a:spLocks noChangeArrowheads="1"/>
            </p:cNvSpPr>
            <p:nvPr/>
          </p:nvSpPr>
          <p:spPr bwMode="auto">
            <a:xfrm>
              <a:off x="1541905" y="2456614"/>
              <a:ext cx="568900" cy="2654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fr-FR" sz="1600" b="1" dirty="0">
                  <a:solidFill>
                    <a:srgbClr val="333399"/>
                  </a:solidFill>
                  <a:latin typeface="+mj-lt"/>
                </a:rPr>
                <a:t>94.9</a:t>
              </a:r>
              <a:endParaRPr lang="fr-FR" sz="20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92" name="Rectangle 44"/>
            <p:cNvSpPr>
              <a:spLocks noChangeArrowheads="1"/>
            </p:cNvSpPr>
            <p:nvPr/>
          </p:nvSpPr>
          <p:spPr bwMode="auto">
            <a:xfrm>
              <a:off x="3225955" y="5137217"/>
              <a:ext cx="354900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fr-FR" sz="1600" b="1" dirty="0">
                  <a:solidFill>
                    <a:srgbClr val="333399"/>
                  </a:solidFill>
                  <a:latin typeface="+mj-lt"/>
                </a:rPr>
                <a:t>1.2</a:t>
              </a:r>
              <a:endParaRPr lang="fr-FR" sz="20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93" name="Rectangle 45"/>
            <p:cNvSpPr>
              <a:spLocks noChangeArrowheads="1"/>
            </p:cNvSpPr>
            <p:nvPr/>
          </p:nvSpPr>
          <p:spPr bwMode="auto">
            <a:xfrm>
              <a:off x="4910120" y="5071547"/>
              <a:ext cx="354900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fr-FR" sz="1600" b="1" dirty="0">
                  <a:solidFill>
                    <a:srgbClr val="333399"/>
                  </a:solidFill>
                  <a:latin typeface="+mj-lt"/>
                </a:rPr>
                <a:t>3.9</a:t>
              </a:r>
              <a:endParaRPr lang="fr-FR" sz="20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94" name="Rectangle 46"/>
            <p:cNvSpPr>
              <a:spLocks noChangeArrowheads="1"/>
            </p:cNvSpPr>
            <p:nvPr/>
          </p:nvSpPr>
          <p:spPr bwMode="auto">
            <a:xfrm>
              <a:off x="374359" y="5314524"/>
              <a:ext cx="142218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r"/>
              <a:r>
                <a:rPr lang="fr-FR" sz="1400">
                  <a:solidFill>
                    <a:srgbClr val="000066"/>
                  </a:solidFill>
                </a:rPr>
                <a:t>0</a:t>
              </a:r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95" name="Rectangle 47"/>
            <p:cNvSpPr>
              <a:spLocks noChangeArrowheads="1"/>
            </p:cNvSpPr>
            <p:nvPr/>
          </p:nvSpPr>
          <p:spPr bwMode="auto">
            <a:xfrm>
              <a:off x="232143" y="4752549"/>
              <a:ext cx="284434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r"/>
              <a:r>
                <a:rPr lang="fr-FR" sz="1400">
                  <a:solidFill>
                    <a:srgbClr val="000066"/>
                  </a:solidFill>
                </a:rPr>
                <a:t>20</a:t>
              </a:r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96" name="Rectangle 48"/>
            <p:cNvSpPr>
              <a:spLocks noChangeArrowheads="1"/>
            </p:cNvSpPr>
            <p:nvPr/>
          </p:nvSpPr>
          <p:spPr bwMode="auto">
            <a:xfrm>
              <a:off x="232143" y="4192162"/>
              <a:ext cx="284434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r"/>
              <a:r>
                <a:rPr lang="fr-FR" sz="1400">
                  <a:solidFill>
                    <a:srgbClr val="000066"/>
                  </a:solidFill>
                </a:rPr>
                <a:t>40</a:t>
              </a:r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97" name="Rectangle 49"/>
            <p:cNvSpPr>
              <a:spLocks noChangeArrowheads="1"/>
            </p:cNvSpPr>
            <p:nvPr/>
          </p:nvSpPr>
          <p:spPr bwMode="auto">
            <a:xfrm>
              <a:off x="232143" y="3630187"/>
              <a:ext cx="284434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r"/>
              <a:r>
                <a:rPr lang="fr-FR" sz="1400">
                  <a:solidFill>
                    <a:srgbClr val="000066"/>
                  </a:solidFill>
                </a:rPr>
                <a:t>60</a:t>
              </a:r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98" name="Rectangle 50"/>
            <p:cNvSpPr>
              <a:spLocks noChangeArrowheads="1"/>
            </p:cNvSpPr>
            <p:nvPr/>
          </p:nvSpPr>
          <p:spPr bwMode="auto">
            <a:xfrm>
              <a:off x="232143" y="3069799"/>
              <a:ext cx="284434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r"/>
              <a:r>
                <a:rPr lang="fr-FR" sz="1400">
                  <a:solidFill>
                    <a:srgbClr val="000066"/>
                  </a:solidFill>
                </a:rPr>
                <a:t>80</a:t>
              </a:r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99" name="Rectangle 51"/>
            <p:cNvSpPr>
              <a:spLocks noChangeArrowheads="1"/>
            </p:cNvSpPr>
            <p:nvPr/>
          </p:nvSpPr>
          <p:spPr bwMode="auto">
            <a:xfrm>
              <a:off x="92184" y="2495792"/>
              <a:ext cx="424393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r"/>
              <a:r>
                <a:rPr lang="fr-FR" sz="1400" dirty="0">
                  <a:solidFill>
                    <a:srgbClr val="000066"/>
                  </a:solidFill>
                </a:rPr>
                <a:t>100</a:t>
              </a:r>
              <a:endParaRPr lang="fr-FR" dirty="0">
                <a:solidFill>
                  <a:srgbClr val="000066"/>
                </a:solidFill>
              </a:endParaRPr>
            </a:p>
          </p:txBody>
        </p:sp>
        <p:sp>
          <p:nvSpPr>
            <p:cNvPr id="100" name="Rectangle 52"/>
            <p:cNvSpPr>
              <a:spLocks noChangeArrowheads="1"/>
            </p:cNvSpPr>
            <p:nvPr/>
          </p:nvSpPr>
          <p:spPr bwMode="auto">
            <a:xfrm>
              <a:off x="509933" y="5474797"/>
              <a:ext cx="1883091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en-US" sz="1400" b="1" dirty="0">
                  <a:solidFill>
                    <a:srgbClr val="000066"/>
                  </a:solidFill>
                </a:rPr>
                <a:t>Success</a:t>
              </a:r>
            </a:p>
            <a:p>
              <a:pPr algn="ctr"/>
              <a:r>
                <a:rPr lang="en-US" sz="1400" b="1" dirty="0">
                  <a:solidFill>
                    <a:srgbClr val="000066"/>
                  </a:solidFill>
                </a:rPr>
                <a:t>HIV RNA &lt; 50 c/mL</a:t>
              </a:r>
              <a:endParaRPr lang="en-US" b="1" dirty="0">
                <a:solidFill>
                  <a:srgbClr val="000066"/>
                </a:solidFill>
              </a:endParaRPr>
            </a:p>
          </p:txBody>
        </p:sp>
        <p:sp>
          <p:nvSpPr>
            <p:cNvPr id="101" name="Rectangle 53"/>
            <p:cNvSpPr>
              <a:spLocks noChangeArrowheads="1"/>
            </p:cNvSpPr>
            <p:nvPr/>
          </p:nvSpPr>
          <p:spPr bwMode="auto">
            <a:xfrm>
              <a:off x="2384461" y="5474797"/>
              <a:ext cx="1385909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en-US" sz="1400" b="1" dirty="0" err="1">
                  <a:solidFill>
                    <a:srgbClr val="000066"/>
                  </a:solidFill>
                </a:rPr>
                <a:t>Virologic</a:t>
              </a:r>
              <a:endParaRPr lang="en-US" sz="1400" b="1" dirty="0">
                <a:solidFill>
                  <a:srgbClr val="000066"/>
                </a:solidFill>
              </a:endParaRPr>
            </a:p>
            <a:p>
              <a:pPr algn="ctr"/>
              <a:r>
                <a:rPr lang="en-US" sz="1400" b="1" dirty="0">
                  <a:solidFill>
                    <a:srgbClr val="000066"/>
                  </a:solidFill>
                </a:rPr>
                <a:t>non-response</a:t>
              </a:r>
              <a:endParaRPr lang="en-US" b="1" dirty="0">
                <a:solidFill>
                  <a:srgbClr val="000066"/>
                </a:solidFill>
              </a:endParaRPr>
            </a:p>
          </p:txBody>
        </p:sp>
        <p:sp>
          <p:nvSpPr>
            <p:cNvPr id="102" name="Rectangle 54"/>
            <p:cNvSpPr>
              <a:spLocks noChangeArrowheads="1"/>
            </p:cNvSpPr>
            <p:nvPr/>
          </p:nvSpPr>
          <p:spPr bwMode="auto">
            <a:xfrm>
              <a:off x="3877854" y="5474797"/>
              <a:ext cx="1792384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en-US" sz="1400" b="1" dirty="0">
                  <a:solidFill>
                    <a:srgbClr val="000066"/>
                  </a:solidFill>
                </a:rPr>
                <a:t>No </a:t>
              </a:r>
              <a:r>
                <a:rPr lang="en-US" sz="1400" b="1" dirty="0" err="1">
                  <a:solidFill>
                    <a:srgbClr val="000066"/>
                  </a:solidFill>
                </a:rPr>
                <a:t>virologic</a:t>
              </a:r>
              <a:r>
                <a:rPr lang="en-US" sz="1400" b="1" dirty="0">
                  <a:solidFill>
                    <a:srgbClr val="000066"/>
                  </a:solidFill>
                </a:rPr>
                <a:t> data</a:t>
              </a:r>
              <a:endParaRPr lang="en-US" b="1" dirty="0">
                <a:solidFill>
                  <a:srgbClr val="000066"/>
                </a:solidFill>
              </a:endParaRPr>
            </a:p>
          </p:txBody>
        </p:sp>
        <p:sp>
          <p:nvSpPr>
            <p:cNvPr id="105" name="ZoneTexte 104"/>
            <p:cNvSpPr txBox="1"/>
            <p:nvPr/>
          </p:nvSpPr>
          <p:spPr>
            <a:xfrm>
              <a:off x="400826" y="2130734"/>
              <a:ext cx="40737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 dirty="0">
                  <a:solidFill>
                    <a:srgbClr val="000066"/>
                  </a:solidFill>
                </a:rPr>
                <a:t>%</a:t>
              </a:r>
            </a:p>
          </p:txBody>
        </p:sp>
        <p:sp>
          <p:nvSpPr>
            <p:cNvPr id="108" name="Line 9"/>
            <p:cNvSpPr>
              <a:spLocks noChangeShapeType="1"/>
            </p:cNvSpPr>
            <p:nvPr/>
          </p:nvSpPr>
          <p:spPr bwMode="auto">
            <a:xfrm>
              <a:off x="536252" y="3167599"/>
              <a:ext cx="107560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09" name="Line 10"/>
            <p:cNvSpPr>
              <a:spLocks noChangeShapeType="1"/>
            </p:cNvSpPr>
            <p:nvPr/>
          </p:nvSpPr>
          <p:spPr bwMode="auto">
            <a:xfrm>
              <a:off x="536252" y="3732237"/>
              <a:ext cx="107560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10" name="Line 11"/>
            <p:cNvSpPr>
              <a:spLocks noChangeShapeType="1"/>
            </p:cNvSpPr>
            <p:nvPr/>
          </p:nvSpPr>
          <p:spPr bwMode="auto">
            <a:xfrm>
              <a:off x="536252" y="4297941"/>
              <a:ext cx="107560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11" name="Line 12"/>
            <p:cNvSpPr>
              <a:spLocks noChangeShapeType="1"/>
            </p:cNvSpPr>
            <p:nvPr/>
          </p:nvSpPr>
          <p:spPr bwMode="auto">
            <a:xfrm>
              <a:off x="536252" y="4863644"/>
              <a:ext cx="107560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12" name="Line 13"/>
            <p:cNvSpPr>
              <a:spLocks noChangeShapeType="1"/>
            </p:cNvSpPr>
            <p:nvPr/>
          </p:nvSpPr>
          <p:spPr bwMode="auto">
            <a:xfrm>
              <a:off x="536252" y="5430413"/>
              <a:ext cx="107560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13" name="Line 14"/>
            <p:cNvSpPr>
              <a:spLocks noChangeShapeType="1"/>
            </p:cNvSpPr>
            <p:nvPr/>
          </p:nvSpPr>
          <p:spPr bwMode="auto">
            <a:xfrm>
              <a:off x="536252" y="2601896"/>
              <a:ext cx="107560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14" name="Freeform 15"/>
            <p:cNvSpPr>
              <a:spLocks/>
            </p:cNvSpPr>
            <p:nvPr/>
          </p:nvSpPr>
          <p:spPr bwMode="auto">
            <a:xfrm>
              <a:off x="826338" y="2763838"/>
              <a:ext cx="628694" cy="2666576"/>
            </a:xfrm>
            <a:custGeom>
              <a:avLst/>
              <a:gdLst>
                <a:gd name="T0" fmla="*/ 415 w 415"/>
                <a:gd name="T1" fmla="*/ 0 h 2575"/>
                <a:gd name="T2" fmla="*/ 0 w 415"/>
                <a:gd name="T3" fmla="*/ 0 h 2575"/>
                <a:gd name="T4" fmla="*/ 0 w 415"/>
                <a:gd name="T5" fmla="*/ 2575 h 2575"/>
                <a:gd name="T6" fmla="*/ 415 w 415"/>
                <a:gd name="T7" fmla="*/ 2575 h 2575"/>
                <a:gd name="T8" fmla="*/ 415 w 415"/>
                <a:gd name="T9" fmla="*/ 0 h 2575"/>
                <a:gd name="T10" fmla="*/ 415 w 415"/>
                <a:gd name="T11" fmla="*/ 0 h 2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5" h="2575">
                  <a:moveTo>
                    <a:pt x="415" y="0"/>
                  </a:moveTo>
                  <a:lnTo>
                    <a:pt x="0" y="0"/>
                  </a:lnTo>
                  <a:lnTo>
                    <a:pt x="0" y="2575"/>
                  </a:lnTo>
                  <a:lnTo>
                    <a:pt x="415" y="2575"/>
                  </a:lnTo>
                  <a:lnTo>
                    <a:pt x="415" y="0"/>
                  </a:lnTo>
                  <a:lnTo>
                    <a:pt x="415" y="0"/>
                  </a:lnTo>
                  <a:close/>
                </a:path>
              </a:pathLst>
            </a:custGeom>
            <a:solidFill>
              <a:srgbClr val="6338A2"/>
            </a:solidFill>
            <a:ln w="0">
              <a:solidFill>
                <a:srgbClr val="6338A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15" name="Freeform 16"/>
            <p:cNvSpPr>
              <a:spLocks/>
            </p:cNvSpPr>
            <p:nvPr/>
          </p:nvSpPr>
          <p:spPr bwMode="auto">
            <a:xfrm>
              <a:off x="1491390" y="2743200"/>
              <a:ext cx="630210" cy="2687214"/>
            </a:xfrm>
            <a:custGeom>
              <a:avLst/>
              <a:gdLst>
                <a:gd name="T0" fmla="*/ 416 w 416"/>
                <a:gd name="T1" fmla="*/ 2463 h 2463"/>
                <a:gd name="T2" fmla="*/ 416 w 416"/>
                <a:gd name="T3" fmla="*/ 0 h 2463"/>
                <a:gd name="T4" fmla="*/ 0 w 416"/>
                <a:gd name="T5" fmla="*/ 0 h 2463"/>
                <a:gd name="T6" fmla="*/ 0 w 416"/>
                <a:gd name="T7" fmla="*/ 2463 h 2463"/>
                <a:gd name="T8" fmla="*/ 416 w 416"/>
                <a:gd name="T9" fmla="*/ 2463 h 2463"/>
                <a:gd name="T10" fmla="*/ 416 w 416"/>
                <a:gd name="T11" fmla="*/ 2463 h 24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6" h="2463">
                  <a:moveTo>
                    <a:pt x="416" y="2463"/>
                  </a:moveTo>
                  <a:lnTo>
                    <a:pt x="416" y="0"/>
                  </a:lnTo>
                  <a:lnTo>
                    <a:pt x="0" y="0"/>
                  </a:lnTo>
                  <a:lnTo>
                    <a:pt x="0" y="2463"/>
                  </a:lnTo>
                  <a:lnTo>
                    <a:pt x="416" y="2463"/>
                  </a:lnTo>
                  <a:lnTo>
                    <a:pt x="416" y="2463"/>
                  </a:lnTo>
                  <a:close/>
                </a:path>
              </a:pathLst>
            </a:custGeom>
            <a:solidFill>
              <a:srgbClr val="008000"/>
            </a:solidFill>
            <a:ln w="0">
              <a:solidFill>
                <a:srgbClr val="008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16" name="Rectangle 17"/>
            <p:cNvSpPr>
              <a:spLocks noChangeArrowheads="1"/>
            </p:cNvSpPr>
            <p:nvPr/>
          </p:nvSpPr>
          <p:spPr bwMode="auto">
            <a:xfrm>
              <a:off x="4775012" y="5322414"/>
              <a:ext cx="631724" cy="108000"/>
            </a:xfrm>
            <a:prstGeom prst="rect">
              <a:avLst/>
            </a:prstGeom>
            <a:solidFill>
              <a:srgbClr val="008000"/>
            </a:solidFill>
            <a:ln w="0">
              <a:solidFill>
                <a:srgbClr val="008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17" name="Rectangle 18"/>
            <p:cNvSpPr>
              <a:spLocks noChangeArrowheads="1"/>
            </p:cNvSpPr>
            <p:nvPr/>
          </p:nvSpPr>
          <p:spPr bwMode="auto">
            <a:xfrm>
              <a:off x="4108445" y="5305424"/>
              <a:ext cx="631724" cy="124989"/>
            </a:xfrm>
            <a:prstGeom prst="rect">
              <a:avLst/>
            </a:prstGeom>
            <a:solidFill>
              <a:srgbClr val="6338A2"/>
            </a:solidFill>
            <a:ln w="0">
              <a:solidFill>
                <a:srgbClr val="6338A2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19" name="Rectangle 20"/>
            <p:cNvSpPr>
              <a:spLocks noChangeArrowheads="1"/>
            </p:cNvSpPr>
            <p:nvPr/>
          </p:nvSpPr>
          <p:spPr bwMode="auto">
            <a:xfrm>
              <a:off x="2451117" y="5404559"/>
              <a:ext cx="628694" cy="25855"/>
            </a:xfrm>
            <a:prstGeom prst="rect">
              <a:avLst/>
            </a:prstGeom>
            <a:solidFill>
              <a:srgbClr val="6338A2"/>
            </a:solidFill>
            <a:ln w="0">
              <a:solidFill>
                <a:srgbClr val="6338A2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grpSp>
          <p:nvGrpSpPr>
            <p:cNvPr id="4" name="Groupe 3"/>
            <p:cNvGrpSpPr/>
            <p:nvPr/>
          </p:nvGrpSpPr>
          <p:grpSpPr>
            <a:xfrm>
              <a:off x="1034049" y="1791741"/>
              <a:ext cx="4101918" cy="398117"/>
              <a:chOff x="1034049" y="1791741"/>
              <a:chExt cx="4101918" cy="398117"/>
            </a:xfrm>
          </p:grpSpPr>
          <p:sp>
            <p:nvSpPr>
              <p:cNvPr id="55" name="AutoShape 165"/>
              <p:cNvSpPr>
                <a:spLocks noChangeArrowheads="1"/>
              </p:cNvSpPr>
              <p:nvPr/>
            </p:nvSpPr>
            <p:spPr bwMode="auto">
              <a:xfrm>
                <a:off x="1034049" y="1801782"/>
                <a:ext cx="3971769" cy="349250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9525">
                <a:solidFill>
                  <a:srgbClr val="D0D0F0"/>
                </a:solidFill>
                <a:round/>
                <a:headEnd/>
                <a:tailEnd/>
              </a:ln>
              <a:effectLst>
                <a:prstShdw prst="shdw17" dist="17961" dir="2700000">
                  <a:srgbClr val="7D7D90">
                    <a:alpha val="74997"/>
                  </a:srgbClr>
                </a:prstShdw>
              </a:effec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rgbClr val="CC330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rgbClr val="CC3300"/>
                    </a:solidFill>
                    <a:latin typeface="Arial" panose="020B0604020202020204" pitchFamily="34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C3300"/>
                  </a:buClr>
                  <a:buChar char="–"/>
                  <a:defRPr sz="28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CC3300"/>
                  </a:buClr>
                  <a:buChar char="•"/>
                  <a:defRPr sz="16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CC3300"/>
                  </a:buClr>
                  <a:buChar char="–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9pPr>
              </a:lstStyle>
              <a:p>
                <a:pPr defTabSz="914400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fr-FR" altLang="fr-FR" sz="2800">
                  <a:solidFill>
                    <a:srgbClr val="000066"/>
                  </a:solidFill>
                </a:endParaRPr>
              </a:p>
            </p:txBody>
          </p:sp>
          <p:sp>
            <p:nvSpPr>
              <p:cNvPr id="56" name="Rectangle 3"/>
              <p:cNvSpPr>
                <a:spLocks noChangeArrowheads="1"/>
              </p:cNvSpPr>
              <p:nvPr/>
            </p:nvSpPr>
            <p:spPr bwMode="auto">
              <a:xfrm>
                <a:off x="1225436" y="1904176"/>
                <a:ext cx="161823" cy="144463"/>
              </a:xfrm>
              <a:prstGeom prst="rect">
                <a:avLst/>
              </a:prstGeom>
              <a:solidFill>
                <a:srgbClr val="6338A2"/>
              </a:solidFill>
              <a:ln w="9525">
                <a:solidFill>
                  <a:srgbClr val="6338A2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rgbClr val="CC330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rgbClr val="CC3300"/>
                    </a:solidFill>
                    <a:latin typeface="Arial" panose="020B0604020202020204" pitchFamily="34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C3300"/>
                  </a:buClr>
                  <a:buChar char="–"/>
                  <a:defRPr sz="28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CC3300"/>
                  </a:buClr>
                  <a:buChar char="•"/>
                  <a:defRPr sz="16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CC3300"/>
                  </a:buClr>
                  <a:buChar char="–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9pPr>
              </a:lstStyle>
              <a:p>
                <a:pPr defTabSz="914400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fr-FR" altLang="fr-FR" sz="2400">
                  <a:solidFill>
                    <a:srgbClr val="000066"/>
                  </a:solidFill>
                </a:endParaRPr>
              </a:p>
            </p:txBody>
          </p:sp>
          <p:sp>
            <p:nvSpPr>
              <p:cNvPr id="57" name="Rectangle 4"/>
              <p:cNvSpPr>
                <a:spLocks noChangeArrowheads="1"/>
              </p:cNvSpPr>
              <p:nvPr/>
            </p:nvSpPr>
            <p:spPr bwMode="auto">
              <a:xfrm>
                <a:off x="2772121" y="1904176"/>
                <a:ext cx="161823" cy="144462"/>
              </a:xfrm>
              <a:prstGeom prst="rect">
                <a:avLst/>
              </a:prstGeom>
              <a:solidFill>
                <a:srgbClr val="008000"/>
              </a:solidFill>
              <a:ln w="9525">
                <a:solidFill>
                  <a:srgbClr val="008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rgbClr val="CC330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rgbClr val="CC3300"/>
                    </a:solidFill>
                    <a:latin typeface="Arial" panose="020B0604020202020204" pitchFamily="34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C3300"/>
                  </a:buClr>
                  <a:buChar char="–"/>
                  <a:defRPr sz="28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CC3300"/>
                  </a:buClr>
                  <a:buChar char="•"/>
                  <a:defRPr sz="16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CC3300"/>
                  </a:buClr>
                  <a:buChar char="–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9pPr>
              </a:lstStyle>
              <a:p>
                <a:pPr defTabSz="914400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fr-FR" altLang="fr-FR" sz="2400">
                  <a:solidFill>
                    <a:srgbClr val="000066"/>
                  </a:solidFill>
                </a:endParaRPr>
              </a:p>
            </p:txBody>
          </p:sp>
          <p:sp>
            <p:nvSpPr>
              <p:cNvPr id="58" name="ZoneTexte 84"/>
              <p:cNvSpPr txBox="1">
                <a:spLocks noChangeArrowheads="1"/>
              </p:cNvSpPr>
              <p:nvPr/>
            </p:nvSpPr>
            <p:spPr bwMode="auto">
              <a:xfrm>
                <a:off x="1374811" y="1791741"/>
                <a:ext cx="1626141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CC330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rgbClr val="CC3300"/>
                    </a:solidFill>
                    <a:latin typeface="Arial" panose="020B0604020202020204" pitchFamily="34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C3300"/>
                  </a:buClr>
                  <a:buChar char="–"/>
                  <a:defRPr sz="28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CC3300"/>
                  </a:buClr>
                  <a:buChar char="•"/>
                  <a:defRPr sz="16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CC3300"/>
                  </a:buClr>
                  <a:buChar char="–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9pPr>
              </a:lstStyle>
              <a:p>
                <a:pPr defTabSz="914400" eaLnBrk="1" hangingPunct="1">
                  <a:spcBef>
                    <a:spcPct val="0"/>
                  </a:spcBef>
                  <a:buClrTx/>
                  <a:buFontTx/>
                  <a:buNone/>
                </a:pPr>
                <a:r>
                  <a:rPr lang="fr-FR" altLang="fr-FR" sz="1800" b="1" dirty="0">
                    <a:solidFill>
                      <a:srgbClr val="333399"/>
                    </a:solidFill>
                    <a:latin typeface="Calibri" panose="020F0502020204030204" pitchFamily="34" charset="0"/>
                  </a:rPr>
                  <a:t>DTG + RPV</a:t>
                </a:r>
              </a:p>
            </p:txBody>
          </p:sp>
          <p:sp>
            <p:nvSpPr>
              <p:cNvPr id="59" name="ZoneTexte 85"/>
              <p:cNvSpPr txBox="1">
                <a:spLocks noChangeArrowheads="1"/>
              </p:cNvSpPr>
              <p:nvPr/>
            </p:nvSpPr>
            <p:spPr bwMode="auto">
              <a:xfrm>
                <a:off x="2933945" y="1791741"/>
                <a:ext cx="2202022" cy="3981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CC330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rgbClr val="CC3300"/>
                    </a:solidFill>
                    <a:latin typeface="Arial" panose="020B0604020202020204" pitchFamily="34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C3300"/>
                  </a:buClr>
                  <a:buChar char="–"/>
                  <a:defRPr sz="28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CC3300"/>
                  </a:buClr>
                  <a:buChar char="•"/>
                  <a:defRPr sz="16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CC3300"/>
                  </a:buClr>
                  <a:buChar char="–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9pPr>
              </a:lstStyle>
              <a:p>
                <a:pPr defTabSz="914400" eaLnBrk="1" hangingPunct="1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fr-FR" sz="1800" b="1" dirty="0">
                    <a:solidFill>
                      <a:srgbClr val="333399"/>
                    </a:solidFill>
                    <a:latin typeface="Calibri" panose="020F0502020204030204" pitchFamily="34" charset="0"/>
                  </a:rPr>
                  <a:t>Continuation </a:t>
                </a:r>
                <a:r>
                  <a:rPr lang="en-US" altLang="fr-FR" sz="1800" b="1" dirty="0" err="1">
                    <a:solidFill>
                      <a:srgbClr val="333399"/>
                    </a:solidFill>
                    <a:latin typeface="Calibri" panose="020F0502020204030204" pitchFamily="34" charset="0"/>
                  </a:rPr>
                  <a:t>cART</a:t>
                </a:r>
                <a:endParaRPr lang="en-US" altLang="fr-FR" sz="1800" b="1" dirty="0">
                  <a:solidFill>
                    <a:srgbClr val="333399"/>
                  </a:solidFill>
                  <a:latin typeface="Calibri" panose="020F0502020204030204" pitchFamily="34" charset="0"/>
                </a:endParaRPr>
              </a:p>
            </p:txBody>
          </p:sp>
        </p:grpSp>
        <p:sp>
          <p:nvSpPr>
            <p:cNvPr id="61" name="Rectangle 17"/>
            <p:cNvSpPr>
              <a:spLocks noChangeArrowheads="1"/>
            </p:cNvSpPr>
            <p:nvPr/>
          </p:nvSpPr>
          <p:spPr bwMode="auto">
            <a:xfrm>
              <a:off x="3079811" y="5396001"/>
              <a:ext cx="631724" cy="34413"/>
            </a:xfrm>
            <a:prstGeom prst="rect">
              <a:avLst/>
            </a:prstGeom>
            <a:solidFill>
              <a:srgbClr val="008000"/>
            </a:solidFill>
            <a:ln w="0">
              <a:solidFill>
                <a:srgbClr val="008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07" name="Freeform 8"/>
            <p:cNvSpPr>
              <a:spLocks/>
            </p:cNvSpPr>
            <p:nvPr/>
          </p:nvSpPr>
          <p:spPr bwMode="auto">
            <a:xfrm>
              <a:off x="643812" y="2584850"/>
              <a:ext cx="4906842" cy="2845564"/>
            </a:xfrm>
            <a:custGeom>
              <a:avLst/>
              <a:gdLst>
                <a:gd name="T0" fmla="*/ 3239 w 3239"/>
                <a:gd name="T1" fmla="*/ 2671 h 2671"/>
                <a:gd name="T2" fmla="*/ 0 w 3239"/>
                <a:gd name="T3" fmla="*/ 2671 h 2671"/>
                <a:gd name="T4" fmla="*/ 0 w 3239"/>
                <a:gd name="T5" fmla="*/ 0 h 26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239" h="2671">
                  <a:moveTo>
                    <a:pt x="3239" y="2671"/>
                  </a:moveTo>
                  <a:lnTo>
                    <a:pt x="0" y="2671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</p:grpSp>
      <p:sp>
        <p:nvSpPr>
          <p:cNvPr id="41" name="AutoShape 162"/>
          <p:cNvSpPr>
            <a:spLocks noChangeArrowheads="1"/>
          </p:cNvSpPr>
          <p:nvPr/>
        </p:nvSpPr>
        <p:spPr bwMode="auto">
          <a:xfrm>
            <a:off x="0" y="6604809"/>
            <a:ext cx="720000" cy="252000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SWORD</a:t>
            </a:r>
          </a:p>
        </p:txBody>
      </p:sp>
      <p:sp>
        <p:nvSpPr>
          <p:cNvPr id="42" name="ZoneTexte 69"/>
          <p:cNvSpPr txBox="1">
            <a:spLocks noChangeArrowheads="1"/>
          </p:cNvSpPr>
          <p:nvPr/>
        </p:nvSpPr>
        <p:spPr bwMode="auto">
          <a:xfrm>
            <a:off x="6452116" y="6565238"/>
            <a:ext cx="268374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defTabSz="914400"/>
            <a:r>
              <a:rPr lang="fr-FR" sz="1200" i="1" dirty="0" err="1">
                <a:solidFill>
                  <a:srgbClr val="CC0000"/>
                </a:solidFill>
              </a:rPr>
              <a:t>Llibre</a:t>
            </a:r>
            <a:r>
              <a:rPr lang="fr-FR" sz="1200" i="1" dirty="0">
                <a:solidFill>
                  <a:srgbClr val="CC0000"/>
                </a:solidFill>
              </a:rPr>
              <a:t> JM. Lancet. 2018 ; 391:839-49</a:t>
            </a:r>
            <a:endParaRPr lang="en-GB" sz="1200" i="1" dirty="0">
              <a:solidFill>
                <a:srgbClr val="CC0000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SWORD-1 &amp; 2 </a:t>
            </a:r>
            <a:r>
              <a:rPr lang="fr-FR" sz="3200" dirty="0" err="1">
                <a:ea typeface="ＭＳ Ｐゴシック" pitchFamily="-65" charset="-128"/>
                <a:cs typeface="ＭＳ Ｐゴシック" pitchFamily="-65" charset="-128"/>
              </a:rPr>
              <a:t>Studies</a:t>
            </a:r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: Switch to DTG + RPV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17760397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SWORD-1 &amp; 2 </a:t>
            </a:r>
            <a:r>
              <a:rPr lang="fr-FR" sz="3200" dirty="0" err="1">
                <a:ea typeface="ＭＳ Ｐゴシック" pitchFamily="-65" charset="-128"/>
                <a:cs typeface="ＭＳ Ｐゴシック" pitchFamily="-65" charset="-128"/>
              </a:rPr>
              <a:t>Studies</a:t>
            </a:r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: Switch to DTG + RPV</a:t>
            </a:r>
            <a:endParaRPr lang="fr-FR" sz="3200" dirty="0"/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>
          <a:xfrm>
            <a:off x="50800" y="1670948"/>
            <a:ext cx="9024938" cy="1222977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400" b="1" dirty="0">
                <a:latin typeface="+mj-lt"/>
              </a:rPr>
              <a:t>41-year-old female</a:t>
            </a:r>
          </a:p>
          <a:p>
            <a:pPr lvl="1">
              <a:spcBef>
                <a:spcPts val="0"/>
              </a:spcBef>
            </a:pPr>
            <a:r>
              <a:rPr lang="en-US" sz="1600" dirty="0"/>
              <a:t>Pre-</a:t>
            </a:r>
            <a:r>
              <a:rPr lang="en-US" sz="1600" dirty="0" err="1"/>
              <a:t>cART</a:t>
            </a:r>
            <a:r>
              <a:rPr lang="en-US" sz="1600" dirty="0"/>
              <a:t> HIV RNA &gt; 2 millions c/mL ; 1</a:t>
            </a:r>
            <a:r>
              <a:rPr lang="en-US" sz="1600" baseline="30000" dirty="0"/>
              <a:t>st</a:t>
            </a:r>
            <a:r>
              <a:rPr lang="en-US" sz="1600" dirty="0"/>
              <a:t> </a:t>
            </a:r>
            <a:r>
              <a:rPr lang="en-US" sz="1600" dirty="0" err="1"/>
              <a:t>cART</a:t>
            </a:r>
            <a:r>
              <a:rPr lang="en-US" sz="1600" dirty="0"/>
              <a:t>: TDF/FTC/EFV</a:t>
            </a:r>
          </a:p>
          <a:p>
            <a:pPr lvl="1">
              <a:spcBef>
                <a:spcPts val="0"/>
              </a:spcBef>
            </a:pPr>
            <a:r>
              <a:rPr lang="en-US" sz="1600" dirty="0" err="1"/>
              <a:t>Randomised</a:t>
            </a:r>
            <a:r>
              <a:rPr lang="en-US" sz="1600" dirty="0"/>
              <a:t> to DTG + RPV</a:t>
            </a:r>
          </a:p>
          <a:p>
            <a:pPr lvl="1">
              <a:spcBef>
                <a:spcPts val="0"/>
              </a:spcBef>
            </a:pPr>
            <a:r>
              <a:rPr lang="en-US" sz="1600" dirty="0"/>
              <a:t>Documented non-adherence before W36</a:t>
            </a:r>
          </a:p>
        </p:txBody>
      </p:sp>
      <p:sp>
        <p:nvSpPr>
          <p:cNvPr id="2" name="Rectangle 1"/>
          <p:cNvSpPr/>
          <p:nvPr/>
        </p:nvSpPr>
        <p:spPr>
          <a:xfrm>
            <a:off x="1263503" y="1171453"/>
            <a:ext cx="65929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b="1" dirty="0">
                <a:solidFill>
                  <a:srgbClr val="CC3300"/>
                </a:solidFill>
                <a:latin typeface="Calibri"/>
                <a:cs typeface="Calibri"/>
              </a:rPr>
              <a:t>HIV RNA of </a:t>
            </a:r>
            <a:r>
              <a:rPr lang="fr-FR" sz="2400" b="1" dirty="0" err="1">
                <a:solidFill>
                  <a:srgbClr val="CC3300"/>
                </a:solidFill>
                <a:latin typeface="Calibri"/>
                <a:cs typeface="Calibri"/>
              </a:rPr>
              <a:t>subject</a:t>
            </a:r>
            <a:r>
              <a:rPr lang="fr-FR" sz="2400" b="1" dirty="0">
                <a:solidFill>
                  <a:srgbClr val="CC3300"/>
                </a:solidFill>
                <a:latin typeface="Calibri"/>
                <a:cs typeface="Calibri"/>
              </a:rPr>
              <a:t> </a:t>
            </a:r>
            <a:r>
              <a:rPr lang="en-US" sz="2400" b="1" dirty="0">
                <a:solidFill>
                  <a:srgbClr val="CC3300"/>
                </a:solidFill>
                <a:latin typeface="Calibri"/>
                <a:cs typeface="Calibri"/>
              </a:rPr>
              <a:t>with</a:t>
            </a:r>
            <a:r>
              <a:rPr lang="fr-FR" sz="2400" b="1" dirty="0">
                <a:solidFill>
                  <a:srgbClr val="CC3300"/>
                </a:solidFill>
                <a:latin typeface="Calibri"/>
                <a:cs typeface="Calibri"/>
              </a:rPr>
              <a:t> NNRTI-</a:t>
            </a:r>
            <a:r>
              <a:rPr lang="fr-FR" sz="2400" b="1" dirty="0" err="1">
                <a:solidFill>
                  <a:srgbClr val="CC3300"/>
                </a:solidFill>
                <a:latin typeface="Calibri"/>
                <a:cs typeface="Calibri"/>
              </a:rPr>
              <a:t>resistant</a:t>
            </a:r>
            <a:r>
              <a:rPr lang="fr-FR" sz="2400" b="1" dirty="0">
                <a:solidFill>
                  <a:srgbClr val="CC3300"/>
                </a:solidFill>
                <a:latin typeface="Calibri"/>
                <a:cs typeface="Calibri"/>
              </a:rPr>
              <a:t> mutation </a:t>
            </a:r>
            <a:endParaRPr lang="fr-FR" sz="2400" dirty="0">
              <a:solidFill>
                <a:srgbClr val="CC3300"/>
              </a:solidFill>
            </a:endParaRPr>
          </a:p>
        </p:txBody>
      </p:sp>
      <p:cxnSp>
        <p:nvCxnSpPr>
          <p:cNvPr id="12" name="Straight Connector 6"/>
          <p:cNvCxnSpPr/>
          <p:nvPr/>
        </p:nvCxnSpPr>
        <p:spPr>
          <a:xfrm>
            <a:off x="1262414" y="5005337"/>
            <a:ext cx="7347439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Chart 8"/>
          <p:cNvGraphicFramePr/>
          <p:nvPr>
            <p:extLst>
              <p:ext uri="{D42A27DB-BD31-4B8C-83A1-F6EECF244321}">
                <p14:modId xmlns:p14="http://schemas.microsoft.com/office/powerpoint/2010/main" val="3069590526"/>
              </p:ext>
            </p:extLst>
          </p:nvPr>
        </p:nvGraphicFramePr>
        <p:xfrm>
          <a:off x="219487" y="3509655"/>
          <a:ext cx="8472385" cy="31530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ZoneTexte 13"/>
          <p:cNvSpPr txBox="1"/>
          <p:nvPr/>
        </p:nvSpPr>
        <p:spPr>
          <a:xfrm>
            <a:off x="3525090" y="3047990"/>
            <a:ext cx="20697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>
                <a:solidFill>
                  <a:srgbClr val="CC3300"/>
                </a:solidFill>
                <a:latin typeface="Calibri"/>
                <a:cs typeface="Calibri"/>
              </a:rPr>
              <a:t>HIV RNA, c/</a:t>
            </a:r>
            <a:r>
              <a:rPr lang="fr-FR" sz="2400" b="1" dirty="0" err="1">
                <a:solidFill>
                  <a:srgbClr val="CC3300"/>
                </a:solidFill>
                <a:latin typeface="Calibri"/>
                <a:cs typeface="Calibri"/>
              </a:rPr>
              <a:t>mL</a:t>
            </a:r>
            <a:endParaRPr lang="fr-FR" sz="2400" b="1" dirty="0">
              <a:solidFill>
                <a:srgbClr val="CC3300"/>
              </a:solidFill>
              <a:latin typeface="Calibri"/>
              <a:cs typeface="Calibri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2426794" y="5582398"/>
            <a:ext cx="4138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>
                <a:solidFill>
                  <a:srgbClr val="000066"/>
                </a:solidFill>
              </a:rPr>
              <a:t>D1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3993538" y="5582398"/>
            <a:ext cx="4539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>
                <a:solidFill>
                  <a:srgbClr val="000066"/>
                </a:solidFill>
              </a:rPr>
              <a:t>W8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3181070" y="5582398"/>
            <a:ext cx="4539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>
                <a:solidFill>
                  <a:srgbClr val="000066"/>
                </a:solidFill>
              </a:rPr>
              <a:t>W4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4726036" y="5582398"/>
            <a:ext cx="5533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>
                <a:solidFill>
                  <a:srgbClr val="000066"/>
                </a:solidFill>
              </a:rPr>
              <a:t>W12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6339326" y="5582398"/>
            <a:ext cx="5533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>
                <a:solidFill>
                  <a:srgbClr val="000066"/>
                </a:solidFill>
              </a:rPr>
              <a:t>W36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5519795" y="5582398"/>
            <a:ext cx="5533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>
                <a:solidFill>
                  <a:srgbClr val="000066"/>
                </a:solidFill>
              </a:rPr>
              <a:t>W24</a:t>
            </a:r>
          </a:p>
        </p:txBody>
      </p:sp>
      <p:sp>
        <p:nvSpPr>
          <p:cNvPr id="21" name="ZoneTexte 20"/>
          <p:cNvSpPr txBox="1"/>
          <p:nvPr/>
        </p:nvSpPr>
        <p:spPr>
          <a:xfrm>
            <a:off x="7074315" y="5582398"/>
            <a:ext cx="5533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>
                <a:solidFill>
                  <a:srgbClr val="000066"/>
                </a:solidFill>
              </a:rPr>
              <a:t>W39</a:t>
            </a:r>
          </a:p>
        </p:txBody>
      </p:sp>
      <p:sp>
        <p:nvSpPr>
          <p:cNvPr id="22" name="ZoneTexte 21"/>
          <p:cNvSpPr txBox="1"/>
          <p:nvPr/>
        </p:nvSpPr>
        <p:spPr>
          <a:xfrm>
            <a:off x="7849382" y="5582398"/>
            <a:ext cx="5533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>
                <a:solidFill>
                  <a:srgbClr val="000066"/>
                </a:solidFill>
              </a:rPr>
              <a:t>W45</a:t>
            </a:r>
          </a:p>
        </p:txBody>
      </p:sp>
      <p:sp>
        <p:nvSpPr>
          <p:cNvPr id="24" name="ZoneTexte 23"/>
          <p:cNvSpPr txBox="1"/>
          <p:nvPr/>
        </p:nvSpPr>
        <p:spPr>
          <a:xfrm>
            <a:off x="1316422" y="5582398"/>
            <a:ext cx="10502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b="1" dirty="0">
                <a:solidFill>
                  <a:srgbClr val="000066"/>
                </a:solidFill>
              </a:rPr>
              <a:t>Screening</a:t>
            </a:r>
          </a:p>
        </p:txBody>
      </p:sp>
      <p:sp>
        <p:nvSpPr>
          <p:cNvPr id="26" name="ZoneTexte 25"/>
          <p:cNvSpPr txBox="1"/>
          <p:nvPr/>
        </p:nvSpPr>
        <p:spPr>
          <a:xfrm>
            <a:off x="8784311" y="32575"/>
            <a:ext cx="32573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b="1" dirty="0">
                <a:solidFill>
                  <a:schemeClr val="bg1"/>
                </a:solidFill>
              </a:rPr>
              <a:t>80</a:t>
            </a:r>
          </a:p>
        </p:txBody>
      </p:sp>
      <p:sp>
        <p:nvSpPr>
          <p:cNvPr id="8" name="Rectangle 7"/>
          <p:cNvSpPr/>
          <p:nvPr/>
        </p:nvSpPr>
        <p:spPr>
          <a:xfrm>
            <a:off x="5987147" y="2731238"/>
            <a:ext cx="2622706" cy="830997"/>
          </a:xfrm>
          <a:prstGeom prst="rect">
            <a:avLst/>
          </a:prstGeom>
          <a:ln w="19050"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en-US" sz="1600" b="1" dirty="0">
                <a:solidFill>
                  <a:srgbClr val="0070C0"/>
                </a:solidFill>
                <a:latin typeface="+mj-lt"/>
              </a:rPr>
              <a:t>K101K/E on genotype </a:t>
            </a:r>
          </a:p>
          <a:p>
            <a:r>
              <a:rPr lang="en-US" sz="1600" b="1" dirty="0">
                <a:solidFill>
                  <a:srgbClr val="0070C0"/>
                </a:solidFill>
                <a:latin typeface="+mj-lt"/>
              </a:rPr>
              <a:t>(fold change RPV = 1.2) ; </a:t>
            </a:r>
          </a:p>
          <a:p>
            <a:r>
              <a:rPr lang="fr-FR" sz="1600" b="1" dirty="0" err="1">
                <a:solidFill>
                  <a:srgbClr val="0070C0"/>
                </a:solidFill>
                <a:latin typeface="+mj-lt"/>
              </a:rPr>
              <a:t>phenotype</a:t>
            </a:r>
            <a:r>
              <a:rPr lang="en-US" sz="1600" b="1" dirty="0">
                <a:solidFill>
                  <a:srgbClr val="0070C0"/>
                </a:solidFill>
                <a:latin typeface="+mj-lt"/>
              </a:rPr>
              <a:t>: sensitive to RPV</a:t>
            </a:r>
          </a:p>
        </p:txBody>
      </p:sp>
      <p:sp>
        <p:nvSpPr>
          <p:cNvPr id="27" name="Rectangle 26"/>
          <p:cNvSpPr/>
          <p:nvPr/>
        </p:nvSpPr>
        <p:spPr>
          <a:xfrm>
            <a:off x="7317765" y="5920952"/>
            <a:ext cx="1363963" cy="584775"/>
          </a:xfrm>
          <a:prstGeom prst="rect">
            <a:avLst/>
          </a:prstGeom>
          <a:ln w="19050"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fr-FR" sz="1600" b="1" dirty="0" err="1">
                <a:solidFill>
                  <a:srgbClr val="0070C0"/>
                </a:solidFill>
                <a:latin typeface="+mj-lt"/>
              </a:rPr>
              <a:t>Resuppressed</a:t>
            </a:r>
            <a:endParaRPr lang="fr-FR" sz="1600" b="1" dirty="0">
              <a:solidFill>
                <a:srgbClr val="0070C0"/>
              </a:solidFill>
              <a:latin typeface="+mj-lt"/>
            </a:endParaRPr>
          </a:p>
          <a:p>
            <a:r>
              <a:rPr lang="fr-FR" sz="1600" b="1" dirty="0">
                <a:solidFill>
                  <a:srgbClr val="0070C0"/>
                </a:solidFill>
                <a:latin typeface="+mj-lt"/>
              </a:rPr>
              <a:t>on DTG + RPV</a:t>
            </a:r>
            <a:endParaRPr lang="en-US" sz="1600" b="1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23" name="AutoShape 162"/>
          <p:cNvSpPr>
            <a:spLocks noChangeArrowheads="1"/>
          </p:cNvSpPr>
          <p:nvPr/>
        </p:nvSpPr>
        <p:spPr bwMode="auto">
          <a:xfrm>
            <a:off x="0" y="6604809"/>
            <a:ext cx="720000" cy="252000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SWORD</a:t>
            </a:r>
          </a:p>
        </p:txBody>
      </p:sp>
      <p:sp>
        <p:nvSpPr>
          <p:cNvPr id="29" name="ZoneTexte 69"/>
          <p:cNvSpPr txBox="1">
            <a:spLocks noChangeArrowheads="1"/>
          </p:cNvSpPr>
          <p:nvPr/>
        </p:nvSpPr>
        <p:spPr bwMode="auto">
          <a:xfrm>
            <a:off x="6452116" y="6565238"/>
            <a:ext cx="268374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defTabSz="914400"/>
            <a:r>
              <a:rPr lang="fr-FR" sz="1200" i="1" dirty="0" err="1">
                <a:solidFill>
                  <a:srgbClr val="CC0000"/>
                </a:solidFill>
              </a:rPr>
              <a:t>Llibre</a:t>
            </a:r>
            <a:r>
              <a:rPr lang="fr-FR" sz="1200" i="1" dirty="0">
                <a:solidFill>
                  <a:srgbClr val="CC0000"/>
                </a:solidFill>
              </a:rPr>
              <a:t> JM. Lancet. 2018 ; 391:839-49</a:t>
            </a:r>
            <a:endParaRPr lang="en-GB" sz="1200" i="1" dirty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01592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Group 7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81609503"/>
              </p:ext>
            </p:extLst>
          </p:nvPr>
        </p:nvGraphicFramePr>
        <p:xfrm>
          <a:off x="323096" y="1651303"/>
          <a:ext cx="8478004" cy="3657540"/>
        </p:xfrm>
        <a:graphic>
          <a:graphicData uri="http://schemas.openxmlformats.org/drawingml/2006/table">
            <a:tbl>
              <a:tblPr/>
              <a:tblGrid>
                <a:gridCol w="46680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2666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8333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04494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91443" marR="91443" marT="45714" marB="4571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charset="0"/>
                          <a:cs typeface="ＭＳ Ｐゴシック" charset="0"/>
                        </a:rPr>
                        <a:t>DTG + RPV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charset="0"/>
                          <a:cs typeface="ＭＳ Ｐゴシック" charset="0"/>
                        </a:rPr>
                        <a:t>N = 513</a:t>
                      </a:r>
                    </a:p>
                  </a:txBody>
                  <a:tcPr marL="91443" marR="91443" marT="45714" marB="4571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charset="0"/>
                          <a:cs typeface="ＭＳ Ｐゴシック" charset="0"/>
                        </a:rPr>
                        <a:t>Continued </a:t>
                      </a:r>
                      <a:r>
                        <a:rPr kumimoji="0" lang="en-US" sz="1600" b="1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charset="0"/>
                          <a:cs typeface="ＭＳ Ｐゴシック" charset="0"/>
                        </a:rPr>
                        <a:t>cART</a:t>
                      </a:r>
                      <a:endParaRPr kumimoji="0" lang="en-US" sz="1600" b="1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ea typeface="ＭＳ Ｐゴシック" charset="0"/>
                        <a:cs typeface="ＭＳ Ｐゴシック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charset="0"/>
                          <a:cs typeface="ＭＳ Ｐゴシック" charset="0"/>
                        </a:rPr>
                        <a:t>N = 511</a:t>
                      </a:r>
                    </a:p>
                  </a:txBody>
                  <a:tcPr marL="91443" marR="91443" marT="45714" marB="4571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73346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Adverse events related to study drug</a:t>
                      </a:r>
                    </a:p>
                    <a:p>
                      <a:pPr marL="457200" marR="0" lvl="1" indent="0" algn="l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Grade 1-2</a:t>
                      </a:r>
                    </a:p>
                    <a:p>
                      <a:pPr marL="457200" marR="0" lvl="1" indent="0" algn="l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Grade 3-4</a:t>
                      </a:r>
                    </a:p>
                  </a:txBody>
                  <a:tcPr marL="91443" marR="91443" marT="45714" marB="4571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17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</a:t>
                      </a:r>
                    </a:p>
                  </a:txBody>
                  <a:tcPr marL="91443" marR="91443" marT="45714" marB="4571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&lt; 1</a:t>
                      </a:r>
                    </a:p>
                  </a:txBody>
                  <a:tcPr marL="91443" marR="91443" marT="45714" marB="4571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5565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Serious adverse event</a:t>
                      </a:r>
                    </a:p>
                  </a:txBody>
                  <a:tcPr marL="91443" marR="91443" marT="45714" marB="4571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</a:t>
                      </a:r>
                    </a:p>
                  </a:txBody>
                  <a:tcPr marL="91443" marR="91443" marT="45714" marB="4571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</a:t>
                      </a:r>
                    </a:p>
                  </a:txBody>
                  <a:tcPr marL="91443" marR="91443" marT="45714" marB="4571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04494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Adverse event leading to discontinuation</a:t>
                      </a:r>
                    </a:p>
                    <a:p>
                      <a:pPr marL="457200" marR="0" lvl="1" indent="0" algn="l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CNS adverse event leading to withdrawal</a:t>
                      </a:r>
                    </a:p>
                  </a:txBody>
                  <a:tcPr marL="91443" marR="91443" marT="45714" marB="4571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4.1 (N = 21 *)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N = 9</a:t>
                      </a:r>
                    </a:p>
                  </a:txBody>
                  <a:tcPr marL="91443" marR="91443" marT="45714" marB="4571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0.6 (N = 3)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N = 1</a:t>
                      </a:r>
                    </a:p>
                  </a:txBody>
                  <a:tcPr marL="91443" marR="91443" marT="45714" marB="4571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17948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Most common adverse events (≥ 5% of patients)</a:t>
                      </a:r>
                    </a:p>
                    <a:p>
                      <a:pPr marL="457200" marR="0" lvl="1" indent="0" algn="l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Nasopharyngitis</a:t>
                      </a: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  <a:p>
                      <a:pPr marL="457200" marR="0" lvl="1" indent="0" algn="l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Headache</a:t>
                      </a:r>
                    </a:p>
                    <a:p>
                      <a:pPr marL="457200" marR="0" lvl="1" indent="0" algn="l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Upper respiratory tract infection</a:t>
                      </a:r>
                    </a:p>
                    <a:p>
                      <a:pPr marL="457200" marR="0" lvl="1" indent="0" algn="l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Diarrhea</a:t>
                      </a:r>
                    </a:p>
                    <a:p>
                      <a:pPr marL="457200" marR="0" lvl="1" indent="0" algn="l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Back pain</a:t>
                      </a:r>
                    </a:p>
                  </a:txBody>
                  <a:tcPr marL="91443" marR="91443" marT="45714" marB="4571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10</a:t>
                      </a:r>
                      <a:b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</a:b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8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</a:t>
                      </a:r>
                    </a:p>
                  </a:txBody>
                  <a:tcPr marL="91443" marR="91443" marT="45714" marB="4571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10</a:t>
                      </a:r>
                      <a:b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</a:b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7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</a:t>
                      </a:r>
                    </a:p>
                  </a:txBody>
                  <a:tcPr marL="91443" marR="91443" marT="45714" marB="4571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2" name="ZoneTexte 1"/>
          <p:cNvSpPr txBox="1"/>
          <p:nvPr/>
        </p:nvSpPr>
        <p:spPr>
          <a:xfrm>
            <a:off x="237147" y="5400396"/>
            <a:ext cx="866630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000066"/>
                </a:solidFill>
              </a:rPr>
              <a:t>* (some participants have more than 1 AE) ; anxiety (N = 4), depression (N = 3), insomnia (N = 2), depressed mood (N = 1), headache (N = 1), panic attack (N = 1), suicidal ideation (N = 1), tremor (N = 1), drug-induced liver injury (N = 1), eosinophilic pneumonia, acute (N = 1), abdominal distension (N = 2), dyspepsia (N = 2), peptic ulcer (N = 1), gastrointestinal haemorrhage (N = 1), pancreatitis, acute (N = 1), Hodgkin’s disease (N = 1), Kaposi sarcoma (N = 1), </a:t>
            </a:r>
            <a:r>
              <a:rPr lang="en-GB" sz="1400" dirty="0" err="1">
                <a:solidFill>
                  <a:srgbClr val="000066"/>
                </a:solidFill>
              </a:rPr>
              <a:t>plasmablastic</a:t>
            </a:r>
            <a:r>
              <a:rPr lang="en-GB" sz="1400" dirty="0">
                <a:solidFill>
                  <a:srgbClr val="000066"/>
                </a:solidFill>
              </a:rPr>
              <a:t> lymphoma (N = 1)</a:t>
            </a:r>
          </a:p>
        </p:txBody>
      </p:sp>
      <p:sp>
        <p:nvSpPr>
          <p:cNvPr id="5" name="AutoShape 162"/>
          <p:cNvSpPr>
            <a:spLocks noChangeArrowheads="1"/>
          </p:cNvSpPr>
          <p:nvPr/>
        </p:nvSpPr>
        <p:spPr bwMode="auto">
          <a:xfrm>
            <a:off x="0" y="6604809"/>
            <a:ext cx="720000" cy="252000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SWORD</a:t>
            </a:r>
          </a:p>
        </p:txBody>
      </p:sp>
      <p:sp>
        <p:nvSpPr>
          <p:cNvPr id="6" name="ZoneTexte 69"/>
          <p:cNvSpPr txBox="1">
            <a:spLocks noChangeArrowheads="1"/>
          </p:cNvSpPr>
          <p:nvPr/>
        </p:nvSpPr>
        <p:spPr bwMode="auto">
          <a:xfrm>
            <a:off x="6452116" y="6565238"/>
            <a:ext cx="268374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defTabSz="914400"/>
            <a:r>
              <a:rPr lang="fr-FR" sz="1200" i="1" dirty="0" err="1">
                <a:solidFill>
                  <a:srgbClr val="CC0000"/>
                </a:solidFill>
              </a:rPr>
              <a:t>Llibre</a:t>
            </a:r>
            <a:r>
              <a:rPr lang="fr-FR" sz="1200" i="1" dirty="0">
                <a:solidFill>
                  <a:srgbClr val="CC0000"/>
                </a:solidFill>
              </a:rPr>
              <a:t> JM. Lancet. 2018 ; 391:839-49</a:t>
            </a:r>
            <a:endParaRPr lang="en-GB" sz="1200" i="1" dirty="0">
              <a:solidFill>
                <a:srgbClr val="CC0000"/>
              </a:solidFill>
            </a:endParaRP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SWORD-1 &amp; 2 </a:t>
            </a:r>
            <a:r>
              <a:rPr lang="fr-FR" sz="3200" dirty="0" err="1">
                <a:ea typeface="ＭＳ Ｐゴシック" pitchFamily="-65" charset="-128"/>
                <a:cs typeface="ＭＳ Ｐゴシック" pitchFamily="-65" charset="-128"/>
              </a:rPr>
              <a:t>Studies</a:t>
            </a:r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: Switch to DTG + RPV</a:t>
            </a:r>
            <a:endParaRPr lang="fr-FR" sz="3200" dirty="0"/>
          </a:p>
        </p:txBody>
      </p:sp>
      <p:sp>
        <p:nvSpPr>
          <p:cNvPr id="9" name="Rectangle 8"/>
          <p:cNvSpPr/>
          <p:nvPr/>
        </p:nvSpPr>
        <p:spPr>
          <a:xfrm>
            <a:off x="3318836" y="1171453"/>
            <a:ext cx="25063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2400" b="1" dirty="0">
                <a:solidFill>
                  <a:srgbClr val="CC3300"/>
                </a:solidFill>
                <a:latin typeface="Calibri"/>
                <a:cs typeface="Calibri"/>
              </a:rPr>
              <a:t>Adverse </a:t>
            </a:r>
            <a:r>
              <a:rPr lang="fr-FR" sz="2400" b="1" dirty="0" err="1">
                <a:solidFill>
                  <a:srgbClr val="CC3300"/>
                </a:solidFill>
                <a:latin typeface="Calibri"/>
                <a:cs typeface="Calibri"/>
              </a:rPr>
              <a:t>events</a:t>
            </a:r>
            <a:r>
              <a:rPr lang="fr-FR" sz="2400" b="1" dirty="0">
                <a:solidFill>
                  <a:srgbClr val="CC3300"/>
                </a:solidFill>
                <a:latin typeface="Calibri"/>
                <a:cs typeface="Calibri"/>
              </a:rPr>
              <a:t>, %</a:t>
            </a:r>
            <a:endParaRPr lang="fr-FR" sz="2400" dirty="0">
              <a:solidFill>
                <a:srgbClr val="CC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20128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ZoneTexte 69"/>
          <p:cNvSpPr txBox="1">
            <a:spLocks noChangeArrowheads="1"/>
          </p:cNvSpPr>
          <p:nvPr/>
        </p:nvSpPr>
        <p:spPr bwMode="auto">
          <a:xfrm>
            <a:off x="6452116" y="6565238"/>
            <a:ext cx="268374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defTabSz="914400"/>
            <a:r>
              <a:rPr lang="fr-FR" sz="1200" i="1" dirty="0" err="1">
                <a:solidFill>
                  <a:srgbClr val="CC0000"/>
                </a:solidFill>
              </a:rPr>
              <a:t>Llibre</a:t>
            </a:r>
            <a:r>
              <a:rPr lang="fr-FR" sz="1200" i="1" dirty="0">
                <a:solidFill>
                  <a:srgbClr val="CC0000"/>
                </a:solidFill>
              </a:rPr>
              <a:t> JM. Lancet. 2018 ; 391:839-49</a:t>
            </a:r>
            <a:endParaRPr lang="en-GB" sz="1200" i="1" dirty="0">
              <a:solidFill>
                <a:srgbClr val="CC0000"/>
              </a:solidFill>
            </a:endParaRPr>
          </a:p>
        </p:txBody>
      </p:sp>
      <p:sp>
        <p:nvSpPr>
          <p:cNvPr id="26" name="Title 1"/>
          <p:cNvSpPr txBox="1">
            <a:spLocks/>
          </p:cNvSpPr>
          <p:nvPr/>
        </p:nvSpPr>
        <p:spPr bwMode="auto">
          <a:xfrm>
            <a:off x="1922889" y="1126398"/>
            <a:ext cx="5285678" cy="5587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+mj-lt"/>
                <a:ea typeface="ＭＳ Ｐゴシック" pitchFamily="-109" charset="-128"/>
                <a:cs typeface="ＭＳ Ｐゴシック" pitchFamily="-109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9pPr>
          </a:lstStyle>
          <a:p>
            <a:pPr algn="ctr" defTabSz="914400"/>
            <a:r>
              <a:rPr lang="en-US" sz="2400" kern="0" dirty="0">
                <a:solidFill>
                  <a:srgbClr val="CC3300"/>
                </a:solidFill>
              </a:rPr>
              <a:t>Fasting lipids at baseline and W48</a:t>
            </a:r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SWORD-1 &amp; 2 </a:t>
            </a:r>
            <a:r>
              <a:rPr lang="fr-FR" sz="3200" dirty="0" err="1">
                <a:ea typeface="ＭＳ Ｐゴシック" pitchFamily="-65" charset="-128"/>
                <a:cs typeface="ＭＳ Ｐゴシック" pitchFamily="-65" charset="-128"/>
              </a:rPr>
              <a:t>Studies</a:t>
            </a:r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: Switch to DTG + RPV</a:t>
            </a:r>
            <a:endParaRPr lang="fr-FR" sz="3200" dirty="0"/>
          </a:p>
        </p:txBody>
      </p:sp>
      <p:sp>
        <p:nvSpPr>
          <p:cNvPr id="43" name="AutoShape 162"/>
          <p:cNvSpPr>
            <a:spLocks noChangeArrowheads="1"/>
          </p:cNvSpPr>
          <p:nvPr/>
        </p:nvSpPr>
        <p:spPr bwMode="auto">
          <a:xfrm>
            <a:off x="0" y="6604809"/>
            <a:ext cx="720000" cy="252000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1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SWORD</a:t>
            </a:r>
          </a:p>
        </p:txBody>
      </p:sp>
      <p:grpSp>
        <p:nvGrpSpPr>
          <p:cNvPr id="3" name="Groupe 2"/>
          <p:cNvGrpSpPr/>
          <p:nvPr/>
        </p:nvGrpSpPr>
        <p:grpSpPr>
          <a:xfrm>
            <a:off x="6718575" y="2292184"/>
            <a:ext cx="2201307" cy="3997406"/>
            <a:chOff x="6718575" y="2292184"/>
            <a:chExt cx="2201307" cy="3997406"/>
          </a:xfrm>
        </p:grpSpPr>
        <p:sp>
          <p:nvSpPr>
            <p:cNvPr id="47" name="TextBox 46"/>
            <p:cNvSpPr txBox="1"/>
            <p:nvPr/>
          </p:nvSpPr>
          <p:spPr>
            <a:xfrm>
              <a:off x="7377603" y="5951036"/>
              <a:ext cx="1173398" cy="33855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>
                <a:buNone/>
              </a:pPr>
              <a:r>
                <a:rPr lang="en-US" sz="1100" b="1" dirty="0">
                  <a:solidFill>
                    <a:srgbClr val="000066"/>
                  </a:solidFill>
                  <a:latin typeface="+mn-lt"/>
                </a:rPr>
                <a:t>Total cholesterol:</a:t>
              </a:r>
              <a:br>
                <a:rPr lang="en-US" sz="1100" b="1" dirty="0">
                  <a:solidFill>
                    <a:srgbClr val="000066"/>
                  </a:solidFill>
                  <a:latin typeface="+mn-lt"/>
                </a:rPr>
              </a:br>
              <a:r>
                <a:rPr lang="en-US" sz="1100" b="1" dirty="0">
                  <a:solidFill>
                    <a:srgbClr val="000066"/>
                  </a:solidFill>
                  <a:latin typeface="+mn-lt"/>
                </a:rPr>
                <a:t>HDL ratio</a:t>
              </a:r>
            </a:p>
          </p:txBody>
        </p:sp>
        <p:sp>
          <p:nvSpPr>
            <p:cNvPr id="92" name="Rectangle 91"/>
            <p:cNvSpPr>
              <a:spLocks noChangeArrowheads="1"/>
            </p:cNvSpPr>
            <p:nvPr/>
          </p:nvSpPr>
          <p:spPr bwMode="auto">
            <a:xfrm>
              <a:off x="6718575" y="2292184"/>
              <a:ext cx="78548" cy="169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fr-FR" sz="1100" dirty="0">
                  <a:solidFill>
                    <a:srgbClr val="000066"/>
                  </a:solidFill>
                </a:rPr>
                <a:t>5</a:t>
              </a:r>
            </a:p>
          </p:txBody>
        </p:sp>
        <p:sp>
          <p:nvSpPr>
            <p:cNvPr id="93" name="Line 14"/>
            <p:cNvSpPr>
              <a:spLocks noChangeShapeType="1"/>
            </p:cNvSpPr>
            <p:nvPr/>
          </p:nvSpPr>
          <p:spPr bwMode="auto">
            <a:xfrm>
              <a:off x="6834728" y="2398288"/>
              <a:ext cx="107560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94" name="Rectangle 93"/>
            <p:cNvSpPr>
              <a:spLocks noChangeArrowheads="1"/>
            </p:cNvSpPr>
            <p:nvPr/>
          </p:nvSpPr>
          <p:spPr bwMode="auto">
            <a:xfrm>
              <a:off x="6718575" y="2999304"/>
              <a:ext cx="78548" cy="169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fr-FR" sz="1100" dirty="0">
                  <a:solidFill>
                    <a:srgbClr val="000066"/>
                  </a:solidFill>
                </a:rPr>
                <a:t>4</a:t>
              </a:r>
            </a:p>
          </p:txBody>
        </p:sp>
        <p:sp>
          <p:nvSpPr>
            <p:cNvPr id="95" name="Line 14"/>
            <p:cNvSpPr>
              <a:spLocks noChangeShapeType="1"/>
            </p:cNvSpPr>
            <p:nvPr/>
          </p:nvSpPr>
          <p:spPr bwMode="auto">
            <a:xfrm>
              <a:off x="6834728" y="3105408"/>
              <a:ext cx="107560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96" name="Rectangle 95"/>
            <p:cNvSpPr>
              <a:spLocks noChangeArrowheads="1"/>
            </p:cNvSpPr>
            <p:nvPr/>
          </p:nvSpPr>
          <p:spPr bwMode="auto">
            <a:xfrm>
              <a:off x="6718575" y="3706754"/>
              <a:ext cx="78548" cy="169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fr-FR" sz="1100" dirty="0">
                  <a:solidFill>
                    <a:srgbClr val="000066"/>
                  </a:solidFill>
                </a:rPr>
                <a:t>3</a:t>
              </a:r>
            </a:p>
          </p:txBody>
        </p:sp>
        <p:sp>
          <p:nvSpPr>
            <p:cNvPr id="97" name="Line 14"/>
            <p:cNvSpPr>
              <a:spLocks noChangeShapeType="1"/>
            </p:cNvSpPr>
            <p:nvPr/>
          </p:nvSpPr>
          <p:spPr bwMode="auto">
            <a:xfrm>
              <a:off x="6834728" y="3812858"/>
              <a:ext cx="107560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98" name="Rectangle 97"/>
            <p:cNvSpPr>
              <a:spLocks noChangeArrowheads="1"/>
            </p:cNvSpPr>
            <p:nvPr/>
          </p:nvSpPr>
          <p:spPr bwMode="auto">
            <a:xfrm>
              <a:off x="6718575" y="4417954"/>
              <a:ext cx="78548" cy="169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fr-FR" sz="1100" dirty="0">
                  <a:solidFill>
                    <a:srgbClr val="000066"/>
                  </a:solidFill>
                </a:rPr>
                <a:t>2</a:t>
              </a:r>
            </a:p>
          </p:txBody>
        </p:sp>
        <p:sp>
          <p:nvSpPr>
            <p:cNvPr id="99" name="Line 14"/>
            <p:cNvSpPr>
              <a:spLocks noChangeShapeType="1"/>
            </p:cNvSpPr>
            <p:nvPr/>
          </p:nvSpPr>
          <p:spPr bwMode="auto">
            <a:xfrm>
              <a:off x="6834728" y="4524058"/>
              <a:ext cx="107560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100" name="Rectangle 99"/>
            <p:cNvSpPr>
              <a:spLocks noChangeArrowheads="1"/>
            </p:cNvSpPr>
            <p:nvPr/>
          </p:nvSpPr>
          <p:spPr bwMode="auto">
            <a:xfrm>
              <a:off x="6718575" y="5129154"/>
              <a:ext cx="78548" cy="169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fr-FR" sz="1100" dirty="0">
                  <a:solidFill>
                    <a:srgbClr val="000066"/>
                  </a:solidFill>
                </a:rPr>
                <a:t>1</a:t>
              </a:r>
            </a:p>
          </p:txBody>
        </p:sp>
        <p:sp>
          <p:nvSpPr>
            <p:cNvPr id="101" name="Line 14"/>
            <p:cNvSpPr>
              <a:spLocks noChangeShapeType="1"/>
            </p:cNvSpPr>
            <p:nvPr/>
          </p:nvSpPr>
          <p:spPr bwMode="auto">
            <a:xfrm>
              <a:off x="6834728" y="5235258"/>
              <a:ext cx="107560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102" name="Rectangle 101"/>
            <p:cNvSpPr>
              <a:spLocks noChangeArrowheads="1"/>
            </p:cNvSpPr>
            <p:nvPr/>
          </p:nvSpPr>
          <p:spPr bwMode="auto">
            <a:xfrm>
              <a:off x="6718575" y="5806876"/>
              <a:ext cx="78548" cy="169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fr-FR" sz="1100" dirty="0">
                  <a:solidFill>
                    <a:srgbClr val="000066"/>
                  </a:solidFill>
                </a:rPr>
                <a:t>0</a:t>
              </a:r>
            </a:p>
          </p:txBody>
        </p:sp>
        <p:sp>
          <p:nvSpPr>
            <p:cNvPr id="103" name="Line 14"/>
            <p:cNvSpPr>
              <a:spLocks noChangeShapeType="1"/>
            </p:cNvSpPr>
            <p:nvPr/>
          </p:nvSpPr>
          <p:spPr bwMode="auto">
            <a:xfrm>
              <a:off x="6834728" y="5922765"/>
              <a:ext cx="107560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104" name="Freeform 8"/>
            <p:cNvSpPr>
              <a:spLocks/>
            </p:cNvSpPr>
            <p:nvPr/>
          </p:nvSpPr>
          <p:spPr bwMode="auto">
            <a:xfrm>
              <a:off x="6948265" y="2403811"/>
              <a:ext cx="1971617" cy="3518955"/>
            </a:xfrm>
            <a:custGeom>
              <a:avLst/>
              <a:gdLst>
                <a:gd name="T0" fmla="*/ 3239 w 3239"/>
                <a:gd name="T1" fmla="*/ 2671 h 2671"/>
                <a:gd name="T2" fmla="*/ 0 w 3239"/>
                <a:gd name="T3" fmla="*/ 2671 h 2671"/>
                <a:gd name="T4" fmla="*/ 0 w 3239"/>
                <a:gd name="T5" fmla="*/ 0 h 26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239" h="2671">
                  <a:moveTo>
                    <a:pt x="3239" y="2671"/>
                  </a:moveTo>
                  <a:lnTo>
                    <a:pt x="0" y="2671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105" name="Rectangle 40"/>
            <p:cNvSpPr>
              <a:spLocks noChangeArrowheads="1"/>
            </p:cNvSpPr>
            <p:nvPr/>
          </p:nvSpPr>
          <p:spPr bwMode="auto">
            <a:xfrm>
              <a:off x="7196236" y="3127757"/>
              <a:ext cx="198773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200" b="1" dirty="0">
                  <a:solidFill>
                    <a:srgbClr val="333399"/>
                  </a:solidFill>
                  <a:latin typeface="+mj-lt"/>
                </a:rPr>
                <a:t>3.8</a:t>
              </a:r>
            </a:p>
          </p:txBody>
        </p:sp>
        <p:sp>
          <p:nvSpPr>
            <p:cNvPr id="109" name="Freeform 15"/>
            <p:cNvSpPr>
              <a:spLocks/>
            </p:cNvSpPr>
            <p:nvPr/>
          </p:nvSpPr>
          <p:spPr bwMode="auto">
            <a:xfrm>
              <a:off x="7174784" y="3275014"/>
              <a:ext cx="293290" cy="2647754"/>
            </a:xfrm>
            <a:custGeom>
              <a:avLst/>
              <a:gdLst>
                <a:gd name="T0" fmla="*/ 415 w 415"/>
                <a:gd name="T1" fmla="*/ 0 h 2575"/>
                <a:gd name="T2" fmla="*/ 0 w 415"/>
                <a:gd name="T3" fmla="*/ 0 h 2575"/>
                <a:gd name="T4" fmla="*/ 0 w 415"/>
                <a:gd name="T5" fmla="*/ 2575 h 2575"/>
                <a:gd name="T6" fmla="*/ 415 w 415"/>
                <a:gd name="T7" fmla="*/ 2575 h 2575"/>
                <a:gd name="T8" fmla="*/ 415 w 415"/>
                <a:gd name="T9" fmla="*/ 0 h 2575"/>
                <a:gd name="T10" fmla="*/ 415 w 415"/>
                <a:gd name="T11" fmla="*/ 0 h 2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5" h="2575">
                  <a:moveTo>
                    <a:pt x="415" y="0"/>
                  </a:moveTo>
                  <a:lnTo>
                    <a:pt x="0" y="0"/>
                  </a:lnTo>
                  <a:lnTo>
                    <a:pt x="0" y="2575"/>
                  </a:lnTo>
                  <a:lnTo>
                    <a:pt x="415" y="2575"/>
                  </a:lnTo>
                  <a:lnTo>
                    <a:pt x="415" y="0"/>
                  </a:lnTo>
                  <a:lnTo>
                    <a:pt x="415" y="0"/>
                  </a:lnTo>
                  <a:close/>
                </a:path>
              </a:pathLst>
            </a:custGeom>
            <a:solidFill>
              <a:srgbClr val="CC9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110" name="Freeform 15"/>
            <p:cNvSpPr>
              <a:spLocks/>
            </p:cNvSpPr>
            <p:nvPr/>
          </p:nvSpPr>
          <p:spPr bwMode="auto">
            <a:xfrm>
              <a:off x="7484576" y="3362326"/>
              <a:ext cx="293290" cy="2560442"/>
            </a:xfrm>
            <a:custGeom>
              <a:avLst/>
              <a:gdLst>
                <a:gd name="T0" fmla="*/ 415 w 415"/>
                <a:gd name="T1" fmla="*/ 0 h 2575"/>
                <a:gd name="T2" fmla="*/ 0 w 415"/>
                <a:gd name="T3" fmla="*/ 0 h 2575"/>
                <a:gd name="T4" fmla="*/ 0 w 415"/>
                <a:gd name="T5" fmla="*/ 2575 h 2575"/>
                <a:gd name="T6" fmla="*/ 415 w 415"/>
                <a:gd name="T7" fmla="*/ 2575 h 2575"/>
                <a:gd name="T8" fmla="*/ 415 w 415"/>
                <a:gd name="T9" fmla="*/ 0 h 2575"/>
                <a:gd name="T10" fmla="*/ 415 w 415"/>
                <a:gd name="T11" fmla="*/ 0 h 2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5" h="2575">
                  <a:moveTo>
                    <a:pt x="415" y="0"/>
                  </a:moveTo>
                  <a:lnTo>
                    <a:pt x="0" y="0"/>
                  </a:lnTo>
                  <a:lnTo>
                    <a:pt x="0" y="2575"/>
                  </a:lnTo>
                  <a:lnTo>
                    <a:pt x="415" y="2575"/>
                  </a:lnTo>
                  <a:lnTo>
                    <a:pt x="415" y="0"/>
                  </a:lnTo>
                  <a:lnTo>
                    <a:pt x="415" y="0"/>
                  </a:lnTo>
                  <a:close/>
                </a:path>
              </a:pathLst>
            </a:custGeom>
            <a:solidFill>
              <a:srgbClr val="6338A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111" name="Freeform 15"/>
            <p:cNvSpPr>
              <a:spLocks/>
            </p:cNvSpPr>
            <p:nvPr/>
          </p:nvSpPr>
          <p:spPr bwMode="auto">
            <a:xfrm>
              <a:off x="8152456" y="3275013"/>
              <a:ext cx="293290" cy="2647754"/>
            </a:xfrm>
            <a:custGeom>
              <a:avLst/>
              <a:gdLst>
                <a:gd name="T0" fmla="*/ 415 w 415"/>
                <a:gd name="T1" fmla="*/ 0 h 2575"/>
                <a:gd name="T2" fmla="*/ 0 w 415"/>
                <a:gd name="T3" fmla="*/ 0 h 2575"/>
                <a:gd name="T4" fmla="*/ 0 w 415"/>
                <a:gd name="T5" fmla="*/ 2575 h 2575"/>
                <a:gd name="T6" fmla="*/ 415 w 415"/>
                <a:gd name="T7" fmla="*/ 2575 h 2575"/>
                <a:gd name="T8" fmla="*/ 415 w 415"/>
                <a:gd name="T9" fmla="*/ 0 h 2575"/>
                <a:gd name="T10" fmla="*/ 415 w 415"/>
                <a:gd name="T11" fmla="*/ 0 h 2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5" h="2575">
                  <a:moveTo>
                    <a:pt x="415" y="0"/>
                  </a:moveTo>
                  <a:lnTo>
                    <a:pt x="0" y="0"/>
                  </a:lnTo>
                  <a:lnTo>
                    <a:pt x="0" y="2575"/>
                  </a:lnTo>
                  <a:lnTo>
                    <a:pt x="415" y="2575"/>
                  </a:lnTo>
                  <a:lnTo>
                    <a:pt x="415" y="0"/>
                  </a:lnTo>
                  <a:lnTo>
                    <a:pt x="415" y="0"/>
                  </a:lnTo>
                  <a:close/>
                </a:path>
              </a:pathLst>
            </a:custGeom>
            <a:solidFill>
              <a:srgbClr val="92D05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112" name="Freeform 15"/>
            <p:cNvSpPr>
              <a:spLocks/>
            </p:cNvSpPr>
            <p:nvPr/>
          </p:nvSpPr>
          <p:spPr bwMode="auto">
            <a:xfrm>
              <a:off x="8459280" y="3362325"/>
              <a:ext cx="293290" cy="2560442"/>
            </a:xfrm>
            <a:custGeom>
              <a:avLst/>
              <a:gdLst>
                <a:gd name="T0" fmla="*/ 415 w 415"/>
                <a:gd name="T1" fmla="*/ 0 h 2575"/>
                <a:gd name="T2" fmla="*/ 0 w 415"/>
                <a:gd name="T3" fmla="*/ 0 h 2575"/>
                <a:gd name="T4" fmla="*/ 0 w 415"/>
                <a:gd name="T5" fmla="*/ 2575 h 2575"/>
                <a:gd name="T6" fmla="*/ 415 w 415"/>
                <a:gd name="T7" fmla="*/ 2575 h 2575"/>
                <a:gd name="T8" fmla="*/ 415 w 415"/>
                <a:gd name="T9" fmla="*/ 0 h 2575"/>
                <a:gd name="T10" fmla="*/ 415 w 415"/>
                <a:gd name="T11" fmla="*/ 0 h 2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5" h="2575">
                  <a:moveTo>
                    <a:pt x="415" y="0"/>
                  </a:moveTo>
                  <a:lnTo>
                    <a:pt x="0" y="0"/>
                  </a:lnTo>
                  <a:lnTo>
                    <a:pt x="0" y="2575"/>
                  </a:lnTo>
                  <a:lnTo>
                    <a:pt x="415" y="2575"/>
                  </a:lnTo>
                  <a:lnTo>
                    <a:pt x="415" y="0"/>
                  </a:lnTo>
                  <a:lnTo>
                    <a:pt x="415" y="0"/>
                  </a:lnTo>
                  <a:close/>
                </a:path>
              </a:pathLst>
            </a:custGeom>
            <a:solidFill>
              <a:srgbClr val="008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113" name="Rectangle 40"/>
            <p:cNvSpPr>
              <a:spLocks noChangeArrowheads="1"/>
            </p:cNvSpPr>
            <p:nvPr/>
          </p:nvSpPr>
          <p:spPr bwMode="auto">
            <a:xfrm>
              <a:off x="7533293" y="3199477"/>
              <a:ext cx="197170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200" b="1" dirty="0">
                  <a:solidFill>
                    <a:srgbClr val="333399"/>
                  </a:solidFill>
                  <a:latin typeface="+mj-lt"/>
                </a:rPr>
                <a:t>3.7</a:t>
              </a:r>
            </a:p>
          </p:txBody>
        </p:sp>
        <p:sp>
          <p:nvSpPr>
            <p:cNvPr id="114" name="Rectangle 40"/>
            <p:cNvSpPr>
              <a:spLocks noChangeArrowheads="1"/>
            </p:cNvSpPr>
            <p:nvPr/>
          </p:nvSpPr>
          <p:spPr bwMode="auto">
            <a:xfrm>
              <a:off x="8172331" y="3119806"/>
              <a:ext cx="197170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200" b="1" dirty="0">
                  <a:solidFill>
                    <a:srgbClr val="333399"/>
                  </a:solidFill>
                  <a:latin typeface="+mj-lt"/>
                </a:rPr>
                <a:t>3.8</a:t>
              </a:r>
            </a:p>
          </p:txBody>
        </p:sp>
        <p:sp>
          <p:nvSpPr>
            <p:cNvPr id="115" name="Rectangle 40"/>
            <p:cNvSpPr>
              <a:spLocks noChangeArrowheads="1"/>
            </p:cNvSpPr>
            <p:nvPr/>
          </p:nvSpPr>
          <p:spPr bwMode="auto">
            <a:xfrm>
              <a:off x="8508587" y="3191526"/>
              <a:ext cx="197170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200" b="1" dirty="0">
                  <a:solidFill>
                    <a:srgbClr val="333399"/>
                  </a:solidFill>
                  <a:latin typeface="+mj-lt"/>
                </a:rPr>
                <a:t>3.7</a:t>
              </a:r>
            </a:p>
          </p:txBody>
        </p:sp>
      </p:grpSp>
      <p:grpSp>
        <p:nvGrpSpPr>
          <p:cNvPr id="4" name="Groupe 3"/>
          <p:cNvGrpSpPr/>
          <p:nvPr/>
        </p:nvGrpSpPr>
        <p:grpSpPr>
          <a:xfrm>
            <a:off x="3095954" y="1846729"/>
            <a:ext cx="2954270" cy="934199"/>
            <a:chOff x="3095954" y="1846729"/>
            <a:chExt cx="2954270" cy="934199"/>
          </a:xfrm>
        </p:grpSpPr>
        <p:sp>
          <p:nvSpPr>
            <p:cNvPr id="117" name="AutoShape 165"/>
            <p:cNvSpPr>
              <a:spLocks noChangeArrowheads="1"/>
            </p:cNvSpPr>
            <p:nvPr/>
          </p:nvSpPr>
          <p:spPr bwMode="auto">
            <a:xfrm>
              <a:off x="3095954" y="1846729"/>
              <a:ext cx="2919387" cy="934199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fr-FR" altLang="fr-FR" sz="2400">
                <a:solidFill>
                  <a:srgbClr val="000066"/>
                </a:solidFill>
              </a:endParaRPr>
            </a:p>
          </p:txBody>
        </p:sp>
        <p:sp>
          <p:nvSpPr>
            <p:cNvPr id="120" name="ZoneTexte 84"/>
            <p:cNvSpPr txBox="1">
              <a:spLocks noChangeArrowheads="1"/>
            </p:cNvSpPr>
            <p:nvPr/>
          </p:nvSpPr>
          <p:spPr bwMode="auto">
            <a:xfrm>
              <a:off x="3436716" y="2150330"/>
              <a:ext cx="811441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fr-FR" altLang="fr-FR" sz="1400" b="1" dirty="0">
                  <a:solidFill>
                    <a:srgbClr val="333399"/>
                  </a:solidFill>
                  <a:latin typeface="Calibri" panose="020F0502020204030204" pitchFamily="34" charset="0"/>
                </a:rPr>
                <a:t>Baseline</a:t>
              </a:r>
            </a:p>
          </p:txBody>
        </p:sp>
        <p:sp>
          <p:nvSpPr>
            <p:cNvPr id="122" name="ZoneTexte 84"/>
            <p:cNvSpPr txBox="1">
              <a:spLocks noChangeArrowheads="1"/>
            </p:cNvSpPr>
            <p:nvPr/>
          </p:nvSpPr>
          <p:spPr bwMode="auto">
            <a:xfrm>
              <a:off x="3158801" y="1853501"/>
              <a:ext cx="1079206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fr-FR" altLang="fr-FR" sz="1600" b="1" dirty="0">
                  <a:solidFill>
                    <a:srgbClr val="333399"/>
                  </a:solidFill>
                  <a:latin typeface="Calibri" panose="020F0502020204030204" pitchFamily="34" charset="0"/>
                </a:rPr>
                <a:t>DTG + RPV</a:t>
              </a:r>
            </a:p>
          </p:txBody>
        </p:sp>
        <p:sp>
          <p:nvSpPr>
            <p:cNvPr id="126" name="ZoneTexte 84"/>
            <p:cNvSpPr txBox="1">
              <a:spLocks noChangeArrowheads="1"/>
            </p:cNvSpPr>
            <p:nvPr/>
          </p:nvSpPr>
          <p:spPr bwMode="auto">
            <a:xfrm>
              <a:off x="4713136" y="2150330"/>
              <a:ext cx="811441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fr-FR" altLang="fr-FR" sz="1400" b="1" dirty="0">
                  <a:solidFill>
                    <a:srgbClr val="333399"/>
                  </a:solidFill>
                  <a:latin typeface="Calibri" panose="020F0502020204030204" pitchFamily="34" charset="0"/>
                </a:rPr>
                <a:t>Baseline</a:t>
              </a:r>
            </a:p>
          </p:txBody>
        </p:sp>
        <p:sp>
          <p:nvSpPr>
            <p:cNvPr id="127" name="ZoneTexte 84"/>
            <p:cNvSpPr txBox="1">
              <a:spLocks noChangeArrowheads="1"/>
            </p:cNvSpPr>
            <p:nvPr/>
          </p:nvSpPr>
          <p:spPr bwMode="auto">
            <a:xfrm>
              <a:off x="4282817" y="1853501"/>
              <a:ext cx="1767407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fr-FR" sz="1600" b="1" dirty="0">
                  <a:solidFill>
                    <a:srgbClr val="333399"/>
                  </a:solidFill>
                  <a:latin typeface="Calibri" panose="020F0502020204030204" pitchFamily="34" charset="0"/>
                </a:rPr>
                <a:t>Continuation </a:t>
              </a:r>
              <a:r>
                <a:rPr lang="en-US" altLang="fr-FR" sz="1600" b="1" dirty="0" err="1">
                  <a:solidFill>
                    <a:srgbClr val="333399"/>
                  </a:solidFill>
                  <a:latin typeface="Calibri" panose="020F0502020204030204" pitchFamily="34" charset="0"/>
                </a:rPr>
                <a:t>cART</a:t>
              </a:r>
              <a:endParaRPr lang="en-US" altLang="fr-FR" sz="1600" b="1" dirty="0">
                <a:solidFill>
                  <a:srgbClr val="333399"/>
                </a:solidFill>
                <a:latin typeface="Calibri" panose="020F0502020204030204" pitchFamily="34" charset="0"/>
              </a:endParaRPr>
            </a:p>
          </p:txBody>
        </p:sp>
      </p:grpSp>
      <p:grpSp>
        <p:nvGrpSpPr>
          <p:cNvPr id="2" name="Groupe 1"/>
          <p:cNvGrpSpPr/>
          <p:nvPr/>
        </p:nvGrpSpPr>
        <p:grpSpPr>
          <a:xfrm>
            <a:off x="343390" y="2235870"/>
            <a:ext cx="6028956" cy="4222997"/>
            <a:chOff x="343390" y="2235870"/>
            <a:chExt cx="6028956" cy="4222997"/>
          </a:xfrm>
        </p:grpSpPr>
        <p:sp>
          <p:nvSpPr>
            <p:cNvPr id="29" name="TextBox 28"/>
            <p:cNvSpPr txBox="1"/>
            <p:nvPr/>
          </p:nvSpPr>
          <p:spPr>
            <a:xfrm>
              <a:off x="1046355" y="5951036"/>
              <a:ext cx="751809" cy="33855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>
                <a:buNone/>
              </a:pPr>
              <a:r>
                <a:rPr lang="en-US" sz="1100" b="1" dirty="0">
                  <a:solidFill>
                    <a:srgbClr val="000066"/>
                  </a:solidFill>
                  <a:latin typeface="+mn-lt"/>
                </a:rPr>
                <a:t>Total</a:t>
              </a:r>
              <a:br>
                <a:rPr lang="en-US" sz="1100" b="1" dirty="0">
                  <a:solidFill>
                    <a:srgbClr val="000066"/>
                  </a:solidFill>
                  <a:latin typeface="+mn-lt"/>
                </a:rPr>
              </a:br>
              <a:r>
                <a:rPr lang="en-US" sz="1100" b="1" dirty="0">
                  <a:solidFill>
                    <a:srgbClr val="000066"/>
                  </a:solidFill>
                  <a:latin typeface="+mn-lt"/>
                </a:rPr>
                <a:t>cholesterol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500695" y="5951036"/>
              <a:ext cx="751809" cy="33855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>
                <a:buNone/>
              </a:pPr>
              <a:r>
                <a:rPr lang="en-US" sz="1100" b="1" dirty="0">
                  <a:solidFill>
                    <a:srgbClr val="000066"/>
                  </a:solidFill>
                  <a:latin typeface="+mn-lt"/>
                </a:rPr>
                <a:t>HDL </a:t>
              </a:r>
              <a:br>
                <a:rPr lang="en-US" sz="1100" b="1" dirty="0">
                  <a:solidFill>
                    <a:srgbClr val="000066"/>
                  </a:solidFill>
                  <a:latin typeface="+mn-lt"/>
                </a:rPr>
              </a:br>
              <a:r>
                <a:rPr lang="en-US" sz="1100" b="1" dirty="0">
                  <a:solidFill>
                    <a:srgbClr val="000066"/>
                  </a:solidFill>
                  <a:latin typeface="+mn-lt"/>
                </a:rPr>
                <a:t>cholesterol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3890909" y="5951036"/>
              <a:ext cx="790280" cy="50783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>
                <a:buNone/>
              </a:pPr>
              <a:r>
                <a:rPr lang="en-US" sz="1100" b="1" dirty="0">
                  <a:solidFill>
                    <a:srgbClr val="000066"/>
                  </a:solidFill>
                  <a:latin typeface="+mn-lt"/>
                </a:rPr>
                <a:t>LDL </a:t>
              </a:r>
              <a:br>
                <a:rPr lang="en-US" sz="1100" b="1" dirty="0">
                  <a:solidFill>
                    <a:srgbClr val="000066"/>
                  </a:solidFill>
                  <a:latin typeface="+mn-lt"/>
                </a:rPr>
              </a:br>
              <a:r>
                <a:rPr lang="en-US" sz="1100" b="1" dirty="0">
                  <a:solidFill>
                    <a:srgbClr val="000066"/>
                  </a:solidFill>
                  <a:latin typeface="+mn-lt"/>
                </a:rPr>
                <a:t>cholesterol,</a:t>
              </a:r>
              <a:br>
                <a:rPr lang="en-US" sz="1100" b="1" dirty="0">
                  <a:solidFill>
                    <a:srgbClr val="000066"/>
                  </a:solidFill>
                  <a:latin typeface="+mn-lt"/>
                </a:rPr>
              </a:br>
              <a:r>
                <a:rPr lang="en-US" sz="1100" b="1" dirty="0">
                  <a:solidFill>
                    <a:srgbClr val="000066"/>
                  </a:solidFill>
                  <a:latin typeface="+mn-lt"/>
                </a:rPr>
                <a:t>calculated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5222292" y="5951036"/>
              <a:ext cx="876842" cy="16927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>
                <a:buNone/>
              </a:pPr>
              <a:r>
                <a:rPr lang="en-US" sz="1100" b="1" dirty="0">
                  <a:solidFill>
                    <a:srgbClr val="000066"/>
                  </a:solidFill>
                  <a:latin typeface="+mn-lt"/>
                </a:rPr>
                <a:t>Triglycerides</a:t>
              </a:r>
            </a:p>
          </p:txBody>
        </p:sp>
        <p:sp>
          <p:nvSpPr>
            <p:cNvPr id="44" name="Rectangle 40"/>
            <p:cNvSpPr>
              <a:spLocks noChangeArrowheads="1"/>
            </p:cNvSpPr>
            <p:nvPr/>
          </p:nvSpPr>
          <p:spPr bwMode="auto">
            <a:xfrm>
              <a:off x="784319" y="2521975"/>
              <a:ext cx="296555" cy="153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000" b="1" dirty="0">
                  <a:solidFill>
                    <a:srgbClr val="333399"/>
                  </a:solidFill>
                  <a:latin typeface="+mj-lt"/>
                </a:rPr>
                <a:t>185.9</a:t>
              </a:r>
            </a:p>
          </p:txBody>
        </p:sp>
        <p:sp>
          <p:nvSpPr>
            <p:cNvPr id="45" name="Rectangle 46"/>
            <p:cNvSpPr>
              <a:spLocks noChangeArrowheads="1"/>
            </p:cNvSpPr>
            <p:nvPr/>
          </p:nvSpPr>
          <p:spPr bwMode="auto">
            <a:xfrm>
              <a:off x="436813" y="5806876"/>
              <a:ext cx="142218" cy="169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r"/>
              <a:r>
                <a:rPr lang="fr-FR" sz="1100">
                  <a:solidFill>
                    <a:srgbClr val="000066"/>
                  </a:solidFill>
                </a:rPr>
                <a:t>0</a:t>
              </a:r>
            </a:p>
          </p:txBody>
        </p:sp>
        <p:sp>
          <p:nvSpPr>
            <p:cNvPr id="49" name="Rectangle 48"/>
            <p:cNvSpPr>
              <a:spLocks noChangeArrowheads="1"/>
            </p:cNvSpPr>
            <p:nvPr/>
          </p:nvSpPr>
          <p:spPr bwMode="auto">
            <a:xfrm>
              <a:off x="421937" y="4928354"/>
              <a:ext cx="157094" cy="169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fr-FR" sz="1100" dirty="0">
                  <a:solidFill>
                    <a:srgbClr val="000066"/>
                  </a:solidFill>
                </a:rPr>
                <a:t>50</a:t>
              </a:r>
            </a:p>
          </p:txBody>
        </p:sp>
        <p:sp>
          <p:nvSpPr>
            <p:cNvPr id="50" name="Rectangle 49"/>
            <p:cNvSpPr>
              <a:spLocks noChangeArrowheads="1"/>
            </p:cNvSpPr>
            <p:nvPr/>
          </p:nvSpPr>
          <p:spPr bwMode="auto">
            <a:xfrm>
              <a:off x="343390" y="4051419"/>
              <a:ext cx="235641" cy="169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fr-FR" sz="1100" dirty="0">
                  <a:solidFill>
                    <a:srgbClr val="000066"/>
                  </a:solidFill>
                </a:rPr>
                <a:t>100</a:t>
              </a:r>
            </a:p>
          </p:txBody>
        </p:sp>
        <p:sp>
          <p:nvSpPr>
            <p:cNvPr id="51" name="Rectangle 50"/>
            <p:cNvSpPr>
              <a:spLocks noChangeArrowheads="1"/>
            </p:cNvSpPr>
            <p:nvPr/>
          </p:nvSpPr>
          <p:spPr bwMode="auto">
            <a:xfrm>
              <a:off x="343390" y="3181151"/>
              <a:ext cx="235641" cy="169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fr-FR" sz="1100" dirty="0">
                  <a:solidFill>
                    <a:srgbClr val="000066"/>
                  </a:solidFill>
                </a:rPr>
                <a:t>150</a:t>
              </a:r>
            </a:p>
          </p:txBody>
        </p:sp>
        <p:sp>
          <p:nvSpPr>
            <p:cNvPr id="52" name="Rectangle 51"/>
            <p:cNvSpPr>
              <a:spLocks noChangeArrowheads="1"/>
            </p:cNvSpPr>
            <p:nvPr/>
          </p:nvSpPr>
          <p:spPr bwMode="auto">
            <a:xfrm>
              <a:off x="343390" y="2307424"/>
              <a:ext cx="235641" cy="169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fr-FR" sz="1100" dirty="0">
                  <a:solidFill>
                    <a:srgbClr val="000066"/>
                  </a:solidFill>
                </a:rPr>
                <a:t>200</a:t>
              </a:r>
            </a:p>
          </p:txBody>
        </p:sp>
        <p:sp>
          <p:nvSpPr>
            <p:cNvPr id="54" name="Line 9"/>
            <p:cNvSpPr>
              <a:spLocks noChangeShapeType="1"/>
            </p:cNvSpPr>
            <p:nvPr/>
          </p:nvSpPr>
          <p:spPr bwMode="auto">
            <a:xfrm>
              <a:off x="616636" y="3289101"/>
              <a:ext cx="107560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100">
                <a:solidFill>
                  <a:srgbClr val="000066"/>
                </a:solidFill>
              </a:endParaRPr>
            </a:p>
          </p:txBody>
        </p:sp>
        <p:sp>
          <p:nvSpPr>
            <p:cNvPr id="55" name="Line 10"/>
            <p:cNvSpPr>
              <a:spLocks noChangeShapeType="1"/>
            </p:cNvSpPr>
            <p:nvPr/>
          </p:nvSpPr>
          <p:spPr bwMode="auto">
            <a:xfrm>
              <a:off x="616636" y="4159369"/>
              <a:ext cx="107560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100">
                <a:solidFill>
                  <a:srgbClr val="000066"/>
                </a:solidFill>
              </a:endParaRPr>
            </a:p>
          </p:txBody>
        </p:sp>
        <p:sp>
          <p:nvSpPr>
            <p:cNvPr id="56" name="Line 11"/>
            <p:cNvSpPr>
              <a:spLocks noChangeShapeType="1"/>
            </p:cNvSpPr>
            <p:nvPr/>
          </p:nvSpPr>
          <p:spPr bwMode="auto">
            <a:xfrm>
              <a:off x="616636" y="5034133"/>
              <a:ext cx="107560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100">
                <a:solidFill>
                  <a:srgbClr val="000066"/>
                </a:solidFill>
              </a:endParaRPr>
            </a:p>
          </p:txBody>
        </p:sp>
        <p:sp>
          <p:nvSpPr>
            <p:cNvPr id="58" name="Line 13"/>
            <p:cNvSpPr>
              <a:spLocks noChangeShapeType="1"/>
            </p:cNvSpPr>
            <p:nvPr/>
          </p:nvSpPr>
          <p:spPr bwMode="auto">
            <a:xfrm>
              <a:off x="616636" y="5922765"/>
              <a:ext cx="107560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100">
                <a:solidFill>
                  <a:srgbClr val="000066"/>
                </a:solidFill>
              </a:endParaRPr>
            </a:p>
          </p:txBody>
        </p:sp>
        <p:sp>
          <p:nvSpPr>
            <p:cNvPr id="59" name="Line 14"/>
            <p:cNvSpPr>
              <a:spLocks noChangeShapeType="1"/>
            </p:cNvSpPr>
            <p:nvPr/>
          </p:nvSpPr>
          <p:spPr bwMode="auto">
            <a:xfrm>
              <a:off x="616636" y="2413528"/>
              <a:ext cx="107560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100">
                <a:solidFill>
                  <a:srgbClr val="000066"/>
                </a:solidFill>
              </a:endParaRPr>
            </a:p>
          </p:txBody>
        </p:sp>
        <p:sp>
          <p:nvSpPr>
            <p:cNvPr id="60" name="Freeform 15"/>
            <p:cNvSpPr>
              <a:spLocks/>
            </p:cNvSpPr>
            <p:nvPr/>
          </p:nvSpPr>
          <p:spPr bwMode="auto">
            <a:xfrm>
              <a:off x="784864" y="2661920"/>
              <a:ext cx="293290" cy="3260846"/>
            </a:xfrm>
            <a:custGeom>
              <a:avLst/>
              <a:gdLst>
                <a:gd name="T0" fmla="*/ 415 w 415"/>
                <a:gd name="T1" fmla="*/ 0 h 2575"/>
                <a:gd name="T2" fmla="*/ 0 w 415"/>
                <a:gd name="T3" fmla="*/ 0 h 2575"/>
                <a:gd name="T4" fmla="*/ 0 w 415"/>
                <a:gd name="T5" fmla="*/ 2575 h 2575"/>
                <a:gd name="T6" fmla="*/ 415 w 415"/>
                <a:gd name="T7" fmla="*/ 2575 h 2575"/>
                <a:gd name="T8" fmla="*/ 415 w 415"/>
                <a:gd name="T9" fmla="*/ 0 h 2575"/>
                <a:gd name="T10" fmla="*/ 415 w 415"/>
                <a:gd name="T11" fmla="*/ 0 h 2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5" h="2575">
                  <a:moveTo>
                    <a:pt x="415" y="0"/>
                  </a:moveTo>
                  <a:lnTo>
                    <a:pt x="0" y="0"/>
                  </a:lnTo>
                  <a:lnTo>
                    <a:pt x="0" y="2575"/>
                  </a:lnTo>
                  <a:lnTo>
                    <a:pt x="415" y="2575"/>
                  </a:lnTo>
                  <a:lnTo>
                    <a:pt x="415" y="0"/>
                  </a:lnTo>
                  <a:lnTo>
                    <a:pt x="415" y="0"/>
                  </a:lnTo>
                  <a:close/>
                </a:path>
              </a:pathLst>
            </a:custGeom>
            <a:solidFill>
              <a:srgbClr val="CC9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100">
                <a:solidFill>
                  <a:srgbClr val="000066"/>
                </a:solidFill>
              </a:endParaRPr>
            </a:p>
          </p:txBody>
        </p:sp>
        <p:sp>
          <p:nvSpPr>
            <p:cNvPr id="61" name="Freeform 8"/>
            <p:cNvSpPr>
              <a:spLocks/>
            </p:cNvSpPr>
            <p:nvPr/>
          </p:nvSpPr>
          <p:spPr bwMode="auto">
            <a:xfrm>
              <a:off x="724195" y="2403811"/>
              <a:ext cx="5648151" cy="3518955"/>
            </a:xfrm>
            <a:custGeom>
              <a:avLst/>
              <a:gdLst>
                <a:gd name="T0" fmla="*/ 3239 w 3239"/>
                <a:gd name="T1" fmla="*/ 2671 h 2671"/>
                <a:gd name="T2" fmla="*/ 0 w 3239"/>
                <a:gd name="T3" fmla="*/ 2671 h 2671"/>
                <a:gd name="T4" fmla="*/ 0 w 3239"/>
                <a:gd name="T5" fmla="*/ 0 h 26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239" h="2671">
                  <a:moveTo>
                    <a:pt x="3239" y="2671"/>
                  </a:moveTo>
                  <a:lnTo>
                    <a:pt x="0" y="2671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100">
                <a:solidFill>
                  <a:srgbClr val="000066"/>
                </a:solidFill>
              </a:endParaRPr>
            </a:p>
          </p:txBody>
        </p:sp>
        <p:sp>
          <p:nvSpPr>
            <p:cNvPr id="62" name="Rectangle 40"/>
            <p:cNvSpPr>
              <a:spLocks noChangeArrowheads="1"/>
            </p:cNvSpPr>
            <p:nvPr/>
          </p:nvSpPr>
          <p:spPr bwMode="auto">
            <a:xfrm>
              <a:off x="1143804" y="2521975"/>
              <a:ext cx="197169" cy="153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000" b="1" dirty="0">
                  <a:solidFill>
                    <a:srgbClr val="333399"/>
                  </a:solidFill>
                  <a:latin typeface="+mj-lt"/>
                </a:rPr>
                <a:t>186</a:t>
              </a:r>
            </a:p>
          </p:txBody>
        </p:sp>
        <p:sp>
          <p:nvSpPr>
            <p:cNvPr id="63" name="Freeform 15"/>
            <p:cNvSpPr>
              <a:spLocks/>
            </p:cNvSpPr>
            <p:nvPr/>
          </p:nvSpPr>
          <p:spPr bwMode="auto">
            <a:xfrm>
              <a:off x="1094656" y="2661920"/>
              <a:ext cx="293290" cy="3260846"/>
            </a:xfrm>
            <a:custGeom>
              <a:avLst/>
              <a:gdLst>
                <a:gd name="T0" fmla="*/ 415 w 415"/>
                <a:gd name="T1" fmla="*/ 0 h 2575"/>
                <a:gd name="T2" fmla="*/ 0 w 415"/>
                <a:gd name="T3" fmla="*/ 0 h 2575"/>
                <a:gd name="T4" fmla="*/ 0 w 415"/>
                <a:gd name="T5" fmla="*/ 2575 h 2575"/>
                <a:gd name="T6" fmla="*/ 415 w 415"/>
                <a:gd name="T7" fmla="*/ 2575 h 2575"/>
                <a:gd name="T8" fmla="*/ 415 w 415"/>
                <a:gd name="T9" fmla="*/ 0 h 2575"/>
                <a:gd name="T10" fmla="*/ 415 w 415"/>
                <a:gd name="T11" fmla="*/ 0 h 2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5" h="2575">
                  <a:moveTo>
                    <a:pt x="415" y="0"/>
                  </a:moveTo>
                  <a:lnTo>
                    <a:pt x="0" y="0"/>
                  </a:lnTo>
                  <a:lnTo>
                    <a:pt x="0" y="2575"/>
                  </a:lnTo>
                  <a:lnTo>
                    <a:pt x="415" y="2575"/>
                  </a:lnTo>
                  <a:lnTo>
                    <a:pt x="415" y="0"/>
                  </a:lnTo>
                  <a:lnTo>
                    <a:pt x="415" y="0"/>
                  </a:lnTo>
                  <a:close/>
                </a:path>
              </a:pathLst>
            </a:custGeom>
            <a:solidFill>
              <a:srgbClr val="6338A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100">
                <a:solidFill>
                  <a:srgbClr val="000066"/>
                </a:solidFill>
              </a:endParaRPr>
            </a:p>
          </p:txBody>
        </p:sp>
        <p:sp>
          <p:nvSpPr>
            <p:cNvPr id="64" name="Rectangle 40"/>
            <p:cNvSpPr>
              <a:spLocks noChangeArrowheads="1"/>
            </p:cNvSpPr>
            <p:nvPr/>
          </p:nvSpPr>
          <p:spPr bwMode="auto">
            <a:xfrm>
              <a:off x="1475111" y="2491495"/>
              <a:ext cx="296555" cy="153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000" b="1" dirty="0">
                  <a:solidFill>
                    <a:srgbClr val="333399"/>
                  </a:solidFill>
                  <a:latin typeface="+mj-lt"/>
                </a:rPr>
                <a:t>187.6</a:t>
              </a:r>
            </a:p>
          </p:txBody>
        </p:sp>
        <p:sp>
          <p:nvSpPr>
            <p:cNvPr id="65" name="Freeform 15"/>
            <p:cNvSpPr>
              <a:spLocks/>
            </p:cNvSpPr>
            <p:nvPr/>
          </p:nvSpPr>
          <p:spPr bwMode="auto">
            <a:xfrm>
              <a:off x="1475656" y="2635250"/>
              <a:ext cx="293290" cy="3287516"/>
            </a:xfrm>
            <a:custGeom>
              <a:avLst/>
              <a:gdLst>
                <a:gd name="T0" fmla="*/ 415 w 415"/>
                <a:gd name="T1" fmla="*/ 0 h 2575"/>
                <a:gd name="T2" fmla="*/ 0 w 415"/>
                <a:gd name="T3" fmla="*/ 0 h 2575"/>
                <a:gd name="T4" fmla="*/ 0 w 415"/>
                <a:gd name="T5" fmla="*/ 2575 h 2575"/>
                <a:gd name="T6" fmla="*/ 415 w 415"/>
                <a:gd name="T7" fmla="*/ 2575 h 2575"/>
                <a:gd name="T8" fmla="*/ 415 w 415"/>
                <a:gd name="T9" fmla="*/ 0 h 2575"/>
                <a:gd name="T10" fmla="*/ 415 w 415"/>
                <a:gd name="T11" fmla="*/ 0 h 2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5" h="2575">
                  <a:moveTo>
                    <a:pt x="415" y="0"/>
                  </a:moveTo>
                  <a:lnTo>
                    <a:pt x="0" y="0"/>
                  </a:lnTo>
                  <a:lnTo>
                    <a:pt x="0" y="2575"/>
                  </a:lnTo>
                  <a:lnTo>
                    <a:pt x="415" y="2575"/>
                  </a:lnTo>
                  <a:lnTo>
                    <a:pt x="415" y="0"/>
                  </a:lnTo>
                  <a:lnTo>
                    <a:pt x="415" y="0"/>
                  </a:lnTo>
                  <a:close/>
                </a:path>
              </a:pathLst>
            </a:custGeom>
            <a:solidFill>
              <a:srgbClr val="92D05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100">
                <a:solidFill>
                  <a:srgbClr val="000066"/>
                </a:solidFill>
              </a:endParaRPr>
            </a:p>
          </p:txBody>
        </p:sp>
        <p:sp>
          <p:nvSpPr>
            <p:cNvPr id="66" name="Rectangle 40"/>
            <p:cNvSpPr>
              <a:spLocks noChangeArrowheads="1"/>
            </p:cNvSpPr>
            <p:nvPr/>
          </p:nvSpPr>
          <p:spPr bwMode="auto">
            <a:xfrm>
              <a:off x="1813739" y="2481335"/>
              <a:ext cx="296555" cy="153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000" b="1" dirty="0">
                  <a:solidFill>
                    <a:srgbClr val="333399"/>
                  </a:solidFill>
                  <a:latin typeface="+mj-lt"/>
                </a:rPr>
                <a:t>188.1</a:t>
              </a:r>
            </a:p>
          </p:txBody>
        </p:sp>
        <p:sp>
          <p:nvSpPr>
            <p:cNvPr id="67" name="Freeform 15"/>
            <p:cNvSpPr>
              <a:spLocks/>
            </p:cNvSpPr>
            <p:nvPr/>
          </p:nvSpPr>
          <p:spPr bwMode="auto">
            <a:xfrm>
              <a:off x="1782480" y="2625725"/>
              <a:ext cx="293290" cy="3297041"/>
            </a:xfrm>
            <a:custGeom>
              <a:avLst/>
              <a:gdLst>
                <a:gd name="T0" fmla="*/ 415 w 415"/>
                <a:gd name="T1" fmla="*/ 0 h 2575"/>
                <a:gd name="T2" fmla="*/ 0 w 415"/>
                <a:gd name="T3" fmla="*/ 0 h 2575"/>
                <a:gd name="T4" fmla="*/ 0 w 415"/>
                <a:gd name="T5" fmla="*/ 2575 h 2575"/>
                <a:gd name="T6" fmla="*/ 415 w 415"/>
                <a:gd name="T7" fmla="*/ 2575 h 2575"/>
                <a:gd name="T8" fmla="*/ 415 w 415"/>
                <a:gd name="T9" fmla="*/ 0 h 2575"/>
                <a:gd name="T10" fmla="*/ 415 w 415"/>
                <a:gd name="T11" fmla="*/ 0 h 2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5" h="2575">
                  <a:moveTo>
                    <a:pt x="415" y="0"/>
                  </a:moveTo>
                  <a:lnTo>
                    <a:pt x="0" y="0"/>
                  </a:lnTo>
                  <a:lnTo>
                    <a:pt x="0" y="2575"/>
                  </a:lnTo>
                  <a:lnTo>
                    <a:pt x="415" y="2575"/>
                  </a:lnTo>
                  <a:lnTo>
                    <a:pt x="415" y="0"/>
                  </a:lnTo>
                  <a:lnTo>
                    <a:pt x="415" y="0"/>
                  </a:lnTo>
                  <a:close/>
                </a:path>
              </a:pathLst>
            </a:custGeom>
            <a:solidFill>
              <a:srgbClr val="008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100">
                <a:solidFill>
                  <a:srgbClr val="000066"/>
                </a:solidFill>
              </a:endParaRPr>
            </a:p>
          </p:txBody>
        </p:sp>
        <p:sp>
          <p:nvSpPr>
            <p:cNvPr id="68" name="Rectangle 40"/>
            <p:cNvSpPr>
              <a:spLocks noChangeArrowheads="1"/>
            </p:cNvSpPr>
            <p:nvPr/>
          </p:nvSpPr>
          <p:spPr bwMode="auto">
            <a:xfrm>
              <a:off x="2228388" y="4848615"/>
              <a:ext cx="230832" cy="153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000" b="1" dirty="0">
                  <a:solidFill>
                    <a:srgbClr val="333399"/>
                  </a:solidFill>
                  <a:latin typeface="+mj-lt"/>
                </a:rPr>
                <a:t>52.7</a:t>
              </a:r>
            </a:p>
          </p:txBody>
        </p:sp>
        <p:sp>
          <p:nvSpPr>
            <p:cNvPr id="70" name="Rectangle 40"/>
            <p:cNvSpPr>
              <a:spLocks noChangeArrowheads="1"/>
            </p:cNvSpPr>
            <p:nvPr/>
          </p:nvSpPr>
          <p:spPr bwMode="auto">
            <a:xfrm>
              <a:off x="2538180" y="4823215"/>
              <a:ext cx="230832" cy="153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000" b="1" dirty="0">
                  <a:solidFill>
                    <a:srgbClr val="333399"/>
                  </a:solidFill>
                  <a:latin typeface="+mj-lt"/>
                </a:rPr>
                <a:t>54.2</a:t>
              </a:r>
            </a:p>
          </p:txBody>
        </p:sp>
        <p:sp>
          <p:nvSpPr>
            <p:cNvPr id="72" name="Rectangle 40"/>
            <p:cNvSpPr>
              <a:spLocks noChangeArrowheads="1"/>
            </p:cNvSpPr>
            <p:nvPr/>
          </p:nvSpPr>
          <p:spPr bwMode="auto">
            <a:xfrm>
              <a:off x="2919180" y="4833375"/>
              <a:ext cx="230832" cy="153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000" b="1" dirty="0">
                  <a:solidFill>
                    <a:srgbClr val="333399"/>
                  </a:solidFill>
                  <a:latin typeface="+mj-lt"/>
                </a:rPr>
                <a:t>53.6</a:t>
              </a:r>
            </a:p>
          </p:txBody>
        </p:sp>
        <p:sp>
          <p:nvSpPr>
            <p:cNvPr id="74" name="Rectangle 40"/>
            <p:cNvSpPr>
              <a:spLocks noChangeArrowheads="1"/>
            </p:cNvSpPr>
            <p:nvPr/>
          </p:nvSpPr>
          <p:spPr bwMode="auto">
            <a:xfrm>
              <a:off x="3226004" y="4807975"/>
              <a:ext cx="230832" cy="153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000" b="1" dirty="0">
                  <a:solidFill>
                    <a:srgbClr val="333399"/>
                  </a:solidFill>
                  <a:latin typeface="+mj-lt"/>
                </a:rPr>
                <a:t>54.9</a:t>
              </a:r>
            </a:p>
          </p:txBody>
        </p:sp>
        <p:sp>
          <p:nvSpPr>
            <p:cNvPr id="69" name="Freeform 15"/>
            <p:cNvSpPr>
              <a:spLocks/>
            </p:cNvSpPr>
            <p:nvPr/>
          </p:nvSpPr>
          <p:spPr bwMode="auto">
            <a:xfrm>
              <a:off x="2206232" y="4986339"/>
              <a:ext cx="293290" cy="936428"/>
            </a:xfrm>
            <a:custGeom>
              <a:avLst/>
              <a:gdLst>
                <a:gd name="T0" fmla="*/ 415 w 415"/>
                <a:gd name="T1" fmla="*/ 0 h 2575"/>
                <a:gd name="T2" fmla="*/ 0 w 415"/>
                <a:gd name="T3" fmla="*/ 0 h 2575"/>
                <a:gd name="T4" fmla="*/ 0 w 415"/>
                <a:gd name="T5" fmla="*/ 2575 h 2575"/>
                <a:gd name="T6" fmla="*/ 415 w 415"/>
                <a:gd name="T7" fmla="*/ 2575 h 2575"/>
                <a:gd name="T8" fmla="*/ 415 w 415"/>
                <a:gd name="T9" fmla="*/ 0 h 2575"/>
                <a:gd name="T10" fmla="*/ 415 w 415"/>
                <a:gd name="T11" fmla="*/ 0 h 2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5" h="2575">
                  <a:moveTo>
                    <a:pt x="415" y="0"/>
                  </a:moveTo>
                  <a:lnTo>
                    <a:pt x="0" y="0"/>
                  </a:lnTo>
                  <a:lnTo>
                    <a:pt x="0" y="2575"/>
                  </a:lnTo>
                  <a:lnTo>
                    <a:pt x="415" y="2575"/>
                  </a:lnTo>
                  <a:lnTo>
                    <a:pt x="415" y="0"/>
                  </a:lnTo>
                  <a:lnTo>
                    <a:pt x="415" y="0"/>
                  </a:lnTo>
                  <a:close/>
                </a:path>
              </a:pathLst>
            </a:custGeom>
            <a:solidFill>
              <a:srgbClr val="CC9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100">
                <a:solidFill>
                  <a:srgbClr val="000066"/>
                </a:solidFill>
              </a:endParaRPr>
            </a:p>
          </p:txBody>
        </p:sp>
        <p:sp>
          <p:nvSpPr>
            <p:cNvPr id="71" name="Freeform 15"/>
            <p:cNvSpPr>
              <a:spLocks/>
            </p:cNvSpPr>
            <p:nvPr/>
          </p:nvSpPr>
          <p:spPr bwMode="auto">
            <a:xfrm>
              <a:off x="2516024" y="4960939"/>
              <a:ext cx="293290" cy="961828"/>
            </a:xfrm>
            <a:custGeom>
              <a:avLst/>
              <a:gdLst>
                <a:gd name="T0" fmla="*/ 415 w 415"/>
                <a:gd name="T1" fmla="*/ 0 h 2575"/>
                <a:gd name="T2" fmla="*/ 0 w 415"/>
                <a:gd name="T3" fmla="*/ 0 h 2575"/>
                <a:gd name="T4" fmla="*/ 0 w 415"/>
                <a:gd name="T5" fmla="*/ 2575 h 2575"/>
                <a:gd name="T6" fmla="*/ 415 w 415"/>
                <a:gd name="T7" fmla="*/ 2575 h 2575"/>
                <a:gd name="T8" fmla="*/ 415 w 415"/>
                <a:gd name="T9" fmla="*/ 0 h 2575"/>
                <a:gd name="T10" fmla="*/ 415 w 415"/>
                <a:gd name="T11" fmla="*/ 0 h 2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5" h="2575">
                  <a:moveTo>
                    <a:pt x="415" y="0"/>
                  </a:moveTo>
                  <a:lnTo>
                    <a:pt x="0" y="0"/>
                  </a:lnTo>
                  <a:lnTo>
                    <a:pt x="0" y="2575"/>
                  </a:lnTo>
                  <a:lnTo>
                    <a:pt x="415" y="2575"/>
                  </a:lnTo>
                  <a:lnTo>
                    <a:pt x="415" y="0"/>
                  </a:lnTo>
                  <a:lnTo>
                    <a:pt x="415" y="0"/>
                  </a:lnTo>
                  <a:close/>
                </a:path>
              </a:pathLst>
            </a:custGeom>
            <a:solidFill>
              <a:srgbClr val="6338A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100">
                <a:solidFill>
                  <a:srgbClr val="000066"/>
                </a:solidFill>
              </a:endParaRPr>
            </a:p>
          </p:txBody>
        </p:sp>
        <p:sp>
          <p:nvSpPr>
            <p:cNvPr id="73" name="Freeform 15"/>
            <p:cNvSpPr>
              <a:spLocks/>
            </p:cNvSpPr>
            <p:nvPr/>
          </p:nvSpPr>
          <p:spPr bwMode="auto">
            <a:xfrm>
              <a:off x="2897024" y="4976813"/>
              <a:ext cx="293290" cy="945953"/>
            </a:xfrm>
            <a:custGeom>
              <a:avLst/>
              <a:gdLst>
                <a:gd name="T0" fmla="*/ 415 w 415"/>
                <a:gd name="T1" fmla="*/ 0 h 2575"/>
                <a:gd name="T2" fmla="*/ 0 w 415"/>
                <a:gd name="T3" fmla="*/ 0 h 2575"/>
                <a:gd name="T4" fmla="*/ 0 w 415"/>
                <a:gd name="T5" fmla="*/ 2575 h 2575"/>
                <a:gd name="T6" fmla="*/ 415 w 415"/>
                <a:gd name="T7" fmla="*/ 2575 h 2575"/>
                <a:gd name="T8" fmla="*/ 415 w 415"/>
                <a:gd name="T9" fmla="*/ 0 h 2575"/>
                <a:gd name="T10" fmla="*/ 415 w 415"/>
                <a:gd name="T11" fmla="*/ 0 h 2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5" h="2575">
                  <a:moveTo>
                    <a:pt x="415" y="0"/>
                  </a:moveTo>
                  <a:lnTo>
                    <a:pt x="0" y="0"/>
                  </a:lnTo>
                  <a:lnTo>
                    <a:pt x="0" y="2575"/>
                  </a:lnTo>
                  <a:lnTo>
                    <a:pt x="415" y="2575"/>
                  </a:lnTo>
                  <a:lnTo>
                    <a:pt x="415" y="0"/>
                  </a:lnTo>
                  <a:lnTo>
                    <a:pt x="415" y="0"/>
                  </a:lnTo>
                  <a:close/>
                </a:path>
              </a:pathLst>
            </a:custGeom>
            <a:solidFill>
              <a:srgbClr val="92D05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100">
                <a:solidFill>
                  <a:srgbClr val="000066"/>
                </a:solidFill>
              </a:endParaRPr>
            </a:p>
          </p:txBody>
        </p:sp>
        <p:sp>
          <p:nvSpPr>
            <p:cNvPr id="75" name="Freeform 15"/>
            <p:cNvSpPr>
              <a:spLocks/>
            </p:cNvSpPr>
            <p:nvPr/>
          </p:nvSpPr>
          <p:spPr bwMode="auto">
            <a:xfrm>
              <a:off x="3203848" y="4951413"/>
              <a:ext cx="293290" cy="971353"/>
            </a:xfrm>
            <a:custGeom>
              <a:avLst/>
              <a:gdLst>
                <a:gd name="T0" fmla="*/ 415 w 415"/>
                <a:gd name="T1" fmla="*/ 0 h 2575"/>
                <a:gd name="T2" fmla="*/ 0 w 415"/>
                <a:gd name="T3" fmla="*/ 0 h 2575"/>
                <a:gd name="T4" fmla="*/ 0 w 415"/>
                <a:gd name="T5" fmla="*/ 2575 h 2575"/>
                <a:gd name="T6" fmla="*/ 415 w 415"/>
                <a:gd name="T7" fmla="*/ 2575 h 2575"/>
                <a:gd name="T8" fmla="*/ 415 w 415"/>
                <a:gd name="T9" fmla="*/ 0 h 2575"/>
                <a:gd name="T10" fmla="*/ 415 w 415"/>
                <a:gd name="T11" fmla="*/ 0 h 2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5" h="2575">
                  <a:moveTo>
                    <a:pt x="415" y="0"/>
                  </a:moveTo>
                  <a:lnTo>
                    <a:pt x="0" y="0"/>
                  </a:lnTo>
                  <a:lnTo>
                    <a:pt x="0" y="2575"/>
                  </a:lnTo>
                  <a:lnTo>
                    <a:pt x="415" y="2575"/>
                  </a:lnTo>
                  <a:lnTo>
                    <a:pt x="415" y="0"/>
                  </a:lnTo>
                  <a:lnTo>
                    <a:pt x="415" y="0"/>
                  </a:lnTo>
                  <a:close/>
                </a:path>
              </a:pathLst>
            </a:custGeom>
            <a:solidFill>
              <a:srgbClr val="008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100">
                <a:solidFill>
                  <a:srgbClr val="000066"/>
                </a:solidFill>
              </a:endParaRPr>
            </a:p>
          </p:txBody>
        </p:sp>
        <p:sp>
          <p:nvSpPr>
            <p:cNvPr id="76" name="Rectangle 40"/>
            <p:cNvSpPr>
              <a:spLocks noChangeArrowheads="1"/>
            </p:cNvSpPr>
            <p:nvPr/>
          </p:nvSpPr>
          <p:spPr bwMode="auto">
            <a:xfrm>
              <a:off x="3599465" y="3898655"/>
              <a:ext cx="296555" cy="153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000" b="1" dirty="0">
                  <a:solidFill>
                    <a:srgbClr val="333399"/>
                  </a:solidFill>
                  <a:latin typeface="+mj-lt"/>
                </a:rPr>
                <a:t>107.1</a:t>
              </a:r>
            </a:p>
          </p:txBody>
        </p:sp>
        <p:sp>
          <p:nvSpPr>
            <p:cNvPr id="77" name="Rectangle 40"/>
            <p:cNvSpPr>
              <a:spLocks noChangeArrowheads="1"/>
            </p:cNvSpPr>
            <p:nvPr/>
          </p:nvSpPr>
          <p:spPr bwMode="auto">
            <a:xfrm>
              <a:off x="3925159" y="3883415"/>
              <a:ext cx="296555" cy="153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000" b="1" dirty="0">
                  <a:solidFill>
                    <a:srgbClr val="333399"/>
                  </a:solidFill>
                  <a:latin typeface="+mj-lt"/>
                </a:rPr>
                <a:t>108.1</a:t>
              </a:r>
            </a:p>
          </p:txBody>
        </p:sp>
        <p:sp>
          <p:nvSpPr>
            <p:cNvPr id="78" name="Rectangle 40"/>
            <p:cNvSpPr>
              <a:spLocks noChangeArrowheads="1"/>
            </p:cNvSpPr>
            <p:nvPr/>
          </p:nvSpPr>
          <p:spPr bwMode="auto">
            <a:xfrm>
              <a:off x="4306159" y="3883415"/>
              <a:ext cx="296555" cy="153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000" b="1" dirty="0">
                  <a:solidFill>
                    <a:srgbClr val="333399"/>
                  </a:solidFill>
                  <a:latin typeface="+mj-lt"/>
                </a:rPr>
                <a:t>108.3</a:t>
              </a:r>
            </a:p>
          </p:txBody>
        </p:sp>
        <p:sp>
          <p:nvSpPr>
            <p:cNvPr id="79" name="Rectangle 40"/>
            <p:cNvSpPr>
              <a:spLocks noChangeArrowheads="1"/>
            </p:cNvSpPr>
            <p:nvPr/>
          </p:nvSpPr>
          <p:spPr bwMode="auto">
            <a:xfrm>
              <a:off x="4612983" y="3903735"/>
              <a:ext cx="296555" cy="153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000" b="1" dirty="0">
                  <a:solidFill>
                    <a:srgbClr val="333399"/>
                  </a:solidFill>
                  <a:latin typeface="+mj-lt"/>
                </a:rPr>
                <a:t>107.3</a:t>
              </a:r>
            </a:p>
          </p:txBody>
        </p:sp>
        <p:sp>
          <p:nvSpPr>
            <p:cNvPr id="80" name="Freeform 15"/>
            <p:cNvSpPr>
              <a:spLocks/>
            </p:cNvSpPr>
            <p:nvPr/>
          </p:nvSpPr>
          <p:spPr bwMode="auto">
            <a:xfrm>
              <a:off x="3615912" y="4041775"/>
              <a:ext cx="293290" cy="1880992"/>
            </a:xfrm>
            <a:custGeom>
              <a:avLst/>
              <a:gdLst>
                <a:gd name="T0" fmla="*/ 415 w 415"/>
                <a:gd name="T1" fmla="*/ 0 h 2575"/>
                <a:gd name="T2" fmla="*/ 0 w 415"/>
                <a:gd name="T3" fmla="*/ 0 h 2575"/>
                <a:gd name="T4" fmla="*/ 0 w 415"/>
                <a:gd name="T5" fmla="*/ 2575 h 2575"/>
                <a:gd name="T6" fmla="*/ 415 w 415"/>
                <a:gd name="T7" fmla="*/ 2575 h 2575"/>
                <a:gd name="T8" fmla="*/ 415 w 415"/>
                <a:gd name="T9" fmla="*/ 0 h 2575"/>
                <a:gd name="T10" fmla="*/ 415 w 415"/>
                <a:gd name="T11" fmla="*/ 0 h 2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5" h="2575">
                  <a:moveTo>
                    <a:pt x="415" y="0"/>
                  </a:moveTo>
                  <a:lnTo>
                    <a:pt x="0" y="0"/>
                  </a:lnTo>
                  <a:lnTo>
                    <a:pt x="0" y="2575"/>
                  </a:lnTo>
                  <a:lnTo>
                    <a:pt x="415" y="2575"/>
                  </a:lnTo>
                  <a:lnTo>
                    <a:pt x="415" y="0"/>
                  </a:lnTo>
                  <a:lnTo>
                    <a:pt x="415" y="0"/>
                  </a:lnTo>
                  <a:close/>
                </a:path>
              </a:pathLst>
            </a:custGeom>
            <a:solidFill>
              <a:srgbClr val="CC9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100">
                <a:solidFill>
                  <a:srgbClr val="000066"/>
                </a:solidFill>
              </a:endParaRPr>
            </a:p>
          </p:txBody>
        </p:sp>
        <p:sp>
          <p:nvSpPr>
            <p:cNvPr id="81" name="Freeform 15"/>
            <p:cNvSpPr>
              <a:spLocks/>
            </p:cNvSpPr>
            <p:nvPr/>
          </p:nvSpPr>
          <p:spPr bwMode="auto">
            <a:xfrm>
              <a:off x="3925704" y="4021138"/>
              <a:ext cx="293290" cy="1901629"/>
            </a:xfrm>
            <a:custGeom>
              <a:avLst/>
              <a:gdLst>
                <a:gd name="T0" fmla="*/ 415 w 415"/>
                <a:gd name="T1" fmla="*/ 0 h 2575"/>
                <a:gd name="T2" fmla="*/ 0 w 415"/>
                <a:gd name="T3" fmla="*/ 0 h 2575"/>
                <a:gd name="T4" fmla="*/ 0 w 415"/>
                <a:gd name="T5" fmla="*/ 2575 h 2575"/>
                <a:gd name="T6" fmla="*/ 415 w 415"/>
                <a:gd name="T7" fmla="*/ 2575 h 2575"/>
                <a:gd name="T8" fmla="*/ 415 w 415"/>
                <a:gd name="T9" fmla="*/ 0 h 2575"/>
                <a:gd name="T10" fmla="*/ 415 w 415"/>
                <a:gd name="T11" fmla="*/ 0 h 2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5" h="2575">
                  <a:moveTo>
                    <a:pt x="415" y="0"/>
                  </a:moveTo>
                  <a:lnTo>
                    <a:pt x="0" y="0"/>
                  </a:lnTo>
                  <a:lnTo>
                    <a:pt x="0" y="2575"/>
                  </a:lnTo>
                  <a:lnTo>
                    <a:pt x="415" y="2575"/>
                  </a:lnTo>
                  <a:lnTo>
                    <a:pt x="415" y="0"/>
                  </a:lnTo>
                  <a:lnTo>
                    <a:pt x="415" y="0"/>
                  </a:lnTo>
                  <a:close/>
                </a:path>
              </a:pathLst>
            </a:custGeom>
            <a:solidFill>
              <a:srgbClr val="6338A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100">
                <a:solidFill>
                  <a:srgbClr val="000066"/>
                </a:solidFill>
              </a:endParaRPr>
            </a:p>
          </p:txBody>
        </p:sp>
        <p:sp>
          <p:nvSpPr>
            <p:cNvPr id="82" name="Freeform 15"/>
            <p:cNvSpPr>
              <a:spLocks/>
            </p:cNvSpPr>
            <p:nvPr/>
          </p:nvSpPr>
          <p:spPr bwMode="auto">
            <a:xfrm>
              <a:off x="4306704" y="4021139"/>
              <a:ext cx="293290" cy="1901628"/>
            </a:xfrm>
            <a:custGeom>
              <a:avLst/>
              <a:gdLst>
                <a:gd name="T0" fmla="*/ 415 w 415"/>
                <a:gd name="T1" fmla="*/ 0 h 2575"/>
                <a:gd name="T2" fmla="*/ 0 w 415"/>
                <a:gd name="T3" fmla="*/ 0 h 2575"/>
                <a:gd name="T4" fmla="*/ 0 w 415"/>
                <a:gd name="T5" fmla="*/ 2575 h 2575"/>
                <a:gd name="T6" fmla="*/ 415 w 415"/>
                <a:gd name="T7" fmla="*/ 2575 h 2575"/>
                <a:gd name="T8" fmla="*/ 415 w 415"/>
                <a:gd name="T9" fmla="*/ 0 h 2575"/>
                <a:gd name="T10" fmla="*/ 415 w 415"/>
                <a:gd name="T11" fmla="*/ 0 h 2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5" h="2575">
                  <a:moveTo>
                    <a:pt x="415" y="0"/>
                  </a:moveTo>
                  <a:lnTo>
                    <a:pt x="0" y="0"/>
                  </a:lnTo>
                  <a:lnTo>
                    <a:pt x="0" y="2575"/>
                  </a:lnTo>
                  <a:lnTo>
                    <a:pt x="415" y="2575"/>
                  </a:lnTo>
                  <a:lnTo>
                    <a:pt x="415" y="0"/>
                  </a:lnTo>
                  <a:lnTo>
                    <a:pt x="415" y="0"/>
                  </a:lnTo>
                  <a:close/>
                </a:path>
              </a:pathLst>
            </a:custGeom>
            <a:solidFill>
              <a:srgbClr val="92D05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100">
                <a:solidFill>
                  <a:srgbClr val="000066"/>
                </a:solidFill>
              </a:endParaRPr>
            </a:p>
          </p:txBody>
        </p:sp>
        <p:sp>
          <p:nvSpPr>
            <p:cNvPr id="83" name="Freeform 15"/>
            <p:cNvSpPr>
              <a:spLocks/>
            </p:cNvSpPr>
            <p:nvPr/>
          </p:nvSpPr>
          <p:spPr bwMode="auto">
            <a:xfrm>
              <a:off x="4613528" y="4041775"/>
              <a:ext cx="293290" cy="1880991"/>
            </a:xfrm>
            <a:custGeom>
              <a:avLst/>
              <a:gdLst>
                <a:gd name="T0" fmla="*/ 415 w 415"/>
                <a:gd name="T1" fmla="*/ 0 h 2575"/>
                <a:gd name="T2" fmla="*/ 0 w 415"/>
                <a:gd name="T3" fmla="*/ 0 h 2575"/>
                <a:gd name="T4" fmla="*/ 0 w 415"/>
                <a:gd name="T5" fmla="*/ 2575 h 2575"/>
                <a:gd name="T6" fmla="*/ 415 w 415"/>
                <a:gd name="T7" fmla="*/ 2575 h 2575"/>
                <a:gd name="T8" fmla="*/ 415 w 415"/>
                <a:gd name="T9" fmla="*/ 0 h 2575"/>
                <a:gd name="T10" fmla="*/ 415 w 415"/>
                <a:gd name="T11" fmla="*/ 0 h 2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5" h="2575">
                  <a:moveTo>
                    <a:pt x="415" y="0"/>
                  </a:moveTo>
                  <a:lnTo>
                    <a:pt x="0" y="0"/>
                  </a:lnTo>
                  <a:lnTo>
                    <a:pt x="0" y="2575"/>
                  </a:lnTo>
                  <a:lnTo>
                    <a:pt x="415" y="2575"/>
                  </a:lnTo>
                  <a:lnTo>
                    <a:pt x="415" y="0"/>
                  </a:lnTo>
                  <a:lnTo>
                    <a:pt x="415" y="0"/>
                  </a:lnTo>
                  <a:close/>
                </a:path>
              </a:pathLst>
            </a:custGeom>
            <a:solidFill>
              <a:srgbClr val="008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100">
                <a:solidFill>
                  <a:srgbClr val="000066"/>
                </a:solidFill>
              </a:endParaRPr>
            </a:p>
          </p:txBody>
        </p:sp>
        <p:sp>
          <p:nvSpPr>
            <p:cNvPr id="84" name="Rectangle 40"/>
            <p:cNvSpPr>
              <a:spLocks noChangeArrowheads="1"/>
            </p:cNvSpPr>
            <p:nvPr/>
          </p:nvSpPr>
          <p:spPr bwMode="auto">
            <a:xfrm>
              <a:off x="5003839" y="3451615"/>
              <a:ext cx="296555" cy="153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000" b="1" dirty="0">
                  <a:solidFill>
                    <a:srgbClr val="333399"/>
                  </a:solidFill>
                  <a:latin typeface="+mj-lt"/>
                </a:rPr>
                <a:t>133.1</a:t>
              </a:r>
            </a:p>
          </p:txBody>
        </p:sp>
        <p:sp>
          <p:nvSpPr>
            <p:cNvPr id="85" name="Rectangle 40"/>
            <p:cNvSpPr>
              <a:spLocks noChangeArrowheads="1"/>
            </p:cNvSpPr>
            <p:nvPr/>
          </p:nvSpPr>
          <p:spPr bwMode="auto">
            <a:xfrm>
              <a:off x="5318711" y="3649735"/>
              <a:ext cx="296555" cy="153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000" b="1" dirty="0">
                  <a:solidFill>
                    <a:srgbClr val="333399"/>
                  </a:solidFill>
                  <a:latin typeface="+mj-lt"/>
                </a:rPr>
                <a:t>121.3</a:t>
              </a:r>
            </a:p>
          </p:txBody>
        </p:sp>
        <p:sp>
          <p:nvSpPr>
            <p:cNvPr id="86" name="Rectangle 40"/>
            <p:cNvSpPr>
              <a:spLocks noChangeArrowheads="1"/>
            </p:cNvSpPr>
            <p:nvPr/>
          </p:nvSpPr>
          <p:spPr bwMode="auto">
            <a:xfrm>
              <a:off x="5699711" y="3466855"/>
              <a:ext cx="296555" cy="153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000" b="1" dirty="0">
                  <a:solidFill>
                    <a:srgbClr val="333399"/>
                  </a:solidFill>
                  <a:latin typeface="+mj-lt"/>
                </a:rPr>
                <a:t>132.0</a:t>
              </a:r>
            </a:p>
          </p:txBody>
        </p:sp>
        <p:sp>
          <p:nvSpPr>
            <p:cNvPr id="87" name="Rectangle 40"/>
            <p:cNvSpPr>
              <a:spLocks noChangeArrowheads="1"/>
            </p:cNvSpPr>
            <p:nvPr/>
          </p:nvSpPr>
          <p:spPr bwMode="auto">
            <a:xfrm>
              <a:off x="6016695" y="3451615"/>
              <a:ext cx="296555" cy="153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000" b="1" dirty="0">
                  <a:solidFill>
                    <a:srgbClr val="333399"/>
                  </a:solidFill>
                  <a:latin typeface="+mj-lt"/>
                </a:rPr>
                <a:t>133.1</a:t>
              </a:r>
            </a:p>
          </p:txBody>
        </p:sp>
        <p:sp>
          <p:nvSpPr>
            <p:cNvPr id="88" name="Freeform 15"/>
            <p:cNvSpPr>
              <a:spLocks/>
            </p:cNvSpPr>
            <p:nvPr/>
          </p:nvSpPr>
          <p:spPr bwMode="auto">
            <a:xfrm>
              <a:off x="5014544" y="3589338"/>
              <a:ext cx="293290" cy="2333429"/>
            </a:xfrm>
            <a:custGeom>
              <a:avLst/>
              <a:gdLst>
                <a:gd name="T0" fmla="*/ 415 w 415"/>
                <a:gd name="T1" fmla="*/ 0 h 2575"/>
                <a:gd name="T2" fmla="*/ 0 w 415"/>
                <a:gd name="T3" fmla="*/ 0 h 2575"/>
                <a:gd name="T4" fmla="*/ 0 w 415"/>
                <a:gd name="T5" fmla="*/ 2575 h 2575"/>
                <a:gd name="T6" fmla="*/ 415 w 415"/>
                <a:gd name="T7" fmla="*/ 2575 h 2575"/>
                <a:gd name="T8" fmla="*/ 415 w 415"/>
                <a:gd name="T9" fmla="*/ 0 h 2575"/>
                <a:gd name="T10" fmla="*/ 415 w 415"/>
                <a:gd name="T11" fmla="*/ 0 h 2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5" h="2575">
                  <a:moveTo>
                    <a:pt x="415" y="0"/>
                  </a:moveTo>
                  <a:lnTo>
                    <a:pt x="0" y="0"/>
                  </a:lnTo>
                  <a:lnTo>
                    <a:pt x="0" y="2575"/>
                  </a:lnTo>
                  <a:lnTo>
                    <a:pt x="415" y="2575"/>
                  </a:lnTo>
                  <a:lnTo>
                    <a:pt x="415" y="0"/>
                  </a:lnTo>
                  <a:lnTo>
                    <a:pt x="415" y="0"/>
                  </a:lnTo>
                  <a:close/>
                </a:path>
              </a:pathLst>
            </a:custGeom>
            <a:solidFill>
              <a:srgbClr val="CC9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100">
                <a:solidFill>
                  <a:srgbClr val="000066"/>
                </a:solidFill>
              </a:endParaRPr>
            </a:p>
          </p:txBody>
        </p:sp>
        <p:sp>
          <p:nvSpPr>
            <p:cNvPr id="89" name="Freeform 15"/>
            <p:cNvSpPr>
              <a:spLocks/>
            </p:cNvSpPr>
            <p:nvPr/>
          </p:nvSpPr>
          <p:spPr bwMode="auto">
            <a:xfrm>
              <a:off x="5324336" y="3792538"/>
              <a:ext cx="293290" cy="2130229"/>
            </a:xfrm>
            <a:custGeom>
              <a:avLst/>
              <a:gdLst>
                <a:gd name="T0" fmla="*/ 415 w 415"/>
                <a:gd name="T1" fmla="*/ 0 h 2575"/>
                <a:gd name="T2" fmla="*/ 0 w 415"/>
                <a:gd name="T3" fmla="*/ 0 h 2575"/>
                <a:gd name="T4" fmla="*/ 0 w 415"/>
                <a:gd name="T5" fmla="*/ 2575 h 2575"/>
                <a:gd name="T6" fmla="*/ 415 w 415"/>
                <a:gd name="T7" fmla="*/ 2575 h 2575"/>
                <a:gd name="T8" fmla="*/ 415 w 415"/>
                <a:gd name="T9" fmla="*/ 0 h 2575"/>
                <a:gd name="T10" fmla="*/ 415 w 415"/>
                <a:gd name="T11" fmla="*/ 0 h 2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5" h="2575">
                  <a:moveTo>
                    <a:pt x="415" y="0"/>
                  </a:moveTo>
                  <a:lnTo>
                    <a:pt x="0" y="0"/>
                  </a:lnTo>
                  <a:lnTo>
                    <a:pt x="0" y="2575"/>
                  </a:lnTo>
                  <a:lnTo>
                    <a:pt x="415" y="2575"/>
                  </a:lnTo>
                  <a:lnTo>
                    <a:pt x="415" y="0"/>
                  </a:lnTo>
                  <a:lnTo>
                    <a:pt x="415" y="0"/>
                  </a:lnTo>
                  <a:close/>
                </a:path>
              </a:pathLst>
            </a:custGeom>
            <a:solidFill>
              <a:srgbClr val="6338A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100">
                <a:solidFill>
                  <a:srgbClr val="000066"/>
                </a:solidFill>
              </a:endParaRPr>
            </a:p>
          </p:txBody>
        </p:sp>
        <p:sp>
          <p:nvSpPr>
            <p:cNvPr id="90" name="Freeform 15"/>
            <p:cNvSpPr>
              <a:spLocks/>
            </p:cNvSpPr>
            <p:nvPr/>
          </p:nvSpPr>
          <p:spPr bwMode="auto">
            <a:xfrm>
              <a:off x="5705336" y="3605213"/>
              <a:ext cx="293290" cy="2317554"/>
            </a:xfrm>
            <a:custGeom>
              <a:avLst/>
              <a:gdLst>
                <a:gd name="T0" fmla="*/ 415 w 415"/>
                <a:gd name="T1" fmla="*/ 0 h 2575"/>
                <a:gd name="T2" fmla="*/ 0 w 415"/>
                <a:gd name="T3" fmla="*/ 0 h 2575"/>
                <a:gd name="T4" fmla="*/ 0 w 415"/>
                <a:gd name="T5" fmla="*/ 2575 h 2575"/>
                <a:gd name="T6" fmla="*/ 415 w 415"/>
                <a:gd name="T7" fmla="*/ 2575 h 2575"/>
                <a:gd name="T8" fmla="*/ 415 w 415"/>
                <a:gd name="T9" fmla="*/ 0 h 2575"/>
                <a:gd name="T10" fmla="*/ 415 w 415"/>
                <a:gd name="T11" fmla="*/ 0 h 2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5" h="2575">
                  <a:moveTo>
                    <a:pt x="415" y="0"/>
                  </a:moveTo>
                  <a:lnTo>
                    <a:pt x="0" y="0"/>
                  </a:lnTo>
                  <a:lnTo>
                    <a:pt x="0" y="2575"/>
                  </a:lnTo>
                  <a:lnTo>
                    <a:pt x="415" y="2575"/>
                  </a:lnTo>
                  <a:lnTo>
                    <a:pt x="415" y="0"/>
                  </a:lnTo>
                  <a:lnTo>
                    <a:pt x="415" y="0"/>
                  </a:lnTo>
                  <a:close/>
                </a:path>
              </a:pathLst>
            </a:custGeom>
            <a:solidFill>
              <a:srgbClr val="92D05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100">
                <a:solidFill>
                  <a:srgbClr val="000066"/>
                </a:solidFill>
              </a:endParaRPr>
            </a:p>
          </p:txBody>
        </p:sp>
        <p:sp>
          <p:nvSpPr>
            <p:cNvPr id="91" name="Freeform 15"/>
            <p:cNvSpPr>
              <a:spLocks/>
            </p:cNvSpPr>
            <p:nvPr/>
          </p:nvSpPr>
          <p:spPr bwMode="auto">
            <a:xfrm>
              <a:off x="6012160" y="3589339"/>
              <a:ext cx="293290" cy="2333428"/>
            </a:xfrm>
            <a:custGeom>
              <a:avLst/>
              <a:gdLst>
                <a:gd name="T0" fmla="*/ 415 w 415"/>
                <a:gd name="T1" fmla="*/ 0 h 2575"/>
                <a:gd name="T2" fmla="*/ 0 w 415"/>
                <a:gd name="T3" fmla="*/ 0 h 2575"/>
                <a:gd name="T4" fmla="*/ 0 w 415"/>
                <a:gd name="T5" fmla="*/ 2575 h 2575"/>
                <a:gd name="T6" fmla="*/ 415 w 415"/>
                <a:gd name="T7" fmla="*/ 2575 h 2575"/>
                <a:gd name="T8" fmla="*/ 415 w 415"/>
                <a:gd name="T9" fmla="*/ 0 h 2575"/>
                <a:gd name="T10" fmla="*/ 415 w 415"/>
                <a:gd name="T11" fmla="*/ 0 h 2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5" h="2575">
                  <a:moveTo>
                    <a:pt x="415" y="0"/>
                  </a:moveTo>
                  <a:lnTo>
                    <a:pt x="0" y="0"/>
                  </a:lnTo>
                  <a:lnTo>
                    <a:pt x="0" y="2575"/>
                  </a:lnTo>
                  <a:lnTo>
                    <a:pt x="415" y="2575"/>
                  </a:lnTo>
                  <a:lnTo>
                    <a:pt x="415" y="0"/>
                  </a:lnTo>
                  <a:lnTo>
                    <a:pt x="415" y="0"/>
                  </a:lnTo>
                  <a:close/>
                </a:path>
              </a:pathLst>
            </a:custGeom>
            <a:solidFill>
              <a:srgbClr val="008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100">
                <a:solidFill>
                  <a:srgbClr val="000066"/>
                </a:solidFill>
              </a:endParaRPr>
            </a:p>
          </p:txBody>
        </p:sp>
        <p:sp>
          <p:nvSpPr>
            <p:cNvPr id="118" name="Rectangle 3"/>
            <p:cNvSpPr>
              <a:spLocks noChangeArrowheads="1"/>
            </p:cNvSpPr>
            <p:nvPr/>
          </p:nvSpPr>
          <p:spPr bwMode="auto">
            <a:xfrm>
              <a:off x="3287341" y="2235870"/>
              <a:ext cx="161823" cy="144463"/>
            </a:xfrm>
            <a:prstGeom prst="rect">
              <a:avLst/>
            </a:prstGeom>
            <a:solidFill>
              <a:srgbClr val="CC99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fr-FR" altLang="fr-FR" sz="1100">
                <a:solidFill>
                  <a:srgbClr val="000066"/>
                </a:solidFill>
              </a:endParaRPr>
            </a:p>
          </p:txBody>
        </p:sp>
        <p:sp>
          <p:nvSpPr>
            <p:cNvPr id="123" name="Rectangle 3"/>
            <p:cNvSpPr>
              <a:spLocks noChangeArrowheads="1"/>
            </p:cNvSpPr>
            <p:nvPr/>
          </p:nvSpPr>
          <p:spPr bwMode="auto">
            <a:xfrm>
              <a:off x="3287341" y="2506428"/>
              <a:ext cx="161823" cy="144463"/>
            </a:xfrm>
            <a:prstGeom prst="rect">
              <a:avLst/>
            </a:prstGeom>
            <a:solidFill>
              <a:srgbClr val="6338A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fr-FR" altLang="fr-FR" sz="1100">
                <a:solidFill>
                  <a:srgbClr val="000066"/>
                </a:solidFill>
              </a:endParaRPr>
            </a:p>
          </p:txBody>
        </p:sp>
        <p:sp>
          <p:nvSpPr>
            <p:cNvPr id="124" name="ZoneTexte 84"/>
            <p:cNvSpPr txBox="1">
              <a:spLocks noChangeArrowheads="1"/>
            </p:cNvSpPr>
            <p:nvPr/>
          </p:nvSpPr>
          <p:spPr bwMode="auto">
            <a:xfrm>
              <a:off x="3436716" y="2452692"/>
              <a:ext cx="457176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fr-FR" altLang="fr-FR" sz="1100" b="1" dirty="0">
                  <a:solidFill>
                    <a:srgbClr val="333399"/>
                  </a:solidFill>
                  <a:latin typeface="Calibri" panose="020F0502020204030204" pitchFamily="34" charset="0"/>
                </a:rPr>
                <a:t>W48</a:t>
              </a:r>
            </a:p>
          </p:txBody>
        </p:sp>
        <p:sp>
          <p:nvSpPr>
            <p:cNvPr id="125" name="Rectangle 3"/>
            <p:cNvSpPr>
              <a:spLocks noChangeArrowheads="1"/>
            </p:cNvSpPr>
            <p:nvPr/>
          </p:nvSpPr>
          <p:spPr bwMode="auto">
            <a:xfrm>
              <a:off x="4563761" y="2235870"/>
              <a:ext cx="161823" cy="144463"/>
            </a:xfrm>
            <a:prstGeom prst="rect">
              <a:avLst/>
            </a:prstGeom>
            <a:solidFill>
              <a:srgbClr val="92D05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fr-FR" altLang="fr-FR" sz="1100">
                <a:solidFill>
                  <a:srgbClr val="000066"/>
                </a:solidFill>
              </a:endParaRPr>
            </a:p>
          </p:txBody>
        </p:sp>
        <p:sp>
          <p:nvSpPr>
            <p:cNvPr id="128" name="Rectangle 3"/>
            <p:cNvSpPr>
              <a:spLocks noChangeArrowheads="1"/>
            </p:cNvSpPr>
            <p:nvPr/>
          </p:nvSpPr>
          <p:spPr bwMode="auto">
            <a:xfrm>
              <a:off x="4563761" y="2506428"/>
              <a:ext cx="161823" cy="144463"/>
            </a:xfrm>
            <a:prstGeom prst="rect">
              <a:avLst/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fr-FR" altLang="fr-FR" sz="1100">
                <a:solidFill>
                  <a:srgbClr val="000066"/>
                </a:solidFill>
              </a:endParaRPr>
            </a:p>
          </p:txBody>
        </p:sp>
        <p:sp>
          <p:nvSpPr>
            <p:cNvPr id="129" name="ZoneTexte 84"/>
            <p:cNvSpPr txBox="1">
              <a:spLocks noChangeArrowheads="1"/>
            </p:cNvSpPr>
            <p:nvPr/>
          </p:nvSpPr>
          <p:spPr bwMode="auto">
            <a:xfrm>
              <a:off x="4713136" y="2452692"/>
              <a:ext cx="457176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fr-FR" altLang="fr-FR" sz="1100" b="1" dirty="0">
                  <a:solidFill>
                    <a:srgbClr val="333399"/>
                  </a:solidFill>
                  <a:latin typeface="Calibri" panose="020F0502020204030204" pitchFamily="34" charset="0"/>
                </a:rPr>
                <a:t>W48</a:t>
              </a:r>
            </a:p>
          </p:txBody>
        </p:sp>
      </p:grpSp>
      <p:sp>
        <p:nvSpPr>
          <p:cNvPr id="5" name="ZoneTexte 4"/>
          <p:cNvSpPr txBox="1"/>
          <p:nvPr/>
        </p:nvSpPr>
        <p:spPr>
          <a:xfrm>
            <a:off x="364959" y="1970900"/>
            <a:ext cx="6848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solidFill>
                  <a:srgbClr val="000066"/>
                </a:solidFill>
              </a:rPr>
              <a:t>mg/</a:t>
            </a:r>
            <a:r>
              <a:rPr lang="fr-FR" sz="1400" dirty="0" err="1">
                <a:solidFill>
                  <a:srgbClr val="000066"/>
                </a:solidFill>
              </a:rPr>
              <a:t>dL</a:t>
            </a:r>
            <a:endParaRPr lang="fr-FR" sz="1400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38519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SWORD-1 &amp; 2 </a:t>
            </a:r>
            <a:r>
              <a:rPr lang="fr-FR" sz="3200" dirty="0" err="1">
                <a:ea typeface="ＭＳ Ｐゴシック" pitchFamily="-65" charset="-128"/>
                <a:cs typeface="ＭＳ Ｐゴシック" pitchFamily="-65" charset="-128"/>
              </a:rPr>
              <a:t>Studies</a:t>
            </a:r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: Switch to DTG + RPV</a:t>
            </a:r>
            <a:endParaRPr lang="fr-FR" sz="3200" dirty="0"/>
          </a:p>
        </p:txBody>
      </p:sp>
      <p:sp>
        <p:nvSpPr>
          <p:cNvPr id="43010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300"/>
              </a:spcBef>
              <a:spcAft>
                <a:spcPts val="600"/>
              </a:spcAft>
            </a:pPr>
            <a:r>
              <a:rPr lang="en-US" altLang="fr-FR" sz="2800" b="1" dirty="0">
                <a:latin typeface="Calibri" panose="020F0502020204030204" pitchFamily="34" charset="0"/>
                <a:ea typeface="ＭＳ Ｐゴシック" charset="-128"/>
              </a:rPr>
              <a:t>Conclusion</a:t>
            </a:r>
            <a:br>
              <a:rPr lang="en-US" altLang="fr-FR" sz="2800" b="1" dirty="0">
                <a:latin typeface="Calibri" panose="020F0502020204030204" pitchFamily="34" charset="0"/>
                <a:ea typeface="ＭＳ Ｐゴシック" charset="-128"/>
              </a:rPr>
            </a:br>
            <a:endParaRPr lang="en-US" altLang="fr-FR" sz="2800" b="1" dirty="0">
              <a:latin typeface="Calibri" panose="020F0502020204030204" pitchFamily="34" charset="0"/>
              <a:ea typeface="ＭＳ Ｐゴシック" charset="-128"/>
            </a:endParaRPr>
          </a:p>
          <a:p>
            <a:pPr lvl="1">
              <a:spcBef>
                <a:spcPts val="300"/>
              </a:spcBef>
              <a:spcAft>
                <a:spcPts val="600"/>
              </a:spcAft>
            </a:pPr>
            <a:r>
              <a:rPr lang="en-US" sz="2000" dirty="0"/>
              <a:t>A switch to a novel, once-daily 2 drug-regimen of DTG + RPV demonstrated high efficacy and was non-inferior to the continuation </a:t>
            </a:r>
            <a:br>
              <a:rPr lang="en-US" sz="2000" dirty="0"/>
            </a:br>
            <a:r>
              <a:rPr lang="en-US" sz="2000" dirty="0"/>
              <a:t>of a combined antiretroviral therapy in </a:t>
            </a:r>
            <a:r>
              <a:rPr lang="en-US" sz="2000" dirty="0" err="1"/>
              <a:t>virologically</a:t>
            </a:r>
            <a:r>
              <a:rPr lang="en-US" sz="2000" dirty="0"/>
              <a:t> suppressed </a:t>
            </a:r>
            <a:br>
              <a:rPr lang="en-US" sz="2000" dirty="0"/>
            </a:br>
            <a:r>
              <a:rPr lang="en-US" sz="2000" dirty="0"/>
              <a:t>HIV-1–infected adults</a:t>
            </a:r>
          </a:p>
          <a:p>
            <a:pPr lvl="1">
              <a:spcBef>
                <a:spcPts val="300"/>
              </a:spcBef>
              <a:spcAft>
                <a:spcPts val="600"/>
              </a:spcAft>
            </a:pPr>
            <a:r>
              <a:rPr lang="en-US" sz="2000" dirty="0"/>
              <a:t>The safety profiles of both DTG and RPV were consistent with their respective labels</a:t>
            </a:r>
          </a:p>
          <a:p>
            <a:pPr lvl="1">
              <a:spcBef>
                <a:spcPts val="300"/>
              </a:spcBef>
              <a:spcAft>
                <a:spcPts val="600"/>
              </a:spcAft>
            </a:pPr>
            <a:r>
              <a:rPr lang="en-US" sz="2000" dirty="0"/>
              <a:t>Switching to DTG + RPV had a neutral effect on lipids, while significantly improving bone turnover biomarkers </a:t>
            </a:r>
          </a:p>
        </p:txBody>
      </p:sp>
      <p:sp>
        <p:nvSpPr>
          <p:cNvPr id="3" name="AutoShape 162"/>
          <p:cNvSpPr>
            <a:spLocks noChangeArrowheads="1"/>
          </p:cNvSpPr>
          <p:nvPr/>
        </p:nvSpPr>
        <p:spPr bwMode="auto">
          <a:xfrm>
            <a:off x="0" y="6604809"/>
            <a:ext cx="720000" cy="252000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SWORD</a:t>
            </a:r>
          </a:p>
        </p:txBody>
      </p:sp>
      <p:sp>
        <p:nvSpPr>
          <p:cNvPr id="4" name="ZoneTexte 69"/>
          <p:cNvSpPr txBox="1">
            <a:spLocks noChangeArrowheads="1"/>
          </p:cNvSpPr>
          <p:nvPr/>
        </p:nvSpPr>
        <p:spPr bwMode="auto">
          <a:xfrm>
            <a:off x="6452116" y="6565238"/>
            <a:ext cx="268374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defTabSz="914400"/>
            <a:r>
              <a:rPr lang="fr-FR" sz="1200" i="1" dirty="0" err="1">
                <a:solidFill>
                  <a:srgbClr val="CC0000"/>
                </a:solidFill>
              </a:rPr>
              <a:t>Llibre</a:t>
            </a:r>
            <a:r>
              <a:rPr lang="fr-FR" sz="1200" i="1" dirty="0">
                <a:solidFill>
                  <a:srgbClr val="CC0000"/>
                </a:solidFill>
              </a:rPr>
              <a:t> JM. Lancet. 2018 ; 391:839-49</a:t>
            </a:r>
            <a:endParaRPr lang="en-GB" sz="1200" i="1" dirty="0">
              <a:solidFill>
                <a:srgbClr val="CC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8126744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RV_trials_2017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 Them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Them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725</TotalTime>
  <Words>827</Words>
  <Application>Microsoft Office PowerPoint</Application>
  <PresentationFormat>Affichage à l'écran (4:3)</PresentationFormat>
  <Paragraphs>272</Paragraphs>
  <Slides>8</Slides>
  <Notes>8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ARV_trials_2017</vt:lpstr>
      <vt:lpstr>Switch to DTG + RPV</vt:lpstr>
      <vt:lpstr>SWORD-1 &amp; 2 Studies: Switch to DTG + RPV</vt:lpstr>
      <vt:lpstr>SWORD-1 &amp; 2 Studies: Switch to DTG + RPV</vt:lpstr>
      <vt:lpstr>SWORD-1 &amp; 2 Studies: Switch to DTG + RPV</vt:lpstr>
      <vt:lpstr>SWORD-1 &amp; 2 Studies: Switch to DTG + RPV</vt:lpstr>
      <vt:lpstr>SWORD-1 &amp; 2 Studies: Switch to DTG + RPV</vt:lpstr>
      <vt:lpstr>SWORD-1 &amp; 2 Studies: Switch to DTG + RPV</vt:lpstr>
      <vt:lpstr>SWORD-1 &amp; 2 Studies: Switch to DTG + RPV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2017</dc:title>
  <dc:subject>AEI - www.aei.fr</dc:subject>
  <dc:creator>www.arv-trial.com</dc:creator>
  <cp:lastModifiedBy>Utilisateur</cp:lastModifiedBy>
  <cp:revision>300</cp:revision>
  <dcterms:created xsi:type="dcterms:W3CDTF">2014-10-03T08:50:57Z</dcterms:created>
  <dcterms:modified xsi:type="dcterms:W3CDTF">2018-05-11T09:13:46Z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38326D3B-8798-4E15-A20E-D48E3A4928C2</vt:lpwstr>
  </property>
  <property fmtid="{D5CDD505-2E9C-101B-9397-08002B2CF9AE}" pid="3" name="ArticulatePath">
    <vt:lpwstr>ARV Trials naive MAJ 2014-GS-0114-v01</vt:lpwstr>
  </property>
</Properties>
</file>