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4" r:id="rId2"/>
    <p:sldId id="257" r:id="rId3"/>
    <p:sldId id="258" r:id="rId4"/>
    <p:sldId id="268" r:id="rId5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2" clrIdx="2"/>
  <p:cmAuthor id="3" name="Utilisateur de Microsoft Office" initials="Office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CC"/>
    <a:srgbClr val="FFFFFF"/>
    <a:srgbClr val="DDDDDD"/>
    <a:srgbClr val="000066"/>
    <a:srgbClr val="FFCC99"/>
    <a:srgbClr val="CC3300"/>
    <a:srgbClr val="10EB00"/>
    <a:srgbClr val="3A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6831" autoAdjust="0"/>
  </p:normalViewPr>
  <p:slideViewPr>
    <p:cSldViewPr snapToGrid="0" snapToObjects="1">
      <p:cViewPr>
        <p:scale>
          <a:sx n="100" d="100"/>
          <a:sy n="100" d="100"/>
        </p:scale>
        <p:origin x="-1908" y="-294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156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11/05/2018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xmlns="" id="{5BCFE512-7D9F-40D2-B1B2-271AC908FE2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126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xmlns="" id="{19531DEF-5F85-4CA6-B403-CE5B1091B8D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942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xmlns="" id="{5D67C0A6-2D22-4F8E-AC4F-84C4CB26115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314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DTG + 3TC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Etude ASPIRE</a:t>
            </a:r>
            <a:endParaRPr lang="en-US" sz="2800" b="1" dirty="0">
              <a:latin typeface="Calibri" pitchFamily="34" charset="0"/>
              <a:ea typeface="ＭＳ Ｐゴシック" pitchFamily="34" charset="-128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662875" y="2210067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514679" y="3485224"/>
            <a:ext cx="6480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139354" y="2961349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123479" y="2970874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131416" y="3951949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750832" y="2492103"/>
            <a:ext cx="3959999" cy="824400"/>
          </a:xfrm>
          <a:prstGeom prst="rect">
            <a:avLst/>
          </a:prstGeom>
          <a:solidFill>
            <a:srgbClr val="3AC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000066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DTG 50 mg + 3TC 300 mg QD</a:t>
            </a:r>
            <a:endParaRPr lang="en-US" b="1" dirty="0">
              <a:ln>
                <a:solidFill>
                  <a:srgbClr val="FF6600"/>
                </a:solidFill>
              </a:ln>
              <a:solidFill>
                <a:srgbClr val="000066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4032515" y="2596224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44</a:t>
            </a: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4019815" y="3990049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45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750831" y="3494573"/>
            <a:ext cx="3950278" cy="823912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b="1">
                <a:solidFill>
                  <a:srgbClr val="FFFFFF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Poursuite trithérapie en cours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201245" y="11636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810955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252118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201246" y="4973055"/>
            <a:ext cx="8842880" cy="1547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>
                <a:solidFill>
                  <a:srgbClr val="000066"/>
                </a:solidFill>
              </a:rPr>
              <a:t>Principal : % échec de la stratégie (échec virologique, </a:t>
            </a:r>
            <a:r>
              <a:rPr lang="fr-FR" sz="1600" dirty="0" err="1">
                <a:solidFill>
                  <a:srgbClr val="000066"/>
                </a:solidFill>
              </a:rPr>
              <a:t>pedu</a:t>
            </a:r>
            <a:r>
              <a:rPr lang="fr-FR" sz="1600" dirty="0">
                <a:solidFill>
                  <a:srgbClr val="000066"/>
                </a:solidFill>
              </a:rPr>
              <a:t> de vue, arrêt/modification du traitement) à S24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>
                <a:solidFill>
                  <a:srgbClr val="000066"/>
                </a:solidFill>
              </a:rPr>
              <a:t>Echec virologique : ARN VIH confirmé &gt; 50 c/ml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>
                <a:solidFill>
                  <a:srgbClr val="000066"/>
                </a:solidFill>
              </a:rPr>
              <a:t>Non-infériorité de DTG + 3TC (borne de 12 %, puissance de 80 %)</a:t>
            </a:r>
          </a:p>
        </p:txBody>
      </p:sp>
      <p:sp>
        <p:nvSpPr>
          <p:cNvPr id="9243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ASPIRE</a:t>
            </a: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159222" y="2077530"/>
            <a:ext cx="3635994" cy="282630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≥ 18 ans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Trithérapie stable ≥ 48 semaines avec ≥ 2 ARN VIH &lt; 50 c/ml au cours des 48 dernières semaines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ARN VIH &lt; 20 c/ml au screening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Absence de mutation de résistance aux INTI sur le génotype </a:t>
            </a:r>
            <a:br>
              <a:rPr lang="fr-FR" sz="1600" b="1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pré-thérapeutique 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Pas d’antécédent d’échec virologique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Ag </a:t>
            </a:r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</a:rPr>
              <a:t>HBs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négatif</a:t>
            </a: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6343788" y="1670317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36507" y="1670317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34957" y="2210067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ASPIRE : switch pour DTG + 3TC</a:t>
            </a:r>
          </a:p>
        </p:txBody>
      </p:sp>
      <p:sp>
        <p:nvSpPr>
          <p:cNvPr id="22" name="ZoneTexte 69"/>
          <p:cNvSpPr txBox="1">
            <a:spLocks noChangeArrowheads="1"/>
          </p:cNvSpPr>
          <p:nvPr/>
        </p:nvSpPr>
        <p:spPr bwMode="auto">
          <a:xfrm>
            <a:off x="4800600" y="6565238"/>
            <a:ext cx="434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  <a:ea typeface="ＭＳ Ｐゴシック" pitchFamily="34" charset="-128"/>
              </a:rPr>
              <a:t>Taiwo</a:t>
            </a:r>
            <a:r>
              <a:rPr lang="en-GB" sz="1200" i="1" dirty="0">
                <a:solidFill>
                  <a:srgbClr val="CC0000"/>
                </a:solidFill>
                <a:ea typeface="ＭＳ Ｐゴシック" pitchFamily="34" charset="-128"/>
              </a:rPr>
              <a:t> BO. </a:t>
            </a:r>
            <a:r>
              <a:rPr lang="en-US" sz="1200" i="1" dirty="0" err="1">
                <a:solidFill>
                  <a:srgbClr val="CC0000"/>
                </a:solidFill>
                <a:ea typeface="ＭＳ Ｐゴシック" pitchFamily="34" charset="-128"/>
              </a:rPr>
              <a:t>Clin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 Infect Dis. 2017 Dec 26 (</a:t>
            </a:r>
            <a:r>
              <a:rPr lang="en-US" sz="1200" i="1" dirty="0" err="1">
                <a:solidFill>
                  <a:srgbClr val="CC0000"/>
                </a:solidFill>
                <a:ea typeface="ＭＳ Ｐゴシック" pitchFamily="34" charset="-128"/>
              </a:rPr>
              <a:t>ePub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 ahead of print)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173244"/>
              </p:ext>
            </p:extLst>
          </p:nvPr>
        </p:nvGraphicFramePr>
        <p:xfrm>
          <a:off x="383371" y="1663300"/>
          <a:ext cx="8278421" cy="4370615"/>
        </p:xfrm>
        <a:graphic>
          <a:graphicData uri="http://schemas.openxmlformats.org/drawingml/2006/table">
            <a:tbl>
              <a:tblPr/>
              <a:tblGrid>
                <a:gridCol w="3637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538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494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112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657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DTG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Poursuite trithérapie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99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99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99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à l’inclusion, médiane (IQR)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694 (533-1034)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646 (380-819)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99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Nadir 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médiane (IQR)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333 (184-408)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228 (91-341)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9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Traitement ARV à la pré-inclusion,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IP/r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TDF/FTC / ABC / 3TC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41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80 / 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91 / 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99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S48,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99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99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Rebond virologique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99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Perdu de vue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99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Décision de l’investigateur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155449" y="1315471"/>
            <a:ext cx="6833120" cy="31686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et devenir des patients</a:t>
            </a:r>
          </a:p>
        </p:txBody>
      </p:sp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ASPIRE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xmlns="" id="{BD6379FC-580F-4727-A37F-83338E0F68ED}"/>
              </a:ext>
            </a:extLst>
          </p:cNvPr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defTabSz="914400"/>
            <a:r>
              <a:rPr lang="en-GB" sz="3200" kern="0">
                <a:ea typeface="ＭＳ Ｐゴシック" pitchFamily="34" charset="-128"/>
              </a:rPr>
              <a:t>Etude ASPIRE : switch pour DTG + 3TC</a:t>
            </a:r>
            <a:endParaRPr lang="en-GB" sz="3200" kern="0" dirty="0">
              <a:ea typeface="ＭＳ Ｐゴシック" pitchFamily="34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800600" y="6565238"/>
            <a:ext cx="434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  <a:ea typeface="ＭＳ Ｐゴシック" pitchFamily="34" charset="-128"/>
              </a:rPr>
              <a:t>Taiwo</a:t>
            </a:r>
            <a:r>
              <a:rPr lang="en-GB" sz="1200" i="1" dirty="0">
                <a:solidFill>
                  <a:srgbClr val="CC0000"/>
                </a:solidFill>
                <a:ea typeface="ＭＳ Ｐゴシック" pitchFamily="34" charset="-128"/>
              </a:rPr>
              <a:t> BO. </a:t>
            </a:r>
            <a:r>
              <a:rPr lang="en-US" sz="1200" i="1" dirty="0" err="1">
                <a:solidFill>
                  <a:srgbClr val="CC0000"/>
                </a:solidFill>
                <a:ea typeface="ＭＳ Ｐゴシック" pitchFamily="34" charset="-128"/>
              </a:rPr>
              <a:t>Clin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 Infect Dis. 2017 Dec 26 (</a:t>
            </a:r>
            <a:r>
              <a:rPr lang="en-US" sz="1200" i="1" dirty="0" err="1">
                <a:solidFill>
                  <a:srgbClr val="CC0000"/>
                </a:solidFill>
                <a:ea typeface="ＭＳ Ｐゴシック" pitchFamily="34" charset="-128"/>
              </a:rPr>
              <a:t>ePub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 ahead of print)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AutoShape 165">
            <a:extLst>
              <a:ext uri="{FF2B5EF4-FFF2-40B4-BE49-F238E27FC236}">
                <a16:creationId xmlns:a16="http://schemas.microsoft.com/office/drawing/2014/main" xmlns="" id="{4039B8A7-A511-45A3-862F-5B7C2FADC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6000" y="2067803"/>
            <a:ext cx="3262286" cy="59140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147994"/>
            <a:ext cx="8420704" cy="127256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1600" b="1" dirty="0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1 échec virologique confirmé (bras DTG + 3TC)</a:t>
            </a:r>
          </a:p>
          <a:p>
            <a:pPr lvl="1">
              <a:spcBef>
                <a:spcPts val="0"/>
              </a:spcBef>
            </a:pPr>
            <a:r>
              <a:rPr lang="fr-FR" sz="1400" dirty="0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ARN VIH (c/ml) : S4 : 21 ; S12 : 48 ; S24 : 375 confirmé à 235 ; S36 (sous ABC/3TC + DRV/r) : 264 ; S48 : 85</a:t>
            </a:r>
          </a:p>
          <a:p>
            <a:pPr lvl="1">
              <a:spcBef>
                <a:spcPts val="0"/>
              </a:spcBef>
            </a:pPr>
            <a:r>
              <a:rPr lang="fr-FR" sz="1400" dirty="0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A l ’échec virologique (S24) : pas de mutation de résistance sur la TI ou l’</a:t>
            </a:r>
            <a:r>
              <a:rPr lang="fr-FR" sz="1400" dirty="0" err="1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intégrase</a:t>
            </a:r>
            <a:r>
              <a:rPr lang="fr-FR" sz="1400" dirty="0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 ; concentration plasmatique de DTG dans la zone thérapeutique (3115 </a:t>
            </a:r>
            <a:r>
              <a:rPr lang="fr-FR" sz="1400" dirty="0" err="1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ng</a:t>
            </a:r>
            <a:r>
              <a:rPr lang="fr-FR" sz="1400" dirty="0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/ml)</a:t>
            </a:r>
          </a:p>
          <a:p>
            <a:pPr>
              <a:spcBef>
                <a:spcPts val="0"/>
              </a:spcBef>
            </a:pPr>
            <a:r>
              <a:rPr lang="fr-FR" sz="1600" b="1" dirty="0"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1 arrêt pour événement indésirable (bras DTG + 3TC) : </a:t>
            </a:r>
            <a:r>
              <a:rPr lang="fr-FR" sz="1600" dirty="0">
                <a:solidFill>
                  <a:srgbClr val="00006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constipation grade 2 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xmlns="" id="{0BD02537-1337-460A-BDC1-63A3E8557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893" y="1207492"/>
            <a:ext cx="50941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CC330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Résultats virologiques à S</a:t>
            </a:r>
            <a:r>
              <a:rPr lang="da-DK" b="1" dirty="0">
                <a:solidFill>
                  <a:srgbClr val="CC330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24 et S48(ITT, snapshot)</a:t>
            </a:r>
            <a:endParaRPr lang="fr-FR" b="1" dirty="0">
              <a:solidFill>
                <a:srgbClr val="CC3300"/>
              </a:solidFill>
              <a:latin typeface="Calibri" panose="020F0502020204030204" pitchFamily="34" charset="0"/>
              <a:ea typeface="MS PGothic" pitchFamily="34" charset="-128"/>
              <a:cs typeface="Calibri" panose="020F0502020204030204" pitchFamily="34" charset="0"/>
            </a:endParaRPr>
          </a:p>
        </p:txBody>
      </p:sp>
      <p:sp>
        <p:nvSpPr>
          <p:cNvPr id="81" name="Text Box 2">
            <a:extLst>
              <a:ext uri="{FF2B5EF4-FFF2-40B4-BE49-F238E27FC236}">
                <a16:creationId xmlns:a16="http://schemas.microsoft.com/office/drawing/2014/main" xmlns="" id="{C1D9A409-1D36-4332-888B-A45ACC1A4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735" y="1207492"/>
            <a:ext cx="28707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CC330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Critère principal 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rgbClr val="CC330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Echec thérapeutique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8713780" y="3257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FFFFFF"/>
                </a:solidFill>
                <a:latin typeface="Arial" charset="0"/>
                <a:cs typeface="Arial" charset="0"/>
              </a:rPr>
              <a:t>107</a:t>
            </a:r>
          </a:p>
        </p:txBody>
      </p:sp>
      <p:sp>
        <p:nvSpPr>
          <p:cNvPr id="48" name="Rectangle 40">
            <a:extLst>
              <a:ext uri="{FF2B5EF4-FFF2-40B4-BE49-F238E27FC236}">
                <a16:creationId xmlns:a16="http://schemas.microsoft.com/office/drawing/2014/main" xmlns="" id="{AE357726-13E2-48A6-8683-EC2A26355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594" y="1878910"/>
            <a:ext cx="3206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90,9</a:t>
            </a:r>
          </a:p>
        </p:txBody>
      </p:sp>
      <p:sp>
        <p:nvSpPr>
          <p:cNvPr id="49" name="Rectangle 41">
            <a:extLst>
              <a:ext uri="{FF2B5EF4-FFF2-40B4-BE49-F238E27FC236}">
                <a16:creationId xmlns:a16="http://schemas.microsoft.com/office/drawing/2014/main" xmlns="" id="{7CA4FAF8-C071-446C-BB55-EB75C593F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912" y="4306595"/>
            <a:ext cx="5129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2,3</a:t>
            </a:r>
          </a:p>
        </p:txBody>
      </p:sp>
      <p:sp>
        <p:nvSpPr>
          <p:cNvPr id="50" name="Rectangle 42">
            <a:extLst>
              <a:ext uri="{FF2B5EF4-FFF2-40B4-BE49-F238E27FC236}">
                <a16:creationId xmlns:a16="http://schemas.microsoft.com/office/drawing/2014/main" xmlns="" id="{758BE853-1007-48D5-83BC-7E48CE916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421" y="4158747"/>
            <a:ext cx="2292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6,8</a:t>
            </a:r>
          </a:p>
        </p:txBody>
      </p:sp>
      <p:sp>
        <p:nvSpPr>
          <p:cNvPr id="51" name="Rectangle 43">
            <a:extLst>
              <a:ext uri="{FF2B5EF4-FFF2-40B4-BE49-F238E27FC236}">
                <a16:creationId xmlns:a16="http://schemas.microsoft.com/office/drawing/2014/main" xmlns="" id="{0CCF923C-3292-4D0E-9700-156C7B07E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226" y="1940961"/>
            <a:ext cx="3206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88,9</a:t>
            </a:r>
          </a:p>
        </p:txBody>
      </p:sp>
      <p:sp>
        <p:nvSpPr>
          <p:cNvPr id="52" name="Rectangle 44">
            <a:extLst>
              <a:ext uri="{FF2B5EF4-FFF2-40B4-BE49-F238E27FC236}">
                <a16:creationId xmlns:a16="http://schemas.microsoft.com/office/drawing/2014/main" xmlns="" id="{EEF1DF7E-ADD5-4A6D-800F-472A3DFE7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3472" y="4306595"/>
            <a:ext cx="2292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2,2</a:t>
            </a:r>
          </a:p>
        </p:txBody>
      </p:sp>
      <p:sp>
        <p:nvSpPr>
          <p:cNvPr id="53" name="Rectangle 45">
            <a:extLst>
              <a:ext uri="{FF2B5EF4-FFF2-40B4-BE49-F238E27FC236}">
                <a16:creationId xmlns:a16="http://schemas.microsoft.com/office/drawing/2014/main" xmlns="" id="{E98C6C8E-855A-4D2D-851B-00A9BA4AF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9432" y="4039955"/>
            <a:ext cx="2292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8,9</a:t>
            </a:r>
          </a:p>
        </p:txBody>
      </p:sp>
      <p:sp>
        <p:nvSpPr>
          <p:cNvPr id="71" name="Line 13">
            <a:extLst>
              <a:ext uri="{FF2B5EF4-FFF2-40B4-BE49-F238E27FC236}">
                <a16:creationId xmlns:a16="http://schemas.microsoft.com/office/drawing/2014/main" xmlns="" id="{672224A4-78D8-47BE-A303-918DE49508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9090" y="4544840"/>
            <a:ext cx="83463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73" name="Freeform 15">
            <a:extLst>
              <a:ext uri="{FF2B5EF4-FFF2-40B4-BE49-F238E27FC236}">
                <a16:creationId xmlns:a16="http://schemas.microsoft.com/office/drawing/2014/main" xmlns="" id="{AFEA92DF-0E46-43B5-9C46-F71A01876A5A}"/>
              </a:ext>
            </a:extLst>
          </p:cNvPr>
          <p:cNvSpPr>
            <a:spLocks/>
          </p:cNvSpPr>
          <p:nvPr/>
        </p:nvSpPr>
        <p:spPr bwMode="auto">
          <a:xfrm>
            <a:off x="1587361" y="2113973"/>
            <a:ext cx="324000" cy="2430866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3AC5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 dirty="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74" name="Freeform 16">
            <a:extLst>
              <a:ext uri="{FF2B5EF4-FFF2-40B4-BE49-F238E27FC236}">
                <a16:creationId xmlns:a16="http://schemas.microsoft.com/office/drawing/2014/main" xmlns="" id="{5FF2E12B-8E49-441D-AB38-8EF7CDC6C870}"/>
              </a:ext>
            </a:extLst>
          </p:cNvPr>
          <p:cNvSpPr>
            <a:spLocks/>
          </p:cNvSpPr>
          <p:nvPr/>
        </p:nvSpPr>
        <p:spPr bwMode="auto">
          <a:xfrm>
            <a:off x="1957676" y="2161127"/>
            <a:ext cx="324000" cy="2383712"/>
          </a:xfrm>
          <a:custGeom>
            <a:avLst/>
            <a:gdLst>
              <a:gd name="T0" fmla="*/ 416 w 416"/>
              <a:gd name="T1" fmla="*/ 2463 h 2463"/>
              <a:gd name="T2" fmla="*/ 416 w 416"/>
              <a:gd name="T3" fmla="*/ 0 h 2463"/>
              <a:gd name="T4" fmla="*/ 0 w 416"/>
              <a:gd name="T5" fmla="*/ 0 h 2463"/>
              <a:gd name="T6" fmla="*/ 0 w 416"/>
              <a:gd name="T7" fmla="*/ 2463 h 2463"/>
              <a:gd name="T8" fmla="*/ 416 w 416"/>
              <a:gd name="T9" fmla="*/ 2463 h 2463"/>
              <a:gd name="T10" fmla="*/ 416 w 416"/>
              <a:gd name="T11" fmla="*/ 2463 h 2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2463">
                <a:moveTo>
                  <a:pt x="416" y="2463"/>
                </a:moveTo>
                <a:lnTo>
                  <a:pt x="416" y="0"/>
                </a:lnTo>
                <a:lnTo>
                  <a:pt x="0" y="0"/>
                </a:lnTo>
                <a:lnTo>
                  <a:pt x="0" y="2463"/>
                </a:lnTo>
                <a:lnTo>
                  <a:pt x="416" y="2463"/>
                </a:lnTo>
                <a:lnTo>
                  <a:pt x="416" y="2463"/>
                </a:lnTo>
                <a:close/>
              </a:path>
            </a:pathLst>
          </a:custGeom>
          <a:solidFill>
            <a:srgbClr val="CC33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75" name="Rectangle 17">
            <a:extLst>
              <a:ext uri="{FF2B5EF4-FFF2-40B4-BE49-F238E27FC236}">
                <a16:creationId xmlns:a16="http://schemas.microsoft.com/office/drawing/2014/main" xmlns="" id="{D37C26A1-4CB3-4633-BF5C-EBC199EAE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8425" y="4260746"/>
            <a:ext cx="323997" cy="284093"/>
          </a:xfrm>
          <a:prstGeom prst="rect">
            <a:avLst/>
          </a:prstGeom>
          <a:solidFill>
            <a:srgbClr val="CC33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76" name="Rectangle 18">
            <a:extLst>
              <a:ext uri="{FF2B5EF4-FFF2-40B4-BE49-F238E27FC236}">
                <a16:creationId xmlns:a16="http://schemas.microsoft.com/office/drawing/2014/main" xmlns="" id="{7C62A18E-60FE-4A04-BF09-4650831C4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175" y="4377208"/>
            <a:ext cx="323997" cy="167630"/>
          </a:xfrm>
          <a:prstGeom prst="rect">
            <a:avLst/>
          </a:prstGeom>
          <a:solidFill>
            <a:srgbClr val="3AC5FF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77" name="Rectangle 20">
            <a:extLst>
              <a:ext uri="{FF2B5EF4-FFF2-40B4-BE49-F238E27FC236}">
                <a16:creationId xmlns:a16="http://schemas.microsoft.com/office/drawing/2014/main" xmlns="" id="{10D8B7BC-2A2D-4B51-BFAD-F5651B397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2858" y="4488357"/>
            <a:ext cx="324000" cy="55229"/>
          </a:xfrm>
          <a:prstGeom prst="rect">
            <a:avLst/>
          </a:prstGeom>
          <a:solidFill>
            <a:srgbClr val="3AC5FF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80" name="Rectangle 17">
            <a:extLst>
              <a:ext uri="{FF2B5EF4-FFF2-40B4-BE49-F238E27FC236}">
                <a16:creationId xmlns:a16="http://schemas.microsoft.com/office/drawing/2014/main" xmlns="" id="{6F69F8AE-E19F-4A6A-BF98-1AF5A0EEB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792" y="4482033"/>
            <a:ext cx="324000" cy="61553"/>
          </a:xfrm>
          <a:prstGeom prst="rect">
            <a:avLst/>
          </a:prstGeom>
          <a:solidFill>
            <a:srgbClr val="CC33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40">
            <a:extLst>
              <a:ext uri="{FF2B5EF4-FFF2-40B4-BE49-F238E27FC236}">
                <a16:creationId xmlns:a16="http://schemas.microsoft.com/office/drawing/2014/main" xmlns="" id="{16805058-CEF8-4A8B-8956-9B3D0E66F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490" y="1920118"/>
            <a:ext cx="3206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93,2</a:t>
            </a:r>
          </a:p>
        </p:txBody>
      </p:sp>
      <p:sp>
        <p:nvSpPr>
          <p:cNvPr id="13" name="Rectangle 41">
            <a:extLst>
              <a:ext uri="{FF2B5EF4-FFF2-40B4-BE49-F238E27FC236}">
                <a16:creationId xmlns:a16="http://schemas.microsoft.com/office/drawing/2014/main" xmlns="" id="{06571AF6-F079-4F9F-9E3C-841B43C3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201" y="4306595"/>
            <a:ext cx="2292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2,3</a:t>
            </a:r>
          </a:p>
        </p:txBody>
      </p:sp>
      <p:sp>
        <p:nvSpPr>
          <p:cNvPr id="15" name="Rectangle 42">
            <a:extLst>
              <a:ext uri="{FF2B5EF4-FFF2-40B4-BE49-F238E27FC236}">
                <a16:creationId xmlns:a16="http://schemas.microsoft.com/office/drawing/2014/main" xmlns="" id="{21356830-016A-43DC-8294-3391982BB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2201" y="4196791"/>
            <a:ext cx="2292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4,5</a:t>
            </a:r>
          </a:p>
        </p:txBody>
      </p:sp>
      <p:sp>
        <p:nvSpPr>
          <p:cNvPr id="16" name="Rectangle 43">
            <a:extLst>
              <a:ext uri="{FF2B5EF4-FFF2-40B4-BE49-F238E27FC236}">
                <a16:creationId xmlns:a16="http://schemas.microsoft.com/office/drawing/2014/main" xmlns="" id="{A4ABFFE5-59D1-4513-B648-2910998D9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304" y="1964010"/>
            <a:ext cx="3206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91,1</a:t>
            </a:r>
          </a:p>
        </p:txBody>
      </p:sp>
      <p:sp>
        <p:nvSpPr>
          <p:cNvPr id="17" name="Rectangle 44">
            <a:extLst>
              <a:ext uri="{FF2B5EF4-FFF2-40B4-BE49-F238E27FC236}">
                <a16:creationId xmlns:a16="http://schemas.microsoft.com/office/drawing/2014/main" xmlns="" id="{3F7DD1C2-3420-4214-BC20-3B22A73B4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336" y="4306595"/>
            <a:ext cx="913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0</a:t>
            </a:r>
          </a:p>
        </p:txBody>
      </p:sp>
      <p:sp>
        <p:nvSpPr>
          <p:cNvPr id="18" name="Rectangle 45">
            <a:extLst>
              <a:ext uri="{FF2B5EF4-FFF2-40B4-BE49-F238E27FC236}">
                <a16:creationId xmlns:a16="http://schemas.microsoft.com/office/drawing/2014/main" xmlns="" id="{D74C5BBD-F126-479A-8903-711FD6177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844" y="4082106"/>
            <a:ext cx="2292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8,9</a:t>
            </a:r>
          </a:p>
        </p:txBody>
      </p:sp>
      <p:sp>
        <p:nvSpPr>
          <p:cNvPr id="19" name="Rectangle 46">
            <a:extLst>
              <a:ext uri="{FF2B5EF4-FFF2-40B4-BE49-F238E27FC236}">
                <a16:creationId xmlns:a16="http://schemas.microsoft.com/office/drawing/2014/main" xmlns="" id="{72EBCEAB-36FC-4F91-8908-F4741294A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15" y="4435185"/>
            <a:ext cx="84960" cy="173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66"/>
                </a:solidFill>
                <a:latin typeface="Arial" charset="0"/>
                <a:cs typeface="Arial" charset="0"/>
              </a:rPr>
              <a:t>0</a:t>
            </a:r>
          </a:p>
        </p:txBody>
      </p:sp>
      <p:sp>
        <p:nvSpPr>
          <p:cNvPr id="20" name="Rectangle 47">
            <a:extLst>
              <a:ext uri="{FF2B5EF4-FFF2-40B4-BE49-F238E27FC236}">
                <a16:creationId xmlns:a16="http://schemas.microsoft.com/office/drawing/2014/main" xmlns="" id="{3F35D438-5AC9-4259-B2D9-A5BBD58F7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58" y="3906723"/>
            <a:ext cx="169917" cy="173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66"/>
                </a:solidFill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21" name="Rectangle 48">
            <a:extLst>
              <a:ext uri="{FF2B5EF4-FFF2-40B4-BE49-F238E27FC236}">
                <a16:creationId xmlns:a16="http://schemas.microsoft.com/office/drawing/2014/main" xmlns="" id="{BC3217EB-4D5D-47D2-B2E2-3B2F35099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58" y="3379755"/>
            <a:ext cx="169917" cy="173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66"/>
                </a:solidFill>
                <a:latin typeface="Arial" charset="0"/>
                <a:cs typeface="Arial" charset="0"/>
              </a:rPr>
              <a:t>40</a:t>
            </a:r>
          </a:p>
        </p:txBody>
      </p:sp>
      <p:sp>
        <p:nvSpPr>
          <p:cNvPr id="22" name="Rectangle 49">
            <a:extLst>
              <a:ext uri="{FF2B5EF4-FFF2-40B4-BE49-F238E27FC236}">
                <a16:creationId xmlns:a16="http://schemas.microsoft.com/office/drawing/2014/main" xmlns="" id="{324C082D-7124-4B7F-B1A4-C810A4946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58" y="2851294"/>
            <a:ext cx="169917" cy="173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66"/>
                </a:solidFill>
                <a:latin typeface="Arial" charset="0"/>
                <a:cs typeface="Arial" charset="0"/>
              </a:rPr>
              <a:t>60</a:t>
            </a:r>
          </a:p>
        </p:txBody>
      </p:sp>
      <p:sp>
        <p:nvSpPr>
          <p:cNvPr id="23" name="Rectangle 50">
            <a:extLst>
              <a:ext uri="{FF2B5EF4-FFF2-40B4-BE49-F238E27FC236}">
                <a16:creationId xmlns:a16="http://schemas.microsoft.com/office/drawing/2014/main" xmlns="" id="{62BA00AF-05DA-4516-9C7D-AD4CDAFB5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58" y="2324325"/>
            <a:ext cx="169917" cy="173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66"/>
                </a:solidFill>
                <a:latin typeface="Arial" charset="0"/>
                <a:cs typeface="Arial" charset="0"/>
              </a:rPr>
              <a:t>80</a:t>
            </a:r>
          </a:p>
        </p:txBody>
      </p:sp>
      <p:sp>
        <p:nvSpPr>
          <p:cNvPr id="24" name="Rectangle 51">
            <a:extLst>
              <a:ext uri="{FF2B5EF4-FFF2-40B4-BE49-F238E27FC236}">
                <a16:creationId xmlns:a16="http://schemas.microsoft.com/office/drawing/2014/main" xmlns="" id="{C3310F05-4B3D-4A40-B163-771B8102E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98" y="1784549"/>
            <a:ext cx="254878" cy="173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66"/>
                </a:solidFill>
                <a:latin typeface="Arial" charset="0"/>
                <a:cs typeface="Arial" charset="0"/>
              </a:rPr>
              <a:t>100</a:t>
            </a:r>
          </a:p>
        </p:txBody>
      </p:sp>
      <p:sp>
        <p:nvSpPr>
          <p:cNvPr id="25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018" y="4595533"/>
            <a:ext cx="31944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</a:rPr>
              <a:t>S24</a:t>
            </a:r>
          </a:p>
        </p:txBody>
      </p:sp>
      <p:sp>
        <p:nvSpPr>
          <p:cNvPr id="27" name="Rectangle 54">
            <a:extLst>
              <a:ext uri="{FF2B5EF4-FFF2-40B4-BE49-F238E27FC236}">
                <a16:creationId xmlns:a16="http://schemas.microsoft.com/office/drawing/2014/main" xmlns="" id="{A2B0C413-84C2-4703-8679-7703D4817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140" y="4807928"/>
            <a:ext cx="233441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</a:rPr>
              <a:t>P</a:t>
            </a:r>
            <a:r>
              <a:rPr lang="fr-FR" sz="1400" b="1" dirty="0">
                <a:solidFill>
                  <a:srgbClr val="000066"/>
                </a:solidFill>
                <a:latin typeface="Arial" charset="0"/>
                <a:cs typeface="Arial" charset="0"/>
              </a:rPr>
              <a:t>as de donnée virologique</a:t>
            </a:r>
          </a:p>
        </p:txBody>
      </p:sp>
      <p:sp>
        <p:nvSpPr>
          <p:cNvPr id="28" name="Rectangle 57">
            <a:extLst>
              <a:ext uri="{FF2B5EF4-FFF2-40B4-BE49-F238E27FC236}">
                <a16:creationId xmlns:a16="http://schemas.microsoft.com/office/drawing/2014/main" xmlns="" id="{2A606F01-7BD7-427D-9DA4-8E5C4E350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350" y="2102542"/>
            <a:ext cx="134466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DTG + 3TC (n = 44)</a:t>
            </a:r>
          </a:p>
        </p:txBody>
      </p:sp>
      <p:sp>
        <p:nvSpPr>
          <p:cNvPr id="29" name="Rectangle 60">
            <a:extLst>
              <a:ext uri="{FF2B5EF4-FFF2-40B4-BE49-F238E27FC236}">
                <a16:creationId xmlns:a16="http://schemas.microsoft.com/office/drawing/2014/main" xmlns="" id="{A008EB5B-7388-43B3-B2A5-E77D97D09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350" y="2386555"/>
            <a:ext cx="28133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Arial" charset="0"/>
              </a:rPr>
              <a:t>Poursuite trithérapie en cours (n = 45)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xmlns="" id="{6456B6F2-1FC4-49F0-8F34-2CADA7ACCA0C}"/>
              </a:ext>
            </a:extLst>
          </p:cNvPr>
          <p:cNvSpPr txBox="1"/>
          <p:nvPr/>
        </p:nvSpPr>
        <p:spPr>
          <a:xfrm>
            <a:off x="389966" y="1613290"/>
            <a:ext cx="320922" cy="2604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66"/>
                </a:solidFill>
                <a:latin typeface="Arial" charset="0"/>
                <a:cs typeface="Arial" charset="0"/>
              </a:rPr>
              <a:t>%</a:t>
            </a:r>
          </a:p>
        </p:txBody>
      </p:sp>
      <p:sp>
        <p:nvSpPr>
          <p:cNvPr id="32" name="Line 9">
            <a:extLst>
              <a:ext uri="{FF2B5EF4-FFF2-40B4-BE49-F238E27FC236}">
                <a16:creationId xmlns:a16="http://schemas.microsoft.com/office/drawing/2014/main" xmlns="" id="{F6391AEB-0C67-426D-BDFE-6FB222D65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553" y="2416293"/>
            <a:ext cx="83463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Line 10">
            <a:extLst>
              <a:ext uri="{FF2B5EF4-FFF2-40B4-BE49-F238E27FC236}">
                <a16:creationId xmlns:a16="http://schemas.microsoft.com/office/drawing/2014/main" xmlns="" id="{37A4ADF9-E895-4081-95F7-E460D728C1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553" y="2947258"/>
            <a:ext cx="83463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5" name="Line 11">
            <a:extLst>
              <a:ext uri="{FF2B5EF4-FFF2-40B4-BE49-F238E27FC236}">
                <a16:creationId xmlns:a16="http://schemas.microsoft.com/office/drawing/2014/main" xmlns="" id="{84587587-995C-4DE1-8CB3-A8D98FDBF5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553" y="3479226"/>
            <a:ext cx="83463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6" name="Line 12">
            <a:extLst>
              <a:ext uri="{FF2B5EF4-FFF2-40B4-BE49-F238E27FC236}">
                <a16:creationId xmlns:a16="http://schemas.microsoft.com/office/drawing/2014/main" xmlns="" id="{A853F88E-C094-4865-B318-84DAEFFF9C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553" y="4011193"/>
            <a:ext cx="83463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Line 13">
            <a:extLst>
              <a:ext uri="{FF2B5EF4-FFF2-40B4-BE49-F238E27FC236}">
                <a16:creationId xmlns:a16="http://schemas.microsoft.com/office/drawing/2014/main" xmlns="" id="{9077375D-D458-47B5-B3BF-08973186D6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553" y="4544162"/>
            <a:ext cx="83463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8" name="Line 14">
            <a:extLst>
              <a:ext uri="{FF2B5EF4-FFF2-40B4-BE49-F238E27FC236}">
                <a16:creationId xmlns:a16="http://schemas.microsoft.com/office/drawing/2014/main" xmlns="" id="{3A7EEF99-7CA6-4AAC-ACE5-1B461AA452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553" y="1884326"/>
            <a:ext cx="83463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9" name="Freeform 15">
            <a:extLst>
              <a:ext uri="{FF2B5EF4-FFF2-40B4-BE49-F238E27FC236}">
                <a16:creationId xmlns:a16="http://schemas.microsoft.com/office/drawing/2014/main" xmlns="" id="{3F074221-B5F7-4CEE-B665-8D9CC4EA6D62}"/>
              </a:ext>
            </a:extLst>
          </p:cNvPr>
          <p:cNvSpPr>
            <a:spLocks/>
          </p:cNvSpPr>
          <p:nvPr/>
        </p:nvSpPr>
        <p:spPr bwMode="auto">
          <a:xfrm>
            <a:off x="739219" y="2104446"/>
            <a:ext cx="324000" cy="2430866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3AC5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 dirty="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Freeform 16">
            <a:extLst>
              <a:ext uri="{FF2B5EF4-FFF2-40B4-BE49-F238E27FC236}">
                <a16:creationId xmlns:a16="http://schemas.microsoft.com/office/drawing/2014/main" xmlns="" id="{22843EB7-E4E3-42D8-A2F3-5DA21B209578}"/>
              </a:ext>
            </a:extLst>
          </p:cNvPr>
          <p:cNvSpPr>
            <a:spLocks/>
          </p:cNvSpPr>
          <p:nvPr/>
        </p:nvSpPr>
        <p:spPr bwMode="auto">
          <a:xfrm>
            <a:off x="1123414" y="2151600"/>
            <a:ext cx="324000" cy="2383712"/>
          </a:xfrm>
          <a:custGeom>
            <a:avLst/>
            <a:gdLst>
              <a:gd name="T0" fmla="*/ 416 w 416"/>
              <a:gd name="T1" fmla="*/ 2463 h 2463"/>
              <a:gd name="T2" fmla="*/ 416 w 416"/>
              <a:gd name="T3" fmla="*/ 0 h 2463"/>
              <a:gd name="T4" fmla="*/ 0 w 416"/>
              <a:gd name="T5" fmla="*/ 0 h 2463"/>
              <a:gd name="T6" fmla="*/ 0 w 416"/>
              <a:gd name="T7" fmla="*/ 2463 h 2463"/>
              <a:gd name="T8" fmla="*/ 416 w 416"/>
              <a:gd name="T9" fmla="*/ 2463 h 2463"/>
              <a:gd name="T10" fmla="*/ 416 w 416"/>
              <a:gd name="T11" fmla="*/ 2463 h 2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2463">
                <a:moveTo>
                  <a:pt x="416" y="2463"/>
                </a:moveTo>
                <a:lnTo>
                  <a:pt x="416" y="0"/>
                </a:lnTo>
                <a:lnTo>
                  <a:pt x="0" y="0"/>
                </a:lnTo>
                <a:lnTo>
                  <a:pt x="0" y="2463"/>
                </a:lnTo>
                <a:lnTo>
                  <a:pt x="416" y="2463"/>
                </a:lnTo>
                <a:lnTo>
                  <a:pt x="416" y="2463"/>
                </a:lnTo>
                <a:close/>
              </a:path>
            </a:pathLst>
          </a:custGeom>
          <a:solidFill>
            <a:srgbClr val="CC33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7">
            <a:extLst>
              <a:ext uri="{FF2B5EF4-FFF2-40B4-BE49-F238E27FC236}">
                <a16:creationId xmlns:a16="http://schemas.microsoft.com/office/drawing/2014/main" xmlns="" id="{A867351B-6D25-4848-86E1-768FD51F6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3768" y="4288487"/>
            <a:ext cx="324000" cy="256352"/>
          </a:xfrm>
          <a:prstGeom prst="rect">
            <a:avLst/>
          </a:prstGeom>
          <a:solidFill>
            <a:srgbClr val="CC33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18">
            <a:extLst>
              <a:ext uri="{FF2B5EF4-FFF2-40B4-BE49-F238E27FC236}">
                <a16:creationId xmlns:a16="http://schemas.microsoft.com/office/drawing/2014/main" xmlns="" id="{9898F734-CD95-4034-B258-0A8E1F12F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278" y="4412811"/>
            <a:ext cx="324000" cy="132028"/>
          </a:xfrm>
          <a:prstGeom prst="rect">
            <a:avLst/>
          </a:prstGeom>
          <a:solidFill>
            <a:srgbClr val="3AC5FF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44" name="Rectangle 20">
            <a:extLst>
              <a:ext uri="{FF2B5EF4-FFF2-40B4-BE49-F238E27FC236}">
                <a16:creationId xmlns:a16="http://schemas.microsoft.com/office/drawing/2014/main" xmlns="" id="{32112346-8958-40A5-83F3-38E505E3D50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540674" y="4500594"/>
            <a:ext cx="324000" cy="42993"/>
          </a:xfrm>
          <a:prstGeom prst="rect">
            <a:avLst/>
          </a:prstGeom>
          <a:solidFill>
            <a:srgbClr val="3AC5FF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45" name="Rectangle 21">
            <a:extLst>
              <a:ext uri="{FF2B5EF4-FFF2-40B4-BE49-F238E27FC236}">
                <a16:creationId xmlns:a16="http://schemas.microsoft.com/office/drawing/2014/main" xmlns="" id="{A829CDDE-3713-4CF9-857E-3BEB974C1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7897" y="2120438"/>
            <a:ext cx="198614" cy="169266"/>
          </a:xfrm>
          <a:prstGeom prst="rect">
            <a:avLst/>
          </a:prstGeom>
          <a:solidFill>
            <a:srgbClr val="3AC5FF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46" name="Rectangle 22">
            <a:extLst>
              <a:ext uri="{FF2B5EF4-FFF2-40B4-BE49-F238E27FC236}">
                <a16:creationId xmlns:a16="http://schemas.microsoft.com/office/drawing/2014/main" xmlns="" id="{D035EE01-3101-487C-95A9-08D04FD66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7897" y="2398078"/>
            <a:ext cx="198614" cy="169266"/>
          </a:xfrm>
          <a:prstGeom prst="rect">
            <a:avLst/>
          </a:prstGeom>
          <a:solidFill>
            <a:srgbClr val="CC33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1" name="Freeform 8">
            <a:extLst>
              <a:ext uri="{FF2B5EF4-FFF2-40B4-BE49-F238E27FC236}">
                <a16:creationId xmlns:a16="http://schemas.microsoft.com/office/drawing/2014/main" xmlns="" id="{2A6F42A3-2420-4B13-B81D-BF7126F6FD81}"/>
              </a:ext>
            </a:extLst>
          </p:cNvPr>
          <p:cNvSpPr>
            <a:spLocks/>
          </p:cNvSpPr>
          <p:nvPr/>
        </p:nvSpPr>
        <p:spPr bwMode="auto">
          <a:xfrm>
            <a:off x="590015" y="1868296"/>
            <a:ext cx="5256000" cy="2675867"/>
          </a:xfrm>
          <a:custGeom>
            <a:avLst/>
            <a:gdLst>
              <a:gd name="T0" fmla="*/ 3239 w 3239"/>
              <a:gd name="T1" fmla="*/ 2671 h 2671"/>
              <a:gd name="T2" fmla="*/ 0 w 3239"/>
              <a:gd name="T3" fmla="*/ 2671 h 2671"/>
              <a:gd name="T4" fmla="*/ 0 w 3239"/>
              <a:gd name="T5" fmla="*/ 0 h 2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39" h="2671">
                <a:moveTo>
                  <a:pt x="3239" y="2671"/>
                </a:moveTo>
                <a:lnTo>
                  <a:pt x="0" y="2671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20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79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34" y="4807928"/>
            <a:ext cx="154490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  <a:latin typeface="Arial" charset="0"/>
                <a:cs typeface="Arial" charset="0"/>
              </a:rPr>
              <a:t>ARN VIH &lt; 50 c/ml</a:t>
            </a:r>
          </a:p>
        </p:txBody>
      </p:sp>
      <p:sp>
        <p:nvSpPr>
          <p:cNvPr id="82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584" y="4595533"/>
            <a:ext cx="31944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83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2538" y="4595533"/>
            <a:ext cx="31944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</a:rPr>
              <a:t>S24</a:t>
            </a:r>
          </a:p>
        </p:txBody>
      </p:sp>
      <p:sp>
        <p:nvSpPr>
          <p:cNvPr id="84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1728" y="4595533"/>
            <a:ext cx="31944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85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0829" y="4595533"/>
            <a:ext cx="31944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</a:rPr>
              <a:t>S24</a:t>
            </a:r>
          </a:p>
        </p:txBody>
      </p:sp>
      <p:sp>
        <p:nvSpPr>
          <p:cNvPr id="86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1395" y="4595533"/>
            <a:ext cx="31944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87" name="Rectangle 52">
            <a:extLst>
              <a:ext uri="{FF2B5EF4-FFF2-40B4-BE49-F238E27FC236}">
                <a16:creationId xmlns:a16="http://schemas.microsoft.com/office/drawing/2014/main" xmlns="" id="{EEC4E78C-4A8C-45E2-AE83-D7D21D31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9256" y="4807928"/>
            <a:ext cx="154490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000066"/>
                </a:solidFill>
                <a:latin typeface="Arial" charset="0"/>
                <a:cs typeface="Arial" charset="0"/>
              </a:rPr>
              <a:t>ARN VIH &gt; 50 c/ml</a:t>
            </a:r>
          </a:p>
        </p:txBody>
      </p:sp>
      <p:grpSp>
        <p:nvGrpSpPr>
          <p:cNvPr id="90" name="Group 42"/>
          <p:cNvGrpSpPr>
            <a:grpSpLocks/>
          </p:cNvGrpSpPr>
          <p:nvPr/>
        </p:nvGrpSpPr>
        <p:grpSpPr bwMode="auto">
          <a:xfrm>
            <a:off x="7039782" y="3851887"/>
            <a:ext cx="1187757" cy="59787"/>
            <a:chOff x="2766" y="1690"/>
            <a:chExt cx="448" cy="66"/>
          </a:xfrm>
        </p:grpSpPr>
        <p:sp>
          <p:nvSpPr>
            <p:cNvPr id="116" name="Line 43"/>
            <p:cNvSpPr>
              <a:spLocks noChangeShapeType="1"/>
            </p:cNvSpPr>
            <p:nvPr/>
          </p:nvSpPr>
          <p:spPr bwMode="auto">
            <a:xfrm>
              <a:off x="2768" y="1690"/>
              <a:ext cx="0" cy="6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7" name="Line 44"/>
            <p:cNvSpPr>
              <a:spLocks noChangeShapeType="1"/>
            </p:cNvSpPr>
            <p:nvPr/>
          </p:nvSpPr>
          <p:spPr bwMode="auto">
            <a:xfrm>
              <a:off x="2766" y="1693"/>
              <a:ext cx="44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8" name="Line 45"/>
            <p:cNvSpPr>
              <a:spLocks noChangeShapeType="1"/>
            </p:cNvSpPr>
            <p:nvPr/>
          </p:nvSpPr>
          <p:spPr bwMode="auto">
            <a:xfrm>
              <a:off x="3212" y="1690"/>
              <a:ext cx="0" cy="6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</p:grpSp>
      <p:sp>
        <p:nvSpPr>
          <p:cNvPr id="91" name="Rectangle 90"/>
          <p:cNvSpPr/>
          <p:nvPr/>
        </p:nvSpPr>
        <p:spPr bwMode="auto">
          <a:xfrm>
            <a:off x="6568408" y="3280431"/>
            <a:ext cx="2050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29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Différence : 0,2 %</a:t>
            </a:r>
          </a:p>
          <a:p>
            <a:pPr algn="ctr" defTabSz="91429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 (IC 95 % : - 9,8 à 10,2)</a:t>
            </a:r>
            <a:endParaRPr lang="fr-FR" sz="1400" b="1" baseline="30000">
              <a:solidFill>
                <a:srgbClr val="000066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28"/>
          <p:cNvSpPr>
            <a:spLocks noChangeArrowheads="1"/>
          </p:cNvSpPr>
          <p:nvPr/>
        </p:nvSpPr>
        <p:spPr bwMode="auto">
          <a:xfrm>
            <a:off x="6770028" y="4401789"/>
            <a:ext cx="592138" cy="169266"/>
          </a:xfrm>
          <a:prstGeom prst="rect">
            <a:avLst/>
          </a:prstGeom>
          <a:solidFill>
            <a:srgbClr val="3AC5FF"/>
          </a:solidFill>
          <a:ln>
            <a:noFill/>
          </a:ln>
          <a:extLst/>
        </p:spPr>
        <p:txBody>
          <a:bodyPr/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93" name="Rectangle 29"/>
          <p:cNvSpPr>
            <a:spLocks noChangeArrowheads="1"/>
          </p:cNvSpPr>
          <p:nvPr/>
        </p:nvSpPr>
        <p:spPr bwMode="auto">
          <a:xfrm>
            <a:off x="7982909" y="4401789"/>
            <a:ext cx="592138" cy="169266"/>
          </a:xfrm>
          <a:prstGeom prst="rect">
            <a:avLst/>
          </a:prstGeom>
          <a:solidFill>
            <a:srgbClr val="CC3300"/>
          </a:solidFill>
          <a:ln>
            <a:noFill/>
          </a:ln>
          <a:extLst/>
        </p:spPr>
        <p:txBody>
          <a:bodyPr/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94" name="Rectangle 34"/>
          <p:cNvSpPr>
            <a:spLocks noChangeArrowheads="1"/>
          </p:cNvSpPr>
          <p:nvPr/>
        </p:nvSpPr>
        <p:spPr bwMode="auto">
          <a:xfrm>
            <a:off x="6922506" y="4168634"/>
            <a:ext cx="22827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400" b="1" dirty="0">
                <a:solidFill>
                  <a:srgbClr val="333399"/>
                </a:solidFill>
                <a:latin typeface="+mj-lt"/>
              </a:rPr>
              <a:t>6,8</a:t>
            </a:r>
            <a:endParaRPr lang="fr-FR" altLang="fr-FR" sz="1400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95" name="Rectangle 36"/>
          <p:cNvSpPr>
            <a:spLocks noChangeArrowheads="1"/>
          </p:cNvSpPr>
          <p:nvPr/>
        </p:nvSpPr>
        <p:spPr bwMode="auto">
          <a:xfrm>
            <a:off x="8166278" y="4168634"/>
            <a:ext cx="23083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400" b="1" dirty="0">
                <a:solidFill>
                  <a:srgbClr val="333399"/>
                </a:solidFill>
                <a:latin typeface="+mj-lt"/>
              </a:rPr>
              <a:t>6,7</a:t>
            </a:r>
            <a:endParaRPr lang="fr-FR" altLang="fr-FR" sz="1400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96" name="Rectangle 38"/>
          <p:cNvSpPr>
            <a:spLocks noChangeArrowheads="1"/>
          </p:cNvSpPr>
          <p:nvPr/>
        </p:nvSpPr>
        <p:spPr bwMode="auto">
          <a:xfrm>
            <a:off x="6241067" y="4492328"/>
            <a:ext cx="84960" cy="1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200">
                <a:solidFill>
                  <a:srgbClr val="000066"/>
                </a:solidFill>
                <a:latin typeface="+mn-lt"/>
              </a:rPr>
              <a:t>0</a:t>
            </a:r>
          </a:p>
        </p:txBody>
      </p:sp>
      <p:sp>
        <p:nvSpPr>
          <p:cNvPr id="97" name="Rectangle 39"/>
          <p:cNvSpPr>
            <a:spLocks noChangeArrowheads="1"/>
          </p:cNvSpPr>
          <p:nvPr/>
        </p:nvSpPr>
        <p:spPr bwMode="auto">
          <a:xfrm>
            <a:off x="6148992" y="3992638"/>
            <a:ext cx="169918" cy="1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200">
                <a:solidFill>
                  <a:srgbClr val="000066"/>
                </a:solidFill>
                <a:latin typeface="+mn-lt"/>
              </a:rPr>
              <a:t>20</a:t>
            </a:r>
          </a:p>
        </p:txBody>
      </p:sp>
      <p:sp>
        <p:nvSpPr>
          <p:cNvPr id="98" name="Rectangle 40"/>
          <p:cNvSpPr>
            <a:spLocks noChangeArrowheads="1"/>
          </p:cNvSpPr>
          <p:nvPr/>
        </p:nvSpPr>
        <p:spPr bwMode="auto">
          <a:xfrm>
            <a:off x="6148992" y="3492949"/>
            <a:ext cx="169918" cy="1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200" dirty="0">
                <a:solidFill>
                  <a:srgbClr val="000066"/>
                </a:solidFill>
                <a:latin typeface="+mn-lt"/>
              </a:rPr>
              <a:t>40</a:t>
            </a:r>
          </a:p>
        </p:txBody>
      </p:sp>
      <p:sp>
        <p:nvSpPr>
          <p:cNvPr id="99" name="Rectangle 41"/>
          <p:cNvSpPr>
            <a:spLocks noChangeArrowheads="1"/>
          </p:cNvSpPr>
          <p:nvPr/>
        </p:nvSpPr>
        <p:spPr bwMode="auto">
          <a:xfrm>
            <a:off x="6148992" y="2988196"/>
            <a:ext cx="169918" cy="1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200" dirty="0">
                <a:solidFill>
                  <a:srgbClr val="000066"/>
                </a:solidFill>
                <a:latin typeface="+mn-lt"/>
              </a:rPr>
              <a:t>60</a:t>
            </a:r>
          </a:p>
        </p:txBody>
      </p:sp>
      <p:sp>
        <p:nvSpPr>
          <p:cNvPr id="100" name="Rectangle 42"/>
          <p:cNvSpPr>
            <a:spLocks noChangeArrowheads="1"/>
          </p:cNvSpPr>
          <p:nvPr/>
        </p:nvSpPr>
        <p:spPr bwMode="auto">
          <a:xfrm>
            <a:off x="6148992" y="2494887"/>
            <a:ext cx="169918" cy="1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200" dirty="0">
                <a:solidFill>
                  <a:srgbClr val="000066"/>
                </a:solidFill>
                <a:latin typeface="+mn-lt"/>
              </a:rPr>
              <a:t>80</a:t>
            </a:r>
          </a:p>
        </p:txBody>
      </p:sp>
      <p:sp>
        <p:nvSpPr>
          <p:cNvPr id="101" name="Rectangle 43"/>
          <p:cNvSpPr>
            <a:spLocks noChangeArrowheads="1"/>
          </p:cNvSpPr>
          <p:nvPr/>
        </p:nvSpPr>
        <p:spPr bwMode="auto">
          <a:xfrm>
            <a:off x="6055329" y="2000260"/>
            <a:ext cx="254878" cy="1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2844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7416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1988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656013"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fr-FR" altLang="fr-FR" sz="1200" dirty="0">
                <a:solidFill>
                  <a:srgbClr val="000066"/>
                </a:solidFill>
                <a:latin typeface="+mn-lt"/>
              </a:rPr>
              <a:t>100</a:t>
            </a:r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 flipV="1">
            <a:off x="6439961" y="2073617"/>
            <a:ext cx="0" cy="2560803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03" name="Line 7"/>
          <p:cNvSpPr>
            <a:spLocks noChangeShapeType="1"/>
          </p:cNvSpPr>
          <p:nvPr/>
        </p:nvSpPr>
        <p:spPr bwMode="auto">
          <a:xfrm>
            <a:off x="6369733" y="2077617"/>
            <a:ext cx="71316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04" name="Line 7"/>
          <p:cNvSpPr>
            <a:spLocks noChangeShapeType="1"/>
          </p:cNvSpPr>
          <p:nvPr/>
        </p:nvSpPr>
        <p:spPr bwMode="auto">
          <a:xfrm>
            <a:off x="6369733" y="2571241"/>
            <a:ext cx="71316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05" name="Line 7"/>
          <p:cNvSpPr>
            <a:spLocks noChangeShapeType="1"/>
          </p:cNvSpPr>
          <p:nvPr/>
        </p:nvSpPr>
        <p:spPr bwMode="auto">
          <a:xfrm>
            <a:off x="6369733" y="3064866"/>
            <a:ext cx="71316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06" name="Line 7"/>
          <p:cNvSpPr>
            <a:spLocks noChangeShapeType="1"/>
          </p:cNvSpPr>
          <p:nvPr/>
        </p:nvSpPr>
        <p:spPr bwMode="auto">
          <a:xfrm>
            <a:off x="6369733" y="3566929"/>
            <a:ext cx="71316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07" name="Line 7"/>
          <p:cNvSpPr>
            <a:spLocks noChangeShapeType="1"/>
          </p:cNvSpPr>
          <p:nvPr/>
        </p:nvSpPr>
        <p:spPr bwMode="auto">
          <a:xfrm>
            <a:off x="6369733" y="4064773"/>
            <a:ext cx="71316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08" name="Line 7"/>
          <p:cNvSpPr>
            <a:spLocks noChangeShapeType="1"/>
          </p:cNvSpPr>
          <p:nvPr/>
        </p:nvSpPr>
        <p:spPr bwMode="auto">
          <a:xfrm>
            <a:off x="6369733" y="4571055"/>
            <a:ext cx="2508171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09" name="Line 7"/>
          <p:cNvSpPr>
            <a:spLocks noChangeShapeType="1"/>
          </p:cNvSpPr>
          <p:nvPr/>
        </p:nvSpPr>
        <p:spPr bwMode="auto">
          <a:xfrm rot="16200000">
            <a:off x="7625456" y="4604808"/>
            <a:ext cx="59229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10" name="Line 7"/>
          <p:cNvSpPr>
            <a:spLocks noChangeShapeType="1"/>
          </p:cNvSpPr>
          <p:nvPr/>
        </p:nvSpPr>
        <p:spPr bwMode="auto">
          <a:xfrm rot="16200000">
            <a:off x="8839576" y="4604808"/>
            <a:ext cx="59229" cy="0"/>
          </a:xfrm>
          <a:prstGeom prst="line">
            <a:avLst/>
          </a:prstGeom>
          <a:noFill/>
          <a:ln w="9525" cap="flat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111" name="ZoneTexte 110"/>
          <p:cNvSpPr txBox="1"/>
          <p:nvPr/>
        </p:nvSpPr>
        <p:spPr>
          <a:xfrm>
            <a:off x="6268898" y="1822003"/>
            <a:ext cx="320922" cy="2604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0066"/>
                </a:solidFill>
                <a:latin typeface="+mn-lt"/>
              </a:rPr>
              <a:t>%</a:t>
            </a:r>
          </a:p>
        </p:txBody>
      </p:sp>
      <p:sp>
        <p:nvSpPr>
          <p:cNvPr id="119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ASPIRE</a:t>
            </a:r>
          </a:p>
        </p:txBody>
      </p:sp>
      <p:sp>
        <p:nvSpPr>
          <p:cNvPr id="88" name="Titre 1">
            <a:extLst>
              <a:ext uri="{FF2B5EF4-FFF2-40B4-BE49-F238E27FC236}">
                <a16:creationId xmlns:a16="http://schemas.microsoft.com/office/drawing/2014/main" xmlns="" id="{8AA75CD6-8380-4A27-A29E-026818F93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ASPIRE : switch pour DTG + 3TC</a:t>
            </a:r>
          </a:p>
        </p:txBody>
      </p:sp>
      <p:sp>
        <p:nvSpPr>
          <p:cNvPr id="112" name="ZoneTexte 69"/>
          <p:cNvSpPr txBox="1">
            <a:spLocks noChangeArrowheads="1"/>
          </p:cNvSpPr>
          <p:nvPr/>
        </p:nvSpPr>
        <p:spPr bwMode="auto">
          <a:xfrm>
            <a:off x="4800600" y="6565238"/>
            <a:ext cx="434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  <a:ea typeface="ＭＳ Ｐゴシック" pitchFamily="34" charset="-128"/>
              </a:rPr>
              <a:t>Taiwo</a:t>
            </a:r>
            <a:r>
              <a:rPr lang="en-GB" sz="1200" i="1" dirty="0">
                <a:solidFill>
                  <a:srgbClr val="CC0000"/>
                </a:solidFill>
                <a:ea typeface="ＭＳ Ｐゴシック" pitchFamily="34" charset="-128"/>
              </a:rPr>
              <a:t> BO. </a:t>
            </a:r>
            <a:r>
              <a:rPr lang="en-US" sz="1200" i="1" dirty="0" err="1">
                <a:solidFill>
                  <a:srgbClr val="CC0000"/>
                </a:solidFill>
                <a:ea typeface="ＭＳ Ｐゴシック" pitchFamily="34" charset="-128"/>
              </a:rPr>
              <a:t>Clin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 Infect Dis. 2017 Dec 26 (</a:t>
            </a:r>
            <a:r>
              <a:rPr lang="en-US" sz="1200" i="1" dirty="0" err="1">
                <a:solidFill>
                  <a:srgbClr val="CC0000"/>
                </a:solidFill>
                <a:ea typeface="ＭＳ Ｐゴシック" pitchFamily="34" charset="-128"/>
              </a:rPr>
              <a:t>ePub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 ahead of print)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03642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441</Words>
  <Application>Microsoft Office PowerPoint</Application>
  <PresentationFormat>Affichage à l'écran (4:3)</PresentationFormat>
  <Paragraphs>126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ARV_trials_2017</vt:lpstr>
      <vt:lpstr>Switch pour DTG + 3TC</vt:lpstr>
      <vt:lpstr>Etude ASPIRE : switch pour DTG + 3TC</vt:lpstr>
      <vt:lpstr>Présentation PowerPoint</vt:lpstr>
      <vt:lpstr>Etude ASPIRE : switch pour DTG + 3TC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Utilisateur</cp:lastModifiedBy>
  <cp:revision>84</cp:revision>
  <dcterms:created xsi:type="dcterms:W3CDTF">2015-05-20T09:41:20Z</dcterms:created>
  <dcterms:modified xsi:type="dcterms:W3CDTF">2018-05-11T08:45:23Z</dcterms:modified>
</cp:coreProperties>
</file>