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64" r:id="rId2"/>
    <p:sldId id="257" r:id="rId3"/>
    <p:sldId id="258" r:id="rId4"/>
    <p:sldId id="259" r:id="rId5"/>
    <p:sldId id="269" r:id="rId6"/>
    <p:sldId id="267" r:id="rId7"/>
    <p:sldId id="266" r:id="rId8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3" clrIdx="0"/>
  <p:cmAuthor id="1" name="Pozniak, Anton" initials="PA" lastIdx="2" clrIdx="1"/>
  <p:cmAuthor id="2" name="anton Pozniak" initials="aP" lastIdx="3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FFFFFF"/>
    <a:srgbClr val="333399"/>
    <a:srgbClr val="CC3300"/>
    <a:srgbClr val="C98627"/>
    <a:srgbClr val="808000"/>
    <a:srgbClr val="000066"/>
    <a:srgbClr val="FEA931"/>
    <a:srgbClr val="511ACF"/>
    <a:srgbClr val="10E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9606" autoAdjust="0"/>
  </p:normalViewPr>
  <p:slideViewPr>
    <p:cSldViewPr snapToGrid="0" snapToObjects="1">
      <p:cViewPr>
        <p:scale>
          <a:sx n="100" d="100"/>
          <a:sy n="100" d="100"/>
        </p:scale>
        <p:origin x="-1848" y="-378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59" d="100"/>
          <a:sy n="59" d="100"/>
        </p:scale>
        <p:origin x="-283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3E0BB3-D131-4F7C-A614-FA98950D8177}" type="datetimeFigureOut">
              <a:rPr lang="fr-FR"/>
              <a:pPr>
                <a:defRPr/>
              </a:pPr>
              <a:t>01/06/2017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26787D-91DA-4A3A-AAD1-2F88B3AF8D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9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>
              <a:ea typeface="ＭＳ Ｐゴシック" pitchFamily="34" charset="-128"/>
            </a:endParaRPr>
          </a:p>
        </p:txBody>
      </p:sp>
      <p:sp>
        <p:nvSpPr>
          <p:cNvPr id="81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</p:spPr>
        <p:txBody>
          <a:bodyPr/>
          <a:lstStyle/>
          <a:p>
            <a:pPr>
              <a:defRPr/>
            </a:pPr>
            <a:fld id="{B526787D-91DA-4A3A-AAD1-2F88B3AF8D73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6787D-91DA-4A3A-AAD1-2F88B3AF8D73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4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6787D-91DA-4A3A-AAD1-2F88B3AF8D73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054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  <p:sp>
        <p:nvSpPr>
          <p:cNvPr id="5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26787D-91DA-4A3A-AAD1-2F88B3AF8D73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" name="Espace réservé des commentaires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6787D-91DA-4A3A-AAD1-2F88B3AF8D73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8175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6787D-91DA-4A3A-AAD1-2F88B3AF8D73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779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6787D-91DA-4A3A-AAD1-2F88B3AF8D73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sp>
        <p:nvSpPr>
          <p:cNvPr id="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 dirty="0">
                <a:latin typeface="Trebuchet MS" pitchFamily="34" charset="0"/>
              </a:rPr>
              <a:t>ARV-</a:t>
            </a:r>
            <a:r>
              <a:rPr lang="fr-FR" sz="1300" dirty="0" err="1">
                <a:latin typeface="Trebuchet MS" pitchFamily="34" charset="0"/>
              </a:rPr>
              <a:t>trial.com</a:t>
            </a:r>
            <a:endParaRPr lang="fr-FR" sz="13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682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Switch pour ATV/r + 3TC</a:t>
            </a:r>
          </a:p>
        </p:txBody>
      </p:sp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>
                <a:latin typeface="Calibri" pitchFamily="34" charset="0"/>
                <a:ea typeface="ＭＳ Ｐゴシック" pitchFamily="34" charset="-128"/>
              </a:rPr>
              <a:t>Etude ATLAS-M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9" name="Line 172"/>
          <p:cNvSpPr>
            <a:spLocks noChangeShapeType="1"/>
          </p:cNvSpPr>
          <p:nvPr/>
        </p:nvSpPr>
        <p:spPr bwMode="auto">
          <a:xfrm>
            <a:off x="6662875" y="193794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" name="Line 105"/>
          <p:cNvSpPr>
            <a:spLocks noChangeShapeType="1"/>
          </p:cNvSpPr>
          <p:nvPr/>
        </p:nvSpPr>
        <p:spPr bwMode="auto">
          <a:xfrm>
            <a:off x="3345347" y="3128434"/>
            <a:ext cx="6840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029608" y="2689225"/>
            <a:ext cx="0" cy="9906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4013733" y="2698750"/>
            <a:ext cx="650875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4021670" y="3679825"/>
            <a:ext cx="6223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641085" y="2219979"/>
            <a:ext cx="4111624" cy="824400"/>
          </a:xfrm>
          <a:prstGeom prst="rect">
            <a:avLst/>
          </a:prstGeom>
          <a:solidFill>
            <a:srgbClr val="511AC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sz="1600" b="1">
                <a:solidFill>
                  <a:srgbClr val="FFFFFF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ATV/r 300/100 mg qd + 3TC 300 mg qd</a:t>
            </a:r>
          </a:p>
        </p:txBody>
      </p:sp>
      <p:sp>
        <p:nvSpPr>
          <p:cNvPr id="9232" name="Text Box 36"/>
          <p:cNvSpPr txBox="1">
            <a:spLocks noChangeArrowheads="1"/>
          </p:cNvSpPr>
          <p:nvPr/>
        </p:nvSpPr>
        <p:spPr bwMode="auto">
          <a:xfrm>
            <a:off x="3878589" y="2324100"/>
            <a:ext cx="7489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133</a:t>
            </a:r>
          </a:p>
        </p:txBody>
      </p:sp>
      <p:sp>
        <p:nvSpPr>
          <p:cNvPr id="9233" name="Text Box 37"/>
          <p:cNvSpPr txBox="1">
            <a:spLocks noChangeArrowheads="1"/>
          </p:cNvSpPr>
          <p:nvPr/>
        </p:nvSpPr>
        <p:spPr bwMode="auto">
          <a:xfrm>
            <a:off x="3865889" y="3717925"/>
            <a:ext cx="74892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 133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641084" y="3208338"/>
            <a:ext cx="4111625" cy="823912"/>
          </a:xfrm>
          <a:prstGeom prst="rect">
            <a:avLst/>
          </a:prstGeom>
          <a:solidFill>
            <a:srgbClr val="C98627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fr-FR" sz="1600" b="1">
                <a:solidFill>
                  <a:schemeClr val="bg1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Poursuite ATV/r 300/100 mg qd + 2 INTI </a:t>
            </a:r>
          </a:p>
        </p:txBody>
      </p:sp>
      <p:sp>
        <p:nvSpPr>
          <p:cNvPr id="29" name="Espace réservé du contenu 2"/>
          <p:cNvSpPr txBox="1">
            <a:spLocks/>
          </p:cNvSpPr>
          <p:nvPr/>
        </p:nvSpPr>
        <p:spPr bwMode="auto">
          <a:xfrm>
            <a:off x="34925" y="11636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</a:t>
            </a:r>
          </a:p>
        </p:txBody>
      </p:sp>
      <p:cxnSp>
        <p:nvCxnSpPr>
          <p:cNvPr id="9238" name="Connecteur droit 66"/>
          <p:cNvCxnSpPr>
            <a:cxnSpLocks noChangeShapeType="1"/>
          </p:cNvCxnSpPr>
          <p:nvPr/>
        </p:nvCxnSpPr>
        <p:spPr bwMode="auto">
          <a:xfrm rot="5400000">
            <a:off x="3560107" y="23947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9239" name="Oval 170"/>
          <p:cNvSpPr>
            <a:spLocks noChangeArrowheads="1"/>
          </p:cNvSpPr>
          <p:nvPr/>
        </p:nvSpPr>
        <p:spPr bwMode="auto">
          <a:xfrm>
            <a:off x="3001270" y="11811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Randomisation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1:1</a:t>
            </a:r>
          </a:p>
          <a:p>
            <a:pPr algn="ctr" defTabSz="914400"/>
            <a:r>
              <a:rPr lang="en-GB" sz="1400" b="1" dirty="0">
                <a:solidFill>
                  <a:srgbClr val="000066"/>
                </a:solidFill>
                <a:latin typeface="Calibri" pitchFamily="34" charset="0"/>
              </a:rPr>
              <a:t>Sans </a:t>
            </a:r>
            <a:r>
              <a:rPr lang="en-GB" sz="1400" b="1" dirty="0" err="1">
                <a:solidFill>
                  <a:srgbClr val="000066"/>
                </a:solidFill>
                <a:latin typeface="Calibri" pitchFamily="34" charset="0"/>
              </a:rPr>
              <a:t>insu</a:t>
            </a:r>
            <a:endParaRPr lang="en-GB" sz="1400" b="1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9242" name="Espace réservé du contenu 2"/>
          <p:cNvSpPr>
            <a:spLocks/>
          </p:cNvSpPr>
          <p:nvPr/>
        </p:nvSpPr>
        <p:spPr bwMode="auto">
          <a:xfrm>
            <a:off x="34925" y="4219349"/>
            <a:ext cx="9009199" cy="241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Objectif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fr-FR" dirty="0">
                <a:solidFill>
                  <a:srgbClr val="000066"/>
                </a:solidFill>
              </a:rPr>
              <a:t>Principal : % de patients avec échec thérapeutique à S48</a:t>
            </a: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Echec thérapeutique : échec virologique (la 1</a:t>
            </a:r>
            <a:r>
              <a:rPr lang="fr-FR" baseline="30000" dirty="0">
                <a:solidFill>
                  <a:srgbClr val="000066"/>
                </a:solidFill>
              </a:rPr>
              <a:t>ère</a:t>
            </a:r>
            <a:r>
              <a:rPr lang="fr-FR" dirty="0">
                <a:solidFill>
                  <a:srgbClr val="000066"/>
                </a:solidFill>
              </a:rPr>
              <a:t> de 2 valeurs consécutives d’ARN VIH &gt; 50 c/ml ou une seule valeur &gt; 1 000 c/ml), toute modification ou arrêt de traitement, perdu de vue, retrait de consentement, événement sida, décès de toute cause</a:t>
            </a: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Non infériorité de ATV/r + 3TC (analyses </a:t>
            </a:r>
            <a:r>
              <a:rPr lang="fr-FR" dirty="0" err="1">
                <a:solidFill>
                  <a:srgbClr val="000066"/>
                </a:solidFill>
              </a:rPr>
              <a:t>ITT-e</a:t>
            </a:r>
            <a:r>
              <a:rPr lang="fr-FR" dirty="0">
                <a:solidFill>
                  <a:srgbClr val="000066"/>
                </a:solidFill>
              </a:rPr>
              <a:t> et per protocole) ; borne inférieure de l’IC 95 % de la différence = -12 %, puissance de 80 %</a:t>
            </a:r>
          </a:p>
        </p:txBody>
      </p:sp>
      <p:sp>
        <p:nvSpPr>
          <p:cNvPr id="9245" name="AutoShape 162"/>
          <p:cNvSpPr>
            <a:spLocks noChangeArrowheads="1"/>
          </p:cNvSpPr>
          <p:nvPr/>
        </p:nvSpPr>
        <p:spPr bwMode="auto">
          <a:xfrm>
            <a:off x="114634" y="1954858"/>
            <a:ext cx="3203995" cy="228147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spAutoFit/>
          </a:bodyPr>
          <a:lstStyle/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&gt; 18 ans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Sous ATV/r +  2 INTI </a:t>
            </a:r>
            <a:r>
              <a:rPr lang="fr-FR" sz="1600" b="1" u="sng" dirty="0">
                <a:solidFill>
                  <a:srgbClr val="000066"/>
                </a:solidFill>
                <a:latin typeface="Calibri" pitchFamily="34" charset="0"/>
              </a:rPr>
              <a:t>&gt;</a:t>
            </a:r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 3 mois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ARN VIH &lt; 50 c/ml </a:t>
            </a:r>
            <a:r>
              <a:rPr lang="fr-FR" sz="1600" b="1" u="sng" dirty="0">
                <a:solidFill>
                  <a:srgbClr val="000066"/>
                </a:solidFill>
                <a:latin typeface="Calibri" pitchFamily="34" charset="0"/>
              </a:rPr>
              <a:t>&gt;</a:t>
            </a:r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 6 mois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CD4 &gt; 200/mm</a:t>
            </a:r>
            <a:r>
              <a:rPr lang="fr-FR" sz="1600" b="1" baseline="30000" dirty="0">
                <a:solidFill>
                  <a:srgbClr val="000066"/>
                </a:solidFill>
                <a:latin typeface="Calibri" pitchFamily="34" charset="0"/>
              </a:rPr>
              <a:t>3</a:t>
            </a:r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 &gt; 6 mois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Pas d’antécédent d’échec virologique ou de résistance à ATV et/ou 3TC</a:t>
            </a:r>
          </a:p>
          <a:p>
            <a:pPr algn="ctr" defTabSz="914400"/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Ag </a:t>
            </a:r>
            <a:r>
              <a:rPr lang="fr-FR" sz="1600" b="1" dirty="0" err="1">
                <a:solidFill>
                  <a:srgbClr val="000066"/>
                </a:solidFill>
                <a:latin typeface="Calibri" pitchFamily="34" charset="0"/>
              </a:rPr>
              <a:t>HBs</a:t>
            </a:r>
            <a:r>
              <a:rPr lang="fr-FR" sz="1600" b="1" dirty="0">
                <a:solidFill>
                  <a:srgbClr val="000066"/>
                </a:solidFill>
                <a:latin typeface="Calibri" pitchFamily="34" charset="0"/>
              </a:rPr>
              <a:t> négatif</a:t>
            </a:r>
          </a:p>
        </p:txBody>
      </p:sp>
      <p:sp>
        <p:nvSpPr>
          <p:cNvPr id="33" name="Oval 109"/>
          <p:cNvSpPr>
            <a:spLocks noChangeArrowheads="1"/>
          </p:cNvSpPr>
          <p:nvPr/>
        </p:nvSpPr>
        <p:spPr bwMode="auto">
          <a:xfrm>
            <a:off x="6343788" y="139819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34" name="Oval 110"/>
          <p:cNvSpPr>
            <a:spLocks noChangeArrowheads="1"/>
          </p:cNvSpPr>
          <p:nvPr/>
        </p:nvSpPr>
        <p:spPr bwMode="auto">
          <a:xfrm>
            <a:off x="8467863" y="139819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248" name="Line 172"/>
          <p:cNvSpPr>
            <a:spLocks noChangeShapeType="1"/>
          </p:cNvSpPr>
          <p:nvPr/>
        </p:nvSpPr>
        <p:spPr bwMode="auto">
          <a:xfrm>
            <a:off x="8766313" y="193794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36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ATLAS-M : switch pour ATV/r + 3TC</a:t>
            </a:r>
          </a:p>
        </p:txBody>
      </p:sp>
      <p:sp>
        <p:nvSpPr>
          <p:cNvPr id="22" name="AutoShape 162"/>
          <p:cNvSpPr>
            <a:spLocks noChangeArrowheads="1"/>
          </p:cNvSpPr>
          <p:nvPr/>
        </p:nvSpPr>
        <p:spPr bwMode="auto">
          <a:xfrm>
            <a:off x="1" y="6605389"/>
            <a:ext cx="74788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ATLAS-M</a:t>
            </a:r>
          </a:p>
        </p:txBody>
      </p:sp>
      <p:sp>
        <p:nvSpPr>
          <p:cNvPr id="23" name="ZoneTexte 69"/>
          <p:cNvSpPr txBox="1">
            <a:spLocks noChangeArrowheads="1"/>
          </p:cNvSpPr>
          <p:nvPr/>
        </p:nvSpPr>
        <p:spPr bwMode="auto">
          <a:xfrm>
            <a:off x="4013733" y="6565238"/>
            <a:ext cx="51221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it-IT" sz="1200" i="1" dirty="0">
                <a:solidFill>
                  <a:srgbClr val="CC0000"/>
                </a:solidFill>
                <a:ea typeface="ＭＳ Ｐゴシック" pitchFamily="34" charset="-128"/>
              </a:rPr>
              <a:t>Di Giambenedetto S. J Antimicrob Chemother 2017;72:1163-1171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1989908"/>
              </p:ext>
            </p:extLst>
          </p:nvPr>
        </p:nvGraphicFramePr>
        <p:xfrm>
          <a:off x="383371" y="1593126"/>
          <a:ext cx="8278421" cy="4876800"/>
        </p:xfrm>
        <a:graphic>
          <a:graphicData uri="http://schemas.openxmlformats.org/drawingml/2006/table">
            <a:tbl>
              <a:tblPr/>
              <a:tblGrid>
                <a:gridCol w="36379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586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3566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2034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0572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133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11A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+ 2 INTI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133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986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814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Age médian, années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6814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Femme,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814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Antécédent sida,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13,5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12,0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6814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à l’inclusion, 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6814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Nadir 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 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274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257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6814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Durée ARN VIH  &lt; 50 c/ml (mois), 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23,5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20,8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6814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Durée traitement ARV à l’inclusion (années), 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2,8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2,7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6814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Co-infection VHC,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3771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INTI en cours,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TDF + FTC/3TC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ABC/3TC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Autre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79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84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14</a:t>
                      </a:r>
                      <a:b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6814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Interruption avant S48, n (%)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13 (10 %)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26 (20 %)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68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Echec virologique / Evénement indésirable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 /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 / 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681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Retrait de consentement / Perdu de vue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 /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 / 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1" y="6605389"/>
            <a:ext cx="74788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ATLAS-M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773593" y="1151863"/>
            <a:ext cx="75841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</a:rPr>
              <a:t>Caractéristiques à l’inclusion et devenir des patients à S48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ATLAS-M : switch pour ATV/r + 3TC</a:t>
            </a: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4013733" y="6565238"/>
            <a:ext cx="51221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it-IT" sz="1200" i="1" dirty="0">
                <a:solidFill>
                  <a:srgbClr val="CC0000"/>
                </a:solidFill>
                <a:ea typeface="ＭＳ Ｐゴシック" pitchFamily="34" charset="-128"/>
              </a:rPr>
              <a:t>Di Giambenedetto S. J Antimicrob Chemother 2017;72:1163-1171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0"/>
          <p:cNvSpPr>
            <a:spLocks noChangeArrowheads="1"/>
          </p:cNvSpPr>
          <p:nvPr/>
        </p:nvSpPr>
        <p:spPr bwMode="auto">
          <a:xfrm>
            <a:off x="136546" y="1538464"/>
            <a:ext cx="353695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% sans échec thérapeutique</a:t>
            </a:r>
          </a:p>
        </p:txBody>
      </p:sp>
      <p:sp>
        <p:nvSpPr>
          <p:cNvPr id="11290" name="Freeform 41"/>
          <p:cNvSpPr>
            <a:spLocks noEditPoints="1"/>
          </p:cNvSpPr>
          <p:nvPr/>
        </p:nvSpPr>
        <p:spPr bwMode="auto">
          <a:xfrm>
            <a:off x="4221163" y="4843463"/>
            <a:ext cx="4332287" cy="28575"/>
          </a:xfrm>
          <a:custGeom>
            <a:avLst/>
            <a:gdLst>
              <a:gd name="T0" fmla="*/ 2147483647 w 2729"/>
              <a:gd name="T1" fmla="*/ 0 h 18"/>
              <a:gd name="T2" fmla="*/ 2147483647 w 2729"/>
              <a:gd name="T3" fmla="*/ 2147483647 h 18"/>
              <a:gd name="T4" fmla="*/ 0 w 2729"/>
              <a:gd name="T5" fmla="*/ 2147483647 h 18"/>
              <a:gd name="T6" fmla="*/ 0 w 2729"/>
              <a:gd name="T7" fmla="*/ 0 h 18"/>
              <a:gd name="T8" fmla="*/ 2147483647 w 2729"/>
              <a:gd name="T9" fmla="*/ 0 h 18"/>
              <a:gd name="T10" fmla="*/ 2147483647 w 2729"/>
              <a:gd name="T11" fmla="*/ 0 h 18"/>
              <a:gd name="T12" fmla="*/ 2147483647 w 2729"/>
              <a:gd name="T13" fmla="*/ 2147483647 h 18"/>
              <a:gd name="T14" fmla="*/ 2147483647 w 2729"/>
              <a:gd name="T15" fmla="*/ 2147483647 h 18"/>
              <a:gd name="T16" fmla="*/ 2147483647 w 2729"/>
              <a:gd name="T17" fmla="*/ 0 h 18"/>
              <a:gd name="T18" fmla="*/ 2147483647 w 2729"/>
              <a:gd name="T19" fmla="*/ 0 h 18"/>
              <a:gd name="T20" fmla="*/ 2147483647 w 2729"/>
              <a:gd name="T21" fmla="*/ 0 h 18"/>
              <a:gd name="T22" fmla="*/ 2147483647 w 2729"/>
              <a:gd name="T23" fmla="*/ 2147483647 h 18"/>
              <a:gd name="T24" fmla="*/ 2147483647 w 2729"/>
              <a:gd name="T25" fmla="*/ 2147483647 h 18"/>
              <a:gd name="T26" fmla="*/ 2147483647 w 2729"/>
              <a:gd name="T27" fmla="*/ 0 h 18"/>
              <a:gd name="T28" fmla="*/ 2147483647 w 2729"/>
              <a:gd name="T29" fmla="*/ 0 h 1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2729"/>
              <a:gd name="T46" fmla="*/ 0 h 18"/>
              <a:gd name="T47" fmla="*/ 2729 w 2729"/>
              <a:gd name="T48" fmla="*/ 18 h 1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2729" h="18">
                <a:moveTo>
                  <a:pt x="6" y="0"/>
                </a:moveTo>
                <a:lnTo>
                  <a:pt x="6" y="18"/>
                </a:lnTo>
                <a:lnTo>
                  <a:pt x="0" y="18"/>
                </a:lnTo>
                <a:lnTo>
                  <a:pt x="0" y="0"/>
                </a:lnTo>
                <a:lnTo>
                  <a:pt x="6" y="0"/>
                </a:lnTo>
                <a:close/>
                <a:moveTo>
                  <a:pt x="1371" y="0"/>
                </a:moveTo>
                <a:lnTo>
                  <a:pt x="1371" y="18"/>
                </a:lnTo>
                <a:lnTo>
                  <a:pt x="1365" y="18"/>
                </a:lnTo>
                <a:lnTo>
                  <a:pt x="1365" y="0"/>
                </a:lnTo>
                <a:lnTo>
                  <a:pt x="1371" y="0"/>
                </a:lnTo>
                <a:close/>
                <a:moveTo>
                  <a:pt x="2729" y="0"/>
                </a:moveTo>
                <a:lnTo>
                  <a:pt x="2729" y="18"/>
                </a:lnTo>
                <a:lnTo>
                  <a:pt x="2723" y="18"/>
                </a:lnTo>
                <a:lnTo>
                  <a:pt x="2723" y="0"/>
                </a:lnTo>
                <a:lnTo>
                  <a:pt x="2729" y="0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chemeClr val="bg1"/>
            </a:solidFill>
            <a:bevel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97" name="Rectangle 10"/>
          <p:cNvSpPr>
            <a:spLocks noChangeArrowheads="1"/>
          </p:cNvSpPr>
          <p:nvPr/>
        </p:nvSpPr>
        <p:spPr bwMode="auto">
          <a:xfrm>
            <a:off x="4531795" y="1538464"/>
            <a:ext cx="409608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000" b="1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Echec thérapeutique</a:t>
            </a:r>
          </a:p>
        </p:txBody>
      </p:sp>
      <p:graphicFrame>
        <p:nvGraphicFramePr>
          <p:cNvPr id="100" name="Tableau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237869"/>
              </p:ext>
            </p:extLst>
          </p:nvPr>
        </p:nvGraphicFramePr>
        <p:xfrm>
          <a:off x="3769747" y="2000769"/>
          <a:ext cx="5240573" cy="2509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86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241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322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6554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52217">
                <a:tc>
                  <a:txBody>
                    <a:bodyPr/>
                    <a:lstStyle/>
                    <a:p>
                      <a:pPr>
                        <a:lnSpc>
                          <a:spcPts val="1420"/>
                        </a:lnSpc>
                      </a:pPr>
                      <a:endParaRPr lang="fr-FR" sz="1400" b="1" noProof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600" b="1" noProof="0">
                          <a:solidFill>
                            <a:srgbClr val="FFFFFF"/>
                          </a:solidFill>
                          <a:latin typeface="+mj-lt"/>
                        </a:rPr>
                        <a:t>ATV/r + 3TC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11A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600" b="1" noProof="0">
                          <a:solidFill>
                            <a:srgbClr val="FFFFFF"/>
                          </a:solidFill>
                          <a:latin typeface="+mj-lt"/>
                        </a:rPr>
                        <a:t>ATV/r</a:t>
                      </a:r>
                      <a:r>
                        <a:rPr lang="fr-FR" sz="1600" b="1" baseline="0" noProof="0">
                          <a:solidFill>
                            <a:srgbClr val="FFFFFF"/>
                          </a:solidFill>
                          <a:latin typeface="+mj-lt"/>
                        </a:rPr>
                        <a:t> + 2 INTI</a:t>
                      </a:r>
                      <a:endParaRPr lang="fr-FR" sz="1600" b="1" noProof="0">
                        <a:solidFill>
                          <a:srgbClr val="FFFFFF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86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600" b="1" noProof="0">
                          <a:solidFill>
                            <a:srgbClr val="333399"/>
                          </a:solidFill>
                          <a:latin typeface="+mj-lt"/>
                        </a:rPr>
                        <a:t>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2217">
                <a:tc>
                  <a:txBody>
                    <a:bodyPr/>
                    <a:lstStyle/>
                    <a:p>
                      <a:pPr>
                        <a:lnSpc>
                          <a:spcPts val="1420"/>
                        </a:lnSpc>
                      </a:pPr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27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0,042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2217">
                <a:tc>
                  <a:txBody>
                    <a:bodyPr/>
                    <a:lstStyle/>
                    <a:p>
                      <a:pPr>
                        <a:lnSpc>
                          <a:spcPts val="1420"/>
                        </a:lnSpc>
                      </a:pPr>
                      <a:r>
                        <a:rPr lang="fr-FR" sz="1200" b="1" baseline="0" noProof="0">
                          <a:solidFill>
                            <a:srgbClr val="000066"/>
                          </a:solidFill>
                        </a:rPr>
                        <a:t>Echec virologique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endParaRPr lang="fr-FR" sz="12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9575">
                <a:tc>
                  <a:txBody>
                    <a:bodyPr/>
                    <a:lstStyle/>
                    <a:p>
                      <a:pPr>
                        <a:lnSpc>
                          <a:spcPts val="1420"/>
                        </a:lnSpc>
                      </a:pPr>
                      <a:r>
                        <a:rPr lang="fr-FR" sz="1200" b="1" baseline="0" noProof="0">
                          <a:solidFill>
                            <a:srgbClr val="000066"/>
                          </a:solidFill>
                        </a:rPr>
                        <a:t>Evénement indésirable (lié au traitement)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endParaRPr lang="fr-FR" sz="12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9575">
                <a:tc>
                  <a:txBody>
                    <a:bodyPr/>
                    <a:lstStyle/>
                    <a:p>
                      <a:pPr>
                        <a:lnSpc>
                          <a:spcPts val="1420"/>
                        </a:lnSpc>
                      </a:pPr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Evénement indésirable (non lié au traitement)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endParaRPr lang="fr-FR" sz="12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2217">
                <a:tc>
                  <a:txBody>
                    <a:bodyPr/>
                    <a:lstStyle/>
                    <a:p>
                      <a:pPr>
                        <a:lnSpc>
                          <a:spcPts val="1420"/>
                        </a:lnSpc>
                      </a:pPr>
                      <a:r>
                        <a:rPr lang="fr-FR" sz="1200" b="1" baseline="0" noProof="0">
                          <a:solidFill>
                            <a:srgbClr val="000066"/>
                          </a:solidFill>
                        </a:rPr>
                        <a:t>Retrait consentement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endParaRPr lang="fr-FR" sz="12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2217">
                <a:tc>
                  <a:txBody>
                    <a:bodyPr/>
                    <a:lstStyle/>
                    <a:p>
                      <a:pPr>
                        <a:lnSpc>
                          <a:spcPts val="1420"/>
                        </a:lnSpc>
                      </a:pPr>
                      <a:r>
                        <a:rPr lang="fr-FR" sz="1200" b="1" baseline="0" noProof="0" dirty="0">
                          <a:solidFill>
                            <a:srgbClr val="000066"/>
                          </a:solidFill>
                        </a:rPr>
                        <a:t>Perdu de vue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endParaRPr lang="fr-FR" sz="12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52217">
                <a:tc>
                  <a:txBody>
                    <a:bodyPr/>
                    <a:lstStyle/>
                    <a:p>
                      <a:pPr>
                        <a:lnSpc>
                          <a:spcPts val="1420"/>
                        </a:lnSpc>
                      </a:pPr>
                      <a:r>
                        <a:rPr lang="fr-FR" sz="1200" b="1" baseline="0" noProof="0">
                          <a:solidFill>
                            <a:srgbClr val="000066"/>
                          </a:solidFill>
                        </a:rPr>
                        <a:t>Autre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200" b="1" noProof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endParaRPr lang="fr-FR" sz="12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106" name="Titre 1"/>
          <p:cNvSpPr txBox="1">
            <a:spLocks/>
          </p:cNvSpPr>
          <p:nvPr/>
        </p:nvSpPr>
        <p:spPr bwMode="auto">
          <a:xfrm>
            <a:off x="203200" y="1968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1" i="0" u="none" strike="noStrike" kern="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ＭＳ Ｐゴシック" pitchFamily="34" charset="-128"/>
              <a:cs typeface="ＭＳ Ｐゴシック" pitchFamily="-109" charset="-128"/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251446" y="2068975"/>
            <a:ext cx="3281818" cy="4430808"/>
            <a:chOff x="251446" y="2068975"/>
            <a:chExt cx="3281818" cy="4430808"/>
          </a:xfrm>
        </p:grpSpPr>
        <p:grpSp>
          <p:nvGrpSpPr>
            <p:cNvPr id="7" name="Groupe 6"/>
            <p:cNvGrpSpPr/>
            <p:nvPr/>
          </p:nvGrpSpPr>
          <p:grpSpPr>
            <a:xfrm>
              <a:off x="251519" y="2068975"/>
              <a:ext cx="3163575" cy="403229"/>
              <a:chOff x="251519" y="2068975"/>
              <a:chExt cx="3163575" cy="403229"/>
            </a:xfrm>
          </p:grpSpPr>
          <p:sp>
            <p:nvSpPr>
              <p:cNvPr id="43" name="AutoShape 165"/>
              <p:cNvSpPr>
                <a:spLocks noChangeArrowheads="1"/>
              </p:cNvSpPr>
              <p:nvPr/>
            </p:nvSpPr>
            <p:spPr bwMode="auto">
              <a:xfrm>
                <a:off x="251519" y="2068975"/>
                <a:ext cx="3163575" cy="403229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n-US" sz="3200">
                  <a:solidFill>
                    <a:srgbClr val="000066"/>
                  </a:solidFill>
                </a:endParaRPr>
              </a:p>
            </p:txBody>
          </p:sp>
          <p:sp>
            <p:nvSpPr>
              <p:cNvPr id="11266" name="Rectangle 36"/>
              <p:cNvSpPr>
                <a:spLocks noChangeArrowheads="1"/>
              </p:cNvSpPr>
              <p:nvPr/>
            </p:nvSpPr>
            <p:spPr bwMode="auto">
              <a:xfrm>
                <a:off x="1811504" y="2176782"/>
                <a:ext cx="189057" cy="187614"/>
              </a:xfrm>
              <a:prstGeom prst="rect">
                <a:avLst/>
              </a:prstGeom>
              <a:solidFill>
                <a:srgbClr val="C98627"/>
              </a:solidFill>
              <a:ln w="0">
                <a:solidFill>
                  <a:srgbClr val="C98627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fr-FR" sz="2000">
                  <a:solidFill>
                    <a:srgbClr val="000066"/>
                  </a:solidFill>
                  <a:ea typeface="ＭＳ Ｐゴシック" pitchFamily="34" charset="-128"/>
                </a:endParaRPr>
              </a:p>
            </p:txBody>
          </p:sp>
          <p:sp>
            <p:nvSpPr>
              <p:cNvPr id="11267" name="Rectangle 37"/>
              <p:cNvSpPr>
                <a:spLocks noChangeArrowheads="1"/>
              </p:cNvSpPr>
              <p:nvPr/>
            </p:nvSpPr>
            <p:spPr bwMode="auto">
              <a:xfrm>
                <a:off x="333037" y="2175339"/>
                <a:ext cx="190500" cy="190500"/>
              </a:xfrm>
              <a:prstGeom prst="rect">
                <a:avLst/>
              </a:prstGeom>
              <a:solidFill>
                <a:srgbClr val="511ACF"/>
              </a:solidFill>
              <a:ln w="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endParaRPr lang="fr-FR" sz="2000">
                  <a:solidFill>
                    <a:srgbClr val="000066"/>
                  </a:solidFill>
                  <a:ea typeface="ＭＳ Ｐゴシック" pitchFamily="34" charset="-128"/>
                </a:endParaRPr>
              </a:p>
            </p:txBody>
          </p:sp>
          <p:sp>
            <p:nvSpPr>
              <p:cNvPr id="11268" name="ZoneTexte 56"/>
              <p:cNvSpPr txBox="1">
                <a:spLocks noChangeArrowheads="1"/>
              </p:cNvSpPr>
              <p:nvPr/>
            </p:nvSpPr>
            <p:spPr bwMode="auto">
              <a:xfrm>
                <a:off x="1976381" y="2116701"/>
                <a:ext cx="1418593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 dirty="0">
                    <a:solidFill>
                      <a:srgbClr val="333399"/>
                    </a:solidFill>
                    <a:latin typeface="Calibri" pitchFamily="34" charset="0"/>
                    <a:ea typeface="ＭＳ Ｐゴシック" pitchFamily="34" charset="-128"/>
                  </a:rPr>
                  <a:t>ATV/r + 2 INTI</a:t>
                </a:r>
              </a:p>
            </p:txBody>
          </p:sp>
          <p:sp>
            <p:nvSpPr>
              <p:cNvPr id="11269" name="ZoneTexte 56"/>
              <p:cNvSpPr txBox="1">
                <a:spLocks noChangeArrowheads="1"/>
              </p:cNvSpPr>
              <p:nvPr/>
            </p:nvSpPr>
            <p:spPr bwMode="auto">
              <a:xfrm>
                <a:off x="505036" y="2116701"/>
                <a:ext cx="1174039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1600" b="1" dirty="0">
                    <a:solidFill>
                      <a:srgbClr val="333399"/>
                    </a:solidFill>
                    <a:latin typeface="Calibri" pitchFamily="34" charset="0"/>
                    <a:ea typeface="ＭＳ Ｐゴシック" pitchFamily="34" charset="-128"/>
                  </a:rPr>
                  <a:t>ATV/r + 3TC</a:t>
                </a:r>
              </a:p>
            </p:txBody>
          </p:sp>
        </p:grpSp>
        <p:sp>
          <p:nvSpPr>
            <p:cNvPr id="11276" name="Freeform 25"/>
            <p:cNvSpPr>
              <a:spLocks noEditPoints="1"/>
            </p:cNvSpPr>
            <p:nvPr/>
          </p:nvSpPr>
          <p:spPr bwMode="auto">
            <a:xfrm>
              <a:off x="681038" y="5490084"/>
              <a:ext cx="2706687" cy="58737"/>
            </a:xfrm>
            <a:custGeom>
              <a:avLst/>
              <a:gdLst>
                <a:gd name="T0" fmla="*/ 2147483647 w 1705"/>
                <a:gd name="T1" fmla="*/ 0 h 37"/>
                <a:gd name="T2" fmla="*/ 2147483647 w 1705"/>
                <a:gd name="T3" fmla="*/ 2147483647 h 37"/>
                <a:gd name="T4" fmla="*/ 0 w 1705"/>
                <a:gd name="T5" fmla="*/ 2147483647 h 37"/>
                <a:gd name="T6" fmla="*/ 0 w 1705"/>
                <a:gd name="T7" fmla="*/ 0 h 37"/>
                <a:gd name="T8" fmla="*/ 2147483647 w 1705"/>
                <a:gd name="T9" fmla="*/ 0 h 37"/>
                <a:gd name="T10" fmla="*/ 2147483647 w 1705"/>
                <a:gd name="T11" fmla="*/ 0 h 37"/>
                <a:gd name="T12" fmla="*/ 2147483647 w 1705"/>
                <a:gd name="T13" fmla="*/ 2147483647 h 37"/>
                <a:gd name="T14" fmla="*/ 2147483647 w 1705"/>
                <a:gd name="T15" fmla="*/ 2147483647 h 37"/>
                <a:gd name="T16" fmla="*/ 2147483647 w 1705"/>
                <a:gd name="T17" fmla="*/ 0 h 37"/>
                <a:gd name="T18" fmla="*/ 2147483647 w 1705"/>
                <a:gd name="T19" fmla="*/ 0 h 37"/>
                <a:gd name="T20" fmla="*/ 2147483647 w 1705"/>
                <a:gd name="T21" fmla="*/ 0 h 37"/>
                <a:gd name="T22" fmla="*/ 2147483647 w 1705"/>
                <a:gd name="T23" fmla="*/ 2147483647 h 37"/>
                <a:gd name="T24" fmla="*/ 2147483647 w 1705"/>
                <a:gd name="T25" fmla="*/ 2147483647 h 37"/>
                <a:gd name="T26" fmla="*/ 2147483647 w 1705"/>
                <a:gd name="T27" fmla="*/ 0 h 37"/>
                <a:gd name="T28" fmla="*/ 2147483647 w 1705"/>
                <a:gd name="T29" fmla="*/ 0 h 3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705"/>
                <a:gd name="T46" fmla="*/ 0 h 37"/>
                <a:gd name="T47" fmla="*/ 1705 w 1705"/>
                <a:gd name="T48" fmla="*/ 37 h 3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705" h="37">
                  <a:moveTo>
                    <a:pt x="5" y="0"/>
                  </a:moveTo>
                  <a:lnTo>
                    <a:pt x="5" y="37"/>
                  </a:lnTo>
                  <a:lnTo>
                    <a:pt x="0" y="37"/>
                  </a:lnTo>
                  <a:lnTo>
                    <a:pt x="0" y="0"/>
                  </a:lnTo>
                  <a:lnTo>
                    <a:pt x="5" y="0"/>
                  </a:lnTo>
                  <a:close/>
                  <a:moveTo>
                    <a:pt x="855" y="0"/>
                  </a:moveTo>
                  <a:lnTo>
                    <a:pt x="855" y="37"/>
                  </a:lnTo>
                  <a:lnTo>
                    <a:pt x="850" y="37"/>
                  </a:lnTo>
                  <a:lnTo>
                    <a:pt x="850" y="0"/>
                  </a:lnTo>
                  <a:lnTo>
                    <a:pt x="855" y="0"/>
                  </a:lnTo>
                  <a:close/>
                  <a:moveTo>
                    <a:pt x="1705" y="0"/>
                  </a:moveTo>
                  <a:lnTo>
                    <a:pt x="1705" y="37"/>
                  </a:lnTo>
                  <a:lnTo>
                    <a:pt x="1700" y="37"/>
                  </a:lnTo>
                  <a:lnTo>
                    <a:pt x="1700" y="0"/>
                  </a:lnTo>
                  <a:lnTo>
                    <a:pt x="1705" y="0"/>
                  </a:lnTo>
                  <a:close/>
                </a:path>
              </a:pathLst>
            </a:custGeom>
            <a:solidFill>
              <a:srgbClr val="FFFFFF"/>
            </a:solidFill>
            <a:ln w="7938">
              <a:solidFill>
                <a:srgbClr val="FFFFFF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1270" name="Rectangle 8"/>
            <p:cNvSpPr>
              <a:spLocks noChangeArrowheads="1"/>
            </p:cNvSpPr>
            <p:nvPr/>
          </p:nvSpPr>
          <p:spPr bwMode="auto">
            <a:xfrm>
              <a:off x="2122136" y="5526596"/>
              <a:ext cx="185737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endParaRPr lang="en-GB" sz="160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73" name="ZoneTexte 9"/>
            <p:cNvSpPr txBox="1">
              <a:spLocks noChangeArrowheads="1"/>
            </p:cNvSpPr>
            <p:nvPr/>
          </p:nvSpPr>
          <p:spPr bwMode="auto">
            <a:xfrm>
              <a:off x="605954" y="5976563"/>
              <a:ext cx="140232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dirty="0">
                  <a:solidFill>
                    <a:srgbClr val="000066"/>
                  </a:solidFill>
                  <a:ea typeface="ＭＳ Ｐゴシック" pitchFamily="34" charset="-128"/>
                </a:rPr>
                <a:t>≠ (IC 95 %)</a:t>
              </a:r>
            </a:p>
            <a:p>
              <a:pPr algn="ctr"/>
              <a:r>
                <a:rPr lang="fr-FR" sz="1400" dirty="0">
                  <a:solidFill>
                    <a:srgbClr val="000066"/>
                  </a:solidFill>
                  <a:ea typeface="ＭＳ Ｐゴシック" pitchFamily="34" charset="-128"/>
                </a:rPr>
                <a:t>9,8 (1,2 à 14,8)</a:t>
              </a:r>
              <a:endParaRPr lang="fr-FR" sz="1400" b="1" dirty="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11295" name="Rectangle 46"/>
            <p:cNvSpPr>
              <a:spLocks noChangeArrowheads="1"/>
            </p:cNvSpPr>
            <p:nvPr/>
          </p:nvSpPr>
          <p:spPr bwMode="auto">
            <a:xfrm>
              <a:off x="421364" y="5355676"/>
              <a:ext cx="8496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ea typeface="ＭＳ Ｐゴシック" pitchFamily="34" charset="-128"/>
                </a:rPr>
                <a:t>0</a:t>
              </a:r>
            </a:p>
          </p:txBody>
        </p:sp>
        <p:sp>
          <p:nvSpPr>
            <p:cNvPr id="11283" name="Rectangle 51"/>
            <p:cNvSpPr>
              <a:spLocks noChangeArrowheads="1"/>
            </p:cNvSpPr>
            <p:nvPr/>
          </p:nvSpPr>
          <p:spPr bwMode="auto">
            <a:xfrm>
              <a:off x="251446" y="2770697"/>
              <a:ext cx="25487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ea typeface="ＭＳ Ｐゴシック" pitchFamily="34" charset="-128"/>
                </a:rPr>
                <a:t>100</a:t>
              </a:r>
            </a:p>
          </p:txBody>
        </p:sp>
        <p:sp>
          <p:nvSpPr>
            <p:cNvPr id="11291" name="Rectangle 42"/>
            <p:cNvSpPr>
              <a:spLocks noChangeArrowheads="1"/>
            </p:cNvSpPr>
            <p:nvPr/>
          </p:nvSpPr>
          <p:spPr bwMode="auto">
            <a:xfrm>
              <a:off x="960719" y="2896561"/>
              <a:ext cx="32060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89,5 </a:t>
              </a:r>
            </a:p>
          </p:txBody>
        </p:sp>
        <p:sp>
          <p:nvSpPr>
            <p:cNvPr id="11293" name="Rectangle 44"/>
            <p:cNvSpPr>
              <a:spLocks noChangeArrowheads="1"/>
            </p:cNvSpPr>
            <p:nvPr/>
          </p:nvSpPr>
          <p:spPr bwMode="auto">
            <a:xfrm>
              <a:off x="1544549" y="3134088"/>
              <a:ext cx="32093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79,7</a:t>
              </a:r>
            </a:p>
          </p:txBody>
        </p:sp>
        <p:sp>
          <p:nvSpPr>
            <p:cNvPr id="11296" name="Rectangle 47"/>
            <p:cNvSpPr>
              <a:spLocks noChangeArrowheads="1"/>
            </p:cNvSpPr>
            <p:nvPr/>
          </p:nvSpPr>
          <p:spPr bwMode="auto">
            <a:xfrm>
              <a:off x="336406" y="4882072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ea typeface="ＭＳ Ｐゴシック" pitchFamily="34" charset="-128"/>
                </a:rPr>
                <a:t>20</a:t>
              </a:r>
            </a:p>
          </p:txBody>
        </p:sp>
        <p:sp>
          <p:nvSpPr>
            <p:cNvPr id="11297" name="Rectangle 48"/>
            <p:cNvSpPr>
              <a:spLocks noChangeArrowheads="1"/>
            </p:cNvSpPr>
            <p:nvPr/>
          </p:nvSpPr>
          <p:spPr bwMode="auto">
            <a:xfrm>
              <a:off x="336406" y="4355022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40</a:t>
              </a:r>
            </a:p>
          </p:txBody>
        </p:sp>
        <p:sp>
          <p:nvSpPr>
            <p:cNvPr id="11298" name="Rectangle 49"/>
            <p:cNvSpPr>
              <a:spLocks noChangeArrowheads="1"/>
            </p:cNvSpPr>
            <p:nvPr/>
          </p:nvSpPr>
          <p:spPr bwMode="auto">
            <a:xfrm>
              <a:off x="336406" y="3826384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60</a:t>
              </a:r>
            </a:p>
          </p:txBody>
        </p:sp>
        <p:sp>
          <p:nvSpPr>
            <p:cNvPr id="11299" name="Rectangle 50"/>
            <p:cNvSpPr>
              <a:spLocks noChangeArrowheads="1"/>
            </p:cNvSpPr>
            <p:nvPr/>
          </p:nvSpPr>
          <p:spPr bwMode="auto">
            <a:xfrm>
              <a:off x="336406" y="3331233"/>
              <a:ext cx="169918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  <a:ea typeface="ＭＳ Ｐゴシック" pitchFamily="34" charset="-128"/>
                </a:rPr>
                <a:t>80</a:t>
              </a:r>
            </a:p>
          </p:txBody>
        </p:sp>
        <p:sp>
          <p:nvSpPr>
            <p:cNvPr id="11307" name="ZoneTexte 52"/>
            <p:cNvSpPr txBox="1">
              <a:spLocks noChangeArrowheads="1"/>
            </p:cNvSpPr>
            <p:nvPr/>
          </p:nvSpPr>
          <p:spPr bwMode="auto">
            <a:xfrm>
              <a:off x="466467" y="2547190"/>
              <a:ext cx="34430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dirty="0">
                  <a:solidFill>
                    <a:srgbClr val="000066"/>
                  </a:solidFill>
                  <a:ea typeface="ＭＳ Ｐゴシック" pitchFamily="34" charset="-128"/>
                </a:rPr>
                <a:t>%</a:t>
              </a:r>
            </a:p>
          </p:txBody>
        </p:sp>
        <p:cxnSp>
          <p:nvCxnSpPr>
            <p:cNvPr id="75" name="Connecteur droit 74"/>
            <p:cNvCxnSpPr/>
            <p:nvPr/>
          </p:nvCxnSpPr>
          <p:spPr bwMode="auto">
            <a:xfrm>
              <a:off x="619718" y="5485322"/>
              <a:ext cx="2664000" cy="1588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Connecteur droit 87"/>
            <p:cNvCxnSpPr/>
            <p:nvPr/>
          </p:nvCxnSpPr>
          <p:spPr bwMode="auto">
            <a:xfrm>
              <a:off x="627501" y="2847059"/>
              <a:ext cx="0" cy="2640012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0" name="Connecteur droit 89"/>
            <p:cNvCxnSpPr/>
            <p:nvPr/>
          </p:nvCxnSpPr>
          <p:spPr bwMode="auto">
            <a:xfrm>
              <a:off x="555273" y="3423159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Connecteur droit 90"/>
            <p:cNvCxnSpPr/>
            <p:nvPr/>
          </p:nvCxnSpPr>
          <p:spPr bwMode="auto">
            <a:xfrm>
              <a:off x="555273" y="3934334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2" name="Connecteur droit 91"/>
            <p:cNvCxnSpPr/>
            <p:nvPr/>
          </p:nvCxnSpPr>
          <p:spPr bwMode="auto">
            <a:xfrm>
              <a:off x="555273" y="4442334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Connecteur droit 92"/>
            <p:cNvCxnSpPr/>
            <p:nvPr/>
          </p:nvCxnSpPr>
          <p:spPr bwMode="auto">
            <a:xfrm>
              <a:off x="555273" y="4975734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Rectangle 20"/>
            <p:cNvSpPr>
              <a:spLocks noChangeArrowheads="1"/>
            </p:cNvSpPr>
            <p:nvPr/>
          </p:nvSpPr>
          <p:spPr bwMode="auto">
            <a:xfrm>
              <a:off x="891823" y="3149724"/>
              <a:ext cx="432000" cy="2340000"/>
            </a:xfrm>
            <a:prstGeom prst="rect">
              <a:avLst/>
            </a:prstGeom>
            <a:solidFill>
              <a:srgbClr val="511AC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47" name="Rectangle 21"/>
            <p:cNvSpPr>
              <a:spLocks noChangeArrowheads="1"/>
            </p:cNvSpPr>
            <p:nvPr/>
          </p:nvSpPr>
          <p:spPr bwMode="auto">
            <a:xfrm>
              <a:off x="1481661" y="3389000"/>
              <a:ext cx="432000" cy="2100723"/>
            </a:xfrm>
            <a:prstGeom prst="rect">
              <a:avLst/>
            </a:prstGeom>
            <a:solidFill>
              <a:srgbClr val="C98627"/>
            </a:solidFill>
            <a:ln w="9525">
              <a:solidFill>
                <a:srgbClr val="C98627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cxnSp>
          <p:nvCxnSpPr>
            <p:cNvPr id="42" name="Connecteur droit 41"/>
            <p:cNvCxnSpPr/>
            <p:nvPr/>
          </p:nvCxnSpPr>
          <p:spPr bwMode="auto">
            <a:xfrm>
              <a:off x="555273" y="2855469"/>
              <a:ext cx="73025" cy="0"/>
            </a:xfrm>
            <a:prstGeom prst="line">
              <a:avLst/>
            </a:prstGeom>
            <a:ln>
              <a:solidFill>
                <a:srgbClr val="000066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5" name="Rectangle 20"/>
            <p:cNvSpPr>
              <a:spLocks noChangeArrowheads="1"/>
            </p:cNvSpPr>
            <p:nvPr/>
          </p:nvSpPr>
          <p:spPr bwMode="auto">
            <a:xfrm>
              <a:off x="2202860" y="3126298"/>
              <a:ext cx="432000" cy="2363426"/>
            </a:xfrm>
            <a:prstGeom prst="rect">
              <a:avLst/>
            </a:prstGeom>
            <a:solidFill>
              <a:srgbClr val="511AC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48" name="Rectangle 21"/>
            <p:cNvSpPr>
              <a:spLocks noChangeArrowheads="1"/>
            </p:cNvSpPr>
            <p:nvPr/>
          </p:nvSpPr>
          <p:spPr bwMode="auto">
            <a:xfrm>
              <a:off x="2792698" y="3389000"/>
              <a:ext cx="432000" cy="2100723"/>
            </a:xfrm>
            <a:prstGeom prst="rect">
              <a:avLst/>
            </a:prstGeom>
            <a:solidFill>
              <a:srgbClr val="C98627"/>
            </a:solidFill>
            <a:ln w="9525">
              <a:solidFill>
                <a:srgbClr val="C98627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fr-FR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  <p:sp>
          <p:nvSpPr>
            <p:cNvPr id="49" name="Rectangle 42"/>
            <p:cNvSpPr>
              <a:spLocks noChangeArrowheads="1"/>
            </p:cNvSpPr>
            <p:nvPr/>
          </p:nvSpPr>
          <p:spPr bwMode="auto">
            <a:xfrm>
              <a:off x="2279125" y="2855363"/>
              <a:ext cx="320601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90,1 </a:t>
              </a:r>
            </a:p>
          </p:txBody>
        </p:sp>
        <p:sp>
          <p:nvSpPr>
            <p:cNvPr id="52" name="Rectangle 44"/>
            <p:cNvSpPr>
              <a:spLocks noChangeArrowheads="1"/>
            </p:cNvSpPr>
            <p:nvPr/>
          </p:nvSpPr>
          <p:spPr bwMode="auto">
            <a:xfrm>
              <a:off x="2862919" y="3131564"/>
              <a:ext cx="32093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  <a:ea typeface="ＭＳ Ｐゴシック" pitchFamily="34" charset="-128"/>
                </a:rPr>
                <a:t>79,8</a:t>
              </a:r>
            </a:p>
          </p:txBody>
        </p:sp>
        <p:sp>
          <p:nvSpPr>
            <p:cNvPr id="4" name="ZoneTexte 3"/>
            <p:cNvSpPr txBox="1"/>
            <p:nvPr/>
          </p:nvSpPr>
          <p:spPr>
            <a:xfrm>
              <a:off x="699864" y="5490084"/>
              <a:ext cx="139715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>
                  <a:solidFill>
                    <a:srgbClr val="000066"/>
                  </a:solidFill>
                </a:rPr>
                <a:t>ITT-e</a:t>
              </a:r>
            </a:p>
            <a:p>
              <a:pPr algn="ctr"/>
              <a:r>
                <a:rPr lang="fr-FR" sz="1400">
                  <a:solidFill>
                    <a:srgbClr val="000066"/>
                  </a:solidFill>
                </a:rPr>
                <a:t>Switch = échec</a:t>
              </a:r>
            </a:p>
          </p:txBody>
        </p:sp>
        <p:sp>
          <p:nvSpPr>
            <p:cNvPr id="53" name="ZoneTexte 52"/>
            <p:cNvSpPr txBox="1"/>
            <p:nvPr/>
          </p:nvSpPr>
          <p:spPr>
            <a:xfrm>
              <a:off x="2050827" y="5500170"/>
              <a:ext cx="139715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>
                  <a:solidFill>
                    <a:srgbClr val="000066"/>
                  </a:solidFill>
                </a:rPr>
                <a:t>Per protocole</a:t>
              </a:r>
            </a:p>
            <a:p>
              <a:pPr algn="ctr"/>
              <a:r>
                <a:rPr lang="fr-FR" sz="1400">
                  <a:solidFill>
                    <a:srgbClr val="000066"/>
                  </a:solidFill>
                </a:rPr>
                <a:t>Switch = échec</a:t>
              </a:r>
            </a:p>
          </p:txBody>
        </p:sp>
        <p:sp>
          <p:nvSpPr>
            <p:cNvPr id="54" name="ZoneTexte 9"/>
            <p:cNvSpPr txBox="1">
              <a:spLocks noChangeArrowheads="1"/>
            </p:cNvSpPr>
            <p:nvPr/>
          </p:nvSpPr>
          <p:spPr bwMode="auto">
            <a:xfrm>
              <a:off x="2031092" y="5976563"/>
              <a:ext cx="150217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fr-FR" sz="1400" dirty="0">
                  <a:solidFill>
                    <a:srgbClr val="000066"/>
                  </a:solidFill>
                  <a:ea typeface="ＭＳ Ｐゴシック" pitchFamily="34" charset="-128"/>
                </a:rPr>
                <a:t>≠ (IC 95 %)</a:t>
              </a:r>
            </a:p>
            <a:p>
              <a:pPr algn="ctr"/>
              <a:r>
                <a:rPr lang="fr-FR" sz="1400" dirty="0">
                  <a:solidFill>
                    <a:srgbClr val="000066"/>
                  </a:solidFill>
                  <a:ea typeface="ＭＳ Ｐゴシック" pitchFamily="34" charset="-128"/>
                </a:rPr>
                <a:t>10,3 (1,7 à 18,9)</a:t>
              </a:r>
              <a:endParaRPr lang="fr-FR" sz="1400" b="1" dirty="0">
                <a:solidFill>
                  <a:srgbClr val="000066"/>
                </a:solidFill>
                <a:ea typeface="ＭＳ Ｐゴシック" pitchFamily="34" charset="-128"/>
              </a:endParaRPr>
            </a:p>
          </p:txBody>
        </p:sp>
      </p:grpSp>
      <p:sp>
        <p:nvSpPr>
          <p:cNvPr id="50" name="AutoShape 162"/>
          <p:cNvSpPr>
            <a:spLocks noChangeArrowheads="1"/>
          </p:cNvSpPr>
          <p:nvPr/>
        </p:nvSpPr>
        <p:spPr bwMode="auto">
          <a:xfrm>
            <a:off x="1" y="6605389"/>
            <a:ext cx="74788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ATLAS-M</a:t>
            </a:r>
          </a:p>
        </p:txBody>
      </p:sp>
      <p:sp>
        <p:nvSpPr>
          <p:cNvPr id="51" name="Espace réservé du contenu 2"/>
          <p:cNvSpPr txBox="1">
            <a:spLocks/>
          </p:cNvSpPr>
          <p:nvPr/>
        </p:nvSpPr>
        <p:spPr bwMode="auto">
          <a:xfrm>
            <a:off x="3600643" y="4593938"/>
            <a:ext cx="5445380" cy="199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/>
            <a:r>
              <a:rPr lang="fr-FR" b="1" kern="0" dirty="0">
                <a:latin typeface="+mj-lt"/>
              </a:rPr>
              <a:t>Echec virologique</a:t>
            </a:r>
            <a:endParaRPr lang="fr-FR" sz="1600" kern="0" dirty="0">
              <a:latin typeface="+mj-lt"/>
            </a:endParaRPr>
          </a:p>
          <a:p>
            <a:pPr lvl="1" defTabSz="914400"/>
            <a:r>
              <a:rPr lang="fr-FR" sz="1600" kern="0" dirty="0">
                <a:latin typeface=""/>
              </a:rPr>
              <a:t>Génotype et mesure des taux plasmatiques d’ATV dans les échecs : 2/2 ATV/r + 3TC </a:t>
            </a:r>
            <a:br>
              <a:rPr lang="fr-FR" sz="1600" kern="0" dirty="0">
                <a:latin typeface=""/>
              </a:rPr>
            </a:br>
            <a:r>
              <a:rPr lang="fr-FR" sz="1600" kern="0" dirty="0">
                <a:latin typeface=""/>
              </a:rPr>
              <a:t>et 5/6 ATV/r + 2 INTI</a:t>
            </a:r>
            <a:endParaRPr lang="fr-FR" sz="1400" kern="0" dirty="0">
              <a:latin typeface=""/>
            </a:endParaRPr>
          </a:p>
          <a:p>
            <a:pPr lvl="2" defTabSz="914400"/>
            <a:r>
              <a:rPr lang="fr-FR" sz="1400" kern="0" dirty="0">
                <a:latin typeface=""/>
              </a:rPr>
              <a:t>Pas de mutations sur TI ou protéase</a:t>
            </a:r>
          </a:p>
          <a:p>
            <a:pPr lvl="2" defTabSz="914400"/>
            <a:r>
              <a:rPr lang="fr-FR" sz="1400" kern="0" dirty="0">
                <a:latin typeface=""/>
              </a:rPr>
              <a:t>Taux plasmatiques ATV indétectables </a:t>
            </a:r>
            <a:br>
              <a:rPr lang="fr-FR" sz="1400" kern="0" dirty="0">
                <a:latin typeface=""/>
              </a:rPr>
            </a:br>
            <a:r>
              <a:rPr lang="fr-FR" sz="1400" kern="0" dirty="0">
                <a:latin typeface=""/>
              </a:rPr>
              <a:t>(&lt; 0,05 mg/l) : 1/2 ATV/r + 3TC et 3/5 ATV/r + 2 INTI </a:t>
            </a:r>
          </a:p>
        </p:txBody>
      </p:sp>
      <p:sp>
        <p:nvSpPr>
          <p:cNvPr id="56" name="Text Box 2"/>
          <p:cNvSpPr txBox="1">
            <a:spLocks noChangeArrowheads="1"/>
          </p:cNvSpPr>
          <p:nvPr/>
        </p:nvSpPr>
        <p:spPr bwMode="auto">
          <a:xfrm>
            <a:off x="2763268" y="1151863"/>
            <a:ext cx="36047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Résultats </a:t>
            </a:r>
            <a:r>
              <a:rPr lang="mr-IN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–</a:t>
            </a:r>
            <a:r>
              <a:rPr lang="fr-FR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 Efficacité</a:t>
            </a:r>
            <a:r>
              <a:rPr lang="en-GB" sz="2400" b="1" dirty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 à S48</a:t>
            </a:r>
            <a:endParaRPr lang="en-US" sz="24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57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ATLAS-M : switch pour ATV/r + 3TC</a:t>
            </a:r>
          </a:p>
        </p:txBody>
      </p:sp>
      <p:sp>
        <p:nvSpPr>
          <p:cNvPr id="58" name="ZoneTexte 69"/>
          <p:cNvSpPr txBox="1">
            <a:spLocks noChangeArrowheads="1"/>
          </p:cNvSpPr>
          <p:nvPr/>
        </p:nvSpPr>
        <p:spPr bwMode="auto">
          <a:xfrm>
            <a:off x="4013733" y="6565238"/>
            <a:ext cx="51221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it-IT" sz="1200" i="1" dirty="0">
                <a:solidFill>
                  <a:srgbClr val="CC0000"/>
                </a:solidFill>
                <a:ea typeface="ＭＳ Ｐゴシック" pitchFamily="34" charset="-128"/>
              </a:rPr>
              <a:t>Di Giambenedetto S. J Antimicrob Chemother 2017;72:1163-1171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09085"/>
              </p:ext>
            </p:extLst>
          </p:nvPr>
        </p:nvGraphicFramePr>
        <p:xfrm>
          <a:off x="558679" y="1683882"/>
          <a:ext cx="7986890" cy="473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78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484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005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12372">
                <a:tc>
                  <a:txBody>
                    <a:bodyPr/>
                    <a:lstStyle/>
                    <a:p>
                      <a:pPr>
                        <a:lnSpc>
                          <a:spcPts val="1530"/>
                        </a:lnSpc>
                      </a:pPr>
                      <a:endParaRPr lang="fr-FR" sz="1400" b="1" noProof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600" b="1" noProof="0" dirty="0">
                          <a:solidFill>
                            <a:srgbClr val="FFFFFF"/>
                          </a:solidFill>
                          <a:latin typeface="+mj-lt"/>
                        </a:rPr>
                        <a:t>ATV/r + 3TC</a:t>
                      </a: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600" b="1" noProof="0" dirty="0">
                          <a:solidFill>
                            <a:srgbClr val="FFFFFF"/>
                          </a:solidFill>
                          <a:latin typeface="+mj-lt"/>
                        </a:rPr>
                        <a:t>n = 133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11A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600" b="1" noProof="0" dirty="0">
                          <a:solidFill>
                            <a:srgbClr val="FFFFFF"/>
                          </a:solidFill>
                          <a:latin typeface="+mj-lt"/>
                        </a:rPr>
                        <a:t>ATV/r</a:t>
                      </a:r>
                      <a:r>
                        <a:rPr lang="fr-FR" sz="1600" b="1" baseline="0" noProof="0" dirty="0">
                          <a:solidFill>
                            <a:srgbClr val="FFFFFF"/>
                          </a:solidFill>
                          <a:latin typeface="+mj-lt"/>
                        </a:rPr>
                        <a:t> + 2 INTI</a:t>
                      </a: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600" b="1" baseline="0" noProof="0" dirty="0">
                          <a:solidFill>
                            <a:srgbClr val="FFFFFF"/>
                          </a:solidFill>
                          <a:latin typeface="+mj-lt"/>
                        </a:rPr>
                        <a:t>n = 133</a:t>
                      </a:r>
                      <a:endParaRPr lang="fr-FR" sz="1600" b="1" noProof="0" dirty="0">
                        <a:solidFill>
                          <a:srgbClr val="FFFFFF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86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70772">
                <a:tc>
                  <a:txBody>
                    <a:bodyPr/>
                    <a:lstStyle/>
                    <a:p>
                      <a:pPr>
                        <a:lnSpc>
                          <a:spcPts val="153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Evénements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indésirables cliniques, tous grades</a:t>
                      </a: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, %</a:t>
                      </a:r>
                    </a:p>
                    <a:p>
                      <a:pPr lvl="1">
                        <a:lnSpc>
                          <a:spcPts val="153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SNC</a:t>
                      </a:r>
                      <a:br>
                        <a:rPr lang="fr-FR" sz="1400" b="1" noProof="0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Gastrointestinaux</a:t>
                      </a:r>
                    </a:p>
                    <a:p>
                      <a:pPr lvl="1">
                        <a:lnSpc>
                          <a:spcPts val="153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Peau et tissu sous-cutané</a:t>
                      </a:r>
                    </a:p>
                    <a:p>
                      <a:pPr lvl="1">
                        <a:lnSpc>
                          <a:spcPts val="153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Voies urinaires</a:t>
                      </a:r>
                      <a:endParaRPr lang="fr-FR" sz="1400" b="1" baseline="0" noProof="0" dirty="0">
                        <a:solidFill>
                          <a:srgbClr val="000066"/>
                        </a:solidFill>
                      </a:endParaRPr>
                    </a:p>
                    <a:p>
                      <a:pPr lvl="1">
                        <a:lnSpc>
                          <a:spcPts val="1530"/>
                        </a:lnSpc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Voies aériennes</a:t>
                      </a:r>
                    </a:p>
                    <a:p>
                      <a:pPr lvl="1">
                        <a:lnSpc>
                          <a:spcPts val="1530"/>
                        </a:lnSpc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Infections</a:t>
                      </a:r>
                    </a:p>
                    <a:p>
                      <a:pPr lvl="1">
                        <a:lnSpc>
                          <a:spcPts val="1530"/>
                        </a:lnSpc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Cancer</a:t>
                      </a:r>
                    </a:p>
                    <a:p>
                      <a:pPr lvl="1">
                        <a:lnSpc>
                          <a:spcPts val="1530"/>
                        </a:lnSpc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Os</a:t>
                      </a:r>
                    </a:p>
                    <a:p>
                      <a:pPr lvl="1">
                        <a:lnSpc>
                          <a:spcPts val="1530"/>
                        </a:lnSpc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Autres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30"/>
                        </a:lnSpc>
                      </a:pP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2,3</a:t>
                      </a: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4,5</a:t>
                      </a: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3,0</a:t>
                      </a: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3,8</a:t>
                      </a: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6,0</a:t>
                      </a: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9,0</a:t>
                      </a: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2,3</a:t>
                      </a: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9,0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30"/>
                        </a:lnSpc>
                      </a:pP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3,0</a:t>
                      </a: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6,8</a:t>
                      </a: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6,0</a:t>
                      </a: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4,5</a:t>
                      </a: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9,8</a:t>
                      </a: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0,8</a:t>
                      </a: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3,0</a:t>
                      </a: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15,0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2372">
                <a:tc>
                  <a:txBody>
                    <a:bodyPr/>
                    <a:lstStyle/>
                    <a:p>
                      <a:pPr>
                        <a:lnSpc>
                          <a:spcPts val="153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Evénements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indésirables cliniques, grades 3-4 (aucun lié au traitement), n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2571">
                <a:tc>
                  <a:txBody>
                    <a:bodyPr/>
                    <a:lstStyle/>
                    <a:p>
                      <a:pPr>
                        <a:lnSpc>
                          <a:spcPts val="153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Lithiase rénale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2571">
                <a:tc>
                  <a:txBody>
                    <a:bodyPr/>
                    <a:lstStyle/>
                    <a:p>
                      <a:pPr>
                        <a:lnSpc>
                          <a:spcPts val="153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Ostéopénie/ostéoporoses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91572">
                <a:tc>
                  <a:txBody>
                    <a:bodyPr/>
                    <a:lstStyle/>
                    <a:p>
                      <a:pPr>
                        <a:lnSpc>
                          <a:spcPts val="153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Evénements</a:t>
                      </a: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 indésirables biologiques, grades 3-4 , %</a:t>
                      </a:r>
                    </a:p>
                    <a:p>
                      <a:pPr lvl="1">
                        <a:lnSpc>
                          <a:spcPts val="1530"/>
                        </a:lnSpc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Cholestérol total</a:t>
                      </a:r>
                    </a:p>
                    <a:p>
                      <a:pPr lvl="1">
                        <a:lnSpc>
                          <a:spcPts val="1530"/>
                        </a:lnSpc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LDL-cholestérol</a:t>
                      </a:r>
                    </a:p>
                    <a:p>
                      <a:pPr lvl="1">
                        <a:lnSpc>
                          <a:spcPts val="1530"/>
                        </a:lnSpc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Triglycérides</a:t>
                      </a:r>
                    </a:p>
                    <a:p>
                      <a:pPr lvl="1">
                        <a:lnSpc>
                          <a:spcPts val="1530"/>
                        </a:lnSpc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Bilirubine totale</a:t>
                      </a:r>
                    </a:p>
                    <a:p>
                      <a:pPr lvl="1">
                        <a:lnSpc>
                          <a:spcPts val="1530"/>
                        </a:lnSpc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ALAT</a:t>
                      </a: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30"/>
                        </a:lnSpc>
                      </a:pP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4,8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9,0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6,3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44,4</a:t>
                      </a:r>
                      <a:br>
                        <a:rPr lang="fr-FR" sz="1400" b="1" noProof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30"/>
                        </a:lnSpc>
                      </a:pPr>
                      <a:endParaRPr lang="fr-FR" sz="1400" b="1" noProof="0" dirty="0">
                        <a:solidFill>
                          <a:srgbClr val="000066"/>
                        </a:solidFill>
                      </a:endParaRPr>
                    </a:p>
                    <a:p>
                      <a:pPr algn="ctr">
                        <a:lnSpc>
                          <a:spcPts val="153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0,8</a:t>
                      </a:r>
                      <a:br>
                        <a:rPr lang="fr-FR" sz="1400" b="1" noProof="0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4,3</a:t>
                      </a:r>
                      <a:br>
                        <a:rPr lang="fr-FR" sz="1400" b="1" noProof="0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1,6</a:t>
                      </a:r>
                      <a:br>
                        <a:rPr lang="fr-FR" sz="1400" b="1" noProof="0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28,3</a:t>
                      </a:r>
                      <a:br>
                        <a:rPr lang="fr-FR" sz="1400" b="1" noProof="0" dirty="0">
                          <a:solidFill>
                            <a:srgbClr val="000066"/>
                          </a:solidFill>
                        </a:rPr>
                      </a:b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1" y="6605389"/>
            <a:ext cx="74788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ATLAS-M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883642" y="1151863"/>
            <a:ext cx="33640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sz="2400" b="1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Evénements indésirables</a:t>
            </a:r>
            <a:endParaRPr lang="fr-FR" sz="2400" b="1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ATLAS-M : switch pour ATV/r + 3TC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4013733" y="6565238"/>
            <a:ext cx="51221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it-IT" sz="1200" i="1" dirty="0">
                <a:solidFill>
                  <a:srgbClr val="CC0000"/>
                </a:solidFill>
                <a:ea typeface="ＭＳ Ｐゴシック" pitchFamily="34" charset="-128"/>
              </a:rPr>
              <a:t>Di Giambenedetto S. J Antimicrob Chemother 2017;72:1163-1171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6105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2" y="1234249"/>
            <a:ext cx="91358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400" b="1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Modification moyenne DFGe (formule CKD-EPI) à S48, ml/min/1,73 m</a:t>
            </a:r>
            <a:r>
              <a:rPr lang="fr-FR" sz="2400" b="1" baseline="3000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2</a:t>
            </a: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842247"/>
              </p:ext>
            </p:extLst>
          </p:nvPr>
        </p:nvGraphicFramePr>
        <p:xfrm>
          <a:off x="747889" y="1783976"/>
          <a:ext cx="7521636" cy="1694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90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0704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9414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0136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64776">
                <a:tc>
                  <a:txBody>
                    <a:bodyPr/>
                    <a:lstStyle/>
                    <a:p>
                      <a:pPr>
                        <a:lnSpc>
                          <a:spcPts val="1420"/>
                        </a:lnSpc>
                      </a:pPr>
                      <a:endParaRPr lang="fr-FR" sz="1400" b="1" noProof="0">
                        <a:solidFill>
                          <a:srgbClr val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600" b="1" noProof="0">
                          <a:solidFill>
                            <a:srgbClr val="FFFFFF"/>
                          </a:solidFill>
                          <a:latin typeface="+mj-lt"/>
                        </a:rPr>
                        <a:t>ATV/r + 3TC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11A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600" b="1" noProof="0">
                          <a:solidFill>
                            <a:srgbClr val="FFFFFF"/>
                          </a:solidFill>
                          <a:latin typeface="+mj-lt"/>
                        </a:rPr>
                        <a:t>ATV/r</a:t>
                      </a:r>
                      <a:r>
                        <a:rPr lang="fr-FR" sz="1600" b="1" baseline="0" noProof="0">
                          <a:solidFill>
                            <a:srgbClr val="FFFFFF"/>
                          </a:solidFill>
                          <a:latin typeface="+mj-lt"/>
                        </a:rPr>
                        <a:t> + 2 INTI</a:t>
                      </a:r>
                      <a:endParaRPr lang="fr-FR" sz="1600" b="1" noProof="0">
                        <a:solidFill>
                          <a:srgbClr val="FFFFFF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862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600" b="1" noProof="0">
                          <a:solidFill>
                            <a:srgbClr val="333399"/>
                          </a:solidFill>
                          <a:latin typeface="+mj-lt"/>
                        </a:rPr>
                        <a:t>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4776">
                <a:tc>
                  <a:txBody>
                    <a:bodyPr/>
                    <a:lstStyle/>
                    <a:p>
                      <a:pPr>
                        <a:lnSpc>
                          <a:spcPts val="142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Tous patients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+ 2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- 5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400" b="1" noProof="0">
                          <a:solidFill>
                            <a:srgbClr val="000066"/>
                          </a:solidFill>
                        </a:rPr>
                        <a:t>&lt; 0,001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64776">
                <a:tc>
                  <a:txBody>
                    <a:bodyPr/>
                    <a:lstStyle/>
                    <a:p>
                      <a:pPr>
                        <a:lnSpc>
                          <a:spcPts val="1420"/>
                        </a:lnSpc>
                      </a:pPr>
                      <a:r>
                        <a:rPr lang="fr-FR" sz="1400" b="1" baseline="0" noProof="0" dirty="0">
                          <a:solidFill>
                            <a:srgbClr val="000066"/>
                          </a:solidFill>
                        </a:rPr>
                        <a:t>Patients sous TDF à l’inclusion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400" b="1" baseline="0" noProof="0">
                          <a:solidFill>
                            <a:srgbClr val="000066"/>
                          </a:solidFill>
                        </a:rPr>
                        <a:t> + 3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1420"/>
                        </a:lnSpc>
                        <a:buFontTx/>
                        <a:buNone/>
                      </a:pPr>
                      <a:r>
                        <a:rPr lang="fr-FR" sz="1400" b="1" baseline="0" noProof="0">
                          <a:solidFill>
                            <a:srgbClr val="000066"/>
                          </a:solidFill>
                        </a:rPr>
                        <a:t>- 5</a:t>
                      </a:r>
                      <a:endParaRPr lang="fr-FR" sz="1400" b="1" noProof="0">
                        <a:solidFill>
                          <a:srgbClr val="000066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20"/>
                        </a:lnSpc>
                      </a:pPr>
                      <a:r>
                        <a:rPr lang="fr-FR" sz="1400" b="1" noProof="0" dirty="0">
                          <a:solidFill>
                            <a:srgbClr val="000066"/>
                          </a:solidFill>
                        </a:rPr>
                        <a:t>&lt; 0,001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1" y="6605389"/>
            <a:ext cx="74788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ATLAS-M</a:t>
            </a: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418938" y="3659123"/>
            <a:ext cx="8350114" cy="2611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/>
            <a:r>
              <a:rPr lang="fr-FR" sz="2400" b="1" kern="0">
                <a:latin typeface="+mj-lt"/>
              </a:rPr>
              <a:t>Lipides</a:t>
            </a:r>
          </a:p>
          <a:p>
            <a:pPr lvl="1" defTabSz="914400"/>
            <a:r>
              <a:rPr lang="fr-FR" sz="2000" kern="0"/>
              <a:t>Augmentation significative du cholestérol total (p &lt; 0,001), du HDL-cholestérol (p = 0,001) et du HDL-cholestérol (p = 0,047) dans le bras ATV/r + 3TC, comparativement à ATV/r + 2 INTI</a:t>
            </a:r>
          </a:p>
          <a:p>
            <a:pPr marL="457200" lvl="1" indent="0" defTabSz="914400">
              <a:buFontTx/>
              <a:buNone/>
            </a:pPr>
            <a:endParaRPr lang="fr-FR" sz="2000" kern="0"/>
          </a:p>
          <a:p>
            <a:pPr defTabSz="914400"/>
            <a:r>
              <a:rPr lang="fr-FR" sz="2400" b="1" kern="0">
                <a:latin typeface="+mj-lt"/>
              </a:rPr>
              <a:t>Observance</a:t>
            </a:r>
          </a:p>
          <a:p>
            <a:pPr lvl="1" defTabSz="914400"/>
            <a:r>
              <a:rPr lang="fr-FR" sz="2000" kern="0"/>
              <a:t>Pas de différence dans l’observance déclarée antre les 2 bras</a:t>
            </a:r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ATLAS-M : switch pour ATV/r + 3TC</a:t>
            </a: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4013733" y="6565238"/>
            <a:ext cx="51221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it-IT" sz="1200" i="1" dirty="0">
                <a:solidFill>
                  <a:srgbClr val="CC0000"/>
                </a:solidFill>
                <a:ea typeface="ＭＳ Ｐゴシック" pitchFamily="34" charset="-128"/>
              </a:rPr>
              <a:t>Di Giambenedetto S. J Antimicrob Chemother 2017;72:1163-1171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84378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799" y="1409700"/>
            <a:ext cx="8919029" cy="5303838"/>
          </a:xfrm>
        </p:spPr>
        <p:txBody>
          <a:bodyPr/>
          <a:lstStyle/>
          <a:p>
            <a:r>
              <a:rPr lang="fr-FR" sz="2800" b="1" dirty="0">
                <a:latin typeface="+mj-lt"/>
              </a:rPr>
              <a:t>Conclusion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  <a:p>
            <a:pPr lvl="1"/>
            <a:r>
              <a:rPr lang="fr-FR" sz="2000" dirty="0">
                <a:latin typeface=""/>
              </a:rPr>
              <a:t>La simplification pour ATV/r + 3TC chez les patients contrôlés </a:t>
            </a:r>
            <a:r>
              <a:rPr lang="fr-FR" sz="2000" dirty="0" err="1">
                <a:latin typeface=""/>
              </a:rPr>
              <a:t>virologiquement</a:t>
            </a:r>
            <a:r>
              <a:rPr lang="fr-FR" sz="2000" dirty="0">
                <a:latin typeface=""/>
              </a:rPr>
              <a:t> par ATV/r + 2 INTI est non inférieure et supérieure </a:t>
            </a:r>
            <a:br>
              <a:rPr lang="fr-FR" sz="2000" dirty="0">
                <a:latin typeface=""/>
              </a:rPr>
            </a:br>
            <a:r>
              <a:rPr lang="fr-FR" sz="2000" dirty="0">
                <a:latin typeface=""/>
              </a:rPr>
              <a:t>à la poursuite de la trithérapie antérieure, après 48 semaines</a:t>
            </a:r>
          </a:p>
          <a:p>
            <a:pPr lvl="1"/>
            <a:endParaRPr lang="fr-FR" sz="2000" dirty="0">
              <a:latin typeface=""/>
            </a:endParaRPr>
          </a:p>
          <a:p>
            <a:pPr lvl="1"/>
            <a:r>
              <a:rPr lang="fr-FR" sz="2000" dirty="0">
                <a:latin typeface=""/>
              </a:rPr>
              <a:t>Un bénéfice significatif est observé avec ATV/r + 3TC en ce qui concerne l’évolution du </a:t>
            </a:r>
            <a:r>
              <a:rPr lang="fr-FR" sz="2000" dirty="0" err="1">
                <a:latin typeface=""/>
              </a:rPr>
              <a:t>DFGe</a:t>
            </a:r>
            <a:r>
              <a:rPr lang="fr-FR" sz="2000" dirty="0">
                <a:latin typeface=""/>
              </a:rPr>
              <a:t>, notamment chez les patients arrêtant </a:t>
            </a:r>
            <a:br>
              <a:rPr lang="fr-FR" sz="2000" dirty="0">
                <a:latin typeface=""/>
              </a:rPr>
            </a:br>
            <a:r>
              <a:rPr lang="fr-FR" sz="2000" dirty="0">
                <a:latin typeface=""/>
              </a:rPr>
              <a:t>le TDF</a:t>
            </a:r>
          </a:p>
          <a:p>
            <a:pPr marL="457200" lvl="1" indent="0">
              <a:buNone/>
            </a:pPr>
            <a:endParaRPr lang="fr-FR" sz="2000" dirty="0">
              <a:latin typeface=""/>
            </a:endParaRPr>
          </a:p>
          <a:p>
            <a:pPr lvl="1"/>
            <a:r>
              <a:rPr lang="fr-FR" sz="2000" dirty="0">
                <a:latin typeface=""/>
              </a:rPr>
              <a:t>Chez les patients sous ATV/r + 2 INTI, bien contrôlés </a:t>
            </a:r>
            <a:r>
              <a:rPr lang="fr-FR" sz="2000" dirty="0" err="1">
                <a:latin typeface=""/>
              </a:rPr>
              <a:t>virologiquement</a:t>
            </a:r>
            <a:r>
              <a:rPr lang="fr-FR" sz="2000" dirty="0">
                <a:latin typeface=""/>
              </a:rPr>
              <a:t> et non-coinfectés par le VHB, un switch pour la bithérapie ATV/r + 3TC peut être envisagé</a:t>
            </a:r>
            <a:endParaRPr lang="fr-FR" sz="4000" dirty="0">
              <a:latin typeface=""/>
            </a:endParaRPr>
          </a:p>
        </p:txBody>
      </p:sp>
      <p:sp>
        <p:nvSpPr>
          <p:cNvPr id="5" name="AutoShape 162"/>
          <p:cNvSpPr>
            <a:spLocks noChangeArrowheads="1"/>
          </p:cNvSpPr>
          <p:nvPr/>
        </p:nvSpPr>
        <p:spPr bwMode="auto">
          <a:xfrm>
            <a:off x="1" y="6605389"/>
            <a:ext cx="74788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ATLAS-M</a:t>
            </a:r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en-GB" sz="3200" dirty="0">
                <a:ea typeface="ＭＳ Ｐゴシック" pitchFamily="34" charset="-128"/>
              </a:rPr>
              <a:t>Etude ATLAS-M : switch pour ATV/r + 3TC</a:t>
            </a: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4013733" y="6565238"/>
            <a:ext cx="51221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it-IT" sz="1200" i="1" dirty="0">
                <a:solidFill>
                  <a:srgbClr val="CC0000"/>
                </a:solidFill>
                <a:ea typeface="ＭＳ Ｐゴシック" pitchFamily="34" charset="-128"/>
              </a:rPr>
              <a:t>Di Giambenedetto S. J Antimicrob Chemother 2017;72:1163-1171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7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1590</TotalTime>
  <Words>709</Words>
  <Application>Microsoft Office PowerPoint</Application>
  <PresentationFormat>Affichage à l'écran (4:3)</PresentationFormat>
  <Paragraphs>230</Paragraphs>
  <Slides>7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ARV_trials_2017</vt:lpstr>
      <vt:lpstr>Switch pour ATV/r + 3TC</vt:lpstr>
      <vt:lpstr>Etude ATLAS-M : switch pour ATV/r + 3TC</vt:lpstr>
      <vt:lpstr>Etude ATLAS-M : switch pour ATV/r + 3TC</vt:lpstr>
      <vt:lpstr>Etude ATLAS-M : switch pour ATV/r + 3TC</vt:lpstr>
      <vt:lpstr>Etude ATLAS-M : switch pour ATV/r + 3TC</vt:lpstr>
      <vt:lpstr>Etude ATLAS-M : switch pour ATV/r + 3TC</vt:lpstr>
      <vt:lpstr>Etude ATLAS-M : switch pour ATV/r + 3TC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2017</dc:title>
  <dc:subject>AEI - www.aei.fr</dc:subject>
  <dc:creator>www.arv-trial.com</dc:creator>
  <cp:lastModifiedBy>Utilisateur</cp:lastModifiedBy>
  <cp:revision>101</cp:revision>
  <dcterms:created xsi:type="dcterms:W3CDTF">2015-05-20T10:06:58Z</dcterms:created>
  <dcterms:modified xsi:type="dcterms:W3CDTF">2017-06-01T18:23:12Z</dcterms:modified>
</cp:coreProperties>
</file>