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68" r:id="rId2"/>
    <p:sldId id="257" r:id="rId3"/>
    <p:sldId id="258" r:id="rId4"/>
    <p:sldId id="259" r:id="rId5"/>
    <p:sldId id="267" r:id="rId6"/>
    <p:sldId id="266" r:id="rId7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  <p:cmAuthor id="2" name="anton" initials="a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000066"/>
    <a:srgbClr val="CC3300"/>
    <a:srgbClr val="333399"/>
    <a:srgbClr val="00FFCC"/>
    <a:srgbClr val="10EB00"/>
    <a:srgbClr val="3AC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71" autoAdjust="0"/>
    <p:restoredTop sz="94660"/>
  </p:normalViewPr>
  <p:slideViewPr>
    <p:cSldViewPr snapToGrid="0" snapToObjects="1">
      <p:cViewPr>
        <p:scale>
          <a:sx n="121" d="100"/>
          <a:sy n="121" d="100"/>
        </p:scale>
        <p:origin x="-1452" y="72"/>
      </p:cViewPr>
      <p:guideLst>
        <p:guide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6" d="100"/>
          <a:sy n="116" d="100"/>
        </p:scale>
        <p:origin x="-3560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28/07/2016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61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94" tIns="46147" rIns="92294" bIns="46147"/>
          <a:lstStyle/>
          <a:p>
            <a:pPr defTabSz="922248"/>
            <a:r>
              <a:rPr 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6148" name="Rectangle 7"/>
          <p:cNvSpPr txBox="1">
            <a:spLocks noGrp="1" noChangeArrowheads="1"/>
          </p:cNvSpPr>
          <p:nvPr/>
        </p:nvSpPr>
        <p:spPr bwMode="auto">
          <a:xfrm>
            <a:off x="3614739" y="8424864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74" tIns="42486" rIns="84974" bIns="42486" anchor="b"/>
          <a:lstStyle/>
          <a:p>
            <a:pPr algn="r" defTabSz="850817"/>
            <a:fld id="{CCD63FB9-B75E-4FDF-9792-F0CD9C236DA5}" type="slidenum">
              <a:rPr lang="fr-FR" sz="1200">
                <a:latin typeface="Calibri" pitchFamily="34" charset="0"/>
              </a:rPr>
              <a:pPr algn="r" defTabSz="850817"/>
              <a:t>1</a:t>
            </a:fld>
            <a:endParaRPr lang="fr-FR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>
                <a:ea typeface="ＭＳ Ｐゴシック" pitchFamily="34" charset="-128"/>
              </a:rPr>
              <a:t>Switch pour dose réduite DRV/r</a:t>
            </a:r>
            <a:endParaRPr lang="en-GB" sz="3600" dirty="0" smtClean="0">
              <a:ea typeface="ＭＳ Ｐゴシック" pitchFamily="34" charset="-128"/>
            </a:endParaRPr>
          </a:p>
        </p:txBody>
      </p:sp>
      <p:sp>
        <p:nvSpPr>
          <p:cNvPr id="512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 smtClean="0">
                <a:latin typeface="+mj-lt"/>
                <a:ea typeface="ＭＳ Ｐゴシック" pitchFamily="34" charset="-128"/>
              </a:rPr>
              <a:t>DRV600</a:t>
            </a:r>
            <a:endParaRPr lang="fr-FR" sz="2400" b="1" dirty="0" smtClean="0">
              <a:solidFill>
                <a:schemeClr val="accent3">
                  <a:lumMod val="65000"/>
                </a:schemeClr>
              </a:solidFill>
              <a:latin typeface="+mj-lt"/>
              <a:ea typeface="ＭＳ Ｐゴシック" pitchFamily="34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75311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05"/>
          <p:cNvSpPr>
            <a:spLocks noChangeShapeType="1"/>
          </p:cNvSpPr>
          <p:nvPr/>
        </p:nvSpPr>
        <p:spPr bwMode="auto">
          <a:xfrm>
            <a:off x="3697279" y="3213100"/>
            <a:ext cx="510924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212208" y="2689225"/>
            <a:ext cx="0" cy="9906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4196333" y="2698750"/>
            <a:ext cx="65087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4204270" y="3679825"/>
            <a:ext cx="6223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847471" y="2219979"/>
            <a:ext cx="3905237" cy="8244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DRV 800 mg + rtv 100 mg + 2 INTI (poursuite)</a:t>
            </a:r>
            <a:endParaRPr lang="fr-FR" b="1">
              <a:ln>
                <a:solidFill>
                  <a:srgbClr val="FF6600"/>
                </a:solidFill>
              </a:ln>
              <a:solidFill>
                <a:schemeClr val="bg1"/>
              </a:solidFill>
              <a:latin typeface="+mj-lt"/>
              <a:ea typeface="Times New Roman" pitchFamily="-65" charset="0"/>
              <a:cs typeface="ＭＳ Ｐゴシック" pitchFamily="-65" charset="-128"/>
            </a:endParaRPr>
          </a:p>
        </p:txBody>
      </p:sp>
      <p:sp>
        <p:nvSpPr>
          <p:cNvPr id="9232" name="Text Box 36"/>
          <p:cNvSpPr txBox="1">
            <a:spLocks noChangeArrowheads="1"/>
          </p:cNvSpPr>
          <p:nvPr/>
        </p:nvSpPr>
        <p:spPr bwMode="auto">
          <a:xfrm>
            <a:off x="4107896" y="2324100"/>
            <a:ext cx="6555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50</a:t>
            </a:r>
            <a:endParaRPr lang="fr-FR" sz="1400" b="1" dirty="0">
              <a:solidFill>
                <a:srgbClr val="C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9233" name="Text Box 37"/>
          <p:cNvSpPr txBox="1">
            <a:spLocks noChangeArrowheads="1"/>
          </p:cNvSpPr>
          <p:nvPr/>
        </p:nvSpPr>
        <p:spPr bwMode="auto">
          <a:xfrm>
            <a:off x="4095196" y="3717925"/>
            <a:ext cx="6555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50</a:t>
            </a:r>
            <a:endParaRPr lang="fr-FR" sz="1400" b="1" dirty="0">
              <a:solidFill>
                <a:srgbClr val="C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847471" y="3208338"/>
            <a:ext cx="3905238" cy="823912"/>
          </a:xfrm>
          <a:prstGeom prst="rect">
            <a:avLst/>
          </a:prstGeom>
          <a:solidFill>
            <a:srgbClr val="00FFCC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b="1" smtClean="0">
                <a:solidFill>
                  <a:srgbClr val="000000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DRV 600 mg + rtv 100 mg + 2 INTI </a:t>
            </a:r>
            <a:endParaRPr lang="fr-FR" b="1">
              <a:solidFill>
                <a:srgbClr val="000000"/>
              </a:solidFill>
              <a:latin typeface="+mj-lt"/>
              <a:ea typeface="Times New Roman" pitchFamily="-65" charset="0"/>
              <a:cs typeface="Times New Roman" pitchFamily="-65" charset="0"/>
            </a:endParaRPr>
          </a:p>
        </p:txBody>
      </p:sp>
      <p:sp>
        <p:nvSpPr>
          <p:cNvPr id="29" name="Espace réservé du contenu 2"/>
          <p:cNvSpPr txBox="1">
            <a:spLocks/>
          </p:cNvSpPr>
          <p:nvPr/>
        </p:nvSpPr>
        <p:spPr bwMode="auto">
          <a:xfrm>
            <a:off x="34924" y="1163638"/>
            <a:ext cx="324376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</a:t>
            </a:r>
            <a:br>
              <a:rPr lang="fr-FR" sz="2800" b="1" kern="0" dirty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</a:br>
            <a:r>
              <a:rPr lang="fr-FR" sz="2800" b="1" kern="0" dirty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de l’étude</a:t>
            </a:r>
            <a:endParaRPr lang="fr-FR" sz="2800" b="1" kern="0" dirty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9238" name="Connecteur droit 66"/>
          <p:cNvCxnSpPr>
            <a:cxnSpLocks noChangeShapeType="1"/>
          </p:cNvCxnSpPr>
          <p:nvPr/>
        </p:nvCxnSpPr>
        <p:spPr bwMode="auto">
          <a:xfrm rot="5400000">
            <a:off x="3842307" y="23947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9239" name="Oval 170"/>
          <p:cNvSpPr>
            <a:spLocks noChangeArrowheads="1"/>
          </p:cNvSpPr>
          <p:nvPr/>
        </p:nvSpPr>
        <p:spPr bwMode="auto">
          <a:xfrm>
            <a:off x="3308370" y="1210968"/>
            <a:ext cx="1475999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Randomisation*</a:t>
            </a:r>
          </a:p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1 : 1</a:t>
            </a:r>
          </a:p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Sans insu</a:t>
            </a:r>
            <a:endParaRPr lang="fr-FR" sz="1400" b="1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9242" name="Espace réservé du contenu 2"/>
          <p:cNvSpPr>
            <a:spLocks/>
          </p:cNvSpPr>
          <p:nvPr/>
        </p:nvSpPr>
        <p:spPr bwMode="auto">
          <a:xfrm>
            <a:off x="34925" y="4673813"/>
            <a:ext cx="9066213" cy="2060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Objectifs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600" dirty="0" smtClean="0">
                <a:solidFill>
                  <a:srgbClr val="000066"/>
                </a:solidFill>
              </a:rPr>
              <a:t>Principal: proportion avec succès thérapeutique à S48 (analyse en ITT)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0066"/>
                </a:solidFill>
              </a:rPr>
              <a:t>Avec l’hypothèse de 90 % d’efficacité à S48, l’inclusion de 100 patients donne </a:t>
            </a:r>
            <a:br>
              <a:rPr lang="fr-FR" sz="1600" dirty="0" smtClean="0">
                <a:solidFill>
                  <a:srgbClr val="000066"/>
                </a:solidFill>
              </a:rPr>
            </a:br>
            <a:r>
              <a:rPr lang="fr-FR" sz="1600" dirty="0" smtClean="0">
                <a:solidFill>
                  <a:srgbClr val="000066"/>
                </a:solidFill>
              </a:rPr>
              <a:t>une puissance de 80 % pour détecter une différence minimale d’efficacité de 15 %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600" dirty="0" smtClean="0">
                <a:solidFill>
                  <a:srgbClr val="000066"/>
                </a:solidFill>
              </a:rPr>
              <a:t>Autres: analyse observée de l’efficacité virologique, sous-étude PK, analyse coût-efficacité</a:t>
            </a:r>
          </a:p>
        </p:txBody>
      </p:sp>
      <p:sp>
        <p:nvSpPr>
          <p:cNvPr id="9243" name="AutoShape 162"/>
          <p:cNvSpPr>
            <a:spLocks noChangeArrowheads="1"/>
          </p:cNvSpPr>
          <p:nvPr/>
        </p:nvSpPr>
        <p:spPr bwMode="auto">
          <a:xfrm>
            <a:off x="0" y="6570663"/>
            <a:ext cx="694267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DRV600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9244" name="ZoneTexte 69"/>
          <p:cNvSpPr txBox="1">
            <a:spLocks noChangeArrowheads="1"/>
          </p:cNvSpPr>
          <p:nvPr/>
        </p:nvSpPr>
        <p:spPr bwMode="auto">
          <a:xfrm>
            <a:off x="5389724" y="6576813"/>
            <a:ext cx="3734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err="1" smtClean="0">
                <a:solidFill>
                  <a:srgbClr val="CC0000"/>
                </a:solidFill>
                <a:ea typeface="ＭＳ Ｐゴシック" pitchFamily="34" charset="-128"/>
              </a:rPr>
              <a:t>Molto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 J. J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34" charset="-128"/>
              </a:rPr>
              <a:t>AntimicrobChemother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 2015;70:1139-45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9245" name="AutoShape 162"/>
          <p:cNvSpPr>
            <a:spLocks noChangeArrowheads="1"/>
          </p:cNvSpPr>
          <p:nvPr/>
        </p:nvSpPr>
        <p:spPr bwMode="auto">
          <a:xfrm>
            <a:off x="86409" y="2227232"/>
            <a:ext cx="3610870" cy="200906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spAutoFit/>
          </a:bodyPr>
          <a:lstStyle/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≥ 18 ans</a:t>
            </a: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Traitement stable par </a:t>
            </a: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DRV/r 800/100 mg + 2 INTI avec </a:t>
            </a: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ARN VIH &lt; 50 c/ml &gt; 12 semaines</a:t>
            </a: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Pas d’antécédent d’échec </a:t>
            </a: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virologique sous IP </a:t>
            </a:r>
          </a:p>
          <a:p>
            <a:pPr algn="ctr" defTabSz="914400"/>
            <a:r>
              <a:rPr lang="fr-FR" sz="1600" b="1" smtClean="0">
                <a:solidFill>
                  <a:srgbClr val="000066"/>
                </a:solidFill>
                <a:latin typeface="Calibri" pitchFamily="34" charset="0"/>
              </a:rPr>
              <a:t>Pas de mutations de résistance à DRV</a:t>
            </a:r>
            <a:endParaRPr lang="fr-FR" sz="1600" b="1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34" name="Oval 110"/>
          <p:cNvSpPr>
            <a:spLocks noChangeArrowheads="1"/>
          </p:cNvSpPr>
          <p:nvPr/>
        </p:nvSpPr>
        <p:spPr bwMode="auto">
          <a:xfrm>
            <a:off x="8467863" y="139819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W48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248" name="Line 172"/>
          <p:cNvSpPr>
            <a:spLocks noChangeShapeType="1"/>
          </p:cNvSpPr>
          <p:nvPr/>
        </p:nvSpPr>
        <p:spPr bwMode="auto">
          <a:xfrm>
            <a:off x="8766313" y="193794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Etude DRV600 : switch pour DRV/r 600/100 mg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341843" y="4236292"/>
            <a:ext cx="70455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000066"/>
                </a:solidFill>
              </a:rPr>
              <a:t>* Randomisation stratifiée sur ARN VIH (≤ ou &gt; 100 000 c/ml) avant le début des ARV</a:t>
            </a:r>
            <a:endParaRPr lang="fr-FR" sz="14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8"/>
          <p:cNvSpPr>
            <a:spLocks noChangeArrowheads="1"/>
          </p:cNvSpPr>
          <p:nvPr/>
        </p:nvSpPr>
        <p:spPr bwMode="auto">
          <a:xfrm>
            <a:off x="1631113" y="1238250"/>
            <a:ext cx="59055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Caractéristiques à l’inclusion et devenir</a:t>
            </a:r>
            <a:endParaRPr lang="fr-F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07901"/>
              </p:ext>
            </p:extLst>
          </p:nvPr>
        </p:nvGraphicFramePr>
        <p:xfrm>
          <a:off x="383371" y="1605427"/>
          <a:ext cx="8278421" cy="4907360"/>
        </p:xfrm>
        <a:graphic>
          <a:graphicData uri="http://schemas.openxmlformats.org/drawingml/2006/table">
            <a:tbl>
              <a:tblPr/>
              <a:tblGrid>
                <a:gridCol w="363798"/>
                <a:gridCol w="4023985"/>
                <a:gridCol w="1997493"/>
                <a:gridCol w="1893145"/>
              </a:tblGrid>
              <a:tr h="65202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800/100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600/100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</a:tr>
              <a:tr h="34317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Age moyen, ans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17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Femme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18 %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317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Co-infection VHC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26 %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17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à l’inclusion, moyenne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591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523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317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Nadir de CD4/mm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 moyenne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197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17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Durée ARN VIH &lt; 50 c/ml (semaines),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6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INTI associés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ABC/3TC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68 %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32 %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64 %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317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Interruption avant S48,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1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ARN VIH confirmé &gt; 50 c/ml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31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Perdu de vue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1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Décès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8" name="AutoShape 162"/>
          <p:cNvSpPr>
            <a:spLocks noChangeArrowheads="1"/>
          </p:cNvSpPr>
          <p:nvPr/>
        </p:nvSpPr>
        <p:spPr bwMode="auto">
          <a:xfrm>
            <a:off x="0" y="6570663"/>
            <a:ext cx="694267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DRV600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5389724" y="6576813"/>
            <a:ext cx="3734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err="1" smtClean="0">
                <a:solidFill>
                  <a:srgbClr val="CC0000"/>
                </a:solidFill>
                <a:ea typeface="ＭＳ Ｐゴシック" pitchFamily="34" charset="-128"/>
              </a:rPr>
              <a:t>Molto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 J. J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34" charset="-128"/>
              </a:rPr>
              <a:t>AntimicrobChemother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 2015;70:1139-45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en-GB" sz="3200" smtClean="0">
                <a:ea typeface="ＭＳ Ｐゴシック" pitchFamily="34" charset="-128"/>
              </a:rPr>
              <a:t>Etude DRV600 : switch pour DRV/r 600/100 mg</a:t>
            </a:r>
            <a:endParaRPr lang="en-GB" sz="32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0"/>
          <p:cNvSpPr>
            <a:spLocks noChangeArrowheads="1"/>
          </p:cNvSpPr>
          <p:nvPr/>
        </p:nvSpPr>
        <p:spPr bwMode="auto">
          <a:xfrm>
            <a:off x="486685" y="1456990"/>
            <a:ext cx="1882905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Absence d’échec</a:t>
            </a:r>
          </a:p>
          <a:p>
            <a:pPr algn="ctr"/>
            <a:r>
              <a:rPr lang="fr-FR" sz="1600" b="1" dirty="0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thérapeutique (ITT)</a:t>
            </a:r>
            <a:endParaRPr lang="fr-FR" sz="1600" b="1" dirty="0">
              <a:solidFill>
                <a:srgbClr val="333399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pSp>
        <p:nvGrpSpPr>
          <p:cNvPr id="48" name="Groupe 47"/>
          <p:cNvGrpSpPr/>
          <p:nvPr/>
        </p:nvGrpSpPr>
        <p:grpSpPr>
          <a:xfrm>
            <a:off x="50800" y="2104012"/>
            <a:ext cx="4521200" cy="377227"/>
            <a:chOff x="50800" y="2104012"/>
            <a:chExt cx="4521200" cy="377227"/>
          </a:xfrm>
        </p:grpSpPr>
        <p:sp>
          <p:nvSpPr>
            <p:cNvPr id="46" name="AutoShape 165"/>
            <p:cNvSpPr>
              <a:spLocks noChangeArrowheads="1"/>
            </p:cNvSpPr>
            <p:nvPr/>
          </p:nvSpPr>
          <p:spPr bwMode="auto">
            <a:xfrm>
              <a:off x="50800" y="2104012"/>
              <a:ext cx="4521200" cy="37722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2800">
                <a:solidFill>
                  <a:srgbClr val="000066"/>
                </a:solidFill>
              </a:endParaRPr>
            </a:p>
          </p:txBody>
        </p:sp>
        <p:sp>
          <p:nvSpPr>
            <p:cNvPr id="11266" name="Rectangle 36"/>
            <p:cNvSpPr>
              <a:spLocks noChangeArrowheads="1"/>
            </p:cNvSpPr>
            <p:nvPr/>
          </p:nvSpPr>
          <p:spPr bwMode="auto">
            <a:xfrm>
              <a:off x="2457669" y="2194995"/>
              <a:ext cx="207963" cy="206375"/>
            </a:xfrm>
            <a:prstGeom prst="rect">
              <a:avLst/>
            </a:prstGeom>
            <a:solidFill>
              <a:srgbClr val="00FFCC"/>
            </a:solidFill>
            <a:ln w="0">
              <a:solidFill>
                <a:srgbClr val="00FFCC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67" name="Rectangle 37"/>
            <p:cNvSpPr>
              <a:spLocks noChangeArrowheads="1"/>
            </p:cNvSpPr>
            <p:nvPr/>
          </p:nvSpPr>
          <p:spPr bwMode="auto">
            <a:xfrm>
              <a:off x="184625" y="2194995"/>
              <a:ext cx="209550" cy="209550"/>
            </a:xfrm>
            <a:prstGeom prst="rect">
              <a:avLst/>
            </a:prstGeom>
            <a:solidFill>
              <a:srgbClr val="333399"/>
            </a:solidFill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68" name="ZoneTexte 56"/>
            <p:cNvSpPr txBox="1">
              <a:spLocks noChangeArrowheads="1"/>
            </p:cNvSpPr>
            <p:nvPr/>
          </p:nvSpPr>
          <p:spPr bwMode="auto">
            <a:xfrm>
              <a:off x="2628183" y="2150312"/>
              <a:ext cx="191480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smtClean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DRV/r 600/100 + 2 INTI</a:t>
              </a:r>
              <a:endParaRPr lang="fr-FR" sz="1400" b="1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  <p:sp>
          <p:nvSpPr>
            <p:cNvPr id="11269" name="ZoneTexte 56"/>
            <p:cNvSpPr txBox="1">
              <a:spLocks noChangeArrowheads="1"/>
            </p:cNvSpPr>
            <p:nvPr/>
          </p:nvSpPr>
          <p:spPr bwMode="auto">
            <a:xfrm>
              <a:off x="342639" y="2150312"/>
              <a:ext cx="191480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smtClean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DRV/r 800/100 + 2 INTI</a:t>
              </a:r>
              <a:endParaRPr lang="fr-FR" sz="1400" b="1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</p:grpSp>
      <p:sp>
        <p:nvSpPr>
          <p:cNvPr id="11290" name="Freeform 41"/>
          <p:cNvSpPr>
            <a:spLocks noEditPoints="1"/>
          </p:cNvSpPr>
          <p:nvPr/>
        </p:nvSpPr>
        <p:spPr bwMode="auto">
          <a:xfrm>
            <a:off x="4221163" y="4843463"/>
            <a:ext cx="4332287" cy="28575"/>
          </a:xfrm>
          <a:custGeom>
            <a:avLst/>
            <a:gdLst>
              <a:gd name="T0" fmla="*/ 2147483647 w 2729"/>
              <a:gd name="T1" fmla="*/ 0 h 18"/>
              <a:gd name="T2" fmla="*/ 2147483647 w 2729"/>
              <a:gd name="T3" fmla="*/ 2147483647 h 18"/>
              <a:gd name="T4" fmla="*/ 0 w 2729"/>
              <a:gd name="T5" fmla="*/ 2147483647 h 18"/>
              <a:gd name="T6" fmla="*/ 0 w 2729"/>
              <a:gd name="T7" fmla="*/ 0 h 18"/>
              <a:gd name="T8" fmla="*/ 2147483647 w 2729"/>
              <a:gd name="T9" fmla="*/ 0 h 18"/>
              <a:gd name="T10" fmla="*/ 2147483647 w 2729"/>
              <a:gd name="T11" fmla="*/ 0 h 18"/>
              <a:gd name="T12" fmla="*/ 2147483647 w 2729"/>
              <a:gd name="T13" fmla="*/ 2147483647 h 18"/>
              <a:gd name="T14" fmla="*/ 2147483647 w 2729"/>
              <a:gd name="T15" fmla="*/ 2147483647 h 18"/>
              <a:gd name="T16" fmla="*/ 2147483647 w 2729"/>
              <a:gd name="T17" fmla="*/ 0 h 18"/>
              <a:gd name="T18" fmla="*/ 2147483647 w 2729"/>
              <a:gd name="T19" fmla="*/ 0 h 18"/>
              <a:gd name="T20" fmla="*/ 2147483647 w 2729"/>
              <a:gd name="T21" fmla="*/ 0 h 18"/>
              <a:gd name="T22" fmla="*/ 2147483647 w 2729"/>
              <a:gd name="T23" fmla="*/ 2147483647 h 18"/>
              <a:gd name="T24" fmla="*/ 2147483647 w 2729"/>
              <a:gd name="T25" fmla="*/ 2147483647 h 18"/>
              <a:gd name="T26" fmla="*/ 2147483647 w 2729"/>
              <a:gd name="T27" fmla="*/ 0 h 18"/>
              <a:gd name="T28" fmla="*/ 2147483647 w 2729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729"/>
              <a:gd name="T46" fmla="*/ 0 h 18"/>
              <a:gd name="T47" fmla="*/ 2729 w 2729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729" h="18">
                <a:moveTo>
                  <a:pt x="6" y="0"/>
                </a:moveTo>
                <a:lnTo>
                  <a:pt x="6" y="18"/>
                </a:lnTo>
                <a:lnTo>
                  <a:pt x="0" y="18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1371" y="0"/>
                </a:moveTo>
                <a:lnTo>
                  <a:pt x="1371" y="18"/>
                </a:lnTo>
                <a:lnTo>
                  <a:pt x="1365" y="18"/>
                </a:lnTo>
                <a:lnTo>
                  <a:pt x="1365" y="0"/>
                </a:lnTo>
                <a:lnTo>
                  <a:pt x="1371" y="0"/>
                </a:lnTo>
                <a:close/>
                <a:moveTo>
                  <a:pt x="2729" y="0"/>
                </a:moveTo>
                <a:lnTo>
                  <a:pt x="2729" y="18"/>
                </a:lnTo>
                <a:lnTo>
                  <a:pt x="2723" y="18"/>
                </a:lnTo>
                <a:lnTo>
                  <a:pt x="2723" y="0"/>
                </a:lnTo>
                <a:lnTo>
                  <a:pt x="2729" y="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bg1"/>
            </a:solidFill>
            <a:bevel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9" name="Rectangle 8"/>
          <p:cNvSpPr>
            <a:spLocks noChangeArrowheads="1"/>
          </p:cNvSpPr>
          <p:nvPr/>
        </p:nvSpPr>
        <p:spPr bwMode="auto">
          <a:xfrm>
            <a:off x="1619538" y="1238250"/>
            <a:ext cx="59055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Résultats</a:t>
            </a:r>
            <a:endParaRPr lang="fr-F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2412234" y="1496087"/>
            <a:ext cx="18829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ARN VIH &lt; 50 c/ml (observé)</a:t>
            </a:r>
            <a:endParaRPr lang="fr-FR" sz="1600" b="1" dirty="0">
              <a:solidFill>
                <a:srgbClr val="333399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494055" y="6039168"/>
            <a:ext cx="40142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000066"/>
                </a:solidFill>
              </a:rPr>
              <a:t>Génotype réalisé pour 3/5 échecs virologiques : </a:t>
            </a:r>
          </a:p>
          <a:p>
            <a:r>
              <a:rPr lang="fr-FR" sz="1400" dirty="0" smtClean="0">
                <a:solidFill>
                  <a:srgbClr val="000066"/>
                </a:solidFill>
              </a:rPr>
              <a:t>pas d’émergence de résistance</a:t>
            </a:r>
            <a:endParaRPr lang="fr-FR" sz="1400" dirty="0">
              <a:solidFill>
                <a:srgbClr val="000066"/>
              </a:solidFill>
            </a:endParaRPr>
          </a:p>
        </p:txBody>
      </p:sp>
      <p:graphicFrame>
        <p:nvGraphicFramePr>
          <p:cNvPr id="50" name="Tableau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096196"/>
              </p:ext>
            </p:extLst>
          </p:nvPr>
        </p:nvGraphicFramePr>
        <p:xfrm>
          <a:off x="4533594" y="3207726"/>
          <a:ext cx="4491652" cy="1855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6063"/>
                <a:gridCol w="1151672"/>
                <a:gridCol w="1363917"/>
              </a:tblGrid>
              <a:tr h="618384">
                <a:tc>
                  <a:txBody>
                    <a:bodyPr/>
                    <a:lstStyle/>
                    <a:p>
                      <a:endParaRPr lang="fr-FR" sz="1400" noProof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noProof="0" smtClean="0">
                          <a:solidFill>
                            <a:schemeClr val="bg1"/>
                          </a:solidFill>
                        </a:rPr>
                        <a:t>DRV/r 800/100</a:t>
                      </a:r>
                      <a:endParaRPr lang="fr-FR" sz="1400" noProof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noProof="0" smtClean="0">
                          <a:solidFill>
                            <a:srgbClr val="000000"/>
                          </a:solidFill>
                        </a:rPr>
                        <a:t>DRV/</a:t>
                      </a:r>
                      <a:r>
                        <a:rPr lang="fr-FR" sz="1400" baseline="0" noProof="0" smtClean="0">
                          <a:solidFill>
                            <a:srgbClr val="000000"/>
                          </a:solidFill>
                        </a:rPr>
                        <a:t>r </a:t>
                      </a:r>
                      <a:r>
                        <a:rPr lang="fr-FR" sz="1400" noProof="0" smtClean="0">
                          <a:solidFill>
                            <a:srgbClr val="000000"/>
                          </a:solidFill>
                        </a:rPr>
                        <a:t>600/100</a:t>
                      </a:r>
                      <a:endParaRPr lang="fr-FR" sz="1400" noProof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CC"/>
                    </a:solidFill>
                  </a:tcPr>
                </a:tc>
              </a:tr>
              <a:tr h="618384">
                <a:tc>
                  <a:txBody>
                    <a:bodyPr/>
                    <a:lstStyle/>
                    <a:p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EI</a:t>
                      </a:r>
                      <a:r>
                        <a:rPr lang="fr-FR" sz="1400" b="1" baseline="0" noProof="0" dirty="0" smtClean="0">
                          <a:solidFill>
                            <a:srgbClr val="000066"/>
                          </a:solidFill>
                        </a:rPr>
                        <a:t> gastro-intestinal</a:t>
                      </a:r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 </a:t>
                      </a:r>
                      <a:b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de grade ≥ 2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n = 6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 n = 4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8384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Elévation des lipides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n = 5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55" name="ZoneTexte 54"/>
          <p:cNvSpPr txBox="1"/>
          <p:nvPr/>
        </p:nvSpPr>
        <p:spPr>
          <a:xfrm>
            <a:off x="4572000" y="5112678"/>
            <a:ext cx="33183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i="1" dirty="0" smtClean="0">
                <a:solidFill>
                  <a:srgbClr val="000066"/>
                </a:solidFill>
              </a:rPr>
              <a:t>Pas d’arrêt pour événement indésirable</a:t>
            </a:r>
            <a:endParaRPr lang="fr-FR" sz="1400" i="1" dirty="0">
              <a:solidFill>
                <a:srgbClr val="000066"/>
              </a:solidFill>
            </a:endParaRPr>
          </a:p>
        </p:txBody>
      </p:sp>
      <p:sp>
        <p:nvSpPr>
          <p:cNvPr id="56" name="Rectangle 8"/>
          <p:cNvSpPr>
            <a:spLocks noChangeArrowheads="1"/>
          </p:cNvSpPr>
          <p:nvPr/>
        </p:nvSpPr>
        <p:spPr bwMode="auto">
          <a:xfrm>
            <a:off x="5570302" y="2829940"/>
            <a:ext cx="2404756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Tolérance</a:t>
            </a:r>
            <a:endParaRPr lang="fr-F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57" name="AutoShape 162"/>
          <p:cNvSpPr>
            <a:spLocks noChangeArrowheads="1"/>
          </p:cNvSpPr>
          <p:nvPr/>
        </p:nvSpPr>
        <p:spPr bwMode="auto">
          <a:xfrm>
            <a:off x="0" y="6570663"/>
            <a:ext cx="694267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200" b="1" i="1" smtClean="0">
                <a:solidFill>
                  <a:srgbClr val="333399"/>
                </a:solidFill>
                <a:latin typeface="Cambria" pitchFamily="18" charset="0"/>
              </a:rPr>
              <a:t>DRV600</a:t>
            </a:r>
            <a:endParaRPr lang="fr-FR" sz="1200" b="1" i="1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41" name="ZoneTexte 69"/>
          <p:cNvSpPr txBox="1">
            <a:spLocks noChangeArrowheads="1"/>
          </p:cNvSpPr>
          <p:nvPr/>
        </p:nvSpPr>
        <p:spPr bwMode="auto">
          <a:xfrm>
            <a:off x="5389724" y="6576813"/>
            <a:ext cx="3734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smtClean="0">
                <a:solidFill>
                  <a:srgbClr val="CC0000"/>
                </a:solidFill>
                <a:ea typeface="ＭＳ Ｐゴシック" pitchFamily="34" charset="-128"/>
              </a:rPr>
              <a:t>Molto J. J AntimicrobChemother 2015;70:1139-45</a:t>
            </a:r>
            <a:endParaRPr lang="fr-FR" sz="1200" i="1">
              <a:solidFill>
                <a:srgbClr val="CC0000"/>
              </a:solidFill>
              <a:ea typeface="ＭＳ Ｐゴシック" pitchFamily="34" charset="-128"/>
            </a:endParaRPr>
          </a:p>
        </p:txBody>
      </p:sp>
      <p:grpSp>
        <p:nvGrpSpPr>
          <p:cNvPr id="44" name="Groupe 43"/>
          <p:cNvGrpSpPr/>
          <p:nvPr/>
        </p:nvGrpSpPr>
        <p:grpSpPr>
          <a:xfrm>
            <a:off x="311570" y="2600666"/>
            <a:ext cx="4271518" cy="3438502"/>
            <a:chOff x="306547" y="2600666"/>
            <a:chExt cx="3952389" cy="3438502"/>
          </a:xfrm>
        </p:grpSpPr>
        <p:sp>
          <p:nvSpPr>
            <p:cNvPr id="11270" name="Rectangle 8"/>
            <p:cNvSpPr>
              <a:spLocks noChangeArrowheads="1"/>
            </p:cNvSpPr>
            <p:nvPr/>
          </p:nvSpPr>
          <p:spPr bwMode="auto">
            <a:xfrm>
              <a:off x="2228316" y="5537540"/>
              <a:ext cx="17093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fr-FR" sz="16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73" name="ZoneTexte 9"/>
            <p:cNvSpPr txBox="1">
              <a:spLocks noChangeArrowheads="1"/>
            </p:cNvSpPr>
            <p:nvPr/>
          </p:nvSpPr>
          <p:spPr bwMode="auto">
            <a:xfrm>
              <a:off x="306547" y="5515948"/>
              <a:ext cx="205606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dirty="0" smtClean="0">
                  <a:solidFill>
                    <a:srgbClr val="000066"/>
                  </a:solidFill>
                  <a:ea typeface="ＭＳ Ｐゴシック" pitchFamily="34" charset="-128"/>
                </a:rPr>
                <a:t>Différence - 4 % </a:t>
              </a:r>
            </a:p>
            <a:p>
              <a:pPr algn="ctr"/>
              <a:r>
                <a:rPr lang="fr-FR" sz="1400" dirty="0" smtClean="0">
                  <a:solidFill>
                    <a:srgbClr val="000066"/>
                  </a:solidFill>
                  <a:ea typeface="ＭＳ Ｐゴシック" pitchFamily="34" charset="-128"/>
                </a:rPr>
                <a:t>(borne inférieure -12,9 %)</a:t>
              </a:r>
              <a:endParaRPr lang="fr-FR" sz="1400" b="1" dirty="0">
                <a:solidFill>
                  <a:srgbClr val="333399"/>
                </a:solidFill>
                <a:ea typeface="ＭＳ Ｐゴシック" pitchFamily="34" charset="-128"/>
              </a:endParaRPr>
            </a:p>
          </p:txBody>
        </p:sp>
        <p:sp>
          <p:nvSpPr>
            <p:cNvPr id="11276" name="Freeform 25"/>
            <p:cNvSpPr>
              <a:spLocks noEditPoints="1"/>
            </p:cNvSpPr>
            <p:nvPr/>
          </p:nvSpPr>
          <p:spPr bwMode="auto">
            <a:xfrm>
              <a:off x="681038" y="5501028"/>
              <a:ext cx="2706687" cy="58737"/>
            </a:xfrm>
            <a:custGeom>
              <a:avLst/>
              <a:gdLst>
                <a:gd name="T0" fmla="*/ 2147483647 w 1705"/>
                <a:gd name="T1" fmla="*/ 0 h 37"/>
                <a:gd name="T2" fmla="*/ 2147483647 w 1705"/>
                <a:gd name="T3" fmla="*/ 2147483647 h 37"/>
                <a:gd name="T4" fmla="*/ 0 w 1705"/>
                <a:gd name="T5" fmla="*/ 2147483647 h 37"/>
                <a:gd name="T6" fmla="*/ 0 w 1705"/>
                <a:gd name="T7" fmla="*/ 0 h 37"/>
                <a:gd name="T8" fmla="*/ 2147483647 w 1705"/>
                <a:gd name="T9" fmla="*/ 0 h 37"/>
                <a:gd name="T10" fmla="*/ 2147483647 w 1705"/>
                <a:gd name="T11" fmla="*/ 0 h 37"/>
                <a:gd name="T12" fmla="*/ 2147483647 w 1705"/>
                <a:gd name="T13" fmla="*/ 2147483647 h 37"/>
                <a:gd name="T14" fmla="*/ 2147483647 w 1705"/>
                <a:gd name="T15" fmla="*/ 2147483647 h 37"/>
                <a:gd name="T16" fmla="*/ 2147483647 w 1705"/>
                <a:gd name="T17" fmla="*/ 0 h 37"/>
                <a:gd name="T18" fmla="*/ 2147483647 w 1705"/>
                <a:gd name="T19" fmla="*/ 0 h 37"/>
                <a:gd name="T20" fmla="*/ 2147483647 w 1705"/>
                <a:gd name="T21" fmla="*/ 0 h 37"/>
                <a:gd name="T22" fmla="*/ 2147483647 w 1705"/>
                <a:gd name="T23" fmla="*/ 2147483647 h 37"/>
                <a:gd name="T24" fmla="*/ 2147483647 w 1705"/>
                <a:gd name="T25" fmla="*/ 2147483647 h 37"/>
                <a:gd name="T26" fmla="*/ 2147483647 w 1705"/>
                <a:gd name="T27" fmla="*/ 0 h 37"/>
                <a:gd name="T28" fmla="*/ 2147483647 w 1705"/>
                <a:gd name="T29" fmla="*/ 0 h 3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05"/>
                <a:gd name="T46" fmla="*/ 0 h 37"/>
                <a:gd name="T47" fmla="*/ 1705 w 1705"/>
                <a:gd name="T48" fmla="*/ 37 h 3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05" h="37">
                  <a:moveTo>
                    <a:pt x="5" y="0"/>
                  </a:moveTo>
                  <a:lnTo>
                    <a:pt x="5" y="37"/>
                  </a:lnTo>
                  <a:lnTo>
                    <a:pt x="0" y="37"/>
                  </a:lnTo>
                  <a:lnTo>
                    <a:pt x="0" y="0"/>
                  </a:lnTo>
                  <a:lnTo>
                    <a:pt x="5" y="0"/>
                  </a:lnTo>
                  <a:close/>
                  <a:moveTo>
                    <a:pt x="855" y="0"/>
                  </a:moveTo>
                  <a:lnTo>
                    <a:pt x="855" y="37"/>
                  </a:lnTo>
                  <a:lnTo>
                    <a:pt x="850" y="37"/>
                  </a:lnTo>
                  <a:lnTo>
                    <a:pt x="850" y="0"/>
                  </a:lnTo>
                  <a:lnTo>
                    <a:pt x="855" y="0"/>
                  </a:lnTo>
                  <a:close/>
                  <a:moveTo>
                    <a:pt x="1705" y="0"/>
                  </a:moveTo>
                  <a:lnTo>
                    <a:pt x="1705" y="37"/>
                  </a:lnTo>
                  <a:lnTo>
                    <a:pt x="1700" y="37"/>
                  </a:lnTo>
                  <a:lnTo>
                    <a:pt x="1700" y="0"/>
                  </a:lnTo>
                  <a:lnTo>
                    <a:pt x="1705" y="0"/>
                  </a:lnTo>
                  <a:close/>
                </a:path>
              </a:pathLst>
            </a:custGeom>
            <a:solidFill>
              <a:srgbClr val="FFFFFF"/>
            </a:solidFill>
            <a:ln w="7938">
              <a:solidFill>
                <a:srgbClr val="000066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83" name="Rectangle 51"/>
            <p:cNvSpPr>
              <a:spLocks noChangeArrowheads="1"/>
            </p:cNvSpPr>
            <p:nvPr/>
          </p:nvSpPr>
          <p:spPr bwMode="auto">
            <a:xfrm>
              <a:off x="386281" y="2781641"/>
              <a:ext cx="218037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100</a:t>
              </a:r>
            </a:p>
          </p:txBody>
        </p:sp>
        <p:sp>
          <p:nvSpPr>
            <p:cNvPr id="11288" name="Freeform 36"/>
            <p:cNvSpPr>
              <a:spLocks noEditPoints="1"/>
            </p:cNvSpPr>
            <p:nvPr/>
          </p:nvSpPr>
          <p:spPr bwMode="auto">
            <a:xfrm>
              <a:off x="1090018" y="2963022"/>
              <a:ext cx="1934439" cy="2538006"/>
            </a:xfrm>
            <a:custGeom>
              <a:avLst/>
              <a:gdLst>
                <a:gd name="T0" fmla="*/ 0 w 1743"/>
                <a:gd name="T1" fmla="*/ 2147483647 h 1588"/>
                <a:gd name="T2" fmla="*/ 2147483647 w 1743"/>
                <a:gd name="T3" fmla="*/ 2147483647 h 1588"/>
                <a:gd name="T4" fmla="*/ 2147483647 w 1743"/>
                <a:gd name="T5" fmla="*/ 2147483647 h 1588"/>
                <a:gd name="T6" fmla="*/ 0 w 1743"/>
                <a:gd name="T7" fmla="*/ 2147483647 h 1588"/>
                <a:gd name="T8" fmla="*/ 0 w 1743"/>
                <a:gd name="T9" fmla="*/ 2147483647 h 1588"/>
                <a:gd name="T10" fmla="*/ 2147483647 w 1743"/>
                <a:gd name="T11" fmla="*/ 0 h 1588"/>
                <a:gd name="T12" fmla="*/ 2147483647 w 1743"/>
                <a:gd name="T13" fmla="*/ 0 h 1588"/>
                <a:gd name="T14" fmla="*/ 2147483647 w 1743"/>
                <a:gd name="T15" fmla="*/ 2147483647 h 1588"/>
                <a:gd name="T16" fmla="*/ 2147483647 w 1743"/>
                <a:gd name="T17" fmla="*/ 2147483647 h 1588"/>
                <a:gd name="T18" fmla="*/ 2147483647 w 1743"/>
                <a:gd name="T19" fmla="*/ 0 h 158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43"/>
                <a:gd name="T31" fmla="*/ 0 h 1588"/>
                <a:gd name="T32" fmla="*/ 1743 w 1743"/>
                <a:gd name="T33" fmla="*/ 1588 h 158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43" h="1588">
                  <a:moveTo>
                    <a:pt x="0" y="6"/>
                  </a:moveTo>
                  <a:lnTo>
                    <a:pt x="378" y="6"/>
                  </a:lnTo>
                  <a:lnTo>
                    <a:pt x="378" y="1588"/>
                  </a:lnTo>
                  <a:lnTo>
                    <a:pt x="0" y="1588"/>
                  </a:lnTo>
                  <a:lnTo>
                    <a:pt x="0" y="6"/>
                  </a:lnTo>
                  <a:close/>
                  <a:moveTo>
                    <a:pt x="1364" y="0"/>
                  </a:moveTo>
                  <a:lnTo>
                    <a:pt x="1743" y="0"/>
                  </a:lnTo>
                  <a:lnTo>
                    <a:pt x="1743" y="1588"/>
                  </a:lnTo>
                  <a:lnTo>
                    <a:pt x="1364" y="1588"/>
                  </a:lnTo>
                  <a:lnTo>
                    <a:pt x="1364" y="0"/>
                  </a:lnTo>
                  <a:close/>
                </a:path>
              </a:pathLst>
            </a:custGeom>
            <a:solidFill>
              <a:srgbClr val="3333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89" name="Freeform 37"/>
            <p:cNvSpPr>
              <a:spLocks noEditPoints="1"/>
            </p:cNvSpPr>
            <p:nvPr/>
          </p:nvSpPr>
          <p:spPr bwMode="auto">
            <a:xfrm>
              <a:off x="1637705" y="2986172"/>
              <a:ext cx="1968500" cy="2514856"/>
            </a:xfrm>
            <a:custGeom>
              <a:avLst/>
              <a:gdLst>
                <a:gd name="T0" fmla="*/ 0 w 1738"/>
                <a:gd name="T1" fmla="*/ 2147483647 h 1540"/>
                <a:gd name="T2" fmla="*/ 2147483647 w 1738"/>
                <a:gd name="T3" fmla="*/ 2147483647 h 1540"/>
                <a:gd name="T4" fmla="*/ 2147483647 w 1738"/>
                <a:gd name="T5" fmla="*/ 2147483647 h 1540"/>
                <a:gd name="T6" fmla="*/ 0 w 1738"/>
                <a:gd name="T7" fmla="*/ 2147483647 h 1540"/>
                <a:gd name="T8" fmla="*/ 0 w 1738"/>
                <a:gd name="T9" fmla="*/ 2147483647 h 1540"/>
                <a:gd name="T10" fmla="*/ 2147483647 w 1738"/>
                <a:gd name="T11" fmla="*/ 0 h 1540"/>
                <a:gd name="T12" fmla="*/ 2147483647 w 1738"/>
                <a:gd name="T13" fmla="*/ 0 h 1540"/>
                <a:gd name="T14" fmla="*/ 2147483647 w 1738"/>
                <a:gd name="T15" fmla="*/ 2147483647 h 1540"/>
                <a:gd name="T16" fmla="*/ 2147483647 w 1738"/>
                <a:gd name="T17" fmla="*/ 2147483647 h 1540"/>
                <a:gd name="T18" fmla="*/ 2147483647 w 1738"/>
                <a:gd name="T19" fmla="*/ 0 h 15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738"/>
                <a:gd name="T31" fmla="*/ 0 h 1540"/>
                <a:gd name="T32" fmla="*/ 1738 w 1738"/>
                <a:gd name="T33" fmla="*/ 1540 h 15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738" h="1540">
                  <a:moveTo>
                    <a:pt x="0" y="54"/>
                  </a:moveTo>
                  <a:lnTo>
                    <a:pt x="379" y="54"/>
                  </a:lnTo>
                  <a:lnTo>
                    <a:pt x="379" y="1540"/>
                  </a:lnTo>
                  <a:lnTo>
                    <a:pt x="0" y="1540"/>
                  </a:lnTo>
                  <a:lnTo>
                    <a:pt x="0" y="54"/>
                  </a:lnTo>
                  <a:close/>
                  <a:moveTo>
                    <a:pt x="1365" y="0"/>
                  </a:moveTo>
                  <a:lnTo>
                    <a:pt x="1738" y="0"/>
                  </a:lnTo>
                  <a:lnTo>
                    <a:pt x="1738" y="1540"/>
                  </a:lnTo>
                  <a:lnTo>
                    <a:pt x="1365" y="1540"/>
                  </a:lnTo>
                  <a:lnTo>
                    <a:pt x="1365" y="0"/>
                  </a:lnTo>
                  <a:close/>
                </a:path>
              </a:pathLst>
            </a:custGeom>
            <a:solidFill>
              <a:srgbClr val="00FF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91" name="Rectangle 42"/>
            <p:cNvSpPr>
              <a:spLocks noChangeArrowheads="1"/>
            </p:cNvSpPr>
            <p:nvPr/>
          </p:nvSpPr>
          <p:spPr bwMode="auto">
            <a:xfrm>
              <a:off x="1213671" y="2731041"/>
              <a:ext cx="20617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94 </a:t>
              </a:r>
              <a:endParaRPr lang="fr-FR" sz="1400" b="1">
                <a:solidFill>
                  <a:srgbClr val="333399"/>
                </a:solidFill>
                <a:latin typeface="+mj-lt"/>
                <a:ea typeface="ＭＳ Ｐゴシック" pitchFamily="34" charset="-128"/>
              </a:endParaRPr>
            </a:p>
          </p:txBody>
        </p:sp>
        <p:sp>
          <p:nvSpPr>
            <p:cNvPr id="11292" name="Rectangle 43"/>
            <p:cNvSpPr>
              <a:spLocks noChangeArrowheads="1"/>
            </p:cNvSpPr>
            <p:nvPr/>
          </p:nvSpPr>
          <p:spPr bwMode="auto">
            <a:xfrm>
              <a:off x="2748084" y="2747578"/>
              <a:ext cx="16908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96</a:t>
              </a:r>
              <a:endParaRPr lang="fr-FR" sz="1400" b="1">
                <a:solidFill>
                  <a:srgbClr val="333399"/>
                </a:solidFill>
                <a:latin typeface="+mj-lt"/>
                <a:ea typeface="ＭＳ Ｐゴシック" pitchFamily="34" charset="-128"/>
              </a:endParaRPr>
            </a:p>
          </p:txBody>
        </p:sp>
        <p:sp>
          <p:nvSpPr>
            <p:cNvPr id="11293" name="Rectangle 44"/>
            <p:cNvSpPr>
              <a:spLocks noChangeArrowheads="1"/>
            </p:cNvSpPr>
            <p:nvPr/>
          </p:nvSpPr>
          <p:spPr bwMode="auto">
            <a:xfrm>
              <a:off x="1754498" y="2869353"/>
              <a:ext cx="16908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90</a:t>
              </a:r>
              <a:endParaRPr lang="fr-FR" sz="1400" b="1">
                <a:solidFill>
                  <a:srgbClr val="333399"/>
                </a:solidFill>
                <a:latin typeface="+mj-lt"/>
                <a:ea typeface="ＭＳ Ｐゴシック" pitchFamily="34" charset="-128"/>
              </a:endParaRPr>
            </a:p>
          </p:txBody>
        </p:sp>
        <p:sp>
          <p:nvSpPr>
            <p:cNvPr id="11294" name="Rectangle 45"/>
            <p:cNvSpPr>
              <a:spLocks noChangeArrowheads="1"/>
            </p:cNvSpPr>
            <p:nvPr/>
          </p:nvSpPr>
          <p:spPr bwMode="auto">
            <a:xfrm>
              <a:off x="3323222" y="2771591"/>
              <a:ext cx="16908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94</a:t>
              </a:r>
              <a:endParaRPr lang="fr-FR" sz="1400" b="1">
                <a:solidFill>
                  <a:srgbClr val="333399"/>
                </a:solidFill>
                <a:latin typeface="+mj-lt"/>
                <a:ea typeface="ＭＳ Ｐゴシック" pitchFamily="34" charset="-128"/>
              </a:endParaRPr>
            </a:p>
          </p:txBody>
        </p:sp>
        <p:sp>
          <p:nvSpPr>
            <p:cNvPr id="11295" name="Rectangle 46"/>
            <p:cNvSpPr>
              <a:spLocks noChangeArrowheads="1"/>
            </p:cNvSpPr>
            <p:nvPr/>
          </p:nvSpPr>
          <p:spPr bwMode="auto">
            <a:xfrm>
              <a:off x="558181" y="5408953"/>
              <a:ext cx="72679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0</a:t>
              </a:r>
            </a:p>
          </p:txBody>
        </p:sp>
        <p:sp>
          <p:nvSpPr>
            <p:cNvPr id="11296" name="Rectangle 47"/>
            <p:cNvSpPr>
              <a:spLocks noChangeArrowheads="1"/>
            </p:cNvSpPr>
            <p:nvPr/>
          </p:nvSpPr>
          <p:spPr bwMode="auto">
            <a:xfrm>
              <a:off x="472627" y="4893016"/>
              <a:ext cx="145357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20</a:t>
              </a:r>
            </a:p>
          </p:txBody>
        </p:sp>
        <p:sp>
          <p:nvSpPr>
            <p:cNvPr id="11297" name="Rectangle 48"/>
            <p:cNvSpPr>
              <a:spLocks noChangeArrowheads="1"/>
            </p:cNvSpPr>
            <p:nvPr/>
          </p:nvSpPr>
          <p:spPr bwMode="auto">
            <a:xfrm>
              <a:off x="472627" y="4365966"/>
              <a:ext cx="145357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40</a:t>
              </a:r>
            </a:p>
          </p:txBody>
        </p:sp>
        <p:sp>
          <p:nvSpPr>
            <p:cNvPr id="11298" name="Rectangle 49"/>
            <p:cNvSpPr>
              <a:spLocks noChangeArrowheads="1"/>
            </p:cNvSpPr>
            <p:nvPr/>
          </p:nvSpPr>
          <p:spPr bwMode="auto">
            <a:xfrm>
              <a:off x="472627" y="3837328"/>
              <a:ext cx="145357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60</a:t>
              </a:r>
            </a:p>
          </p:txBody>
        </p:sp>
        <p:sp>
          <p:nvSpPr>
            <p:cNvPr id="11299" name="Rectangle 50"/>
            <p:cNvSpPr>
              <a:spLocks noChangeArrowheads="1"/>
            </p:cNvSpPr>
            <p:nvPr/>
          </p:nvSpPr>
          <p:spPr bwMode="auto">
            <a:xfrm>
              <a:off x="472627" y="3310278"/>
              <a:ext cx="145357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80</a:t>
              </a:r>
            </a:p>
          </p:txBody>
        </p:sp>
        <p:sp>
          <p:nvSpPr>
            <p:cNvPr id="11307" name="ZoneTexte 52"/>
            <p:cNvSpPr txBox="1">
              <a:spLocks noChangeArrowheads="1"/>
            </p:cNvSpPr>
            <p:nvPr/>
          </p:nvSpPr>
          <p:spPr bwMode="auto">
            <a:xfrm>
              <a:off x="594113" y="2600666"/>
              <a:ext cx="286562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100">
                  <a:solidFill>
                    <a:srgbClr val="000066"/>
                  </a:solidFill>
                  <a:ea typeface="ＭＳ Ｐゴシック" pitchFamily="34" charset="-128"/>
                </a:rPr>
                <a:t>%</a:t>
              </a:r>
            </a:p>
          </p:txBody>
        </p:sp>
        <p:cxnSp>
          <p:nvCxnSpPr>
            <p:cNvPr id="75" name="Connecteur droit 74"/>
            <p:cNvCxnSpPr/>
            <p:nvPr/>
          </p:nvCxnSpPr>
          <p:spPr bwMode="auto">
            <a:xfrm>
              <a:off x="692150" y="5496266"/>
              <a:ext cx="3072739" cy="1588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Connecteur droit 87"/>
            <p:cNvCxnSpPr/>
            <p:nvPr/>
          </p:nvCxnSpPr>
          <p:spPr bwMode="auto">
            <a:xfrm>
              <a:off x="720725" y="2848316"/>
              <a:ext cx="0" cy="2640012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Connecteur droit 89"/>
            <p:cNvCxnSpPr/>
            <p:nvPr/>
          </p:nvCxnSpPr>
          <p:spPr bwMode="auto">
            <a:xfrm>
              <a:off x="650875" y="3410953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Connecteur droit 90"/>
            <p:cNvCxnSpPr/>
            <p:nvPr/>
          </p:nvCxnSpPr>
          <p:spPr bwMode="auto">
            <a:xfrm>
              <a:off x="652463" y="3945278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Connecteur droit 91"/>
            <p:cNvCxnSpPr/>
            <p:nvPr/>
          </p:nvCxnSpPr>
          <p:spPr bwMode="auto">
            <a:xfrm>
              <a:off x="654050" y="4453278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Connecteur droit 92"/>
            <p:cNvCxnSpPr/>
            <p:nvPr/>
          </p:nvCxnSpPr>
          <p:spPr bwMode="auto">
            <a:xfrm>
              <a:off x="641350" y="4986678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7" name="ZoneTexte 9"/>
            <p:cNvSpPr txBox="1">
              <a:spLocks noChangeArrowheads="1"/>
            </p:cNvSpPr>
            <p:nvPr/>
          </p:nvSpPr>
          <p:spPr bwMode="auto">
            <a:xfrm>
              <a:off x="2211766" y="5515948"/>
              <a:ext cx="204717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dirty="0" smtClean="0">
                  <a:solidFill>
                    <a:srgbClr val="000066"/>
                  </a:solidFill>
                  <a:ea typeface="ＭＳ Ｐゴシック" pitchFamily="34" charset="-128"/>
                </a:rPr>
                <a:t>Différence - 2,2 % </a:t>
              </a:r>
            </a:p>
            <a:p>
              <a:pPr algn="ctr"/>
              <a:r>
                <a:rPr lang="fr-FR" sz="1400" dirty="0" smtClean="0">
                  <a:solidFill>
                    <a:srgbClr val="000066"/>
                  </a:solidFill>
                  <a:ea typeface="ＭＳ Ｐゴシック" pitchFamily="34" charset="-128"/>
                </a:rPr>
                <a:t>(borne inférieure - 9,6 %)</a:t>
              </a:r>
              <a:endParaRPr lang="fr-FR" sz="1400" b="1" dirty="0">
                <a:solidFill>
                  <a:srgbClr val="333399"/>
                </a:solidFill>
                <a:ea typeface="ＭＳ Ｐゴシック" pitchFamily="34" charset="-128"/>
              </a:endParaRPr>
            </a:p>
          </p:txBody>
        </p:sp>
        <p:cxnSp>
          <p:nvCxnSpPr>
            <p:cNvPr id="42" name="Connecteur droit 41"/>
            <p:cNvCxnSpPr/>
            <p:nvPr/>
          </p:nvCxnSpPr>
          <p:spPr bwMode="auto">
            <a:xfrm>
              <a:off x="652800" y="2880428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Etude DRV600 : switch pour DRV/r 600/100 mg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524097" y="3079279"/>
            <a:ext cx="4467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smtClean="0">
                <a:solidFill>
                  <a:srgbClr val="CC3300"/>
                </a:solidFill>
                <a:latin typeface="+mj-lt"/>
              </a:rPr>
              <a:t>Données complètes de l’étude PK</a:t>
            </a:r>
            <a:endParaRPr lang="fr-FR" sz="2400" b="1">
              <a:solidFill>
                <a:srgbClr val="CC3300"/>
              </a:solidFill>
              <a:latin typeface="+mj-lt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8244"/>
              </p:ext>
            </p:extLst>
          </p:nvPr>
        </p:nvGraphicFramePr>
        <p:xfrm>
          <a:off x="547799" y="3601668"/>
          <a:ext cx="8191659" cy="2879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9964"/>
                <a:gridCol w="2079042"/>
                <a:gridCol w="1944547"/>
                <a:gridCol w="2408106"/>
              </a:tblGrid>
              <a:tr h="523002">
                <a:tc>
                  <a:txBody>
                    <a:bodyPr/>
                    <a:lstStyle/>
                    <a:p>
                      <a:endParaRPr lang="fr-FR" sz="1400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smtClean="0">
                          <a:solidFill>
                            <a:schemeClr val="bg1"/>
                          </a:solidFill>
                          <a:latin typeface="+mj-lt"/>
                        </a:rPr>
                        <a:t>DRV/r 800/100</a:t>
                      </a:r>
                      <a:br>
                        <a:rPr lang="fr-FR" sz="1600" b="1" noProof="0" smtClean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fr-FR" sz="1600" b="1" noProof="0" smtClean="0">
                          <a:solidFill>
                            <a:schemeClr val="bg1"/>
                          </a:solidFill>
                          <a:latin typeface="+mj-lt"/>
                        </a:rPr>
                        <a:t>n = 15</a:t>
                      </a:r>
                      <a:endParaRPr lang="fr-FR" sz="1600" b="1" noProof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smtClean="0">
                          <a:solidFill>
                            <a:srgbClr val="000000"/>
                          </a:solidFill>
                          <a:latin typeface="+mj-lt"/>
                        </a:rPr>
                        <a:t>DRV/</a:t>
                      </a:r>
                      <a:r>
                        <a:rPr lang="fr-FR" sz="1600" b="1" baseline="0" noProof="0" smtClean="0">
                          <a:solidFill>
                            <a:srgbClr val="000000"/>
                          </a:solidFill>
                          <a:latin typeface="+mj-lt"/>
                        </a:rPr>
                        <a:t>r </a:t>
                      </a:r>
                      <a:r>
                        <a:rPr lang="fr-FR" sz="1600" b="1" noProof="0" smtClean="0">
                          <a:solidFill>
                            <a:srgbClr val="000000"/>
                          </a:solidFill>
                          <a:latin typeface="+mj-lt"/>
                        </a:rPr>
                        <a:t>600/100</a:t>
                      </a:r>
                    </a:p>
                    <a:p>
                      <a:pPr algn="ctr"/>
                      <a:r>
                        <a:rPr lang="fr-FR" sz="1600" b="1" baseline="0" noProof="0" smtClean="0">
                          <a:solidFill>
                            <a:srgbClr val="000000"/>
                          </a:solidFill>
                          <a:latin typeface="+mj-lt"/>
                        </a:rPr>
                        <a:t>n</a:t>
                      </a:r>
                      <a:r>
                        <a:rPr lang="fr-FR" sz="1600" b="1" noProof="0" smtClean="0">
                          <a:solidFill>
                            <a:srgbClr val="000000"/>
                          </a:solidFill>
                          <a:latin typeface="+mj-lt"/>
                        </a:rPr>
                        <a:t> = 15</a:t>
                      </a:r>
                      <a:endParaRPr lang="fr-FR" sz="1600" b="1" noProof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noProof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523002">
                <a:tc>
                  <a:txBody>
                    <a:bodyPr/>
                    <a:lstStyle/>
                    <a:p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Moyenne </a:t>
                      </a:r>
                      <a:r>
                        <a:rPr lang="fr-FR" sz="1400" b="1" baseline="0" noProof="0" dirty="0" smtClean="0">
                          <a:solidFill>
                            <a:srgbClr val="000066"/>
                          </a:solidFill>
                        </a:rPr>
                        <a:t> (IC </a:t>
                      </a:r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90 %)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Moyenne </a:t>
                      </a:r>
                      <a:r>
                        <a:rPr lang="fr-FR" sz="1400" b="1" baseline="0" noProof="0" dirty="0" smtClean="0">
                          <a:solidFill>
                            <a:srgbClr val="000066"/>
                          </a:solidFill>
                        </a:rPr>
                        <a:t> (IC </a:t>
                      </a:r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90 %)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Rapport des moyennes géométriques </a:t>
                      </a:r>
                    </a:p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DRV600/DRV800(IC 90 %</a:t>
                      </a:r>
                      <a:r>
                        <a:rPr lang="fr-FR" sz="1400" b="1" baseline="0" noProof="0" dirty="0" smtClean="0">
                          <a:solidFill>
                            <a:srgbClr val="000066"/>
                          </a:solidFill>
                        </a:rPr>
                        <a:t>)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3002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ASC</a:t>
                      </a:r>
                      <a:r>
                        <a:rPr lang="fr-FR" sz="1400" b="1" baseline="-25000" noProof="0" smtClean="0">
                          <a:solidFill>
                            <a:srgbClr val="000066"/>
                          </a:solidFill>
                        </a:rPr>
                        <a:t>0-24</a:t>
                      </a: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 (mg.h/l)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83,99 (72,92 – 96,73)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76,66 (66,56 – 88,29)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0,91 (0,75 – 1,10)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523002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C</a:t>
                      </a:r>
                      <a:r>
                        <a:rPr lang="fr-FR" sz="1400" b="1" baseline="-25000" noProof="0" smtClean="0">
                          <a:solidFill>
                            <a:srgbClr val="000066"/>
                          </a:solidFill>
                        </a:rPr>
                        <a:t>max</a:t>
                      </a: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 (mg/l)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6,63 (5,92 – 7,42)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6,52 (5,82 – 7,29)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0,98 (0,84 – 1,15)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3002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C</a:t>
                      </a:r>
                      <a:r>
                        <a:rPr lang="fr-FR" sz="1400" b="1" baseline="-25000" noProof="0" smtClean="0">
                          <a:solidFill>
                            <a:srgbClr val="000066"/>
                          </a:solidFill>
                        </a:rPr>
                        <a:t>résiduelle</a:t>
                      </a: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 (mg/l)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1,84 (1,45 – 2,32)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1,60</a:t>
                      </a:r>
                      <a:r>
                        <a:rPr lang="fr-FR" sz="1400" b="1" baseline="0" noProof="0" smtClean="0">
                          <a:solidFill>
                            <a:srgbClr val="000066"/>
                          </a:solidFill>
                        </a:rPr>
                        <a:t> (1,26 – 2,02)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0,87 (0,63 – 1,21)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0" y="6570663"/>
            <a:ext cx="694267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DRV600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5389724" y="6576813"/>
            <a:ext cx="3734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err="1" smtClean="0">
                <a:solidFill>
                  <a:srgbClr val="CC0000"/>
                </a:solidFill>
                <a:ea typeface="ＭＳ Ｐゴシック" pitchFamily="34" charset="-128"/>
              </a:rPr>
              <a:t>Molto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 J. J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34" charset="-128"/>
              </a:rPr>
              <a:t>AntimicrobChemother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 2015;70:1139-45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2" name="Espace réservé du contenu 11"/>
          <p:cNvSpPr>
            <a:spLocks noGrp="1"/>
          </p:cNvSpPr>
          <p:nvPr>
            <p:ph idx="1"/>
          </p:nvPr>
        </p:nvSpPr>
        <p:spPr>
          <a:xfrm>
            <a:off x="50800" y="1260300"/>
            <a:ext cx="9024938" cy="1911579"/>
          </a:xfrm>
        </p:spPr>
        <p:txBody>
          <a:bodyPr/>
          <a:lstStyle/>
          <a:p>
            <a:pPr lvl="0"/>
            <a:r>
              <a:rPr lang="fr-FR" sz="2400" b="1" smtClean="0">
                <a:latin typeface="+mj-lt"/>
              </a:rPr>
              <a:t>Pharmacocinétique</a:t>
            </a:r>
          </a:p>
          <a:p>
            <a:pPr marL="685800" lvl="1"/>
            <a:r>
              <a:rPr lang="fr-FR" sz="2000" smtClean="0">
                <a:solidFill>
                  <a:srgbClr val="000066"/>
                </a:solidFill>
                <a:latin typeface=""/>
              </a:rPr>
              <a:t>DRV C</a:t>
            </a:r>
            <a:r>
              <a:rPr lang="fr-FR" sz="2000" baseline="-25000" smtClean="0">
                <a:latin typeface=""/>
              </a:rPr>
              <a:t>résiduelle</a:t>
            </a:r>
            <a:r>
              <a:rPr lang="fr-FR" sz="2000" smtClean="0">
                <a:solidFill>
                  <a:srgbClr val="000066"/>
                </a:solidFill>
                <a:latin typeface=""/>
              </a:rPr>
              <a:t> (moyenne)  </a:t>
            </a:r>
            <a:r>
              <a:rPr lang="fr-FR" sz="1800" smtClean="0">
                <a:solidFill>
                  <a:srgbClr val="000066"/>
                </a:solidFill>
                <a:latin typeface=""/>
              </a:rPr>
              <a:t>: 2,21 ± 1,44 mg/dl pour DRV/r 800/100 vs</a:t>
            </a:r>
            <a:br>
              <a:rPr lang="fr-FR" sz="1800" smtClean="0">
                <a:solidFill>
                  <a:srgbClr val="000066"/>
                </a:solidFill>
                <a:latin typeface=""/>
              </a:rPr>
            </a:br>
            <a:r>
              <a:rPr lang="fr-FR" sz="1800" smtClean="0">
                <a:solidFill>
                  <a:srgbClr val="000066"/>
                </a:solidFill>
                <a:latin typeface=""/>
              </a:rPr>
              <a:t>			</a:t>
            </a:r>
            <a:r>
              <a:rPr lang="fr-FR" sz="1800" smtClean="0">
                <a:latin typeface=""/>
              </a:rPr>
              <a:t>	</a:t>
            </a:r>
            <a:r>
              <a:rPr lang="fr-FR" sz="1800" smtClean="0">
                <a:solidFill>
                  <a:srgbClr val="000066"/>
                </a:solidFill>
                <a:latin typeface=""/>
              </a:rPr>
              <a:t>: 2,19 ± 1,50 mg/dl pour DRV/r 600/100 (p = 0,94)</a:t>
            </a:r>
          </a:p>
          <a:p>
            <a:pPr marL="685800" lvl="1"/>
            <a:r>
              <a:rPr lang="fr-FR" sz="2000" smtClean="0">
                <a:solidFill>
                  <a:srgbClr val="000066"/>
                </a:solidFill>
                <a:latin typeface=""/>
              </a:rPr>
              <a:t>Pas de différence significative</a:t>
            </a:r>
            <a:r>
              <a:rPr lang="fr-FR" sz="2000" smtClean="0">
                <a:latin typeface=""/>
              </a:rPr>
              <a:t> pour les ASC ni les autres paramètres PK entre les 2 groupes</a:t>
            </a:r>
            <a:endParaRPr lang="fr-FR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Etude DRV600 : switch pour DRV/r 600/100 mg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326700"/>
            <a:ext cx="8634037" cy="5303838"/>
          </a:xfrm>
        </p:spPr>
        <p:txBody>
          <a:bodyPr/>
          <a:lstStyle/>
          <a:p>
            <a:r>
              <a:rPr lang="fr-FR" sz="2800" b="1" dirty="0" smtClean="0">
                <a:latin typeface="+mj-lt"/>
              </a:rPr>
              <a:t>Conclusion</a:t>
            </a:r>
            <a:r>
              <a:rPr lang="fr-FR" sz="2400" b="1" dirty="0" smtClean="0">
                <a:latin typeface="+mj-lt"/>
              </a:rPr>
              <a:t/>
            </a:r>
            <a:br>
              <a:rPr lang="fr-FR" sz="2400" b="1" dirty="0" smtClean="0">
                <a:latin typeface="+mj-lt"/>
              </a:rPr>
            </a:br>
            <a:endParaRPr lang="fr-FR" sz="2400" b="1" dirty="0" smtClean="0">
              <a:latin typeface="+mj-lt"/>
            </a:endParaRPr>
          </a:p>
          <a:p>
            <a:pPr lvl="1"/>
            <a:r>
              <a:rPr lang="fr-FR" sz="2000" dirty="0" smtClean="0">
                <a:latin typeface=""/>
              </a:rPr>
              <a:t>L’efficacité d’une dose journalière de DRV 600 mg est identique à celle de la dose standard de 800 mg, en association avec le </a:t>
            </a:r>
            <a:r>
              <a:rPr lang="fr-FR" sz="2000" dirty="0" err="1" smtClean="0">
                <a:latin typeface=""/>
              </a:rPr>
              <a:t>ritonavir</a:t>
            </a:r>
            <a:r>
              <a:rPr lang="fr-FR" sz="2000" dirty="0" smtClean="0">
                <a:latin typeface=""/>
              </a:rPr>
              <a:t> 100 mg et 2 INTI, en stratégie de </a:t>
            </a:r>
            <a:r>
              <a:rPr lang="fr-FR" sz="2000" dirty="0" err="1" smtClean="0">
                <a:latin typeface=""/>
              </a:rPr>
              <a:t>switch</a:t>
            </a:r>
            <a:r>
              <a:rPr lang="fr-FR" sz="2000" dirty="0" smtClean="0">
                <a:latin typeface=""/>
              </a:rPr>
              <a:t>, chez des patients VIH bien contrôlés </a:t>
            </a:r>
            <a:r>
              <a:rPr lang="fr-FR" sz="2000" dirty="0" err="1" smtClean="0">
                <a:latin typeface=""/>
              </a:rPr>
              <a:t>virologiquement</a:t>
            </a:r>
            <a:r>
              <a:rPr lang="fr-FR" sz="2000" dirty="0" smtClean="0">
                <a:latin typeface=""/>
              </a:rPr>
              <a:t> par DRV/r 800/100 mg + 2 INTI </a:t>
            </a:r>
            <a:br>
              <a:rPr lang="fr-FR" sz="2000" dirty="0" smtClean="0">
                <a:latin typeface=""/>
              </a:rPr>
            </a:br>
            <a:endParaRPr lang="fr-FR" sz="2000" dirty="0" smtClean="0">
              <a:latin typeface=""/>
            </a:endParaRPr>
          </a:p>
          <a:p>
            <a:pPr lvl="1"/>
            <a:r>
              <a:rPr lang="fr-FR" sz="2000" dirty="0" smtClean="0">
                <a:latin typeface=""/>
              </a:rPr>
              <a:t>Cette stratégie peut potentiellement se traduire par des économies substantielles en terme de coût de la prise en charge des patients infectés par le VIH</a:t>
            </a:r>
          </a:p>
          <a:p>
            <a:pPr lvl="2"/>
            <a:r>
              <a:rPr lang="fr-FR" sz="1800" dirty="0" smtClean="0">
                <a:latin typeface=""/>
              </a:rPr>
              <a:t>Réduction moyenne du coût annuel pour chaque patient traité avec succès par DRV 600 mg de 7273 $US</a:t>
            </a:r>
            <a:br>
              <a:rPr lang="fr-FR" sz="1800" dirty="0" smtClean="0">
                <a:latin typeface=""/>
              </a:rPr>
            </a:br>
            <a:endParaRPr lang="fr-FR" sz="1800" dirty="0" smtClean="0">
              <a:latin typeface=""/>
            </a:endParaRPr>
          </a:p>
          <a:p>
            <a:pPr lvl="1"/>
            <a:r>
              <a:rPr lang="fr-FR" sz="2000" dirty="0" smtClean="0">
                <a:latin typeface=""/>
              </a:rPr>
              <a:t>Limite : étude n’ayant pas la puissance pour détecter une différence d’efficacité de moins de 15 %, qui peut rester cliniquement pertinente</a:t>
            </a:r>
          </a:p>
        </p:txBody>
      </p:sp>
      <p:sp>
        <p:nvSpPr>
          <p:cNvPr id="8" name="AutoShape 162"/>
          <p:cNvSpPr>
            <a:spLocks noChangeArrowheads="1"/>
          </p:cNvSpPr>
          <p:nvPr/>
        </p:nvSpPr>
        <p:spPr bwMode="auto">
          <a:xfrm>
            <a:off x="0" y="6570663"/>
            <a:ext cx="694267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DRV600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5389724" y="6576813"/>
            <a:ext cx="3734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err="1" smtClean="0">
                <a:solidFill>
                  <a:srgbClr val="CC0000"/>
                </a:solidFill>
                <a:ea typeface="ＭＳ Ｐゴシック" pitchFamily="34" charset="-128"/>
              </a:rPr>
              <a:t>Molto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 J. J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34" charset="-128"/>
              </a:rPr>
              <a:t>AntimicrobChemother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 2015;70:1139-45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34" charset="-128"/>
              </a:rPr>
              <a:t>Etude DRV600 : switch pour DRV/r 600/100 mg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499</Words>
  <Application>Microsoft Office PowerPoint</Application>
  <PresentationFormat>Affichage à l'écran (4:3)</PresentationFormat>
  <Paragraphs>145</Paragraphs>
  <Slides>6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ARV_trials_2015</vt:lpstr>
      <vt:lpstr>Switch pour dose réduite DRV/r</vt:lpstr>
      <vt:lpstr>Etude DRV600 : switch pour DRV/r 600/100 mg</vt:lpstr>
      <vt:lpstr>Présentation PowerPoint</vt:lpstr>
      <vt:lpstr>Etude DRV600 : switch pour DRV/r 600/100 mg</vt:lpstr>
      <vt:lpstr>Etude DRV600 : switch pour DRV/r 600/100 mg</vt:lpstr>
      <vt:lpstr>Etude DRV600 : switch pour DRV/r 600/100 mg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>AEI - www.aei.fr</dc:subject>
  <dc:creator>www.arv-trial.com</dc:creator>
  <cp:lastModifiedBy>Utilisateur</cp:lastModifiedBy>
  <cp:revision>61</cp:revision>
  <dcterms:created xsi:type="dcterms:W3CDTF">2015-05-20T09:29:47Z</dcterms:created>
  <dcterms:modified xsi:type="dcterms:W3CDTF">2016-07-28T09:36:50Z</dcterms:modified>
</cp:coreProperties>
</file>