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64" r:id="rId2"/>
    <p:sldId id="257" r:id="rId3"/>
    <p:sldId id="258" r:id="rId4"/>
    <p:sldId id="268" r:id="rId5"/>
    <p:sldId id="269" r:id="rId6"/>
    <p:sldId id="270" r:id="rId7"/>
    <p:sldId id="271" r:id="rId8"/>
    <p:sldId id="267" r:id="rId9"/>
    <p:sldId id="266" r:id="rId10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333399"/>
    <a:srgbClr val="FFFFFF"/>
    <a:srgbClr val="000066"/>
    <a:srgbClr val="CC3300"/>
    <a:srgbClr val="10EB00"/>
    <a:srgbClr val="3AC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7347" autoAdjust="0"/>
  </p:normalViewPr>
  <p:slideViewPr>
    <p:cSldViewPr snapToGrid="0" snapToObjects="1">
      <p:cViewPr>
        <p:scale>
          <a:sx n="100" d="100"/>
          <a:sy n="100" d="100"/>
        </p:scale>
        <p:origin x="-2730" y="-306"/>
      </p:cViewPr>
      <p:guideLst>
        <p:guide orient="horz" pos="220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416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22/12/2017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DRV/r + 3TC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latin typeface="Calibri" pitchFamily="34" charset="0"/>
                <a:ea typeface="ＭＳ Ｐゴシック" pitchFamily="34" charset="-128"/>
              </a:rPr>
              <a:t>Etude DUAL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6662875" y="1921663"/>
            <a:ext cx="0" cy="2403627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514679" y="3506140"/>
            <a:ext cx="510924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029608" y="298226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013733" y="299179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021670" y="397286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41085" y="2513019"/>
            <a:ext cx="4111624" cy="82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bg1"/>
                </a:solidFill>
                <a:latin typeface="+mj-lt"/>
                <a:ea typeface="Times New Roman" pitchFamily="-65" charset="0"/>
                <a:cs typeface="ＭＳ Ｐゴシック" pitchFamily="-65" charset="-128"/>
              </a:rPr>
              <a:t>DRV/r 800/100 + 3TC 300 QD</a:t>
            </a:r>
            <a:endParaRPr lang="en-US" b="1" dirty="0">
              <a:ln>
                <a:solidFill>
                  <a:srgbClr val="FF6600"/>
                </a:solidFill>
              </a:ln>
              <a:solidFill>
                <a:schemeClr val="bg1"/>
              </a:solidFill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3878589" y="2617140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126</a:t>
            </a: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3865889" y="4010965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123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641084" y="3501378"/>
            <a:ext cx="4111625" cy="82391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b="1" dirty="0">
                <a:latin typeface="+mj-lt"/>
                <a:ea typeface="Times New Roman" pitchFamily="-65" charset="0"/>
                <a:cs typeface="Times New Roman" pitchFamily="-65" charset="0"/>
              </a:rPr>
              <a:t>DRV/r + ABC/3TC </a:t>
            </a:r>
            <a:r>
              <a:rPr lang="en-US" b="1" dirty="0" err="1">
                <a:latin typeface="+mj-lt"/>
                <a:ea typeface="Times New Roman" pitchFamily="-65" charset="0"/>
                <a:cs typeface="Times New Roman" pitchFamily="-65" charset="0"/>
              </a:rPr>
              <a:t>ou</a:t>
            </a:r>
            <a:r>
              <a:rPr lang="en-US" b="1" dirty="0">
                <a:latin typeface="+mj-lt"/>
                <a:ea typeface="Times New Roman" pitchFamily="-65" charset="0"/>
                <a:cs typeface="Times New Roman" pitchFamily="-65" charset="0"/>
              </a:rPr>
              <a:t> TDF/FTC QD</a:t>
            </a: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4" y="1163638"/>
            <a:ext cx="281430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étude</a:t>
            </a: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560107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001270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Randomisation*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1: 1</a:t>
            </a:r>
          </a:p>
          <a:p>
            <a:pPr algn="ctr" defTabSz="914400"/>
            <a:r>
              <a:rPr lang="fr-FR" sz="1400" b="1" dirty="0">
                <a:solidFill>
                  <a:srgbClr val="000066"/>
                </a:solidFill>
                <a:latin typeface="Calibri" pitchFamily="34" charset="0"/>
              </a:rPr>
              <a:t>En ouvert</a:t>
            </a: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5034566"/>
            <a:ext cx="8731387" cy="1170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Non infériorité de DRV/r + 3TC à S48 : pourcentage ARN VIH &lt; 50 c/ml en </a:t>
            </a:r>
            <a:r>
              <a:rPr lang="fr-FR" dirty="0" err="1">
                <a:solidFill>
                  <a:srgbClr val="000066"/>
                </a:solidFill>
              </a:rPr>
              <a:t>ITTe</a:t>
            </a:r>
            <a:r>
              <a:rPr lang="fr-FR" dirty="0">
                <a:solidFill>
                  <a:srgbClr val="000066"/>
                </a:solidFill>
              </a:rPr>
              <a:t>, </a:t>
            </a:r>
            <a:r>
              <a:rPr lang="fr-FR" dirty="0" err="1">
                <a:solidFill>
                  <a:srgbClr val="000066"/>
                </a:solidFill>
              </a:rPr>
              <a:t>snapshot</a:t>
            </a:r>
            <a:r>
              <a:rPr lang="fr-FR" dirty="0">
                <a:solidFill>
                  <a:srgbClr val="000066"/>
                </a:solidFill>
              </a:rPr>
              <a:t> (borne inférieure de l’IC 95 % de la différence = - 12 %, puissance de 80 %)</a:t>
            </a: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86409" y="2586412"/>
            <a:ext cx="3416400" cy="1736646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≥ 18 ans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Traitement stable avec DRV/r </a:t>
            </a:r>
            <a:br>
              <a:rPr lang="fr-FR" sz="1600" b="1" dirty="0">
                <a:solidFill>
                  <a:srgbClr val="000066"/>
                </a:solidFill>
                <a:latin typeface="Calibri" pitchFamily="34" charset="0"/>
              </a:rPr>
            </a:b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+ TDF/FTC ou ABC/3TC ≥ 4 semaines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ARN VIH &lt; 50 c/ml &gt; 6 mois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Pas de résistance à DRV/r ou 3TC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Ag </a:t>
            </a:r>
            <a:r>
              <a:rPr lang="fr-FR" sz="1600" b="1" dirty="0" err="1">
                <a:solidFill>
                  <a:srgbClr val="000066"/>
                </a:solidFill>
                <a:latin typeface="Calibri" pitchFamily="34" charset="0"/>
              </a:rPr>
              <a:t>HBs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négatif</a:t>
            </a: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6343788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67863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66313" y="1921663"/>
            <a:ext cx="0" cy="2403627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DUAL : switch pour DRV/r + 3TC</a:t>
            </a:r>
          </a:p>
        </p:txBody>
      </p:sp>
      <p:sp>
        <p:nvSpPr>
          <p:cNvPr id="22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DUAL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450689" y="4503774"/>
            <a:ext cx="53020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Randomisation stratifiée sur les INTI</a:t>
            </a:r>
          </a:p>
        </p:txBody>
      </p:sp>
      <p:sp>
        <p:nvSpPr>
          <p:cNvPr id="23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Pulido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F, Clin Infect Dis 2017; 65:2112-8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494633" y="1352210"/>
            <a:ext cx="8167159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et devenir des patients à S48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464126"/>
              </p:ext>
            </p:extLst>
          </p:nvPr>
        </p:nvGraphicFramePr>
        <p:xfrm>
          <a:off x="383371" y="1837843"/>
          <a:ext cx="8278421" cy="4494376"/>
        </p:xfrm>
        <a:graphic>
          <a:graphicData uri="http://schemas.openxmlformats.org/drawingml/2006/table">
            <a:tbl>
              <a:tblPr/>
              <a:tblGrid>
                <a:gridCol w="3637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907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32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305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4205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+ 2INTI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79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 médian,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79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79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à l’inclusion,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568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79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Nadir 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79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ARN VIH &lt; 50 c/ml (semaines),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79,5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113 (p = 0,014)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79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Co-infection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VHC,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1101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INTI à l’inclusion,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TDF/FTC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ABC/3TC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79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S48,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 (7,1)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 (3,3)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79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Evénement indésirable / Echec virologique confirmé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/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 /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79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Retrait consentement / Perdu de vue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 / 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/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DUAL</a:t>
            </a: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defTabSz="914400"/>
            <a:r>
              <a:rPr lang="en-GB" sz="3200" kern="0">
                <a:ea typeface="ＭＳ Ｐゴシック" pitchFamily="34" charset="-128"/>
              </a:rPr>
              <a:t>Etude DUAL : switch pour DRV/r + 3TC</a:t>
            </a:r>
            <a:endParaRPr lang="en-GB" sz="3200" kern="0" dirty="0">
              <a:ea typeface="ＭＳ Ｐゴシック" pitchFamily="34" charset="-128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Pulido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F, Clin Infect Dis 2017; 65:2112-8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DUAL</a:t>
            </a:r>
          </a:p>
        </p:txBody>
      </p:sp>
      <p:sp>
        <p:nvSpPr>
          <p:cNvPr id="2" name="Rectangle 1"/>
          <p:cNvSpPr/>
          <p:nvPr/>
        </p:nvSpPr>
        <p:spPr>
          <a:xfrm>
            <a:off x="232813" y="1303338"/>
            <a:ext cx="8716951" cy="316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Succès virologique (ARN VIH &lt; 50 c/ml en </a:t>
            </a:r>
            <a:r>
              <a:rPr lang="fr-FR" sz="2400" b="1" dirty="0" err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ITT-e</a:t>
            </a: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, </a:t>
            </a:r>
            <a:r>
              <a:rPr lang="fr-FR" sz="2400" b="1" dirty="0" err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snapshot</a:t>
            </a: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) à S48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xmlns="" id="{B65C9105-5E92-4030-A733-B44E847AE8C8}"/>
              </a:ext>
            </a:extLst>
          </p:cNvPr>
          <p:cNvGrpSpPr/>
          <p:nvPr/>
        </p:nvGrpSpPr>
        <p:grpSpPr>
          <a:xfrm>
            <a:off x="1023956" y="1812160"/>
            <a:ext cx="7529494" cy="4166768"/>
            <a:chOff x="1023956" y="1812160"/>
            <a:chExt cx="7529494" cy="4166768"/>
          </a:xfrm>
        </p:grpSpPr>
        <p:sp>
          <p:nvSpPr>
            <p:cNvPr id="43" name="AutoShape 165"/>
            <p:cNvSpPr>
              <a:spLocks noChangeArrowheads="1"/>
            </p:cNvSpPr>
            <p:nvPr/>
          </p:nvSpPr>
          <p:spPr bwMode="auto">
            <a:xfrm>
              <a:off x="3019327" y="1812160"/>
              <a:ext cx="3250754" cy="40322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11266" name="Rectangle 36"/>
            <p:cNvSpPr>
              <a:spLocks noChangeArrowheads="1"/>
            </p:cNvSpPr>
            <p:nvPr/>
          </p:nvSpPr>
          <p:spPr bwMode="auto">
            <a:xfrm>
              <a:off x="4662786" y="1936822"/>
              <a:ext cx="207963" cy="206375"/>
            </a:xfrm>
            <a:prstGeom prst="rect">
              <a:avLst/>
            </a:prstGeom>
            <a:solidFill>
              <a:srgbClr val="FFC000"/>
            </a:solidFill>
            <a:ln w="0">
              <a:solidFill>
                <a:srgbClr val="FFC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7" name="Rectangle 37"/>
            <p:cNvSpPr>
              <a:spLocks noChangeArrowheads="1"/>
            </p:cNvSpPr>
            <p:nvPr/>
          </p:nvSpPr>
          <p:spPr bwMode="auto">
            <a:xfrm>
              <a:off x="3132198" y="1922535"/>
              <a:ext cx="209550" cy="2095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68" name="ZoneTexte 56"/>
            <p:cNvSpPr txBox="1">
              <a:spLocks noChangeArrowheads="1"/>
            </p:cNvSpPr>
            <p:nvPr/>
          </p:nvSpPr>
          <p:spPr bwMode="auto">
            <a:xfrm>
              <a:off x="4861788" y="1838040"/>
              <a:ext cx="140344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DRV/r + 2 INTI</a:t>
              </a:r>
            </a:p>
          </p:txBody>
        </p:sp>
        <p:sp>
          <p:nvSpPr>
            <p:cNvPr id="11269" name="ZoneTexte 56"/>
            <p:cNvSpPr txBox="1">
              <a:spLocks noChangeArrowheads="1"/>
            </p:cNvSpPr>
            <p:nvPr/>
          </p:nvSpPr>
          <p:spPr bwMode="auto">
            <a:xfrm>
              <a:off x="3289460" y="1838040"/>
              <a:ext cx="12068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333399"/>
                  </a:solidFill>
                  <a:latin typeface="Calibri" pitchFamily="34" charset="0"/>
                  <a:ea typeface="ＭＳ Ｐゴシック" pitchFamily="34" charset="-128"/>
                </a:rPr>
                <a:t>DRV/r + 3TC</a:t>
              </a:r>
            </a:p>
          </p:txBody>
        </p:sp>
        <p:sp>
          <p:nvSpPr>
            <p:cNvPr id="11276" name="Freeform 25"/>
            <p:cNvSpPr>
              <a:spLocks noEditPoints="1"/>
            </p:cNvSpPr>
            <p:nvPr/>
          </p:nvSpPr>
          <p:spPr bwMode="auto">
            <a:xfrm>
              <a:off x="1368324" y="5051816"/>
              <a:ext cx="2706687" cy="58737"/>
            </a:xfrm>
            <a:custGeom>
              <a:avLst/>
              <a:gdLst>
                <a:gd name="T0" fmla="*/ 2147483647 w 1705"/>
                <a:gd name="T1" fmla="*/ 0 h 37"/>
                <a:gd name="T2" fmla="*/ 2147483647 w 1705"/>
                <a:gd name="T3" fmla="*/ 2147483647 h 37"/>
                <a:gd name="T4" fmla="*/ 0 w 1705"/>
                <a:gd name="T5" fmla="*/ 2147483647 h 37"/>
                <a:gd name="T6" fmla="*/ 0 w 1705"/>
                <a:gd name="T7" fmla="*/ 0 h 37"/>
                <a:gd name="T8" fmla="*/ 2147483647 w 1705"/>
                <a:gd name="T9" fmla="*/ 0 h 37"/>
                <a:gd name="T10" fmla="*/ 2147483647 w 1705"/>
                <a:gd name="T11" fmla="*/ 0 h 37"/>
                <a:gd name="T12" fmla="*/ 2147483647 w 1705"/>
                <a:gd name="T13" fmla="*/ 2147483647 h 37"/>
                <a:gd name="T14" fmla="*/ 2147483647 w 1705"/>
                <a:gd name="T15" fmla="*/ 2147483647 h 37"/>
                <a:gd name="T16" fmla="*/ 2147483647 w 1705"/>
                <a:gd name="T17" fmla="*/ 0 h 37"/>
                <a:gd name="T18" fmla="*/ 2147483647 w 1705"/>
                <a:gd name="T19" fmla="*/ 0 h 37"/>
                <a:gd name="T20" fmla="*/ 2147483647 w 1705"/>
                <a:gd name="T21" fmla="*/ 0 h 37"/>
                <a:gd name="T22" fmla="*/ 2147483647 w 1705"/>
                <a:gd name="T23" fmla="*/ 2147483647 h 37"/>
                <a:gd name="T24" fmla="*/ 2147483647 w 1705"/>
                <a:gd name="T25" fmla="*/ 2147483647 h 37"/>
                <a:gd name="T26" fmla="*/ 2147483647 w 1705"/>
                <a:gd name="T27" fmla="*/ 0 h 37"/>
                <a:gd name="T28" fmla="*/ 2147483647 w 1705"/>
                <a:gd name="T29" fmla="*/ 0 h 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05"/>
                <a:gd name="T46" fmla="*/ 0 h 37"/>
                <a:gd name="T47" fmla="*/ 1705 w 1705"/>
                <a:gd name="T48" fmla="*/ 37 h 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05" h="37">
                  <a:moveTo>
                    <a:pt x="5" y="0"/>
                  </a:moveTo>
                  <a:lnTo>
                    <a:pt x="5" y="37"/>
                  </a:lnTo>
                  <a:lnTo>
                    <a:pt x="0" y="37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855" y="0"/>
                  </a:moveTo>
                  <a:lnTo>
                    <a:pt x="855" y="37"/>
                  </a:lnTo>
                  <a:lnTo>
                    <a:pt x="850" y="37"/>
                  </a:lnTo>
                  <a:lnTo>
                    <a:pt x="850" y="0"/>
                  </a:lnTo>
                  <a:lnTo>
                    <a:pt x="855" y="0"/>
                  </a:lnTo>
                  <a:close/>
                  <a:moveTo>
                    <a:pt x="1705" y="0"/>
                  </a:moveTo>
                  <a:lnTo>
                    <a:pt x="1705" y="37"/>
                  </a:lnTo>
                  <a:lnTo>
                    <a:pt x="1700" y="37"/>
                  </a:lnTo>
                  <a:lnTo>
                    <a:pt x="1700" y="0"/>
                  </a:lnTo>
                  <a:lnTo>
                    <a:pt x="1705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90" name="Freeform 41"/>
            <p:cNvSpPr>
              <a:spLocks noEditPoints="1"/>
            </p:cNvSpPr>
            <p:nvPr/>
          </p:nvSpPr>
          <p:spPr bwMode="auto">
            <a:xfrm>
              <a:off x="4221163" y="4843463"/>
              <a:ext cx="4332287" cy="28575"/>
            </a:xfrm>
            <a:custGeom>
              <a:avLst/>
              <a:gdLst>
                <a:gd name="T0" fmla="*/ 2147483647 w 2729"/>
                <a:gd name="T1" fmla="*/ 0 h 18"/>
                <a:gd name="T2" fmla="*/ 2147483647 w 2729"/>
                <a:gd name="T3" fmla="*/ 2147483647 h 18"/>
                <a:gd name="T4" fmla="*/ 0 w 2729"/>
                <a:gd name="T5" fmla="*/ 2147483647 h 18"/>
                <a:gd name="T6" fmla="*/ 0 w 2729"/>
                <a:gd name="T7" fmla="*/ 0 h 18"/>
                <a:gd name="T8" fmla="*/ 2147483647 w 2729"/>
                <a:gd name="T9" fmla="*/ 0 h 18"/>
                <a:gd name="T10" fmla="*/ 2147483647 w 2729"/>
                <a:gd name="T11" fmla="*/ 0 h 18"/>
                <a:gd name="T12" fmla="*/ 2147483647 w 2729"/>
                <a:gd name="T13" fmla="*/ 2147483647 h 18"/>
                <a:gd name="T14" fmla="*/ 2147483647 w 2729"/>
                <a:gd name="T15" fmla="*/ 2147483647 h 18"/>
                <a:gd name="T16" fmla="*/ 2147483647 w 2729"/>
                <a:gd name="T17" fmla="*/ 0 h 18"/>
                <a:gd name="T18" fmla="*/ 2147483647 w 2729"/>
                <a:gd name="T19" fmla="*/ 0 h 18"/>
                <a:gd name="T20" fmla="*/ 2147483647 w 2729"/>
                <a:gd name="T21" fmla="*/ 0 h 18"/>
                <a:gd name="T22" fmla="*/ 2147483647 w 2729"/>
                <a:gd name="T23" fmla="*/ 2147483647 h 18"/>
                <a:gd name="T24" fmla="*/ 2147483647 w 2729"/>
                <a:gd name="T25" fmla="*/ 2147483647 h 18"/>
                <a:gd name="T26" fmla="*/ 2147483647 w 2729"/>
                <a:gd name="T27" fmla="*/ 0 h 18"/>
                <a:gd name="T28" fmla="*/ 2147483647 w 2729"/>
                <a:gd name="T29" fmla="*/ 0 h 1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29"/>
                <a:gd name="T46" fmla="*/ 0 h 18"/>
                <a:gd name="T47" fmla="*/ 2729 w 2729"/>
                <a:gd name="T48" fmla="*/ 18 h 18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29" h="18">
                  <a:moveTo>
                    <a:pt x="6" y="0"/>
                  </a:moveTo>
                  <a:lnTo>
                    <a:pt x="6" y="18"/>
                  </a:lnTo>
                  <a:lnTo>
                    <a:pt x="0" y="18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1371" y="0"/>
                  </a:moveTo>
                  <a:lnTo>
                    <a:pt x="1371" y="18"/>
                  </a:lnTo>
                  <a:lnTo>
                    <a:pt x="1365" y="18"/>
                  </a:lnTo>
                  <a:lnTo>
                    <a:pt x="1365" y="0"/>
                  </a:lnTo>
                  <a:lnTo>
                    <a:pt x="1371" y="0"/>
                  </a:lnTo>
                  <a:close/>
                  <a:moveTo>
                    <a:pt x="2729" y="0"/>
                  </a:moveTo>
                  <a:lnTo>
                    <a:pt x="2729" y="18"/>
                  </a:lnTo>
                  <a:lnTo>
                    <a:pt x="2723" y="18"/>
                  </a:lnTo>
                  <a:lnTo>
                    <a:pt x="2723" y="0"/>
                  </a:lnTo>
                  <a:lnTo>
                    <a:pt x="272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1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45" name="Rectangle 8"/>
            <p:cNvSpPr>
              <a:spLocks noChangeArrowheads="1"/>
            </p:cNvSpPr>
            <p:nvPr/>
          </p:nvSpPr>
          <p:spPr bwMode="auto">
            <a:xfrm>
              <a:off x="2908199" y="5088328"/>
              <a:ext cx="185737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GB" sz="16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8" name="ZoneTexte 9"/>
            <p:cNvSpPr txBox="1">
              <a:spLocks noChangeArrowheads="1"/>
            </p:cNvSpPr>
            <p:nvPr/>
          </p:nvSpPr>
          <p:spPr bwMode="auto">
            <a:xfrm>
              <a:off x="1322875" y="5394152"/>
              <a:ext cx="2039641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>
                  <a:solidFill>
                    <a:srgbClr val="000066"/>
                  </a:solidFill>
                  <a:ea typeface="ＭＳ Ｐゴシック" pitchFamily="34" charset="-128"/>
                </a:rPr>
                <a:t>Différence (IC 95 %)</a:t>
              </a:r>
            </a:p>
            <a:p>
              <a:pPr algn="ctr"/>
              <a:r>
                <a:rPr lang="fr-FR" sz="1600">
                  <a:solidFill>
                    <a:srgbClr val="000066"/>
                  </a:solidFill>
                  <a:ea typeface="ＭＳ Ｐゴシック" pitchFamily="34" charset="-128"/>
                </a:rPr>
                <a:t>- 3,8 (- 11,0 ; 3,4)</a:t>
              </a:r>
              <a:endParaRPr lang="fr-FR" sz="1600" b="1">
                <a:solidFill>
                  <a:srgbClr val="333399"/>
                </a:solidFill>
                <a:ea typeface="ＭＳ Ｐゴシック" pitchFamily="34" charset="-128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1239325" y="4948311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1055147" y="2320999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ea typeface="ＭＳ Ｐゴシック" pitchFamily="34" charset="-128"/>
                </a:rPr>
                <a:t>100</a:t>
              </a:r>
            </a:p>
          </p:txBody>
        </p:sp>
        <p:sp>
          <p:nvSpPr>
            <p:cNvPr id="53" name="Rectangle 42"/>
            <p:cNvSpPr>
              <a:spLocks noChangeArrowheads="1"/>
            </p:cNvSpPr>
            <p:nvPr/>
          </p:nvSpPr>
          <p:spPr bwMode="auto">
            <a:xfrm>
              <a:off x="1780170" y="2413137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88,9 </a:t>
              </a:r>
            </a:p>
          </p:txBody>
        </p:sp>
        <p:sp>
          <p:nvSpPr>
            <p:cNvPr id="54" name="Rectangle 44"/>
            <p:cNvSpPr>
              <a:spLocks noChangeArrowheads="1"/>
            </p:cNvSpPr>
            <p:nvPr/>
          </p:nvSpPr>
          <p:spPr bwMode="auto">
            <a:xfrm>
              <a:off x="2581866" y="2321279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92,7</a:t>
              </a:r>
            </a:p>
          </p:txBody>
        </p:sp>
        <p:sp>
          <p:nvSpPr>
            <p:cNvPr id="55" name="Rectangle 47"/>
            <p:cNvSpPr>
              <a:spLocks noChangeArrowheads="1"/>
            </p:cNvSpPr>
            <p:nvPr/>
          </p:nvSpPr>
          <p:spPr bwMode="auto">
            <a:xfrm>
              <a:off x="1147634" y="443237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20</a:t>
              </a:r>
            </a:p>
          </p:txBody>
        </p:sp>
        <p:sp>
          <p:nvSpPr>
            <p:cNvPr id="56" name="Rectangle 48"/>
            <p:cNvSpPr>
              <a:spLocks noChangeArrowheads="1"/>
            </p:cNvSpPr>
            <p:nvPr/>
          </p:nvSpPr>
          <p:spPr bwMode="auto">
            <a:xfrm>
              <a:off x="1147634" y="390532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40</a:t>
              </a:r>
            </a:p>
          </p:txBody>
        </p:sp>
        <p:sp>
          <p:nvSpPr>
            <p:cNvPr id="57" name="Rectangle 49"/>
            <p:cNvSpPr>
              <a:spLocks noChangeArrowheads="1"/>
            </p:cNvSpPr>
            <p:nvPr/>
          </p:nvSpPr>
          <p:spPr bwMode="auto">
            <a:xfrm>
              <a:off x="1147634" y="341097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60</a:t>
              </a:r>
            </a:p>
          </p:txBody>
        </p:sp>
        <p:sp>
          <p:nvSpPr>
            <p:cNvPr id="58" name="Rectangle 50"/>
            <p:cNvSpPr>
              <a:spLocks noChangeArrowheads="1"/>
            </p:cNvSpPr>
            <p:nvPr/>
          </p:nvSpPr>
          <p:spPr bwMode="auto">
            <a:xfrm>
              <a:off x="1147634" y="288392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ea typeface="ＭＳ Ｐゴシック" pitchFamily="34" charset="-128"/>
                </a:rPr>
                <a:t>80</a:t>
              </a:r>
            </a:p>
          </p:txBody>
        </p:sp>
        <p:sp>
          <p:nvSpPr>
            <p:cNvPr id="59" name="ZoneTexte 52"/>
            <p:cNvSpPr txBox="1">
              <a:spLocks noChangeArrowheads="1"/>
            </p:cNvSpPr>
            <p:nvPr/>
          </p:nvSpPr>
          <p:spPr bwMode="auto">
            <a:xfrm>
              <a:off x="1023956" y="1972034"/>
              <a:ext cx="36710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dirty="0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cxnSp>
          <p:nvCxnSpPr>
            <p:cNvPr id="60" name="Connecteur droit 59"/>
            <p:cNvCxnSpPr/>
            <p:nvPr/>
          </p:nvCxnSpPr>
          <p:spPr bwMode="auto">
            <a:xfrm>
              <a:off x="1322285" y="5035624"/>
              <a:ext cx="5004000" cy="1588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Connecteur droit 60"/>
            <p:cNvCxnSpPr/>
            <p:nvPr/>
          </p:nvCxnSpPr>
          <p:spPr bwMode="auto">
            <a:xfrm>
              <a:off x="1408011" y="2399104"/>
              <a:ext cx="0" cy="2640012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Connecteur droit 61"/>
            <p:cNvCxnSpPr/>
            <p:nvPr/>
          </p:nvCxnSpPr>
          <p:spPr bwMode="auto">
            <a:xfrm>
              <a:off x="1338161" y="2984891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Connecteur droit 62"/>
            <p:cNvCxnSpPr/>
            <p:nvPr/>
          </p:nvCxnSpPr>
          <p:spPr bwMode="auto">
            <a:xfrm>
              <a:off x="1339749" y="3496066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Connecteur droit 63"/>
            <p:cNvCxnSpPr/>
            <p:nvPr/>
          </p:nvCxnSpPr>
          <p:spPr bwMode="auto">
            <a:xfrm>
              <a:off x="1341336" y="4004066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Connecteur droit 64"/>
            <p:cNvCxnSpPr/>
            <p:nvPr/>
          </p:nvCxnSpPr>
          <p:spPr bwMode="auto">
            <a:xfrm>
              <a:off x="1328636" y="4537466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Rectangle 20"/>
            <p:cNvSpPr>
              <a:spLocks noChangeArrowheads="1"/>
            </p:cNvSpPr>
            <p:nvPr/>
          </p:nvSpPr>
          <p:spPr bwMode="auto">
            <a:xfrm>
              <a:off x="1677886" y="2723507"/>
              <a:ext cx="576000" cy="231731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67" name="Rectangle 21"/>
            <p:cNvSpPr>
              <a:spLocks noChangeArrowheads="1"/>
            </p:cNvSpPr>
            <p:nvPr/>
          </p:nvSpPr>
          <p:spPr bwMode="auto">
            <a:xfrm>
              <a:off x="2465278" y="2629209"/>
              <a:ext cx="576000" cy="2411614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cxnSp>
          <p:nvCxnSpPr>
            <p:cNvPr id="68" name="Connecteur droit 67"/>
            <p:cNvCxnSpPr/>
            <p:nvPr/>
          </p:nvCxnSpPr>
          <p:spPr bwMode="auto">
            <a:xfrm>
              <a:off x="1330541" y="2417201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Rectangle 20"/>
            <p:cNvSpPr>
              <a:spLocks noChangeArrowheads="1"/>
            </p:cNvSpPr>
            <p:nvPr/>
          </p:nvSpPr>
          <p:spPr bwMode="auto">
            <a:xfrm>
              <a:off x="3558450" y="4932823"/>
              <a:ext cx="576000" cy="108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4" name="Rectangle 21"/>
            <p:cNvSpPr>
              <a:spLocks noChangeArrowheads="1"/>
            </p:cNvSpPr>
            <p:nvPr/>
          </p:nvSpPr>
          <p:spPr bwMode="auto">
            <a:xfrm>
              <a:off x="4345842" y="4968823"/>
              <a:ext cx="576000" cy="72000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6" name="Rectangle 20"/>
            <p:cNvSpPr>
              <a:spLocks noChangeArrowheads="1"/>
            </p:cNvSpPr>
            <p:nvPr/>
          </p:nvSpPr>
          <p:spPr bwMode="auto">
            <a:xfrm>
              <a:off x="5399203" y="4716823"/>
              <a:ext cx="576000" cy="324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7" name="Rectangle 21"/>
            <p:cNvSpPr>
              <a:spLocks noChangeArrowheads="1"/>
            </p:cNvSpPr>
            <p:nvPr/>
          </p:nvSpPr>
          <p:spPr bwMode="auto">
            <a:xfrm>
              <a:off x="6186595" y="4824823"/>
              <a:ext cx="576000" cy="216000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69" name="Rectangle 40"/>
            <p:cNvSpPr>
              <a:spLocks noChangeArrowheads="1"/>
            </p:cNvSpPr>
            <p:nvPr/>
          </p:nvSpPr>
          <p:spPr bwMode="auto">
            <a:xfrm>
              <a:off x="1500657" y="5056453"/>
              <a:ext cx="1736235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400" b="1" dirty="0">
                  <a:solidFill>
                    <a:srgbClr val="000066"/>
                  </a:solidFill>
                  <a:cs typeface="Arial" charset="0"/>
                </a:rPr>
                <a:t>ARN VIH &lt; 50 c/ml</a:t>
              </a:r>
            </a:p>
          </p:txBody>
        </p:sp>
        <p:sp>
          <p:nvSpPr>
            <p:cNvPr id="70" name="Rectangle 41"/>
            <p:cNvSpPr>
              <a:spLocks noChangeArrowheads="1"/>
            </p:cNvSpPr>
            <p:nvPr/>
          </p:nvSpPr>
          <p:spPr bwMode="auto">
            <a:xfrm>
              <a:off x="3389217" y="5056453"/>
              <a:ext cx="172992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n-GB" sz="1400" b="1" dirty="0">
                  <a:solidFill>
                    <a:srgbClr val="000066"/>
                  </a:solidFill>
                  <a:cs typeface="Arial" charset="0"/>
                </a:rPr>
                <a:t>ARN VIH ≥ 50 c/ml</a:t>
              </a:r>
            </a:p>
          </p:txBody>
        </p:sp>
        <p:sp>
          <p:nvSpPr>
            <p:cNvPr id="71" name="Rectangle 41"/>
            <p:cNvSpPr>
              <a:spLocks noChangeArrowheads="1"/>
            </p:cNvSpPr>
            <p:nvPr/>
          </p:nvSpPr>
          <p:spPr bwMode="auto">
            <a:xfrm>
              <a:off x="5371025" y="5061216"/>
              <a:ext cx="1454244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Pas de donnée</a:t>
              </a:r>
            </a:p>
            <a:p>
              <a:pPr algn="ctr" defTabSz="914400">
                <a:spcBef>
                  <a:spcPct val="5000"/>
                </a:spcBef>
              </a:pPr>
              <a:r>
                <a:rPr lang="fr-FR" sz="1400" b="1">
                  <a:solidFill>
                    <a:srgbClr val="000066"/>
                  </a:solidFill>
                </a:rPr>
                <a:t>virologique</a:t>
              </a:r>
              <a:endParaRPr lang="fr-FR" sz="1400" b="1">
                <a:solidFill>
                  <a:srgbClr val="000066"/>
                </a:solidFill>
                <a:cs typeface="Arial" charset="0"/>
              </a:endParaRPr>
            </a:p>
          </p:txBody>
        </p:sp>
      </p:grpSp>
      <p:sp>
        <p:nvSpPr>
          <p:cNvPr id="41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Pulido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F, Clin Infect Dis 2017; 65:2112-8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0" name="Rectangle 42"/>
          <p:cNvSpPr>
            <a:spLocks noChangeArrowheads="1"/>
          </p:cNvSpPr>
          <p:nvPr/>
        </p:nvSpPr>
        <p:spPr bwMode="auto">
          <a:xfrm>
            <a:off x="3783105" y="4670460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pitchFamily="34" charset="-128"/>
              </a:rPr>
              <a:t>3 </a:t>
            </a:r>
          </a:p>
        </p:txBody>
      </p:sp>
      <p:sp>
        <p:nvSpPr>
          <p:cNvPr id="51" name="Rectangle 44"/>
          <p:cNvSpPr>
            <a:spLocks noChangeArrowheads="1"/>
          </p:cNvSpPr>
          <p:nvPr/>
        </p:nvSpPr>
        <p:spPr bwMode="auto">
          <a:xfrm>
            <a:off x="4600289" y="4640562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pitchFamily="34" charset="-128"/>
              </a:rPr>
              <a:t>2</a:t>
            </a:r>
          </a:p>
        </p:txBody>
      </p:sp>
      <p:sp>
        <p:nvSpPr>
          <p:cNvPr id="72" name="Rectangle 42"/>
          <p:cNvSpPr>
            <a:spLocks noChangeArrowheads="1"/>
          </p:cNvSpPr>
          <p:nvPr/>
        </p:nvSpPr>
        <p:spPr bwMode="auto">
          <a:xfrm>
            <a:off x="5639235" y="4419182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pitchFamily="34" charset="-128"/>
              </a:rPr>
              <a:t>8 </a:t>
            </a:r>
          </a:p>
        </p:txBody>
      </p:sp>
      <p:sp>
        <p:nvSpPr>
          <p:cNvPr id="73" name="Rectangle 44"/>
          <p:cNvSpPr>
            <a:spLocks noChangeArrowheads="1"/>
          </p:cNvSpPr>
          <p:nvPr/>
        </p:nvSpPr>
        <p:spPr bwMode="auto">
          <a:xfrm>
            <a:off x="6405275" y="4525668"/>
            <a:ext cx="10399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fr-FR" sz="1600" b="1" dirty="0">
                <a:solidFill>
                  <a:srgbClr val="333399"/>
                </a:solidFill>
                <a:latin typeface="+mj-lt"/>
                <a:ea typeface="ＭＳ Ｐゴシック" pitchFamily="34" charset="-128"/>
              </a:rPr>
              <a:t>6</a:t>
            </a:r>
          </a:p>
        </p:txBody>
      </p:sp>
      <p:sp>
        <p:nvSpPr>
          <p:cNvPr id="74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DUAL : switch pour DRV/r + 3TC</a:t>
            </a:r>
          </a:p>
        </p:txBody>
      </p:sp>
    </p:spTree>
    <p:extLst>
      <p:ext uri="{BB962C8B-B14F-4D97-AF65-F5344CB8AC3E}">
        <p14:creationId xmlns:p14="http://schemas.microsoft.com/office/powerpoint/2010/main" val="194758630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2515019" y="1172949"/>
            <a:ext cx="40960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Résultats virologiques à S48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21660"/>
              </p:ext>
            </p:extLst>
          </p:nvPr>
        </p:nvGraphicFramePr>
        <p:xfrm>
          <a:off x="432613" y="1989870"/>
          <a:ext cx="8290576" cy="325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07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85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13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78922">
                <a:tc>
                  <a:txBody>
                    <a:bodyPr/>
                    <a:lstStyle/>
                    <a:p>
                      <a:endParaRPr lang="fr-FR" sz="16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DRV/r + 3TC</a:t>
                      </a:r>
                    </a:p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n = 126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DRV/r + 2 INTI</a:t>
                      </a:r>
                    </a:p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n = 123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7333">
                <a:tc>
                  <a:txBody>
                    <a:bodyPr/>
                    <a:lstStyle/>
                    <a:p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% sans échec virologique (données</a:t>
                      </a:r>
                      <a:r>
                        <a:rPr lang="fr-FR" sz="1600" b="1" baseline="0" noProof="0">
                          <a:solidFill>
                            <a:srgbClr val="000066"/>
                          </a:solidFill>
                          <a:latin typeface="+mn-lt"/>
                        </a:rPr>
                        <a:t> observées</a:t>
                      </a:r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96,6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noProof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+mn-cs"/>
                        </a:rPr>
                        <a:t>98,3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0955">
                <a:tc>
                  <a:txBody>
                    <a:bodyPr/>
                    <a:lstStyle/>
                    <a:p>
                      <a:r>
                        <a:rPr lang="fr-FR" sz="1600" b="1" baseline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D</a:t>
                      </a:r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ifférence (IC 95 %)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- 1,7 (- 5,8 à</a:t>
                      </a:r>
                      <a:r>
                        <a:rPr lang="fr-FR" sz="1600" b="1" baseline="0" noProof="0">
                          <a:solidFill>
                            <a:srgbClr val="000066"/>
                          </a:solidFill>
                          <a:latin typeface="+mn-lt"/>
                        </a:rPr>
                        <a:t> 2,4)</a:t>
                      </a:r>
                      <a:endParaRPr lang="fr-FR" sz="16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74595">
                <a:tc>
                  <a:txBody>
                    <a:bodyPr/>
                    <a:lstStyle/>
                    <a:p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% avec réponse virologique persistante </a:t>
                      </a:r>
                      <a:br>
                        <a:rPr lang="fr-FR" sz="1600" b="1" noProof="0" dirty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(absence d’échec virologique confirmé ou de </a:t>
                      </a:r>
                      <a:r>
                        <a:rPr lang="fr-FR" sz="1600" b="1" noProof="0" dirty="0" err="1">
                          <a:solidFill>
                            <a:srgbClr val="000066"/>
                          </a:solidFill>
                          <a:latin typeface="+mn-lt"/>
                        </a:rPr>
                        <a:t>blip</a:t>
                      </a:r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85,7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84,5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095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baseline="0" noProof="0">
                          <a:solidFill>
                            <a:srgbClr val="000066"/>
                          </a:solidFill>
                          <a:latin typeface="+mn-lt"/>
                        </a:rPr>
                        <a:t>D</a:t>
                      </a:r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ifférence (IC 95 %)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1,2 (- 7,8 à 10,1)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Pulido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F, Clin Infect Dis 2017; 65:2112-8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DUAL</a:t>
            </a:r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>
                <a:ea typeface="ＭＳ Ｐゴシック" pitchFamily="34" charset="-128"/>
              </a:rPr>
              <a:t>Etude DUAL : switch pour DRV/r + 3TC</a:t>
            </a:r>
          </a:p>
        </p:txBody>
      </p:sp>
    </p:spTree>
    <p:extLst>
      <p:ext uri="{BB962C8B-B14F-4D97-AF65-F5344CB8AC3E}">
        <p14:creationId xmlns:p14="http://schemas.microsoft.com/office/powerpoint/2010/main" val="896828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Rectangle 10"/>
          <p:cNvSpPr>
            <a:spLocks noChangeArrowheads="1"/>
          </p:cNvSpPr>
          <p:nvPr/>
        </p:nvSpPr>
        <p:spPr bwMode="auto">
          <a:xfrm>
            <a:off x="2659450" y="2217080"/>
            <a:ext cx="40960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Echecs virologiques (EV) et </a:t>
            </a:r>
            <a:r>
              <a:rPr lang="fr-FR" sz="2000" b="1" dirty="0" err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blips</a:t>
            </a:r>
            <a:endParaRPr lang="fr-FR" sz="20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100" name="Tableau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391236"/>
              </p:ext>
            </p:extLst>
          </p:nvPr>
        </p:nvGraphicFramePr>
        <p:xfrm>
          <a:off x="494632" y="2628443"/>
          <a:ext cx="8490747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55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87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879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285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4799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326">
                <a:tc>
                  <a:txBody>
                    <a:bodyPr/>
                    <a:lstStyle/>
                    <a:p>
                      <a:endParaRPr lang="fr-FR" sz="16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DRV/r + 3TC</a:t>
                      </a:r>
                    </a:p>
                    <a:p>
                      <a:pPr algn="ctr"/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n = 126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DRV/r + 2 INTI</a:t>
                      </a:r>
                    </a:p>
                    <a:p>
                      <a:pPr algn="ctr"/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n = 123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noProof="0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074">
                <a:tc>
                  <a:txBody>
                    <a:bodyPr/>
                    <a:lstStyle/>
                    <a:p>
                      <a:endParaRPr lang="fr-FR" sz="1600" b="1" noProof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ARN VIH à l’EV (c/ml)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</a:rPr>
                        <a:t>ARN VIH à l’EV </a:t>
                      </a:r>
                      <a:r>
                        <a:rPr lang="fr-FR" sz="1600" b="1" kern="1200" noProof="0">
                          <a:solidFill>
                            <a:srgbClr val="000066"/>
                          </a:solidFill>
                          <a:latin typeface="+mn-lt"/>
                          <a:ea typeface="+mn-ea"/>
                          <a:cs typeface="+mn-cs"/>
                        </a:rPr>
                        <a:t>(c/ml)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7900">
                <a:tc>
                  <a:txBody>
                    <a:bodyPr/>
                    <a:lstStyle/>
                    <a:p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Echec virologique</a:t>
                      </a:r>
                    </a:p>
                    <a:p>
                      <a:pPr lvl="1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Fenêtre S48</a:t>
                      </a:r>
                    </a:p>
                    <a:p>
                      <a:pPr lvl="1"/>
                      <a:r>
                        <a:rPr lang="fr-FR" sz="1400" b="1" baseline="0" noProof="0">
                          <a:solidFill>
                            <a:srgbClr val="000066"/>
                          </a:solidFill>
                          <a:latin typeface="+mn-lt"/>
                        </a:rPr>
                        <a:t>à J0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lvl="1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à S24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4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130 ; 68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80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988, confirmé</a:t>
                      </a:r>
                      <a:r>
                        <a:rPr lang="fr-FR" sz="1400" b="1" baseline="0" noProof="0">
                          <a:solidFill>
                            <a:srgbClr val="000066"/>
                          </a:solidFill>
                          <a:latin typeface="+mn-lt"/>
                        </a:rPr>
                        <a:t> à</a:t>
                      </a: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 259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0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116</a:t>
                      </a:r>
                      <a:r>
                        <a:rPr lang="fr-FR" sz="1400" b="1" baseline="0" noProof="0">
                          <a:solidFill>
                            <a:srgbClr val="000066"/>
                          </a:solidFill>
                          <a:latin typeface="+mn-lt"/>
                        </a:rPr>
                        <a:t> ; 79</a:t>
                      </a:r>
                    </a:p>
                    <a:p>
                      <a:pPr algn="ctr"/>
                      <a:r>
                        <a:rPr lang="fr-FR" sz="1400" b="1" baseline="0" noProof="0">
                          <a:solidFill>
                            <a:srgbClr val="000066"/>
                          </a:solidFill>
                          <a:latin typeface="+mn-lt"/>
                        </a:rPr>
                        <a:t>-</a:t>
                      </a:r>
                    </a:p>
                    <a:p>
                      <a:pPr algn="ctr"/>
                      <a:r>
                        <a:rPr lang="fr-FR" sz="1400" b="1" baseline="0" noProof="0">
                          <a:solidFill>
                            <a:srgbClr val="000066"/>
                          </a:solidFill>
                          <a:latin typeface="+mn-lt"/>
                        </a:rPr>
                        <a:t>-</a:t>
                      </a: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9645">
                <a:tc>
                  <a:txBody>
                    <a:bodyPr/>
                    <a:lstStyle/>
                    <a:p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Blips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6" name="Titre 1"/>
          <p:cNvSpPr txBox="1">
            <a:spLocks/>
          </p:cNvSpPr>
          <p:nvPr/>
        </p:nvSpPr>
        <p:spPr bwMode="auto">
          <a:xfrm>
            <a:off x="203200" y="1968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  <p:sp>
        <p:nvSpPr>
          <p:cNvPr id="40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DUAL</a:t>
            </a:r>
          </a:p>
        </p:txBody>
      </p:sp>
      <p:sp>
        <p:nvSpPr>
          <p:cNvPr id="42" name="Espace réservé du contenu 2"/>
          <p:cNvSpPr>
            <a:spLocks noGrp="1"/>
          </p:cNvSpPr>
          <p:nvPr>
            <p:ph idx="1"/>
          </p:nvPr>
        </p:nvSpPr>
        <p:spPr>
          <a:xfrm>
            <a:off x="50800" y="1206873"/>
            <a:ext cx="9024938" cy="1079126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fr-FR" altLang="fr-FR" sz="2400" b="1" dirty="0">
                <a:latin typeface="+mj-lt"/>
                <a:ea typeface="ＭＳ Ｐゴシック" pitchFamily="34" charset="-128"/>
              </a:rPr>
              <a:t>Echec virologique</a:t>
            </a:r>
          </a:p>
          <a:p>
            <a:pPr lvl="1">
              <a:spcBef>
                <a:spcPct val="0"/>
              </a:spcBef>
              <a:defRPr/>
            </a:pPr>
            <a:r>
              <a:rPr lang="fr-FR" altLang="fr-FR" sz="1800" dirty="0">
                <a:ea typeface="ＭＳ Ｐゴシック" pitchFamily="34" charset="-128"/>
              </a:rPr>
              <a:t>ARN VIH &lt; 50 c/ml à S48 (fenêtre </a:t>
            </a:r>
            <a:r>
              <a:rPr lang="fr-FR" altLang="fr-FR" sz="1800" dirty="0" err="1">
                <a:ea typeface="ＭＳ Ｐゴシック" pitchFamily="34" charset="-128"/>
              </a:rPr>
              <a:t>snapshot</a:t>
            </a:r>
            <a:r>
              <a:rPr lang="fr-FR" altLang="fr-FR" sz="1800" dirty="0">
                <a:ea typeface="ＭＳ Ｐゴシック" pitchFamily="34" charset="-128"/>
              </a:rPr>
              <a:t>)</a:t>
            </a:r>
          </a:p>
          <a:p>
            <a:pPr lvl="1">
              <a:spcBef>
                <a:spcPct val="0"/>
              </a:spcBef>
              <a:defRPr/>
            </a:pPr>
            <a:r>
              <a:rPr lang="fr-FR" altLang="fr-FR" sz="1800" dirty="0">
                <a:ea typeface="ＭＳ Ｐゴシック" pitchFamily="34" charset="-128"/>
              </a:rPr>
              <a:t>Arrêt avant S48 pour manque d’efficacité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038720"/>
              </p:ext>
            </p:extLst>
          </p:nvPr>
        </p:nvGraphicFramePr>
        <p:xfrm>
          <a:off x="307867" y="5363527"/>
          <a:ext cx="8677513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49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76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949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55989">
                <a:tc>
                  <a:txBody>
                    <a:bodyPr/>
                    <a:lstStyle/>
                    <a:p>
                      <a:endParaRPr lang="fr-FR" sz="1400" b="1" baseline="30000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noProof="0">
                          <a:solidFill>
                            <a:schemeClr val="bg1"/>
                          </a:solidFill>
                          <a:latin typeface="+mj-lt"/>
                        </a:rPr>
                        <a:t>DRV/r + 3TC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noProof="0">
                          <a:solidFill>
                            <a:srgbClr val="000000"/>
                          </a:solidFill>
                          <a:latin typeface="+mj-lt"/>
                        </a:rPr>
                        <a:t>DRV/r + 2 INTI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6049">
                <a:tc>
                  <a:txBody>
                    <a:bodyPr/>
                    <a:lstStyle/>
                    <a:p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ARN VIH &gt; 400 c/ml, n</a:t>
                      </a:r>
                    </a:p>
                    <a:p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Echantillons amplifiés, n</a:t>
                      </a:r>
                    </a:p>
                    <a:p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Emergence de résistance, 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3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2/3</a:t>
                      </a:r>
                    </a:p>
                    <a:p>
                      <a:pPr algn="ctr"/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0/2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1/2</a:t>
                      </a:r>
                    </a:p>
                    <a:p>
                      <a:pPr algn="ctr"/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1/1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(PRO : 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V10I, W71T, D76W ; pas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de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 mutation TI)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1673412" y="4936746"/>
            <a:ext cx="67228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ARN VIH &gt; 400 c/ml et émergence de résistance</a:t>
            </a: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Pulido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F, Clin Infect Dis 2017; 65:2112-8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DUAL : switch pour DRV/r + 3TC</a:t>
            </a:r>
          </a:p>
        </p:txBody>
      </p:sp>
    </p:spTree>
    <p:extLst>
      <p:ext uri="{BB962C8B-B14F-4D97-AF65-F5344CB8AC3E}">
        <p14:creationId xmlns:p14="http://schemas.microsoft.com/office/powerpoint/2010/main" val="405023923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9" name="Rectangle 8"/>
          <p:cNvSpPr>
            <a:spLocks noChangeArrowheads="1"/>
          </p:cNvSpPr>
          <p:nvPr/>
        </p:nvSpPr>
        <p:spPr bwMode="auto">
          <a:xfrm>
            <a:off x="1637348" y="1238250"/>
            <a:ext cx="59055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 err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Evénéments</a:t>
            </a: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indésirables, %</a:t>
            </a:r>
          </a:p>
        </p:txBody>
      </p:sp>
      <p:sp>
        <p:nvSpPr>
          <p:cNvPr id="106" name="Titre 1"/>
          <p:cNvSpPr txBox="1">
            <a:spLocks/>
          </p:cNvSpPr>
          <p:nvPr/>
        </p:nvSpPr>
        <p:spPr bwMode="auto">
          <a:xfrm>
            <a:off x="203200" y="1968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  <p:graphicFrame>
        <p:nvGraphicFramePr>
          <p:cNvPr id="50" name="Tableau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653811"/>
              </p:ext>
            </p:extLst>
          </p:nvPr>
        </p:nvGraphicFramePr>
        <p:xfrm>
          <a:off x="494632" y="1577638"/>
          <a:ext cx="8383149" cy="5021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02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667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661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49114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lang="fr-FR" sz="16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  <a:latin typeface="+mj-lt"/>
                        </a:rPr>
                        <a:t>DRV/r</a:t>
                      </a:r>
                      <a:r>
                        <a:rPr lang="fr-FR" sz="1600" b="1" baseline="0" noProof="0" dirty="0">
                          <a:solidFill>
                            <a:schemeClr val="bg1"/>
                          </a:solidFill>
                          <a:latin typeface="+mj-lt"/>
                        </a:rPr>
                        <a:t> + 3TC, n = 126</a:t>
                      </a:r>
                      <a:endParaRPr lang="fr-FR" sz="1600" b="1" noProof="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B6B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DRV/r + 2 INTI,</a:t>
                      </a:r>
                      <a:r>
                        <a:rPr lang="fr-FR" sz="1600" b="1" baseline="0" noProof="0" dirty="0">
                          <a:solidFill>
                            <a:srgbClr val="000000"/>
                          </a:solidFill>
                          <a:latin typeface="+mj-lt"/>
                        </a:rPr>
                        <a:t> n</a:t>
                      </a:r>
                      <a:r>
                        <a:rPr lang="fr-FR" sz="1600" b="1" noProof="0" dirty="0">
                          <a:solidFill>
                            <a:srgbClr val="000000"/>
                          </a:solidFill>
                          <a:latin typeface="+mj-lt"/>
                        </a:rPr>
                        <a:t> = 123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6773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≥ 1 événement indésirable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67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Evénement indésirables</a:t>
                      </a: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 de g</a:t>
                      </a: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rade 2-4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11,9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14,6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69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Arrêt pour événement indésirable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0,8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(n = 1 :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hyperlipidémie)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1,6 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(n = 2 : diarrhée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;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 Hodgkin)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6773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Evénements indésirables graves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4,8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4,9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1884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Evénements indésirables chez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≥ 5 % 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des patients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dans un des groupes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Respiratoire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Infections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Digestif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Musculaire ou osseux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Neuropsychiatrique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Métabolique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Uro-génital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Signes généraux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Nez, gorge, oreilles</a:t>
                      </a:r>
                    </a:p>
                    <a:p>
                      <a:pPr marL="457200" marR="0" lvl="1" indent="0" algn="l" defTabSz="4572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Cavité buccale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ts val="1500"/>
                        </a:lnSpc>
                      </a:pP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25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17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14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13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10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10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6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6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6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ts val="1500"/>
                        </a:lnSpc>
                      </a:pP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24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15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18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18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10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7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6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7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27528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Anomalies</a:t>
                      </a: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 biologiques de g</a:t>
                      </a: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rade</a:t>
                      </a: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 3-4 </a:t>
                      </a:r>
                    </a:p>
                    <a:p>
                      <a:pPr lvl="1">
                        <a:lnSpc>
                          <a:spcPts val="1500"/>
                        </a:lnSpc>
                      </a:pP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ALAT &gt; 5 x LSN</a:t>
                      </a:r>
                      <a:br>
                        <a:rPr lang="fr-FR" sz="1400" b="1" baseline="0" noProof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ASAT &gt; 5 x LSN</a:t>
                      </a:r>
                    </a:p>
                    <a:p>
                      <a:pPr lvl="1">
                        <a:lnSpc>
                          <a:spcPts val="1500"/>
                        </a:lnSpc>
                      </a:pP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Cholestérol total &gt; 300 mg/dl</a:t>
                      </a:r>
                    </a:p>
                    <a:p>
                      <a:pPr lvl="1">
                        <a:lnSpc>
                          <a:spcPts val="1500"/>
                        </a:lnSpc>
                      </a:pP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Triglycérides &gt; 750 mg/dl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3,2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3,2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3,3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0,8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2,4</a:t>
                      </a:r>
                    </a:p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0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DUAL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Pulido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F, Clin Infect Dis 2017; 65:2112-8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DUAL : switch pour DRV/r + 3TC</a:t>
            </a:r>
          </a:p>
        </p:txBody>
      </p:sp>
    </p:spTree>
    <p:extLst>
      <p:ext uri="{BB962C8B-B14F-4D97-AF65-F5344CB8AC3E}">
        <p14:creationId xmlns:p14="http://schemas.microsoft.com/office/powerpoint/2010/main" val="119655111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Pulido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F, Clin Infect Dis 2017; 65:2112-8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DUAL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xmlns="" id="{24EE980D-25DF-459C-BCD6-2A848BCA2C5C}"/>
              </a:ext>
            </a:extLst>
          </p:cNvPr>
          <p:cNvGrpSpPr/>
          <p:nvPr/>
        </p:nvGrpSpPr>
        <p:grpSpPr>
          <a:xfrm>
            <a:off x="5499422" y="2214082"/>
            <a:ext cx="3560807" cy="3564737"/>
            <a:chOff x="5499422" y="2214082"/>
            <a:chExt cx="3560807" cy="3564737"/>
          </a:xfrm>
        </p:grpSpPr>
        <p:sp>
          <p:nvSpPr>
            <p:cNvPr id="107" name="AutoShape 165">
              <a:extLst>
                <a:ext uri="{FF2B5EF4-FFF2-40B4-BE49-F238E27FC236}">
                  <a16:creationId xmlns:a16="http://schemas.microsoft.com/office/drawing/2014/main" xmlns="" id="{957B7C7D-FEAD-4A5A-B79F-C411175BE8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1624" y="2249984"/>
              <a:ext cx="2385047" cy="70277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73" name="ZoneTexte 72">
              <a:extLst>
                <a:ext uri="{FF2B5EF4-FFF2-40B4-BE49-F238E27FC236}">
                  <a16:creationId xmlns:a16="http://schemas.microsoft.com/office/drawing/2014/main" xmlns="" id="{BA644C1A-6C10-404D-A0D7-7DF4CEB3E03C}"/>
                </a:ext>
              </a:extLst>
            </p:cNvPr>
            <p:cNvSpPr txBox="1"/>
            <p:nvPr/>
          </p:nvSpPr>
          <p:spPr>
            <a:xfrm>
              <a:off x="6463515" y="2214082"/>
              <a:ext cx="178646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Dual (DRV/r + 3TC)</a:t>
              </a:r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xmlns="" id="{A73C9164-CF56-443C-B4F5-D1617BD47C38}"/>
                </a:ext>
              </a:extLst>
            </p:cNvPr>
            <p:cNvSpPr txBox="1"/>
            <p:nvPr/>
          </p:nvSpPr>
          <p:spPr>
            <a:xfrm>
              <a:off x="6463515" y="2547945"/>
              <a:ext cx="212720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Triple (DRV/r + 2 INTI)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xmlns="" id="{1381A33B-DFF7-42D3-BE4A-BEC0A12FE260}"/>
                </a:ext>
              </a:extLst>
            </p:cNvPr>
            <p:cNvSpPr txBox="1"/>
            <p:nvPr/>
          </p:nvSpPr>
          <p:spPr>
            <a:xfrm>
              <a:off x="5584381" y="4930992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xmlns="" id="{F990F91E-BAD9-4710-AD2C-8F2E37C63507}"/>
                </a:ext>
              </a:extLst>
            </p:cNvPr>
            <p:cNvSpPr txBox="1"/>
            <p:nvPr/>
          </p:nvSpPr>
          <p:spPr>
            <a:xfrm>
              <a:off x="5584381" y="471106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xmlns="" id="{CEC074F4-D484-4B5C-B5CD-0E625E36DE79}"/>
                </a:ext>
              </a:extLst>
            </p:cNvPr>
            <p:cNvSpPr txBox="1"/>
            <p:nvPr/>
          </p:nvSpPr>
          <p:spPr>
            <a:xfrm>
              <a:off x="5584381" y="449112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xmlns="" id="{7B62073A-3A88-4335-A650-C0DE06A06818}"/>
                </a:ext>
              </a:extLst>
            </p:cNvPr>
            <p:cNvSpPr txBox="1"/>
            <p:nvPr/>
          </p:nvSpPr>
          <p:spPr>
            <a:xfrm>
              <a:off x="5584381" y="427119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xmlns="" id="{AFFC10B5-00D2-4C08-AB93-4B50DEFF1AB2}"/>
                </a:ext>
              </a:extLst>
            </p:cNvPr>
            <p:cNvSpPr txBox="1"/>
            <p:nvPr/>
          </p:nvSpPr>
          <p:spPr>
            <a:xfrm>
              <a:off x="5584381" y="405126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xmlns="" id="{22EFA968-5919-4318-88F2-E1A87E68482B}"/>
                </a:ext>
              </a:extLst>
            </p:cNvPr>
            <p:cNvSpPr txBox="1"/>
            <p:nvPr/>
          </p:nvSpPr>
          <p:spPr>
            <a:xfrm>
              <a:off x="5584381" y="3831332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xmlns="" id="{AEF027B0-6C8A-46C6-BB0F-F69B1420EA4F}"/>
                </a:ext>
              </a:extLst>
            </p:cNvPr>
            <p:cNvSpPr txBox="1"/>
            <p:nvPr/>
          </p:nvSpPr>
          <p:spPr>
            <a:xfrm>
              <a:off x="5584381" y="3611400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6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xmlns="" id="{5454F545-6C65-4CF7-8E99-B0054CDC8DA8}"/>
                </a:ext>
              </a:extLst>
            </p:cNvPr>
            <p:cNvSpPr txBox="1"/>
            <p:nvPr/>
          </p:nvSpPr>
          <p:spPr>
            <a:xfrm>
              <a:off x="5584381" y="339146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7</a:t>
              </a: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xmlns="" id="{5B9A42EF-F898-4AF1-9E1A-E407BB39DC3C}"/>
                </a:ext>
              </a:extLst>
            </p:cNvPr>
            <p:cNvSpPr txBox="1"/>
            <p:nvPr/>
          </p:nvSpPr>
          <p:spPr>
            <a:xfrm>
              <a:off x="5584381" y="317153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xmlns="" id="{D27D2E01-F72E-453E-A550-189E1BA38799}"/>
                </a:ext>
              </a:extLst>
            </p:cNvPr>
            <p:cNvSpPr txBox="1"/>
            <p:nvPr/>
          </p:nvSpPr>
          <p:spPr>
            <a:xfrm>
              <a:off x="5584381" y="295160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9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xmlns="" id="{485CA66F-ABA5-4B14-9D57-4174D1BC67FA}"/>
                </a:ext>
              </a:extLst>
            </p:cNvPr>
            <p:cNvSpPr txBox="1"/>
            <p:nvPr/>
          </p:nvSpPr>
          <p:spPr>
            <a:xfrm>
              <a:off x="5499422" y="2731672"/>
              <a:ext cx="3545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xmlns="" id="{0946E616-A64F-4BCE-8EA3-018319B1CDB9}"/>
                </a:ext>
              </a:extLst>
            </p:cNvPr>
            <p:cNvSpPr txBox="1"/>
            <p:nvPr/>
          </p:nvSpPr>
          <p:spPr>
            <a:xfrm>
              <a:off x="5533085" y="5150920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xmlns="" id="{0F39E90D-8CAF-4EF6-8560-DDD740515E83}"/>
                </a:ext>
              </a:extLst>
            </p:cNvPr>
            <p:cNvSpPr txBox="1"/>
            <p:nvPr/>
          </p:nvSpPr>
          <p:spPr>
            <a:xfrm>
              <a:off x="6040217" y="3616167"/>
              <a:ext cx="7441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0,19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xmlns="" id="{5266DADB-2783-48E4-86A8-1250D1CD52C3}"/>
                </a:ext>
              </a:extLst>
            </p:cNvPr>
            <p:cNvSpPr txBox="1"/>
            <p:nvPr/>
          </p:nvSpPr>
          <p:spPr>
            <a:xfrm>
              <a:off x="7097655" y="3339370"/>
              <a:ext cx="7441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0,12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xmlns="" id="{E9ACC034-129B-4E5F-AA15-2E3814E94316}"/>
                </a:ext>
              </a:extLst>
            </p:cNvPr>
            <p:cNvSpPr txBox="1"/>
            <p:nvPr/>
          </p:nvSpPr>
          <p:spPr>
            <a:xfrm>
              <a:off x="6072127" y="5317154"/>
              <a:ext cx="5408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</a:rPr>
                <a:t>Tous</a:t>
              </a: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xmlns="" id="{DE30512E-63BC-4D2C-8E24-DF3746072061}"/>
                </a:ext>
              </a:extLst>
            </p:cNvPr>
            <p:cNvSpPr txBox="1"/>
            <p:nvPr/>
          </p:nvSpPr>
          <p:spPr>
            <a:xfrm>
              <a:off x="6786947" y="5317154"/>
              <a:ext cx="11508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000066"/>
                  </a:solidFill>
                </a:rPr>
                <a:t>TDF à la </a:t>
              </a:r>
            </a:p>
            <a:p>
              <a:pPr algn="ctr"/>
              <a:r>
                <a:rPr lang="fr-FR" sz="1200" b="1" dirty="0">
                  <a:solidFill>
                    <a:srgbClr val="000066"/>
                  </a:solidFill>
                </a:rPr>
                <a:t>pré-inclusion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xmlns="" id="{4D518477-F084-4FB1-B184-F3679C24844C}"/>
                </a:ext>
              </a:extLst>
            </p:cNvPr>
            <p:cNvSpPr txBox="1"/>
            <p:nvPr/>
          </p:nvSpPr>
          <p:spPr>
            <a:xfrm>
              <a:off x="7909403" y="5317154"/>
              <a:ext cx="11508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000066"/>
                  </a:solidFill>
                </a:rPr>
                <a:t>ABC à la </a:t>
              </a:r>
            </a:p>
            <a:p>
              <a:pPr algn="ctr"/>
              <a:r>
                <a:rPr lang="fr-FR" sz="1200" b="1" dirty="0">
                  <a:solidFill>
                    <a:srgbClr val="000066"/>
                  </a:solidFill>
                </a:rPr>
                <a:t>pré-inclusion</a:t>
              </a:r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xmlns="" id="{299A1FB0-36DE-42BF-8844-82B047CC55D9}"/>
                </a:ext>
              </a:extLst>
            </p:cNvPr>
            <p:cNvSpPr txBox="1"/>
            <p:nvPr/>
          </p:nvSpPr>
          <p:spPr>
            <a:xfrm>
              <a:off x="8027958" y="4494327"/>
              <a:ext cx="7441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0,96</a:t>
              </a:r>
            </a:p>
          </p:txBody>
        </p:sp>
        <p:sp>
          <p:nvSpPr>
            <p:cNvPr id="96" name="Freeform 5">
              <a:extLst>
                <a:ext uri="{FF2B5EF4-FFF2-40B4-BE49-F238E27FC236}">
                  <a16:creationId xmlns:a16="http://schemas.microsoft.com/office/drawing/2014/main" xmlns="" id="{CBBA758A-0B06-49F8-8F40-32A8E32407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08663" y="2832361"/>
              <a:ext cx="3033713" cy="2466975"/>
            </a:xfrm>
            <a:custGeom>
              <a:avLst/>
              <a:gdLst>
                <a:gd name="T0" fmla="*/ 40 w 1911"/>
                <a:gd name="T1" fmla="*/ 1398 h 1554"/>
                <a:gd name="T2" fmla="*/ 40 w 1911"/>
                <a:gd name="T3" fmla="*/ 0 h 1554"/>
                <a:gd name="T4" fmla="*/ 40 w 1911"/>
                <a:gd name="T5" fmla="*/ 1398 h 1554"/>
                <a:gd name="T6" fmla="*/ 1911 w 1911"/>
                <a:gd name="T7" fmla="*/ 1398 h 1554"/>
                <a:gd name="T8" fmla="*/ 40 w 1911"/>
                <a:gd name="T9" fmla="*/ 1554 h 1554"/>
                <a:gd name="T10" fmla="*/ 40 w 1911"/>
                <a:gd name="T11" fmla="*/ 1398 h 1554"/>
                <a:gd name="T12" fmla="*/ 0 w 1911"/>
                <a:gd name="T13" fmla="*/ 9 h 1554"/>
                <a:gd name="T14" fmla="*/ 40 w 1911"/>
                <a:gd name="T15" fmla="*/ 9 h 1554"/>
                <a:gd name="T16" fmla="*/ 0 w 1911"/>
                <a:gd name="T17" fmla="*/ 148 h 1554"/>
                <a:gd name="T18" fmla="*/ 40 w 1911"/>
                <a:gd name="T19" fmla="*/ 148 h 1554"/>
                <a:gd name="T20" fmla="*/ 0 w 1911"/>
                <a:gd name="T21" fmla="*/ 288 h 1554"/>
                <a:gd name="T22" fmla="*/ 40 w 1911"/>
                <a:gd name="T23" fmla="*/ 288 h 1554"/>
                <a:gd name="T24" fmla="*/ 0 w 1911"/>
                <a:gd name="T25" fmla="*/ 427 h 1554"/>
                <a:gd name="T26" fmla="*/ 40 w 1911"/>
                <a:gd name="T27" fmla="*/ 427 h 1554"/>
                <a:gd name="T28" fmla="*/ 0 w 1911"/>
                <a:gd name="T29" fmla="*/ 565 h 1554"/>
                <a:gd name="T30" fmla="*/ 40 w 1911"/>
                <a:gd name="T31" fmla="*/ 565 h 1554"/>
                <a:gd name="T32" fmla="*/ 0 w 1911"/>
                <a:gd name="T33" fmla="*/ 704 h 1554"/>
                <a:gd name="T34" fmla="*/ 40 w 1911"/>
                <a:gd name="T35" fmla="*/ 704 h 1554"/>
                <a:gd name="T36" fmla="*/ 0 w 1911"/>
                <a:gd name="T37" fmla="*/ 843 h 1554"/>
                <a:gd name="T38" fmla="*/ 40 w 1911"/>
                <a:gd name="T39" fmla="*/ 843 h 1554"/>
                <a:gd name="T40" fmla="*/ 0 w 1911"/>
                <a:gd name="T41" fmla="*/ 982 h 1554"/>
                <a:gd name="T42" fmla="*/ 40 w 1911"/>
                <a:gd name="T43" fmla="*/ 982 h 1554"/>
                <a:gd name="T44" fmla="*/ 0 w 1911"/>
                <a:gd name="T45" fmla="*/ 1120 h 1554"/>
                <a:gd name="T46" fmla="*/ 40 w 1911"/>
                <a:gd name="T47" fmla="*/ 1120 h 1554"/>
                <a:gd name="T48" fmla="*/ 0 w 1911"/>
                <a:gd name="T49" fmla="*/ 1259 h 1554"/>
                <a:gd name="T50" fmla="*/ 40 w 1911"/>
                <a:gd name="T51" fmla="*/ 1259 h 1554"/>
                <a:gd name="T52" fmla="*/ 0 w 1911"/>
                <a:gd name="T53" fmla="*/ 1398 h 1554"/>
                <a:gd name="T54" fmla="*/ 40 w 1911"/>
                <a:gd name="T55" fmla="*/ 1398 h 1554"/>
                <a:gd name="T56" fmla="*/ 0 w 1911"/>
                <a:gd name="T57" fmla="*/ 1539 h 1554"/>
                <a:gd name="T58" fmla="*/ 40 w 1911"/>
                <a:gd name="T59" fmla="*/ 1539 h 1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11" h="1554">
                  <a:moveTo>
                    <a:pt x="40" y="1398"/>
                  </a:moveTo>
                  <a:lnTo>
                    <a:pt x="40" y="0"/>
                  </a:lnTo>
                  <a:moveTo>
                    <a:pt x="40" y="1398"/>
                  </a:moveTo>
                  <a:lnTo>
                    <a:pt x="1911" y="1398"/>
                  </a:lnTo>
                  <a:moveTo>
                    <a:pt x="40" y="1554"/>
                  </a:moveTo>
                  <a:lnTo>
                    <a:pt x="40" y="1398"/>
                  </a:lnTo>
                  <a:moveTo>
                    <a:pt x="0" y="9"/>
                  </a:moveTo>
                  <a:lnTo>
                    <a:pt x="40" y="9"/>
                  </a:lnTo>
                  <a:moveTo>
                    <a:pt x="0" y="148"/>
                  </a:moveTo>
                  <a:lnTo>
                    <a:pt x="40" y="148"/>
                  </a:lnTo>
                  <a:moveTo>
                    <a:pt x="0" y="288"/>
                  </a:moveTo>
                  <a:lnTo>
                    <a:pt x="40" y="288"/>
                  </a:lnTo>
                  <a:moveTo>
                    <a:pt x="0" y="427"/>
                  </a:moveTo>
                  <a:lnTo>
                    <a:pt x="40" y="427"/>
                  </a:lnTo>
                  <a:moveTo>
                    <a:pt x="0" y="565"/>
                  </a:moveTo>
                  <a:lnTo>
                    <a:pt x="40" y="565"/>
                  </a:lnTo>
                  <a:moveTo>
                    <a:pt x="0" y="704"/>
                  </a:moveTo>
                  <a:lnTo>
                    <a:pt x="40" y="704"/>
                  </a:lnTo>
                  <a:moveTo>
                    <a:pt x="0" y="843"/>
                  </a:moveTo>
                  <a:lnTo>
                    <a:pt x="40" y="843"/>
                  </a:lnTo>
                  <a:moveTo>
                    <a:pt x="0" y="982"/>
                  </a:moveTo>
                  <a:lnTo>
                    <a:pt x="40" y="982"/>
                  </a:lnTo>
                  <a:moveTo>
                    <a:pt x="0" y="1120"/>
                  </a:moveTo>
                  <a:lnTo>
                    <a:pt x="40" y="1120"/>
                  </a:lnTo>
                  <a:moveTo>
                    <a:pt x="0" y="1259"/>
                  </a:moveTo>
                  <a:lnTo>
                    <a:pt x="40" y="1259"/>
                  </a:lnTo>
                  <a:moveTo>
                    <a:pt x="0" y="1398"/>
                  </a:moveTo>
                  <a:lnTo>
                    <a:pt x="40" y="1398"/>
                  </a:lnTo>
                  <a:moveTo>
                    <a:pt x="0" y="1539"/>
                  </a:moveTo>
                  <a:lnTo>
                    <a:pt x="40" y="1539"/>
                  </a:lnTo>
                </a:path>
              </a:pathLst>
            </a:custGeom>
            <a:noFill/>
            <a:ln w="63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97" name="Freeform 6">
              <a:extLst>
                <a:ext uri="{FF2B5EF4-FFF2-40B4-BE49-F238E27FC236}">
                  <a16:creationId xmlns:a16="http://schemas.microsoft.com/office/drawing/2014/main" xmlns="" id="{EB8EEC0D-2237-4B54-9E62-24628FA8A18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9650" y="3956311"/>
              <a:ext cx="257175" cy="1095375"/>
            </a:xfrm>
            <a:custGeom>
              <a:avLst/>
              <a:gdLst>
                <a:gd name="T0" fmla="*/ 162 w 162"/>
                <a:gd name="T1" fmla="*/ 0 h 690"/>
                <a:gd name="T2" fmla="*/ 0 w 162"/>
                <a:gd name="T3" fmla="*/ 0 h 690"/>
                <a:gd name="T4" fmla="*/ 0 w 162"/>
                <a:gd name="T5" fmla="*/ 690 h 690"/>
                <a:gd name="T6" fmla="*/ 162 w 162"/>
                <a:gd name="T7" fmla="*/ 690 h 690"/>
                <a:gd name="T8" fmla="*/ 162 w 162"/>
                <a:gd name="T9" fmla="*/ 0 h 690"/>
                <a:gd name="T10" fmla="*/ 162 w 162"/>
                <a:gd name="T11" fmla="*/ 0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" h="690">
                  <a:moveTo>
                    <a:pt x="162" y="0"/>
                  </a:moveTo>
                  <a:lnTo>
                    <a:pt x="0" y="0"/>
                  </a:lnTo>
                  <a:lnTo>
                    <a:pt x="0" y="690"/>
                  </a:lnTo>
                  <a:lnTo>
                    <a:pt x="162" y="690"/>
                  </a:lnTo>
                  <a:lnTo>
                    <a:pt x="162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98" name="Freeform 7">
              <a:extLst>
                <a:ext uri="{FF2B5EF4-FFF2-40B4-BE49-F238E27FC236}">
                  <a16:creationId xmlns:a16="http://schemas.microsoft.com/office/drawing/2014/main" xmlns="" id="{D2E008E1-6B36-4A9A-881C-05EFD2583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6513" y="4861186"/>
              <a:ext cx="258763" cy="190500"/>
            </a:xfrm>
            <a:custGeom>
              <a:avLst/>
              <a:gdLst>
                <a:gd name="T0" fmla="*/ 0 w 163"/>
                <a:gd name="T1" fmla="*/ 0 h 120"/>
                <a:gd name="T2" fmla="*/ 0 w 163"/>
                <a:gd name="T3" fmla="*/ 120 h 120"/>
                <a:gd name="T4" fmla="*/ 163 w 163"/>
                <a:gd name="T5" fmla="*/ 120 h 120"/>
                <a:gd name="T6" fmla="*/ 163 w 163"/>
                <a:gd name="T7" fmla="*/ 0 h 120"/>
                <a:gd name="T8" fmla="*/ 0 w 163"/>
                <a:gd name="T9" fmla="*/ 0 h 120"/>
                <a:gd name="T10" fmla="*/ 0 w 163"/>
                <a:gd name="T1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3" h="120">
                  <a:moveTo>
                    <a:pt x="0" y="0"/>
                  </a:moveTo>
                  <a:lnTo>
                    <a:pt x="0" y="120"/>
                  </a:lnTo>
                  <a:lnTo>
                    <a:pt x="163" y="120"/>
                  </a:lnTo>
                  <a:lnTo>
                    <a:pt x="16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99" name="Freeform 8">
              <a:extLst>
                <a:ext uri="{FF2B5EF4-FFF2-40B4-BE49-F238E27FC236}">
                  <a16:creationId xmlns:a16="http://schemas.microsoft.com/office/drawing/2014/main" xmlns="" id="{DEBD4951-9D0F-4C0C-923B-E6AB39BD5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7083425" y="3641986"/>
              <a:ext cx="255588" cy="1409700"/>
            </a:xfrm>
            <a:custGeom>
              <a:avLst/>
              <a:gdLst>
                <a:gd name="T0" fmla="*/ 161 w 161"/>
                <a:gd name="T1" fmla="*/ 0 h 888"/>
                <a:gd name="T2" fmla="*/ 0 w 161"/>
                <a:gd name="T3" fmla="*/ 0 h 888"/>
                <a:gd name="T4" fmla="*/ 0 w 161"/>
                <a:gd name="T5" fmla="*/ 888 h 888"/>
                <a:gd name="T6" fmla="*/ 161 w 161"/>
                <a:gd name="T7" fmla="*/ 888 h 888"/>
                <a:gd name="T8" fmla="*/ 161 w 161"/>
                <a:gd name="T9" fmla="*/ 0 h 888"/>
                <a:gd name="T10" fmla="*/ 161 w 161"/>
                <a:gd name="T11" fmla="*/ 0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1" h="888">
                  <a:moveTo>
                    <a:pt x="161" y="0"/>
                  </a:moveTo>
                  <a:lnTo>
                    <a:pt x="0" y="0"/>
                  </a:lnTo>
                  <a:lnTo>
                    <a:pt x="0" y="888"/>
                  </a:lnTo>
                  <a:lnTo>
                    <a:pt x="161" y="888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00" name="Freeform 9">
              <a:extLst>
                <a:ext uri="{FF2B5EF4-FFF2-40B4-BE49-F238E27FC236}">
                  <a16:creationId xmlns:a16="http://schemas.microsoft.com/office/drawing/2014/main" xmlns="" id="{9D11D117-8D1B-4A99-A788-4CA3E4241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78700" y="4731011"/>
              <a:ext cx="257175" cy="320675"/>
            </a:xfrm>
            <a:custGeom>
              <a:avLst/>
              <a:gdLst>
                <a:gd name="T0" fmla="*/ 162 w 162"/>
                <a:gd name="T1" fmla="*/ 202 h 202"/>
                <a:gd name="T2" fmla="*/ 162 w 162"/>
                <a:gd name="T3" fmla="*/ 0 h 202"/>
                <a:gd name="T4" fmla="*/ 0 w 162"/>
                <a:gd name="T5" fmla="*/ 0 h 202"/>
                <a:gd name="T6" fmla="*/ 0 w 162"/>
                <a:gd name="T7" fmla="*/ 202 h 202"/>
                <a:gd name="T8" fmla="*/ 162 w 162"/>
                <a:gd name="T9" fmla="*/ 202 h 202"/>
                <a:gd name="T10" fmla="*/ 162 w 162"/>
                <a:gd name="T11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" h="202">
                  <a:moveTo>
                    <a:pt x="162" y="202"/>
                  </a:moveTo>
                  <a:lnTo>
                    <a:pt x="162" y="0"/>
                  </a:lnTo>
                  <a:lnTo>
                    <a:pt x="0" y="0"/>
                  </a:lnTo>
                  <a:lnTo>
                    <a:pt x="0" y="202"/>
                  </a:lnTo>
                  <a:lnTo>
                    <a:pt x="162" y="202"/>
                  </a:lnTo>
                  <a:lnTo>
                    <a:pt x="162" y="202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01" name="Freeform 10">
              <a:extLst>
                <a:ext uri="{FF2B5EF4-FFF2-40B4-BE49-F238E27FC236}">
                  <a16:creationId xmlns:a16="http://schemas.microsoft.com/office/drawing/2014/main" xmlns="" id="{47AB9130-3D7C-48EC-97C1-CBA663A412EC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8788" y="4856423"/>
              <a:ext cx="257175" cy="195263"/>
            </a:xfrm>
            <a:custGeom>
              <a:avLst/>
              <a:gdLst>
                <a:gd name="T0" fmla="*/ 162 w 162"/>
                <a:gd name="T1" fmla="*/ 0 h 123"/>
                <a:gd name="T2" fmla="*/ 0 w 162"/>
                <a:gd name="T3" fmla="*/ 0 h 123"/>
                <a:gd name="T4" fmla="*/ 0 w 162"/>
                <a:gd name="T5" fmla="*/ 123 h 123"/>
                <a:gd name="T6" fmla="*/ 162 w 162"/>
                <a:gd name="T7" fmla="*/ 123 h 123"/>
                <a:gd name="T8" fmla="*/ 162 w 162"/>
                <a:gd name="T9" fmla="*/ 0 h 123"/>
                <a:gd name="T10" fmla="*/ 162 w 162"/>
                <a:gd name="T11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2" h="123">
                  <a:moveTo>
                    <a:pt x="162" y="0"/>
                  </a:moveTo>
                  <a:lnTo>
                    <a:pt x="0" y="0"/>
                  </a:lnTo>
                  <a:lnTo>
                    <a:pt x="0" y="123"/>
                  </a:lnTo>
                  <a:lnTo>
                    <a:pt x="162" y="123"/>
                  </a:lnTo>
                  <a:lnTo>
                    <a:pt x="162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7030A0"/>
            </a:solidFill>
            <a:ln>
              <a:solidFill>
                <a:srgbClr val="7030A0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02" name="Freeform 11">
              <a:extLst>
                <a:ext uri="{FF2B5EF4-FFF2-40B4-BE49-F238E27FC236}">
                  <a16:creationId xmlns:a16="http://schemas.microsoft.com/office/drawing/2014/main" xmlns="" id="{61123A72-7B7B-4A54-A51F-FAE2EFC136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4063" y="5051686"/>
              <a:ext cx="258763" cy="223838"/>
            </a:xfrm>
            <a:custGeom>
              <a:avLst/>
              <a:gdLst>
                <a:gd name="T0" fmla="*/ 0 w 163"/>
                <a:gd name="T1" fmla="*/ 0 h 141"/>
                <a:gd name="T2" fmla="*/ 0 w 163"/>
                <a:gd name="T3" fmla="*/ 141 h 141"/>
                <a:gd name="T4" fmla="*/ 163 w 163"/>
                <a:gd name="T5" fmla="*/ 141 h 141"/>
                <a:gd name="T6" fmla="*/ 163 w 163"/>
                <a:gd name="T7" fmla="*/ 0 h 141"/>
                <a:gd name="T8" fmla="*/ 0 w 163"/>
                <a:gd name="T9" fmla="*/ 0 h 141"/>
                <a:gd name="T10" fmla="*/ 0 w 163"/>
                <a:gd name="T11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3" h="141">
                  <a:moveTo>
                    <a:pt x="0" y="0"/>
                  </a:moveTo>
                  <a:lnTo>
                    <a:pt x="0" y="141"/>
                  </a:lnTo>
                  <a:lnTo>
                    <a:pt x="163" y="141"/>
                  </a:lnTo>
                  <a:lnTo>
                    <a:pt x="16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solidFill>
                <a:srgbClr val="FFC000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03" name="Freeform 12">
              <a:extLst>
                <a:ext uri="{FF2B5EF4-FFF2-40B4-BE49-F238E27FC236}">
                  <a16:creationId xmlns:a16="http://schemas.microsoft.com/office/drawing/2014/main" xmlns="" id="{49F92C1D-22E5-461A-BF9F-CC951A099951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3454" y="2344789"/>
              <a:ext cx="144000" cy="144000"/>
            </a:xfrm>
            <a:custGeom>
              <a:avLst/>
              <a:gdLst>
                <a:gd name="T0" fmla="*/ 54 w 54"/>
                <a:gd name="T1" fmla="*/ 54 h 54"/>
                <a:gd name="T2" fmla="*/ 54 w 54"/>
                <a:gd name="T3" fmla="*/ 0 h 54"/>
                <a:gd name="T4" fmla="*/ 0 w 54"/>
                <a:gd name="T5" fmla="*/ 0 h 54"/>
                <a:gd name="T6" fmla="*/ 0 w 54"/>
                <a:gd name="T7" fmla="*/ 54 h 54"/>
                <a:gd name="T8" fmla="*/ 54 w 54"/>
                <a:gd name="T9" fmla="*/ 54 h 54"/>
                <a:gd name="T10" fmla="*/ 54 w 54"/>
                <a:gd name="T1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54">
                  <a:moveTo>
                    <a:pt x="54" y="54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54" y="54"/>
                  </a:lnTo>
                  <a:lnTo>
                    <a:pt x="54" y="54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04" name="Freeform 13">
              <a:extLst>
                <a:ext uri="{FF2B5EF4-FFF2-40B4-BE49-F238E27FC236}">
                  <a16:creationId xmlns:a16="http://schemas.microsoft.com/office/drawing/2014/main" xmlns="" id="{B53038EF-7B5D-4709-89D5-8EF80E71978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3454" y="2627686"/>
              <a:ext cx="144000" cy="144000"/>
            </a:xfrm>
            <a:custGeom>
              <a:avLst/>
              <a:gdLst>
                <a:gd name="T0" fmla="*/ 54 w 54"/>
                <a:gd name="T1" fmla="*/ 55 h 55"/>
                <a:gd name="T2" fmla="*/ 54 w 54"/>
                <a:gd name="T3" fmla="*/ 0 h 55"/>
                <a:gd name="T4" fmla="*/ 0 w 54"/>
                <a:gd name="T5" fmla="*/ 0 h 55"/>
                <a:gd name="T6" fmla="*/ 0 w 54"/>
                <a:gd name="T7" fmla="*/ 55 h 55"/>
                <a:gd name="T8" fmla="*/ 54 w 54"/>
                <a:gd name="T9" fmla="*/ 55 h 55"/>
                <a:gd name="T10" fmla="*/ 54 w 54"/>
                <a:gd name="T1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4" h="55">
                  <a:moveTo>
                    <a:pt x="54" y="55"/>
                  </a:moveTo>
                  <a:lnTo>
                    <a:pt x="54" y="0"/>
                  </a:lnTo>
                  <a:lnTo>
                    <a:pt x="0" y="0"/>
                  </a:lnTo>
                  <a:lnTo>
                    <a:pt x="0" y="55"/>
                  </a:lnTo>
                  <a:lnTo>
                    <a:pt x="54" y="55"/>
                  </a:lnTo>
                  <a:lnTo>
                    <a:pt x="54" y="55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</p:grpSp>
      <p:sp>
        <p:nvSpPr>
          <p:cNvPr id="105" name="ZoneTexte 104">
            <a:extLst>
              <a:ext uri="{FF2B5EF4-FFF2-40B4-BE49-F238E27FC236}">
                <a16:creationId xmlns:a16="http://schemas.microsoft.com/office/drawing/2014/main" xmlns="" id="{1533297A-863D-46C4-BF85-70492B4CC63D}"/>
              </a:ext>
            </a:extLst>
          </p:cNvPr>
          <p:cNvSpPr txBox="1"/>
          <p:nvPr/>
        </p:nvSpPr>
        <p:spPr>
          <a:xfrm>
            <a:off x="272910" y="1280103"/>
            <a:ext cx="50115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CC3300"/>
                </a:solidFill>
                <a:latin typeface="+mj-lt"/>
              </a:rPr>
              <a:t>% de modification moyenne des</a:t>
            </a:r>
          </a:p>
          <a:p>
            <a:pPr algn="ctr"/>
            <a:r>
              <a:rPr lang="fr-FR" sz="2000" b="1" dirty="0">
                <a:solidFill>
                  <a:srgbClr val="CC3300"/>
                </a:solidFill>
                <a:latin typeface="+mj-lt"/>
              </a:rPr>
              <a:t>lipides à jeun selon les INTI à la pré-inclusion</a:t>
            </a:r>
          </a:p>
        </p:txBody>
      </p:sp>
      <p:sp>
        <p:nvSpPr>
          <p:cNvPr id="108" name="ZoneTexte 107">
            <a:extLst>
              <a:ext uri="{FF2B5EF4-FFF2-40B4-BE49-F238E27FC236}">
                <a16:creationId xmlns:a16="http://schemas.microsoft.com/office/drawing/2014/main" xmlns="" id="{1B3C99DA-AE64-4F36-81F7-04177175F4F5}"/>
              </a:ext>
            </a:extLst>
          </p:cNvPr>
          <p:cNvSpPr txBox="1"/>
          <p:nvPr/>
        </p:nvSpPr>
        <p:spPr>
          <a:xfrm>
            <a:off x="5284474" y="1257231"/>
            <a:ext cx="39574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CC3300"/>
                </a:solidFill>
                <a:latin typeface="+mj-lt"/>
              </a:rPr>
              <a:t>Modification moyenne du </a:t>
            </a:r>
            <a:r>
              <a:rPr lang="fr-FR" sz="2000" b="1" dirty="0" err="1" smtClean="0">
                <a:solidFill>
                  <a:srgbClr val="CC3300"/>
                </a:solidFill>
                <a:latin typeface="+mj-lt"/>
              </a:rPr>
              <a:t>DFGe</a:t>
            </a:r>
            <a:endParaRPr lang="fr-FR" sz="2000" b="1" dirty="0" smtClean="0">
              <a:solidFill>
                <a:srgbClr val="CC3300"/>
              </a:solidFill>
              <a:latin typeface="+mj-lt"/>
            </a:endParaRPr>
          </a:p>
          <a:p>
            <a:pPr algn="ctr"/>
            <a:r>
              <a:rPr lang="fr-FR" sz="2000" b="1" dirty="0" smtClean="0">
                <a:solidFill>
                  <a:srgbClr val="CC3300"/>
                </a:solidFill>
                <a:latin typeface="+mj-lt"/>
              </a:rPr>
              <a:t>(</a:t>
            </a:r>
            <a:r>
              <a:rPr lang="fr-FR" sz="2000" b="1" dirty="0" err="1" smtClean="0">
                <a:solidFill>
                  <a:srgbClr val="CC3300"/>
                </a:solidFill>
                <a:latin typeface="+mj-lt"/>
              </a:rPr>
              <a:t>Cockroft</a:t>
            </a:r>
            <a:r>
              <a:rPr lang="fr-FR" sz="2000" b="1" dirty="0" smtClean="0">
                <a:solidFill>
                  <a:srgbClr val="CC3300"/>
                </a:solidFill>
                <a:latin typeface="+mj-lt"/>
              </a:rPr>
              <a:t>-Gault), ml/min</a:t>
            </a:r>
            <a:endParaRPr lang="fr-FR" sz="2000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09" name="Titre 1"/>
          <p:cNvSpPr txBox="1">
            <a:spLocks/>
          </p:cNvSpPr>
          <p:nvPr/>
        </p:nvSpPr>
        <p:spPr>
          <a:xfrm>
            <a:off x="50800" y="44450"/>
            <a:ext cx="819308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en-GB" sz="3200" dirty="0">
                <a:ea typeface="ＭＳ Ｐゴシック" pitchFamily="34" charset="-128"/>
              </a:rPr>
              <a:t>Etude DUAL : switch pour DRV/r + 3TC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xmlns="" id="{83F78042-DC98-4EF6-BB56-88AF93F246E5}"/>
              </a:ext>
            </a:extLst>
          </p:cNvPr>
          <p:cNvGrpSpPr/>
          <p:nvPr/>
        </p:nvGrpSpPr>
        <p:grpSpPr>
          <a:xfrm>
            <a:off x="131965" y="2128766"/>
            <a:ext cx="5152509" cy="4234338"/>
            <a:chOff x="131965" y="2128766"/>
            <a:chExt cx="5152509" cy="4234338"/>
          </a:xfrm>
        </p:grpSpPr>
        <p:sp>
          <p:nvSpPr>
            <p:cNvPr id="106" name="AutoShape 165">
              <a:extLst>
                <a:ext uri="{FF2B5EF4-FFF2-40B4-BE49-F238E27FC236}">
                  <a16:creationId xmlns:a16="http://schemas.microsoft.com/office/drawing/2014/main" xmlns="" id="{A7FF91E7-1B82-4AEF-8E2C-82C7A9E72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0290" y="2128766"/>
              <a:ext cx="3118459" cy="140995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xmlns="" id="{113071E4-359C-4773-AA63-7FF38F132D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9034" y="3339370"/>
              <a:ext cx="4579938" cy="2411689"/>
            </a:xfrm>
            <a:custGeom>
              <a:avLst/>
              <a:gdLst>
                <a:gd name="T0" fmla="*/ 0 w 2885"/>
                <a:gd name="T1" fmla="*/ 1546 h 2056"/>
                <a:gd name="T2" fmla="*/ 2885 w 2885"/>
                <a:gd name="T3" fmla="*/ 1546 h 2056"/>
                <a:gd name="T4" fmla="*/ 0 w 2885"/>
                <a:gd name="T5" fmla="*/ 1546 h 2056"/>
                <a:gd name="T6" fmla="*/ 0 w 2885"/>
                <a:gd name="T7" fmla="*/ 0 h 2056"/>
                <a:gd name="T8" fmla="*/ 0 w 2885"/>
                <a:gd name="T9" fmla="*/ 2056 h 2056"/>
                <a:gd name="T10" fmla="*/ 0 w 2885"/>
                <a:gd name="T11" fmla="*/ 1546 h 2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85" h="2056">
                  <a:moveTo>
                    <a:pt x="0" y="1546"/>
                  </a:moveTo>
                  <a:lnTo>
                    <a:pt x="2885" y="1546"/>
                  </a:lnTo>
                  <a:moveTo>
                    <a:pt x="0" y="1546"/>
                  </a:moveTo>
                  <a:lnTo>
                    <a:pt x="0" y="0"/>
                  </a:lnTo>
                  <a:moveTo>
                    <a:pt x="0" y="2056"/>
                  </a:moveTo>
                  <a:lnTo>
                    <a:pt x="0" y="1546"/>
                  </a:lnTo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xmlns="" id="{C62E71FD-ECB5-45FF-A8B6-E4FA01134F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34" y="2601076"/>
              <a:ext cx="140775" cy="145048"/>
            </a:xfrm>
            <a:custGeom>
              <a:avLst/>
              <a:gdLst>
                <a:gd name="T0" fmla="*/ 66 w 66"/>
                <a:gd name="T1" fmla="*/ 0 h 64"/>
                <a:gd name="T2" fmla="*/ 0 w 66"/>
                <a:gd name="T3" fmla="*/ 0 h 64"/>
                <a:gd name="T4" fmla="*/ 0 w 66"/>
                <a:gd name="T5" fmla="*/ 64 h 64"/>
                <a:gd name="T6" fmla="*/ 66 w 66"/>
                <a:gd name="T7" fmla="*/ 64 h 64"/>
                <a:gd name="T8" fmla="*/ 66 w 66"/>
                <a:gd name="T9" fmla="*/ 0 h 64"/>
                <a:gd name="T10" fmla="*/ 66 w 66"/>
                <a:gd name="T11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64">
                  <a:moveTo>
                    <a:pt x="66" y="0"/>
                  </a:moveTo>
                  <a:lnTo>
                    <a:pt x="0" y="0"/>
                  </a:lnTo>
                  <a:lnTo>
                    <a:pt x="0" y="64"/>
                  </a:lnTo>
                  <a:lnTo>
                    <a:pt x="66" y="64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67F2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xmlns="" id="{3FDF8257-9503-4CF4-918A-0FC2B54B22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34" y="2270189"/>
              <a:ext cx="140775" cy="145048"/>
            </a:xfrm>
            <a:custGeom>
              <a:avLst/>
              <a:gdLst>
                <a:gd name="T0" fmla="*/ 0 w 66"/>
                <a:gd name="T1" fmla="*/ 65 h 65"/>
                <a:gd name="T2" fmla="*/ 66 w 66"/>
                <a:gd name="T3" fmla="*/ 65 h 65"/>
                <a:gd name="T4" fmla="*/ 66 w 66"/>
                <a:gd name="T5" fmla="*/ 0 h 65"/>
                <a:gd name="T6" fmla="*/ 0 w 66"/>
                <a:gd name="T7" fmla="*/ 0 h 65"/>
                <a:gd name="T8" fmla="*/ 0 w 66"/>
                <a:gd name="T9" fmla="*/ 65 h 65"/>
                <a:gd name="T10" fmla="*/ 0 w 66"/>
                <a:gd name="T1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65">
                  <a:moveTo>
                    <a:pt x="0" y="65"/>
                  </a:moveTo>
                  <a:lnTo>
                    <a:pt x="66" y="65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6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4F5098"/>
            </a:solidFill>
            <a:ln w="9525">
              <a:solidFill>
                <a:srgbClr val="4F5098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xmlns="" id="{00763891-5C2B-4C47-A1A0-3B5ADFED8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190" y="4192375"/>
              <a:ext cx="158750" cy="961030"/>
            </a:xfrm>
            <a:custGeom>
              <a:avLst/>
              <a:gdLst>
                <a:gd name="T0" fmla="*/ 100 w 100"/>
                <a:gd name="T1" fmla="*/ 0 h 601"/>
                <a:gd name="T2" fmla="*/ 0 w 100"/>
                <a:gd name="T3" fmla="*/ 0 h 601"/>
                <a:gd name="T4" fmla="*/ 0 w 100"/>
                <a:gd name="T5" fmla="*/ 601 h 601"/>
                <a:gd name="T6" fmla="*/ 100 w 100"/>
                <a:gd name="T7" fmla="*/ 601 h 601"/>
                <a:gd name="T8" fmla="*/ 100 w 100"/>
                <a:gd name="T9" fmla="*/ 0 h 601"/>
                <a:gd name="T10" fmla="*/ 100 w 100"/>
                <a:gd name="T11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601">
                  <a:moveTo>
                    <a:pt x="100" y="0"/>
                  </a:moveTo>
                  <a:lnTo>
                    <a:pt x="0" y="0"/>
                  </a:lnTo>
                  <a:lnTo>
                    <a:pt x="0" y="601"/>
                  </a:lnTo>
                  <a:lnTo>
                    <a:pt x="100" y="601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F5098"/>
            </a:solidFill>
            <a:ln w="9525">
              <a:solidFill>
                <a:srgbClr val="4F5098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xmlns="" id="{4C75749F-9EFC-4361-9B70-CD9BBD4D97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4952" y="5153406"/>
              <a:ext cx="158750" cy="46372"/>
            </a:xfrm>
            <a:custGeom>
              <a:avLst/>
              <a:gdLst>
                <a:gd name="T0" fmla="*/ 100 w 100"/>
                <a:gd name="T1" fmla="*/ 29 h 29"/>
                <a:gd name="T2" fmla="*/ 100 w 100"/>
                <a:gd name="T3" fmla="*/ 0 h 29"/>
                <a:gd name="T4" fmla="*/ 0 w 100"/>
                <a:gd name="T5" fmla="*/ 0 h 29"/>
                <a:gd name="T6" fmla="*/ 0 w 100"/>
                <a:gd name="T7" fmla="*/ 29 h 29"/>
                <a:gd name="T8" fmla="*/ 100 w 100"/>
                <a:gd name="T9" fmla="*/ 29 h 29"/>
                <a:gd name="T10" fmla="*/ 100 w 100"/>
                <a:gd name="T11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29">
                  <a:moveTo>
                    <a:pt x="100" y="29"/>
                  </a:moveTo>
                  <a:lnTo>
                    <a:pt x="100" y="0"/>
                  </a:lnTo>
                  <a:lnTo>
                    <a:pt x="0" y="0"/>
                  </a:lnTo>
                  <a:lnTo>
                    <a:pt x="0" y="29"/>
                  </a:lnTo>
                  <a:lnTo>
                    <a:pt x="100" y="29"/>
                  </a:lnTo>
                  <a:lnTo>
                    <a:pt x="100" y="29"/>
                  </a:lnTo>
                  <a:close/>
                </a:path>
              </a:pathLst>
            </a:custGeom>
            <a:solidFill>
              <a:srgbClr val="B7B707"/>
            </a:solidFill>
            <a:ln w="9525">
              <a:solidFill>
                <a:srgbClr val="B7B707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xmlns="" id="{8FACA144-FF3A-4B71-8AE6-35D89177D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9352" y="5153406"/>
              <a:ext cx="157163" cy="68759"/>
            </a:xfrm>
            <a:custGeom>
              <a:avLst/>
              <a:gdLst>
                <a:gd name="T0" fmla="*/ 0 w 99"/>
                <a:gd name="T1" fmla="*/ 0 h 43"/>
                <a:gd name="T2" fmla="*/ 0 w 99"/>
                <a:gd name="T3" fmla="*/ 43 h 43"/>
                <a:gd name="T4" fmla="*/ 99 w 99"/>
                <a:gd name="T5" fmla="*/ 43 h 43"/>
                <a:gd name="T6" fmla="*/ 99 w 99"/>
                <a:gd name="T7" fmla="*/ 0 h 43"/>
                <a:gd name="T8" fmla="*/ 0 w 99"/>
                <a:gd name="T9" fmla="*/ 0 h 43"/>
                <a:gd name="T10" fmla="*/ 0 w 99"/>
                <a:gd name="T11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43">
                  <a:moveTo>
                    <a:pt x="0" y="0"/>
                  </a:moveTo>
                  <a:lnTo>
                    <a:pt x="0" y="43"/>
                  </a:lnTo>
                  <a:lnTo>
                    <a:pt x="99" y="43"/>
                  </a:lnTo>
                  <a:lnTo>
                    <a:pt x="9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B707"/>
            </a:solidFill>
            <a:ln w="9525">
              <a:solidFill>
                <a:srgbClr val="B7B707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xmlns="" id="{F0A37548-CCF6-4C68-8E02-006D855860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2165" y="5153406"/>
              <a:ext cx="158750" cy="677998"/>
            </a:xfrm>
            <a:custGeom>
              <a:avLst/>
              <a:gdLst>
                <a:gd name="T0" fmla="*/ 100 w 100"/>
                <a:gd name="T1" fmla="*/ 0 h 424"/>
                <a:gd name="T2" fmla="*/ 0 w 100"/>
                <a:gd name="T3" fmla="*/ 0 h 424"/>
                <a:gd name="T4" fmla="*/ 0 w 100"/>
                <a:gd name="T5" fmla="*/ 424 h 424"/>
                <a:gd name="T6" fmla="*/ 100 w 100"/>
                <a:gd name="T7" fmla="*/ 424 h 424"/>
                <a:gd name="T8" fmla="*/ 100 w 100"/>
                <a:gd name="T9" fmla="*/ 0 h 424"/>
                <a:gd name="T10" fmla="*/ 100 w 100"/>
                <a:gd name="T11" fmla="*/ 0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424">
                  <a:moveTo>
                    <a:pt x="100" y="0"/>
                  </a:moveTo>
                  <a:lnTo>
                    <a:pt x="0" y="0"/>
                  </a:lnTo>
                  <a:lnTo>
                    <a:pt x="0" y="424"/>
                  </a:lnTo>
                  <a:lnTo>
                    <a:pt x="100" y="424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B7B707"/>
            </a:solidFill>
            <a:ln w="9525">
              <a:solidFill>
                <a:srgbClr val="B7B707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xmlns="" id="{169A3C92-20E8-46DD-9532-79E691F81E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2302" y="5153406"/>
              <a:ext cx="158750" cy="214273"/>
            </a:xfrm>
            <a:custGeom>
              <a:avLst/>
              <a:gdLst>
                <a:gd name="T0" fmla="*/ 100 w 100"/>
                <a:gd name="T1" fmla="*/ 0 h 134"/>
                <a:gd name="T2" fmla="*/ 0 w 100"/>
                <a:gd name="T3" fmla="*/ 0 h 134"/>
                <a:gd name="T4" fmla="*/ 0 w 100"/>
                <a:gd name="T5" fmla="*/ 134 h 134"/>
                <a:gd name="T6" fmla="*/ 100 w 100"/>
                <a:gd name="T7" fmla="*/ 134 h 134"/>
                <a:gd name="T8" fmla="*/ 100 w 100"/>
                <a:gd name="T9" fmla="*/ 0 h 134"/>
                <a:gd name="T10" fmla="*/ 100 w 100"/>
                <a:gd name="T11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34">
                  <a:moveTo>
                    <a:pt x="100" y="0"/>
                  </a:moveTo>
                  <a:lnTo>
                    <a:pt x="0" y="0"/>
                  </a:lnTo>
                  <a:lnTo>
                    <a:pt x="0" y="134"/>
                  </a:lnTo>
                  <a:lnTo>
                    <a:pt x="100" y="134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67F2EF"/>
            </a:solidFill>
            <a:ln w="9525">
              <a:solidFill>
                <a:srgbClr val="67F2EF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xmlns="" id="{F47ADD0B-794E-4FAD-A5B9-F7E4AE5049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102" y="5153406"/>
              <a:ext cx="158750" cy="390169"/>
            </a:xfrm>
            <a:custGeom>
              <a:avLst/>
              <a:gdLst>
                <a:gd name="T0" fmla="*/ 100 w 100"/>
                <a:gd name="T1" fmla="*/ 0 h 244"/>
                <a:gd name="T2" fmla="*/ 0 w 100"/>
                <a:gd name="T3" fmla="*/ 0 h 244"/>
                <a:gd name="T4" fmla="*/ 0 w 100"/>
                <a:gd name="T5" fmla="*/ 244 h 244"/>
                <a:gd name="T6" fmla="*/ 100 w 100"/>
                <a:gd name="T7" fmla="*/ 244 h 244"/>
                <a:gd name="T8" fmla="*/ 100 w 100"/>
                <a:gd name="T9" fmla="*/ 0 h 244"/>
                <a:gd name="T10" fmla="*/ 100 w 100"/>
                <a:gd name="T11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244">
                  <a:moveTo>
                    <a:pt x="100" y="0"/>
                  </a:moveTo>
                  <a:lnTo>
                    <a:pt x="0" y="0"/>
                  </a:lnTo>
                  <a:lnTo>
                    <a:pt x="0" y="244"/>
                  </a:lnTo>
                  <a:lnTo>
                    <a:pt x="100" y="244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67F2EF"/>
            </a:solidFill>
            <a:ln w="9525">
              <a:solidFill>
                <a:srgbClr val="67F2EF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xmlns="" id="{1C3A9BAB-5AB5-4D81-94EC-16818765A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2552" y="5153406"/>
              <a:ext cx="158750" cy="151910"/>
            </a:xfrm>
            <a:custGeom>
              <a:avLst/>
              <a:gdLst>
                <a:gd name="T0" fmla="*/ 100 w 100"/>
                <a:gd name="T1" fmla="*/ 95 h 95"/>
                <a:gd name="T2" fmla="*/ 100 w 100"/>
                <a:gd name="T3" fmla="*/ 0 h 95"/>
                <a:gd name="T4" fmla="*/ 0 w 100"/>
                <a:gd name="T5" fmla="*/ 0 h 95"/>
                <a:gd name="T6" fmla="*/ 0 w 100"/>
                <a:gd name="T7" fmla="*/ 95 h 95"/>
                <a:gd name="T8" fmla="*/ 100 w 100"/>
                <a:gd name="T9" fmla="*/ 95 h 95"/>
                <a:gd name="T10" fmla="*/ 100 w 100"/>
                <a:gd name="T11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95">
                  <a:moveTo>
                    <a:pt x="100" y="95"/>
                  </a:moveTo>
                  <a:lnTo>
                    <a:pt x="100" y="0"/>
                  </a:lnTo>
                  <a:lnTo>
                    <a:pt x="0" y="0"/>
                  </a:lnTo>
                  <a:lnTo>
                    <a:pt x="0" y="95"/>
                  </a:lnTo>
                  <a:lnTo>
                    <a:pt x="100" y="95"/>
                  </a:lnTo>
                  <a:lnTo>
                    <a:pt x="100" y="95"/>
                  </a:lnTo>
                  <a:close/>
                </a:path>
              </a:pathLst>
            </a:custGeom>
            <a:solidFill>
              <a:srgbClr val="B7B707"/>
            </a:solidFill>
            <a:ln w="9525">
              <a:solidFill>
                <a:srgbClr val="B7B707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xmlns="" id="{EB5EF289-F4E7-4DE0-957C-A42A1F2D62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790" y="4534573"/>
              <a:ext cx="158750" cy="618833"/>
            </a:xfrm>
            <a:custGeom>
              <a:avLst/>
              <a:gdLst>
                <a:gd name="T0" fmla="*/ 100 w 100"/>
                <a:gd name="T1" fmla="*/ 0 h 387"/>
                <a:gd name="T2" fmla="*/ 0 w 100"/>
                <a:gd name="T3" fmla="*/ 0 h 387"/>
                <a:gd name="T4" fmla="*/ 0 w 100"/>
                <a:gd name="T5" fmla="*/ 387 h 387"/>
                <a:gd name="T6" fmla="*/ 100 w 100"/>
                <a:gd name="T7" fmla="*/ 387 h 387"/>
                <a:gd name="T8" fmla="*/ 100 w 100"/>
                <a:gd name="T9" fmla="*/ 0 h 387"/>
                <a:gd name="T10" fmla="*/ 100 w 100"/>
                <a:gd name="T11" fmla="*/ 0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387">
                  <a:moveTo>
                    <a:pt x="100" y="0"/>
                  </a:moveTo>
                  <a:lnTo>
                    <a:pt x="0" y="0"/>
                  </a:lnTo>
                  <a:lnTo>
                    <a:pt x="0" y="387"/>
                  </a:lnTo>
                  <a:lnTo>
                    <a:pt x="100" y="387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F5098"/>
            </a:solidFill>
            <a:ln w="9525">
              <a:solidFill>
                <a:srgbClr val="4F5098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xmlns="" id="{FC799B3C-F5BF-40F0-9609-BE5B6253E2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565" y="4453021"/>
              <a:ext cx="158750" cy="700385"/>
            </a:xfrm>
            <a:custGeom>
              <a:avLst/>
              <a:gdLst>
                <a:gd name="T0" fmla="*/ 100 w 100"/>
                <a:gd name="T1" fmla="*/ 0 h 438"/>
                <a:gd name="T2" fmla="*/ 0 w 100"/>
                <a:gd name="T3" fmla="*/ 0 h 438"/>
                <a:gd name="T4" fmla="*/ 0 w 100"/>
                <a:gd name="T5" fmla="*/ 438 h 438"/>
                <a:gd name="T6" fmla="*/ 100 w 100"/>
                <a:gd name="T7" fmla="*/ 438 h 438"/>
                <a:gd name="T8" fmla="*/ 100 w 100"/>
                <a:gd name="T9" fmla="*/ 0 h 438"/>
                <a:gd name="T10" fmla="*/ 100 w 100"/>
                <a:gd name="T11" fmla="*/ 0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438">
                  <a:moveTo>
                    <a:pt x="100" y="0"/>
                  </a:moveTo>
                  <a:lnTo>
                    <a:pt x="0" y="0"/>
                  </a:lnTo>
                  <a:lnTo>
                    <a:pt x="0" y="438"/>
                  </a:lnTo>
                  <a:lnTo>
                    <a:pt x="100" y="438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B7B707"/>
            </a:solidFill>
            <a:ln w="9525">
              <a:solidFill>
                <a:srgbClr val="B7B707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xmlns="" id="{0AD8FDBE-660A-4388-B3EB-8CEF573451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6702" y="4913548"/>
              <a:ext cx="158750" cy="239858"/>
            </a:xfrm>
            <a:custGeom>
              <a:avLst/>
              <a:gdLst>
                <a:gd name="T0" fmla="*/ 100 w 100"/>
                <a:gd name="T1" fmla="*/ 150 h 150"/>
                <a:gd name="T2" fmla="*/ 100 w 100"/>
                <a:gd name="T3" fmla="*/ 0 h 150"/>
                <a:gd name="T4" fmla="*/ 0 w 100"/>
                <a:gd name="T5" fmla="*/ 0 h 150"/>
                <a:gd name="T6" fmla="*/ 0 w 100"/>
                <a:gd name="T7" fmla="*/ 150 h 150"/>
                <a:gd name="T8" fmla="*/ 100 w 100"/>
                <a:gd name="T9" fmla="*/ 150 h 150"/>
                <a:gd name="T10" fmla="*/ 100 w 100"/>
                <a:gd name="T11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50">
                  <a:moveTo>
                    <a:pt x="100" y="150"/>
                  </a:moveTo>
                  <a:lnTo>
                    <a:pt x="100" y="0"/>
                  </a:lnTo>
                  <a:lnTo>
                    <a:pt x="0" y="0"/>
                  </a:lnTo>
                  <a:lnTo>
                    <a:pt x="0" y="150"/>
                  </a:lnTo>
                  <a:lnTo>
                    <a:pt x="100" y="150"/>
                  </a:lnTo>
                  <a:lnTo>
                    <a:pt x="100" y="150"/>
                  </a:lnTo>
                  <a:close/>
                </a:path>
              </a:pathLst>
            </a:custGeom>
            <a:solidFill>
              <a:srgbClr val="67F2EF"/>
            </a:solidFill>
            <a:ln w="9525">
              <a:solidFill>
                <a:srgbClr val="67F2EF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xmlns="" id="{F2C9179B-009C-42AD-81D5-64E67B17D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6840" y="4684884"/>
              <a:ext cx="158750" cy="468522"/>
            </a:xfrm>
            <a:custGeom>
              <a:avLst/>
              <a:gdLst>
                <a:gd name="T0" fmla="*/ 100 w 100"/>
                <a:gd name="T1" fmla="*/ 0 h 293"/>
                <a:gd name="T2" fmla="*/ 0 w 100"/>
                <a:gd name="T3" fmla="*/ 0 h 293"/>
                <a:gd name="T4" fmla="*/ 0 w 100"/>
                <a:gd name="T5" fmla="*/ 293 h 293"/>
                <a:gd name="T6" fmla="*/ 100 w 100"/>
                <a:gd name="T7" fmla="*/ 293 h 293"/>
                <a:gd name="T8" fmla="*/ 100 w 100"/>
                <a:gd name="T9" fmla="*/ 0 h 293"/>
                <a:gd name="T10" fmla="*/ 100 w 100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293">
                  <a:moveTo>
                    <a:pt x="100" y="0"/>
                  </a:moveTo>
                  <a:lnTo>
                    <a:pt x="0" y="0"/>
                  </a:lnTo>
                  <a:lnTo>
                    <a:pt x="0" y="293"/>
                  </a:lnTo>
                  <a:lnTo>
                    <a:pt x="100" y="293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xmlns="" id="{1FFCF5A0-543C-4A82-BECE-2FDC951883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6977" y="4923142"/>
              <a:ext cx="157163" cy="230264"/>
            </a:xfrm>
            <a:custGeom>
              <a:avLst/>
              <a:gdLst>
                <a:gd name="T0" fmla="*/ 99 w 99"/>
                <a:gd name="T1" fmla="*/ 144 h 144"/>
                <a:gd name="T2" fmla="*/ 99 w 99"/>
                <a:gd name="T3" fmla="*/ 0 h 144"/>
                <a:gd name="T4" fmla="*/ 0 w 99"/>
                <a:gd name="T5" fmla="*/ 0 h 144"/>
                <a:gd name="T6" fmla="*/ 0 w 99"/>
                <a:gd name="T7" fmla="*/ 144 h 144"/>
                <a:gd name="T8" fmla="*/ 99 w 99"/>
                <a:gd name="T9" fmla="*/ 144 h 144"/>
                <a:gd name="T10" fmla="*/ 99 w 99"/>
                <a:gd name="T11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144">
                  <a:moveTo>
                    <a:pt x="99" y="144"/>
                  </a:moveTo>
                  <a:lnTo>
                    <a:pt x="99" y="0"/>
                  </a:lnTo>
                  <a:lnTo>
                    <a:pt x="0" y="0"/>
                  </a:lnTo>
                  <a:lnTo>
                    <a:pt x="0" y="144"/>
                  </a:lnTo>
                  <a:lnTo>
                    <a:pt x="99" y="144"/>
                  </a:lnTo>
                  <a:lnTo>
                    <a:pt x="99" y="144"/>
                  </a:lnTo>
                  <a:close/>
                </a:path>
              </a:pathLst>
            </a:custGeom>
            <a:solidFill>
              <a:srgbClr val="4F5098"/>
            </a:solidFill>
            <a:ln w="9525">
              <a:solidFill>
                <a:srgbClr val="4F5098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xmlns="" id="{FC39791C-A0F7-48EA-BE1A-473B6D830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2577" y="4157196"/>
              <a:ext cx="158750" cy="996209"/>
            </a:xfrm>
            <a:custGeom>
              <a:avLst/>
              <a:gdLst>
                <a:gd name="T0" fmla="*/ 100 w 100"/>
                <a:gd name="T1" fmla="*/ 0 h 623"/>
                <a:gd name="T2" fmla="*/ 0 w 100"/>
                <a:gd name="T3" fmla="*/ 0 h 623"/>
                <a:gd name="T4" fmla="*/ 0 w 100"/>
                <a:gd name="T5" fmla="*/ 623 h 623"/>
                <a:gd name="T6" fmla="*/ 100 w 100"/>
                <a:gd name="T7" fmla="*/ 623 h 623"/>
                <a:gd name="T8" fmla="*/ 100 w 100"/>
                <a:gd name="T9" fmla="*/ 0 h 623"/>
                <a:gd name="T10" fmla="*/ 100 w 100"/>
                <a:gd name="T11" fmla="*/ 0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623">
                  <a:moveTo>
                    <a:pt x="100" y="0"/>
                  </a:moveTo>
                  <a:lnTo>
                    <a:pt x="0" y="0"/>
                  </a:lnTo>
                  <a:lnTo>
                    <a:pt x="0" y="623"/>
                  </a:lnTo>
                  <a:lnTo>
                    <a:pt x="100" y="623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F5098"/>
            </a:solidFill>
            <a:ln w="9525">
              <a:solidFill>
                <a:srgbClr val="4F5098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9" name="Freeform 24">
              <a:extLst>
                <a:ext uri="{FF2B5EF4-FFF2-40B4-BE49-F238E27FC236}">
                  <a16:creationId xmlns:a16="http://schemas.microsoft.com/office/drawing/2014/main" xmlns="" id="{7081943C-7837-40B3-8440-C73A2597A0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2440" y="5110232"/>
              <a:ext cx="158750" cy="43174"/>
            </a:xfrm>
            <a:custGeom>
              <a:avLst/>
              <a:gdLst>
                <a:gd name="T0" fmla="*/ 100 w 100"/>
                <a:gd name="T1" fmla="*/ 27 h 27"/>
                <a:gd name="T2" fmla="*/ 100 w 100"/>
                <a:gd name="T3" fmla="*/ 0 h 27"/>
                <a:gd name="T4" fmla="*/ 0 w 100"/>
                <a:gd name="T5" fmla="*/ 0 h 27"/>
                <a:gd name="T6" fmla="*/ 0 w 100"/>
                <a:gd name="T7" fmla="*/ 27 h 27"/>
                <a:gd name="T8" fmla="*/ 100 w 100"/>
                <a:gd name="T9" fmla="*/ 27 h 27"/>
                <a:gd name="T10" fmla="*/ 100 w 100"/>
                <a:gd name="T11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27">
                  <a:moveTo>
                    <a:pt x="100" y="27"/>
                  </a:moveTo>
                  <a:lnTo>
                    <a:pt x="100" y="0"/>
                  </a:lnTo>
                  <a:lnTo>
                    <a:pt x="0" y="0"/>
                  </a:lnTo>
                  <a:lnTo>
                    <a:pt x="0" y="27"/>
                  </a:lnTo>
                  <a:lnTo>
                    <a:pt x="100" y="27"/>
                  </a:lnTo>
                  <a:lnTo>
                    <a:pt x="100" y="27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DCE93073-C6DE-4FCE-80D4-5C71D29E4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7902" y="5020685"/>
              <a:ext cx="158750" cy="132721"/>
            </a:xfrm>
            <a:custGeom>
              <a:avLst/>
              <a:gdLst>
                <a:gd name="T0" fmla="*/ 100 w 100"/>
                <a:gd name="T1" fmla="*/ 83 h 83"/>
                <a:gd name="T2" fmla="*/ 100 w 100"/>
                <a:gd name="T3" fmla="*/ 0 h 83"/>
                <a:gd name="T4" fmla="*/ 0 w 100"/>
                <a:gd name="T5" fmla="*/ 0 h 83"/>
                <a:gd name="T6" fmla="*/ 0 w 100"/>
                <a:gd name="T7" fmla="*/ 83 h 83"/>
                <a:gd name="T8" fmla="*/ 100 w 100"/>
                <a:gd name="T9" fmla="*/ 83 h 83"/>
                <a:gd name="T10" fmla="*/ 100 w 100"/>
                <a:gd name="T11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83">
                  <a:moveTo>
                    <a:pt x="100" y="83"/>
                  </a:moveTo>
                  <a:lnTo>
                    <a:pt x="100" y="0"/>
                  </a:lnTo>
                  <a:lnTo>
                    <a:pt x="0" y="0"/>
                  </a:lnTo>
                  <a:lnTo>
                    <a:pt x="0" y="83"/>
                  </a:lnTo>
                  <a:lnTo>
                    <a:pt x="100" y="83"/>
                  </a:lnTo>
                  <a:lnTo>
                    <a:pt x="100" y="83"/>
                  </a:lnTo>
                  <a:close/>
                </a:path>
              </a:pathLst>
            </a:custGeom>
            <a:solidFill>
              <a:srgbClr val="67F2EF"/>
            </a:solidFill>
            <a:ln w="9525">
              <a:solidFill>
                <a:srgbClr val="67F2EF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1" name="Freeform 26">
              <a:extLst>
                <a:ext uri="{FF2B5EF4-FFF2-40B4-BE49-F238E27FC236}">
                  <a16:creationId xmlns:a16="http://schemas.microsoft.com/office/drawing/2014/main" xmlns="" id="{CE60755C-970D-46EC-B4F7-BD2950BF45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8177" y="4054857"/>
              <a:ext cx="158750" cy="1098549"/>
            </a:xfrm>
            <a:custGeom>
              <a:avLst/>
              <a:gdLst>
                <a:gd name="T0" fmla="*/ 100 w 100"/>
                <a:gd name="T1" fmla="*/ 0 h 687"/>
                <a:gd name="T2" fmla="*/ 0 w 100"/>
                <a:gd name="T3" fmla="*/ 0 h 687"/>
                <a:gd name="T4" fmla="*/ 0 w 100"/>
                <a:gd name="T5" fmla="*/ 687 h 687"/>
                <a:gd name="T6" fmla="*/ 100 w 100"/>
                <a:gd name="T7" fmla="*/ 687 h 687"/>
                <a:gd name="T8" fmla="*/ 100 w 100"/>
                <a:gd name="T9" fmla="*/ 0 h 687"/>
                <a:gd name="T10" fmla="*/ 100 w 100"/>
                <a:gd name="T11" fmla="*/ 0 h 6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687">
                  <a:moveTo>
                    <a:pt x="100" y="0"/>
                  </a:moveTo>
                  <a:lnTo>
                    <a:pt x="0" y="0"/>
                  </a:lnTo>
                  <a:lnTo>
                    <a:pt x="0" y="687"/>
                  </a:lnTo>
                  <a:lnTo>
                    <a:pt x="100" y="687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4F5098"/>
            </a:solidFill>
            <a:ln w="9525">
              <a:solidFill>
                <a:srgbClr val="4F5098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2" name="Freeform 27">
              <a:extLst>
                <a:ext uri="{FF2B5EF4-FFF2-40B4-BE49-F238E27FC236}">
                  <a16:creationId xmlns:a16="http://schemas.microsoft.com/office/drawing/2014/main" xmlns="" id="{0C00A233-DA39-4496-A9E6-102F96AA4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8040" y="4756841"/>
              <a:ext cx="158750" cy="396565"/>
            </a:xfrm>
            <a:custGeom>
              <a:avLst/>
              <a:gdLst>
                <a:gd name="T0" fmla="*/ 100 w 100"/>
                <a:gd name="T1" fmla="*/ 0 h 248"/>
                <a:gd name="T2" fmla="*/ 0 w 100"/>
                <a:gd name="T3" fmla="*/ 0 h 248"/>
                <a:gd name="T4" fmla="*/ 0 w 100"/>
                <a:gd name="T5" fmla="*/ 248 h 248"/>
                <a:gd name="T6" fmla="*/ 100 w 100"/>
                <a:gd name="T7" fmla="*/ 248 h 248"/>
                <a:gd name="T8" fmla="*/ 100 w 100"/>
                <a:gd name="T9" fmla="*/ 0 h 248"/>
                <a:gd name="T10" fmla="*/ 100 w 100"/>
                <a:gd name="T11" fmla="*/ 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248">
                  <a:moveTo>
                    <a:pt x="100" y="0"/>
                  </a:moveTo>
                  <a:lnTo>
                    <a:pt x="0" y="0"/>
                  </a:lnTo>
                  <a:lnTo>
                    <a:pt x="0" y="248"/>
                  </a:lnTo>
                  <a:lnTo>
                    <a:pt x="100" y="248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3" name="Freeform 28">
              <a:extLst>
                <a:ext uri="{FF2B5EF4-FFF2-40B4-BE49-F238E27FC236}">
                  <a16:creationId xmlns:a16="http://schemas.microsoft.com/office/drawing/2014/main" xmlns="" id="{C7E1FFA7-7383-4055-B4AF-E0DFE72E2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052" y="4916746"/>
              <a:ext cx="158750" cy="236660"/>
            </a:xfrm>
            <a:custGeom>
              <a:avLst/>
              <a:gdLst>
                <a:gd name="T0" fmla="*/ 100 w 100"/>
                <a:gd name="T1" fmla="*/ 148 h 148"/>
                <a:gd name="T2" fmla="*/ 100 w 100"/>
                <a:gd name="T3" fmla="*/ 0 h 148"/>
                <a:gd name="T4" fmla="*/ 0 w 100"/>
                <a:gd name="T5" fmla="*/ 0 h 148"/>
                <a:gd name="T6" fmla="*/ 0 w 100"/>
                <a:gd name="T7" fmla="*/ 148 h 148"/>
                <a:gd name="T8" fmla="*/ 100 w 100"/>
                <a:gd name="T9" fmla="*/ 148 h 148"/>
                <a:gd name="T10" fmla="*/ 100 w 100"/>
                <a:gd name="T11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148">
                  <a:moveTo>
                    <a:pt x="100" y="148"/>
                  </a:moveTo>
                  <a:lnTo>
                    <a:pt x="100" y="0"/>
                  </a:lnTo>
                  <a:lnTo>
                    <a:pt x="0" y="0"/>
                  </a:lnTo>
                  <a:lnTo>
                    <a:pt x="0" y="148"/>
                  </a:lnTo>
                  <a:lnTo>
                    <a:pt x="100" y="148"/>
                  </a:lnTo>
                  <a:lnTo>
                    <a:pt x="100" y="148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4" name="Freeform 29">
              <a:extLst>
                <a:ext uri="{FF2B5EF4-FFF2-40B4-BE49-F238E27FC236}">
                  <a16:creationId xmlns:a16="http://schemas.microsoft.com/office/drawing/2014/main" xmlns="" id="{CC288583-F032-4F81-B8C9-49F210FEF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1915" y="5119826"/>
              <a:ext cx="158750" cy="33580"/>
            </a:xfrm>
            <a:custGeom>
              <a:avLst/>
              <a:gdLst>
                <a:gd name="T0" fmla="*/ 100 w 100"/>
                <a:gd name="T1" fmla="*/ 21 h 21"/>
                <a:gd name="T2" fmla="*/ 100 w 100"/>
                <a:gd name="T3" fmla="*/ 0 h 21"/>
                <a:gd name="T4" fmla="*/ 0 w 100"/>
                <a:gd name="T5" fmla="*/ 0 h 21"/>
                <a:gd name="T6" fmla="*/ 0 w 100"/>
                <a:gd name="T7" fmla="*/ 21 h 21"/>
                <a:gd name="T8" fmla="*/ 100 w 100"/>
                <a:gd name="T9" fmla="*/ 21 h 21"/>
                <a:gd name="T10" fmla="*/ 100 w 100"/>
                <a:gd name="T11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0" h="21">
                  <a:moveTo>
                    <a:pt x="100" y="21"/>
                  </a:moveTo>
                  <a:lnTo>
                    <a:pt x="100" y="0"/>
                  </a:lnTo>
                  <a:lnTo>
                    <a:pt x="0" y="0"/>
                  </a:lnTo>
                  <a:lnTo>
                    <a:pt x="0" y="21"/>
                  </a:lnTo>
                  <a:lnTo>
                    <a:pt x="100" y="21"/>
                  </a:lnTo>
                  <a:lnTo>
                    <a:pt x="100" y="21"/>
                  </a:lnTo>
                  <a:close/>
                </a:path>
              </a:pathLst>
            </a:custGeom>
            <a:solidFill>
              <a:srgbClr val="67F2EF"/>
            </a:solidFill>
            <a:ln w="9525">
              <a:solidFill>
                <a:srgbClr val="67F2EF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xmlns="" id="{406ECE8B-29E0-4769-BC88-784544F8A164}"/>
                </a:ext>
              </a:extLst>
            </p:cNvPr>
            <p:cNvSpPr txBox="1"/>
            <p:nvPr/>
          </p:nvSpPr>
          <p:spPr>
            <a:xfrm>
              <a:off x="529640" y="5884293"/>
              <a:ext cx="10312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</a:rPr>
                <a:t>Cholestérol</a:t>
              </a:r>
            </a:p>
            <a:p>
              <a:pPr algn="ctr"/>
              <a:r>
                <a:rPr lang="fr-FR" sz="1200" b="1">
                  <a:solidFill>
                    <a:srgbClr val="000066"/>
                  </a:solidFill>
                </a:rPr>
                <a:t>total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xmlns="" id="{98332FE4-0516-46BD-A5F6-87F6FD6A6482}"/>
                </a:ext>
              </a:extLst>
            </p:cNvPr>
            <p:cNvSpPr txBox="1"/>
            <p:nvPr/>
          </p:nvSpPr>
          <p:spPr>
            <a:xfrm>
              <a:off x="1586288" y="5901439"/>
              <a:ext cx="646331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LDL-C</a:t>
              </a: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xmlns="" id="{235A450C-E5C5-4CDE-8AD9-BB3D004B35D4}"/>
                </a:ext>
              </a:extLst>
            </p:cNvPr>
            <p:cNvSpPr txBox="1"/>
            <p:nvPr/>
          </p:nvSpPr>
          <p:spPr>
            <a:xfrm>
              <a:off x="2521103" y="5901439"/>
              <a:ext cx="662362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>
                  <a:solidFill>
                    <a:srgbClr val="000066"/>
                  </a:solidFill>
                </a:rPr>
                <a:t>HDL-C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xmlns="" id="{4DE9CAA8-00DE-4EC3-9515-4CD8BA9D85FF}"/>
                </a:ext>
              </a:extLst>
            </p:cNvPr>
            <p:cNvSpPr txBox="1"/>
            <p:nvPr/>
          </p:nvSpPr>
          <p:spPr>
            <a:xfrm>
              <a:off x="4120291" y="5901439"/>
              <a:ext cx="11341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</a:rPr>
                <a:t>Triglycérides</a:t>
              </a: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xmlns="" id="{8DD01029-3EF3-4256-80B9-B65E8EF0EB04}"/>
                </a:ext>
              </a:extLst>
            </p:cNvPr>
            <p:cNvSpPr txBox="1"/>
            <p:nvPr/>
          </p:nvSpPr>
          <p:spPr>
            <a:xfrm>
              <a:off x="3282131" y="5901439"/>
              <a:ext cx="9909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 err="1">
                  <a:solidFill>
                    <a:srgbClr val="000066"/>
                  </a:solidFill>
                </a:rPr>
                <a:t>Chol</a:t>
              </a:r>
              <a:r>
                <a:rPr lang="fr-FR" sz="1200" b="1" dirty="0">
                  <a:solidFill>
                    <a:srgbClr val="000066"/>
                  </a:solidFill>
                </a:rPr>
                <a:t> total :</a:t>
              </a:r>
            </a:p>
            <a:p>
              <a:pPr algn="ctr"/>
              <a:r>
                <a:rPr lang="fr-FR" sz="1200" b="1" dirty="0">
                  <a:solidFill>
                    <a:srgbClr val="000066"/>
                  </a:solidFill>
                </a:rPr>
                <a:t>HDL-C</a:t>
              </a:r>
            </a:p>
          </p:txBody>
        </p:sp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xmlns="" id="{FD820190-BF89-4E5E-9A9C-5361BA1A8F6E}"/>
                </a:ext>
              </a:extLst>
            </p:cNvPr>
            <p:cNvSpPr txBox="1"/>
            <p:nvPr/>
          </p:nvSpPr>
          <p:spPr>
            <a:xfrm>
              <a:off x="573026" y="3769546"/>
              <a:ext cx="82907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xmlns="" id="{D11F6C54-67CF-4350-BF99-DA6F1291FD63}"/>
                </a:ext>
              </a:extLst>
            </p:cNvPr>
            <p:cNvSpPr txBox="1"/>
            <p:nvPr/>
          </p:nvSpPr>
          <p:spPr>
            <a:xfrm>
              <a:off x="1446053" y="3687926"/>
              <a:ext cx="74411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0,01</a:t>
              </a:r>
            </a:p>
          </p:txBody>
        </p: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xmlns="" id="{5D84A040-94BA-4D45-8B58-1D5FD497FA90}"/>
                </a:ext>
              </a:extLst>
            </p:cNvPr>
            <p:cNvSpPr txBox="1"/>
            <p:nvPr/>
          </p:nvSpPr>
          <p:spPr>
            <a:xfrm>
              <a:off x="1828394" y="4540149"/>
              <a:ext cx="74411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0,83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xmlns="" id="{F611809D-B81F-4AFB-B6A5-1BEF5F209AAD}"/>
                </a:ext>
              </a:extLst>
            </p:cNvPr>
            <p:cNvSpPr txBox="1"/>
            <p:nvPr/>
          </p:nvSpPr>
          <p:spPr>
            <a:xfrm>
              <a:off x="3122517" y="4308120"/>
              <a:ext cx="74411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0,45</a:t>
              </a: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xmlns="" id="{F479E81A-872A-4AD9-9A1F-126AC3ACD58F}"/>
                </a:ext>
              </a:extLst>
            </p:cNvPr>
            <p:cNvSpPr txBox="1"/>
            <p:nvPr/>
          </p:nvSpPr>
          <p:spPr>
            <a:xfrm>
              <a:off x="859264" y="4634533"/>
              <a:ext cx="74411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0,93</a:t>
              </a: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xmlns="" id="{270FA411-57C0-4D83-A488-CBFC19258F3E}"/>
                </a:ext>
              </a:extLst>
            </p:cNvPr>
            <p:cNvSpPr txBox="1"/>
            <p:nvPr/>
          </p:nvSpPr>
          <p:spPr>
            <a:xfrm>
              <a:off x="2637721" y="4686717"/>
              <a:ext cx="74411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0,17</a:t>
              </a:r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xmlns="" id="{B4CA544D-B5AB-4C8F-846B-DA09A123C2D1}"/>
                </a:ext>
              </a:extLst>
            </p:cNvPr>
            <p:cNvSpPr txBox="1"/>
            <p:nvPr/>
          </p:nvSpPr>
          <p:spPr>
            <a:xfrm>
              <a:off x="3589866" y="4111283"/>
              <a:ext cx="74411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0,42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xmlns="" id="{D105CC8A-130A-466C-8D79-C0F8436173A6}"/>
                </a:ext>
              </a:extLst>
            </p:cNvPr>
            <p:cNvSpPr txBox="1"/>
            <p:nvPr/>
          </p:nvSpPr>
          <p:spPr>
            <a:xfrm>
              <a:off x="4540360" y="4693861"/>
              <a:ext cx="74411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0,71</a:t>
              </a: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xmlns="" id="{E7D35C76-3DDD-4E37-9857-995DA34E42B2}"/>
                </a:ext>
              </a:extLst>
            </p:cNvPr>
            <p:cNvSpPr txBox="1"/>
            <p:nvPr/>
          </p:nvSpPr>
          <p:spPr>
            <a:xfrm>
              <a:off x="4203292" y="4083806"/>
              <a:ext cx="74411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0,71</a:t>
              </a:r>
            </a:p>
          </p:txBody>
        </p:sp>
        <p:sp>
          <p:nvSpPr>
            <p:cNvPr id="8" name="Parenthèse fermante 7">
              <a:extLst>
                <a:ext uri="{FF2B5EF4-FFF2-40B4-BE49-F238E27FC236}">
                  <a16:creationId xmlns:a16="http://schemas.microsoft.com/office/drawing/2014/main" xmlns="" id="{EA01602C-CF95-4E9B-A429-C1359771B108}"/>
                </a:ext>
              </a:extLst>
            </p:cNvPr>
            <p:cNvSpPr/>
            <p:nvPr/>
          </p:nvSpPr>
          <p:spPr bwMode="auto">
            <a:xfrm rot="16200000">
              <a:off x="804628" y="4041556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49" name="Parenthèse fermante 48">
              <a:extLst>
                <a:ext uri="{FF2B5EF4-FFF2-40B4-BE49-F238E27FC236}">
                  <a16:creationId xmlns:a16="http://schemas.microsoft.com/office/drawing/2014/main" xmlns="" id="{9BB331C2-B8CB-4E81-A956-B190FE34C581}"/>
                </a:ext>
              </a:extLst>
            </p:cNvPr>
            <p:cNvSpPr/>
            <p:nvPr/>
          </p:nvSpPr>
          <p:spPr bwMode="auto">
            <a:xfrm rot="16200000">
              <a:off x="1147172" y="4870622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0" name="Parenthèse fermante 49">
              <a:extLst>
                <a:ext uri="{FF2B5EF4-FFF2-40B4-BE49-F238E27FC236}">
                  <a16:creationId xmlns:a16="http://schemas.microsoft.com/office/drawing/2014/main" xmlns="" id="{4C90F597-7CB3-4D52-B7D4-0E9971FBA855}"/>
                </a:ext>
              </a:extLst>
            </p:cNvPr>
            <p:cNvSpPr/>
            <p:nvPr/>
          </p:nvSpPr>
          <p:spPr bwMode="auto">
            <a:xfrm rot="16200000">
              <a:off x="1720260" y="3904071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1" name="Parenthèse fermante 50">
              <a:extLst>
                <a:ext uri="{FF2B5EF4-FFF2-40B4-BE49-F238E27FC236}">
                  <a16:creationId xmlns:a16="http://schemas.microsoft.com/office/drawing/2014/main" xmlns="" id="{4DB0CFE2-1422-43D9-BB83-C0C2C15DBEED}"/>
                </a:ext>
              </a:extLst>
            </p:cNvPr>
            <p:cNvSpPr/>
            <p:nvPr/>
          </p:nvSpPr>
          <p:spPr bwMode="auto">
            <a:xfrm rot="16200000">
              <a:off x="2080426" y="4788168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2" name="Parenthèse fermante 51">
              <a:extLst>
                <a:ext uri="{FF2B5EF4-FFF2-40B4-BE49-F238E27FC236}">
                  <a16:creationId xmlns:a16="http://schemas.microsoft.com/office/drawing/2014/main" xmlns="" id="{37224C0E-D7DC-4EB5-8771-3323E73E41FC}"/>
                </a:ext>
              </a:extLst>
            </p:cNvPr>
            <p:cNvSpPr/>
            <p:nvPr/>
          </p:nvSpPr>
          <p:spPr bwMode="auto">
            <a:xfrm rot="16200000">
              <a:off x="2619603" y="3996391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3" name="Parenthèse fermante 52">
              <a:extLst>
                <a:ext uri="{FF2B5EF4-FFF2-40B4-BE49-F238E27FC236}">
                  <a16:creationId xmlns:a16="http://schemas.microsoft.com/office/drawing/2014/main" xmlns="" id="{7A4AD903-6C9A-4026-9A0C-665193805488}"/>
                </a:ext>
              </a:extLst>
            </p:cNvPr>
            <p:cNvSpPr/>
            <p:nvPr/>
          </p:nvSpPr>
          <p:spPr bwMode="auto">
            <a:xfrm rot="16200000">
              <a:off x="2973696" y="4908453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4" name="Parenthèse fermante 53">
              <a:extLst>
                <a:ext uri="{FF2B5EF4-FFF2-40B4-BE49-F238E27FC236}">
                  <a16:creationId xmlns:a16="http://schemas.microsoft.com/office/drawing/2014/main" xmlns="" id="{FCF0CD86-8B8D-4699-A821-6142C53EDB7A}"/>
                </a:ext>
              </a:extLst>
            </p:cNvPr>
            <p:cNvSpPr/>
            <p:nvPr/>
          </p:nvSpPr>
          <p:spPr bwMode="auto">
            <a:xfrm rot="16200000">
              <a:off x="3523815" y="4501758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5" name="Parenthèse fermante 54">
              <a:extLst>
                <a:ext uri="{FF2B5EF4-FFF2-40B4-BE49-F238E27FC236}">
                  <a16:creationId xmlns:a16="http://schemas.microsoft.com/office/drawing/2014/main" xmlns="" id="{59A5E621-0707-4B42-A54B-9DF2E96D8F71}"/>
                </a:ext>
              </a:extLst>
            </p:cNvPr>
            <p:cNvSpPr/>
            <p:nvPr/>
          </p:nvSpPr>
          <p:spPr bwMode="auto">
            <a:xfrm rot="16200000">
              <a:off x="3885239" y="4268948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6" name="Parenthèse fermante 55">
              <a:extLst>
                <a:ext uri="{FF2B5EF4-FFF2-40B4-BE49-F238E27FC236}">
                  <a16:creationId xmlns:a16="http://schemas.microsoft.com/office/drawing/2014/main" xmlns="" id="{939A6F04-123B-45B8-A1CC-FB3402D2AEF2}"/>
                </a:ext>
              </a:extLst>
            </p:cNvPr>
            <p:cNvSpPr/>
            <p:nvPr/>
          </p:nvSpPr>
          <p:spPr bwMode="auto">
            <a:xfrm rot="16200000">
              <a:off x="4482036" y="4306040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7" name="Parenthèse fermante 56">
              <a:extLst>
                <a:ext uri="{FF2B5EF4-FFF2-40B4-BE49-F238E27FC236}">
                  <a16:creationId xmlns:a16="http://schemas.microsoft.com/office/drawing/2014/main" xmlns="" id="{F56B99B4-A512-447C-A2C7-0B6C7B45D330}"/>
                </a:ext>
              </a:extLst>
            </p:cNvPr>
            <p:cNvSpPr/>
            <p:nvPr/>
          </p:nvSpPr>
          <p:spPr bwMode="auto">
            <a:xfrm rot="16200000">
              <a:off x="4817236" y="4938462"/>
              <a:ext cx="64285" cy="190026"/>
            </a:xfrm>
            <a:prstGeom prst="rightBracke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-109" charset="0"/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xmlns="" id="{63FDD548-C59C-440A-881E-214BDBDB3FCA}"/>
                </a:ext>
              </a:extLst>
            </p:cNvPr>
            <p:cNvSpPr txBox="1"/>
            <p:nvPr/>
          </p:nvSpPr>
          <p:spPr>
            <a:xfrm>
              <a:off x="2230069" y="3769546"/>
              <a:ext cx="829074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xmlns="" id="{9F64C096-877E-451E-86C8-1C3E87854BA0}"/>
                </a:ext>
              </a:extLst>
            </p:cNvPr>
            <p:cNvSpPr txBox="1"/>
            <p:nvPr/>
          </p:nvSpPr>
          <p:spPr>
            <a:xfrm>
              <a:off x="165628" y="5357887"/>
              <a:ext cx="320922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-4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xmlns="" id="{EFAE9C2B-CEDA-4A3E-8B12-FE4718A085B5}"/>
                </a:ext>
              </a:extLst>
            </p:cNvPr>
            <p:cNvSpPr txBox="1"/>
            <p:nvPr/>
          </p:nvSpPr>
          <p:spPr>
            <a:xfrm>
              <a:off x="216924" y="5041840"/>
              <a:ext cx="269626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xmlns="" id="{DBC5BD35-F617-4383-8F3B-EAB7B0DB02E6}"/>
                </a:ext>
              </a:extLst>
            </p:cNvPr>
            <p:cNvSpPr txBox="1"/>
            <p:nvPr/>
          </p:nvSpPr>
          <p:spPr>
            <a:xfrm>
              <a:off x="216924" y="4649593"/>
              <a:ext cx="269626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xmlns="" id="{7E288182-ED8C-4FE7-8846-A75B7D610E58}"/>
                </a:ext>
              </a:extLst>
            </p:cNvPr>
            <p:cNvSpPr txBox="1"/>
            <p:nvPr/>
          </p:nvSpPr>
          <p:spPr>
            <a:xfrm>
              <a:off x="216924" y="4257346"/>
              <a:ext cx="269626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xmlns="" id="{F7590B17-F017-4D86-B74B-01B9758AD8BB}"/>
                </a:ext>
              </a:extLst>
            </p:cNvPr>
            <p:cNvSpPr txBox="1"/>
            <p:nvPr/>
          </p:nvSpPr>
          <p:spPr>
            <a:xfrm>
              <a:off x="131965" y="3979400"/>
              <a:ext cx="354585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xmlns="" id="{1ED4AA1E-731D-4521-B1D9-13205E6192AE}"/>
                </a:ext>
              </a:extLst>
            </p:cNvPr>
            <p:cNvSpPr txBox="1"/>
            <p:nvPr/>
          </p:nvSpPr>
          <p:spPr>
            <a:xfrm>
              <a:off x="131965" y="3587153"/>
              <a:ext cx="354585" cy="27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16</a:t>
              </a:r>
            </a:p>
          </p:txBody>
        </p:sp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xmlns="" id="{3D6E6CF0-48A9-44B5-859C-90C8D845B311}"/>
                </a:ext>
              </a:extLst>
            </p:cNvPr>
            <p:cNvSpPr txBox="1"/>
            <p:nvPr/>
          </p:nvSpPr>
          <p:spPr>
            <a:xfrm>
              <a:off x="2287404" y="2146654"/>
              <a:ext cx="2464537" cy="3410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Dual-TDF à la pré-inclusion</a:t>
              </a: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xmlns="" id="{A6E8EEF8-00A5-4F76-98E6-441E9D8E795C}"/>
                </a:ext>
              </a:extLst>
            </p:cNvPr>
            <p:cNvSpPr txBox="1"/>
            <p:nvPr/>
          </p:nvSpPr>
          <p:spPr>
            <a:xfrm>
              <a:off x="2287404" y="2490180"/>
              <a:ext cx="248587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Dual-ABC à la pré-inclusion</a:t>
              </a:r>
            </a:p>
          </p:txBody>
        </p:sp>
        <p:sp>
          <p:nvSpPr>
            <p:cNvPr id="110" name="Freeform 7">
              <a:extLst>
                <a:ext uri="{FF2B5EF4-FFF2-40B4-BE49-F238E27FC236}">
                  <a16:creationId xmlns:a16="http://schemas.microsoft.com/office/drawing/2014/main" xmlns="" id="{10B79D13-5263-45D8-8B70-20FC8D8545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34" y="3262851"/>
              <a:ext cx="140775" cy="145048"/>
            </a:xfrm>
            <a:custGeom>
              <a:avLst/>
              <a:gdLst>
                <a:gd name="T0" fmla="*/ 66 w 66"/>
                <a:gd name="T1" fmla="*/ 0 h 65"/>
                <a:gd name="T2" fmla="*/ 0 w 66"/>
                <a:gd name="T3" fmla="*/ 0 h 65"/>
                <a:gd name="T4" fmla="*/ 0 w 66"/>
                <a:gd name="T5" fmla="*/ 65 h 65"/>
                <a:gd name="T6" fmla="*/ 66 w 66"/>
                <a:gd name="T7" fmla="*/ 65 h 65"/>
                <a:gd name="T8" fmla="*/ 66 w 66"/>
                <a:gd name="T9" fmla="*/ 0 h 65"/>
                <a:gd name="T10" fmla="*/ 66 w 66"/>
                <a:gd name="T11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65">
                  <a:moveTo>
                    <a:pt x="66" y="0"/>
                  </a:moveTo>
                  <a:lnTo>
                    <a:pt x="0" y="0"/>
                  </a:lnTo>
                  <a:lnTo>
                    <a:pt x="0" y="65"/>
                  </a:lnTo>
                  <a:lnTo>
                    <a:pt x="66" y="65"/>
                  </a:lnTo>
                  <a:lnTo>
                    <a:pt x="66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B7B707"/>
            </a:solidFill>
            <a:ln w="9525">
              <a:solidFill>
                <a:srgbClr val="B7B707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 dirty="0">
                <a:solidFill>
                  <a:srgbClr val="000066"/>
                </a:solidFill>
              </a:endParaRPr>
            </a:p>
          </p:txBody>
        </p:sp>
        <p:sp>
          <p:nvSpPr>
            <p:cNvPr id="111" name="Freeform 10">
              <a:extLst>
                <a:ext uri="{FF2B5EF4-FFF2-40B4-BE49-F238E27FC236}">
                  <a16:creationId xmlns:a16="http://schemas.microsoft.com/office/drawing/2014/main" xmlns="" id="{6AFF7E67-F2A0-4EAE-84A4-D3053A17F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0634" y="2931963"/>
              <a:ext cx="140775" cy="145048"/>
            </a:xfrm>
            <a:custGeom>
              <a:avLst/>
              <a:gdLst>
                <a:gd name="T0" fmla="*/ 0 w 66"/>
                <a:gd name="T1" fmla="*/ 65 h 65"/>
                <a:gd name="T2" fmla="*/ 66 w 66"/>
                <a:gd name="T3" fmla="*/ 65 h 65"/>
                <a:gd name="T4" fmla="*/ 66 w 66"/>
                <a:gd name="T5" fmla="*/ 0 h 65"/>
                <a:gd name="T6" fmla="*/ 0 w 66"/>
                <a:gd name="T7" fmla="*/ 0 h 65"/>
                <a:gd name="T8" fmla="*/ 0 w 66"/>
                <a:gd name="T9" fmla="*/ 65 h 65"/>
                <a:gd name="T10" fmla="*/ 0 w 66"/>
                <a:gd name="T1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6" h="65">
                  <a:moveTo>
                    <a:pt x="0" y="65"/>
                  </a:moveTo>
                  <a:lnTo>
                    <a:pt x="66" y="65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65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FF6600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12" name="ZoneTexte 111">
              <a:extLst>
                <a:ext uri="{FF2B5EF4-FFF2-40B4-BE49-F238E27FC236}">
                  <a16:creationId xmlns:a16="http://schemas.microsoft.com/office/drawing/2014/main" xmlns="" id="{0F05D632-C943-4364-AB9B-4D7EC6C14563}"/>
                </a:ext>
              </a:extLst>
            </p:cNvPr>
            <p:cNvSpPr txBox="1"/>
            <p:nvPr/>
          </p:nvSpPr>
          <p:spPr>
            <a:xfrm>
              <a:off x="2287404" y="2831242"/>
              <a:ext cx="25474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Triple-TDF à la pré-inclusion</a:t>
              </a:r>
            </a:p>
          </p:txBody>
        </p:sp>
        <p:sp>
          <p:nvSpPr>
            <p:cNvPr id="113" name="ZoneTexte 112">
              <a:extLst>
                <a:ext uri="{FF2B5EF4-FFF2-40B4-BE49-F238E27FC236}">
                  <a16:creationId xmlns:a16="http://schemas.microsoft.com/office/drawing/2014/main" xmlns="" id="{587CCF2F-58A2-407E-A7E5-F248C7918798}"/>
                </a:ext>
              </a:extLst>
            </p:cNvPr>
            <p:cNvSpPr txBox="1"/>
            <p:nvPr/>
          </p:nvSpPr>
          <p:spPr>
            <a:xfrm>
              <a:off x="2287404" y="3172304"/>
              <a:ext cx="25715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Triple-ABC à la pré-inclusion</a:t>
              </a:r>
            </a:p>
          </p:txBody>
        </p:sp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xmlns="" id="{0AC9ABD1-CF97-4815-B259-16E513F6CE93}"/>
                </a:ext>
              </a:extLst>
            </p:cNvPr>
            <p:cNvCxnSpPr/>
            <p:nvPr/>
          </p:nvCxnSpPr>
          <p:spPr bwMode="auto">
            <a:xfrm>
              <a:off x="451137" y="3717329"/>
              <a:ext cx="11255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Connecteur droit 113">
              <a:extLst>
                <a:ext uri="{FF2B5EF4-FFF2-40B4-BE49-F238E27FC236}">
                  <a16:creationId xmlns:a16="http://schemas.microsoft.com/office/drawing/2014/main" xmlns="" id="{7EC2D808-344F-4000-BD69-86B1B3A6AB2F}"/>
                </a:ext>
              </a:extLst>
            </p:cNvPr>
            <p:cNvCxnSpPr/>
            <p:nvPr/>
          </p:nvCxnSpPr>
          <p:spPr bwMode="auto">
            <a:xfrm>
              <a:off x="441806" y="4111283"/>
              <a:ext cx="11255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Connecteur droit 114">
              <a:extLst>
                <a:ext uri="{FF2B5EF4-FFF2-40B4-BE49-F238E27FC236}">
                  <a16:creationId xmlns:a16="http://schemas.microsoft.com/office/drawing/2014/main" xmlns="" id="{C3B50B94-4ACC-41B6-A70F-40C6B98894CA}"/>
                </a:ext>
              </a:extLst>
            </p:cNvPr>
            <p:cNvCxnSpPr/>
            <p:nvPr/>
          </p:nvCxnSpPr>
          <p:spPr bwMode="auto">
            <a:xfrm>
              <a:off x="436476" y="4409695"/>
              <a:ext cx="11255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Connecteur droit 115">
              <a:extLst>
                <a:ext uri="{FF2B5EF4-FFF2-40B4-BE49-F238E27FC236}">
                  <a16:creationId xmlns:a16="http://schemas.microsoft.com/office/drawing/2014/main" xmlns="" id="{E68ACFD8-EFD1-45B5-8F24-DB3453B266C8}"/>
                </a:ext>
              </a:extLst>
            </p:cNvPr>
            <p:cNvCxnSpPr/>
            <p:nvPr/>
          </p:nvCxnSpPr>
          <p:spPr bwMode="auto">
            <a:xfrm>
              <a:off x="426366" y="4803213"/>
              <a:ext cx="11255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Connecteur droit 116">
              <a:extLst>
                <a:ext uri="{FF2B5EF4-FFF2-40B4-BE49-F238E27FC236}">
                  <a16:creationId xmlns:a16="http://schemas.microsoft.com/office/drawing/2014/main" xmlns="" id="{FAFF35A0-CF75-494C-BFF7-5E91DB1AB410}"/>
                </a:ext>
              </a:extLst>
            </p:cNvPr>
            <p:cNvCxnSpPr/>
            <p:nvPr/>
          </p:nvCxnSpPr>
          <p:spPr bwMode="auto">
            <a:xfrm>
              <a:off x="473019" y="5151799"/>
              <a:ext cx="11255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8" name="Connecteur droit 117">
              <a:extLst>
                <a:ext uri="{FF2B5EF4-FFF2-40B4-BE49-F238E27FC236}">
                  <a16:creationId xmlns:a16="http://schemas.microsoft.com/office/drawing/2014/main" xmlns="" id="{B172DB3F-15E3-49CD-935B-DB1BC178DA9F}"/>
                </a:ext>
              </a:extLst>
            </p:cNvPr>
            <p:cNvCxnSpPr/>
            <p:nvPr/>
          </p:nvCxnSpPr>
          <p:spPr bwMode="auto">
            <a:xfrm>
              <a:off x="441806" y="5504249"/>
              <a:ext cx="112558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95662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68400"/>
            <a:ext cx="8193088" cy="5303838"/>
          </a:xfrm>
        </p:spPr>
        <p:txBody>
          <a:bodyPr/>
          <a:lstStyle/>
          <a:p>
            <a:r>
              <a:rPr lang="fr-FR" sz="2800" b="1" dirty="0">
                <a:latin typeface="+mj-lt"/>
              </a:rPr>
              <a:t>Conclusion</a:t>
            </a:r>
            <a:br>
              <a:rPr lang="fr-FR" sz="2800" b="1" dirty="0">
                <a:latin typeface="+mj-lt"/>
              </a:rPr>
            </a:br>
            <a:endParaRPr lang="fr-FR" dirty="0"/>
          </a:p>
          <a:p>
            <a:pPr lvl="1"/>
            <a:r>
              <a:rPr lang="fr-FR" sz="2000" dirty="0">
                <a:latin typeface=""/>
              </a:rPr>
              <a:t>La bithérapie DRV/r + 3TC était non inférieure à DRV/r + 2 INTI (TDF/FTC ou ABC/3TC) pour le maintien de la suppression virologique et était aussi bien tolérée  </a:t>
            </a:r>
          </a:p>
          <a:p>
            <a:pPr lvl="1"/>
            <a:endParaRPr lang="fr-FR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La suppression virologique était maintenue à un taux élevé après switch pour la bithérapie DRV/r + 3TC </a:t>
            </a:r>
          </a:p>
          <a:p>
            <a:pPr lvl="1"/>
            <a:endParaRPr lang="fr-FR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Ces résultats confirment l’efficacité d’une bithérapie avec 1 IP/r pleinement actif associé à 3TC pour le traitement antiviral de maintenance</a:t>
            </a: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1" y="6605389"/>
            <a:ext cx="494632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DUAL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DUAL : switch pour DRV/r + 3TC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Pulido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F, Clin Infect Dis 2017; 65:2112-8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</TotalTime>
  <Words>833</Words>
  <Application>Microsoft Office PowerPoint</Application>
  <PresentationFormat>Affichage à l'écran (4:3)</PresentationFormat>
  <Paragraphs>294</Paragraphs>
  <Slides>9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ARV_trials_2015</vt:lpstr>
      <vt:lpstr>Switch pour DRV/r + 3TC</vt:lpstr>
      <vt:lpstr>Etude DUAL : switch pour DRV/r + 3TC</vt:lpstr>
      <vt:lpstr>Présentation PowerPoint</vt:lpstr>
      <vt:lpstr>Etude DUAL : switch pour DRV/r + 3TC</vt:lpstr>
      <vt:lpstr>Présentation PowerPoint</vt:lpstr>
      <vt:lpstr>Etude DUAL : switch pour DRV/r + 3TC</vt:lpstr>
      <vt:lpstr>Etude DUAL : switch pour DRV/r + 3TC</vt:lpstr>
      <vt:lpstr>Présentation PowerPoint</vt:lpstr>
      <vt:lpstr>Etude DUAL : switch pour DRV/r + 3TC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Utilisateur</cp:lastModifiedBy>
  <cp:revision>97</cp:revision>
  <dcterms:created xsi:type="dcterms:W3CDTF">2015-05-20T10:06:58Z</dcterms:created>
  <dcterms:modified xsi:type="dcterms:W3CDTF">2017-12-22T12:42:26Z</dcterms:modified>
</cp:coreProperties>
</file>