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7" r:id="rId2"/>
    <p:sldId id="257" r:id="rId3"/>
    <p:sldId id="258" r:id="rId4"/>
    <p:sldId id="269" r:id="rId5"/>
    <p:sldId id="268" r:id="rId6"/>
    <p:sldId id="266" r:id="rId7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DDDDD"/>
    <a:srgbClr val="000066"/>
    <a:srgbClr val="333399"/>
    <a:srgbClr val="660066"/>
    <a:srgbClr val="339900"/>
    <a:srgbClr val="CC3300"/>
    <a:srgbClr val="9900CC"/>
    <a:srgbClr val="10EB00"/>
    <a:srgbClr val="3AC5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34" autoAdjust="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F39DAFA-D9D2-4F31-8C19-D80CFA575871}" type="datetimeFigureOut">
              <a:rPr lang="fr-FR"/>
              <a:pPr>
                <a:defRPr/>
              </a:pPr>
              <a:t>10/09/2015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BBCFAF4-5404-4474-A41E-DE62A645371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58802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CCD63FB9-B75E-4FDF-9792-F0CD9C236DA5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455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85817" indent="-263776" defTabSz="955455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55103" indent="-211021" defTabSz="955455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77145" indent="-211021" defTabSz="955455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99186" indent="-211021" defTabSz="955455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21227" indent="-211021" algn="ctr" defTabSz="9554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743269" indent="-211021" algn="ctr" defTabSz="9554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165310" indent="-211021" algn="ctr" defTabSz="9554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587351" indent="-211021" algn="ctr" defTabSz="9554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9908B91-2132-7140-807A-06FE60821795}" type="slidenum">
              <a:rPr lang="fr-FR" sz="1300"/>
              <a:pPr eaLnBrk="1" hangingPunct="1"/>
              <a:t>4</a:t>
            </a:fld>
            <a:endParaRPr lang="fr-FR" sz="1300"/>
          </a:p>
        </p:txBody>
      </p:sp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>
                <a:ea typeface="ＭＳ Ｐゴシック" pitchFamily="34" charset="-128"/>
              </a:rPr>
              <a:t>Switch IP/</a:t>
            </a:r>
            <a:r>
              <a:rPr lang="en-GB" sz="3600" dirty="0">
                <a:ea typeface="ＭＳ Ｐゴシック" pitchFamily="34" charset="-128"/>
              </a:rPr>
              <a:t>r</a:t>
            </a:r>
            <a:r>
              <a:rPr lang="en-GB" sz="3600" dirty="0" smtClean="0">
                <a:ea typeface="ＭＳ Ｐゴシック" pitchFamily="34" charset="-128"/>
              </a:rPr>
              <a:t> pour ETR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err="1" smtClean="0">
                <a:latin typeface="+mj-lt"/>
                <a:ea typeface="ＭＳ Ｐゴシック" pitchFamily="34" charset="-128"/>
              </a:rPr>
              <a:t>Etraswitch</a:t>
            </a:r>
            <a:endParaRPr lang="fr-FR" sz="2400" b="1" dirty="0" smtClean="0">
              <a:solidFill>
                <a:srgbClr val="DDDDDD"/>
              </a:solidFill>
              <a:latin typeface="+mj-lt"/>
              <a:ea typeface="ＭＳ Ｐゴシック" pitchFamily="34" charset="-128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 smtClean="0">
                <a:ea typeface="ＭＳ Ｐゴシック" pitchFamily="34" charset="-128"/>
              </a:rPr>
              <a:t>Etude </a:t>
            </a:r>
            <a:r>
              <a:rPr lang="fr-FR" sz="3600" dirty="0" err="1" smtClean="0">
                <a:ea typeface="ＭＳ Ｐゴシック" pitchFamily="34" charset="-128"/>
              </a:rPr>
              <a:t>Etraswitch</a:t>
            </a:r>
            <a:r>
              <a:rPr lang="fr-FR" sz="3600" dirty="0" smtClean="0">
                <a:ea typeface="ＭＳ Ｐゴシック" pitchFamily="34" charset="-128"/>
              </a:rPr>
              <a:t> : </a:t>
            </a:r>
            <a:r>
              <a:rPr lang="fr-FR" sz="3600" dirty="0" err="1" smtClean="0">
                <a:ea typeface="ＭＳ Ｐゴシック" pitchFamily="34" charset="-128"/>
              </a:rPr>
              <a:t>switch</a:t>
            </a:r>
            <a:r>
              <a:rPr lang="fr-FR" sz="3600" dirty="0" smtClean="0">
                <a:ea typeface="ＭＳ Ｐゴシック" pitchFamily="34" charset="-128"/>
              </a:rPr>
              <a:t> </a:t>
            </a:r>
            <a:r>
              <a:rPr lang="fr-FR" sz="3600" dirty="0" smtClean="0">
                <a:ea typeface="ＭＳ Ｐゴシック" pitchFamily="34" charset="-128"/>
              </a:rPr>
              <a:t>IP/r pour ETR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736496" y="2471479"/>
            <a:ext cx="2159679" cy="8244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Poursuite</a:t>
            </a: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 du traitement en cours </a:t>
            </a:r>
            <a:endParaRPr lang="fr-FR" sz="1600" b="1" smtClean="0"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  <a:p>
            <a:pPr algn="ctr">
              <a:defRPr/>
            </a:pP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IP/r + 2 </a:t>
            </a: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INTI</a:t>
            </a:r>
            <a:endParaRPr lang="fr-FR" sz="1600" b="1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12" name="Line 29"/>
          <p:cNvSpPr>
            <a:spLocks noChangeShapeType="1"/>
          </p:cNvSpPr>
          <p:nvPr/>
        </p:nvSpPr>
        <p:spPr bwMode="auto">
          <a:xfrm>
            <a:off x="7945387" y="2969300"/>
            <a:ext cx="650875" cy="317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7943800" y="3975775"/>
            <a:ext cx="622300" cy="1588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7184" name="Text Box 36"/>
          <p:cNvSpPr txBox="1">
            <a:spLocks noChangeArrowheads="1"/>
          </p:cNvSpPr>
          <p:nvPr/>
        </p:nvSpPr>
        <p:spPr bwMode="auto">
          <a:xfrm>
            <a:off x="4958018" y="2555116"/>
            <a:ext cx="722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21</a:t>
            </a:r>
            <a:endParaRPr lang="fr-FR" sz="16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185" name="Text Box 37"/>
          <p:cNvSpPr txBox="1">
            <a:spLocks noChangeArrowheads="1"/>
          </p:cNvSpPr>
          <p:nvPr/>
        </p:nvSpPr>
        <p:spPr bwMode="auto">
          <a:xfrm>
            <a:off x="4957767" y="3803710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22</a:t>
            </a:r>
            <a:endParaRPr lang="fr-FR" sz="16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5736496" y="3459838"/>
            <a:ext cx="2159679" cy="823912"/>
          </a:xfrm>
          <a:prstGeom prst="rect">
            <a:avLst/>
          </a:prstGeom>
          <a:solidFill>
            <a:srgbClr val="3399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ETR 400 mg QD</a:t>
            </a: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* </a:t>
            </a: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/>
            </a:r>
            <a:b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</a:b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2 </a:t>
            </a: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INTI</a:t>
            </a:r>
            <a:endParaRPr lang="fr-FR" sz="1600" b="1">
              <a:solidFill>
                <a:schemeClr val="bg1"/>
              </a:solidFill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5" y="11636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  <a:endParaRPr lang="fr-F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7190" name="Connecteur droit 66"/>
          <p:cNvCxnSpPr>
            <a:cxnSpLocks noChangeShapeType="1"/>
          </p:cNvCxnSpPr>
          <p:nvPr/>
        </p:nvCxnSpPr>
        <p:spPr bwMode="auto">
          <a:xfrm rot="5400000">
            <a:off x="4429536" y="2530994"/>
            <a:ext cx="683999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7191" name="Oval 170"/>
          <p:cNvSpPr>
            <a:spLocks noChangeArrowheads="1"/>
          </p:cNvSpPr>
          <p:nvPr/>
        </p:nvSpPr>
        <p:spPr bwMode="auto">
          <a:xfrm>
            <a:off x="4066921" y="1238249"/>
            <a:ext cx="1475999" cy="936000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: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fr-FR" sz="1400" b="1" smtClean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Sans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insu</a:t>
            </a:r>
            <a:endParaRPr lang="fr-FR" sz="14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7194" name="Espace réservé du contenu 2"/>
          <p:cNvSpPr>
            <a:spLocks/>
          </p:cNvSpPr>
          <p:nvPr/>
        </p:nvSpPr>
        <p:spPr bwMode="auto">
          <a:xfrm>
            <a:off x="34925" y="5080513"/>
            <a:ext cx="9040813" cy="1382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  <a:endParaRPr lang="fr-FR" sz="2400" b="1" smtClean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smtClean="0">
                <a:solidFill>
                  <a:srgbClr val="000066"/>
                </a:solidFill>
              </a:rPr>
              <a:t>Critère principal de jugement : % ARN VIH &lt; 50 </a:t>
            </a:r>
            <a:r>
              <a:rPr lang="fr-FR" sz="1600" smtClean="0">
                <a:solidFill>
                  <a:srgbClr val="000066"/>
                </a:solidFill>
              </a:rPr>
              <a:t>c/ml</a:t>
            </a:r>
            <a:r>
              <a:rPr lang="fr-FR" sz="1600" smtClean="0">
                <a:solidFill>
                  <a:srgbClr val="000066"/>
                </a:solidFill>
              </a:rPr>
              <a:t>, sous traitement et en </a:t>
            </a:r>
            <a:r>
              <a:rPr lang="fr-FR" sz="1600" smtClean="0">
                <a:solidFill>
                  <a:srgbClr val="000066"/>
                </a:solidFill>
              </a:rPr>
              <a:t>ITT</a:t>
            </a:r>
            <a:r>
              <a:rPr lang="fr-FR" sz="1600" smtClean="0">
                <a:solidFill>
                  <a:srgbClr val="000066"/>
                </a:solidFill>
              </a:rPr>
              <a:t>, </a:t>
            </a:r>
            <a:r>
              <a:rPr lang="fr-FR" sz="1600" smtClean="0">
                <a:solidFill>
                  <a:srgbClr val="000066"/>
                </a:solidFill>
              </a:rPr>
              <a:t>M=E</a:t>
            </a:r>
            <a:endParaRPr lang="fr-FR" sz="1600" smtClean="0">
              <a:solidFill>
                <a:srgbClr val="000066"/>
              </a:solidFill>
            </a:endParaRP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smtClean="0">
                <a:solidFill>
                  <a:srgbClr val="000066"/>
                </a:solidFill>
              </a:rPr>
              <a:t>Critères secondaires : modifications des </a:t>
            </a:r>
            <a:r>
              <a:rPr lang="fr-FR" sz="1600" smtClean="0">
                <a:solidFill>
                  <a:srgbClr val="000066"/>
                </a:solidFill>
              </a:rPr>
              <a:t>CD4</a:t>
            </a:r>
            <a:r>
              <a:rPr lang="fr-FR" sz="1600" smtClean="0">
                <a:solidFill>
                  <a:srgbClr val="000066"/>
                </a:solidFill>
              </a:rPr>
              <a:t>, </a:t>
            </a:r>
            <a:r>
              <a:rPr lang="fr-FR" sz="1600" smtClean="0">
                <a:solidFill>
                  <a:srgbClr val="000066"/>
                </a:solidFill>
              </a:rPr>
              <a:t>CD8</a:t>
            </a:r>
            <a:r>
              <a:rPr lang="fr-FR" sz="1600" smtClean="0">
                <a:solidFill>
                  <a:srgbClr val="000066"/>
                </a:solidFill>
              </a:rPr>
              <a:t>, des paramètres métaboliques </a:t>
            </a:r>
            <a:r>
              <a:rPr lang="fr-FR" sz="1600" smtClean="0">
                <a:solidFill>
                  <a:srgbClr val="000066"/>
                </a:solidFill>
              </a:rPr>
              <a:t>(</a:t>
            </a:r>
            <a:r>
              <a:rPr lang="fr-FR" sz="1600" smtClean="0">
                <a:solidFill>
                  <a:srgbClr val="000066"/>
                </a:solidFill>
              </a:rPr>
              <a:t>lipides et </a:t>
            </a:r>
            <a:r>
              <a:rPr lang="fr-FR" sz="1600" smtClean="0">
                <a:solidFill>
                  <a:srgbClr val="000066"/>
                </a:solidFill>
              </a:rPr>
              <a:t>glucose</a:t>
            </a:r>
            <a:r>
              <a:rPr lang="fr-FR" sz="1600" smtClean="0">
                <a:solidFill>
                  <a:srgbClr val="000066"/>
                </a:solidFill>
              </a:rPr>
              <a:t>), </a:t>
            </a:r>
            <a:r>
              <a:rPr lang="fr-FR" sz="1600" smtClean="0">
                <a:solidFill>
                  <a:srgbClr val="000066"/>
                </a:solidFill>
              </a:rPr>
              <a:t>tolérance</a:t>
            </a:r>
            <a:r>
              <a:rPr lang="fr-FR" sz="1600" smtClean="0">
                <a:solidFill>
                  <a:srgbClr val="000066"/>
                </a:solidFill>
              </a:rPr>
              <a:t>, satisfaction du </a:t>
            </a:r>
            <a:r>
              <a:rPr lang="fr-FR" sz="1600" smtClean="0">
                <a:solidFill>
                  <a:srgbClr val="000066"/>
                </a:solidFill>
              </a:rPr>
              <a:t>patient</a:t>
            </a:r>
            <a:endParaRPr lang="fr-FR" sz="16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195" name="AutoShape 162"/>
          <p:cNvSpPr>
            <a:spLocks noChangeArrowheads="1"/>
          </p:cNvSpPr>
          <p:nvPr/>
        </p:nvSpPr>
        <p:spPr bwMode="auto">
          <a:xfrm>
            <a:off x="0" y="6570663"/>
            <a:ext cx="10440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ETRASWITCH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7198" name="AutoShape 162"/>
          <p:cNvSpPr>
            <a:spLocks noChangeArrowheads="1"/>
          </p:cNvSpPr>
          <p:nvPr/>
        </p:nvSpPr>
        <p:spPr bwMode="auto">
          <a:xfrm>
            <a:off x="43599" y="1945893"/>
            <a:ext cx="4236470" cy="282630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43 adultes VIH+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Traitement stable par IP/r + 2 INTI ≥ 12 mois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ARN VIH &lt; 50 c/ml &gt; 6 mois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Pas de résistance à INTI ou INNTI,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ni d’antécédent d’échec virologique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Au moins 1 des critères suivants :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LDL-c &gt; 130 mg/dl, triglycérides &gt; 150 mg/dl,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sous </a:t>
            </a:r>
            <a:r>
              <a:rPr lang="fr-FR" sz="1600" b="1" dirty="0" err="1" smtClean="0">
                <a:solidFill>
                  <a:srgbClr val="000066"/>
                </a:solidFill>
                <a:latin typeface="Calibri" pitchFamily="34" charset="0"/>
              </a:rPr>
              <a:t>hypolipidémiant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, troubles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gastro-intestinaux liés aux ARV, 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insatisfaction avec le traitement actuel</a:t>
            </a:r>
            <a:endParaRPr lang="fr-FR" sz="16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7199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Echeverria P. PLOS One 2014;9:e84676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39" name="Oval 110"/>
          <p:cNvSpPr>
            <a:spLocks noChangeArrowheads="1"/>
          </p:cNvSpPr>
          <p:nvPr/>
        </p:nvSpPr>
        <p:spPr bwMode="auto">
          <a:xfrm>
            <a:off x="8331327" y="15357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203" name="Line 172"/>
          <p:cNvSpPr>
            <a:spLocks noChangeShapeType="1"/>
          </p:cNvSpPr>
          <p:nvPr/>
        </p:nvSpPr>
        <p:spPr bwMode="auto">
          <a:xfrm>
            <a:off x="8598027" y="2127925"/>
            <a:ext cx="0" cy="23272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cxnSp>
        <p:nvCxnSpPr>
          <p:cNvPr id="40" name="AutoShape 60"/>
          <p:cNvCxnSpPr>
            <a:cxnSpLocks noChangeShapeType="1"/>
          </p:cNvCxnSpPr>
          <p:nvPr/>
        </p:nvCxnSpPr>
        <p:spPr bwMode="auto">
          <a:xfrm rot="10800000" flipH="1" flipV="1">
            <a:off x="5734909" y="2903710"/>
            <a:ext cx="1587" cy="899999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1" name="Line 63"/>
          <p:cNvSpPr>
            <a:spLocks noChangeShapeType="1"/>
          </p:cNvSpPr>
          <p:nvPr/>
        </p:nvSpPr>
        <p:spPr bwMode="auto">
          <a:xfrm>
            <a:off x="4221152" y="3361924"/>
            <a:ext cx="757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4932611" y="4464421"/>
            <a:ext cx="3707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smtClean="0">
                <a:solidFill>
                  <a:srgbClr val="000066"/>
                </a:solidFill>
              </a:rPr>
              <a:t>*  4 comprimés à 100 mg dissous dans l’eau</a:t>
            </a:r>
            <a:endParaRPr lang="fr-FR" sz="14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8"/>
          <p:cNvSpPr>
            <a:spLocks noChangeArrowheads="1"/>
          </p:cNvSpPr>
          <p:nvPr/>
        </p:nvSpPr>
        <p:spPr bwMode="auto">
          <a:xfrm>
            <a:off x="1606310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à l’inclusion et 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devenir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8194" name="ZoneTexte 11"/>
          <p:cNvSpPr txBox="1">
            <a:spLocks noChangeArrowheads="1"/>
          </p:cNvSpPr>
          <p:nvPr/>
        </p:nvSpPr>
        <p:spPr bwMode="auto">
          <a:xfrm>
            <a:off x="1243013" y="5289550"/>
            <a:ext cx="69611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2060"/>
                </a:solidFill>
              </a:rPr>
              <a:t>* Frequency of individual events similar in both groups except for insomnia (75% vs 39%, P = 0.024)</a:t>
            </a:r>
          </a:p>
        </p:txBody>
      </p:sp>
      <p:graphicFrame>
        <p:nvGraphicFramePr>
          <p:cNvPr id="9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80279792"/>
              </p:ext>
            </p:extLst>
          </p:nvPr>
        </p:nvGraphicFramePr>
        <p:xfrm>
          <a:off x="244221" y="1684272"/>
          <a:ext cx="8694228" cy="4480560"/>
        </p:xfrm>
        <a:graphic>
          <a:graphicData uri="http://schemas.openxmlformats.org/drawingml/2006/table">
            <a:tbl>
              <a:tblPr/>
              <a:tblGrid>
                <a:gridCol w="3587550"/>
                <a:gridCol w="2242458"/>
                <a:gridCol w="2864220"/>
              </a:tblGrid>
              <a:tr h="539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Groupe IP/r</a:t>
                      </a:r>
                      <a:endParaRPr lang="fr-FR" sz="1600" b="1" baseline="0" noProof="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fr-FR" sz="1600" b="1" baseline="0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n = 21</a:t>
                      </a:r>
                      <a:endParaRPr lang="fr-FR" sz="16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Groupe ETR </a:t>
                      </a:r>
                    </a:p>
                    <a:p>
                      <a:pPr algn="ctr"/>
                      <a:r>
                        <a:rPr lang="fr-FR" sz="16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n = 22</a:t>
                      </a:r>
                      <a:endParaRPr lang="fr-FR" sz="16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00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Age médian, années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46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47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Femme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24 %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36 %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Durée médiane sous ARV, années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8,1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8,3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Durée médiane sous IP, années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5,2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3,6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8172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Raisons du changement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pPr marL="35718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Dyslipidémie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43 %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55 %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pPr marL="357188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Troubles</a:t>
                      </a: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 g</a:t>
                      </a: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astro-intestinaux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10 %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14 %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pPr marL="35718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Posologie (BID)/RTV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48 %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32 %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pPr marL="35718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Utilisation hypolipidémiant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10 %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18 %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INTI</a:t>
                      </a: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 : TDF/FTC ; ABC/3TC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62 % ; 33 %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59 % ; 36 %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249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IP/r à l’inclusion : ATV / LPV / FPV / SQV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57 % / 19 % / 14% /</a:t>
                      </a: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10%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51% / 32% / 14% / 5%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793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Interruption avant S48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(désir</a:t>
                      </a: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 de</a:t>
                      </a: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 simplifier)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(diarrhée, retrait consentement)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1" name="AutoShape 162"/>
          <p:cNvSpPr>
            <a:spLocks noChangeArrowheads="1"/>
          </p:cNvSpPr>
          <p:nvPr/>
        </p:nvSpPr>
        <p:spPr bwMode="auto">
          <a:xfrm>
            <a:off x="0" y="6570663"/>
            <a:ext cx="10440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ETRASWITCH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00000"/>
                </a:solidFill>
                <a:ea typeface="ＭＳ Ｐゴシック" pitchFamily="34" charset="-128"/>
              </a:rPr>
              <a:t>Echeverria P. PLOS One 2014;9:e84676</a:t>
            </a:r>
            <a:endParaRPr lang="en-GB" sz="1200" i="1" dirty="0">
              <a:solidFill>
                <a:srgbClr val="C00000"/>
              </a:solidFill>
              <a:ea typeface="ＭＳ Ｐゴシック" pitchFamily="34" charset="-128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kumimoji="0" lang="fr-FR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Etraswitch</a:t>
            </a: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: </a:t>
            </a:r>
            <a:r>
              <a:rPr kumimoji="0" lang="fr-FR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switch</a:t>
            </a: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IP/r pour ETR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"/>
          <p:cNvSpPr txBox="1">
            <a:spLocks noChangeArrowheads="1"/>
          </p:cNvSpPr>
          <p:nvPr/>
        </p:nvSpPr>
        <p:spPr bwMode="auto">
          <a:xfrm>
            <a:off x="1617007" y="1103313"/>
            <a:ext cx="61168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b="1" smtClean="0">
                <a:solidFill>
                  <a:srgbClr val="CC3300"/>
                </a:solidFill>
                <a:latin typeface="Calibri" charset="0"/>
              </a:rPr>
              <a:t>Résultats</a:t>
            </a:r>
            <a:r>
              <a:rPr lang="fr-FR" b="1" smtClean="0">
                <a:solidFill>
                  <a:srgbClr val="CC3300"/>
                </a:solidFill>
                <a:latin typeface="Calibri" charset="0"/>
              </a:rPr>
              <a:t> virologique et immunologique  à </a:t>
            </a:r>
            <a:r>
              <a:rPr lang="fr-FR" b="1" smtClean="0">
                <a:solidFill>
                  <a:srgbClr val="CC3300"/>
                </a:solidFill>
                <a:latin typeface="Calibri" charset="0"/>
              </a:rPr>
              <a:t>S48</a:t>
            </a:r>
            <a:endParaRPr lang="fr-FR" b="1">
              <a:solidFill>
                <a:srgbClr val="CC3300"/>
              </a:solidFill>
              <a:latin typeface="Calibri" charset="0"/>
            </a:endParaRPr>
          </a:p>
        </p:txBody>
      </p:sp>
      <p:grpSp>
        <p:nvGrpSpPr>
          <p:cNvPr id="47" name="Groupe 46"/>
          <p:cNvGrpSpPr/>
          <p:nvPr/>
        </p:nvGrpSpPr>
        <p:grpSpPr>
          <a:xfrm>
            <a:off x="2946400" y="1701579"/>
            <a:ext cx="3643313" cy="477340"/>
            <a:chOff x="2736212" y="1892155"/>
            <a:chExt cx="3643313" cy="477340"/>
          </a:xfrm>
        </p:grpSpPr>
        <p:sp>
          <p:nvSpPr>
            <p:cNvPr id="11300" name="AutoShape 126"/>
            <p:cNvSpPr>
              <a:spLocks noChangeArrowheads="1"/>
            </p:cNvSpPr>
            <p:nvPr/>
          </p:nvSpPr>
          <p:spPr bwMode="auto">
            <a:xfrm>
              <a:off x="2736212" y="1892155"/>
              <a:ext cx="3643313" cy="47734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sz="2400"/>
            </a:p>
          </p:txBody>
        </p:sp>
        <p:sp>
          <p:nvSpPr>
            <p:cNvPr id="11301" name="Rectangle 3"/>
            <p:cNvSpPr>
              <a:spLocks noChangeArrowheads="1"/>
            </p:cNvSpPr>
            <p:nvPr/>
          </p:nvSpPr>
          <p:spPr bwMode="auto">
            <a:xfrm>
              <a:off x="2843193" y="2033668"/>
              <a:ext cx="180000" cy="180000"/>
            </a:xfrm>
            <a:prstGeom prst="rect">
              <a:avLst/>
            </a:prstGeom>
            <a:solidFill>
              <a:srgbClr val="660066"/>
            </a:solidFill>
            <a:ln w="9525">
              <a:solidFill>
                <a:srgbClr val="6600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02" name="Rectangle 4"/>
            <p:cNvSpPr>
              <a:spLocks noChangeArrowheads="1"/>
            </p:cNvSpPr>
            <p:nvPr/>
          </p:nvSpPr>
          <p:spPr bwMode="auto">
            <a:xfrm>
              <a:off x="4691595" y="2033668"/>
              <a:ext cx="180000" cy="180000"/>
            </a:xfrm>
            <a:prstGeom prst="rect">
              <a:avLst/>
            </a:prstGeom>
            <a:solidFill>
              <a:srgbClr val="3399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03" name="ZoneTexte 84"/>
            <p:cNvSpPr txBox="1">
              <a:spLocks noChangeArrowheads="1"/>
            </p:cNvSpPr>
            <p:nvPr/>
          </p:nvSpPr>
          <p:spPr bwMode="auto">
            <a:xfrm>
              <a:off x="3041830" y="1940249"/>
              <a:ext cx="137255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800" b="1" dirty="0" smtClean="0">
                  <a:solidFill>
                    <a:srgbClr val="333399"/>
                  </a:solidFill>
                  <a:latin typeface="Calibri" charset="0"/>
                </a:rPr>
                <a:t>IP/r + 2 INTI </a:t>
              </a:r>
              <a:endParaRPr lang="fr-FR" sz="1800" b="1" dirty="0">
                <a:solidFill>
                  <a:srgbClr val="333399"/>
                </a:solidFill>
                <a:latin typeface="Calibri" charset="0"/>
              </a:endParaRPr>
            </a:p>
          </p:txBody>
        </p:sp>
        <p:sp>
          <p:nvSpPr>
            <p:cNvPr id="11304" name="ZoneTexte 85"/>
            <p:cNvSpPr txBox="1">
              <a:spLocks noChangeArrowheads="1"/>
            </p:cNvSpPr>
            <p:nvPr/>
          </p:nvSpPr>
          <p:spPr bwMode="auto">
            <a:xfrm>
              <a:off x="4885477" y="1940249"/>
              <a:ext cx="13195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800" b="1" dirty="0" smtClean="0">
                  <a:solidFill>
                    <a:srgbClr val="333399"/>
                  </a:solidFill>
                  <a:latin typeface="Calibri" charset="0"/>
                </a:rPr>
                <a:t>ETR + 2 INTI</a:t>
              </a:r>
              <a:endParaRPr lang="fr-FR" sz="1800" b="1" dirty="0">
                <a:solidFill>
                  <a:srgbClr val="333399"/>
                </a:solidFill>
                <a:latin typeface="Calibri" charset="0"/>
              </a:endParaRPr>
            </a:p>
          </p:txBody>
        </p:sp>
      </p:grpSp>
      <p:grpSp>
        <p:nvGrpSpPr>
          <p:cNvPr id="43" name="Groupe 42"/>
          <p:cNvGrpSpPr/>
          <p:nvPr/>
        </p:nvGrpSpPr>
        <p:grpSpPr>
          <a:xfrm>
            <a:off x="1595390" y="2898324"/>
            <a:ext cx="6177007" cy="2930007"/>
            <a:chOff x="2206870" y="3058243"/>
            <a:chExt cx="4294897" cy="2738382"/>
          </a:xfrm>
        </p:grpSpPr>
        <p:sp>
          <p:nvSpPr>
            <p:cNvPr id="11267" name="Rectangle 86"/>
            <p:cNvSpPr>
              <a:spLocks noChangeArrowheads="1"/>
            </p:cNvSpPr>
            <p:nvPr/>
          </p:nvSpPr>
          <p:spPr bwMode="auto">
            <a:xfrm>
              <a:off x="3006092" y="3667125"/>
              <a:ext cx="649287" cy="2014538"/>
            </a:xfrm>
            <a:prstGeom prst="rect">
              <a:avLst/>
            </a:prstGeom>
            <a:solidFill>
              <a:srgbClr val="660066"/>
            </a:solidFill>
            <a:ln w="9525">
              <a:solidFill>
                <a:srgbClr val="66003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68" name="Rectangle 87"/>
            <p:cNvSpPr>
              <a:spLocks noChangeArrowheads="1"/>
            </p:cNvSpPr>
            <p:nvPr/>
          </p:nvSpPr>
          <p:spPr bwMode="auto">
            <a:xfrm>
              <a:off x="4855529" y="3721776"/>
              <a:ext cx="649288" cy="1959888"/>
            </a:xfrm>
            <a:prstGeom prst="rect">
              <a:avLst/>
            </a:prstGeom>
            <a:solidFill>
              <a:srgbClr val="660066"/>
            </a:solidFill>
            <a:ln w="9525">
              <a:solidFill>
                <a:srgbClr val="660033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69" name="Rectangle 89"/>
            <p:cNvSpPr>
              <a:spLocks noChangeArrowheads="1"/>
            </p:cNvSpPr>
            <p:nvPr/>
          </p:nvSpPr>
          <p:spPr bwMode="auto">
            <a:xfrm>
              <a:off x="3655379" y="3667126"/>
              <a:ext cx="635000" cy="2014538"/>
            </a:xfrm>
            <a:prstGeom prst="rect">
              <a:avLst/>
            </a:prstGeom>
            <a:solidFill>
              <a:srgbClr val="3399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0" name="Rectangle 90"/>
            <p:cNvSpPr>
              <a:spLocks noChangeArrowheads="1"/>
            </p:cNvSpPr>
            <p:nvPr/>
          </p:nvSpPr>
          <p:spPr bwMode="auto">
            <a:xfrm>
              <a:off x="5504817" y="3784599"/>
              <a:ext cx="649287" cy="1897063"/>
            </a:xfrm>
            <a:prstGeom prst="rect">
              <a:avLst/>
            </a:prstGeom>
            <a:solidFill>
              <a:srgbClr val="3399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1" name="Rectangle 171"/>
            <p:cNvSpPr>
              <a:spLocks noChangeArrowheads="1"/>
            </p:cNvSpPr>
            <p:nvPr/>
          </p:nvSpPr>
          <p:spPr bwMode="auto">
            <a:xfrm>
              <a:off x="2345078" y="5595271"/>
              <a:ext cx="69103" cy="201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fr-FR" sz="14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2" name="Rectangle 172"/>
            <p:cNvSpPr>
              <a:spLocks noChangeArrowheads="1"/>
            </p:cNvSpPr>
            <p:nvPr/>
          </p:nvSpPr>
          <p:spPr bwMode="auto">
            <a:xfrm>
              <a:off x="2275974" y="5090447"/>
              <a:ext cx="138207" cy="201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fr-FR" sz="14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3" name="Rectangle 173"/>
            <p:cNvSpPr>
              <a:spLocks noChangeArrowheads="1"/>
            </p:cNvSpPr>
            <p:nvPr/>
          </p:nvSpPr>
          <p:spPr bwMode="auto">
            <a:xfrm>
              <a:off x="2275974" y="4582446"/>
              <a:ext cx="138207" cy="201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fr-FR" sz="14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4" name="Rectangle 174"/>
            <p:cNvSpPr>
              <a:spLocks noChangeArrowheads="1"/>
            </p:cNvSpPr>
            <p:nvPr/>
          </p:nvSpPr>
          <p:spPr bwMode="auto">
            <a:xfrm>
              <a:off x="2206870" y="3569621"/>
              <a:ext cx="207311" cy="201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fr-FR" sz="14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5" name="Rectangle 175"/>
            <p:cNvSpPr>
              <a:spLocks noChangeArrowheads="1"/>
            </p:cNvSpPr>
            <p:nvPr/>
          </p:nvSpPr>
          <p:spPr bwMode="auto">
            <a:xfrm>
              <a:off x="2275974" y="4074447"/>
              <a:ext cx="138207" cy="201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fr-FR" sz="14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6" name="Line 176"/>
            <p:cNvSpPr>
              <a:spLocks noChangeShapeType="1"/>
            </p:cNvSpPr>
            <p:nvPr/>
          </p:nvSpPr>
          <p:spPr bwMode="auto">
            <a:xfrm>
              <a:off x="2418717" y="5189538"/>
              <a:ext cx="10953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7" name="Line 177"/>
            <p:cNvSpPr>
              <a:spLocks noChangeShapeType="1"/>
            </p:cNvSpPr>
            <p:nvPr/>
          </p:nvSpPr>
          <p:spPr bwMode="auto">
            <a:xfrm>
              <a:off x="2418717" y="4683125"/>
              <a:ext cx="10953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8" name="Line 178"/>
            <p:cNvSpPr>
              <a:spLocks noChangeShapeType="1"/>
            </p:cNvSpPr>
            <p:nvPr/>
          </p:nvSpPr>
          <p:spPr bwMode="auto">
            <a:xfrm>
              <a:off x="2418717" y="3667125"/>
              <a:ext cx="10953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9" name="Line 179"/>
            <p:cNvSpPr>
              <a:spLocks noChangeShapeType="1"/>
            </p:cNvSpPr>
            <p:nvPr/>
          </p:nvSpPr>
          <p:spPr bwMode="auto">
            <a:xfrm>
              <a:off x="2418717" y="4173538"/>
              <a:ext cx="10953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0" name="Line 180"/>
            <p:cNvSpPr>
              <a:spLocks noChangeShapeType="1"/>
            </p:cNvSpPr>
            <p:nvPr/>
          </p:nvSpPr>
          <p:spPr bwMode="auto">
            <a:xfrm>
              <a:off x="2526667" y="3660775"/>
              <a:ext cx="1587" cy="2098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1" name="Rectangle 183"/>
            <p:cNvSpPr>
              <a:spLocks noChangeArrowheads="1"/>
            </p:cNvSpPr>
            <p:nvPr/>
          </p:nvSpPr>
          <p:spPr bwMode="auto">
            <a:xfrm>
              <a:off x="3109989" y="3380614"/>
              <a:ext cx="318991" cy="373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91440" bIns="91440">
              <a:spAutoFit/>
            </a:bodyPr>
            <a:lstStyle/>
            <a:p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100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82" name="Rectangle 184"/>
            <p:cNvSpPr>
              <a:spLocks noChangeArrowheads="1"/>
            </p:cNvSpPr>
            <p:nvPr/>
          </p:nvSpPr>
          <p:spPr bwMode="auto">
            <a:xfrm>
              <a:off x="5640464" y="3494905"/>
              <a:ext cx="352429" cy="373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91440" bIns="91440">
              <a:spAutoFit/>
            </a:bodyPr>
            <a:lstStyle/>
            <a:p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90.9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83" name="Line 185"/>
            <p:cNvSpPr>
              <a:spLocks noChangeShapeType="1"/>
            </p:cNvSpPr>
            <p:nvPr/>
          </p:nvSpPr>
          <p:spPr bwMode="auto">
            <a:xfrm flipV="1">
              <a:off x="2418717" y="5683250"/>
              <a:ext cx="40830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4" name="Rectangle 186"/>
            <p:cNvSpPr>
              <a:spLocks noChangeArrowheads="1"/>
            </p:cNvSpPr>
            <p:nvPr/>
          </p:nvSpPr>
          <p:spPr bwMode="auto">
            <a:xfrm>
              <a:off x="3166770" y="5372297"/>
              <a:ext cx="246544" cy="258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fr-FR" sz="1200" b="1" smtClean="0">
                  <a:solidFill>
                    <a:schemeClr val="bg1"/>
                  </a:solidFill>
                </a:rPr>
                <a:t>20</a:t>
              </a:r>
              <a:endParaRPr lang="fr-FR" sz="1200" b="1">
                <a:solidFill>
                  <a:schemeClr val="bg1"/>
                </a:solidFill>
              </a:endParaRPr>
            </a:p>
          </p:txBody>
        </p:sp>
        <p:sp>
          <p:nvSpPr>
            <p:cNvPr id="11285" name="Text Box 141"/>
            <p:cNvSpPr txBox="1">
              <a:spLocks noChangeArrowheads="1"/>
            </p:cNvSpPr>
            <p:nvPr/>
          </p:nvSpPr>
          <p:spPr bwMode="auto">
            <a:xfrm>
              <a:off x="2332992" y="3189288"/>
              <a:ext cx="271064" cy="345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800" smtClean="0">
                  <a:solidFill>
                    <a:srgbClr val="000066"/>
                  </a:solidFill>
                </a:rPr>
                <a:t>%</a:t>
              </a:r>
              <a:endParaRPr lang="fr-FR" sz="1800">
                <a:solidFill>
                  <a:srgbClr val="000066"/>
                </a:solidFill>
              </a:endParaRPr>
            </a:p>
          </p:txBody>
        </p:sp>
        <p:sp>
          <p:nvSpPr>
            <p:cNvPr id="11286" name="Rectangle 183"/>
            <p:cNvSpPr>
              <a:spLocks noChangeArrowheads="1"/>
            </p:cNvSpPr>
            <p:nvPr/>
          </p:nvSpPr>
          <p:spPr bwMode="auto">
            <a:xfrm>
              <a:off x="4970539" y="3427216"/>
              <a:ext cx="352429" cy="373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91440" bIns="91440">
              <a:spAutoFit/>
            </a:bodyPr>
            <a:lstStyle/>
            <a:p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95.2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87" name="Rectangle 186"/>
            <p:cNvSpPr>
              <a:spLocks noChangeArrowheads="1"/>
            </p:cNvSpPr>
            <p:nvPr/>
          </p:nvSpPr>
          <p:spPr bwMode="auto">
            <a:xfrm>
              <a:off x="3826829" y="5372297"/>
              <a:ext cx="246544" cy="258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fr-FR" sz="1200" b="1" smtClean="0">
                  <a:solidFill>
                    <a:schemeClr val="bg1"/>
                  </a:solidFill>
                </a:rPr>
                <a:t>20</a:t>
              </a:r>
              <a:endParaRPr lang="fr-FR" sz="1200" b="1">
                <a:solidFill>
                  <a:schemeClr val="bg1"/>
                </a:solidFill>
              </a:endParaRPr>
            </a:p>
          </p:txBody>
        </p:sp>
        <p:sp>
          <p:nvSpPr>
            <p:cNvPr id="11288" name="Rectangle 186"/>
            <p:cNvSpPr>
              <a:spLocks noChangeArrowheads="1"/>
            </p:cNvSpPr>
            <p:nvPr/>
          </p:nvSpPr>
          <p:spPr bwMode="auto">
            <a:xfrm>
              <a:off x="5062651" y="5372297"/>
              <a:ext cx="246544" cy="258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fr-FR" sz="1200" b="1" smtClean="0">
                  <a:solidFill>
                    <a:schemeClr val="bg1"/>
                  </a:solidFill>
                </a:rPr>
                <a:t>21</a:t>
              </a:r>
              <a:endParaRPr lang="fr-FR" sz="1200" b="1">
                <a:solidFill>
                  <a:schemeClr val="bg1"/>
                </a:solidFill>
              </a:endParaRPr>
            </a:p>
          </p:txBody>
        </p:sp>
        <p:sp>
          <p:nvSpPr>
            <p:cNvPr id="11289" name="Rectangle 186"/>
            <p:cNvSpPr>
              <a:spLocks noChangeArrowheads="1"/>
            </p:cNvSpPr>
            <p:nvPr/>
          </p:nvSpPr>
          <p:spPr bwMode="auto">
            <a:xfrm>
              <a:off x="5679442" y="5372297"/>
              <a:ext cx="246544" cy="258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fr-FR" sz="1200" b="1" smtClean="0">
                  <a:solidFill>
                    <a:schemeClr val="bg1"/>
                  </a:solidFill>
                </a:rPr>
                <a:t>22</a:t>
              </a:r>
              <a:endParaRPr lang="fr-FR" sz="1200" b="1">
                <a:solidFill>
                  <a:schemeClr val="bg1"/>
                </a:solidFill>
              </a:endParaRPr>
            </a:p>
          </p:txBody>
        </p:sp>
        <p:sp>
          <p:nvSpPr>
            <p:cNvPr id="11290" name="Rectangle 183"/>
            <p:cNvSpPr>
              <a:spLocks noChangeArrowheads="1"/>
            </p:cNvSpPr>
            <p:nvPr/>
          </p:nvSpPr>
          <p:spPr bwMode="auto">
            <a:xfrm>
              <a:off x="3794202" y="3380614"/>
              <a:ext cx="318991" cy="373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91440" bIns="91440">
              <a:spAutoFit/>
            </a:bodyPr>
            <a:lstStyle/>
            <a:p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100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91" name="Text Box 176"/>
            <p:cNvSpPr txBox="1">
              <a:spLocks noChangeArrowheads="1"/>
            </p:cNvSpPr>
            <p:nvPr/>
          </p:nvSpPr>
          <p:spPr bwMode="auto">
            <a:xfrm>
              <a:off x="3130743" y="3058243"/>
              <a:ext cx="1073558" cy="287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fr-FR" sz="1400" b="1" smtClean="0">
                  <a:solidFill>
                    <a:srgbClr val="333399"/>
                  </a:solidFill>
                </a:rPr>
                <a:t>Sous </a:t>
              </a:r>
              <a:r>
                <a:rPr lang="fr-FR" sz="1400" b="1" smtClean="0">
                  <a:solidFill>
                    <a:srgbClr val="333399"/>
                  </a:solidFill>
                </a:rPr>
                <a:t>traitement</a:t>
              </a:r>
              <a:endParaRPr lang="fr-FR" sz="1400" b="1" baseline="30000">
                <a:solidFill>
                  <a:srgbClr val="333399"/>
                </a:solidFill>
              </a:endParaRPr>
            </a:p>
          </p:txBody>
        </p:sp>
        <p:sp>
          <p:nvSpPr>
            <p:cNvPr id="11292" name="Text Box 177"/>
            <p:cNvSpPr txBox="1">
              <a:spLocks noChangeArrowheads="1"/>
            </p:cNvSpPr>
            <p:nvPr/>
          </p:nvSpPr>
          <p:spPr bwMode="auto">
            <a:xfrm>
              <a:off x="5131723" y="3058243"/>
              <a:ext cx="700629" cy="287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fr-FR" sz="1400" b="1" smtClean="0">
                  <a:solidFill>
                    <a:srgbClr val="333399"/>
                  </a:solidFill>
                </a:rPr>
                <a:t>ITT, M </a:t>
              </a:r>
              <a:r>
                <a:rPr lang="fr-FR" sz="1400" b="1" smtClean="0">
                  <a:solidFill>
                    <a:srgbClr val="333399"/>
                  </a:solidFill>
                </a:rPr>
                <a:t>= </a:t>
              </a:r>
              <a:r>
                <a:rPr lang="fr-FR" sz="1400" b="1" smtClean="0">
                  <a:solidFill>
                    <a:srgbClr val="333399"/>
                  </a:solidFill>
                </a:rPr>
                <a:t>E</a:t>
              </a:r>
              <a:endParaRPr lang="fr-FR" sz="1400" b="1" baseline="30000">
                <a:solidFill>
                  <a:srgbClr val="333399"/>
                </a:solidFill>
              </a:endParaRPr>
            </a:p>
          </p:txBody>
        </p:sp>
        <p:sp>
          <p:nvSpPr>
            <p:cNvPr id="11293" name="ZoneTexte 40"/>
            <p:cNvSpPr txBox="1">
              <a:spLocks noChangeArrowheads="1"/>
            </p:cNvSpPr>
            <p:nvPr/>
          </p:nvSpPr>
          <p:spPr bwMode="auto">
            <a:xfrm>
              <a:off x="2545717" y="5341937"/>
              <a:ext cx="304501" cy="287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dirty="0" smtClean="0">
                  <a:solidFill>
                    <a:srgbClr val="000066"/>
                  </a:solidFill>
                </a:rPr>
                <a:t>n </a:t>
              </a:r>
              <a:r>
                <a:rPr lang="fr-FR" sz="1400" dirty="0" smtClean="0">
                  <a:solidFill>
                    <a:srgbClr val="000066"/>
                  </a:solidFill>
                </a:rPr>
                <a:t>=</a:t>
              </a:r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1294" name="Line 179"/>
            <p:cNvSpPr>
              <a:spLocks noChangeShapeType="1"/>
            </p:cNvSpPr>
            <p:nvPr/>
          </p:nvSpPr>
          <p:spPr bwMode="auto">
            <a:xfrm rot="5400000">
              <a:off x="4517391" y="5722938"/>
              <a:ext cx="793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  <p:sp>
        <p:nvSpPr>
          <p:cNvPr id="6152" name="Rectangle 103"/>
          <p:cNvSpPr>
            <a:spLocks noChangeArrowheads="1"/>
          </p:cNvSpPr>
          <p:nvPr/>
        </p:nvSpPr>
        <p:spPr bwMode="auto">
          <a:xfrm>
            <a:off x="547688" y="5957887"/>
            <a:ext cx="5985966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Wingdings" charset="0"/>
              <a:buChar char="§"/>
              <a:defRPr/>
            </a:pPr>
            <a:r>
              <a:rPr lang="fr-FR" smtClean="0">
                <a:solidFill>
                  <a:srgbClr val="000066"/>
                </a:solidFill>
              </a:rPr>
              <a:t>Pas </a:t>
            </a:r>
            <a:r>
              <a:rPr lang="fr-FR" smtClean="0">
                <a:solidFill>
                  <a:srgbClr val="000066"/>
                </a:solidFill>
              </a:rPr>
              <a:t>de différence dans la modification des </a:t>
            </a:r>
            <a:r>
              <a:rPr lang="fr-FR" smtClean="0">
                <a:solidFill>
                  <a:srgbClr val="000066"/>
                </a:solidFill>
              </a:rPr>
              <a:t>CD4</a:t>
            </a:r>
            <a:endParaRPr lang="fr-FR" smtClean="0">
              <a:solidFill>
                <a:srgbClr val="000066"/>
              </a:solidFill>
            </a:endParaRPr>
          </a:p>
          <a:p>
            <a:pPr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defRPr/>
            </a:pPr>
            <a:endParaRPr lang="fr-FR">
              <a:solidFill>
                <a:srgbClr val="000066"/>
              </a:solidFill>
            </a:endParaRPr>
          </a:p>
        </p:txBody>
      </p:sp>
      <p:sp>
        <p:nvSpPr>
          <p:cNvPr id="11296" name="Text Box 177"/>
          <p:cNvSpPr txBox="1">
            <a:spLocks noChangeArrowheads="1"/>
          </p:cNvSpPr>
          <p:nvPr/>
        </p:nvSpPr>
        <p:spPr bwMode="auto">
          <a:xfrm>
            <a:off x="3861963" y="2476500"/>
            <a:ext cx="225904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fr-FR" sz="2000" b="1" dirty="0" smtClean="0">
                <a:solidFill>
                  <a:srgbClr val="0066FF"/>
                </a:solidFill>
                <a:latin typeface="Calibri" charset="0"/>
              </a:rPr>
              <a:t>ARN VIH &lt; 50 c/ml</a:t>
            </a:r>
            <a:endParaRPr lang="fr-FR" sz="2000" b="1" dirty="0">
              <a:solidFill>
                <a:srgbClr val="0066FF"/>
              </a:solidFill>
              <a:latin typeface="Calibri" charset="0"/>
            </a:endParaRPr>
          </a:p>
        </p:txBody>
      </p:sp>
      <p:sp>
        <p:nvSpPr>
          <p:cNvPr id="44" name="AutoShape 162"/>
          <p:cNvSpPr>
            <a:spLocks noChangeArrowheads="1"/>
          </p:cNvSpPr>
          <p:nvPr/>
        </p:nvSpPr>
        <p:spPr bwMode="auto">
          <a:xfrm>
            <a:off x="0" y="6570663"/>
            <a:ext cx="10440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ETRASWITCH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45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00000"/>
                </a:solidFill>
                <a:ea typeface="ＭＳ Ｐゴシック" pitchFamily="34" charset="-128"/>
              </a:rPr>
              <a:t>Echeverria P. PLOS One 2014;9:e84676</a:t>
            </a:r>
            <a:endParaRPr lang="en-GB" sz="1200" i="1" dirty="0">
              <a:solidFill>
                <a:srgbClr val="C00000"/>
              </a:solidFill>
              <a:ea typeface="ＭＳ Ｐゴシック" pitchFamily="34" charset="-128"/>
            </a:endParaRPr>
          </a:p>
        </p:txBody>
      </p:sp>
      <p:sp>
        <p:nvSpPr>
          <p:cNvPr id="4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600" dirty="0" smtClean="0">
                <a:ea typeface="ＭＳ Ｐゴシック" pitchFamily="34" charset="-128"/>
              </a:rPr>
              <a:t>Etude </a:t>
            </a:r>
            <a:r>
              <a:rPr lang="fr-FR" sz="3600" dirty="0" err="1" smtClean="0">
                <a:ea typeface="ＭＳ Ｐゴシック" pitchFamily="34" charset="-128"/>
              </a:rPr>
              <a:t>Etraswitch</a:t>
            </a:r>
            <a:r>
              <a:rPr lang="fr-FR" sz="3600" dirty="0" smtClean="0">
                <a:ea typeface="ＭＳ Ｐゴシック" pitchFamily="34" charset="-128"/>
              </a:rPr>
              <a:t> : </a:t>
            </a:r>
            <a:r>
              <a:rPr lang="fr-FR" sz="3600" dirty="0" err="1" smtClean="0">
                <a:ea typeface="ＭＳ Ｐゴシック" pitchFamily="34" charset="-128"/>
              </a:rPr>
              <a:t>switch</a:t>
            </a:r>
            <a:r>
              <a:rPr lang="fr-FR" sz="3600" dirty="0" smtClean="0">
                <a:ea typeface="ＭＳ Ｐゴシック" pitchFamily="34" charset="-128"/>
              </a:rPr>
              <a:t> </a:t>
            </a:r>
            <a:r>
              <a:rPr lang="fr-FR" sz="3600" dirty="0" smtClean="0">
                <a:ea typeface="ＭＳ Ｐゴシック" pitchFamily="34" charset="-128"/>
              </a:rPr>
              <a:t>IP/r pour ETR</a:t>
            </a:r>
          </a:p>
        </p:txBody>
      </p:sp>
    </p:spTree>
    <p:extLst>
      <p:ext uri="{BB962C8B-B14F-4D97-AF65-F5344CB8AC3E}">
        <p14:creationId xmlns:p14="http://schemas.microsoft.com/office/powerpoint/2010/main" xmlns="" val="172686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8"/>
          <p:cNvSpPr>
            <a:spLocks noChangeArrowheads="1"/>
          </p:cNvSpPr>
          <p:nvPr/>
        </p:nvSpPr>
        <p:spPr bwMode="auto">
          <a:xfrm>
            <a:off x="1628082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Paramètres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métaboliques et 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satisfaction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9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80904171"/>
              </p:ext>
            </p:extLst>
          </p:nvPr>
        </p:nvGraphicFramePr>
        <p:xfrm>
          <a:off x="233335" y="1656218"/>
          <a:ext cx="8694223" cy="3437207"/>
        </p:xfrm>
        <a:graphic>
          <a:graphicData uri="http://schemas.openxmlformats.org/drawingml/2006/table">
            <a:tbl>
              <a:tblPr/>
              <a:tblGrid>
                <a:gridCol w="2954803"/>
                <a:gridCol w="1132344"/>
                <a:gridCol w="935790"/>
                <a:gridCol w="735263"/>
                <a:gridCol w="1082842"/>
                <a:gridCol w="895684"/>
                <a:gridCol w="957497"/>
              </a:tblGrid>
              <a:tr h="4034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Groupe IP/r</a:t>
                      </a:r>
                      <a:endParaRPr lang="fr-FR" sz="1600" b="1" baseline="0" noProof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noProof="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noProof="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Groupe ETR</a:t>
                      </a:r>
                      <a:endParaRPr lang="fr-FR" sz="1600" b="1" noProof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noProof="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noProof="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9873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J0</a:t>
                      </a:r>
                    </a:p>
                    <a:p>
                      <a:pPr algn="ctr"/>
                      <a:r>
                        <a:rPr lang="fr-FR" sz="1600" b="1" noProof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n = 21</a:t>
                      </a:r>
                      <a:endParaRPr lang="fr-FR" sz="1600" b="1" noProof="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S48</a:t>
                      </a:r>
                    </a:p>
                    <a:p>
                      <a:pPr algn="ctr"/>
                      <a:r>
                        <a:rPr lang="fr-FR" sz="1600" b="1" noProof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n = 20</a:t>
                      </a:r>
                      <a:endParaRPr lang="fr-FR" sz="1600" b="1" noProof="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rgbClr val="333399"/>
                          </a:solidFill>
                          <a:latin typeface="+mj-lt"/>
                        </a:rPr>
                        <a:t>p</a:t>
                      </a:r>
                      <a:endParaRPr lang="fr-FR" sz="1600" b="1" noProof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J0</a:t>
                      </a:r>
                    </a:p>
                    <a:p>
                      <a:pPr algn="ctr"/>
                      <a:r>
                        <a:rPr lang="fr-FR" sz="1600" b="1" noProof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n = 22</a:t>
                      </a:r>
                      <a:endParaRPr lang="fr-FR" sz="1600" b="1" noProof="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S48</a:t>
                      </a:r>
                    </a:p>
                    <a:p>
                      <a:pPr algn="ctr"/>
                      <a:r>
                        <a:rPr lang="fr-FR" sz="1600" b="1" noProof="0" dirty="0" smtClean="0">
                          <a:solidFill>
                            <a:srgbClr val="333399"/>
                          </a:solidFill>
                          <a:latin typeface="+mj-lt"/>
                        </a:rPr>
                        <a:t>n = 20</a:t>
                      </a:r>
                      <a:endParaRPr lang="fr-FR" sz="1600" b="1" noProof="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rgbClr val="333399"/>
                          </a:solidFill>
                          <a:latin typeface="+mj-lt"/>
                        </a:rPr>
                        <a:t>p</a:t>
                      </a:r>
                      <a:endParaRPr lang="fr-FR" sz="1600" b="1" noProof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4141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Cholestérol total, mg/dl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197,8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199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207,2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190,8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&lt; 0,001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7117">
                <a:tc>
                  <a:txBody>
                    <a:bodyPr/>
                    <a:lstStyle/>
                    <a:p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HDL-cholestérol, mg/dl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54,2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55,1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52,9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52,8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0688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Rapport HDL-c:cholestérol total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3,86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3,78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3,96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3,57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4258">
                <a:tc>
                  <a:txBody>
                    <a:bodyPr/>
                    <a:lstStyle/>
                    <a:p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LDL-cholestérol,</a:t>
                      </a: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 mg/dl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114,6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113,6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116,6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110,5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8808">
                <a:tc>
                  <a:txBody>
                    <a:bodyPr/>
                    <a:lstStyle/>
                    <a:p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Triglycérides, mg/dl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145,7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116,1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186,4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132,4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&lt; 0,001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797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Glycémie, mg/dl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90,3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88,0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97,4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92,7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0,03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797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Score de satisfaction</a:t>
                      </a:r>
                      <a:endParaRPr lang="fr-FR" sz="1400" b="1" noProof="0" dirty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6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5,3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7,7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9,2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&lt; 0,01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03"/>
          <p:cNvSpPr>
            <a:spLocks noChangeArrowheads="1"/>
          </p:cNvSpPr>
          <p:nvPr/>
        </p:nvSpPr>
        <p:spPr bwMode="auto">
          <a:xfrm>
            <a:off x="364206" y="5208116"/>
            <a:ext cx="8574238" cy="120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Wingdings" charset="0"/>
              <a:buChar char="§"/>
              <a:defRPr/>
            </a:pPr>
            <a:r>
              <a:rPr lang="fr-FR" sz="2400" b="1" dirty="0" smtClean="0">
                <a:solidFill>
                  <a:srgbClr val="CC3300"/>
                </a:solidFill>
                <a:latin typeface="+mj-lt"/>
              </a:rPr>
              <a:t>Tolérance</a:t>
            </a:r>
          </a:p>
          <a:p>
            <a:pPr marL="800100" lvl="1" indent="-342900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rgbClr val="000066"/>
                </a:solidFill>
              </a:rPr>
              <a:t>Pas d’événements indésirables cliniques de grade 3-4 </a:t>
            </a:r>
          </a:p>
          <a:p>
            <a:pPr marL="800100" lvl="1" indent="-342900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rgbClr val="000066"/>
                </a:solidFill>
              </a:rPr>
              <a:t>Pas de modifications significatives des enzymes hépatiques </a:t>
            </a:r>
            <a:br>
              <a:rPr lang="fr-FR" dirty="0" smtClean="0">
                <a:solidFill>
                  <a:srgbClr val="000066"/>
                </a:solidFill>
              </a:rPr>
            </a:br>
            <a:r>
              <a:rPr lang="fr-FR" dirty="0" smtClean="0">
                <a:solidFill>
                  <a:srgbClr val="000066"/>
                </a:solidFill>
              </a:rPr>
              <a:t>dans les 2 groupes, pas d’augmentation de grade 3-4</a:t>
            </a:r>
          </a:p>
          <a:p>
            <a:pPr algn="l" defTabSz="914400" eaLnBrk="0" hangingPunct="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  <a:defRPr/>
            </a:pPr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570663"/>
            <a:ext cx="10440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ETRASWITCH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00000"/>
                </a:solidFill>
                <a:ea typeface="ＭＳ Ｐゴシック" pitchFamily="34" charset="-128"/>
              </a:rPr>
              <a:t>Echeverria P. PLOS One 2014;9:e84676</a:t>
            </a:r>
            <a:endParaRPr lang="en-GB" sz="1200" i="1" dirty="0">
              <a:solidFill>
                <a:srgbClr val="C00000"/>
              </a:solidFill>
              <a:ea typeface="ＭＳ Ｐゴシック" pitchFamily="34" charset="-12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kumimoji="0" lang="fr-FR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Etraswitch</a:t>
            </a: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: </a:t>
            </a:r>
            <a:r>
              <a:rPr kumimoji="0" lang="fr-FR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switch</a:t>
            </a: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IP/r pour ETR</a:t>
            </a:r>
          </a:p>
        </p:txBody>
      </p:sp>
    </p:spTree>
    <p:extLst>
      <p:ext uri="{BB962C8B-B14F-4D97-AF65-F5344CB8AC3E}">
        <p14:creationId xmlns:p14="http://schemas.microsoft.com/office/powerpoint/2010/main" xmlns="" val="118455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79514"/>
            <a:ext cx="8548688" cy="252249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-65" charset="2"/>
              <a:buChar char="§"/>
              <a:defRPr/>
            </a:pPr>
            <a:r>
              <a:rPr lang="fr-FR" sz="2800" b="1" dirty="0" smtClean="0">
                <a:latin typeface="+mj-lt"/>
              </a:rPr>
              <a:t>Conclusion</a:t>
            </a:r>
            <a:br>
              <a:rPr lang="fr-FR" sz="2800" b="1" dirty="0" smtClean="0">
                <a:latin typeface="+mj-lt"/>
              </a:rPr>
            </a:br>
            <a:endParaRPr lang="fr-FR" sz="2800" b="1" dirty="0" smtClean="0">
              <a:latin typeface="+mj-lt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/>
              <a:t>Le </a:t>
            </a:r>
            <a:r>
              <a:rPr lang="fr-FR" sz="2000" dirty="0" err="1" smtClean="0"/>
              <a:t>switch</a:t>
            </a:r>
            <a:r>
              <a:rPr lang="fr-FR" sz="2000" dirty="0" smtClean="0"/>
              <a:t> d’un schéma avec IP/r pour un schéma en 1 prise par jour avec ETR maintient la charge virale indétectable pendant </a:t>
            </a:r>
            <a:br>
              <a:rPr lang="fr-FR" sz="2000" dirty="0" smtClean="0"/>
            </a:br>
            <a:r>
              <a:rPr lang="fr-FR" sz="2000" dirty="0" smtClean="0"/>
              <a:t>48 semaines, avec amélioration significative du profil lipidique </a:t>
            </a:r>
            <a:br>
              <a:rPr lang="fr-FR" sz="2000" dirty="0" smtClean="0"/>
            </a:br>
            <a:r>
              <a:rPr lang="fr-FR" sz="2000" dirty="0" smtClean="0"/>
              <a:t>et de la satisfaction des patients</a:t>
            </a:r>
            <a:endParaRPr lang="fr-FR" sz="9600" dirty="0"/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0" y="6570663"/>
            <a:ext cx="10440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ETRASWITCH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00000"/>
                </a:solidFill>
                <a:ea typeface="ＭＳ Ｐゴシック" pitchFamily="34" charset="-128"/>
              </a:rPr>
              <a:t>Echeverria P. PLOS One 2014;9:e84676</a:t>
            </a:r>
            <a:endParaRPr lang="en-GB" sz="1200" i="1" dirty="0">
              <a:solidFill>
                <a:srgbClr val="C00000"/>
              </a:solidFill>
              <a:ea typeface="ＭＳ Ｐゴシック" pitchFamily="34" charset="-128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600" dirty="0" smtClean="0">
                <a:ea typeface="ＭＳ Ｐゴシック" pitchFamily="34" charset="-128"/>
              </a:rPr>
              <a:t>Etude </a:t>
            </a:r>
            <a:r>
              <a:rPr lang="fr-FR" sz="3600" dirty="0" err="1" smtClean="0">
                <a:ea typeface="ＭＳ Ｐゴシック" pitchFamily="34" charset="-128"/>
              </a:rPr>
              <a:t>Etraswitch</a:t>
            </a:r>
            <a:r>
              <a:rPr lang="fr-FR" sz="3600" dirty="0" smtClean="0">
                <a:ea typeface="ＭＳ Ｐゴシック" pitchFamily="34" charset="-128"/>
              </a:rPr>
              <a:t> : </a:t>
            </a:r>
            <a:r>
              <a:rPr lang="fr-FR" sz="3600" dirty="0" err="1" smtClean="0">
                <a:ea typeface="ＭＳ Ｐゴシック" pitchFamily="34" charset="-128"/>
              </a:rPr>
              <a:t>switch</a:t>
            </a:r>
            <a:r>
              <a:rPr lang="fr-FR" sz="3600" dirty="0" smtClean="0">
                <a:ea typeface="ＭＳ Ｐゴシック" pitchFamily="34" charset="-128"/>
              </a:rPr>
              <a:t> </a:t>
            </a:r>
            <a:r>
              <a:rPr lang="fr-FR" sz="3600" dirty="0" smtClean="0">
                <a:ea typeface="ＭＳ Ｐゴシック" pitchFamily="34" charset="-128"/>
              </a:rPr>
              <a:t>IP/r pour ETR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5255</TotalTime>
  <Words>538</Words>
  <Application>Microsoft Office PowerPoint</Application>
  <PresentationFormat>Affichage à l'écran (4:3)</PresentationFormat>
  <Paragraphs>175</Paragraphs>
  <Slides>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ARV_trials_2015</vt:lpstr>
      <vt:lpstr>Switch IP/r pour ETR</vt:lpstr>
      <vt:lpstr>Etude Etraswitch : switch IP/r pour ETR</vt:lpstr>
      <vt:lpstr>Diapositive 3</vt:lpstr>
      <vt:lpstr>Etude Etraswitch : switch IP/r pour ETR</vt:lpstr>
      <vt:lpstr>Diapositive 5</vt:lpstr>
      <vt:lpstr>Etude Etraswitch : switch IP/r pour ETR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Pilouk</cp:lastModifiedBy>
  <cp:revision>50</cp:revision>
  <dcterms:created xsi:type="dcterms:W3CDTF">2014-11-21T07:46:40Z</dcterms:created>
  <dcterms:modified xsi:type="dcterms:W3CDTF">2015-09-10T09:39:25Z</dcterms:modified>
</cp:coreProperties>
</file>