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7" r:id="rId2"/>
    <p:sldId id="257" r:id="rId3"/>
    <p:sldId id="258" r:id="rId4"/>
    <p:sldId id="269" r:id="rId5"/>
    <p:sldId id="268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DDDD"/>
    <a:srgbClr val="000066"/>
    <a:srgbClr val="333399"/>
    <a:srgbClr val="660066"/>
    <a:srgbClr val="339900"/>
    <a:srgbClr val="CC3300"/>
    <a:srgbClr val="9900CC"/>
    <a:srgbClr val="10EB00"/>
    <a:srgbClr val="3AC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10/09/2015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908B91-2132-7140-807A-06FE60821795}" type="slidenum">
              <a:rPr lang="fr-FR" sz="1300"/>
              <a:pPr eaLnBrk="1" hangingPunct="1"/>
              <a:t>4</a:t>
            </a:fld>
            <a:endParaRPr lang="fr-FR" sz="1300"/>
          </a:p>
        </p:txBody>
      </p:sp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IP/</a:t>
            </a:r>
            <a:r>
              <a:rPr lang="en-GB" sz="3600" dirty="0">
                <a:ea typeface="ＭＳ Ｐゴシック" pitchFamily="34" charset="-128"/>
              </a:rPr>
              <a:t>r</a:t>
            </a:r>
            <a:r>
              <a:rPr lang="en-GB" sz="3600" dirty="0" smtClean="0">
                <a:ea typeface="ＭＳ Ｐゴシック" pitchFamily="34" charset="-128"/>
              </a:rPr>
              <a:t> pour ETR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latin typeface="+mj-lt"/>
                <a:ea typeface="ＭＳ Ｐゴシック" pitchFamily="34" charset="-128"/>
              </a:rPr>
              <a:t>Etraswitch</a:t>
            </a:r>
            <a:endParaRPr lang="fr-FR" sz="2400" b="1" dirty="0" smtClean="0">
              <a:solidFill>
                <a:srgbClr val="DDDDDD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Etude </a:t>
            </a:r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 : </a:t>
            </a:r>
            <a:r>
              <a:rPr lang="fr-FR" sz="3600" dirty="0" err="1" smtClean="0">
                <a:ea typeface="ＭＳ Ｐゴシック" pitchFamily="34" charset="-128"/>
              </a:rPr>
              <a:t>switch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smtClean="0">
                <a:ea typeface="ＭＳ Ｐゴシック" pitchFamily="34" charset="-128"/>
              </a:rPr>
              <a:t>IP/r pour ETR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36496" y="2471479"/>
            <a:ext cx="2159679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Poursuite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du traitement en cours </a:t>
            </a:r>
            <a:endParaRPr lang="fr-FR" sz="1600" b="1" smtClean="0"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IP/r + 2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INTI</a:t>
            </a:r>
            <a:endParaRPr lang="fr-FR" sz="1600" b="1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7945387" y="29693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7943800" y="39757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4958018" y="2555116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21</a:t>
            </a:r>
            <a:endParaRPr lang="fr-FR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4957767" y="380371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22</a:t>
            </a:r>
            <a:endParaRPr lang="fr-FR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736496" y="3459838"/>
            <a:ext cx="2159679" cy="823912"/>
          </a:xfrm>
          <a:prstGeom prst="rect">
            <a:avLst/>
          </a:prstGeom>
          <a:solidFill>
            <a:srgbClr val="33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400 mg QD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*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2 </a:t>
            </a:r>
            <a:r>
              <a:rPr lang="fr-F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INTI</a:t>
            </a:r>
            <a:endParaRPr lang="fr-F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4429536" y="2530994"/>
            <a:ext cx="683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4066921" y="1238249"/>
            <a:ext cx="1475999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fr-F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fr-F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5080513"/>
            <a:ext cx="9040813" cy="138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  <a:endParaRPr lang="fr-FR" sz="2400" b="1" smtClean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smtClean="0">
                <a:solidFill>
                  <a:srgbClr val="000066"/>
                </a:solidFill>
              </a:rPr>
              <a:t>Critère principal de jugement : % ARN VIH &lt; 50 </a:t>
            </a:r>
            <a:r>
              <a:rPr lang="fr-FR" sz="1600" smtClean="0">
                <a:solidFill>
                  <a:srgbClr val="000066"/>
                </a:solidFill>
              </a:rPr>
              <a:t>c/ml</a:t>
            </a:r>
            <a:r>
              <a:rPr lang="fr-FR" sz="1600" smtClean="0">
                <a:solidFill>
                  <a:srgbClr val="000066"/>
                </a:solidFill>
              </a:rPr>
              <a:t>, sous traitement et en </a:t>
            </a:r>
            <a:r>
              <a:rPr lang="fr-FR" sz="1600" smtClean="0">
                <a:solidFill>
                  <a:srgbClr val="000066"/>
                </a:solidFill>
              </a:rPr>
              <a:t>ITT</a:t>
            </a:r>
            <a:r>
              <a:rPr lang="fr-FR" sz="1600" smtClean="0">
                <a:solidFill>
                  <a:srgbClr val="000066"/>
                </a:solidFill>
              </a:rPr>
              <a:t>, </a:t>
            </a:r>
            <a:r>
              <a:rPr lang="fr-FR" sz="1600" smtClean="0">
                <a:solidFill>
                  <a:srgbClr val="000066"/>
                </a:solidFill>
              </a:rPr>
              <a:t>M=E</a:t>
            </a:r>
            <a:endParaRPr lang="fr-FR" sz="1600" smtClean="0">
              <a:solidFill>
                <a:srgbClr val="000066"/>
              </a:solidFill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600" smtClean="0">
                <a:solidFill>
                  <a:srgbClr val="000066"/>
                </a:solidFill>
              </a:rPr>
              <a:t>Critères secondaires : modifications des </a:t>
            </a:r>
            <a:r>
              <a:rPr lang="fr-FR" sz="1600" smtClean="0">
                <a:solidFill>
                  <a:srgbClr val="000066"/>
                </a:solidFill>
              </a:rPr>
              <a:t>CD4</a:t>
            </a:r>
            <a:r>
              <a:rPr lang="fr-FR" sz="1600" smtClean="0">
                <a:solidFill>
                  <a:srgbClr val="000066"/>
                </a:solidFill>
              </a:rPr>
              <a:t>, </a:t>
            </a:r>
            <a:r>
              <a:rPr lang="fr-FR" sz="1600" smtClean="0">
                <a:solidFill>
                  <a:srgbClr val="000066"/>
                </a:solidFill>
              </a:rPr>
              <a:t>CD8</a:t>
            </a:r>
            <a:r>
              <a:rPr lang="fr-FR" sz="1600" smtClean="0">
                <a:solidFill>
                  <a:srgbClr val="000066"/>
                </a:solidFill>
              </a:rPr>
              <a:t>, des paramètres métaboliques </a:t>
            </a:r>
            <a:r>
              <a:rPr lang="fr-FR" sz="1600" smtClean="0">
                <a:solidFill>
                  <a:srgbClr val="000066"/>
                </a:solidFill>
              </a:rPr>
              <a:t>(</a:t>
            </a:r>
            <a:r>
              <a:rPr lang="fr-FR" sz="1600" smtClean="0">
                <a:solidFill>
                  <a:srgbClr val="000066"/>
                </a:solidFill>
              </a:rPr>
              <a:t>lipides et </a:t>
            </a:r>
            <a:r>
              <a:rPr lang="fr-FR" sz="1600" smtClean="0">
                <a:solidFill>
                  <a:srgbClr val="000066"/>
                </a:solidFill>
              </a:rPr>
              <a:t>glucose</a:t>
            </a:r>
            <a:r>
              <a:rPr lang="fr-FR" sz="1600" smtClean="0">
                <a:solidFill>
                  <a:srgbClr val="000066"/>
                </a:solidFill>
              </a:rPr>
              <a:t>), </a:t>
            </a:r>
            <a:r>
              <a:rPr lang="fr-FR" sz="1600" smtClean="0">
                <a:solidFill>
                  <a:srgbClr val="000066"/>
                </a:solidFill>
              </a:rPr>
              <a:t>tolérance</a:t>
            </a:r>
            <a:r>
              <a:rPr lang="fr-FR" sz="1600" smtClean="0">
                <a:solidFill>
                  <a:srgbClr val="000066"/>
                </a:solidFill>
              </a:rPr>
              <a:t>, satisfaction du </a:t>
            </a:r>
            <a:r>
              <a:rPr lang="fr-FR" sz="1600" smtClean="0">
                <a:solidFill>
                  <a:srgbClr val="000066"/>
                </a:solidFill>
              </a:rPr>
              <a:t>patient</a:t>
            </a:r>
            <a:endParaRPr lang="fr-FR" sz="16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43599" y="1945893"/>
            <a:ext cx="4236470" cy="282630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43 adultes VIH+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Traitement stable par IP/r + 2 INTI ≥ 12 mois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ARN VIH &lt; 50 c/ml &gt; 6 mois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Pas de résistance à INTI ou INNTI,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ni d’antécédent d’échec virologique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Au moins 1 des critères suivants :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LDL-c &gt; 130 mg/dl, triglycérides &gt; 150 mg/dl,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sous </a:t>
            </a:r>
            <a:r>
              <a:rPr lang="fr-FR" sz="1600" b="1" dirty="0" err="1" smtClean="0">
                <a:solidFill>
                  <a:srgbClr val="000066"/>
                </a:solidFill>
                <a:latin typeface="Calibri" pitchFamily="34" charset="0"/>
              </a:rPr>
              <a:t>hypolipidémiant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, troubles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gastro-intestinaux liés aux ARV, </a:t>
            </a:r>
          </a:p>
          <a:p>
            <a:pPr algn="ctr" defTabSz="914400"/>
            <a:r>
              <a:rPr lang="fr-FR" sz="1600" b="1" dirty="0" smtClean="0">
                <a:solidFill>
                  <a:srgbClr val="000066"/>
                </a:solidFill>
                <a:latin typeface="Calibri" pitchFamily="34" charset="0"/>
              </a:rPr>
              <a:t>insatisfaction avec le traitement actuel</a:t>
            </a:r>
            <a:endParaRPr lang="fr-FR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331327" y="15357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598027" y="21279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40" name="AutoShape 60"/>
          <p:cNvCxnSpPr>
            <a:cxnSpLocks noChangeShapeType="1"/>
          </p:cNvCxnSpPr>
          <p:nvPr/>
        </p:nvCxnSpPr>
        <p:spPr bwMode="auto">
          <a:xfrm rot="10800000" flipH="1" flipV="1">
            <a:off x="5734909" y="2903710"/>
            <a:ext cx="1587" cy="899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4221152" y="3361924"/>
            <a:ext cx="757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932611" y="4464421"/>
            <a:ext cx="3707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smtClean="0">
                <a:solidFill>
                  <a:srgbClr val="000066"/>
                </a:solidFill>
              </a:rPr>
              <a:t>*  4 comprimés à 100 mg dissous dans l’eau</a:t>
            </a:r>
            <a:endParaRPr lang="fr-FR" sz="1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06310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à l’inclusion et 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devenir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94" name="ZoneTexte 11"/>
          <p:cNvSpPr txBox="1">
            <a:spLocks noChangeArrowheads="1"/>
          </p:cNvSpPr>
          <p:nvPr/>
        </p:nvSpPr>
        <p:spPr bwMode="auto">
          <a:xfrm>
            <a:off x="1243013" y="5289550"/>
            <a:ext cx="6961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2060"/>
                </a:solidFill>
              </a:rPr>
              <a:t>* Frequency of individual events similar in both groups except for insomnia (75% vs 39%, P = 0.024)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80279792"/>
              </p:ext>
            </p:extLst>
          </p:nvPr>
        </p:nvGraphicFramePr>
        <p:xfrm>
          <a:off x="244221" y="1684272"/>
          <a:ext cx="8694228" cy="4480560"/>
        </p:xfrm>
        <a:graphic>
          <a:graphicData uri="http://schemas.openxmlformats.org/drawingml/2006/table">
            <a:tbl>
              <a:tblPr/>
              <a:tblGrid>
                <a:gridCol w="3587550"/>
                <a:gridCol w="2242458"/>
                <a:gridCol w="2864220"/>
              </a:tblGrid>
              <a:tr h="539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Groupe IP/r</a:t>
                      </a:r>
                      <a:endParaRPr lang="fr-FR" sz="1600" b="1" baseline="0" noProof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21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Groupe ETR </a:t>
                      </a:r>
                    </a:p>
                    <a:p>
                      <a:pPr algn="ctr"/>
                      <a:r>
                        <a:rPr lang="fr-F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22</a:t>
                      </a:r>
                      <a:endParaRPr lang="fr-FR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Age médian, années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Femme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24 %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36 %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Durée médiane sous ARV, années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8,1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8,3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Durée médiane sous IP, années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5,2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3,6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17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Raisons du changement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Dyslipidémie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43 %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55 %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Troubles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g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astro-intestinaux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10 %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14 %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Posologie (BID)/RTV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48 %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32 %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Utilisation hypolipidémiant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10 %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18 %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INTI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: TDF/FTC ; ABC/3TC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62 % ; 33 %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59 % ; 36 %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IP/r à l’inclusion : ATV / LPV / FPV / SQV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57 % / 19 % / 14% /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51% / 32% / 14% / 5%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Interruption avant S48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(désir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de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 simplifier)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(diarrhée, retrait consentement)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Etraswitch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: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IP/r pour ETR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617007" y="1103313"/>
            <a:ext cx="61168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b="1" smtClean="0">
                <a:solidFill>
                  <a:srgbClr val="CC3300"/>
                </a:solidFill>
                <a:latin typeface="Calibri" charset="0"/>
              </a:rPr>
              <a:t>Résultats</a:t>
            </a:r>
            <a:r>
              <a:rPr lang="fr-FR" b="1" smtClean="0">
                <a:solidFill>
                  <a:srgbClr val="CC3300"/>
                </a:solidFill>
                <a:latin typeface="Calibri" charset="0"/>
              </a:rPr>
              <a:t> virologique et immunologique  à </a:t>
            </a:r>
            <a:r>
              <a:rPr lang="fr-FR" b="1" smtClean="0">
                <a:solidFill>
                  <a:srgbClr val="CC3300"/>
                </a:solidFill>
                <a:latin typeface="Calibri" charset="0"/>
              </a:rPr>
              <a:t>S48</a:t>
            </a:r>
            <a:endParaRPr lang="fr-FR" b="1">
              <a:solidFill>
                <a:srgbClr val="CC3300"/>
              </a:solidFill>
              <a:latin typeface="Calibri" charset="0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2946400" y="1701579"/>
            <a:ext cx="3643313" cy="477340"/>
            <a:chOff x="2736212" y="1892155"/>
            <a:chExt cx="3643313" cy="477340"/>
          </a:xfrm>
        </p:grpSpPr>
        <p:sp>
          <p:nvSpPr>
            <p:cNvPr id="11300" name="AutoShape 126"/>
            <p:cNvSpPr>
              <a:spLocks noChangeArrowheads="1"/>
            </p:cNvSpPr>
            <p:nvPr/>
          </p:nvSpPr>
          <p:spPr bwMode="auto">
            <a:xfrm>
              <a:off x="2736212" y="1892155"/>
              <a:ext cx="3643313" cy="4773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sz="2400"/>
            </a:p>
          </p:txBody>
        </p:sp>
        <p:sp>
          <p:nvSpPr>
            <p:cNvPr id="11301" name="Rectangle 3"/>
            <p:cNvSpPr>
              <a:spLocks noChangeArrowheads="1"/>
            </p:cNvSpPr>
            <p:nvPr/>
          </p:nvSpPr>
          <p:spPr bwMode="auto">
            <a:xfrm>
              <a:off x="2843193" y="2033668"/>
              <a:ext cx="180000" cy="18000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02" name="Rectangle 4"/>
            <p:cNvSpPr>
              <a:spLocks noChangeArrowheads="1"/>
            </p:cNvSpPr>
            <p:nvPr/>
          </p:nvSpPr>
          <p:spPr bwMode="auto">
            <a:xfrm>
              <a:off x="4691595" y="2033668"/>
              <a:ext cx="180000" cy="180000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303" name="ZoneTexte 84"/>
            <p:cNvSpPr txBox="1">
              <a:spLocks noChangeArrowheads="1"/>
            </p:cNvSpPr>
            <p:nvPr/>
          </p:nvSpPr>
          <p:spPr bwMode="auto">
            <a:xfrm>
              <a:off x="3041830" y="1940249"/>
              <a:ext cx="13725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800" b="1" dirty="0" smtClean="0">
                  <a:solidFill>
                    <a:srgbClr val="333399"/>
                  </a:solidFill>
                  <a:latin typeface="Calibri" charset="0"/>
                </a:rPr>
                <a:t>IP/r + 2 INTI </a:t>
              </a:r>
              <a:endParaRPr lang="fr-FR" sz="1800" b="1" dirty="0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1304" name="ZoneTexte 85"/>
            <p:cNvSpPr txBox="1">
              <a:spLocks noChangeArrowheads="1"/>
            </p:cNvSpPr>
            <p:nvPr/>
          </p:nvSpPr>
          <p:spPr bwMode="auto">
            <a:xfrm>
              <a:off x="4885477" y="1940249"/>
              <a:ext cx="13195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800" b="1" dirty="0" smtClean="0">
                  <a:solidFill>
                    <a:srgbClr val="333399"/>
                  </a:solidFill>
                  <a:latin typeface="Calibri" charset="0"/>
                </a:rPr>
                <a:t>ETR + 2 INTI</a:t>
              </a:r>
              <a:endParaRPr lang="fr-FR" sz="1800" b="1" dirty="0">
                <a:solidFill>
                  <a:srgbClr val="333399"/>
                </a:solidFill>
                <a:latin typeface="Calibri" charset="0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1595390" y="2898324"/>
            <a:ext cx="6177007" cy="2930007"/>
            <a:chOff x="2206870" y="3058243"/>
            <a:chExt cx="4294897" cy="2738382"/>
          </a:xfrm>
        </p:grpSpPr>
        <p:sp>
          <p:nvSpPr>
            <p:cNvPr id="11267" name="Rectangle 86"/>
            <p:cNvSpPr>
              <a:spLocks noChangeArrowheads="1"/>
            </p:cNvSpPr>
            <p:nvPr/>
          </p:nvSpPr>
          <p:spPr bwMode="auto">
            <a:xfrm>
              <a:off x="3006092" y="3667125"/>
              <a:ext cx="649287" cy="201453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8" name="Rectangle 87"/>
            <p:cNvSpPr>
              <a:spLocks noChangeArrowheads="1"/>
            </p:cNvSpPr>
            <p:nvPr/>
          </p:nvSpPr>
          <p:spPr bwMode="auto">
            <a:xfrm>
              <a:off x="4855529" y="3721776"/>
              <a:ext cx="649288" cy="195988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9" name="Rectangle 89"/>
            <p:cNvSpPr>
              <a:spLocks noChangeArrowheads="1"/>
            </p:cNvSpPr>
            <p:nvPr/>
          </p:nvSpPr>
          <p:spPr bwMode="auto">
            <a:xfrm>
              <a:off x="3655379" y="3667126"/>
              <a:ext cx="635000" cy="2014538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90"/>
            <p:cNvSpPr>
              <a:spLocks noChangeArrowheads="1"/>
            </p:cNvSpPr>
            <p:nvPr/>
          </p:nvSpPr>
          <p:spPr bwMode="auto">
            <a:xfrm>
              <a:off x="5504817" y="3784599"/>
              <a:ext cx="649287" cy="1897063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Rectangle 171"/>
            <p:cNvSpPr>
              <a:spLocks noChangeArrowheads="1"/>
            </p:cNvSpPr>
            <p:nvPr/>
          </p:nvSpPr>
          <p:spPr bwMode="auto">
            <a:xfrm>
              <a:off x="2345078" y="5595271"/>
              <a:ext cx="69103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fr-F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2" name="Rectangle 172"/>
            <p:cNvSpPr>
              <a:spLocks noChangeArrowheads="1"/>
            </p:cNvSpPr>
            <p:nvPr/>
          </p:nvSpPr>
          <p:spPr bwMode="auto">
            <a:xfrm>
              <a:off x="2275974" y="5090447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fr-F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3" name="Rectangle 173"/>
            <p:cNvSpPr>
              <a:spLocks noChangeArrowheads="1"/>
            </p:cNvSpPr>
            <p:nvPr/>
          </p:nvSpPr>
          <p:spPr bwMode="auto">
            <a:xfrm>
              <a:off x="2275974" y="4582446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fr-F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4" name="Rectangle 174"/>
            <p:cNvSpPr>
              <a:spLocks noChangeArrowheads="1"/>
            </p:cNvSpPr>
            <p:nvPr/>
          </p:nvSpPr>
          <p:spPr bwMode="auto">
            <a:xfrm>
              <a:off x="2206870" y="3569621"/>
              <a:ext cx="207311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fr-F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5" name="Rectangle 175"/>
            <p:cNvSpPr>
              <a:spLocks noChangeArrowheads="1"/>
            </p:cNvSpPr>
            <p:nvPr/>
          </p:nvSpPr>
          <p:spPr bwMode="auto">
            <a:xfrm>
              <a:off x="2275974" y="4074447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fr-FR" sz="1400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fr-F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6" name="Line 176"/>
            <p:cNvSpPr>
              <a:spLocks noChangeShapeType="1"/>
            </p:cNvSpPr>
            <p:nvPr/>
          </p:nvSpPr>
          <p:spPr bwMode="auto">
            <a:xfrm>
              <a:off x="2418717" y="5189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7" name="Line 177"/>
            <p:cNvSpPr>
              <a:spLocks noChangeShapeType="1"/>
            </p:cNvSpPr>
            <p:nvPr/>
          </p:nvSpPr>
          <p:spPr bwMode="auto">
            <a:xfrm>
              <a:off x="2418717" y="4683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78"/>
            <p:cNvSpPr>
              <a:spLocks noChangeShapeType="1"/>
            </p:cNvSpPr>
            <p:nvPr/>
          </p:nvSpPr>
          <p:spPr bwMode="auto">
            <a:xfrm>
              <a:off x="2418717" y="3667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79"/>
            <p:cNvSpPr>
              <a:spLocks noChangeShapeType="1"/>
            </p:cNvSpPr>
            <p:nvPr/>
          </p:nvSpPr>
          <p:spPr bwMode="auto">
            <a:xfrm>
              <a:off x="2418717" y="4173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80"/>
            <p:cNvSpPr>
              <a:spLocks noChangeShapeType="1"/>
            </p:cNvSpPr>
            <p:nvPr/>
          </p:nvSpPr>
          <p:spPr bwMode="auto">
            <a:xfrm>
              <a:off x="2526667" y="3660775"/>
              <a:ext cx="1587" cy="2098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Rectangle 183"/>
            <p:cNvSpPr>
              <a:spLocks noChangeArrowheads="1"/>
            </p:cNvSpPr>
            <p:nvPr/>
          </p:nvSpPr>
          <p:spPr bwMode="auto">
            <a:xfrm>
              <a:off x="3109989" y="3380614"/>
              <a:ext cx="318991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100</a:t>
              </a:r>
              <a:endParaRPr lang="fr-F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2" name="Rectangle 184"/>
            <p:cNvSpPr>
              <a:spLocks noChangeArrowheads="1"/>
            </p:cNvSpPr>
            <p:nvPr/>
          </p:nvSpPr>
          <p:spPr bwMode="auto">
            <a:xfrm>
              <a:off x="5640464" y="3494905"/>
              <a:ext cx="352429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90.9</a:t>
              </a:r>
              <a:endParaRPr lang="fr-F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3" name="Line 185"/>
            <p:cNvSpPr>
              <a:spLocks noChangeShapeType="1"/>
            </p:cNvSpPr>
            <p:nvPr/>
          </p:nvSpPr>
          <p:spPr bwMode="auto">
            <a:xfrm flipV="1">
              <a:off x="2418717" y="5683250"/>
              <a:ext cx="4083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4" name="Rectangle 186"/>
            <p:cNvSpPr>
              <a:spLocks noChangeArrowheads="1"/>
            </p:cNvSpPr>
            <p:nvPr/>
          </p:nvSpPr>
          <p:spPr bwMode="auto">
            <a:xfrm>
              <a:off x="3166770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20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85" name="Text Box 141"/>
            <p:cNvSpPr txBox="1">
              <a:spLocks noChangeArrowheads="1"/>
            </p:cNvSpPr>
            <p:nvPr/>
          </p:nvSpPr>
          <p:spPr bwMode="auto">
            <a:xfrm>
              <a:off x="2332992" y="3189288"/>
              <a:ext cx="271064" cy="345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800" smtClean="0">
                  <a:solidFill>
                    <a:srgbClr val="000066"/>
                  </a:solidFill>
                </a:rPr>
                <a:t>%</a:t>
              </a:r>
              <a:endParaRPr lang="fr-FR" sz="1800">
                <a:solidFill>
                  <a:srgbClr val="000066"/>
                </a:solidFill>
              </a:endParaRPr>
            </a:p>
          </p:txBody>
        </p:sp>
        <p:sp>
          <p:nvSpPr>
            <p:cNvPr id="11286" name="Rectangle 183"/>
            <p:cNvSpPr>
              <a:spLocks noChangeArrowheads="1"/>
            </p:cNvSpPr>
            <p:nvPr/>
          </p:nvSpPr>
          <p:spPr bwMode="auto">
            <a:xfrm>
              <a:off x="4970539" y="3427216"/>
              <a:ext cx="352429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95.2</a:t>
              </a:r>
              <a:endParaRPr lang="fr-F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7" name="Rectangle 186"/>
            <p:cNvSpPr>
              <a:spLocks noChangeArrowheads="1"/>
            </p:cNvSpPr>
            <p:nvPr/>
          </p:nvSpPr>
          <p:spPr bwMode="auto">
            <a:xfrm>
              <a:off x="3826829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20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88" name="Rectangle 186"/>
            <p:cNvSpPr>
              <a:spLocks noChangeArrowheads="1"/>
            </p:cNvSpPr>
            <p:nvPr/>
          </p:nvSpPr>
          <p:spPr bwMode="auto">
            <a:xfrm>
              <a:off x="5062651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21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89" name="Rectangle 186"/>
            <p:cNvSpPr>
              <a:spLocks noChangeArrowheads="1"/>
            </p:cNvSpPr>
            <p:nvPr/>
          </p:nvSpPr>
          <p:spPr bwMode="auto">
            <a:xfrm>
              <a:off x="5679442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200" b="1" smtClean="0">
                  <a:solidFill>
                    <a:schemeClr val="bg1"/>
                  </a:solidFill>
                </a:rPr>
                <a:t>22</a:t>
              </a:r>
              <a:endParaRPr lang="fr-FR" sz="1200" b="1">
                <a:solidFill>
                  <a:schemeClr val="bg1"/>
                </a:solidFill>
              </a:endParaRPr>
            </a:p>
          </p:txBody>
        </p:sp>
        <p:sp>
          <p:nvSpPr>
            <p:cNvPr id="11290" name="Rectangle 183"/>
            <p:cNvSpPr>
              <a:spLocks noChangeArrowheads="1"/>
            </p:cNvSpPr>
            <p:nvPr/>
          </p:nvSpPr>
          <p:spPr bwMode="auto">
            <a:xfrm>
              <a:off x="3794202" y="3380614"/>
              <a:ext cx="318991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fr-F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100</a:t>
              </a:r>
              <a:endParaRPr lang="fr-F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1" name="Text Box 176"/>
            <p:cNvSpPr txBox="1">
              <a:spLocks noChangeArrowheads="1"/>
            </p:cNvSpPr>
            <p:nvPr/>
          </p:nvSpPr>
          <p:spPr bwMode="auto">
            <a:xfrm>
              <a:off x="3130743" y="3058243"/>
              <a:ext cx="1073558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 smtClean="0">
                  <a:solidFill>
                    <a:srgbClr val="333399"/>
                  </a:solidFill>
                </a:rPr>
                <a:t>Sous </a:t>
              </a:r>
              <a:r>
                <a:rPr lang="fr-FR" sz="1400" b="1" smtClean="0">
                  <a:solidFill>
                    <a:srgbClr val="333399"/>
                  </a:solidFill>
                </a:rPr>
                <a:t>traitement</a:t>
              </a:r>
              <a:endParaRPr lang="fr-FR" sz="1400" b="1" baseline="30000">
                <a:solidFill>
                  <a:srgbClr val="333399"/>
                </a:solidFill>
              </a:endParaRPr>
            </a:p>
          </p:txBody>
        </p:sp>
        <p:sp>
          <p:nvSpPr>
            <p:cNvPr id="11292" name="Text Box 177"/>
            <p:cNvSpPr txBox="1">
              <a:spLocks noChangeArrowheads="1"/>
            </p:cNvSpPr>
            <p:nvPr/>
          </p:nvSpPr>
          <p:spPr bwMode="auto">
            <a:xfrm>
              <a:off x="5131723" y="3058243"/>
              <a:ext cx="700629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 smtClean="0">
                  <a:solidFill>
                    <a:srgbClr val="333399"/>
                  </a:solidFill>
                </a:rPr>
                <a:t>ITT, M </a:t>
              </a:r>
              <a:r>
                <a:rPr lang="fr-FR" sz="1400" b="1" smtClean="0">
                  <a:solidFill>
                    <a:srgbClr val="333399"/>
                  </a:solidFill>
                </a:rPr>
                <a:t>= </a:t>
              </a:r>
              <a:r>
                <a:rPr lang="fr-FR" sz="1400" b="1" smtClean="0">
                  <a:solidFill>
                    <a:srgbClr val="333399"/>
                  </a:solidFill>
                </a:rPr>
                <a:t>E</a:t>
              </a:r>
              <a:endParaRPr lang="fr-FR" sz="1400" b="1" baseline="30000">
                <a:solidFill>
                  <a:srgbClr val="333399"/>
                </a:solidFill>
              </a:endParaRPr>
            </a:p>
          </p:txBody>
        </p:sp>
        <p:sp>
          <p:nvSpPr>
            <p:cNvPr id="11293" name="ZoneTexte 40"/>
            <p:cNvSpPr txBox="1">
              <a:spLocks noChangeArrowheads="1"/>
            </p:cNvSpPr>
            <p:nvPr/>
          </p:nvSpPr>
          <p:spPr bwMode="auto">
            <a:xfrm>
              <a:off x="2545717" y="5341937"/>
              <a:ext cx="304501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dirty="0" smtClean="0">
                  <a:solidFill>
                    <a:srgbClr val="000066"/>
                  </a:solidFill>
                </a:rPr>
                <a:t>n </a:t>
              </a:r>
              <a:r>
                <a:rPr lang="fr-FR" sz="1400" dirty="0" smtClean="0">
                  <a:solidFill>
                    <a:srgbClr val="000066"/>
                  </a:solidFill>
                </a:rPr>
                <a:t>=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1294" name="Line 179"/>
            <p:cNvSpPr>
              <a:spLocks noChangeShapeType="1"/>
            </p:cNvSpPr>
            <p:nvPr/>
          </p:nvSpPr>
          <p:spPr bwMode="auto">
            <a:xfrm rot="5400000">
              <a:off x="4517391" y="5722938"/>
              <a:ext cx="793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6152" name="Rectangle 103"/>
          <p:cNvSpPr>
            <a:spLocks noChangeArrowheads="1"/>
          </p:cNvSpPr>
          <p:nvPr/>
        </p:nvSpPr>
        <p:spPr bwMode="auto">
          <a:xfrm>
            <a:off x="547688" y="5957887"/>
            <a:ext cx="5985966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fr-FR" smtClean="0">
                <a:solidFill>
                  <a:srgbClr val="000066"/>
                </a:solidFill>
              </a:rPr>
              <a:t>Pas </a:t>
            </a:r>
            <a:r>
              <a:rPr lang="fr-FR" smtClean="0">
                <a:solidFill>
                  <a:srgbClr val="000066"/>
                </a:solidFill>
              </a:rPr>
              <a:t>de différence dans la modification des </a:t>
            </a:r>
            <a:r>
              <a:rPr lang="fr-FR" smtClean="0">
                <a:solidFill>
                  <a:srgbClr val="000066"/>
                </a:solidFill>
              </a:rPr>
              <a:t>CD4</a:t>
            </a:r>
            <a:endParaRPr lang="fr-FR" smtClean="0">
              <a:solidFill>
                <a:srgbClr val="000066"/>
              </a:solidFill>
            </a:endParaRP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fr-FR">
              <a:solidFill>
                <a:srgbClr val="000066"/>
              </a:solidFill>
            </a:endParaRPr>
          </a:p>
        </p:txBody>
      </p:sp>
      <p:sp>
        <p:nvSpPr>
          <p:cNvPr id="11296" name="Text Box 177"/>
          <p:cNvSpPr txBox="1">
            <a:spLocks noChangeArrowheads="1"/>
          </p:cNvSpPr>
          <p:nvPr/>
        </p:nvSpPr>
        <p:spPr bwMode="auto">
          <a:xfrm>
            <a:off x="3861963" y="2476500"/>
            <a:ext cx="22590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fr-FR" sz="2000" b="1" dirty="0" smtClean="0">
                <a:solidFill>
                  <a:srgbClr val="0066FF"/>
                </a:solidFill>
                <a:latin typeface="Calibri" charset="0"/>
              </a:rPr>
              <a:t>ARN VIH &lt; 50 c/ml</a:t>
            </a:r>
            <a:endParaRPr lang="fr-FR" sz="2000" b="1" dirty="0">
              <a:solidFill>
                <a:srgbClr val="0066FF"/>
              </a:solidFill>
              <a:latin typeface="Calibri" charset="0"/>
            </a:endParaRP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Etude </a:t>
            </a:r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 : </a:t>
            </a:r>
            <a:r>
              <a:rPr lang="fr-FR" sz="3600" dirty="0" err="1" smtClean="0">
                <a:ea typeface="ＭＳ Ｐゴシック" pitchFamily="34" charset="-128"/>
              </a:rPr>
              <a:t>switch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smtClean="0">
                <a:ea typeface="ＭＳ Ｐゴシック" pitchFamily="34" charset="-128"/>
              </a:rPr>
              <a:t>IP/r pour ETR</a:t>
            </a:r>
          </a:p>
        </p:txBody>
      </p:sp>
    </p:spTree>
    <p:extLst>
      <p:ext uri="{BB962C8B-B14F-4D97-AF65-F5344CB8AC3E}">
        <p14:creationId xmlns:p14="http://schemas.microsoft.com/office/powerpoint/2010/main" xmlns="" val="17268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28082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Paramètres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métaboliques et 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satisfaction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0904171"/>
              </p:ext>
            </p:extLst>
          </p:nvPr>
        </p:nvGraphicFramePr>
        <p:xfrm>
          <a:off x="233335" y="1656218"/>
          <a:ext cx="8694223" cy="3437207"/>
        </p:xfrm>
        <a:graphic>
          <a:graphicData uri="http://schemas.openxmlformats.org/drawingml/2006/table">
            <a:tbl>
              <a:tblPr/>
              <a:tblGrid>
                <a:gridCol w="2954803"/>
                <a:gridCol w="1132344"/>
                <a:gridCol w="935790"/>
                <a:gridCol w="735263"/>
                <a:gridCol w="1082842"/>
                <a:gridCol w="895684"/>
                <a:gridCol w="957497"/>
              </a:tblGrid>
              <a:tr h="403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Groupe IP/r</a:t>
                      </a:r>
                      <a:endParaRPr lang="fr-FR" sz="1600" b="1" baseline="0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Groupe ETR</a:t>
                      </a:r>
                      <a:endParaRPr lang="fr-FR" sz="1600" b="1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8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J0</a:t>
                      </a:r>
                    </a:p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n = 21</a:t>
                      </a:r>
                      <a:endParaRPr lang="fr-F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S48</a:t>
                      </a:r>
                    </a:p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n = 20</a:t>
                      </a:r>
                      <a:endParaRPr lang="fr-F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fr-FR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J0</a:t>
                      </a:r>
                    </a:p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n = 22</a:t>
                      </a:r>
                      <a:endParaRPr lang="fr-F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S48</a:t>
                      </a:r>
                    </a:p>
                    <a:p>
                      <a:pPr algn="ctr"/>
                      <a:r>
                        <a:rPr lang="fr-F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n = 20</a:t>
                      </a:r>
                      <a:endParaRPr lang="fr-F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fr-FR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141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Cholestérol total, mg/dl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197,8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199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207,2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190,8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&lt; 0,001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117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HDL-cholestérol, mg/dl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54,2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55,1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52,9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52,8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90688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Rapport HDL-c:cholestérol total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3,86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3,78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3,96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3,57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4258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LDL-cholestérol,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mg/dl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114,6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113,6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116,6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110,5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8808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Triglycérides, mg/dl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145,7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116,1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186,4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132,4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&lt; 0,001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79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Glycémie, mg/dl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90,3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88,0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97,4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92,7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0,03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9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Score de satisfaction</a:t>
                      </a:r>
                      <a:endParaRPr lang="fr-F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5,3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7,7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9,2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&lt; 0,01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3"/>
          <p:cNvSpPr>
            <a:spLocks noChangeArrowheads="1"/>
          </p:cNvSpPr>
          <p:nvPr/>
        </p:nvSpPr>
        <p:spPr bwMode="auto">
          <a:xfrm>
            <a:off x="364206" y="5208116"/>
            <a:ext cx="8574238" cy="120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fr-FR" sz="2400" b="1" dirty="0" smtClean="0">
                <a:solidFill>
                  <a:srgbClr val="CC3300"/>
                </a:solidFill>
                <a:latin typeface="+mj-lt"/>
              </a:rPr>
              <a:t>Tolérance</a:t>
            </a:r>
          </a:p>
          <a:p>
            <a:pPr marL="800100" lvl="1" indent="-342900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0066"/>
                </a:solidFill>
              </a:rPr>
              <a:t>Pas d’événements indésirables cliniques de grade 3-4 </a:t>
            </a:r>
          </a:p>
          <a:p>
            <a:pPr marL="800100" lvl="1" indent="-342900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0066"/>
                </a:solidFill>
              </a:rPr>
              <a:t>Pas de modifications significatives des enzymes hépatiques </a:t>
            </a:r>
            <a:br>
              <a:rPr lang="fr-FR" dirty="0" smtClean="0">
                <a:solidFill>
                  <a:srgbClr val="000066"/>
                </a:solidFill>
              </a:rPr>
            </a:br>
            <a:r>
              <a:rPr lang="fr-FR" dirty="0" smtClean="0">
                <a:solidFill>
                  <a:srgbClr val="000066"/>
                </a:solidFill>
              </a:rPr>
              <a:t>dans les 2 groupes, pas d’augmentation de grade 3-4</a:t>
            </a: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fr-FR" dirty="0">
              <a:solidFill>
                <a:srgbClr val="000066"/>
              </a:solidFill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Etude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Etraswitch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: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switch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IP/r pour ETR</a:t>
            </a:r>
          </a:p>
        </p:txBody>
      </p:sp>
    </p:spTree>
    <p:extLst>
      <p:ext uri="{BB962C8B-B14F-4D97-AF65-F5344CB8AC3E}">
        <p14:creationId xmlns:p14="http://schemas.microsoft.com/office/powerpoint/2010/main" xmlns="" val="11845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4"/>
            <a:ext cx="8548688" cy="25224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fr-FR" sz="2800" b="1" dirty="0" smtClean="0">
                <a:latin typeface="+mj-lt"/>
              </a:rPr>
              <a:t>Conclusion</a:t>
            </a:r>
            <a:br>
              <a:rPr lang="fr-FR" sz="2800" b="1" dirty="0" smtClean="0">
                <a:latin typeface="+mj-lt"/>
              </a:rPr>
            </a:br>
            <a:endParaRPr lang="fr-FR" sz="2800" b="1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/>
              <a:t>Le </a:t>
            </a:r>
            <a:r>
              <a:rPr lang="fr-FR" sz="2000" dirty="0" err="1" smtClean="0"/>
              <a:t>switch</a:t>
            </a:r>
            <a:r>
              <a:rPr lang="fr-FR" sz="2000" dirty="0" smtClean="0"/>
              <a:t> d’un schéma avec IP/r pour un schéma en 1 prise par jour avec ETR maintient la charge virale indétectable pendant </a:t>
            </a:r>
            <a:br>
              <a:rPr lang="fr-FR" sz="2000" dirty="0" smtClean="0"/>
            </a:br>
            <a:r>
              <a:rPr lang="fr-FR" sz="2000" dirty="0" smtClean="0"/>
              <a:t>48 semaines, avec amélioration significative du profil lipidique </a:t>
            </a:r>
            <a:br>
              <a:rPr lang="fr-FR" sz="2000" dirty="0" smtClean="0"/>
            </a:br>
            <a:r>
              <a:rPr lang="fr-FR" sz="2000" dirty="0" smtClean="0"/>
              <a:t>et de la satisfaction des patients</a:t>
            </a:r>
            <a:endParaRPr lang="fr-FR" sz="9600" dirty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smtClean="0">
                <a:ea typeface="ＭＳ Ｐゴシック" pitchFamily="34" charset="-128"/>
              </a:rPr>
              <a:t>Etude </a:t>
            </a:r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 : </a:t>
            </a:r>
            <a:r>
              <a:rPr lang="fr-FR" sz="3600" dirty="0" err="1" smtClean="0">
                <a:ea typeface="ＭＳ Ｐゴシック" pitchFamily="34" charset="-128"/>
              </a:rPr>
              <a:t>switch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smtClean="0">
                <a:ea typeface="ＭＳ Ｐゴシック" pitchFamily="34" charset="-128"/>
              </a:rPr>
              <a:t>IP/r pour ETR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538</Words>
  <Application>Microsoft Office PowerPoint</Application>
  <PresentationFormat>Affichage à l'écran (4:3)</PresentationFormat>
  <Paragraphs>175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IP/r pour ETR</vt:lpstr>
      <vt:lpstr>Etude Etraswitch : switch IP/r pour ETR</vt:lpstr>
      <vt:lpstr>Diapositive 3</vt:lpstr>
      <vt:lpstr>Etude Etraswitch : switch IP/r pour ETR</vt:lpstr>
      <vt:lpstr>Diapositive 5</vt:lpstr>
      <vt:lpstr>Etude Etraswitch : switch IP/r pour ETR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50</cp:revision>
  <dcterms:created xsi:type="dcterms:W3CDTF">2014-11-21T07:46:40Z</dcterms:created>
  <dcterms:modified xsi:type="dcterms:W3CDTF">2015-09-10T09:39:25Z</dcterms:modified>
</cp:coreProperties>
</file>