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33" r:id="rId2"/>
    <p:sldId id="327" r:id="rId3"/>
    <p:sldId id="331" r:id="rId4"/>
    <p:sldId id="328" r:id="rId5"/>
  </p:sldIdLst>
  <p:sldSz cx="9144000" cy="6858000" type="screen4x3"/>
  <p:notesSz cx="6858000" cy="9144000"/>
  <p:defaultTextStyle>
    <a:defPPr>
      <a:defRPr lang="fr-FR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CC3300"/>
    <a:srgbClr val="800080"/>
    <a:srgbClr val="CC0000"/>
    <a:srgbClr val="DDDDDD"/>
    <a:srgbClr val="C0C0C0"/>
    <a:srgbClr val="333399"/>
    <a:srgbClr val="FF66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 showGuides="1">
      <p:cViewPr varScale="1">
        <p:scale>
          <a:sx n="82" d="100"/>
          <a:sy n="82" d="100"/>
        </p:scale>
        <p:origin x="-1116" y="-96"/>
      </p:cViewPr>
      <p:guideLst>
        <p:guide orient="horz" pos="4319"/>
        <p:guide pos="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Objects="1" showGuides="1">
      <p:cViewPr varScale="1">
        <p:scale>
          <a:sx n="109" d="100"/>
          <a:sy n="109" d="100"/>
        </p:scale>
        <p:origin x="-2136" y="-112"/>
      </p:cViewPr>
      <p:guideLst>
        <p:guide orient="horz" pos="2653"/>
        <p:guide pos="2160"/>
        <p:guide pos="391"/>
        <p:guide pos="365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CFDFF81-04B9-467A-9AA4-2B207D21D2C7}" type="datetime1">
              <a:rPr lang="fr-FR"/>
              <a:pPr/>
              <a:t>10/09/2015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2DB745B7-956A-4786-8215-7C6759C88A45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B5561336-76F8-4BF0-A837-638C0021BDC5}" type="datetime1">
              <a:rPr lang="fr-FR"/>
              <a:pPr/>
              <a:t>10/09/2015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52513" y="4324350"/>
            <a:ext cx="4752975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>
                <a:latin typeface="Trebuchet MS" pitchFamily="34" charset="0"/>
              </a:rPr>
              <a:t>ARV-trial.com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89363" y="8604250"/>
            <a:ext cx="3074987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/>
            </a:lvl1pPr>
          </a:lstStyle>
          <a:p>
            <a:fld id="{5F8858EF-6AD6-4909-BBFA-0C65A80DAD91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CCD63FB9-B75E-4FDF-9792-F0CD9C236DA5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>
                <a:ea typeface="ＭＳ Ｐゴシック" pitchFamily="34" charset="-128"/>
              </a:rPr>
              <a:t>Switch INNTI pour INNTI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1" dirty="0" err="1" smtClean="0">
                <a:solidFill>
                  <a:srgbClr val="333399"/>
                </a:solidFill>
                <a:latin typeface="+mj-lt"/>
                <a:ea typeface="ＭＳ Ｐゴシック" pitchFamily="34" charset="-128"/>
              </a:rPr>
              <a:t>Efavirenz</a:t>
            </a:r>
            <a:r>
              <a:rPr lang="en-GB" sz="2800" b="1" dirty="0" smtClean="0">
                <a:solidFill>
                  <a:srgbClr val="333399"/>
                </a:solidFill>
                <a:latin typeface="+mj-lt"/>
                <a:ea typeface="ＭＳ Ｐゴシック" pitchFamily="34" charset="-128"/>
              </a:rPr>
              <a:t> pour </a:t>
            </a:r>
            <a:r>
              <a:rPr lang="en-GB" sz="2800" b="1" dirty="0" err="1" smtClean="0">
                <a:solidFill>
                  <a:srgbClr val="333399"/>
                </a:solidFill>
                <a:latin typeface="+mj-lt"/>
                <a:ea typeface="ＭＳ Ｐゴシック" pitchFamily="34" charset="-128"/>
              </a:rPr>
              <a:t>étravirine</a:t>
            </a:r>
            <a:endParaRPr lang="en-GB" sz="2800" b="1" dirty="0" smtClean="0">
              <a:solidFill>
                <a:srgbClr val="333399"/>
              </a:solidFill>
              <a:latin typeface="+mj-lt"/>
              <a:ea typeface="ＭＳ Ｐゴシック" pitchFamily="34" charset="-128"/>
            </a:endParaRPr>
          </a:p>
          <a:p>
            <a:pPr lvl="1"/>
            <a:r>
              <a:rPr lang="fr-FR" sz="2400" b="1" dirty="0" smtClean="0">
                <a:solidFill>
                  <a:srgbClr val="CC3300"/>
                </a:solidFill>
                <a:latin typeface="+mj-lt"/>
                <a:ea typeface="ＭＳ Ｐゴシック" pitchFamily="34" charset="-128"/>
              </a:rPr>
              <a:t>Switch pour toxicité</a:t>
            </a:r>
          </a:p>
          <a:p>
            <a:pPr lvl="1"/>
            <a:r>
              <a:rPr lang="fr-FR" sz="2400" b="1" dirty="0" smtClean="0">
                <a:solidFill>
                  <a:srgbClr val="DDDDDD"/>
                </a:solidFill>
                <a:latin typeface="+mj-lt"/>
                <a:ea typeface="ＭＳ Ｐゴシック" pitchFamily="34" charset="-128"/>
              </a:rPr>
              <a:t>Préférence des patients</a:t>
            </a:r>
          </a:p>
          <a:p>
            <a:pPr lvl="1"/>
            <a:endParaRPr lang="fr-FR" sz="2400" b="1" dirty="0">
              <a:solidFill>
                <a:srgbClr val="CC3300"/>
              </a:solidFill>
              <a:latin typeface="+mj-lt"/>
              <a:ea typeface="ＭＳ Ｐゴシック" pitchFamily="34" charset="-128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3"/>
          <p:cNvSpPr>
            <a:spLocks noGrp="1"/>
          </p:cNvSpPr>
          <p:nvPr>
            <p:ph type="title"/>
          </p:nvPr>
        </p:nvSpPr>
        <p:spPr>
          <a:xfrm>
            <a:off x="50799" y="44450"/>
            <a:ext cx="9058275" cy="1106488"/>
          </a:xfrm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Switch de l</a:t>
            </a:r>
            <a:r>
              <a:rPr lang="fr-FR" altLang="fr-FR" dirty="0" smtClean="0">
                <a:ea typeface="ＭＳ Ｐゴシック" pitchFamily="34" charset="-128"/>
              </a:rPr>
              <a:t>’</a:t>
            </a:r>
            <a:r>
              <a:rPr lang="fr-FR" altLang="ja-JP" dirty="0" err="1" smtClean="0">
                <a:ea typeface="ＭＳ Ｐゴシック" pitchFamily="34" charset="-128"/>
              </a:rPr>
              <a:t>efavirenz</a:t>
            </a:r>
            <a:r>
              <a:rPr lang="fr-FR" altLang="ja-JP" dirty="0" smtClean="0">
                <a:ea typeface="ＭＳ Ｐゴシック" pitchFamily="34" charset="-128"/>
              </a:rPr>
              <a:t> pour l</a:t>
            </a:r>
            <a:r>
              <a:rPr lang="fr-FR" altLang="fr-FR" dirty="0" smtClean="0">
                <a:ea typeface="ＭＳ Ｐゴシック" pitchFamily="34" charset="-128"/>
              </a:rPr>
              <a:t>’</a:t>
            </a:r>
            <a:r>
              <a:rPr lang="fr-FR" altLang="ja-JP" dirty="0" err="1" smtClean="0">
                <a:ea typeface="ＭＳ Ｐゴシック" pitchFamily="34" charset="-128"/>
              </a:rPr>
              <a:t>étravirine</a:t>
            </a:r>
            <a:r>
              <a:rPr lang="fr-FR" altLang="ja-JP" dirty="0" smtClean="0">
                <a:ea typeface="ＭＳ Ｐゴシック" pitchFamily="34" charset="-128"/>
              </a:rPr>
              <a:t> chez les patients avec des effets indésirables du SNC</a:t>
            </a:r>
            <a:endParaRPr lang="fr-FR" dirty="0" smtClean="0">
              <a:ea typeface="ＭＳ Ｐゴシック" pitchFamily="34" charset="-128"/>
            </a:endParaRPr>
          </a:p>
        </p:txBody>
      </p:sp>
      <p:sp>
        <p:nvSpPr>
          <p:cNvPr id="5122" name="ZoneTexte 69"/>
          <p:cNvSpPr txBox="1">
            <a:spLocks noChangeArrowheads="1"/>
          </p:cNvSpPr>
          <p:nvPr/>
        </p:nvSpPr>
        <p:spPr bwMode="auto">
          <a:xfrm>
            <a:off x="5926138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Waters L, AIDS 2011;25:65-71</a:t>
            </a:r>
          </a:p>
        </p:txBody>
      </p:sp>
      <p:sp>
        <p:nvSpPr>
          <p:cNvPr id="5123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</a:rPr>
              <a:t>Schéma</a:t>
            </a:r>
          </a:p>
        </p:txBody>
      </p:sp>
      <p:sp>
        <p:nvSpPr>
          <p:cNvPr id="5124" name="Espace réservé du contenu 2"/>
          <p:cNvSpPr>
            <a:spLocks/>
          </p:cNvSpPr>
          <p:nvPr/>
        </p:nvSpPr>
        <p:spPr bwMode="auto">
          <a:xfrm>
            <a:off x="34925" y="4419600"/>
            <a:ext cx="8728075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</a:rPr>
              <a:t>Critères de jugement</a:t>
            </a:r>
          </a:p>
          <a:p>
            <a:pPr marL="800100" lvl="1" indent="-342900" algn="l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–"/>
            </a:pPr>
            <a:r>
              <a:rPr lang="fr-FR">
                <a:solidFill>
                  <a:srgbClr val="000066"/>
                </a:solidFill>
              </a:rPr>
              <a:t>Principal : modification du pourcentage de patients avec effets indésirables de grade 2-4 du SNC à S12</a:t>
            </a:r>
          </a:p>
          <a:p>
            <a:pPr marL="800100" lvl="1" indent="-342900" algn="l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–"/>
            </a:pPr>
            <a:r>
              <a:rPr lang="fr-FR">
                <a:solidFill>
                  <a:srgbClr val="000066"/>
                </a:solidFill>
              </a:rPr>
              <a:t>Secondaires : modification du score EI SNC, nombre </a:t>
            </a:r>
            <a:r>
              <a:rPr lang="fr-FR">
                <a:solidFill>
                  <a:srgbClr val="000066"/>
                </a:solidFill>
              </a:rPr>
              <a:t>médian </a:t>
            </a:r>
            <a:r>
              <a:rPr lang="fr-FR" smtClean="0">
                <a:solidFill>
                  <a:srgbClr val="000066"/>
                </a:solidFill>
              </a:rPr>
              <a:t>d</a:t>
            </a:r>
            <a:r>
              <a:rPr lang="fr-FR" altLang="ja-JP" smtClean="0">
                <a:solidFill>
                  <a:srgbClr val="000066"/>
                </a:solidFill>
              </a:rPr>
              <a:t>’effets </a:t>
            </a:r>
            <a:r>
              <a:rPr lang="fr-FR" altLang="ja-JP">
                <a:solidFill>
                  <a:srgbClr val="000066"/>
                </a:solidFill>
              </a:rPr>
              <a:t>indésirables de grade 2-4 du SNC, charge virale indétectable, modification CD4, lipides, tolérance</a:t>
            </a:r>
            <a:endParaRPr lang="fr-FR">
              <a:solidFill>
                <a:srgbClr val="000066"/>
              </a:solidFill>
            </a:endParaRPr>
          </a:p>
        </p:txBody>
      </p:sp>
      <p:graphicFrame>
        <p:nvGraphicFramePr>
          <p:cNvPr id="7" name="Group 30"/>
          <p:cNvGraphicFramePr>
            <a:graphicFrameLocks noGrp="1"/>
          </p:cNvGraphicFramePr>
          <p:nvPr/>
        </p:nvGraphicFramePr>
        <p:xfrm>
          <a:off x="4343400" y="2330946"/>
          <a:ext cx="1981200" cy="774700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 INTI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/>
                      </a:r>
                      <a:b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</a:b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ETR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400 mg QD 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/>
                      </a:r>
                      <a:b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</a:b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placebo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EFV</a:t>
                      </a:r>
                    </a:p>
                  </a:txBody>
                  <a:tcPr marT="44156" marB="4415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Group 39"/>
          <p:cNvGraphicFramePr>
            <a:graphicFrameLocks noGrp="1"/>
          </p:cNvGraphicFramePr>
          <p:nvPr/>
        </p:nvGraphicFramePr>
        <p:xfrm>
          <a:off x="4343400" y="3343771"/>
          <a:ext cx="1981200" cy="774700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774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INTI</a:t>
                      </a:r>
                      <a:b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</a:b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EFV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600 mg QD 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/>
                      </a:r>
                      <a:b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</a:b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placebo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ETR</a:t>
                      </a:r>
                    </a:p>
                  </a:txBody>
                  <a:tcPr marT="44156" marB="44156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</a:tr>
            </a:tbl>
          </a:graphicData>
        </a:graphic>
      </p:graphicFrame>
      <p:cxnSp>
        <p:nvCxnSpPr>
          <p:cNvPr id="5137" name="Connecteur droit 66"/>
          <p:cNvCxnSpPr>
            <a:cxnSpLocks noChangeShapeType="1"/>
          </p:cNvCxnSpPr>
          <p:nvPr/>
        </p:nvCxnSpPr>
        <p:spPr bwMode="auto">
          <a:xfrm rot="5400000">
            <a:off x="3085307" y="2619077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38" name="Oval 170"/>
          <p:cNvSpPr>
            <a:spLocks noChangeArrowheads="1"/>
          </p:cNvSpPr>
          <p:nvPr/>
        </p:nvSpPr>
        <p:spPr bwMode="auto">
          <a:xfrm>
            <a:off x="2514600" y="1405434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Randomisation</a:t>
            </a:r>
          </a:p>
          <a:p>
            <a:pPr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1 : 1</a:t>
            </a:r>
          </a:p>
        </p:txBody>
      </p:sp>
      <p:sp>
        <p:nvSpPr>
          <p:cNvPr id="5139" name="AutoShape 162"/>
          <p:cNvSpPr>
            <a:spLocks noChangeArrowheads="1"/>
          </p:cNvSpPr>
          <p:nvPr/>
        </p:nvSpPr>
        <p:spPr bwMode="auto">
          <a:xfrm>
            <a:off x="365125" y="2453184"/>
            <a:ext cx="2746375" cy="17351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Adultes VIH+</a:t>
            </a:r>
          </a:p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Sous 2 INTI + EFV ≥ 12 sem.</a:t>
            </a:r>
          </a:p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Symptômes SNC liés à EFV</a:t>
            </a:r>
          </a:p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ARN VIH-1 &lt; 50 c/ml</a:t>
            </a:r>
          </a:p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CD4 &gt; 50/mm</a:t>
            </a:r>
            <a:r>
              <a:rPr lang="fr-FR" sz="1600" b="1" baseline="30000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3</a:t>
            </a:r>
          </a:p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Pas d</a:t>
            </a:r>
            <a:r>
              <a:rPr lang="fr-FR" alt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’</a:t>
            </a:r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ATCD d</a:t>
            </a:r>
            <a:r>
              <a:rPr lang="fr-FR" alt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’</a:t>
            </a:r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ETR ou de RPV</a:t>
            </a:r>
          </a:p>
        </p:txBody>
      </p:sp>
      <p:cxnSp>
        <p:nvCxnSpPr>
          <p:cNvPr id="5140" name="AutoShape 60"/>
          <p:cNvCxnSpPr>
            <a:cxnSpLocks noChangeShapeType="1"/>
          </p:cNvCxnSpPr>
          <p:nvPr/>
        </p:nvCxnSpPr>
        <p:spPr bwMode="auto">
          <a:xfrm rot="10800000" flipH="1" flipV="1">
            <a:off x="4257675" y="2810371"/>
            <a:ext cx="1588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41" name="Line 63"/>
          <p:cNvSpPr>
            <a:spLocks noChangeShapeType="1"/>
          </p:cNvSpPr>
          <p:nvPr/>
        </p:nvSpPr>
        <p:spPr bwMode="auto">
          <a:xfrm>
            <a:off x="3048000" y="3300909"/>
            <a:ext cx="4333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2" name="Rectangle 9"/>
          <p:cNvSpPr>
            <a:spLocks noChangeArrowheads="1"/>
          </p:cNvSpPr>
          <p:nvPr/>
        </p:nvSpPr>
        <p:spPr bwMode="auto">
          <a:xfrm>
            <a:off x="3532188" y="3477121"/>
            <a:ext cx="7223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fr-FR" sz="1600" b="1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n = 18</a:t>
            </a:r>
          </a:p>
        </p:txBody>
      </p:sp>
      <p:sp>
        <p:nvSpPr>
          <p:cNvPr id="5143" name="Rectangle 8"/>
          <p:cNvSpPr>
            <a:spLocks noChangeArrowheads="1"/>
          </p:cNvSpPr>
          <p:nvPr/>
        </p:nvSpPr>
        <p:spPr bwMode="auto">
          <a:xfrm>
            <a:off x="3532188" y="2483346"/>
            <a:ext cx="7223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fr-FR" sz="1600" b="1" dirty="0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n = 20</a:t>
            </a:r>
          </a:p>
        </p:txBody>
      </p:sp>
      <p:graphicFrame>
        <p:nvGraphicFramePr>
          <p:cNvPr id="19" name="Group 30"/>
          <p:cNvGraphicFramePr>
            <a:graphicFrameLocks noGrp="1"/>
          </p:cNvGraphicFramePr>
          <p:nvPr/>
        </p:nvGraphicFramePr>
        <p:xfrm>
          <a:off x="6781800" y="2453184"/>
          <a:ext cx="1981200" cy="530225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 INTI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/>
                      </a:r>
                      <a:b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</a:b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+ ETR </a:t>
                      </a: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400 mg QD</a:t>
                      </a:r>
                    </a:p>
                  </a:txBody>
                  <a:tcPr marT="43422" marB="434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Group 39"/>
          <p:cNvGraphicFramePr>
            <a:graphicFrameLocks noGrp="1"/>
          </p:cNvGraphicFramePr>
          <p:nvPr/>
        </p:nvGraphicFramePr>
        <p:xfrm>
          <a:off x="6781800" y="3466009"/>
          <a:ext cx="1981200" cy="530225"/>
        </p:xfrm>
        <a:graphic>
          <a:graphicData uri="http://schemas.openxmlformats.org/drawingml/2006/table">
            <a:tbl>
              <a:tblPr/>
              <a:tblGrid>
                <a:gridCol w="1981200"/>
              </a:tblGrid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 INTI +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ETR 400 mg QD </a:t>
                      </a:r>
                    </a:p>
                  </a:txBody>
                  <a:tcPr marT="43422" marB="43422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</a:tr>
            </a:tbl>
          </a:graphicData>
        </a:graphic>
      </p:graphicFrame>
      <p:sp>
        <p:nvSpPr>
          <p:cNvPr id="21" name="Oval 109"/>
          <p:cNvSpPr>
            <a:spLocks noChangeArrowheads="1"/>
          </p:cNvSpPr>
          <p:nvPr/>
        </p:nvSpPr>
        <p:spPr bwMode="auto">
          <a:xfrm>
            <a:off x="4495800" y="1405434"/>
            <a:ext cx="1589088" cy="8667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fr-FR" sz="1400" b="1">
                <a:solidFill>
                  <a:srgbClr val="0066FF"/>
                </a:solidFill>
                <a:latin typeface="Calibri" pitchFamily="34" charset="0"/>
              </a:rPr>
              <a:t>Phase double</a:t>
            </a:r>
          </a:p>
          <a:p>
            <a:pPr defTabSz="914400">
              <a:defRPr/>
            </a:pPr>
            <a:r>
              <a:rPr lang="fr-FR" sz="1400" b="1">
                <a:solidFill>
                  <a:srgbClr val="0066FF"/>
                </a:solidFill>
                <a:latin typeface="Calibri" pitchFamily="34" charset="0"/>
              </a:rPr>
              <a:t>aveugle</a:t>
            </a:r>
          </a:p>
          <a:p>
            <a:pPr defTabSz="914400">
              <a:defRPr/>
            </a:pPr>
            <a:r>
              <a:rPr lang="fr-FR" sz="1400" b="1">
                <a:solidFill>
                  <a:srgbClr val="0066FF"/>
                </a:solidFill>
                <a:latin typeface="Calibri" pitchFamily="34" charset="0"/>
              </a:rPr>
              <a:t>J0-S12</a:t>
            </a:r>
            <a:endParaRPr lang="fr-FR" sz="140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7164388" y="1405434"/>
            <a:ext cx="1295400" cy="79057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fr-FR" sz="1400" b="1">
                <a:solidFill>
                  <a:srgbClr val="0066FF"/>
                </a:solidFill>
                <a:latin typeface="Calibri" pitchFamily="34" charset="0"/>
              </a:rPr>
              <a:t>Phase</a:t>
            </a:r>
          </a:p>
          <a:p>
            <a:pPr defTabSz="914400">
              <a:defRPr/>
            </a:pPr>
            <a:r>
              <a:rPr lang="fr-FR" sz="1400" b="1">
                <a:solidFill>
                  <a:srgbClr val="0066FF"/>
                </a:solidFill>
                <a:latin typeface="Calibri" pitchFamily="34" charset="0"/>
              </a:rPr>
              <a:t>en ouvert</a:t>
            </a:r>
          </a:p>
          <a:p>
            <a:pPr defTabSz="914400">
              <a:defRPr/>
            </a:pPr>
            <a:r>
              <a:rPr lang="fr-FR" sz="1400" b="1">
                <a:solidFill>
                  <a:srgbClr val="0066FF"/>
                </a:solidFill>
                <a:latin typeface="Calibri" pitchFamily="34" charset="0"/>
              </a:rPr>
              <a:t>S12-S24</a:t>
            </a:r>
            <a:endParaRPr lang="fr-FR" sz="140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58" name="Line 63"/>
          <p:cNvSpPr>
            <a:spLocks noChangeShapeType="1"/>
          </p:cNvSpPr>
          <p:nvPr/>
        </p:nvSpPr>
        <p:spPr bwMode="auto">
          <a:xfrm>
            <a:off x="6324600" y="3731121"/>
            <a:ext cx="4333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sm"/>
          </a:ln>
        </p:spPr>
        <p:txBody>
          <a:bodyPr/>
          <a:lstStyle/>
          <a:p>
            <a:endParaRPr lang="fr-FR"/>
          </a:p>
        </p:txBody>
      </p:sp>
      <p:sp>
        <p:nvSpPr>
          <p:cNvPr id="5159" name="Line 63"/>
          <p:cNvSpPr>
            <a:spLocks noChangeShapeType="1"/>
          </p:cNvSpPr>
          <p:nvPr/>
        </p:nvSpPr>
        <p:spPr bwMode="auto">
          <a:xfrm>
            <a:off x="6324600" y="2757984"/>
            <a:ext cx="433388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sm"/>
          </a:ln>
        </p:spPr>
        <p:txBody>
          <a:bodyPr/>
          <a:lstStyle/>
          <a:p>
            <a:endParaRPr lang="fr-FR"/>
          </a:p>
        </p:txBody>
      </p:sp>
      <p:sp>
        <p:nvSpPr>
          <p:cNvPr id="23" name="Oval 109"/>
          <p:cNvSpPr>
            <a:spLocks noChangeArrowheads="1"/>
          </p:cNvSpPr>
          <p:nvPr/>
        </p:nvSpPr>
        <p:spPr bwMode="auto">
          <a:xfrm>
            <a:off x="6300788" y="1405434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S12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4" name="Oval 110"/>
          <p:cNvSpPr>
            <a:spLocks noChangeArrowheads="1"/>
          </p:cNvSpPr>
          <p:nvPr/>
        </p:nvSpPr>
        <p:spPr bwMode="auto">
          <a:xfrm>
            <a:off x="8532813" y="1405434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fr-FR" sz="1600" b="1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</a:t>
            </a:r>
            <a:endParaRPr lang="fr-FR" sz="160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5162" name="Line 172"/>
          <p:cNvSpPr>
            <a:spLocks noChangeShapeType="1"/>
          </p:cNvSpPr>
          <p:nvPr/>
        </p:nvSpPr>
        <p:spPr bwMode="auto">
          <a:xfrm>
            <a:off x="8799513" y="1965821"/>
            <a:ext cx="0" cy="23272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63" name="Line 172"/>
          <p:cNvSpPr>
            <a:spLocks noChangeShapeType="1"/>
          </p:cNvSpPr>
          <p:nvPr/>
        </p:nvSpPr>
        <p:spPr bwMode="auto">
          <a:xfrm>
            <a:off x="6588125" y="1943596"/>
            <a:ext cx="0" cy="23272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64" name="AutoShape 162"/>
          <p:cNvSpPr>
            <a:spLocks noChangeArrowheads="1"/>
          </p:cNvSpPr>
          <p:nvPr/>
        </p:nvSpPr>
        <p:spPr bwMode="auto">
          <a:xfrm>
            <a:off x="0" y="6570663"/>
            <a:ext cx="13843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SWITCH EFV/ETR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Espace réservé du contenu 5"/>
          <p:cNvSpPr>
            <a:spLocks noGrp="1"/>
          </p:cNvSpPr>
          <p:nvPr>
            <p:ph idx="1"/>
          </p:nvPr>
        </p:nvSpPr>
        <p:spPr>
          <a:xfrm>
            <a:off x="76200" y="1143000"/>
            <a:ext cx="9024938" cy="2438400"/>
          </a:xfrm>
        </p:spPr>
        <p:txBody>
          <a:bodyPr/>
          <a:lstStyle/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Caractéristiques à l</a:t>
            </a:r>
            <a:r>
              <a:rPr lang="fr-FR" altLang="fr-FR" sz="2400" b="1" dirty="0" smtClean="0">
                <a:latin typeface="Calibri" pitchFamily="34" charset="0"/>
                <a:ea typeface="ＭＳ Ｐゴシック" pitchFamily="34" charset="-128"/>
              </a:rPr>
              <a:t>’</a:t>
            </a:r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inclusion, 38 patients</a:t>
            </a:r>
          </a:p>
          <a:p>
            <a:pPr lvl="1"/>
            <a:r>
              <a:rPr lang="fr-FR" sz="1600" dirty="0" smtClean="0">
                <a:ea typeface="ＭＳ Ｐゴシック" pitchFamily="34" charset="-128"/>
              </a:rPr>
              <a:t>Age médian : 43 ans</a:t>
            </a:r>
          </a:p>
          <a:p>
            <a:pPr lvl="1"/>
            <a:r>
              <a:rPr lang="fr-FR" sz="1600" dirty="0" smtClean="0">
                <a:ea typeface="ＭＳ Ｐゴシック" pitchFamily="34" charset="-128"/>
              </a:rPr>
              <a:t>Durée médiane du traitement par EFV : 21,4 mois (extrêmes : 3,5 - 117,5)</a:t>
            </a:r>
          </a:p>
          <a:p>
            <a:pPr lvl="1"/>
            <a:r>
              <a:rPr lang="fr-FR" sz="1600" dirty="0" smtClean="0">
                <a:ea typeface="ＭＳ Ｐゴシック" pitchFamily="34" charset="-128"/>
              </a:rPr>
              <a:t>CD4, médiane : 510/mm</a:t>
            </a:r>
            <a:r>
              <a:rPr lang="fr-FR" sz="1600" baseline="30000" dirty="0" smtClean="0">
                <a:ea typeface="ＭＳ Ｐゴシック" pitchFamily="34" charset="-128"/>
              </a:rPr>
              <a:t>3</a:t>
            </a:r>
          </a:p>
          <a:p>
            <a:pPr lvl="1"/>
            <a:r>
              <a:rPr lang="fr-FR" sz="1600" dirty="0" smtClean="0">
                <a:ea typeface="ＭＳ Ｐゴシック" pitchFamily="34" charset="-128"/>
              </a:rPr>
              <a:t>INTI associés : TDF/FTC = 61 % ; ABC/3TC = 29 %</a:t>
            </a:r>
          </a:p>
          <a:p>
            <a:pPr lvl="1"/>
            <a:r>
              <a:rPr lang="fr-FR" sz="1600" dirty="0" smtClean="0">
                <a:ea typeface="ＭＳ Ｐゴシック" pitchFamily="34" charset="-128"/>
              </a:rPr>
              <a:t>Fréquence similaire des effets indésirables grade 2-4 du SNC dans les groupes </a:t>
            </a:r>
            <a:r>
              <a:rPr lang="fr-FR" sz="1600" dirty="0" err="1" smtClean="0">
                <a:ea typeface="ＭＳ Ｐゴシック" pitchFamily="34" charset="-128"/>
              </a:rPr>
              <a:t>switch</a:t>
            </a:r>
            <a:r>
              <a:rPr lang="fr-FR" sz="1600" dirty="0" smtClean="0">
                <a:ea typeface="ＭＳ Ｐゴシック" pitchFamily="34" charset="-128"/>
              </a:rPr>
              <a:t> immédiat ou différé à l</a:t>
            </a:r>
            <a:r>
              <a:rPr lang="fr-FR" altLang="fr-FR" sz="1600" dirty="0" smtClean="0">
                <a:ea typeface="ＭＳ Ｐゴシック" pitchFamily="34" charset="-128"/>
              </a:rPr>
              <a:t>’</a:t>
            </a:r>
            <a:r>
              <a:rPr lang="fr-FR" sz="1600" dirty="0" smtClean="0">
                <a:ea typeface="ＭＳ Ｐゴシック" pitchFamily="34" charset="-128"/>
              </a:rPr>
              <a:t>ETR, sauf pour l</a:t>
            </a:r>
            <a:r>
              <a:rPr lang="fr-FR" altLang="fr-FR" sz="1600" dirty="0" smtClean="0">
                <a:ea typeface="ＭＳ Ｐゴシック" pitchFamily="34" charset="-128"/>
              </a:rPr>
              <a:t>’</a:t>
            </a:r>
            <a:r>
              <a:rPr lang="fr-FR" sz="1600" dirty="0" smtClean="0">
                <a:ea typeface="ＭＳ Ｐゴシック" pitchFamily="34" charset="-128"/>
              </a:rPr>
              <a:t>insomnie (p = 0,024)</a:t>
            </a:r>
          </a:p>
          <a:p>
            <a:pPr lvl="1"/>
            <a:endParaRPr lang="fr-FR" sz="2400" dirty="0" smtClean="0">
              <a:ea typeface="ＭＳ Ｐゴシック" pitchFamily="34" charset="-128"/>
            </a:endParaRPr>
          </a:p>
        </p:txBody>
      </p:sp>
      <p:graphicFrame>
        <p:nvGraphicFramePr>
          <p:cNvPr id="8" name="Group 72"/>
          <p:cNvGraphicFramePr>
            <a:graphicFrameLocks noGrp="1"/>
          </p:cNvGraphicFramePr>
          <p:nvPr/>
        </p:nvGraphicFramePr>
        <p:xfrm>
          <a:off x="323850" y="3856038"/>
          <a:ext cx="8281988" cy="2342200"/>
        </p:xfrm>
        <a:graphic>
          <a:graphicData uri="http://schemas.openxmlformats.org/drawingml/2006/table">
            <a:tbl>
              <a:tblPr/>
              <a:tblGrid>
                <a:gridCol w="2171700"/>
                <a:gridCol w="903288"/>
                <a:gridCol w="904875"/>
                <a:gridCol w="903287"/>
                <a:gridCol w="903288"/>
                <a:gridCol w="869950"/>
                <a:gridCol w="871537"/>
                <a:gridCol w="754063"/>
              </a:tblGrid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ETR immédiat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ETR différé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p**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J0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S12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J0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S12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EI du SNC de grade 2-4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90 %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60 %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88,9 %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81,3 %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Rêves anormaux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50 %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66,7 %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62,5 %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Insomnie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75 %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50 %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38,9 %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43,8 %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52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Nombre médian d’</a:t>
                      </a:r>
                      <a: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EI </a:t>
                      </a:r>
                      <a:b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du SNC de grade 2-4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0,003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Score EI SNC*, médiane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7,5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0,19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6216" name="ZoneTexte 8"/>
          <p:cNvSpPr txBox="1">
            <a:spLocks noChangeArrowheads="1"/>
          </p:cNvSpPr>
          <p:nvPr/>
        </p:nvSpPr>
        <p:spPr bwMode="auto">
          <a:xfrm>
            <a:off x="219075" y="6216650"/>
            <a:ext cx="85439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>
                <a:solidFill>
                  <a:srgbClr val="002060"/>
                </a:solidFill>
              </a:rPr>
              <a:t>* Somme du total de tous les grades des EI ; ** Comparaison modification entre </a:t>
            </a:r>
            <a:r>
              <a:rPr lang="fr-FR" sz="1400" dirty="0" err="1">
                <a:solidFill>
                  <a:srgbClr val="002060"/>
                </a:solidFill>
              </a:rPr>
              <a:t>switch</a:t>
            </a:r>
            <a:r>
              <a:rPr lang="fr-FR" sz="1400" dirty="0">
                <a:solidFill>
                  <a:srgbClr val="002060"/>
                </a:solidFill>
              </a:rPr>
              <a:t> immédiat et différé</a:t>
            </a:r>
          </a:p>
        </p:txBody>
      </p:sp>
      <p:sp>
        <p:nvSpPr>
          <p:cNvPr id="6217" name="Rectangle 9"/>
          <p:cNvSpPr>
            <a:spLocks noChangeArrowheads="1"/>
          </p:cNvSpPr>
          <p:nvPr/>
        </p:nvSpPr>
        <p:spPr bwMode="auto">
          <a:xfrm>
            <a:off x="602324" y="3357563"/>
            <a:ext cx="79393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defTabSz="914400" eaLnBrk="0" hangingPunct="0">
              <a:spcBef>
                <a:spcPct val="20000"/>
              </a:spcBef>
              <a:buClr>
                <a:srgbClr val="CC3300"/>
              </a:buClr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EI du SNC de grade 2-4 : modification entre </a:t>
            </a: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</a:rPr>
              <a:t>l’</a:t>
            </a:r>
            <a:r>
              <a:rPr lang="fr-FR" altLang="ja-JP" sz="2400" b="1" dirty="0" smtClean="0">
                <a:solidFill>
                  <a:srgbClr val="CC3300"/>
                </a:solidFill>
                <a:latin typeface="Calibri" pitchFamily="34" charset="0"/>
              </a:rPr>
              <a:t>inclusion </a:t>
            </a:r>
            <a:r>
              <a:rPr lang="fr-FR" altLang="ja-JP" sz="2400" b="1" dirty="0">
                <a:solidFill>
                  <a:srgbClr val="CC3300"/>
                </a:solidFill>
                <a:latin typeface="Calibri" pitchFamily="34" charset="0"/>
              </a:rPr>
              <a:t>et S12</a:t>
            </a:r>
            <a:endParaRPr 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6218" name="ZoneTexte 69"/>
          <p:cNvSpPr txBox="1">
            <a:spLocks noChangeArrowheads="1"/>
          </p:cNvSpPr>
          <p:nvPr/>
        </p:nvSpPr>
        <p:spPr bwMode="auto">
          <a:xfrm>
            <a:off x="5926138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</a:rPr>
              <a:t>Waters L, AIDS 2011;25:65-71</a:t>
            </a:r>
          </a:p>
        </p:txBody>
      </p:sp>
      <p:sp>
        <p:nvSpPr>
          <p:cNvPr id="6219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50338" cy="1106488"/>
          </a:xfrm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Switch de l</a:t>
            </a:r>
            <a:r>
              <a:rPr lang="fr-FR" altLang="fr-FR" dirty="0" smtClean="0">
                <a:ea typeface="ＭＳ Ｐゴシック" pitchFamily="34" charset="-128"/>
              </a:rPr>
              <a:t>’</a:t>
            </a:r>
            <a:r>
              <a:rPr lang="fr-FR" altLang="ja-JP" dirty="0" err="1" smtClean="0">
                <a:ea typeface="ＭＳ Ｐゴシック" pitchFamily="34" charset="-128"/>
              </a:rPr>
              <a:t>efavirenz</a:t>
            </a:r>
            <a:r>
              <a:rPr lang="fr-FR" altLang="ja-JP" dirty="0" smtClean="0">
                <a:ea typeface="ＭＳ Ｐゴシック" pitchFamily="34" charset="-128"/>
              </a:rPr>
              <a:t> pour l</a:t>
            </a:r>
            <a:r>
              <a:rPr lang="fr-FR" altLang="fr-FR" dirty="0" smtClean="0">
                <a:ea typeface="ＭＳ Ｐゴシック" pitchFamily="34" charset="-128"/>
              </a:rPr>
              <a:t>’</a:t>
            </a:r>
            <a:r>
              <a:rPr lang="fr-FR" altLang="ja-JP" dirty="0" err="1" smtClean="0">
                <a:ea typeface="ＭＳ Ｐゴシック" pitchFamily="34" charset="-128"/>
              </a:rPr>
              <a:t>étravirine</a:t>
            </a:r>
            <a:r>
              <a:rPr lang="fr-FR" altLang="ja-JP" dirty="0" smtClean="0">
                <a:ea typeface="ＭＳ Ｐゴシック" pitchFamily="34" charset="-128"/>
              </a:rPr>
              <a:t> chez les patients avec des effets indésirables du SNC</a:t>
            </a:r>
            <a:endParaRPr lang="fr-FR" dirty="0" smtClean="0">
              <a:ea typeface="ＭＳ Ｐゴシック" pitchFamily="34" charset="-128"/>
            </a:endParaRPr>
          </a:p>
        </p:txBody>
      </p:sp>
      <p:sp>
        <p:nvSpPr>
          <p:cNvPr id="6220" name="AutoShape 162"/>
          <p:cNvSpPr>
            <a:spLocks noChangeArrowheads="1"/>
          </p:cNvSpPr>
          <p:nvPr/>
        </p:nvSpPr>
        <p:spPr bwMode="auto">
          <a:xfrm>
            <a:off x="0" y="6570663"/>
            <a:ext cx="13843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SWITCH EFV/ETR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ce réservé du contenu 4"/>
          <p:cNvSpPr>
            <a:spLocks noGrp="1"/>
          </p:cNvSpPr>
          <p:nvPr>
            <p:ph idx="1"/>
          </p:nvPr>
        </p:nvSpPr>
        <p:spPr>
          <a:xfrm>
            <a:off x="50800" y="1113100"/>
            <a:ext cx="9075738" cy="5303838"/>
          </a:xfrm>
        </p:spPr>
        <p:txBody>
          <a:bodyPr/>
          <a:lstStyle/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Analyse combinée, à 12 semaines d</a:t>
            </a:r>
            <a:r>
              <a:rPr lang="fr-FR" altLang="fr-FR" sz="2400" b="1" dirty="0" smtClean="0">
                <a:latin typeface="Calibri" pitchFamily="34" charset="0"/>
                <a:ea typeface="ＭＳ Ｐゴシック" pitchFamily="34" charset="-128"/>
              </a:rPr>
              <a:t>’</a:t>
            </a:r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ETR dans les 2 bras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EI de grade 2-4 du SNC</a:t>
            </a:r>
          </a:p>
          <a:p>
            <a:pPr lvl="2"/>
            <a:r>
              <a:rPr lang="fr-FR" dirty="0" smtClean="0">
                <a:ea typeface="ＭＳ Ｐゴシック" pitchFamily="34" charset="-128"/>
              </a:rPr>
              <a:t>Réductions significatives (J0 ; S12) des EI globaux  (89 % ; 60 % ; p = 0,009), </a:t>
            </a:r>
            <a:r>
              <a:rPr lang="fr-FR" dirty="0" smtClean="0">
                <a:ea typeface="ＭＳ Ｐゴシック" pitchFamily="34" charset="-128"/>
              </a:rPr>
              <a:t/>
            </a:r>
            <a:br>
              <a:rPr lang="fr-FR" dirty="0" smtClean="0">
                <a:ea typeface="ＭＳ Ｐゴシック" pitchFamily="34" charset="-128"/>
              </a:rPr>
            </a:br>
            <a:r>
              <a:rPr lang="fr-FR" dirty="0" smtClean="0">
                <a:ea typeface="ＭＳ Ｐゴシック" pitchFamily="34" charset="-128"/>
              </a:rPr>
              <a:t>de l’</a:t>
            </a:r>
            <a:r>
              <a:rPr lang="fr-FR" altLang="ja-JP" dirty="0" smtClean="0">
                <a:ea typeface="ＭＳ Ｐゴシック" pitchFamily="34" charset="-128"/>
              </a:rPr>
              <a:t>insomnie </a:t>
            </a:r>
            <a:r>
              <a:rPr lang="fr-FR" altLang="ja-JP" dirty="0" smtClean="0">
                <a:ea typeface="ＭＳ Ｐゴシック" pitchFamily="34" charset="-128"/>
              </a:rPr>
              <a:t>(63 % ; 37 % ; p = 0,016), des rêves anormaux (57 % ; 20 % </a:t>
            </a:r>
            <a:r>
              <a:rPr lang="fr-FR" altLang="ja-JP" dirty="0" smtClean="0">
                <a:ea typeface="ＭＳ Ｐゴシック" pitchFamily="34" charset="-128"/>
              </a:rPr>
              <a:t>;</a:t>
            </a:r>
            <a:br>
              <a:rPr lang="fr-FR" altLang="ja-JP" dirty="0" smtClean="0">
                <a:ea typeface="ＭＳ Ｐゴシック" pitchFamily="34" charset="-128"/>
              </a:rPr>
            </a:br>
            <a:r>
              <a:rPr lang="fr-FR" altLang="ja-JP" dirty="0" smtClean="0">
                <a:ea typeface="ＭＳ Ｐゴシック" pitchFamily="34" charset="-128"/>
              </a:rPr>
              <a:t>p </a:t>
            </a:r>
            <a:r>
              <a:rPr lang="fr-FR" altLang="ja-JP" dirty="0" smtClean="0">
                <a:ea typeface="ＭＳ Ｐゴシック" pitchFamily="34" charset="-128"/>
              </a:rPr>
              <a:t>= 0,001) </a:t>
            </a:r>
            <a:r>
              <a:rPr lang="fr-FR" altLang="ja-JP" dirty="0" smtClean="0">
                <a:ea typeface="ＭＳ Ｐゴシック" pitchFamily="34" charset="-128"/>
              </a:rPr>
              <a:t>et </a:t>
            </a:r>
            <a:r>
              <a:rPr lang="fr-FR" altLang="ja-JP" dirty="0" smtClean="0">
                <a:ea typeface="ＭＳ Ｐゴシック" pitchFamily="34" charset="-128"/>
              </a:rPr>
              <a:t>de la nervosité (29 % ; 9 % ; p = 0,046)</a:t>
            </a:r>
            <a:endParaRPr lang="fr-FR" altLang="ja-JP" sz="500" dirty="0" smtClean="0">
              <a:ea typeface="ＭＳ Ｐゴシック" pitchFamily="34" charset="-128"/>
            </a:endParaRP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Efficacité virologique et immunologique</a:t>
            </a:r>
            <a:endParaRPr lang="fr-FR" sz="2400" dirty="0" smtClean="0">
              <a:ea typeface="ＭＳ Ｐゴシック" pitchFamily="34" charset="-128"/>
            </a:endParaRPr>
          </a:p>
          <a:p>
            <a:pPr lvl="2"/>
            <a:r>
              <a:rPr lang="fr-FR" dirty="0" smtClean="0">
                <a:ea typeface="ＭＳ Ｐゴシック" pitchFamily="34" charset="-128"/>
              </a:rPr>
              <a:t>ARN VIH-1 &lt; 50 c/ml à toutes les visites, augmentation médiane des CD4 : + 43/mm</a:t>
            </a:r>
            <a:r>
              <a:rPr lang="fr-FR" baseline="30000" dirty="0" smtClean="0">
                <a:ea typeface="ＭＳ Ｐゴシック" pitchFamily="34" charset="-128"/>
              </a:rPr>
              <a:t>3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Lipides à jeun</a:t>
            </a:r>
          </a:p>
          <a:p>
            <a:pPr lvl="2"/>
            <a:r>
              <a:rPr lang="fr-FR" dirty="0" smtClean="0">
                <a:ea typeface="ＭＳ Ｐゴシック" pitchFamily="34" charset="-128"/>
              </a:rPr>
              <a:t>Diminution du cholestérol total (- 0,64 </a:t>
            </a:r>
            <a:r>
              <a:rPr lang="fr-FR" dirty="0" err="1" smtClean="0">
                <a:ea typeface="ＭＳ Ｐゴシック" pitchFamily="34" charset="-128"/>
              </a:rPr>
              <a:t>mmol</a:t>
            </a:r>
            <a:r>
              <a:rPr lang="fr-FR" dirty="0" smtClean="0">
                <a:ea typeface="ＭＳ Ｐゴシック" pitchFamily="34" charset="-128"/>
              </a:rPr>
              <a:t>/l ; p &lt; 0,001) et du LDL-cholestérol </a:t>
            </a:r>
            <a:br>
              <a:rPr lang="fr-FR" dirty="0" smtClean="0">
                <a:ea typeface="ＭＳ Ｐゴシック" pitchFamily="34" charset="-128"/>
              </a:rPr>
            </a:br>
            <a:r>
              <a:rPr lang="fr-FR" dirty="0" smtClean="0">
                <a:ea typeface="ＭＳ Ｐゴシック" pitchFamily="34" charset="-128"/>
              </a:rPr>
              <a:t>(- 0,58 </a:t>
            </a:r>
            <a:r>
              <a:rPr lang="fr-FR" dirty="0" err="1" smtClean="0">
                <a:ea typeface="ＭＳ Ｐゴシック" pitchFamily="34" charset="-128"/>
              </a:rPr>
              <a:t>mmol</a:t>
            </a:r>
            <a:r>
              <a:rPr lang="fr-FR" dirty="0" smtClean="0">
                <a:ea typeface="ＭＳ Ｐゴシック" pitchFamily="34" charset="-128"/>
              </a:rPr>
              <a:t>/l ; p = 0,021)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Pas de rash ni d</a:t>
            </a:r>
            <a:r>
              <a:rPr lang="fr-FR" altLang="fr-FR" sz="1800" dirty="0" smtClean="0">
                <a:ea typeface="ＭＳ Ｐゴシック" pitchFamily="34" charset="-128"/>
              </a:rPr>
              <a:t>’</a:t>
            </a:r>
            <a:r>
              <a:rPr lang="fr-FR" altLang="ja-JP" sz="1800" dirty="0" err="1" smtClean="0">
                <a:ea typeface="ＭＳ Ｐゴシック" pitchFamily="34" charset="-128"/>
              </a:rPr>
              <a:t>hépatotoxicité</a:t>
            </a:r>
            <a:r>
              <a:rPr lang="fr-FR" altLang="ja-JP" sz="1800" dirty="0" smtClean="0">
                <a:ea typeface="ＭＳ Ｐゴシック" pitchFamily="34" charset="-128"/>
              </a:rPr>
              <a:t/>
            </a:r>
            <a:br>
              <a:rPr lang="fr-FR" altLang="ja-JP" sz="1800" dirty="0" smtClean="0">
                <a:ea typeface="ＭＳ Ｐゴシック" pitchFamily="34" charset="-128"/>
              </a:rPr>
            </a:br>
            <a:endParaRPr lang="fr-FR" altLang="ja-JP" sz="1400" dirty="0" smtClean="0">
              <a:ea typeface="ＭＳ Ｐゴシック" pitchFamily="34" charset="-128"/>
            </a:endParaRPr>
          </a:p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Conclusion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Le </a:t>
            </a:r>
            <a:r>
              <a:rPr lang="fr-FR" sz="1800" dirty="0" err="1" smtClean="0">
                <a:ea typeface="ＭＳ Ｐゴシック" pitchFamily="34" charset="-128"/>
              </a:rPr>
              <a:t>switch</a:t>
            </a:r>
            <a:r>
              <a:rPr lang="fr-FR" sz="1800" dirty="0" smtClean="0">
                <a:ea typeface="ＭＳ Ｐゴシック" pitchFamily="34" charset="-128"/>
              </a:rPr>
              <a:t> de EFV pour ETR a entrainé une diminution significative de certains EI grade 2-4 du SNC, dont insomnie, rêves anormaux et nervosité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ETR en 1 prise/j était efficace, bien toléré et associé à un profil lipidique favorable, constituant une alternative à l</a:t>
            </a:r>
            <a:r>
              <a:rPr lang="fr-FR" altLang="fr-FR" sz="1800" dirty="0" smtClean="0">
                <a:ea typeface="ＭＳ Ｐゴシック" pitchFamily="34" charset="-128"/>
              </a:rPr>
              <a:t>’</a:t>
            </a:r>
            <a:r>
              <a:rPr lang="fr-FR" sz="1800" dirty="0" smtClean="0">
                <a:ea typeface="ＭＳ Ｐゴシック" pitchFamily="34" charset="-128"/>
              </a:rPr>
              <a:t>EFV chez les patients avec des EI </a:t>
            </a:r>
            <a:br>
              <a:rPr lang="fr-FR" sz="1800" dirty="0" smtClean="0">
                <a:ea typeface="ＭＳ Ｐゴシック" pitchFamily="34" charset="-128"/>
              </a:rPr>
            </a:br>
            <a:r>
              <a:rPr lang="fr-FR" sz="1800" dirty="0" smtClean="0">
                <a:ea typeface="ＭＳ Ｐゴシック" pitchFamily="34" charset="-128"/>
              </a:rPr>
              <a:t>du SNC</a:t>
            </a:r>
          </a:p>
        </p:txBody>
      </p:sp>
      <p:sp>
        <p:nvSpPr>
          <p:cNvPr id="7170" name="ZoneTexte 69"/>
          <p:cNvSpPr txBox="1">
            <a:spLocks noChangeArrowheads="1"/>
          </p:cNvSpPr>
          <p:nvPr/>
        </p:nvSpPr>
        <p:spPr bwMode="auto">
          <a:xfrm>
            <a:off x="5926138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</a:rPr>
              <a:t>Waters L, AIDS 2011;25:65-71</a:t>
            </a:r>
          </a:p>
        </p:txBody>
      </p:sp>
      <p:sp>
        <p:nvSpPr>
          <p:cNvPr id="7171" name="Titre 3"/>
          <p:cNvSpPr>
            <a:spLocks noGrp="1"/>
          </p:cNvSpPr>
          <p:nvPr>
            <p:ph type="title"/>
          </p:nvPr>
        </p:nvSpPr>
        <p:spPr>
          <a:xfrm>
            <a:off x="50800" y="44450"/>
            <a:ext cx="9075738" cy="1106488"/>
          </a:xfrm>
        </p:spPr>
        <p:txBody>
          <a:bodyPr/>
          <a:lstStyle/>
          <a:p>
            <a:r>
              <a:rPr lang="fr-FR" dirty="0" smtClean="0">
                <a:ea typeface="ＭＳ Ｐゴシック" pitchFamily="34" charset="-128"/>
              </a:rPr>
              <a:t>Switch de l</a:t>
            </a:r>
            <a:r>
              <a:rPr lang="fr-FR" altLang="fr-FR" dirty="0" smtClean="0">
                <a:ea typeface="ＭＳ Ｐゴシック" pitchFamily="34" charset="-128"/>
              </a:rPr>
              <a:t>’</a:t>
            </a:r>
            <a:r>
              <a:rPr lang="fr-FR" altLang="ja-JP" dirty="0" err="1" smtClean="0">
                <a:ea typeface="ＭＳ Ｐゴシック" pitchFamily="34" charset="-128"/>
              </a:rPr>
              <a:t>efavirenz</a:t>
            </a:r>
            <a:r>
              <a:rPr lang="fr-FR" altLang="ja-JP" dirty="0" smtClean="0">
                <a:ea typeface="ＭＳ Ｐゴシック" pitchFamily="34" charset="-128"/>
              </a:rPr>
              <a:t> pour l</a:t>
            </a:r>
            <a:r>
              <a:rPr lang="fr-FR" altLang="fr-FR" dirty="0" smtClean="0">
                <a:ea typeface="ＭＳ Ｐゴシック" pitchFamily="34" charset="-128"/>
              </a:rPr>
              <a:t>’</a:t>
            </a:r>
            <a:r>
              <a:rPr lang="fr-FR" altLang="ja-JP" dirty="0" err="1" smtClean="0">
                <a:ea typeface="ＭＳ Ｐゴシック" pitchFamily="34" charset="-128"/>
              </a:rPr>
              <a:t>étravirine</a:t>
            </a:r>
            <a:r>
              <a:rPr lang="fr-FR" altLang="ja-JP" dirty="0" smtClean="0">
                <a:ea typeface="ＭＳ Ｐゴシック" pitchFamily="34" charset="-128"/>
              </a:rPr>
              <a:t> chez les patients avec des effets indésirables du SNC</a:t>
            </a:r>
            <a:endParaRPr lang="fr-FR" dirty="0" smtClean="0">
              <a:ea typeface="ＭＳ Ｐゴシック" pitchFamily="34" charset="-128"/>
            </a:endParaRPr>
          </a:p>
        </p:txBody>
      </p:sp>
      <p:sp>
        <p:nvSpPr>
          <p:cNvPr id="7172" name="AutoShape 162"/>
          <p:cNvSpPr>
            <a:spLocks noChangeArrowheads="1"/>
          </p:cNvSpPr>
          <p:nvPr/>
        </p:nvSpPr>
        <p:spPr bwMode="auto">
          <a:xfrm>
            <a:off x="0" y="6570663"/>
            <a:ext cx="1384300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</a:rPr>
              <a:t>SWITCH EFV/ETR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10192</TotalTime>
  <Words>407</Words>
  <Application>Microsoft Office PowerPoint</Application>
  <PresentationFormat>Affichage à l'écran (4:3)</PresentationFormat>
  <Paragraphs>110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1" baseType="lpstr">
      <vt:lpstr>Arial</vt:lpstr>
      <vt:lpstr>ＭＳ Ｐゴシック</vt:lpstr>
      <vt:lpstr>Calibri</vt:lpstr>
      <vt:lpstr>Wingdings</vt:lpstr>
      <vt:lpstr>Trebuchet MS</vt:lpstr>
      <vt:lpstr>Cambria</vt:lpstr>
      <vt:lpstr>ARV_trials_2015</vt:lpstr>
      <vt:lpstr>Switch INNTI pour INNTI</vt:lpstr>
      <vt:lpstr>Switch de l’efavirenz pour l’étravirine chez les patients avec des effets indésirables du SNC</vt:lpstr>
      <vt:lpstr>Switch de l’efavirenz pour l’étravirine chez les patients avec des effets indésirables du SNC</vt:lpstr>
      <vt:lpstr>Switch de l’efavirenz pour l’étravirine chez les patients avec des effets indésirables du SNC</vt:lpstr>
    </vt:vector>
  </TitlesOfParts>
  <Company>ARV-trials.com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Pedro Cahn, Anton Poszniak, François Raffi</dc:creator>
  <cp:lastModifiedBy>Pilouk</cp:lastModifiedBy>
  <cp:revision>445</cp:revision>
  <dcterms:created xsi:type="dcterms:W3CDTF">2012-09-21T12:23:40Z</dcterms:created>
  <dcterms:modified xsi:type="dcterms:W3CDTF">2015-09-10T09:24:57Z</dcterms:modified>
</cp:coreProperties>
</file>