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1" r:id="rId2"/>
    <p:sldId id="257" r:id="rId3"/>
    <p:sldId id="258" r:id="rId4"/>
    <p:sldId id="269" r:id="rId5"/>
    <p:sldId id="264" r:id="rId6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CC0000"/>
    <a:srgbClr val="0070C0"/>
    <a:srgbClr val="DDDDDD"/>
    <a:srgbClr val="000066"/>
    <a:srgbClr val="660066"/>
    <a:srgbClr val="002060"/>
    <a:srgbClr val="333399"/>
    <a:srgbClr val="9900CC"/>
    <a:srgbClr val="10EB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96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39DAFA-D9D2-4F31-8C19-D80CFA575871}" type="datetimeFigureOut">
              <a:rPr lang="fr-FR"/>
              <a:pPr>
                <a:defRPr/>
              </a:pPr>
              <a:t>10/09/2015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BCFAF4-5404-4474-A41E-DE62A64537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58802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CD63FB9-B75E-4FDF-9792-F0CD9C236DA5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ea typeface="ＭＳ Ｐゴシック" pitchFamily="34" charset="-128"/>
              </a:rPr>
              <a:t>Switch INNTI pour INNTI</a:t>
            </a: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err="1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Efavirenz</a:t>
            </a:r>
            <a:r>
              <a:rPr lang="en-GB" sz="2800" b="1" dirty="0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 pour </a:t>
            </a:r>
            <a:r>
              <a:rPr lang="en-GB" sz="2800" b="1" dirty="0" err="1" smtClean="0">
                <a:solidFill>
                  <a:srgbClr val="333399"/>
                </a:solidFill>
                <a:latin typeface="+mj-lt"/>
                <a:ea typeface="ＭＳ Ｐゴシック" pitchFamily="34" charset="-128"/>
              </a:rPr>
              <a:t>étravirine</a:t>
            </a:r>
            <a:endParaRPr lang="en-GB" sz="2800" b="1" dirty="0" smtClean="0">
              <a:solidFill>
                <a:srgbClr val="333399"/>
              </a:solidFill>
              <a:latin typeface="+mj-lt"/>
              <a:ea typeface="ＭＳ Ｐゴシック" pitchFamily="34" charset="-128"/>
            </a:endParaRPr>
          </a:p>
          <a:p>
            <a:pPr lvl="1"/>
            <a:r>
              <a:rPr lang="fr-FR" sz="2400" b="1" dirty="0" smtClean="0">
                <a:solidFill>
                  <a:srgbClr val="DDDDDD"/>
                </a:solidFill>
                <a:latin typeface="+mj-lt"/>
                <a:ea typeface="ＭＳ Ｐゴシック" pitchFamily="34" charset="-128"/>
              </a:rPr>
              <a:t>Switch pour toxicité</a:t>
            </a:r>
          </a:p>
          <a:p>
            <a:pPr lvl="1"/>
            <a:r>
              <a:rPr lang="fr-FR" sz="2400" b="1" dirty="0" smtClean="0">
                <a:solidFill>
                  <a:srgbClr val="CC3300"/>
                </a:solidFill>
                <a:latin typeface="+mj-lt"/>
                <a:ea typeface="ＭＳ Ｐゴシック" pitchFamily="34" charset="-128"/>
              </a:rPr>
              <a:t>Préférence des patients</a:t>
            </a:r>
          </a:p>
          <a:p>
            <a:pPr lvl="1"/>
            <a:endParaRPr lang="fr-FR" sz="2400" b="1" dirty="0">
              <a:solidFill>
                <a:srgbClr val="CC3300"/>
              </a:solidFill>
              <a:latin typeface="+mj-lt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895073"/>
          </a:xfrm>
        </p:spPr>
        <p:txBody>
          <a:bodyPr/>
          <a:lstStyle/>
          <a:p>
            <a:r>
              <a:rPr lang="fr-FR" sz="3600" dirty="0" smtClean="0">
                <a:ea typeface="ＭＳ Ｐゴシック" pitchFamily="34" charset="-128"/>
              </a:rPr>
              <a:t>Switch EFV pour </a:t>
            </a:r>
            <a:r>
              <a:rPr lang="fr-FR" sz="3600" dirty="0" smtClean="0">
                <a:ea typeface="ＭＳ Ｐゴシック" pitchFamily="34" charset="-128"/>
              </a:rPr>
              <a:t>ETR : préférence </a:t>
            </a:r>
            <a:r>
              <a:rPr lang="fr-FR" sz="3600" dirty="0" smtClean="0">
                <a:ea typeface="ＭＳ Ｐゴシック" pitchFamily="34" charset="-128"/>
              </a:rPr>
              <a:t>des patients</a:t>
            </a:r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019425" y="3213100"/>
            <a:ext cx="4064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342423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40836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41630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130675" y="2219979"/>
            <a:ext cx="1722438" cy="8244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ETR 400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mg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QD</a:t>
            </a:r>
            <a:endParaRPr lang="fr-FR" sz="1600" b="1" smtClean="0"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  <a:p>
            <a:pPr algn="ctr">
              <a:defRPr/>
            </a:pP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 + EFV placebo </a:t>
            </a:r>
            <a:endParaRPr lang="fr-FR" sz="1600" b="1" smtClean="0"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  <a:p>
            <a:pPr algn="ctr">
              <a:defRPr/>
            </a:pP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+ 2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INTI</a:t>
            </a:r>
            <a:endParaRPr lang="fr-FR" sz="1600" b="1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>
            <a:off x="5888957" y="2649935"/>
            <a:ext cx="650875" cy="317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5917532" y="3598240"/>
            <a:ext cx="62230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179" name="Text Box 35"/>
          <p:cNvSpPr txBox="1">
            <a:spLocks noChangeArrowheads="1"/>
          </p:cNvSpPr>
          <p:nvPr/>
        </p:nvSpPr>
        <p:spPr bwMode="auto">
          <a:xfrm>
            <a:off x="5364163" y="4267200"/>
            <a:ext cx="3856037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1400" smtClean="0">
                <a:solidFill>
                  <a:srgbClr val="FFFFFF"/>
                </a:solidFill>
                <a:ea typeface="ＭＳ Ｐゴシック" pitchFamily="34" charset="-128"/>
              </a:rPr>
              <a:t>        </a:t>
            </a:r>
            <a:r>
              <a:rPr lang="fr-FR" sz="1200" smtClean="0">
                <a:solidFill>
                  <a:srgbClr val="FFFFFF"/>
                </a:solidFill>
                <a:ea typeface="ＭＳ Ｐゴシック" pitchFamily="34" charset="-128"/>
              </a:rPr>
              <a:t>24 weeks      </a:t>
            </a:r>
            <a:r>
              <a:rPr lang="fr-FR" sz="1200" smtClean="0">
                <a:solidFill>
                  <a:srgbClr val="FFFFFF"/>
                </a:solidFill>
                <a:ea typeface="ＭＳ Ｐゴシック" pitchFamily="34" charset="-128"/>
              </a:rPr>
              <a:t>	                48 weeks</a:t>
            </a:r>
          </a:p>
          <a:p>
            <a:pPr algn="ctr">
              <a:lnSpc>
                <a:spcPct val="85000"/>
              </a:lnSpc>
            </a:pPr>
            <a:r>
              <a:rPr lang="fr-FR" sz="1200" smtClean="0">
                <a:solidFill>
                  <a:srgbClr val="FFFFFF"/>
                </a:solidFill>
                <a:ea typeface="ＭＳ Ｐゴシック" pitchFamily="34" charset="-128"/>
              </a:rPr>
              <a:t>   Primary Endpoint </a:t>
            </a:r>
            <a:r>
              <a:rPr lang="fr-FR" sz="1200" smtClean="0">
                <a:solidFill>
                  <a:srgbClr val="FFFFFF"/>
                </a:solidFill>
                <a:ea typeface="ＭＳ Ｐゴシック" pitchFamily="34" charset="-128"/>
              </a:rPr>
              <a:t>	       </a:t>
            </a:r>
            <a:r>
              <a:rPr lang="fr-FR" sz="1200" smtClean="0">
                <a:solidFill>
                  <a:srgbClr val="FFFFFF"/>
                </a:solidFill>
                <a:ea typeface="ＭＳ Ｐゴシック" pitchFamily="34" charset="-128"/>
              </a:rPr>
              <a:t>Secondary </a:t>
            </a:r>
            <a:r>
              <a:rPr lang="fr-FR" sz="1200" smtClean="0">
                <a:solidFill>
                  <a:srgbClr val="FFFFFF"/>
                </a:solidFill>
                <a:ea typeface="ＭＳ Ｐゴシック" pitchFamily="34" charset="-128"/>
              </a:rPr>
              <a:t>Endpoint</a:t>
            </a:r>
            <a:r>
              <a:rPr lang="fr-FR" sz="1400" smtClean="0">
                <a:solidFill>
                  <a:srgbClr val="FFFFFF"/>
                </a:solidFill>
                <a:ea typeface="ＭＳ Ｐゴシック" pitchFamily="34" charset="-128"/>
              </a:rPr>
              <a:t>	</a:t>
            </a:r>
            <a:endParaRPr lang="fr-FR" sz="14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180" name="AutoShape 32"/>
          <p:cNvSpPr>
            <a:spLocks noChangeArrowheads="1"/>
          </p:cNvSpPr>
          <p:nvPr/>
        </p:nvSpPr>
        <p:spPr bwMode="auto">
          <a:xfrm>
            <a:off x="4025900" y="4202113"/>
            <a:ext cx="88900" cy="119062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181" name="AutoShape 33"/>
          <p:cNvSpPr>
            <a:spLocks noChangeArrowheads="1"/>
          </p:cNvSpPr>
          <p:nvPr/>
        </p:nvSpPr>
        <p:spPr bwMode="auto">
          <a:xfrm>
            <a:off x="8242300" y="4200525"/>
            <a:ext cx="88900" cy="119063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182" name="AutoShape 34"/>
          <p:cNvSpPr>
            <a:spLocks noChangeArrowheads="1"/>
          </p:cNvSpPr>
          <p:nvPr/>
        </p:nvSpPr>
        <p:spPr bwMode="auto">
          <a:xfrm>
            <a:off x="6151563" y="4191000"/>
            <a:ext cx="88900" cy="119063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8" name="Line 35"/>
          <p:cNvSpPr>
            <a:spLocks noChangeShapeType="1"/>
          </p:cNvSpPr>
          <p:nvPr/>
        </p:nvSpPr>
        <p:spPr bwMode="auto">
          <a:xfrm>
            <a:off x="4043363" y="4256088"/>
            <a:ext cx="426402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184" name="Text Box 36"/>
          <p:cNvSpPr txBox="1">
            <a:spLocks noChangeArrowheads="1"/>
          </p:cNvSpPr>
          <p:nvPr/>
        </p:nvSpPr>
        <p:spPr bwMode="auto">
          <a:xfrm>
            <a:off x="3416863" y="2324100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28</a:t>
            </a:r>
            <a:endParaRPr lang="fr-FR" sz="16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185" name="Text Box 37"/>
          <p:cNvSpPr txBox="1">
            <a:spLocks noChangeArrowheads="1"/>
          </p:cNvSpPr>
          <p:nvPr/>
        </p:nvSpPr>
        <p:spPr bwMode="auto">
          <a:xfrm>
            <a:off x="3404163" y="3717925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30</a:t>
            </a:r>
            <a:endParaRPr lang="fr-FR" sz="16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130675" y="3208338"/>
            <a:ext cx="1722438" cy="82391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EFV 600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mg QD </a:t>
            </a:r>
            <a:endParaRPr lang="fr-FR" sz="1600" b="1" smtClean="0">
              <a:solidFill>
                <a:schemeClr val="bg1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  <a:p>
            <a:pPr algn="ctr">
              <a:defRPr/>
            </a:pP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ETR placebo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/>
            </a:r>
            <a:b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2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INTI</a:t>
            </a:r>
            <a:endParaRPr lang="fr-FR" sz="1600" b="1">
              <a:solidFill>
                <a:schemeClr val="bg1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  <a:endParaRPr lang="fr-FR" sz="24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90" name="Connecteur droit 66"/>
          <p:cNvCxnSpPr>
            <a:cxnSpLocks noChangeShapeType="1"/>
          </p:cNvCxnSpPr>
          <p:nvPr/>
        </p:nvCxnSpPr>
        <p:spPr bwMode="auto">
          <a:xfrm rot="5400000">
            <a:off x="3085307" y="245189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7191" name="Oval 170"/>
          <p:cNvSpPr>
            <a:spLocks noChangeArrowheads="1"/>
          </p:cNvSpPr>
          <p:nvPr/>
        </p:nvSpPr>
        <p:spPr bwMode="auto">
          <a:xfrm>
            <a:off x="2514600" y="123825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: </a:t>
            </a:r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fr-FR" sz="1400" b="1" smtClean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Double </a:t>
            </a:r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aveugle</a:t>
            </a:r>
            <a:endParaRPr lang="fr-FR" sz="1400" b="1" smtClean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Crossover</a:t>
            </a:r>
            <a:endParaRPr lang="fr-FR" sz="14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193" name="Rectangle 35"/>
          <p:cNvSpPr>
            <a:spLocks noChangeArrowheads="1"/>
          </p:cNvSpPr>
          <p:nvPr/>
        </p:nvSpPr>
        <p:spPr bwMode="auto">
          <a:xfrm>
            <a:off x="7627341" y="4260850"/>
            <a:ext cx="13839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12 </a:t>
            </a:r>
            <a:r>
              <a:rPr lang="fr-FR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semaines</a:t>
            </a:r>
            <a:endParaRPr lang="fr-FR" sz="1400" b="1" smtClean="0">
              <a:solidFill>
                <a:srgbClr val="000066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Critère </a:t>
            </a:r>
            <a:r>
              <a:rPr lang="fr-FR" sz="1400" b="1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principal</a:t>
            </a:r>
            <a:endParaRPr lang="fr-FR" sz="1400" b="1">
              <a:solidFill>
                <a:srgbClr val="000066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194" name="Espace réservé du contenu 2"/>
          <p:cNvSpPr>
            <a:spLocks/>
          </p:cNvSpPr>
          <p:nvPr/>
        </p:nvSpPr>
        <p:spPr bwMode="auto">
          <a:xfrm>
            <a:off x="34925" y="4709206"/>
            <a:ext cx="9040813" cy="1745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Objectif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600" dirty="0" smtClean="0">
                <a:solidFill>
                  <a:srgbClr val="000066"/>
                </a:solidFill>
              </a:rPr>
              <a:t>Critère principal de jugement : préférence du patient pour le 1</a:t>
            </a:r>
            <a:r>
              <a:rPr lang="fr-FR" sz="1600" baseline="30000" dirty="0" smtClean="0">
                <a:solidFill>
                  <a:srgbClr val="000066"/>
                </a:solidFill>
              </a:rPr>
              <a:t>er</a:t>
            </a:r>
            <a:r>
              <a:rPr lang="fr-FR" sz="1600" dirty="0" smtClean="0">
                <a:solidFill>
                  <a:srgbClr val="000066"/>
                </a:solidFill>
              </a:rPr>
              <a:t> ou le 2</a:t>
            </a:r>
            <a:r>
              <a:rPr lang="fr-FR" sz="1600" baseline="30000" dirty="0" smtClean="0">
                <a:solidFill>
                  <a:srgbClr val="000066"/>
                </a:solidFill>
              </a:rPr>
              <a:t>nd</a:t>
            </a:r>
            <a:r>
              <a:rPr lang="fr-FR" sz="1600" dirty="0" smtClean="0">
                <a:solidFill>
                  <a:srgbClr val="000066"/>
                </a:solidFill>
              </a:rPr>
              <a:t> traitement, évaluée par questionnaire à S12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600" dirty="0" smtClean="0">
                <a:solidFill>
                  <a:srgbClr val="000066"/>
                </a:solidFill>
              </a:rPr>
              <a:t>Questionnaires standardisés : anxiété et dépression, somnolence diurne, </a:t>
            </a:r>
            <a:br>
              <a:rPr lang="fr-FR" sz="1600" dirty="0" smtClean="0">
                <a:solidFill>
                  <a:srgbClr val="000066"/>
                </a:solidFill>
              </a:rPr>
            </a:br>
            <a:r>
              <a:rPr lang="fr-FR" sz="1600" dirty="0" smtClean="0">
                <a:solidFill>
                  <a:srgbClr val="000066"/>
                </a:solidFill>
              </a:rPr>
              <a:t>qualité du sommeil et satisfaction du traitement (</a:t>
            </a:r>
            <a:r>
              <a:rPr lang="fr-FR" sz="1600" dirty="0" err="1" smtClean="0">
                <a:solidFill>
                  <a:srgbClr val="000066"/>
                </a:solidFill>
              </a:rPr>
              <a:t>HIVTSQc</a:t>
            </a:r>
            <a:r>
              <a:rPr lang="fr-FR" sz="1600" dirty="0" smtClean="0">
                <a:solidFill>
                  <a:srgbClr val="000066"/>
                </a:solidFill>
              </a:rPr>
              <a:t>)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600" dirty="0" smtClean="0">
                <a:solidFill>
                  <a:srgbClr val="000066"/>
                </a:solidFill>
                <a:latin typeface="+mn-lt"/>
                <a:ea typeface="ＭＳ Ｐゴシック" pitchFamily="34" charset="-128"/>
              </a:rPr>
              <a:t>Dosages plasmatiques des ARV : à J1 et à la fin de chaque phase de traitement</a:t>
            </a:r>
            <a:endParaRPr lang="fr-FR" sz="1600" dirty="0">
              <a:solidFill>
                <a:srgbClr val="000066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7195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 EFV/ETR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7198" name="AutoShape 162"/>
          <p:cNvSpPr>
            <a:spLocks noChangeArrowheads="1"/>
          </p:cNvSpPr>
          <p:nvPr/>
        </p:nvSpPr>
        <p:spPr bwMode="auto">
          <a:xfrm>
            <a:off x="123721" y="2480984"/>
            <a:ext cx="2887886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58 adultes </a:t>
            </a:r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VIH+</a:t>
            </a:r>
            <a:endParaRPr lang="fr-FR" sz="1600" b="1" smtClean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Traitement stable EFV + 2 </a:t>
            </a:r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INTI</a:t>
            </a:r>
            <a:endParaRPr lang="fr-FR" sz="1600" b="1" smtClean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Pas de symptômes du SNC </a:t>
            </a:r>
            <a:endParaRPr lang="fr-FR" sz="1600" b="1" smtClean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liés à </a:t>
            </a:r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EFV</a:t>
            </a:r>
            <a:endParaRPr lang="fr-FR" sz="1600" b="1" smtClean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ARN VIH &lt; 50 c/ml &gt; 3 </a:t>
            </a:r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mois</a:t>
            </a:r>
            <a:endParaRPr lang="fr-FR" sz="16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199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:57-63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38" name="Oval 109"/>
          <p:cNvSpPr>
            <a:spLocks noChangeArrowheads="1"/>
          </p:cNvSpPr>
          <p:nvPr/>
        </p:nvSpPr>
        <p:spPr bwMode="auto">
          <a:xfrm>
            <a:off x="5899150" y="12842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S6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9" name="Oval 110"/>
          <p:cNvSpPr>
            <a:spLocks noChangeArrowheads="1"/>
          </p:cNvSpPr>
          <p:nvPr/>
        </p:nvSpPr>
        <p:spPr bwMode="auto">
          <a:xfrm>
            <a:off x="8029575" y="12842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S12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202" name="Line 172"/>
          <p:cNvSpPr>
            <a:spLocks noChangeShapeType="1"/>
          </p:cNvSpPr>
          <p:nvPr/>
        </p:nvSpPr>
        <p:spPr bwMode="auto">
          <a:xfrm>
            <a:off x="6196013" y="1811338"/>
            <a:ext cx="0" cy="23272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03" name="Line 172"/>
          <p:cNvSpPr>
            <a:spLocks noChangeShapeType="1"/>
          </p:cNvSpPr>
          <p:nvPr/>
        </p:nvSpPr>
        <p:spPr bwMode="auto">
          <a:xfrm>
            <a:off x="8296275" y="1876425"/>
            <a:ext cx="0" cy="23272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519862" y="2219979"/>
            <a:ext cx="1722438" cy="824400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EFV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600 mg QD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/>
            </a:r>
            <a:b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+ ETR placebo </a:t>
            </a:r>
            <a:b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+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2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INTI</a:t>
            </a:r>
            <a:endParaRPr lang="fr-FR" sz="1600" b="1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40" name="Rectangle 20"/>
          <p:cNvSpPr>
            <a:spLocks noChangeArrowheads="1"/>
          </p:cNvSpPr>
          <p:nvPr/>
        </p:nvSpPr>
        <p:spPr bwMode="auto">
          <a:xfrm>
            <a:off x="6519862" y="3208338"/>
            <a:ext cx="1722438" cy="82391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ETR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400 mg QD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/>
            </a:r>
            <a:b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EFV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placebo 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/>
            </a:r>
            <a:b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2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INTI</a:t>
            </a:r>
            <a:endParaRPr lang="fr-FR" sz="1600" b="1">
              <a:solidFill>
                <a:schemeClr val="bg1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8"/>
          <p:cNvSpPr>
            <a:spLocks noChangeArrowheads="1"/>
          </p:cNvSpPr>
          <p:nvPr/>
        </p:nvSpPr>
        <p:spPr bwMode="auto">
          <a:xfrm>
            <a:off x="1617196" y="123825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Caractéristiques</a:t>
            </a: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à l’inclusion et </a:t>
            </a: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devenir</a:t>
            </a:r>
            <a:endParaRPr lang="fr-FR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393700" y="5395761"/>
            <a:ext cx="8237926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-65" charset="2"/>
              <a:buChar char="§"/>
              <a:defRPr/>
            </a:pPr>
            <a:r>
              <a:rPr lang="fr-FR" sz="2000" kern="0" dirty="0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+mn-cs"/>
              </a:rPr>
              <a:t>Durée médiane d’exposition à EFV : 3,9 ans (IQR : 1,9-6,6)</a:t>
            </a:r>
            <a:endParaRPr lang="fr-FR" sz="2000" kern="0" dirty="0">
              <a:solidFill>
                <a:srgbClr val="000066"/>
              </a:solidFill>
              <a:latin typeface="+mn-lt"/>
              <a:ea typeface="ＭＳ Ｐゴシック" pitchFamily="-109" charset="-128"/>
              <a:cs typeface="+mn-cs"/>
            </a:endParaRPr>
          </a:p>
        </p:txBody>
      </p: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75967962"/>
              </p:ext>
            </p:extLst>
          </p:nvPr>
        </p:nvGraphicFramePr>
        <p:xfrm>
          <a:off x="436837" y="1761041"/>
          <a:ext cx="8293097" cy="3078480"/>
        </p:xfrm>
        <a:graphic>
          <a:graphicData uri="http://schemas.openxmlformats.org/drawingml/2006/table">
            <a:tbl>
              <a:tblPr/>
              <a:tblGrid>
                <a:gridCol w="4144431"/>
                <a:gridCol w="2074334"/>
                <a:gridCol w="2074332"/>
              </a:tblGrid>
              <a:tr h="534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EFV en</a:t>
                      </a:r>
                      <a:r>
                        <a:rPr lang="fr-FR" sz="1800" b="1" baseline="0" noProof="0" smtClean="0">
                          <a:solidFill>
                            <a:schemeClr val="bg1"/>
                          </a:solidFill>
                          <a:latin typeface="+mj-lt"/>
                        </a:rPr>
                        <a:t> 1</a:t>
                      </a:r>
                      <a:r>
                        <a:rPr lang="fr-FR" sz="1800" b="1" baseline="30000" noProof="0" smtClean="0">
                          <a:solidFill>
                            <a:schemeClr val="bg1"/>
                          </a:solidFill>
                          <a:latin typeface="+mj-lt"/>
                        </a:rPr>
                        <a:t>er</a:t>
                      </a:r>
                    </a:p>
                    <a:p>
                      <a:pPr algn="ctr"/>
                      <a:r>
                        <a:rPr lang="fr-FR" sz="1800" b="1" baseline="0" noProof="0" smtClean="0">
                          <a:solidFill>
                            <a:schemeClr val="bg1"/>
                          </a:solidFill>
                          <a:latin typeface="+mj-lt"/>
                        </a:rPr>
                        <a:t> n = 30</a:t>
                      </a:r>
                      <a:endParaRPr lang="fr-FR" sz="1800" b="1" noProof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ETR en</a:t>
                      </a:r>
                      <a:r>
                        <a:rPr lang="fr-FR" sz="1800" b="1" baseline="0" noProof="0" smtClean="0">
                          <a:solidFill>
                            <a:schemeClr val="bg1"/>
                          </a:solidFill>
                          <a:latin typeface="+mj-lt"/>
                        </a:rPr>
                        <a:t> 1</a:t>
                      </a:r>
                      <a:r>
                        <a:rPr lang="fr-FR" sz="1800" b="1" baseline="30000" noProof="0" smtClean="0">
                          <a:solidFill>
                            <a:schemeClr val="bg1"/>
                          </a:solidFill>
                          <a:latin typeface="+mj-lt"/>
                        </a:rPr>
                        <a:t>er</a:t>
                      </a:r>
                    </a:p>
                    <a:p>
                      <a:pPr algn="ctr"/>
                      <a:r>
                        <a:rPr lang="fr-FR" sz="18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n = 28</a:t>
                      </a:r>
                      <a:endParaRPr lang="fr-FR" sz="1800" b="1" noProof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Age médian, années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47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47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Femme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13 %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11 %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Catégorie C du CDC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30 %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25 %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ARN VIH, </a:t>
                      </a:r>
                      <a:r>
                        <a:rPr lang="fr-FR" sz="1400" b="1" baseline="0" noProof="0" smtClean="0">
                          <a:solidFill>
                            <a:srgbClr val="000066"/>
                          </a:solidFill>
                        </a:rPr>
                        <a:t>copies/ml, médiane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40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40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CD4/mm</a:t>
                      </a:r>
                      <a:r>
                        <a:rPr lang="fr-FR" sz="1400" b="1" baseline="30000" noProof="0" smtClean="0">
                          <a:solidFill>
                            <a:srgbClr val="000066"/>
                          </a:solidFill>
                        </a:rPr>
                        <a:t>3</a:t>
                      </a: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, médiane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592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548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INTI </a:t>
                      </a:r>
                      <a:r>
                        <a:rPr lang="fr-FR" sz="1400" b="1" baseline="0" noProof="0" dirty="0" smtClean="0">
                          <a:solidFill>
                            <a:srgbClr val="000066"/>
                          </a:solidFill>
                        </a:rPr>
                        <a:t> : </a:t>
                      </a:r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TDF</a:t>
                      </a:r>
                      <a:r>
                        <a:rPr lang="fr-FR" sz="1400" b="1" baseline="0" noProof="0" dirty="0" smtClean="0">
                          <a:solidFill>
                            <a:srgbClr val="000066"/>
                          </a:solidFill>
                        </a:rPr>
                        <a:t> + FTC / ABC + 3TC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47 % / 30 %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50 % / 39 %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Concentration EFV plasma (ng/ml), médiane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2 022 </a:t>
                      </a: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(</a:t>
                      </a: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1 558 </a:t>
                      </a: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– </a:t>
                      </a: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2 648</a:t>
                      </a: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)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baseline="0" noProof="0" smtClean="0">
                          <a:solidFill>
                            <a:srgbClr val="000066"/>
                          </a:solidFill>
                        </a:rPr>
                        <a:t>2 112 (1 609-2 774)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951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Retrait du consentement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 EFV/ETR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:57-63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0800" y="44450"/>
            <a:ext cx="9093200" cy="895073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Switch EFV pour ETR : préférence des patients</a:t>
            </a:r>
            <a:endParaRPr kumimoji="0" lang="fr-FR" sz="36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8"/>
          <p:cNvSpPr>
            <a:spLocks noChangeArrowheads="1"/>
          </p:cNvSpPr>
          <p:nvPr/>
        </p:nvSpPr>
        <p:spPr bwMode="auto">
          <a:xfrm>
            <a:off x="1034129" y="1238250"/>
            <a:ext cx="7069667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Préférence des patients et ARV prescrit à S12, n</a:t>
            </a:r>
            <a:endParaRPr lang="fr-FR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591078" y="4573306"/>
            <a:ext cx="3980922" cy="340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0" hangingPunct="0">
              <a:spcBef>
                <a:spcPct val="20000"/>
              </a:spcBef>
              <a:buClr>
                <a:srgbClr val="CC3300"/>
              </a:buClr>
              <a:defRPr/>
            </a:pPr>
            <a:r>
              <a:rPr lang="en-US" sz="1400" kern="0" dirty="0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+mn-cs"/>
              </a:rPr>
              <a:t>* p &lt; 0,0001 (15/21 : </a:t>
            </a:r>
            <a:r>
              <a:rPr lang="en-US" sz="1400" kern="0" dirty="0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+mn-cs"/>
              </a:rPr>
              <a:t>71 % </a:t>
            </a:r>
            <a:r>
              <a:rPr lang="en-US" sz="1400" kern="0" dirty="0" err="1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+mn-cs"/>
              </a:rPr>
              <a:t>vs</a:t>
            </a:r>
            <a:r>
              <a:rPr lang="en-US" sz="1400" kern="0" dirty="0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+mn-cs"/>
              </a:rPr>
              <a:t> 16/17 : </a:t>
            </a:r>
            <a:r>
              <a:rPr lang="en-US" sz="1400" kern="0" dirty="0" smtClean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+mn-cs"/>
              </a:rPr>
              <a:t>91 %)</a:t>
            </a:r>
            <a:endParaRPr lang="en-US" sz="1400" kern="0" dirty="0">
              <a:solidFill>
                <a:srgbClr val="000066"/>
              </a:solidFill>
              <a:latin typeface="+mn-lt"/>
              <a:ea typeface="ＭＳ Ｐゴシック" pitchFamily="-109" charset="-128"/>
              <a:cs typeface="+mn-cs"/>
            </a:endParaRPr>
          </a:p>
        </p:txBody>
      </p:sp>
      <p:sp>
        <p:nvSpPr>
          <p:cNvPr id="8197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SWITCH EFV/ETR</a:t>
            </a:r>
          </a:p>
        </p:txBody>
      </p: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07718764"/>
              </p:ext>
            </p:extLst>
          </p:nvPr>
        </p:nvGraphicFramePr>
        <p:xfrm>
          <a:off x="611013" y="1727973"/>
          <a:ext cx="8293097" cy="2712720"/>
        </p:xfrm>
        <a:graphic>
          <a:graphicData uri="http://schemas.openxmlformats.org/drawingml/2006/table">
            <a:tbl>
              <a:tblPr/>
              <a:tblGrid>
                <a:gridCol w="4144431"/>
                <a:gridCol w="2074334"/>
                <a:gridCol w="2074332"/>
              </a:tblGrid>
              <a:tr h="512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EFV 1</a:t>
                      </a:r>
                      <a:r>
                        <a:rPr lang="fr-FR" sz="1600" b="1" baseline="30000" noProof="0" smtClean="0">
                          <a:solidFill>
                            <a:schemeClr val="bg1"/>
                          </a:solidFill>
                          <a:latin typeface="+mj-lt"/>
                        </a:rPr>
                        <a:t>er</a:t>
                      </a:r>
                    </a:p>
                    <a:p>
                      <a:pPr algn="ctr"/>
                      <a:r>
                        <a:rPr lang="fr-FR" sz="1600" b="1" baseline="0" noProof="0" smtClean="0">
                          <a:solidFill>
                            <a:schemeClr val="bg1"/>
                          </a:solidFill>
                          <a:latin typeface="+mj-lt"/>
                        </a:rPr>
                        <a:t> n = 28</a:t>
                      </a:r>
                      <a:endParaRPr lang="fr-FR" sz="1600" b="1" noProof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ETR 1</a:t>
                      </a:r>
                      <a:r>
                        <a:rPr lang="fr-FR" sz="1600" b="1" baseline="30000" noProof="0" smtClean="0">
                          <a:solidFill>
                            <a:schemeClr val="bg1"/>
                          </a:solidFill>
                          <a:latin typeface="+mj-lt"/>
                        </a:rPr>
                        <a:t>er</a:t>
                      </a:r>
                    </a:p>
                    <a:p>
                      <a:pPr algn="ctr"/>
                      <a:r>
                        <a:rPr lang="fr-F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n = 27</a:t>
                      </a:r>
                      <a:endParaRPr lang="fr-FR" sz="1600" b="1" noProof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Préférence patient*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pPr lvl="1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Préfére EFV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15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pPr lvl="1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Préfére ETR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6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16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pPr lvl="1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Pas</a:t>
                      </a:r>
                      <a:r>
                        <a:rPr lang="fr-FR" sz="1400" b="1" baseline="0" noProof="0" smtClean="0">
                          <a:solidFill>
                            <a:srgbClr val="000066"/>
                          </a:solidFill>
                        </a:rPr>
                        <a:t> de</a:t>
                      </a: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 préférence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7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10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Prescription à</a:t>
                      </a:r>
                      <a:r>
                        <a:rPr lang="fr-FR" sz="1400" b="1" baseline="0" noProof="0" smtClean="0">
                          <a:solidFill>
                            <a:srgbClr val="000066"/>
                          </a:solidFill>
                        </a:rPr>
                        <a:t> S</a:t>
                      </a: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12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pPr lvl="1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EFV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23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12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542">
                <a:tc>
                  <a:txBody>
                    <a:bodyPr/>
                    <a:lstStyle/>
                    <a:p>
                      <a:pPr lvl="1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ETR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5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baseline="0" noProof="0" dirty="0" smtClean="0">
                          <a:solidFill>
                            <a:srgbClr val="000066"/>
                          </a:solidFill>
                        </a:rPr>
                        <a:t>15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 EFV/ETR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:57-63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50800" y="44450"/>
            <a:ext cx="9093200" cy="895073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Switch EFV pour ETR : préférence des patients</a:t>
            </a:r>
            <a:endParaRPr kumimoji="0" lang="fr-FR" sz="36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459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79513"/>
            <a:ext cx="9093200" cy="5303837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fr-FR" sz="2400" b="1" dirty="0" smtClean="0">
                <a:latin typeface="+mj-lt"/>
              </a:rPr>
              <a:t>Anxiété, dépression et évaluation du sommeil</a:t>
            </a:r>
            <a:endParaRPr lang="fr-FR" b="1" dirty="0" smtClean="0">
              <a:latin typeface="+mj-lt"/>
            </a:endParaRPr>
          </a:p>
          <a:p>
            <a:pPr lvl="1">
              <a:spcBef>
                <a:spcPts val="0"/>
              </a:spcBef>
              <a:defRPr/>
            </a:pPr>
            <a:r>
              <a:rPr lang="fr-FR" sz="1800" dirty="0" smtClean="0"/>
              <a:t>Pas de différences significatives pour dépression, anxiété, somnolence </a:t>
            </a:r>
            <a:br>
              <a:rPr lang="fr-FR" sz="1800" dirty="0" smtClean="0"/>
            </a:br>
            <a:r>
              <a:rPr lang="fr-FR" sz="1800" dirty="0" smtClean="0"/>
              <a:t>ou qualité du sommeil entre les 2 périodes d’étude</a:t>
            </a:r>
          </a:p>
          <a:p>
            <a:pPr lvl="1">
              <a:spcBef>
                <a:spcPts val="0"/>
              </a:spcBef>
              <a:defRPr/>
            </a:pPr>
            <a:endParaRPr lang="fr-FR" sz="1200" dirty="0" smtClean="0"/>
          </a:p>
          <a:p>
            <a:pPr>
              <a:spcBef>
                <a:spcPts val="0"/>
              </a:spcBef>
              <a:defRPr/>
            </a:pPr>
            <a:r>
              <a:rPr lang="fr-FR" sz="2400" b="1" dirty="0" smtClean="0">
                <a:latin typeface="+mj-lt"/>
              </a:rPr>
              <a:t>Tolérance</a:t>
            </a:r>
          </a:p>
          <a:p>
            <a:pPr lvl="1">
              <a:spcBef>
                <a:spcPts val="0"/>
              </a:spcBef>
              <a:defRPr/>
            </a:pPr>
            <a:r>
              <a:rPr lang="fr-FR" sz="1800" dirty="0" smtClean="0"/>
              <a:t>Evénements indésirables graves, n = 2, non liés au traitement</a:t>
            </a:r>
          </a:p>
          <a:p>
            <a:pPr lvl="1">
              <a:spcBef>
                <a:spcPts val="0"/>
              </a:spcBef>
              <a:defRPr/>
            </a:pPr>
            <a:r>
              <a:rPr lang="fr-FR" sz="1800" dirty="0" smtClean="0"/>
              <a:t>Taux lipides significativement plus bas avec ETR que avec EFV</a:t>
            </a:r>
            <a:endParaRPr lang="fr-FR" sz="4400" dirty="0" smtClean="0"/>
          </a:p>
          <a:p>
            <a:pPr lvl="2">
              <a:spcBef>
                <a:spcPts val="0"/>
              </a:spcBef>
              <a:defRPr/>
            </a:pPr>
            <a:r>
              <a:rPr lang="fr-FR" dirty="0" smtClean="0"/>
              <a:t>Cholestérol total (modification médiane : - 0,7 </a:t>
            </a:r>
            <a:r>
              <a:rPr lang="fr-FR" dirty="0" err="1" smtClean="0"/>
              <a:t>mmol</a:t>
            </a:r>
            <a:r>
              <a:rPr lang="fr-FR" dirty="0" smtClean="0"/>
              <a:t>/l ; IQR : - 1,1 ; - 0.2 ; p &lt; 0,0001)</a:t>
            </a:r>
          </a:p>
          <a:p>
            <a:pPr lvl="2">
              <a:spcBef>
                <a:spcPts val="0"/>
              </a:spcBef>
              <a:defRPr/>
            </a:pPr>
            <a:r>
              <a:rPr lang="fr-FR" dirty="0" smtClean="0"/>
              <a:t>LDL-cholestérol (modification médiane : - 0,6 </a:t>
            </a:r>
            <a:r>
              <a:rPr lang="fr-FR" dirty="0" err="1" smtClean="0"/>
              <a:t>mmol</a:t>
            </a:r>
            <a:r>
              <a:rPr lang="fr-FR" dirty="0" smtClean="0"/>
              <a:t>/l ; IQR : - 0,7 ; - 0,1 ; p &lt; 0,0001)</a:t>
            </a:r>
          </a:p>
          <a:p>
            <a:pPr lvl="2">
              <a:spcBef>
                <a:spcPts val="0"/>
              </a:spcBef>
              <a:defRPr/>
            </a:pPr>
            <a:r>
              <a:rPr lang="fr-FR" dirty="0" smtClean="0"/>
              <a:t>Triglycérides (modification médiane : - 0,3 </a:t>
            </a:r>
            <a:r>
              <a:rPr lang="fr-FR" dirty="0" err="1" smtClean="0"/>
              <a:t>mmol</a:t>
            </a:r>
            <a:r>
              <a:rPr lang="fr-FR" dirty="0" smtClean="0"/>
              <a:t>/l ; IQR : - 0,9 ; </a:t>
            </a:r>
            <a:r>
              <a:rPr lang="fr-FR" smtClean="0"/>
              <a:t>- 0,1 ; </a:t>
            </a:r>
            <a:r>
              <a:rPr lang="fr-FR" dirty="0" smtClean="0"/>
              <a:t>p = 0,0002)</a:t>
            </a:r>
          </a:p>
          <a:p>
            <a:pPr lvl="2">
              <a:spcBef>
                <a:spcPts val="0"/>
              </a:spcBef>
              <a:defRPr/>
            </a:pPr>
            <a:endParaRPr lang="fr-FR" sz="1200" dirty="0" smtClean="0"/>
          </a:p>
          <a:p>
            <a:pPr>
              <a:spcBef>
                <a:spcPts val="0"/>
              </a:spcBef>
              <a:buFont typeface="Wingdings" pitchFamily="-65" charset="2"/>
              <a:buChar char="§"/>
              <a:defRPr/>
            </a:pPr>
            <a:r>
              <a:rPr lang="fr-FR" sz="2400" b="1" dirty="0" smtClean="0">
                <a:latin typeface="+mj-lt"/>
              </a:rPr>
              <a:t>En conclusion,</a:t>
            </a:r>
          </a:p>
          <a:p>
            <a:pPr lvl="1"/>
            <a:r>
              <a:rPr lang="fr-FR" sz="1800" dirty="0" smtClean="0"/>
              <a:t>Les patients traités par EFV au long cours ne préfèrent pas, généralement, l’ETR après un </a:t>
            </a:r>
            <a:r>
              <a:rPr lang="fr-FR" sz="1800" dirty="0" err="1" smtClean="0"/>
              <a:t>switch</a:t>
            </a:r>
            <a:endParaRPr lang="fr-FR" sz="1800" dirty="0" smtClean="0"/>
          </a:p>
          <a:p>
            <a:pPr lvl="1"/>
            <a:r>
              <a:rPr lang="fr-FR" sz="1800" dirty="0" smtClean="0"/>
              <a:t>Chez les patients qui ont tolérés de manière prolongée l’EFV, le </a:t>
            </a:r>
            <a:r>
              <a:rPr lang="fr-FR" sz="1800" dirty="0" err="1" smtClean="0"/>
              <a:t>switch</a:t>
            </a:r>
            <a:r>
              <a:rPr lang="fr-FR" sz="1800" dirty="0" smtClean="0"/>
              <a:t> </a:t>
            </a:r>
            <a:br>
              <a:rPr lang="fr-FR" sz="1800" dirty="0" smtClean="0"/>
            </a:br>
            <a:r>
              <a:rPr lang="fr-FR" sz="1800" dirty="0" smtClean="0"/>
              <a:t>pour un schéma avec ETR est de bénéfice limité, en ce qui concerne les effets secondaires neuropsychiatriques</a:t>
            </a:r>
          </a:p>
          <a:p>
            <a:pPr lvl="1"/>
            <a:r>
              <a:rPr lang="fr-FR" sz="1800" dirty="0" smtClean="0"/>
              <a:t>Les patients sous ETR ont toutefois un meilleur profil lipidique</a:t>
            </a:r>
            <a:endParaRPr lang="fr-FR" sz="1800" dirty="0"/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384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SWITCH EFV/ETR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Nguyen A. 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AIDS 2011;25</a:t>
            </a:r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:57-63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895073"/>
          </a:xfrm>
        </p:spPr>
        <p:txBody>
          <a:bodyPr/>
          <a:lstStyle/>
          <a:p>
            <a:r>
              <a:rPr lang="fr-FR" sz="3600" dirty="0" smtClean="0">
                <a:ea typeface="ＭＳ Ｐゴシック" pitchFamily="34" charset="-128"/>
              </a:rPr>
              <a:t>Switch EFV pour </a:t>
            </a:r>
            <a:r>
              <a:rPr lang="fr-FR" sz="3600" dirty="0" smtClean="0">
                <a:ea typeface="ＭＳ Ｐゴシック" pitchFamily="34" charset="-128"/>
              </a:rPr>
              <a:t>ETR : préférence </a:t>
            </a:r>
            <a:r>
              <a:rPr lang="fr-FR" sz="3600" dirty="0" smtClean="0">
                <a:ea typeface="ＭＳ Ｐゴシック" pitchFamily="34" charset="-128"/>
              </a:rPr>
              <a:t>des patients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6805</TotalTime>
  <Words>371</Words>
  <Application>Microsoft Office PowerPoint</Application>
  <PresentationFormat>Affichage à l'écran (4:3)</PresentationFormat>
  <Paragraphs>115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ARV_trials_2015</vt:lpstr>
      <vt:lpstr>Switch INNTI pour INNTI</vt:lpstr>
      <vt:lpstr>Switch EFV pour ETR : préférence des patients</vt:lpstr>
      <vt:lpstr>Diapositive 3</vt:lpstr>
      <vt:lpstr>Diapositive 4</vt:lpstr>
      <vt:lpstr>Switch EFV pour ETR : préférence des patients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Pilouk</cp:lastModifiedBy>
  <cp:revision>56</cp:revision>
  <dcterms:created xsi:type="dcterms:W3CDTF">2014-11-21T07:46:40Z</dcterms:created>
  <dcterms:modified xsi:type="dcterms:W3CDTF">2015-09-10T09:14:12Z</dcterms:modified>
</cp:coreProperties>
</file>