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64" r:id="rId2"/>
    <p:sldId id="257" r:id="rId3"/>
    <p:sldId id="258" r:id="rId4"/>
    <p:sldId id="267" r:id="rId5"/>
    <p:sldId id="259" r:id="rId6"/>
    <p:sldId id="266" r:id="rId7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tion sans titre" id="{DA8513AD-3E7B-444E-B943-49EF11AFC989}">
          <p14:sldIdLst>
            <p14:sldId id="264"/>
            <p14:sldId id="257"/>
            <p14:sldId id="258"/>
            <p14:sldId id="267"/>
            <p14:sldId id="259"/>
            <p14:sldId id="266"/>
          </p14:sldIdLst>
        </p14:section>
      </p14:sectionLst>
    </p:ex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3" clrIdx="0"/>
  <p:cmAuthor id="1" name="Pozniak, Anton" initials="PA" lastIdx="2" clrIdx="1"/>
  <p:cmAuthor id="2" name="Utilisateur de Microsoft Office" initials="Office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000066"/>
    <a:srgbClr val="333399"/>
    <a:srgbClr val="CC3300"/>
    <a:srgbClr val="FFFFFF"/>
    <a:srgbClr val="10EB00"/>
    <a:srgbClr val="3AC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9599" autoAdjust="0"/>
  </p:normalViewPr>
  <p:slideViewPr>
    <p:cSldViewPr snapToGrid="0" snapToObjects="1">
      <p:cViewPr varScale="1">
        <p:scale>
          <a:sx n="113" d="100"/>
          <a:sy n="113" d="100"/>
        </p:scale>
        <p:origin x="-23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3" d="100"/>
          <a:sy n="63" d="100"/>
        </p:scale>
        <p:origin x="-2712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3E0BB3-D131-4F7C-A614-FA98950D8177}" type="datetimeFigureOut">
              <a:rPr lang="fr-FR"/>
              <a:pPr>
                <a:defRPr/>
              </a:pPr>
              <a:t>18/01/2017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26787D-91DA-4A3A-AAD1-2F88B3AF8D7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903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ea typeface="ＭＳ Ｐゴシック" pitchFamily="34" charset="-128"/>
            </a:endParaRPr>
          </a:p>
        </p:txBody>
      </p:sp>
      <p:sp>
        <p:nvSpPr>
          <p:cNvPr id="819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B87528F-3C34-418C-B37E-B3F1FFDBC226}" type="slidenum">
              <a:rPr lang="fr-FR" sz="1200">
                <a:latin typeface="Calibri" pitchFamily="34" charset="0"/>
              </a:rPr>
              <a:pPr algn="r" defTabSz="850900"/>
              <a:t>1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70F30-CB28-448F-883B-3C6709959F3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255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273" y="428858"/>
            <a:ext cx="8229600" cy="676564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273" y="1524000"/>
            <a:ext cx="8229600" cy="4648200"/>
          </a:xfrm>
        </p:spPr>
        <p:txBody>
          <a:bodyPr/>
          <a:lstStyle>
            <a:lvl1pPr>
              <a:lnSpc>
                <a:spcPct val="100000"/>
              </a:lnSpc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3950" y="6613527"/>
            <a:ext cx="247650" cy="16827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 b="1">
                <a:solidFill>
                  <a:srgbClr val="7F7F7F"/>
                </a:solidFill>
                <a:latin typeface="+mn-lt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D298A834-8319-493B-B881-B021415D2D08}" type="slidenum">
              <a:rPr lang="en-US" altLang="en-US" smtClean="0"/>
              <a:pPr>
                <a:defRPr/>
              </a:pPr>
              <a:t>‹N°›</a:t>
            </a:fld>
            <a:endParaRPr lang="en-US" altLang="en-US" dirty="0"/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84274" y="6248400"/>
            <a:ext cx="8140615" cy="457200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4202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6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Switch pour E/C/F/TAF + DRV</a:t>
            </a:r>
          </a:p>
        </p:txBody>
      </p:sp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latin typeface="Calibri" pitchFamily="34" charset="0"/>
                <a:ea typeface="ＭＳ Ｐゴシック" pitchFamily="34" charset="-128"/>
              </a:rPr>
              <a:t>Etude GS-US-292-0119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9" name="Line 172"/>
          <p:cNvSpPr>
            <a:spLocks noChangeShapeType="1"/>
          </p:cNvSpPr>
          <p:nvPr/>
        </p:nvSpPr>
        <p:spPr bwMode="auto">
          <a:xfrm>
            <a:off x="7012125" y="1827981"/>
            <a:ext cx="0" cy="2592000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48" name="Line 172"/>
          <p:cNvSpPr>
            <a:spLocks noChangeShapeType="1"/>
          </p:cNvSpPr>
          <p:nvPr/>
        </p:nvSpPr>
        <p:spPr bwMode="auto">
          <a:xfrm>
            <a:off x="8797155" y="1806208"/>
            <a:ext cx="0" cy="2592000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3" name="Line 172"/>
          <p:cNvSpPr>
            <a:spLocks noChangeShapeType="1"/>
          </p:cNvSpPr>
          <p:nvPr/>
        </p:nvSpPr>
        <p:spPr bwMode="auto">
          <a:xfrm>
            <a:off x="6035709" y="1980583"/>
            <a:ext cx="0" cy="2400917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" name="Line 105"/>
          <p:cNvSpPr>
            <a:spLocks noChangeShapeType="1"/>
          </p:cNvSpPr>
          <p:nvPr/>
        </p:nvSpPr>
        <p:spPr bwMode="auto">
          <a:xfrm>
            <a:off x="3866405" y="3562350"/>
            <a:ext cx="6840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4527304" y="3038475"/>
            <a:ext cx="0" cy="99060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4511429" y="3048000"/>
            <a:ext cx="467999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4519366" y="4029075"/>
            <a:ext cx="467999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990335" y="2569229"/>
            <a:ext cx="3826778" cy="824400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E/C/F/TAF + DRV 800 mg QD</a:t>
            </a:r>
            <a:endParaRPr lang="en-US" b="1" dirty="0">
              <a:ln>
                <a:solidFill>
                  <a:srgbClr val="FF6600"/>
                </a:solidFill>
              </a:ln>
              <a:solidFill>
                <a:schemeClr val="bg1"/>
              </a:solidFill>
              <a:latin typeface="+mj-lt"/>
              <a:ea typeface="Times New Roman" pitchFamily="-65" charset="0"/>
              <a:cs typeface="ＭＳ Ｐゴシック" pitchFamily="-65" charset="-128"/>
            </a:endParaRPr>
          </a:p>
        </p:txBody>
      </p:sp>
      <p:sp>
        <p:nvSpPr>
          <p:cNvPr id="9232" name="Text Box 36"/>
          <p:cNvSpPr txBox="1">
            <a:spLocks noChangeArrowheads="1"/>
          </p:cNvSpPr>
          <p:nvPr/>
        </p:nvSpPr>
        <p:spPr bwMode="auto">
          <a:xfrm>
            <a:off x="4355159" y="2673350"/>
            <a:ext cx="6555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89</a:t>
            </a:r>
          </a:p>
        </p:txBody>
      </p:sp>
      <p:sp>
        <p:nvSpPr>
          <p:cNvPr id="9233" name="Text Box 37"/>
          <p:cNvSpPr txBox="1">
            <a:spLocks noChangeArrowheads="1"/>
          </p:cNvSpPr>
          <p:nvPr/>
        </p:nvSpPr>
        <p:spPr bwMode="auto">
          <a:xfrm>
            <a:off x="4353460" y="4067175"/>
            <a:ext cx="63350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46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990334" y="3590246"/>
            <a:ext cx="2021791" cy="823912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sz="1600" b="1" dirty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Poursuite traitement antérieur</a:t>
            </a:r>
          </a:p>
        </p:txBody>
      </p:sp>
      <p:sp>
        <p:nvSpPr>
          <p:cNvPr id="29" name="Espace réservé du contenu 2"/>
          <p:cNvSpPr txBox="1">
            <a:spLocks/>
          </p:cNvSpPr>
          <p:nvPr/>
        </p:nvSpPr>
        <p:spPr bwMode="auto">
          <a:xfrm>
            <a:off x="34925" y="1163638"/>
            <a:ext cx="293448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étude</a:t>
            </a:r>
          </a:p>
        </p:txBody>
      </p:sp>
      <p:cxnSp>
        <p:nvCxnSpPr>
          <p:cNvPr id="9238" name="Connecteur droit 66"/>
          <p:cNvCxnSpPr>
            <a:cxnSpLocks noChangeShapeType="1"/>
          </p:cNvCxnSpPr>
          <p:nvPr/>
        </p:nvCxnSpPr>
        <p:spPr bwMode="auto">
          <a:xfrm rot="5400000">
            <a:off x="4210982" y="242649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9239" name="Oval 170"/>
          <p:cNvSpPr>
            <a:spLocks noChangeArrowheads="1"/>
          </p:cNvSpPr>
          <p:nvPr/>
        </p:nvSpPr>
        <p:spPr bwMode="auto">
          <a:xfrm>
            <a:off x="3652145" y="121285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34" charset="0"/>
              </a:rPr>
              <a:t>Randomisation*</a:t>
            </a:r>
          </a:p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34" charset="0"/>
              </a:rPr>
              <a:t>2: 1</a:t>
            </a:r>
          </a:p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34" charset="0"/>
              </a:rPr>
              <a:t>En ouvert</a:t>
            </a:r>
          </a:p>
        </p:txBody>
      </p:sp>
      <p:sp>
        <p:nvSpPr>
          <p:cNvPr id="9242" name="Espace réservé du contenu 2"/>
          <p:cNvSpPr>
            <a:spLocks/>
          </p:cNvSpPr>
          <p:nvPr/>
        </p:nvSpPr>
        <p:spPr bwMode="auto">
          <a:xfrm>
            <a:off x="34925" y="5082191"/>
            <a:ext cx="9066213" cy="137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Objectif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dirty="0">
                <a:solidFill>
                  <a:srgbClr val="000066"/>
                </a:solidFill>
              </a:rPr>
              <a:t>Critère de jugement principal : pourcentage de succès virologique </a:t>
            </a:r>
            <a:br>
              <a:rPr lang="fr-FR" dirty="0">
                <a:solidFill>
                  <a:srgbClr val="000066"/>
                </a:solidFill>
              </a:rPr>
            </a:br>
            <a:r>
              <a:rPr lang="fr-FR" dirty="0">
                <a:solidFill>
                  <a:srgbClr val="000066"/>
                </a:solidFill>
              </a:rPr>
              <a:t>(ARN VIH &lt; 50 c/ml) à S24, ITT, FDA </a:t>
            </a:r>
            <a:r>
              <a:rPr lang="fr-FR" dirty="0" err="1">
                <a:solidFill>
                  <a:srgbClr val="000066"/>
                </a:solidFill>
              </a:rPr>
              <a:t>snapshot</a:t>
            </a:r>
            <a:r>
              <a:rPr lang="fr-FR" dirty="0">
                <a:solidFill>
                  <a:srgbClr val="000066"/>
                </a:solidFill>
              </a:rPr>
              <a:t> : non-infériorité de E/C/F/TAF avec borne inférieure de 12 %, avec IC 95 % bilatéral</a:t>
            </a:r>
          </a:p>
        </p:txBody>
      </p:sp>
      <p:sp>
        <p:nvSpPr>
          <p:cNvPr id="9244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Huhn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GD, 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JAIDS 2017; 74:193.200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9245" name="AutoShape 162"/>
          <p:cNvSpPr>
            <a:spLocks noChangeArrowheads="1"/>
          </p:cNvSpPr>
          <p:nvPr/>
        </p:nvSpPr>
        <p:spPr bwMode="auto">
          <a:xfrm>
            <a:off x="261932" y="2053359"/>
            <a:ext cx="3599991" cy="2962513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spAutoFit/>
          </a:bodyPr>
          <a:lstStyle/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34" charset="0"/>
              </a:rPr>
              <a:t>≥ 18 ans</a:t>
            </a:r>
          </a:p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34" charset="0"/>
              </a:rPr>
              <a:t>≥ 4 mois avec ARN VIH &lt; 50 c/ml sous ARV comportant DRV/r</a:t>
            </a:r>
          </a:p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34" charset="0"/>
              </a:rPr>
              <a:t>≥ 2 échecs virologiques antérieurs </a:t>
            </a:r>
            <a:br>
              <a:rPr lang="fr-FR" sz="1400" b="1" dirty="0">
                <a:solidFill>
                  <a:srgbClr val="000066"/>
                </a:solidFill>
                <a:latin typeface="Calibri" pitchFamily="34" charset="0"/>
              </a:rPr>
            </a:br>
            <a:r>
              <a:rPr lang="fr-FR" sz="1400" b="1" dirty="0">
                <a:solidFill>
                  <a:srgbClr val="000066"/>
                </a:solidFill>
                <a:latin typeface="Calibri" pitchFamily="34" charset="0"/>
              </a:rPr>
              <a:t>+ résistance à ≥ 2 classes sur génotype historique (≤ 3 TAMS </a:t>
            </a:r>
            <a:r>
              <a:rPr lang="fr-FR" sz="1400" b="1" u="sng" dirty="0">
                <a:solidFill>
                  <a:srgbClr val="000066"/>
                </a:solidFill>
                <a:latin typeface="Calibri" pitchFamily="34" charset="0"/>
              </a:rPr>
              <a:t>+</a:t>
            </a:r>
            <a:r>
              <a:rPr lang="fr-FR" sz="1400" b="1" dirty="0">
                <a:solidFill>
                  <a:srgbClr val="000066"/>
                </a:solidFill>
                <a:latin typeface="Calibri" pitchFamily="34" charset="0"/>
              </a:rPr>
              <a:t> K65R)</a:t>
            </a:r>
          </a:p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34" charset="0"/>
              </a:rPr>
              <a:t>Pas de Q151M, T69ins, </a:t>
            </a:r>
          </a:p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34" charset="0"/>
              </a:rPr>
              <a:t>ni de mutations à  DRV</a:t>
            </a:r>
          </a:p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34" charset="0"/>
              </a:rPr>
              <a:t>Pas de résistance à INI </a:t>
            </a:r>
          </a:p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34" charset="0"/>
              </a:rPr>
              <a:t>au génotype historique</a:t>
            </a:r>
          </a:p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34" charset="0"/>
              </a:rPr>
              <a:t>Naïfs INI ou CV indétectable sous INI</a:t>
            </a:r>
          </a:p>
          <a:p>
            <a:pPr algn="ctr" defTabSz="914400"/>
            <a:r>
              <a:rPr lang="fr-FR" sz="1400" b="1" dirty="0" err="1">
                <a:solidFill>
                  <a:srgbClr val="000066"/>
                </a:solidFill>
                <a:latin typeface="Calibri" pitchFamily="34" charset="0"/>
              </a:rPr>
              <a:t>DFGe</a:t>
            </a:r>
            <a:r>
              <a:rPr lang="fr-FR" sz="1400" b="1" dirty="0">
                <a:solidFill>
                  <a:srgbClr val="000066"/>
                </a:solidFill>
                <a:latin typeface="Calibri" pitchFamily="34" charset="0"/>
              </a:rPr>
              <a:t> </a:t>
            </a:r>
            <a:r>
              <a:rPr lang="fr-FR" sz="1400" b="1" u="sng" dirty="0">
                <a:solidFill>
                  <a:srgbClr val="000066"/>
                </a:solidFill>
                <a:latin typeface="Calibri" pitchFamily="34" charset="0"/>
              </a:rPr>
              <a:t>&gt;</a:t>
            </a:r>
            <a:r>
              <a:rPr lang="fr-FR" sz="1400" b="1" dirty="0">
                <a:solidFill>
                  <a:srgbClr val="000066"/>
                </a:solidFill>
                <a:latin typeface="Calibri" pitchFamily="34" charset="0"/>
              </a:rPr>
              <a:t> 50 ml/min</a:t>
            </a:r>
          </a:p>
        </p:txBody>
      </p:sp>
      <p:sp>
        <p:nvSpPr>
          <p:cNvPr id="33" name="Oval 109"/>
          <p:cNvSpPr>
            <a:spLocks noChangeArrowheads="1"/>
          </p:cNvSpPr>
          <p:nvPr/>
        </p:nvSpPr>
        <p:spPr bwMode="auto">
          <a:xfrm>
            <a:off x="6693038" y="139819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34" name="Oval 110"/>
          <p:cNvSpPr>
            <a:spLocks noChangeArrowheads="1"/>
          </p:cNvSpPr>
          <p:nvPr/>
        </p:nvSpPr>
        <p:spPr bwMode="auto">
          <a:xfrm>
            <a:off x="8498705" y="139819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S144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36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dirty="0">
                <a:ea typeface="ＭＳ Ｐゴシック" pitchFamily="34" charset="-128"/>
              </a:rPr>
              <a:t>Etude GS-US-292-0119 : switch pour E/C/F/TAF + DRV</a:t>
            </a:r>
          </a:p>
        </p:txBody>
      </p:sp>
      <p:sp>
        <p:nvSpPr>
          <p:cNvPr id="22" name="AutoShape 162"/>
          <p:cNvSpPr>
            <a:spLocks noChangeArrowheads="1"/>
          </p:cNvSpPr>
          <p:nvPr/>
        </p:nvSpPr>
        <p:spPr bwMode="auto">
          <a:xfrm>
            <a:off x="0" y="6565238"/>
            <a:ext cx="1296000" cy="28857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GS-US-292-0119</a:t>
            </a:r>
          </a:p>
        </p:txBody>
      </p:sp>
      <p:sp>
        <p:nvSpPr>
          <p:cNvPr id="24" name="Oval 109"/>
          <p:cNvSpPr>
            <a:spLocks noChangeArrowheads="1"/>
          </p:cNvSpPr>
          <p:nvPr/>
        </p:nvSpPr>
        <p:spPr bwMode="auto">
          <a:xfrm>
            <a:off x="5716622" y="139819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S24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7012125" y="3586813"/>
            <a:ext cx="1804988" cy="824400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E/C/F/TAF + DRV 800 mg QD</a:t>
            </a:r>
            <a:endParaRPr lang="en-US" b="1" dirty="0">
              <a:ln>
                <a:solidFill>
                  <a:srgbClr val="FF6600"/>
                </a:solidFill>
              </a:ln>
              <a:solidFill>
                <a:schemeClr val="bg1"/>
              </a:solidFill>
              <a:latin typeface="+mj-lt"/>
              <a:ea typeface="Times New Roman" pitchFamily="-65" charset="0"/>
              <a:cs typeface="ＭＳ Ｐゴシック" pitchFamily="-65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8"/>
          <p:cNvSpPr>
            <a:spLocks noChangeArrowheads="1"/>
          </p:cNvSpPr>
          <p:nvPr/>
        </p:nvSpPr>
        <p:spPr bwMode="auto">
          <a:xfrm>
            <a:off x="796121" y="1222375"/>
            <a:ext cx="7504739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Caractéristiques à l’inclusion et devenir des patients à S48</a:t>
            </a: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940640"/>
              </p:ext>
            </p:extLst>
          </p:nvPr>
        </p:nvGraphicFramePr>
        <p:xfrm>
          <a:off x="206375" y="1525964"/>
          <a:ext cx="8752788" cy="4846877"/>
        </p:xfrm>
        <a:graphic>
          <a:graphicData uri="http://schemas.openxmlformats.org/drawingml/2006/table">
            <a:tbl>
              <a:tblPr/>
              <a:tblGrid>
                <a:gridCol w="37331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263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932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228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E/C/F/TAF + DRV, n = 89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Traitement inchangé</a:t>
                      </a: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, n = 46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Age médian, années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Femme,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 médiane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519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DFGe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(</a:t>
                      </a: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Cockroft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-Gault), ml/min, médiane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205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Traitement ARV à l’inclusion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Nombre de comprimés/j, médiane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≥ 6 comprimés/jour,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Au moins 2 prises par jour,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TDF / ABC / autres INTI,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40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61 / 11 / 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37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54 / 11 / 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5260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Résistance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2-classes / 3-classes,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M184V/I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K65R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TAMs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(≥ 3 </a:t>
                      </a: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TAMs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)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INNTI-R / IP-R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GSS à l’inclusion, moyenne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70 / 26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85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20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43,8 (16,8)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89 / 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2,45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74 / 20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39,1 (17,4)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87 / 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2,56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988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Interruption avant S24, n (%)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Manque d’efficacité EI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 (2,2 %)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 / 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 (10,9 %)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 / 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>
          <a:xfrm>
            <a:off x="50800" y="44450"/>
            <a:ext cx="9093200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r>
              <a:rPr lang="en-GB" sz="3000" dirty="0">
                <a:ea typeface="ＭＳ Ｐゴシック" pitchFamily="34" charset="-128"/>
              </a:rPr>
              <a:t>Etude GS-US-292-0119 : switch pour E/C/F/TAF + DRV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Huhn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GD, JAIDS 2017; 74:193.200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6" name="AutoShape 162"/>
          <p:cNvSpPr>
            <a:spLocks noChangeArrowheads="1"/>
          </p:cNvSpPr>
          <p:nvPr/>
        </p:nvSpPr>
        <p:spPr bwMode="auto">
          <a:xfrm>
            <a:off x="0" y="6565238"/>
            <a:ext cx="1296000" cy="28857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GS-US-292-0119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Title 1"/>
          <p:cNvSpPr>
            <a:spLocks noGrp="1"/>
          </p:cNvSpPr>
          <p:nvPr>
            <p:ph type="title"/>
          </p:nvPr>
        </p:nvSpPr>
        <p:spPr>
          <a:xfrm>
            <a:off x="1296000" y="1165074"/>
            <a:ext cx="6544461" cy="676564"/>
          </a:xfrm>
        </p:spPr>
        <p:txBody>
          <a:bodyPr/>
          <a:lstStyle/>
          <a:p>
            <a:pPr algn="ctr"/>
            <a:r>
              <a:rPr lang="fr-FR" altLang="en-US" sz="2400" dirty="0">
                <a:solidFill>
                  <a:srgbClr val="CC3300"/>
                </a:solidFill>
              </a:rPr>
              <a:t>Sous-étude pharmacocinétique (n = 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273" y="1801470"/>
            <a:ext cx="8229600" cy="424774"/>
          </a:xfrm>
        </p:spPr>
        <p:txBody>
          <a:bodyPr/>
          <a:lstStyle/>
          <a:p>
            <a:r>
              <a:rPr lang="en-US" sz="2400" b="1" dirty="0">
                <a:latin typeface="+mj-lt"/>
              </a:rPr>
              <a:t>E/C/F/TAF (150/150/200/10 mg) + DRV 800 mg QD</a:t>
            </a:r>
          </a:p>
          <a:p>
            <a:pPr lvl="1"/>
            <a:endParaRPr lang="en-US" sz="2400" b="1" dirty="0">
              <a:solidFill>
                <a:srgbClr val="CC3300"/>
              </a:solidFill>
              <a:latin typeface="+mj-lt"/>
            </a:endParaRPr>
          </a:p>
          <a:p>
            <a:pPr lvl="1"/>
            <a:endParaRPr lang="en-US" sz="2400" b="1" dirty="0">
              <a:solidFill>
                <a:srgbClr val="CC3300"/>
              </a:solidFill>
              <a:latin typeface="+mj-lt"/>
            </a:endParaRPr>
          </a:p>
          <a:p>
            <a:pPr lvl="1"/>
            <a:endParaRPr lang="en-US" sz="2400" b="1" dirty="0">
              <a:solidFill>
                <a:srgbClr val="CC3300"/>
              </a:solidFill>
              <a:latin typeface="+mj-lt"/>
            </a:endParaRPr>
          </a:p>
          <a:p>
            <a:pPr lvl="1"/>
            <a:endParaRPr lang="en-US" sz="2400" b="1" dirty="0">
              <a:solidFill>
                <a:srgbClr val="CC3300"/>
              </a:solidFill>
              <a:latin typeface="+mj-lt"/>
            </a:endParaRPr>
          </a:p>
          <a:p>
            <a:pPr lvl="1"/>
            <a:endParaRPr lang="en-US" sz="2400" b="1" dirty="0">
              <a:solidFill>
                <a:srgbClr val="CC3300"/>
              </a:solidFill>
              <a:latin typeface="+mj-lt"/>
            </a:endParaRPr>
          </a:p>
          <a:p>
            <a:pPr lvl="1"/>
            <a:endParaRPr lang="en-US" sz="2400" b="1" dirty="0">
              <a:solidFill>
                <a:srgbClr val="CC3300"/>
              </a:solidFill>
              <a:latin typeface="+mj-lt"/>
            </a:endParaRPr>
          </a:p>
          <a:p>
            <a:pPr marL="273050" lvl="1" indent="0">
              <a:buNone/>
            </a:pPr>
            <a:endParaRPr lang="en-US" sz="2400" b="1" dirty="0">
              <a:solidFill>
                <a:srgbClr val="CC3300"/>
              </a:solidFill>
              <a:latin typeface="+mj-lt"/>
            </a:endParaRPr>
          </a:p>
          <a:p>
            <a:endParaRPr lang="en-US" sz="2400" b="1" dirty="0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5792" y="4249140"/>
            <a:ext cx="8756385" cy="2252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defTabSz="914400" eaLnBrk="0" hangingPunct="0"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r>
              <a:rPr lang="fr-FR" kern="0" dirty="0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EVG </a:t>
            </a:r>
            <a:r>
              <a:rPr lang="fr-FR" kern="0" dirty="0" err="1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C</a:t>
            </a:r>
            <a:r>
              <a:rPr lang="fr-FR" kern="0" baseline="-25000" dirty="0" err="1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résiduelle</a:t>
            </a:r>
            <a:r>
              <a:rPr lang="fr-FR" kern="0" dirty="0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 &gt; 10-fois supérieure à CI</a:t>
            </a:r>
            <a:r>
              <a:rPr lang="fr-FR" kern="0" baseline="-25000" dirty="0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95</a:t>
            </a:r>
            <a:r>
              <a:rPr lang="fr-FR" kern="0" dirty="0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 (45 </a:t>
            </a:r>
            <a:r>
              <a:rPr lang="fr-FR" kern="0" dirty="0" err="1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ng</a:t>
            </a:r>
            <a:r>
              <a:rPr lang="fr-FR" kern="0" dirty="0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/ml) </a:t>
            </a:r>
          </a:p>
          <a:p>
            <a:pPr marL="742950" lvl="1" indent="-285750" defTabSz="914400" eaLnBrk="0" hangingPunct="0"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r>
              <a:rPr lang="fr-FR" kern="0" dirty="0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DRV </a:t>
            </a:r>
            <a:r>
              <a:rPr lang="fr-FR" kern="0" dirty="0" err="1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C</a:t>
            </a:r>
            <a:r>
              <a:rPr lang="fr-FR" kern="0" baseline="-25000" dirty="0" err="1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trough</a:t>
            </a:r>
            <a:r>
              <a:rPr lang="fr-FR" kern="0" dirty="0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 &gt; 22-fois supérieure à CE</a:t>
            </a:r>
            <a:r>
              <a:rPr lang="fr-FR" kern="0" baseline="-25000" dirty="0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50</a:t>
            </a:r>
            <a:r>
              <a:rPr lang="fr-FR" kern="0" dirty="0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 (55 </a:t>
            </a:r>
            <a:r>
              <a:rPr lang="fr-FR" kern="0" dirty="0" err="1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ng</a:t>
            </a:r>
            <a:r>
              <a:rPr lang="fr-FR" kern="0" dirty="0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/ml)</a:t>
            </a:r>
          </a:p>
          <a:p>
            <a:pPr marL="742950" lvl="1" indent="-285750" defTabSz="914400" eaLnBrk="0" hangingPunct="0"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r>
              <a:rPr lang="fr-FR" kern="0" dirty="0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Exposition TAF équivalente à celle ayant montré son efficacité </a:t>
            </a:r>
            <a:br>
              <a:rPr lang="fr-FR" kern="0" dirty="0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</a:br>
            <a:r>
              <a:rPr lang="fr-FR" kern="0" dirty="0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dans les études de phase 3</a:t>
            </a:r>
          </a:p>
          <a:p>
            <a:pPr marL="742950" lvl="1" indent="-285750" defTabSz="914400" eaLnBrk="0" hangingPunct="0"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r>
              <a:rPr lang="fr-FR" kern="0" dirty="0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Exposition COBI associé à un effet </a:t>
            </a:r>
            <a:r>
              <a:rPr lang="fr-FR" kern="0" dirty="0" err="1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boost</a:t>
            </a:r>
            <a:r>
              <a:rPr lang="fr-FR" kern="0" dirty="0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 efficace</a:t>
            </a:r>
          </a:p>
          <a:p>
            <a:pPr marL="742950" lvl="1" indent="-285750" defTabSz="914400" eaLnBrk="0" hangingPunct="0">
              <a:spcBef>
                <a:spcPct val="20000"/>
              </a:spcBef>
              <a:buClr>
                <a:srgbClr val="C00000"/>
              </a:buClr>
              <a:buFontTx/>
              <a:buChar char="–"/>
            </a:pPr>
            <a:r>
              <a:rPr lang="fr-FR" kern="0" dirty="0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Exposition TFV (moyenne [% CV] ASC 367 [33] </a:t>
            </a:r>
            <a:r>
              <a:rPr lang="fr-FR" kern="0" dirty="0" err="1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ng</a:t>
            </a:r>
            <a:r>
              <a:rPr lang="fr-FR" kern="0" dirty="0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*h/ml) très inférieure </a:t>
            </a:r>
            <a:br>
              <a:rPr lang="fr-FR" kern="0" dirty="0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</a:br>
            <a:r>
              <a:rPr lang="fr-FR" kern="0" dirty="0">
                <a:solidFill>
                  <a:srgbClr val="000066"/>
                </a:solidFill>
                <a:latin typeface="+mn-lt"/>
                <a:ea typeface="ＭＳ Ｐゴシック" pitchFamily="-109" charset="-128"/>
              </a:rPr>
              <a:t>à celle observée avec TDF</a:t>
            </a: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50800" y="44450"/>
            <a:ext cx="9093200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r>
              <a:rPr lang="en-GB" sz="3000" dirty="0">
                <a:ea typeface="ＭＳ Ｐゴシック" pitchFamily="34" charset="-128"/>
              </a:rPr>
              <a:t>Etude GS-US-292-0119 : switch pour E/C/F/TAF + DRV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Huhn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GD, JAIDS 2017; 74:193.200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8" name="AutoShape 162"/>
          <p:cNvSpPr>
            <a:spLocks noChangeArrowheads="1"/>
          </p:cNvSpPr>
          <p:nvPr/>
        </p:nvSpPr>
        <p:spPr bwMode="auto">
          <a:xfrm>
            <a:off x="0" y="6565238"/>
            <a:ext cx="1296000" cy="28857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GS-US-292-0119</a:t>
            </a: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711671"/>
              </p:ext>
            </p:extLst>
          </p:nvPr>
        </p:nvGraphicFramePr>
        <p:xfrm>
          <a:off x="1133981" y="2265066"/>
          <a:ext cx="7193591" cy="18588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89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9489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94895">
                  <a:extLst>
                    <a:ext uri="{9D8B030D-6E8A-4147-A177-3AD203B41FA5}">
                      <a16:colId xmlns:a16="http://schemas.microsoft.com/office/drawing/2014/main" xmlns="" val="1357006649"/>
                    </a:ext>
                  </a:extLst>
                </a:gridCol>
                <a:gridCol w="169489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790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noProof="0" dirty="0">
                          <a:solidFill>
                            <a:srgbClr val="333399"/>
                          </a:solidFill>
                          <a:latin typeface="+mj-lt"/>
                        </a:rPr>
                        <a:t>Moyenne (% CV)</a:t>
                      </a:r>
                    </a:p>
                  </a:txBody>
                  <a:tcPr marL="91435" marR="91435" marT="45665" marB="45665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noProof="0" dirty="0">
                          <a:solidFill>
                            <a:srgbClr val="333399"/>
                          </a:solidFill>
                          <a:latin typeface="+mj-lt"/>
                        </a:rPr>
                        <a:t>ASC</a:t>
                      </a:r>
                    </a:p>
                    <a:p>
                      <a:pPr algn="ctr"/>
                      <a:r>
                        <a:rPr lang="fr-FR" sz="1600" noProof="0" dirty="0">
                          <a:solidFill>
                            <a:srgbClr val="333399"/>
                          </a:solidFill>
                          <a:latin typeface="+mj-lt"/>
                        </a:rPr>
                        <a:t>(</a:t>
                      </a:r>
                      <a:r>
                        <a:rPr lang="fr-FR" sz="1600" noProof="0" dirty="0" err="1">
                          <a:solidFill>
                            <a:srgbClr val="333399"/>
                          </a:solidFill>
                          <a:latin typeface="+mj-lt"/>
                        </a:rPr>
                        <a:t>ng</a:t>
                      </a:r>
                      <a:r>
                        <a:rPr lang="fr-FR" sz="1600" noProof="0" dirty="0">
                          <a:solidFill>
                            <a:srgbClr val="333399"/>
                          </a:solidFill>
                          <a:latin typeface="+mj-lt"/>
                        </a:rPr>
                        <a:t>*h/ml)</a:t>
                      </a:r>
                    </a:p>
                  </a:txBody>
                  <a:tcPr marL="91435" marR="91435" marT="45665" marB="45665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noProof="0" dirty="0" err="1">
                          <a:solidFill>
                            <a:srgbClr val="333399"/>
                          </a:solidFill>
                          <a:latin typeface="+mj-lt"/>
                        </a:rPr>
                        <a:t>C</a:t>
                      </a:r>
                      <a:r>
                        <a:rPr lang="fr-FR" sz="1600" baseline="-25000" noProof="0" dirty="0" err="1">
                          <a:solidFill>
                            <a:srgbClr val="333399"/>
                          </a:solidFill>
                          <a:latin typeface="+mj-lt"/>
                        </a:rPr>
                        <a:t>max</a:t>
                      </a:r>
                      <a:endParaRPr lang="fr-FR" sz="1600" baseline="-25000" noProof="0" dirty="0">
                        <a:solidFill>
                          <a:srgbClr val="333399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fr-FR" sz="1600" noProof="0" dirty="0">
                          <a:solidFill>
                            <a:srgbClr val="333399"/>
                          </a:solidFill>
                          <a:latin typeface="+mj-lt"/>
                        </a:rPr>
                        <a:t>(</a:t>
                      </a:r>
                      <a:r>
                        <a:rPr lang="fr-FR" sz="1600" noProof="0" dirty="0" err="1">
                          <a:solidFill>
                            <a:srgbClr val="333399"/>
                          </a:solidFill>
                          <a:latin typeface="+mj-lt"/>
                        </a:rPr>
                        <a:t>ng</a:t>
                      </a:r>
                      <a:r>
                        <a:rPr lang="fr-FR" sz="1600" noProof="0" dirty="0">
                          <a:solidFill>
                            <a:srgbClr val="333399"/>
                          </a:solidFill>
                          <a:latin typeface="+mj-lt"/>
                        </a:rPr>
                        <a:t>/ml)</a:t>
                      </a:r>
                    </a:p>
                  </a:txBody>
                  <a:tcPr marL="91435" marR="91435" marT="45665" marB="45665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noProof="0" dirty="0" err="1">
                          <a:solidFill>
                            <a:srgbClr val="333399"/>
                          </a:solidFill>
                          <a:latin typeface="+mj-lt"/>
                        </a:rPr>
                        <a:t>C</a:t>
                      </a:r>
                      <a:r>
                        <a:rPr lang="fr-FR" sz="1600" baseline="-25000" noProof="0" dirty="0" err="1">
                          <a:solidFill>
                            <a:srgbClr val="333399"/>
                          </a:solidFill>
                          <a:latin typeface="+mj-lt"/>
                        </a:rPr>
                        <a:t>résiduelle</a:t>
                      </a:r>
                      <a:endParaRPr lang="fr-FR" sz="1600" baseline="-25000" noProof="0" dirty="0">
                        <a:solidFill>
                          <a:srgbClr val="333399"/>
                        </a:solidFill>
                        <a:latin typeface="+mj-lt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noProof="0" dirty="0">
                          <a:solidFill>
                            <a:srgbClr val="333399"/>
                          </a:solidFill>
                          <a:latin typeface="+mj-lt"/>
                        </a:rPr>
                        <a:t>(</a:t>
                      </a:r>
                      <a:r>
                        <a:rPr lang="fr-FR" sz="1600" noProof="0" dirty="0" err="1">
                          <a:solidFill>
                            <a:srgbClr val="333399"/>
                          </a:solidFill>
                          <a:latin typeface="+mj-lt"/>
                        </a:rPr>
                        <a:t>ng</a:t>
                      </a:r>
                      <a:r>
                        <a:rPr lang="fr-FR" sz="1600" noProof="0" dirty="0">
                          <a:solidFill>
                            <a:srgbClr val="333399"/>
                          </a:solidFill>
                          <a:latin typeface="+mj-lt"/>
                        </a:rPr>
                        <a:t>/ml)</a:t>
                      </a:r>
                    </a:p>
                  </a:txBody>
                  <a:tcPr marL="91435" marR="91435" marT="45665" marB="45665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9959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solidFill>
                            <a:srgbClr val="000066"/>
                          </a:solidFill>
                        </a:rPr>
                        <a:t>EVG</a:t>
                      </a:r>
                    </a:p>
                  </a:txBody>
                  <a:tcPr marL="91435" marR="91435" marT="45665" marB="45665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000066"/>
                          </a:solidFill>
                        </a:rPr>
                        <a:t>26 400</a:t>
                      </a:r>
                      <a:r>
                        <a:rPr lang="en-US" sz="1400" b="1" baseline="0" dirty="0">
                          <a:solidFill>
                            <a:srgbClr val="000066"/>
                          </a:solidFill>
                        </a:rPr>
                        <a:t> (44)</a:t>
                      </a:r>
                      <a:endParaRPr lang="en-US" sz="1400" b="1" dirty="0">
                        <a:solidFill>
                          <a:srgbClr val="000066"/>
                        </a:solidFill>
                      </a:endParaRPr>
                    </a:p>
                  </a:txBody>
                  <a:tcPr marL="91435" marR="91435" marT="45665" marB="45665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baseline="0" dirty="0">
                          <a:solidFill>
                            <a:srgbClr val="000066"/>
                          </a:solidFill>
                        </a:rPr>
                        <a:t>2 180 (35)</a:t>
                      </a:r>
                      <a:endParaRPr lang="en-US" sz="1400" b="1" dirty="0">
                        <a:solidFill>
                          <a:srgbClr val="000066"/>
                        </a:solidFill>
                      </a:endParaRPr>
                    </a:p>
                  </a:txBody>
                  <a:tcPr marL="91435" marR="91435" marT="45665" marB="45665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000066"/>
                          </a:solidFill>
                        </a:rPr>
                        <a:t>464</a:t>
                      </a:r>
                      <a:r>
                        <a:rPr lang="en-US" sz="1400" b="1" baseline="0" dirty="0">
                          <a:solidFill>
                            <a:srgbClr val="000066"/>
                          </a:solidFill>
                        </a:rPr>
                        <a:t> (79)</a:t>
                      </a:r>
                      <a:endParaRPr lang="en-US" sz="1400" b="1" dirty="0">
                        <a:solidFill>
                          <a:srgbClr val="000066"/>
                        </a:solidFill>
                      </a:endParaRPr>
                    </a:p>
                  </a:txBody>
                  <a:tcPr marL="91435" marR="91435" marT="45665" marB="45665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99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baseline="0" dirty="0">
                          <a:solidFill>
                            <a:srgbClr val="000066"/>
                          </a:solidFill>
                        </a:rPr>
                        <a:t>DRV</a:t>
                      </a:r>
                      <a:endParaRPr lang="en-US" sz="1400" b="1" baseline="30000" dirty="0">
                        <a:solidFill>
                          <a:srgbClr val="000066"/>
                        </a:solidFill>
                      </a:endParaRPr>
                    </a:p>
                  </a:txBody>
                  <a:tcPr marL="91435" marR="91435" marT="45665" marB="45665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000066"/>
                          </a:solidFill>
                        </a:rPr>
                        <a:t>76 500 (43)</a:t>
                      </a:r>
                    </a:p>
                  </a:txBody>
                  <a:tcPr marL="91435" marR="91435" marT="45665" marB="45665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000066"/>
                          </a:solidFill>
                        </a:rPr>
                        <a:t>6 670</a:t>
                      </a:r>
                      <a:r>
                        <a:rPr lang="en-US" sz="1400" b="1" baseline="0" dirty="0">
                          <a:solidFill>
                            <a:srgbClr val="000066"/>
                          </a:solidFill>
                        </a:rPr>
                        <a:t> </a:t>
                      </a:r>
                      <a:r>
                        <a:rPr lang="en-US" sz="1400" b="1" dirty="0">
                          <a:solidFill>
                            <a:srgbClr val="000066"/>
                          </a:solidFill>
                        </a:rPr>
                        <a:t>(25)</a:t>
                      </a:r>
                    </a:p>
                  </a:txBody>
                  <a:tcPr marL="91435" marR="91435" marT="45665" marB="45665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000066"/>
                          </a:solidFill>
                        </a:rPr>
                        <a:t>1 250 (99)</a:t>
                      </a:r>
                    </a:p>
                  </a:txBody>
                  <a:tcPr marL="91435" marR="91435" marT="45665" marB="45665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99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baseline="0" dirty="0">
                          <a:solidFill>
                            <a:srgbClr val="000066"/>
                          </a:solidFill>
                        </a:rPr>
                        <a:t>TAF</a:t>
                      </a:r>
                      <a:endParaRPr lang="en-US" sz="1400" b="1" baseline="30000" dirty="0">
                        <a:solidFill>
                          <a:srgbClr val="000066"/>
                        </a:solidFill>
                      </a:endParaRPr>
                    </a:p>
                  </a:txBody>
                  <a:tcPr marL="91435" marR="91435" marT="45665" marB="45665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000066"/>
                          </a:solidFill>
                        </a:rPr>
                        <a:t>89,9 (45)</a:t>
                      </a:r>
                    </a:p>
                  </a:txBody>
                  <a:tcPr marL="91435" marR="91435" marT="45665" marB="45665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000066"/>
                          </a:solidFill>
                        </a:rPr>
                        <a:t>98,1</a:t>
                      </a:r>
                      <a:r>
                        <a:rPr lang="en-US" sz="1400" b="1" baseline="0" dirty="0">
                          <a:solidFill>
                            <a:srgbClr val="000066"/>
                          </a:solidFill>
                        </a:rPr>
                        <a:t> </a:t>
                      </a:r>
                      <a:r>
                        <a:rPr lang="en-US" sz="1400" b="1" dirty="0">
                          <a:solidFill>
                            <a:srgbClr val="000066"/>
                          </a:solidFill>
                        </a:rPr>
                        <a:t>(58)</a:t>
                      </a:r>
                    </a:p>
                  </a:txBody>
                  <a:tcPr marL="91435" marR="91435" marT="45665" marB="45665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000066"/>
                          </a:solidFill>
                        </a:rPr>
                        <a:t>NA</a:t>
                      </a:r>
                    </a:p>
                  </a:txBody>
                  <a:tcPr marL="91435" marR="91435" marT="45665" marB="45665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99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baseline="0" dirty="0">
                          <a:solidFill>
                            <a:srgbClr val="000066"/>
                          </a:solidFill>
                        </a:rPr>
                        <a:t>COBI</a:t>
                      </a:r>
                      <a:endParaRPr lang="en-US" sz="1400" b="1" baseline="30000" dirty="0">
                        <a:solidFill>
                          <a:srgbClr val="000066"/>
                        </a:solidFill>
                      </a:endParaRPr>
                    </a:p>
                  </a:txBody>
                  <a:tcPr marL="91435" marR="91435" marT="45665" marB="45665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000066"/>
                          </a:solidFill>
                        </a:rPr>
                        <a:t>7 900 (43)</a:t>
                      </a:r>
                    </a:p>
                  </a:txBody>
                  <a:tcPr marL="91435" marR="91435" marT="45665" marB="45665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000066"/>
                          </a:solidFill>
                        </a:rPr>
                        <a:t>997 (30)</a:t>
                      </a:r>
                    </a:p>
                  </a:txBody>
                  <a:tcPr marL="91435" marR="91435" marT="45665" marB="45665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000066"/>
                          </a:solidFill>
                        </a:rPr>
                        <a:t>36 (129)</a:t>
                      </a:r>
                    </a:p>
                  </a:txBody>
                  <a:tcPr marL="91435" marR="91435" marT="45665" marB="45665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6702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AutoShape 165"/>
          <p:cNvSpPr>
            <a:spLocks noChangeArrowheads="1"/>
          </p:cNvSpPr>
          <p:nvPr/>
        </p:nvSpPr>
        <p:spPr bwMode="auto">
          <a:xfrm>
            <a:off x="61204" y="1967603"/>
            <a:ext cx="3681883" cy="40322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endParaRPr lang="en-US" sz="2800">
              <a:solidFill>
                <a:srgbClr val="000066"/>
              </a:solidFill>
            </a:endParaRPr>
          </a:p>
        </p:txBody>
      </p:sp>
      <p:sp>
        <p:nvSpPr>
          <p:cNvPr id="11265" name="Rectangle 10"/>
          <p:cNvSpPr>
            <a:spLocks noChangeArrowheads="1"/>
          </p:cNvSpPr>
          <p:nvPr/>
        </p:nvSpPr>
        <p:spPr bwMode="auto">
          <a:xfrm>
            <a:off x="136546" y="1607005"/>
            <a:ext cx="3761196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900" b="1" dirty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ARN VIH&lt; 50 c/ml (ITT, snapshot)</a:t>
            </a:r>
          </a:p>
        </p:txBody>
      </p:sp>
      <p:sp>
        <p:nvSpPr>
          <p:cNvPr id="11266" name="Rectangle 36"/>
          <p:cNvSpPr>
            <a:spLocks noChangeArrowheads="1"/>
          </p:cNvSpPr>
          <p:nvPr/>
        </p:nvSpPr>
        <p:spPr bwMode="auto">
          <a:xfrm>
            <a:off x="1808594" y="2071817"/>
            <a:ext cx="207963" cy="206375"/>
          </a:xfrm>
          <a:prstGeom prst="rect">
            <a:avLst/>
          </a:prstGeom>
          <a:solidFill>
            <a:srgbClr val="000066"/>
          </a:solidFill>
          <a:ln w="0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fr-FR">
              <a:solidFill>
                <a:srgbClr val="000066"/>
              </a:solidFill>
              <a:ea typeface="ＭＳ Ｐゴシック" pitchFamily="34" charset="-128"/>
            </a:endParaRPr>
          </a:p>
        </p:txBody>
      </p:sp>
      <p:sp>
        <p:nvSpPr>
          <p:cNvPr id="11267" name="Rectangle 37"/>
          <p:cNvSpPr>
            <a:spLocks noChangeArrowheads="1"/>
          </p:cNvSpPr>
          <p:nvPr/>
        </p:nvSpPr>
        <p:spPr bwMode="auto">
          <a:xfrm>
            <a:off x="170502" y="2070229"/>
            <a:ext cx="209550" cy="209550"/>
          </a:xfrm>
          <a:prstGeom prst="rect">
            <a:avLst/>
          </a:prstGeom>
          <a:solidFill>
            <a:srgbClr val="00B0F0"/>
          </a:solidFill>
          <a:ln w="0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fr-FR">
              <a:solidFill>
                <a:srgbClr val="000066"/>
              </a:solidFill>
              <a:ea typeface="ＭＳ Ｐゴシック" pitchFamily="34" charset="-128"/>
            </a:endParaRPr>
          </a:p>
        </p:txBody>
      </p:sp>
      <p:sp>
        <p:nvSpPr>
          <p:cNvPr id="11268" name="ZoneTexte 56"/>
          <p:cNvSpPr txBox="1">
            <a:spLocks noChangeArrowheads="1"/>
          </p:cNvSpPr>
          <p:nvPr/>
        </p:nvSpPr>
        <p:spPr bwMode="auto">
          <a:xfrm>
            <a:off x="1976113" y="2021116"/>
            <a:ext cx="173637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dirty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Traitement inchangé</a:t>
            </a:r>
          </a:p>
        </p:txBody>
      </p:sp>
      <p:sp>
        <p:nvSpPr>
          <p:cNvPr id="11269" name="ZoneTexte 56"/>
          <p:cNvSpPr txBox="1">
            <a:spLocks noChangeArrowheads="1"/>
          </p:cNvSpPr>
          <p:nvPr/>
        </p:nvSpPr>
        <p:spPr bwMode="auto">
          <a:xfrm>
            <a:off x="302402" y="2021116"/>
            <a:ext cx="146706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E/C/F/TAF + DRV</a:t>
            </a:r>
          </a:p>
        </p:txBody>
      </p:sp>
      <p:sp>
        <p:nvSpPr>
          <p:cNvPr id="11290" name="Freeform 41"/>
          <p:cNvSpPr>
            <a:spLocks noEditPoints="1"/>
          </p:cNvSpPr>
          <p:nvPr/>
        </p:nvSpPr>
        <p:spPr bwMode="auto">
          <a:xfrm>
            <a:off x="4221163" y="4843463"/>
            <a:ext cx="4332287" cy="28575"/>
          </a:xfrm>
          <a:custGeom>
            <a:avLst/>
            <a:gdLst>
              <a:gd name="T0" fmla="*/ 2147483647 w 2729"/>
              <a:gd name="T1" fmla="*/ 0 h 18"/>
              <a:gd name="T2" fmla="*/ 2147483647 w 2729"/>
              <a:gd name="T3" fmla="*/ 2147483647 h 18"/>
              <a:gd name="T4" fmla="*/ 0 w 2729"/>
              <a:gd name="T5" fmla="*/ 2147483647 h 18"/>
              <a:gd name="T6" fmla="*/ 0 w 2729"/>
              <a:gd name="T7" fmla="*/ 0 h 18"/>
              <a:gd name="T8" fmla="*/ 2147483647 w 2729"/>
              <a:gd name="T9" fmla="*/ 0 h 18"/>
              <a:gd name="T10" fmla="*/ 2147483647 w 2729"/>
              <a:gd name="T11" fmla="*/ 0 h 18"/>
              <a:gd name="T12" fmla="*/ 2147483647 w 2729"/>
              <a:gd name="T13" fmla="*/ 2147483647 h 18"/>
              <a:gd name="T14" fmla="*/ 2147483647 w 2729"/>
              <a:gd name="T15" fmla="*/ 2147483647 h 18"/>
              <a:gd name="T16" fmla="*/ 2147483647 w 2729"/>
              <a:gd name="T17" fmla="*/ 0 h 18"/>
              <a:gd name="T18" fmla="*/ 2147483647 w 2729"/>
              <a:gd name="T19" fmla="*/ 0 h 18"/>
              <a:gd name="T20" fmla="*/ 2147483647 w 2729"/>
              <a:gd name="T21" fmla="*/ 0 h 18"/>
              <a:gd name="T22" fmla="*/ 2147483647 w 2729"/>
              <a:gd name="T23" fmla="*/ 2147483647 h 18"/>
              <a:gd name="T24" fmla="*/ 2147483647 w 2729"/>
              <a:gd name="T25" fmla="*/ 2147483647 h 18"/>
              <a:gd name="T26" fmla="*/ 2147483647 w 2729"/>
              <a:gd name="T27" fmla="*/ 0 h 18"/>
              <a:gd name="T28" fmla="*/ 2147483647 w 2729"/>
              <a:gd name="T29" fmla="*/ 0 h 1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729"/>
              <a:gd name="T46" fmla="*/ 0 h 18"/>
              <a:gd name="T47" fmla="*/ 2729 w 2729"/>
              <a:gd name="T48" fmla="*/ 18 h 1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729" h="18">
                <a:moveTo>
                  <a:pt x="6" y="0"/>
                </a:moveTo>
                <a:lnTo>
                  <a:pt x="6" y="18"/>
                </a:lnTo>
                <a:lnTo>
                  <a:pt x="0" y="18"/>
                </a:lnTo>
                <a:lnTo>
                  <a:pt x="0" y="0"/>
                </a:lnTo>
                <a:lnTo>
                  <a:pt x="6" y="0"/>
                </a:lnTo>
                <a:close/>
                <a:moveTo>
                  <a:pt x="1371" y="0"/>
                </a:moveTo>
                <a:lnTo>
                  <a:pt x="1371" y="18"/>
                </a:lnTo>
                <a:lnTo>
                  <a:pt x="1365" y="18"/>
                </a:lnTo>
                <a:lnTo>
                  <a:pt x="1365" y="0"/>
                </a:lnTo>
                <a:lnTo>
                  <a:pt x="1371" y="0"/>
                </a:lnTo>
                <a:close/>
                <a:moveTo>
                  <a:pt x="2729" y="0"/>
                </a:moveTo>
                <a:lnTo>
                  <a:pt x="2729" y="18"/>
                </a:lnTo>
                <a:lnTo>
                  <a:pt x="2723" y="18"/>
                </a:lnTo>
                <a:lnTo>
                  <a:pt x="2723" y="0"/>
                </a:lnTo>
                <a:lnTo>
                  <a:pt x="2729" y="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bg1"/>
            </a:solidFill>
            <a:bevel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7" name="Rectangle 10"/>
          <p:cNvSpPr>
            <a:spLocks noChangeArrowheads="1"/>
          </p:cNvSpPr>
          <p:nvPr/>
        </p:nvSpPr>
        <p:spPr bwMode="auto">
          <a:xfrm>
            <a:off x="4457364" y="1546076"/>
            <a:ext cx="40960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Autres données virologiques à S48</a:t>
            </a:r>
          </a:p>
        </p:txBody>
      </p:sp>
      <p:sp>
        <p:nvSpPr>
          <p:cNvPr id="99" name="Rectangle 8"/>
          <p:cNvSpPr>
            <a:spLocks noChangeArrowheads="1"/>
          </p:cNvSpPr>
          <p:nvPr/>
        </p:nvSpPr>
        <p:spPr bwMode="auto">
          <a:xfrm>
            <a:off x="1637348" y="1401540"/>
            <a:ext cx="5905500" cy="331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8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Résultats : efficacité et tolérance</a:t>
            </a:r>
          </a:p>
        </p:txBody>
      </p:sp>
      <p:graphicFrame>
        <p:nvGraphicFramePr>
          <p:cNvPr id="100" name="Tableau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331471"/>
              </p:ext>
            </p:extLst>
          </p:nvPr>
        </p:nvGraphicFramePr>
        <p:xfrm>
          <a:off x="3840022" y="1920364"/>
          <a:ext cx="5112577" cy="204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663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9742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885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endParaRPr lang="fr-FR" sz="1200" b="1" noProof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E/C/F/TAF </a:t>
                      </a:r>
                      <a:br>
                        <a:rPr lang="fr-FR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fr-FR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+ DRV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Poursuite traitement antérieur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ARN VIH &lt; 20 c/ml</a:t>
                      </a:r>
                      <a:endParaRPr lang="fr-FR" sz="12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90 %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72 % (p = 0,012)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Emergence</a:t>
                      </a:r>
                      <a:b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de mutations </a:t>
                      </a:r>
                      <a:b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de résistance</a:t>
                      </a:r>
                      <a:endParaRPr lang="fr-FR" sz="1200" b="1" baseline="30000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M184V + K65R</a:t>
                      </a:r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 chez </a:t>
                      </a:r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1 patient</a:t>
                      </a:r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 sous RAL + ETR + DRV/r avec à J0 R à IP</a:t>
                      </a:r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 et</a:t>
                      </a:r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 INTI</a:t>
                      </a:r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 (3 </a:t>
                      </a:r>
                      <a:r>
                        <a:rPr lang="fr-FR" sz="1200" b="1" noProof="0" dirty="0" err="1">
                          <a:solidFill>
                            <a:srgbClr val="000066"/>
                          </a:solidFill>
                        </a:rPr>
                        <a:t>TAMs</a:t>
                      </a:r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) </a:t>
                      </a:r>
                      <a:br>
                        <a:rPr lang="fr-FR" sz="1200" b="1" noProof="0" dirty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et</a:t>
                      </a:r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 antécédent de traitement par</a:t>
                      </a:r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 TDF + FTC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06" name="Titre 1"/>
          <p:cNvSpPr txBox="1">
            <a:spLocks/>
          </p:cNvSpPr>
          <p:nvPr/>
        </p:nvSpPr>
        <p:spPr bwMode="auto">
          <a:xfrm>
            <a:off x="203200" y="1968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1" i="0" u="none" strike="noStrike" kern="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ＭＳ Ｐゴシック" pitchFamily="34" charset="-128"/>
              <a:cs typeface="ＭＳ Ｐゴシック" pitchFamily="-109" charset="-128"/>
            </a:endParaRPr>
          </a:p>
        </p:txBody>
      </p:sp>
      <p:graphicFrame>
        <p:nvGraphicFramePr>
          <p:cNvPr id="50" name="Tableau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946018"/>
              </p:ext>
            </p:extLst>
          </p:nvPr>
        </p:nvGraphicFramePr>
        <p:xfrm>
          <a:off x="3840023" y="4272137"/>
          <a:ext cx="5170296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74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740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4880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endParaRPr lang="fr-FR" sz="1400" b="1" noProof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E/C/F/TAF</a:t>
                      </a:r>
                      <a:br>
                        <a:rPr lang="fr-FR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</a:br>
                      <a:r>
                        <a:rPr lang="fr-FR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+ DRV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Traitement inchangé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EI lié au traitement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EI conduisant</a:t>
                      </a:r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 à l’arrêt</a:t>
                      </a:r>
                      <a:endParaRPr lang="fr-FR" sz="12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EI</a:t>
                      </a:r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 de g</a:t>
                      </a:r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rade 3-4</a:t>
                      </a:r>
                    </a:p>
                    <a:p>
                      <a:pPr lvl="1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liés au traitement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13</a:t>
                      </a:r>
                    </a:p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13</a:t>
                      </a:r>
                    </a:p>
                    <a:p>
                      <a:pPr algn="ctr"/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EIG</a:t>
                      </a:r>
                    </a:p>
                    <a:p>
                      <a:pPr lvl="1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liés au traitement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10</a:t>
                      </a:r>
                    </a:p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Anomalies</a:t>
                      </a:r>
                      <a:r>
                        <a:rPr lang="fr-FR" sz="1200" b="1" baseline="0" noProof="0">
                          <a:solidFill>
                            <a:srgbClr val="000066"/>
                          </a:solidFill>
                        </a:rPr>
                        <a:t> biologiques g</a:t>
                      </a:r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rade 3-4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noProof="0" dirty="0">
                          <a:solidFill>
                            <a:srgbClr val="000066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1" name="Rectangle 8"/>
          <p:cNvSpPr>
            <a:spLocks noChangeArrowheads="1"/>
          </p:cNvSpPr>
          <p:nvPr/>
        </p:nvSpPr>
        <p:spPr bwMode="auto">
          <a:xfrm>
            <a:off x="5316252" y="4025207"/>
            <a:ext cx="2142002" cy="314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rm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000" b="1" dirty="0">
                <a:solidFill>
                  <a:srgbClr val="333399"/>
                </a:solidFill>
                <a:latin typeface="Calibri" pitchFamily="34" charset="0"/>
                <a:ea typeface="ＭＳ Ｐゴシック" pitchFamily="34" charset="-128"/>
              </a:rPr>
              <a:t>Tolérance, %</a:t>
            </a:r>
          </a:p>
        </p:txBody>
      </p:sp>
      <p:grpSp>
        <p:nvGrpSpPr>
          <p:cNvPr id="4" name="Grouper 3"/>
          <p:cNvGrpSpPr/>
          <p:nvPr/>
        </p:nvGrpSpPr>
        <p:grpSpPr>
          <a:xfrm>
            <a:off x="367861" y="2379374"/>
            <a:ext cx="3112957" cy="3607293"/>
            <a:chOff x="367861" y="2379374"/>
            <a:chExt cx="3112957" cy="3945513"/>
          </a:xfrm>
        </p:grpSpPr>
        <p:sp>
          <p:nvSpPr>
            <p:cNvPr id="11276" name="Freeform 25"/>
            <p:cNvSpPr>
              <a:spLocks noEditPoints="1"/>
            </p:cNvSpPr>
            <p:nvPr/>
          </p:nvSpPr>
          <p:spPr bwMode="auto">
            <a:xfrm>
              <a:off x="681038" y="5556196"/>
              <a:ext cx="2706687" cy="58737"/>
            </a:xfrm>
            <a:custGeom>
              <a:avLst/>
              <a:gdLst>
                <a:gd name="T0" fmla="*/ 2147483647 w 1705"/>
                <a:gd name="T1" fmla="*/ 0 h 37"/>
                <a:gd name="T2" fmla="*/ 2147483647 w 1705"/>
                <a:gd name="T3" fmla="*/ 2147483647 h 37"/>
                <a:gd name="T4" fmla="*/ 0 w 1705"/>
                <a:gd name="T5" fmla="*/ 2147483647 h 37"/>
                <a:gd name="T6" fmla="*/ 0 w 1705"/>
                <a:gd name="T7" fmla="*/ 0 h 37"/>
                <a:gd name="T8" fmla="*/ 2147483647 w 1705"/>
                <a:gd name="T9" fmla="*/ 0 h 37"/>
                <a:gd name="T10" fmla="*/ 2147483647 w 1705"/>
                <a:gd name="T11" fmla="*/ 0 h 37"/>
                <a:gd name="T12" fmla="*/ 2147483647 w 1705"/>
                <a:gd name="T13" fmla="*/ 2147483647 h 37"/>
                <a:gd name="T14" fmla="*/ 2147483647 w 1705"/>
                <a:gd name="T15" fmla="*/ 2147483647 h 37"/>
                <a:gd name="T16" fmla="*/ 2147483647 w 1705"/>
                <a:gd name="T17" fmla="*/ 0 h 37"/>
                <a:gd name="T18" fmla="*/ 2147483647 w 1705"/>
                <a:gd name="T19" fmla="*/ 0 h 37"/>
                <a:gd name="T20" fmla="*/ 2147483647 w 1705"/>
                <a:gd name="T21" fmla="*/ 0 h 37"/>
                <a:gd name="T22" fmla="*/ 2147483647 w 1705"/>
                <a:gd name="T23" fmla="*/ 2147483647 h 37"/>
                <a:gd name="T24" fmla="*/ 2147483647 w 1705"/>
                <a:gd name="T25" fmla="*/ 2147483647 h 37"/>
                <a:gd name="T26" fmla="*/ 2147483647 w 1705"/>
                <a:gd name="T27" fmla="*/ 0 h 37"/>
                <a:gd name="T28" fmla="*/ 2147483647 w 1705"/>
                <a:gd name="T29" fmla="*/ 0 h 3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05"/>
                <a:gd name="T46" fmla="*/ 0 h 37"/>
                <a:gd name="T47" fmla="*/ 1705 w 1705"/>
                <a:gd name="T48" fmla="*/ 37 h 3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05" h="37">
                  <a:moveTo>
                    <a:pt x="5" y="0"/>
                  </a:moveTo>
                  <a:lnTo>
                    <a:pt x="5" y="37"/>
                  </a:lnTo>
                  <a:lnTo>
                    <a:pt x="0" y="37"/>
                  </a:lnTo>
                  <a:lnTo>
                    <a:pt x="0" y="0"/>
                  </a:lnTo>
                  <a:lnTo>
                    <a:pt x="5" y="0"/>
                  </a:lnTo>
                  <a:close/>
                  <a:moveTo>
                    <a:pt x="855" y="0"/>
                  </a:moveTo>
                  <a:lnTo>
                    <a:pt x="855" y="37"/>
                  </a:lnTo>
                  <a:lnTo>
                    <a:pt x="850" y="37"/>
                  </a:lnTo>
                  <a:lnTo>
                    <a:pt x="850" y="0"/>
                  </a:lnTo>
                  <a:lnTo>
                    <a:pt x="855" y="0"/>
                  </a:lnTo>
                  <a:close/>
                  <a:moveTo>
                    <a:pt x="1705" y="0"/>
                  </a:moveTo>
                  <a:lnTo>
                    <a:pt x="1705" y="37"/>
                  </a:lnTo>
                  <a:lnTo>
                    <a:pt x="1700" y="37"/>
                  </a:lnTo>
                  <a:lnTo>
                    <a:pt x="1700" y="0"/>
                  </a:lnTo>
                  <a:lnTo>
                    <a:pt x="1705" y="0"/>
                  </a:lnTo>
                  <a:close/>
                </a:path>
              </a:pathLst>
            </a:custGeom>
            <a:solidFill>
              <a:srgbClr val="FFFFFF"/>
            </a:solidFill>
            <a:ln w="7938">
              <a:solidFill>
                <a:srgbClr val="FFFFFF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70" name="Rectangle 8"/>
            <p:cNvSpPr>
              <a:spLocks noChangeArrowheads="1"/>
            </p:cNvSpPr>
            <p:nvPr/>
          </p:nvSpPr>
          <p:spPr bwMode="auto">
            <a:xfrm>
              <a:off x="2220913" y="5592708"/>
              <a:ext cx="185737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endParaRPr lang="en-GB" sz="160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73" name="ZoneTexte 9"/>
            <p:cNvSpPr txBox="1">
              <a:spLocks noChangeArrowheads="1"/>
            </p:cNvSpPr>
            <p:nvPr/>
          </p:nvSpPr>
          <p:spPr bwMode="auto">
            <a:xfrm>
              <a:off x="482517" y="5584771"/>
              <a:ext cx="1455847" cy="572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dirty="0">
                  <a:solidFill>
                    <a:srgbClr val="000066"/>
                  </a:solidFill>
                  <a:ea typeface="ＭＳ Ｐゴシック" pitchFamily="34" charset="-128"/>
                </a:rPr>
                <a:t>≠ (IC 95 %)</a:t>
              </a:r>
            </a:p>
            <a:p>
              <a:pPr algn="ctr"/>
              <a:r>
                <a:rPr lang="fr-FR" sz="1400" dirty="0">
                  <a:solidFill>
                    <a:srgbClr val="000066"/>
                  </a:solidFill>
                  <a:ea typeface="ＭＳ Ｐゴシック" pitchFamily="34" charset="-128"/>
                </a:rPr>
                <a:t>5,3 (- 3,4 ; 17,4)</a:t>
              </a:r>
              <a:endParaRPr lang="fr-FR" sz="1400" b="1" dirty="0">
                <a:solidFill>
                  <a:srgbClr val="333399"/>
                </a:solidFill>
                <a:ea typeface="ＭＳ Ｐゴシック" pitchFamily="34" charset="-128"/>
              </a:endParaRPr>
            </a:p>
          </p:txBody>
        </p:sp>
        <p:sp>
          <p:nvSpPr>
            <p:cNvPr id="11295" name="Rectangle 46"/>
            <p:cNvSpPr>
              <a:spLocks noChangeArrowheads="1"/>
            </p:cNvSpPr>
            <p:nvPr/>
          </p:nvSpPr>
          <p:spPr bwMode="auto">
            <a:xfrm>
              <a:off x="552039" y="5440307"/>
              <a:ext cx="84960" cy="201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ea typeface="ＭＳ Ｐゴシック" pitchFamily="34" charset="-128"/>
                </a:rPr>
                <a:t>0</a:t>
              </a:r>
            </a:p>
          </p:txBody>
        </p:sp>
        <p:sp>
          <p:nvSpPr>
            <p:cNvPr id="11283" name="Rectangle 51"/>
            <p:cNvSpPr>
              <a:spLocks noChangeArrowheads="1"/>
            </p:cNvSpPr>
            <p:nvPr/>
          </p:nvSpPr>
          <p:spPr bwMode="auto">
            <a:xfrm>
              <a:off x="367861" y="2836808"/>
              <a:ext cx="254878" cy="201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ea typeface="ＭＳ Ｐゴシック" pitchFamily="34" charset="-128"/>
                </a:rPr>
                <a:t>100</a:t>
              </a:r>
            </a:p>
          </p:txBody>
        </p:sp>
        <p:sp>
          <p:nvSpPr>
            <p:cNvPr id="11291" name="Rectangle 42"/>
            <p:cNvSpPr>
              <a:spLocks noChangeArrowheads="1"/>
            </p:cNvSpPr>
            <p:nvPr/>
          </p:nvSpPr>
          <p:spPr bwMode="auto">
            <a:xfrm>
              <a:off x="1066590" y="2786556"/>
              <a:ext cx="222818" cy="2356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97 </a:t>
              </a:r>
            </a:p>
          </p:txBody>
        </p:sp>
        <p:sp>
          <p:nvSpPr>
            <p:cNvPr id="11293" name="Rectangle 44"/>
            <p:cNvSpPr>
              <a:spLocks noChangeArrowheads="1"/>
            </p:cNvSpPr>
            <p:nvPr/>
          </p:nvSpPr>
          <p:spPr bwMode="auto">
            <a:xfrm>
              <a:off x="1622575" y="2984246"/>
              <a:ext cx="182742" cy="2356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91</a:t>
              </a:r>
            </a:p>
          </p:txBody>
        </p:sp>
        <p:sp>
          <p:nvSpPr>
            <p:cNvPr id="11296" name="Rectangle 47"/>
            <p:cNvSpPr>
              <a:spLocks noChangeArrowheads="1"/>
            </p:cNvSpPr>
            <p:nvPr/>
          </p:nvSpPr>
          <p:spPr bwMode="auto">
            <a:xfrm>
              <a:off x="460348" y="4948184"/>
              <a:ext cx="169918" cy="201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20</a:t>
              </a:r>
            </a:p>
          </p:txBody>
        </p:sp>
        <p:sp>
          <p:nvSpPr>
            <p:cNvPr id="11297" name="Rectangle 48"/>
            <p:cNvSpPr>
              <a:spLocks noChangeArrowheads="1"/>
            </p:cNvSpPr>
            <p:nvPr/>
          </p:nvSpPr>
          <p:spPr bwMode="auto">
            <a:xfrm>
              <a:off x="460348" y="4421134"/>
              <a:ext cx="169918" cy="201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40</a:t>
              </a:r>
            </a:p>
          </p:txBody>
        </p:sp>
        <p:sp>
          <p:nvSpPr>
            <p:cNvPr id="11298" name="Rectangle 49"/>
            <p:cNvSpPr>
              <a:spLocks noChangeArrowheads="1"/>
            </p:cNvSpPr>
            <p:nvPr/>
          </p:nvSpPr>
          <p:spPr bwMode="auto">
            <a:xfrm>
              <a:off x="460348" y="3892496"/>
              <a:ext cx="169918" cy="201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60</a:t>
              </a:r>
            </a:p>
          </p:txBody>
        </p:sp>
        <p:sp>
          <p:nvSpPr>
            <p:cNvPr id="11299" name="Rectangle 50"/>
            <p:cNvSpPr>
              <a:spLocks noChangeArrowheads="1"/>
            </p:cNvSpPr>
            <p:nvPr/>
          </p:nvSpPr>
          <p:spPr bwMode="auto">
            <a:xfrm>
              <a:off x="460348" y="3365446"/>
              <a:ext cx="169918" cy="201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80</a:t>
              </a:r>
            </a:p>
          </p:txBody>
        </p:sp>
        <p:sp>
          <p:nvSpPr>
            <p:cNvPr id="11307" name="ZoneTexte 52"/>
            <p:cNvSpPr txBox="1">
              <a:spLocks noChangeArrowheads="1"/>
            </p:cNvSpPr>
            <p:nvPr/>
          </p:nvSpPr>
          <p:spPr bwMode="auto">
            <a:xfrm>
              <a:off x="523239" y="2548741"/>
              <a:ext cx="36710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600" dirty="0">
                  <a:solidFill>
                    <a:srgbClr val="000066"/>
                  </a:solidFill>
                  <a:ea typeface="ＭＳ Ｐゴシック" pitchFamily="34" charset="-128"/>
                </a:rPr>
                <a:t>%</a:t>
              </a:r>
            </a:p>
          </p:txBody>
        </p:sp>
        <p:cxnSp>
          <p:nvCxnSpPr>
            <p:cNvPr id="88" name="Connecteur droit 87"/>
            <p:cNvCxnSpPr/>
            <p:nvPr/>
          </p:nvCxnSpPr>
          <p:spPr bwMode="auto">
            <a:xfrm>
              <a:off x="720725" y="2903484"/>
              <a:ext cx="0" cy="2640012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Connecteur droit 89"/>
            <p:cNvCxnSpPr/>
            <p:nvPr/>
          </p:nvCxnSpPr>
          <p:spPr bwMode="auto">
            <a:xfrm>
              <a:off x="650875" y="3489271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Connecteur droit 90"/>
            <p:cNvCxnSpPr/>
            <p:nvPr/>
          </p:nvCxnSpPr>
          <p:spPr bwMode="auto">
            <a:xfrm>
              <a:off x="652463" y="4000446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Connecteur droit 91"/>
            <p:cNvCxnSpPr/>
            <p:nvPr/>
          </p:nvCxnSpPr>
          <p:spPr bwMode="auto">
            <a:xfrm>
              <a:off x="654050" y="4508446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Connecteur droit 92"/>
            <p:cNvCxnSpPr/>
            <p:nvPr/>
          </p:nvCxnSpPr>
          <p:spPr bwMode="auto">
            <a:xfrm>
              <a:off x="641350" y="5041846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Connecteur droit 41"/>
            <p:cNvCxnSpPr/>
            <p:nvPr/>
          </p:nvCxnSpPr>
          <p:spPr bwMode="auto">
            <a:xfrm>
              <a:off x="643255" y="2921581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Connecteur droit 74"/>
            <p:cNvCxnSpPr/>
            <p:nvPr/>
          </p:nvCxnSpPr>
          <p:spPr bwMode="auto">
            <a:xfrm>
              <a:off x="659492" y="5551434"/>
              <a:ext cx="2728233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Rectangle 42"/>
            <p:cNvSpPr>
              <a:spLocks noChangeArrowheads="1"/>
            </p:cNvSpPr>
            <p:nvPr/>
          </p:nvSpPr>
          <p:spPr bwMode="auto">
            <a:xfrm>
              <a:off x="2282532" y="2871005"/>
              <a:ext cx="352661" cy="2356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94 * </a:t>
              </a:r>
            </a:p>
          </p:txBody>
        </p: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2856634" y="3298198"/>
              <a:ext cx="182742" cy="2356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76</a:t>
              </a:r>
            </a:p>
          </p:txBody>
        </p:sp>
        <p:sp>
          <p:nvSpPr>
            <p:cNvPr id="48" name="ZoneTexte 9"/>
            <p:cNvSpPr txBox="1">
              <a:spLocks noChangeArrowheads="1"/>
            </p:cNvSpPr>
            <p:nvPr/>
          </p:nvSpPr>
          <p:spPr bwMode="auto">
            <a:xfrm>
              <a:off x="1984896" y="5592709"/>
              <a:ext cx="1495922" cy="732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ts val="1480"/>
                </a:lnSpc>
              </a:pPr>
              <a:r>
                <a:rPr lang="fr-FR" sz="1400" dirty="0">
                  <a:solidFill>
                    <a:srgbClr val="000066"/>
                  </a:solidFill>
                  <a:ea typeface="ＭＳ Ｐゴシック" pitchFamily="34" charset="-128"/>
                </a:rPr>
                <a:t>≠ (IC 95 %)</a:t>
              </a:r>
            </a:p>
            <a:p>
              <a:pPr algn="ctr">
                <a:lnSpc>
                  <a:spcPts val="1480"/>
                </a:lnSpc>
              </a:pPr>
              <a:r>
                <a:rPr lang="fr-FR" sz="1400" dirty="0">
                  <a:solidFill>
                    <a:srgbClr val="000066"/>
                  </a:solidFill>
                  <a:ea typeface="ＭＳ Ｐゴシック" pitchFamily="34" charset="-128"/>
                </a:rPr>
                <a:t>18,3  (3,5 ; 33,0)</a:t>
              </a:r>
            </a:p>
            <a:p>
              <a:pPr algn="ctr">
                <a:lnSpc>
                  <a:spcPts val="1480"/>
                </a:lnSpc>
              </a:pPr>
              <a:r>
                <a:rPr lang="fr-FR" sz="1400" dirty="0">
                  <a:solidFill>
                    <a:srgbClr val="000066"/>
                  </a:solidFill>
                  <a:ea typeface="ＭＳ Ｐゴシック" pitchFamily="34" charset="-128"/>
                </a:rPr>
                <a:t>p = 0,004</a:t>
              </a:r>
              <a:endParaRPr lang="fr-FR" sz="1400" dirty="0">
                <a:solidFill>
                  <a:srgbClr val="333399"/>
                </a:solidFill>
                <a:ea typeface="ＭＳ Ｐゴシック" pitchFamily="34" charset="-128"/>
              </a:endParaRPr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1141451" y="2379374"/>
              <a:ext cx="527709" cy="4039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333399"/>
                  </a:solidFill>
                  <a:latin typeface="+mj-lt"/>
                </a:rPr>
                <a:t>S24</a:t>
              </a:r>
            </a:p>
          </p:txBody>
        </p:sp>
        <p:sp>
          <p:nvSpPr>
            <p:cNvPr id="49" name="ZoneTexte 48"/>
            <p:cNvSpPr txBox="1"/>
            <p:nvPr/>
          </p:nvSpPr>
          <p:spPr>
            <a:xfrm>
              <a:off x="2424115" y="2379374"/>
              <a:ext cx="527709" cy="4039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333399"/>
                  </a:solidFill>
                  <a:latin typeface="+mj-lt"/>
                </a:rPr>
                <a:t>S48</a:t>
              </a:r>
            </a:p>
          </p:txBody>
        </p:sp>
        <p:sp>
          <p:nvSpPr>
            <p:cNvPr id="46" name="Rectangle 20"/>
            <p:cNvSpPr>
              <a:spLocks noChangeArrowheads="1"/>
            </p:cNvSpPr>
            <p:nvPr/>
          </p:nvSpPr>
          <p:spPr bwMode="auto">
            <a:xfrm>
              <a:off x="990600" y="2990739"/>
              <a:ext cx="396000" cy="2556000"/>
            </a:xfrm>
            <a:prstGeom prst="rect">
              <a:avLst/>
            </a:prstGeom>
            <a:solidFill>
              <a:srgbClr val="00B0F0"/>
            </a:solidFill>
            <a:ln w="9525">
              <a:solidFill>
                <a:srgbClr val="00B0F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47" name="Rectangle 21"/>
            <p:cNvSpPr>
              <a:spLocks noChangeArrowheads="1"/>
            </p:cNvSpPr>
            <p:nvPr/>
          </p:nvSpPr>
          <p:spPr bwMode="auto">
            <a:xfrm>
              <a:off x="1500630" y="3218455"/>
              <a:ext cx="396000" cy="2328284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39" name="Rectangle 20"/>
            <p:cNvSpPr>
              <a:spLocks noChangeArrowheads="1"/>
            </p:cNvSpPr>
            <p:nvPr/>
          </p:nvSpPr>
          <p:spPr bwMode="auto">
            <a:xfrm>
              <a:off x="2237850" y="3091565"/>
              <a:ext cx="396000" cy="2455174"/>
            </a:xfrm>
            <a:prstGeom prst="rect">
              <a:avLst/>
            </a:prstGeom>
            <a:solidFill>
              <a:srgbClr val="00B0F0"/>
            </a:solidFill>
            <a:ln w="9525">
              <a:solidFill>
                <a:srgbClr val="00B0F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40" name="Rectangle 21"/>
            <p:cNvSpPr>
              <a:spLocks noChangeArrowheads="1"/>
            </p:cNvSpPr>
            <p:nvPr/>
          </p:nvSpPr>
          <p:spPr bwMode="auto">
            <a:xfrm>
              <a:off x="2747880" y="3525346"/>
              <a:ext cx="396000" cy="2021393"/>
            </a:xfrm>
            <a:prstGeom prst="rect">
              <a:avLst/>
            </a:prstGeom>
            <a:solidFill>
              <a:srgbClr val="000066"/>
            </a:solidFill>
            <a:ln w="9525">
              <a:solidFill>
                <a:srgbClr val="000066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</p:grpSp>
      <p:sp>
        <p:nvSpPr>
          <p:cNvPr id="3" name="ZoneTexte 2"/>
          <p:cNvSpPr txBox="1"/>
          <p:nvPr/>
        </p:nvSpPr>
        <p:spPr>
          <a:xfrm>
            <a:off x="157297" y="5977219"/>
            <a:ext cx="3278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000066"/>
                </a:solidFill>
              </a:rPr>
              <a:t>* 91 % si dose antérieure DRV/r 800 QD vs</a:t>
            </a:r>
          </a:p>
          <a:p>
            <a:r>
              <a:rPr lang="fr-FR" sz="1200" dirty="0">
                <a:solidFill>
                  <a:srgbClr val="000066"/>
                </a:solidFill>
              </a:rPr>
              <a:t>100 % si dose antérieure DRV/r 600/100 BID </a:t>
            </a:r>
          </a:p>
        </p:txBody>
      </p:sp>
      <p:sp>
        <p:nvSpPr>
          <p:cNvPr id="53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Huhn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GD, JAIDS 2017; 74:193.200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54" name="AutoShape 162"/>
          <p:cNvSpPr>
            <a:spLocks noChangeArrowheads="1"/>
          </p:cNvSpPr>
          <p:nvPr/>
        </p:nvSpPr>
        <p:spPr bwMode="auto">
          <a:xfrm>
            <a:off x="0" y="6565238"/>
            <a:ext cx="1296000" cy="28857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GS-US-292-0119</a:t>
            </a:r>
          </a:p>
        </p:txBody>
      </p:sp>
      <p:sp>
        <p:nvSpPr>
          <p:cNvPr id="55" name="Titre 1"/>
          <p:cNvSpPr txBox="1">
            <a:spLocks/>
          </p:cNvSpPr>
          <p:nvPr/>
        </p:nvSpPr>
        <p:spPr>
          <a:xfrm>
            <a:off x="50800" y="44450"/>
            <a:ext cx="9093200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r>
              <a:rPr lang="en-GB" sz="3000" dirty="0">
                <a:ea typeface="ＭＳ Ｐゴシック" pitchFamily="34" charset="-128"/>
              </a:rPr>
              <a:t>Etude GS-US-292-0119 : switch pour E/C/F/TAF + DRV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799" y="1168400"/>
            <a:ext cx="8808227" cy="530383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sz="2800" b="1" dirty="0">
                <a:latin typeface="+mj-lt"/>
              </a:rPr>
              <a:t>Conclusion</a:t>
            </a:r>
            <a:endParaRPr lang="fr-FR" dirty="0"/>
          </a:p>
          <a:p>
            <a:pPr lvl="1">
              <a:spcBef>
                <a:spcPts val="0"/>
              </a:spcBef>
            </a:pPr>
            <a:r>
              <a:rPr lang="fr-FR" sz="2000" dirty="0">
                <a:latin typeface=""/>
              </a:rPr>
              <a:t>La simplification du traitement ARV d’environ 5 comprimés/jour à une seule prise quotidienne de 2 comprimés, associant E/C/F/TAF + DRV </a:t>
            </a:r>
          </a:p>
          <a:p>
            <a:pPr lvl="2">
              <a:spcBef>
                <a:spcPts val="0"/>
              </a:spcBef>
            </a:pPr>
            <a:r>
              <a:rPr lang="fr-FR" sz="1800" dirty="0">
                <a:latin typeface=""/>
              </a:rPr>
              <a:t>Permet l’obtention d’expositions plasmatiques efficaces de EVG, DRV </a:t>
            </a:r>
            <a:br>
              <a:rPr lang="fr-FR" sz="1800" dirty="0">
                <a:latin typeface=""/>
              </a:rPr>
            </a:br>
            <a:r>
              <a:rPr lang="fr-FR" sz="1800" dirty="0">
                <a:latin typeface=""/>
              </a:rPr>
              <a:t>et TFV</a:t>
            </a:r>
          </a:p>
          <a:p>
            <a:pPr lvl="2">
              <a:spcBef>
                <a:spcPts val="0"/>
              </a:spcBef>
            </a:pPr>
            <a:r>
              <a:rPr lang="fr-FR" sz="1800" dirty="0">
                <a:latin typeface=""/>
              </a:rPr>
              <a:t>Maintien la suppression virologique jusqu’à S24 </a:t>
            </a:r>
          </a:p>
          <a:p>
            <a:pPr lvl="2">
              <a:spcBef>
                <a:spcPts val="0"/>
              </a:spcBef>
            </a:pPr>
            <a:r>
              <a:rPr lang="fr-FR" sz="1800" dirty="0">
                <a:latin typeface=""/>
              </a:rPr>
              <a:t>Est supérieur au maintien du schéma antérieur, sur le critère ARN VIH    &lt; 50 c/ml et &lt; 20 c/ml  </a:t>
            </a:r>
          </a:p>
          <a:p>
            <a:pPr lvl="1">
              <a:spcBef>
                <a:spcPts val="0"/>
              </a:spcBef>
            </a:pPr>
            <a:r>
              <a:rPr lang="fr-FR" sz="2000" dirty="0">
                <a:latin typeface=""/>
              </a:rPr>
              <a:t>Le </a:t>
            </a:r>
            <a:r>
              <a:rPr lang="fr-FR" sz="2000" dirty="0" err="1">
                <a:latin typeface=""/>
              </a:rPr>
              <a:t>switch</a:t>
            </a:r>
            <a:r>
              <a:rPr lang="fr-FR" sz="2000" dirty="0">
                <a:latin typeface=""/>
              </a:rPr>
              <a:t> pour TAF améliore la protéinurie tubulaire proximale sans modification du </a:t>
            </a:r>
            <a:r>
              <a:rPr lang="fr-FR" sz="2000" dirty="0" err="1">
                <a:latin typeface=""/>
              </a:rPr>
              <a:t>DFGe</a:t>
            </a:r>
            <a:endParaRPr lang="fr-FR" sz="2000" dirty="0">
              <a:latin typeface=""/>
            </a:endParaRPr>
          </a:p>
          <a:p>
            <a:pPr lvl="1">
              <a:spcBef>
                <a:spcPts val="0"/>
              </a:spcBef>
            </a:pPr>
            <a:r>
              <a:rPr lang="fr-FR" sz="2000" dirty="0">
                <a:latin typeface=""/>
              </a:rPr>
              <a:t>E/C/F/TAF + DRV était bien toléré et associé à une plus grande satisfaction du traitement </a:t>
            </a:r>
          </a:p>
          <a:p>
            <a:pPr lvl="1">
              <a:spcBef>
                <a:spcPts val="0"/>
              </a:spcBef>
            </a:pPr>
            <a:r>
              <a:rPr lang="fr-FR" sz="2000" dirty="0">
                <a:latin typeface=""/>
              </a:rPr>
              <a:t>Chez les patients prétraités ayant une résistance à au moins 2 classes et recevant un traitement ARV avec de nombreux comprimés, le </a:t>
            </a:r>
            <a:r>
              <a:rPr lang="fr-FR" sz="2000" dirty="0" err="1">
                <a:latin typeface=""/>
              </a:rPr>
              <a:t>switch</a:t>
            </a:r>
            <a:r>
              <a:rPr lang="fr-FR" sz="2000" dirty="0">
                <a:latin typeface=""/>
              </a:rPr>
              <a:t> pour E/C/F/TAF + DRV constitue une option simple, en 2 comprimés 1 prise par jour, avec une efficacité supérieure et une tolérance comparable par rapport au maintien du schéma antérieur</a:t>
            </a: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50800" y="44450"/>
            <a:ext cx="9093200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r>
              <a:rPr lang="en-GB" sz="3000" dirty="0">
                <a:ea typeface="ＭＳ Ｐゴシック" pitchFamily="34" charset="-128"/>
              </a:rPr>
              <a:t>Etude GS-US-292-0119 : switch pour E/C/F/TAF + DRV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Huhn</a:t>
            </a:r>
            <a:r>
              <a:rPr lang="fr-FR" sz="1200" i="1">
                <a:solidFill>
                  <a:srgbClr val="CC0000"/>
                </a:solidFill>
                <a:ea typeface="ＭＳ Ｐゴシック" pitchFamily="34" charset="-128"/>
              </a:rPr>
              <a:t> GD, JAIDS 2017; 74:193.200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6" name="AutoShape 162"/>
          <p:cNvSpPr>
            <a:spLocks noChangeArrowheads="1"/>
          </p:cNvSpPr>
          <p:nvPr/>
        </p:nvSpPr>
        <p:spPr bwMode="auto">
          <a:xfrm>
            <a:off x="0" y="6565238"/>
            <a:ext cx="1296000" cy="28857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GS-US-292-0119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1200</TotalTime>
  <Words>604</Words>
  <Application>Microsoft Office PowerPoint</Application>
  <PresentationFormat>Affichage à l'écran (4:3)</PresentationFormat>
  <Paragraphs>196</Paragraphs>
  <Slides>6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ARV_trials_2015</vt:lpstr>
      <vt:lpstr>Switch pour E/C/F/TAF + DRV</vt:lpstr>
      <vt:lpstr>Etude GS-US-292-0119 : switch pour E/C/F/TAF + DRV</vt:lpstr>
      <vt:lpstr>Présentation PowerPoint</vt:lpstr>
      <vt:lpstr>Sous-étude pharmacocinétique (n = 15)</vt:lpstr>
      <vt:lpstr>Présentation PowerPoint</vt:lpstr>
      <vt:lpstr>Présentation PowerPoint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2016</dc:title>
  <dc:subject>AEI - www.aei.fr</dc:subject>
  <dc:creator>www.arv-trial.com</dc:creator>
  <cp:lastModifiedBy>Utilisateur</cp:lastModifiedBy>
  <cp:revision>95</cp:revision>
  <dcterms:created xsi:type="dcterms:W3CDTF">2015-05-20T10:06:58Z</dcterms:created>
  <dcterms:modified xsi:type="dcterms:W3CDTF">2017-01-18T14:21:08Z</dcterms:modified>
</cp:coreProperties>
</file>