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57" r:id="rId3"/>
    <p:sldId id="258" r:id="rId4"/>
    <p:sldId id="267" r:id="rId5"/>
    <p:sldId id="259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tion sans titre" id="{DA8513AD-3E7B-444E-B943-49EF11AFC989}">
          <p14:sldIdLst>
            <p14:sldId id="264"/>
            <p14:sldId id="257"/>
            <p14:sldId id="258"/>
            <p14:sldId id="267"/>
            <p14:sldId id="259"/>
            <p14:sldId id="266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Utilisateur de Microsoft Office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0066"/>
    <a:srgbClr val="333399"/>
    <a:srgbClr val="CC3300"/>
    <a:srgbClr val="FFFFFF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599" autoAdjust="0"/>
  </p:normalViewPr>
  <p:slideViewPr>
    <p:cSldViewPr snapToGrid="0" snapToObjects="1">
      <p:cViewPr varScale="1">
        <p:scale>
          <a:sx n="113" d="100"/>
          <a:sy n="113" d="100"/>
        </p:scale>
        <p:origin x="-23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-271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18/01/2017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55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7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b="1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‹N°›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4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420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6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pour E/C/F/TAF + DRV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Etude GS-US-292-0119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7012125" y="1827981"/>
            <a:ext cx="0" cy="259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97155" y="1806208"/>
            <a:ext cx="0" cy="259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Line 172"/>
          <p:cNvSpPr>
            <a:spLocks noChangeShapeType="1"/>
          </p:cNvSpPr>
          <p:nvPr/>
        </p:nvSpPr>
        <p:spPr bwMode="auto">
          <a:xfrm>
            <a:off x="6035709" y="1980583"/>
            <a:ext cx="0" cy="240091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866405" y="3562350"/>
            <a:ext cx="68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527304" y="303847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511429" y="3048000"/>
            <a:ext cx="467999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519366" y="4029075"/>
            <a:ext cx="467999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90335" y="2569229"/>
            <a:ext cx="3826778" cy="8244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E/C/F/TAF + DRV 800 mg QD</a:t>
            </a:r>
            <a:endParaRPr lang="en-US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4355159" y="2673350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89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4353460" y="4067175"/>
            <a:ext cx="6335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46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990334" y="3590246"/>
            <a:ext cx="2021791" cy="82391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Poursuite traitement antérieur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293448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étude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4210982" y="24264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652145" y="12128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2: 1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En ouvert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5082191"/>
            <a:ext cx="9066213" cy="137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Critère de jugement principal : pourcentage de succès virologique 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(ARN VIH &lt; 50 c/ml) à S24, ITT, FDA </a:t>
            </a:r>
            <a:r>
              <a:rPr lang="fr-FR" dirty="0" err="1">
                <a:solidFill>
                  <a:srgbClr val="000066"/>
                </a:solidFill>
              </a:rPr>
              <a:t>snapshot</a:t>
            </a:r>
            <a:r>
              <a:rPr lang="fr-FR" dirty="0">
                <a:solidFill>
                  <a:srgbClr val="000066"/>
                </a:solidFill>
              </a:rPr>
              <a:t> : non-infériorité de E/C/F/TAF avec borne inférieure de 12 %, avec IC 95 % bilatéral</a:t>
            </a: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GD, 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JAIDS 2017; 74:193.200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261932" y="2053359"/>
            <a:ext cx="3599991" cy="296251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≥ 18 ans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≥ 4 mois avec ARN VIH &lt; 50 c/ml sous ARV comportant DRV/r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≥ 2 échecs virologiques antérieurs </a:t>
            </a:r>
            <a:br>
              <a:rPr lang="fr-FR" sz="14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+ résistance à ≥ 2 classes sur génotype historique (≤ 3 TAMS </a:t>
            </a:r>
            <a:r>
              <a:rPr lang="fr-FR" sz="1400" b="1" u="sng" dirty="0">
                <a:solidFill>
                  <a:srgbClr val="000066"/>
                </a:solidFill>
                <a:latin typeface="Calibri" pitchFamily="34" charset="0"/>
              </a:rPr>
              <a:t>+</a:t>
            </a:r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 K65R)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Pas de Q151M, T69ins, 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ni de mutations à  DRV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Pas de résistance à INI 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au génotype historique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Naïfs INI ou CV indétectable sous INI</a:t>
            </a:r>
          </a:p>
          <a:p>
            <a:pPr algn="ctr" defTabSz="914400"/>
            <a:r>
              <a:rPr lang="fr-FR" sz="1400" b="1" dirty="0" err="1">
                <a:solidFill>
                  <a:srgbClr val="000066"/>
                </a:solidFill>
                <a:latin typeface="Calibri" pitchFamily="34" charset="0"/>
              </a:rPr>
              <a:t>DFGe</a:t>
            </a:r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fr-FR" sz="14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 50 ml/min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69303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98705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S144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Etude GS-US-292-0119 : switch pour E/C/F/TAF + DRV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  <p:sp>
        <p:nvSpPr>
          <p:cNvPr id="24" name="Oval 109"/>
          <p:cNvSpPr>
            <a:spLocks noChangeArrowheads="1"/>
          </p:cNvSpPr>
          <p:nvPr/>
        </p:nvSpPr>
        <p:spPr bwMode="auto">
          <a:xfrm>
            <a:off x="5716622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012125" y="3586813"/>
            <a:ext cx="1804988" cy="8244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E/C/F/TAF + DRV 800 mg QD</a:t>
            </a:r>
            <a:endParaRPr lang="en-US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796121" y="1222375"/>
            <a:ext cx="7504739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 et devenir des patients à S48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40640"/>
              </p:ext>
            </p:extLst>
          </p:nvPr>
        </p:nvGraphicFramePr>
        <p:xfrm>
          <a:off x="206375" y="1525964"/>
          <a:ext cx="8752788" cy="4846877"/>
        </p:xfrm>
        <a:graphic>
          <a:graphicData uri="http://schemas.openxmlformats.org/drawingml/2006/table">
            <a:tbl>
              <a:tblPr/>
              <a:tblGrid>
                <a:gridCol w="37331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63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32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E/C/F/TAF + DRV, n = 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Traitement inchangé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, n = 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 médian,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DFGe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Cockroft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-Gault), ml/min,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20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Traitement ARV à l’inclusion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Nombre de comprimés/j, médiane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≥ 6 comprimés/jour,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Au moins 2 prises par jour,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 / ABC / autres INTI,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 / 11 / 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54 / 11 /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26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Résistance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2-classes / 3-classes,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M184V/I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K65R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TAMs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(≥ 3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TAMs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INNTI-R / IP-R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GSS à l’inclusion, moyenne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70 / 26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85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43,8 (16,8)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89 / 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2,45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74 / 20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39,1 (17,4)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87 / 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2,56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8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Interruption avant S24,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Manque d’efficacité EI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(2,2 %)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(10,9 %)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50800" y="44450"/>
            <a:ext cx="9093200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000" dirty="0">
                <a:ea typeface="ＭＳ Ｐゴシック" pitchFamily="34" charset="-128"/>
              </a:rPr>
              <a:t>Etude GS-US-292-0119 : switch pour E/C/F/TAF + DRV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GD, JAIDS 2017; 74:193.200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>
          <a:xfrm>
            <a:off x="1296000" y="1165074"/>
            <a:ext cx="6544461" cy="676564"/>
          </a:xfrm>
        </p:spPr>
        <p:txBody>
          <a:bodyPr/>
          <a:lstStyle/>
          <a:p>
            <a:pPr algn="ctr"/>
            <a:r>
              <a:rPr lang="fr-FR" altLang="en-US" sz="2400" dirty="0">
                <a:solidFill>
                  <a:srgbClr val="CC3300"/>
                </a:solidFill>
              </a:rPr>
              <a:t>Sous-étude pharmacocinétique (n = 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801470"/>
            <a:ext cx="8229600" cy="424774"/>
          </a:xfrm>
        </p:spPr>
        <p:txBody>
          <a:bodyPr/>
          <a:lstStyle/>
          <a:p>
            <a:r>
              <a:rPr lang="en-US" sz="2400" b="1" dirty="0">
                <a:latin typeface="+mj-lt"/>
              </a:rPr>
              <a:t>E/C/F/TAF (150/150/200/10 mg) + DRV 800 mg QD</a:t>
            </a:r>
          </a:p>
          <a:p>
            <a:pPr lvl="1"/>
            <a:endParaRPr lang="en-US" sz="2400" b="1" dirty="0">
              <a:solidFill>
                <a:srgbClr val="CC3300"/>
              </a:solidFill>
              <a:latin typeface="+mj-lt"/>
            </a:endParaRPr>
          </a:p>
          <a:p>
            <a:pPr lvl="1"/>
            <a:endParaRPr lang="en-US" sz="2400" b="1" dirty="0">
              <a:solidFill>
                <a:srgbClr val="CC3300"/>
              </a:solidFill>
              <a:latin typeface="+mj-lt"/>
            </a:endParaRPr>
          </a:p>
          <a:p>
            <a:pPr lvl="1"/>
            <a:endParaRPr lang="en-US" sz="2400" b="1" dirty="0">
              <a:solidFill>
                <a:srgbClr val="CC3300"/>
              </a:solidFill>
              <a:latin typeface="+mj-lt"/>
            </a:endParaRPr>
          </a:p>
          <a:p>
            <a:pPr lvl="1"/>
            <a:endParaRPr lang="en-US" sz="2400" b="1" dirty="0">
              <a:solidFill>
                <a:srgbClr val="CC3300"/>
              </a:solidFill>
              <a:latin typeface="+mj-lt"/>
            </a:endParaRPr>
          </a:p>
          <a:p>
            <a:pPr lvl="1"/>
            <a:endParaRPr lang="en-US" sz="2400" b="1" dirty="0">
              <a:solidFill>
                <a:srgbClr val="CC3300"/>
              </a:solidFill>
              <a:latin typeface="+mj-lt"/>
            </a:endParaRPr>
          </a:p>
          <a:p>
            <a:pPr lvl="1"/>
            <a:endParaRPr lang="en-US" sz="2400" b="1" dirty="0">
              <a:solidFill>
                <a:srgbClr val="CC3300"/>
              </a:solidFill>
              <a:latin typeface="+mj-lt"/>
            </a:endParaRPr>
          </a:p>
          <a:p>
            <a:pPr marL="273050" lvl="1" indent="0">
              <a:buNone/>
            </a:pPr>
            <a:endParaRPr lang="en-US" sz="2400" b="1" dirty="0">
              <a:solidFill>
                <a:srgbClr val="CC3300"/>
              </a:solidFill>
              <a:latin typeface="+mj-lt"/>
            </a:endParaRPr>
          </a:p>
          <a:p>
            <a:endParaRPr lang="en-US" sz="24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5792" y="4249140"/>
            <a:ext cx="8756385" cy="2252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EVG </a:t>
            </a:r>
            <a:r>
              <a:rPr lang="fr-FR" kern="0" dirty="0" err="1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C</a:t>
            </a:r>
            <a:r>
              <a:rPr lang="fr-FR" kern="0" baseline="-25000" dirty="0" err="1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résiduelle</a:t>
            </a: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 &gt; 10-fois supérieure à CI</a:t>
            </a:r>
            <a:r>
              <a:rPr lang="fr-FR" kern="0" baseline="-2500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95</a:t>
            </a: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 (45 </a:t>
            </a:r>
            <a:r>
              <a:rPr lang="fr-FR" kern="0" dirty="0" err="1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ng</a:t>
            </a: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/ml) 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DRV </a:t>
            </a:r>
            <a:r>
              <a:rPr lang="fr-FR" kern="0" dirty="0" err="1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C</a:t>
            </a:r>
            <a:r>
              <a:rPr lang="fr-FR" kern="0" baseline="-25000" dirty="0" err="1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trough</a:t>
            </a: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 &gt; 22-fois supérieure à CE</a:t>
            </a:r>
            <a:r>
              <a:rPr lang="fr-FR" kern="0" baseline="-2500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50</a:t>
            </a: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 (55 </a:t>
            </a:r>
            <a:r>
              <a:rPr lang="fr-FR" kern="0" dirty="0" err="1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ng</a:t>
            </a: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/ml)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Exposition TAF équivalente à celle ayant montré son efficacité </a:t>
            </a:r>
            <a:b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</a:b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dans les études de phase 3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Exposition COBI associé à un effet </a:t>
            </a:r>
            <a:r>
              <a:rPr lang="fr-FR" kern="0" dirty="0" err="1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boost</a:t>
            </a: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 efficace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Exposition TFV (moyenne [% CV] ASC 367 [33] </a:t>
            </a:r>
            <a:r>
              <a:rPr lang="fr-FR" kern="0" dirty="0" err="1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ng</a:t>
            </a: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*h/ml) très inférieure </a:t>
            </a:r>
            <a:b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</a:br>
            <a:r>
              <a:rPr lang="fr-FR" kern="0" dirty="0">
                <a:solidFill>
                  <a:srgbClr val="000066"/>
                </a:solidFill>
                <a:latin typeface="+mn-lt"/>
                <a:ea typeface="ＭＳ Ｐゴシック" pitchFamily="-109" charset="-128"/>
              </a:rPr>
              <a:t>à celle observée avec TDF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0800" y="44450"/>
            <a:ext cx="9093200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000" dirty="0">
                <a:ea typeface="ＭＳ Ｐゴシック" pitchFamily="34" charset="-128"/>
              </a:rPr>
              <a:t>Etude GS-US-292-0119 : switch pour E/C/F/TAF + DRV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GD, JAIDS 2017; 74:193.200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711671"/>
              </p:ext>
            </p:extLst>
          </p:nvPr>
        </p:nvGraphicFramePr>
        <p:xfrm>
          <a:off x="1133981" y="2265066"/>
          <a:ext cx="7193591" cy="185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9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48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4895">
                  <a:extLst>
                    <a:ext uri="{9D8B030D-6E8A-4147-A177-3AD203B41FA5}">
                      <a16:colId xmlns:a16="http://schemas.microsoft.com/office/drawing/2014/main" xmlns="" val="1357006649"/>
                    </a:ext>
                  </a:extLst>
                </a:gridCol>
                <a:gridCol w="16948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9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Moyenne (% CV)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ASC</a:t>
                      </a:r>
                    </a:p>
                    <a:p>
                      <a:pPr algn="ctr"/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(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ng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*h/ml)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C</a:t>
                      </a:r>
                      <a:r>
                        <a:rPr lang="fr-FR" sz="1600" baseline="-250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max</a:t>
                      </a:r>
                      <a:endParaRPr lang="fr-FR" sz="1600" baseline="-25000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(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ng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/ml)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C</a:t>
                      </a:r>
                      <a:r>
                        <a:rPr lang="fr-FR" sz="1600" baseline="-250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résiduelle</a:t>
                      </a:r>
                      <a:endParaRPr lang="fr-FR" sz="1600" baseline="-25000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(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ng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/ml)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EVG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26 400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 (44)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2 180 (35)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464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 (79)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DRV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76 500 (43)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6 670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(25)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1 250 (99)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TAF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89,9 (45)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98,1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(58)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NA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COBI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7 900 (43)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997 (30)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36 (129)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70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utoShape 165"/>
          <p:cNvSpPr>
            <a:spLocks noChangeArrowheads="1"/>
          </p:cNvSpPr>
          <p:nvPr/>
        </p:nvSpPr>
        <p:spPr bwMode="auto">
          <a:xfrm>
            <a:off x="61204" y="1967603"/>
            <a:ext cx="3681883" cy="4032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US" sz="2800">
              <a:solidFill>
                <a:srgbClr val="000066"/>
              </a:solidFill>
            </a:endParaRPr>
          </a:p>
        </p:txBody>
      </p:sp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607005"/>
            <a:ext cx="3761196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9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ARN VIH&lt; 50 c/ml (ITT, snapshot)</a:t>
            </a:r>
          </a:p>
        </p:txBody>
      </p:sp>
      <p:sp>
        <p:nvSpPr>
          <p:cNvPr id="11266" name="Rectangle 36"/>
          <p:cNvSpPr>
            <a:spLocks noChangeArrowheads="1"/>
          </p:cNvSpPr>
          <p:nvPr/>
        </p:nvSpPr>
        <p:spPr bwMode="auto">
          <a:xfrm>
            <a:off x="1808594" y="2071817"/>
            <a:ext cx="207963" cy="206375"/>
          </a:xfrm>
          <a:prstGeom prst="rect">
            <a:avLst/>
          </a:prstGeom>
          <a:solidFill>
            <a:srgbClr val="000066"/>
          </a:solidFill>
          <a:ln w="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67" name="Rectangle 37"/>
          <p:cNvSpPr>
            <a:spLocks noChangeArrowheads="1"/>
          </p:cNvSpPr>
          <p:nvPr/>
        </p:nvSpPr>
        <p:spPr bwMode="auto">
          <a:xfrm>
            <a:off x="170502" y="2070229"/>
            <a:ext cx="209550" cy="209550"/>
          </a:xfrm>
          <a:prstGeom prst="rect">
            <a:avLst/>
          </a:prstGeom>
          <a:solidFill>
            <a:srgbClr val="00B0F0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68" name="ZoneTexte 56"/>
          <p:cNvSpPr txBox="1">
            <a:spLocks noChangeArrowheads="1"/>
          </p:cNvSpPr>
          <p:nvPr/>
        </p:nvSpPr>
        <p:spPr bwMode="auto">
          <a:xfrm>
            <a:off x="1976113" y="2021116"/>
            <a:ext cx="17363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Traitement inchangé</a:t>
            </a:r>
          </a:p>
        </p:txBody>
      </p:sp>
      <p:sp>
        <p:nvSpPr>
          <p:cNvPr id="11269" name="ZoneTexte 56"/>
          <p:cNvSpPr txBox="1">
            <a:spLocks noChangeArrowheads="1"/>
          </p:cNvSpPr>
          <p:nvPr/>
        </p:nvSpPr>
        <p:spPr bwMode="auto">
          <a:xfrm>
            <a:off x="302402" y="2021116"/>
            <a:ext cx="1467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E/C/F/TAF + DRV</a:t>
            </a:r>
          </a:p>
        </p:txBody>
      </p: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457364" y="1546076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Autres données virologiques à S48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37348" y="1401540"/>
            <a:ext cx="59055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Résultats : efficacité et tolérance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331471"/>
              </p:ext>
            </p:extLst>
          </p:nvPr>
        </p:nvGraphicFramePr>
        <p:xfrm>
          <a:off x="3840022" y="1920364"/>
          <a:ext cx="5112577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6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885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endParaRPr lang="fr-FR" sz="12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E/C/F/TAF </a:t>
                      </a:r>
                      <a:b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+ DRV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Poursuite traitement antérieur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ARN VIH &lt; 20 c/ml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90 %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72 % (p = 0,012)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Emergence</a:t>
                      </a:r>
                      <a:b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de mutations </a:t>
                      </a:r>
                      <a:b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de résistance</a:t>
                      </a:r>
                      <a:endParaRPr lang="fr-FR" sz="12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M184V + K65R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chez </a:t>
                      </a: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1 patient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sous RAL + ETR + DRV/r avec à J0 R à IP</a:t>
                      </a: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 et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INTI</a:t>
                      </a: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 (3 </a:t>
                      </a:r>
                      <a:r>
                        <a:rPr lang="fr-FR" sz="1200" b="1" noProof="0" dirty="0" err="1">
                          <a:solidFill>
                            <a:srgbClr val="000066"/>
                          </a:solidFill>
                        </a:rPr>
                        <a:t>TAMs</a:t>
                      </a: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) </a:t>
                      </a:r>
                      <a:br>
                        <a:rPr lang="fr-FR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et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antécédent de traitement par</a:t>
                      </a: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 TDF + FTC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946018"/>
              </p:ext>
            </p:extLst>
          </p:nvPr>
        </p:nvGraphicFramePr>
        <p:xfrm>
          <a:off x="3840023" y="4272137"/>
          <a:ext cx="5170296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4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88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endParaRPr lang="fr-FR" sz="14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E/C/F/TAF</a:t>
                      </a:r>
                      <a:b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+ DRV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Traitement inchangé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EI lié au traitement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EI conduisant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à l’arrêt</a:t>
                      </a: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EI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de g</a:t>
                      </a: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rade 3-4</a:t>
                      </a:r>
                    </a:p>
                    <a:p>
                      <a:pPr lvl="1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liés au traitement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EIG</a:t>
                      </a:r>
                    </a:p>
                    <a:p>
                      <a:pPr lvl="1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liés au traitement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Anomalies</a:t>
                      </a:r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 biologiques g</a:t>
                      </a: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rade 3-4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5316252" y="4025207"/>
            <a:ext cx="2142002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Tolérance, %</a:t>
            </a:r>
          </a:p>
        </p:txBody>
      </p:sp>
      <p:grpSp>
        <p:nvGrpSpPr>
          <p:cNvPr id="4" name="Grouper 3"/>
          <p:cNvGrpSpPr/>
          <p:nvPr/>
        </p:nvGrpSpPr>
        <p:grpSpPr>
          <a:xfrm>
            <a:off x="367861" y="2379374"/>
            <a:ext cx="3112957" cy="3607293"/>
            <a:chOff x="367861" y="2379374"/>
            <a:chExt cx="3112957" cy="3945513"/>
          </a:xfrm>
        </p:grpSpPr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681038" y="5556196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220913" y="5592708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482517" y="5584771"/>
              <a:ext cx="1455847" cy="572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(IC 95 %)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5,3 (- 3,4 ; 17,4)</a:t>
              </a:r>
              <a:endParaRPr lang="fr-FR" sz="1400" b="1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552039" y="5440307"/>
              <a:ext cx="84960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367861" y="2836808"/>
              <a:ext cx="25487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1066590" y="2786556"/>
              <a:ext cx="222818" cy="235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97 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622575" y="2984246"/>
              <a:ext cx="182742" cy="235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91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460348" y="4948184"/>
              <a:ext cx="16991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460348" y="4421134"/>
              <a:ext cx="16991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460348" y="3892496"/>
              <a:ext cx="16991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460348" y="3365446"/>
              <a:ext cx="16991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523239" y="2548741"/>
              <a:ext cx="3671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88" name="Connecteur droit 87"/>
            <p:cNvCxnSpPr/>
            <p:nvPr/>
          </p:nvCxnSpPr>
          <p:spPr bwMode="auto">
            <a:xfrm>
              <a:off x="720725" y="2903484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650875" y="3489271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652463" y="400044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654050" y="450844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641350" y="504184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 bwMode="auto">
            <a:xfrm>
              <a:off x="643255" y="2921581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 bwMode="auto">
            <a:xfrm>
              <a:off x="659492" y="5551434"/>
              <a:ext cx="2728233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2282532" y="2871005"/>
              <a:ext cx="352661" cy="235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 * </a:t>
              </a: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2856634" y="3298198"/>
              <a:ext cx="182742" cy="235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76</a:t>
              </a:r>
            </a:p>
          </p:txBody>
        </p:sp>
        <p:sp>
          <p:nvSpPr>
            <p:cNvPr id="48" name="ZoneTexte 9"/>
            <p:cNvSpPr txBox="1">
              <a:spLocks noChangeArrowheads="1"/>
            </p:cNvSpPr>
            <p:nvPr/>
          </p:nvSpPr>
          <p:spPr bwMode="auto">
            <a:xfrm>
              <a:off x="1984896" y="5592709"/>
              <a:ext cx="1495922" cy="73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80"/>
                </a:lnSpc>
              </a:pPr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(IC 95 %)</a:t>
              </a:r>
            </a:p>
            <a:p>
              <a:pPr algn="ctr">
                <a:lnSpc>
                  <a:spcPts val="1480"/>
                </a:lnSpc>
              </a:pPr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18,3  (3,5 ; 33,0)</a:t>
              </a:r>
            </a:p>
            <a:p>
              <a:pPr algn="ctr">
                <a:lnSpc>
                  <a:spcPts val="1480"/>
                </a:lnSpc>
              </a:pPr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p = 0,004</a:t>
              </a:r>
              <a:endParaRPr lang="fr-FR" sz="1400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141451" y="2379374"/>
              <a:ext cx="527709" cy="4039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+mj-lt"/>
                </a:rPr>
                <a:t>S24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2424115" y="2379374"/>
              <a:ext cx="527709" cy="4039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+mj-lt"/>
                </a:rPr>
                <a:t>S48</a:t>
              </a:r>
            </a:p>
          </p:txBody>
        </p: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990600" y="2990739"/>
              <a:ext cx="396000" cy="25560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1500630" y="3218455"/>
              <a:ext cx="396000" cy="2328284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39" name="Rectangle 20"/>
            <p:cNvSpPr>
              <a:spLocks noChangeArrowheads="1"/>
            </p:cNvSpPr>
            <p:nvPr/>
          </p:nvSpPr>
          <p:spPr bwMode="auto">
            <a:xfrm>
              <a:off x="2237850" y="3091565"/>
              <a:ext cx="396000" cy="245517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0" name="Rectangle 21"/>
            <p:cNvSpPr>
              <a:spLocks noChangeArrowheads="1"/>
            </p:cNvSpPr>
            <p:nvPr/>
          </p:nvSpPr>
          <p:spPr bwMode="auto">
            <a:xfrm>
              <a:off x="2747880" y="3525346"/>
              <a:ext cx="396000" cy="2021393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157297" y="5977219"/>
            <a:ext cx="3278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</a:rPr>
              <a:t>* 91 % si dose antérieure DRV/r 800 QD vs</a:t>
            </a:r>
          </a:p>
          <a:p>
            <a:r>
              <a:rPr lang="fr-FR" sz="1200" dirty="0">
                <a:solidFill>
                  <a:srgbClr val="000066"/>
                </a:solidFill>
              </a:rPr>
              <a:t>100 % si dose antérieure DRV/r 600/100 BID </a:t>
            </a:r>
          </a:p>
        </p:txBody>
      </p:sp>
      <p:sp>
        <p:nvSpPr>
          <p:cNvPr id="53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GD, JAIDS 2017; 74:193.200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4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  <p:sp>
        <p:nvSpPr>
          <p:cNvPr id="55" name="Titre 1"/>
          <p:cNvSpPr txBox="1">
            <a:spLocks/>
          </p:cNvSpPr>
          <p:nvPr/>
        </p:nvSpPr>
        <p:spPr>
          <a:xfrm>
            <a:off x="50800" y="44450"/>
            <a:ext cx="9093200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000" dirty="0">
                <a:ea typeface="ＭＳ Ｐゴシック" pitchFamily="34" charset="-128"/>
              </a:rPr>
              <a:t>Etude GS-US-292-0119 : switch pour E/C/F/TAF + DRV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9" y="1168400"/>
            <a:ext cx="8808227" cy="53038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800" b="1" dirty="0">
                <a:latin typeface="+mj-lt"/>
              </a:rPr>
              <a:t>Conclusion</a:t>
            </a:r>
            <a:endParaRPr lang="fr-FR" dirty="0"/>
          </a:p>
          <a:p>
            <a:pPr lvl="1">
              <a:spcBef>
                <a:spcPts val="0"/>
              </a:spcBef>
            </a:pPr>
            <a:r>
              <a:rPr lang="fr-FR" sz="2000" dirty="0">
                <a:latin typeface=""/>
              </a:rPr>
              <a:t>La simplification du traitement ARV d’environ 5 comprimés/jour à une seule prise quotidienne de 2 comprimés, associant E/C/F/TAF + DRV </a:t>
            </a:r>
          </a:p>
          <a:p>
            <a:pPr lvl="2">
              <a:spcBef>
                <a:spcPts val="0"/>
              </a:spcBef>
            </a:pPr>
            <a:r>
              <a:rPr lang="fr-FR" sz="1800" dirty="0">
                <a:latin typeface=""/>
              </a:rPr>
              <a:t>Permet l’obtention d’expositions plasmatiques efficaces de EVG, DRV </a:t>
            </a:r>
            <a:br>
              <a:rPr lang="fr-FR" sz="1800" dirty="0">
                <a:latin typeface=""/>
              </a:rPr>
            </a:br>
            <a:r>
              <a:rPr lang="fr-FR" sz="1800" dirty="0">
                <a:latin typeface=""/>
              </a:rPr>
              <a:t>et TFV</a:t>
            </a:r>
          </a:p>
          <a:p>
            <a:pPr lvl="2">
              <a:spcBef>
                <a:spcPts val="0"/>
              </a:spcBef>
            </a:pPr>
            <a:r>
              <a:rPr lang="fr-FR" sz="1800" dirty="0">
                <a:latin typeface=""/>
              </a:rPr>
              <a:t>Maintien la suppression virologique jusqu’à S24 </a:t>
            </a:r>
          </a:p>
          <a:p>
            <a:pPr lvl="2">
              <a:spcBef>
                <a:spcPts val="0"/>
              </a:spcBef>
            </a:pPr>
            <a:r>
              <a:rPr lang="fr-FR" sz="1800" dirty="0">
                <a:latin typeface=""/>
              </a:rPr>
              <a:t>Est supérieur au maintien du schéma antérieur, sur le critère ARN VIH    &lt; 50 c/ml et &lt; 20 c/ml  </a:t>
            </a:r>
          </a:p>
          <a:p>
            <a:pPr lvl="1">
              <a:spcBef>
                <a:spcPts val="0"/>
              </a:spcBef>
            </a:pPr>
            <a:r>
              <a:rPr lang="fr-FR" sz="2000" dirty="0">
                <a:latin typeface=""/>
              </a:rPr>
              <a:t>Le </a:t>
            </a:r>
            <a:r>
              <a:rPr lang="fr-FR" sz="2000" dirty="0" err="1">
                <a:latin typeface=""/>
              </a:rPr>
              <a:t>switch</a:t>
            </a:r>
            <a:r>
              <a:rPr lang="fr-FR" sz="2000" dirty="0">
                <a:latin typeface=""/>
              </a:rPr>
              <a:t> pour TAF améliore la protéinurie tubulaire proximale sans modification du </a:t>
            </a:r>
            <a:r>
              <a:rPr lang="fr-FR" sz="2000" dirty="0" err="1">
                <a:latin typeface=""/>
              </a:rPr>
              <a:t>DFGe</a:t>
            </a:r>
            <a:endParaRPr lang="fr-FR" sz="2000" dirty="0">
              <a:latin typeface=""/>
            </a:endParaRPr>
          </a:p>
          <a:p>
            <a:pPr lvl="1">
              <a:spcBef>
                <a:spcPts val="0"/>
              </a:spcBef>
            </a:pPr>
            <a:r>
              <a:rPr lang="fr-FR" sz="2000" dirty="0">
                <a:latin typeface=""/>
              </a:rPr>
              <a:t>E/C/F/TAF + DRV était bien toléré et associé à une plus grande satisfaction du traitement </a:t>
            </a:r>
          </a:p>
          <a:p>
            <a:pPr lvl="1">
              <a:spcBef>
                <a:spcPts val="0"/>
              </a:spcBef>
            </a:pPr>
            <a:r>
              <a:rPr lang="fr-FR" sz="2000" dirty="0">
                <a:latin typeface=""/>
              </a:rPr>
              <a:t>Chez les patients prétraités ayant une résistance à au moins 2 classes et recevant un traitement ARV avec de nombreux comprimés, le </a:t>
            </a:r>
            <a:r>
              <a:rPr lang="fr-FR" sz="2000" dirty="0" err="1">
                <a:latin typeface=""/>
              </a:rPr>
              <a:t>switch</a:t>
            </a:r>
            <a:r>
              <a:rPr lang="fr-FR" sz="2000" dirty="0">
                <a:latin typeface=""/>
              </a:rPr>
              <a:t> pour E/C/F/TAF + DRV constitue une option simple, en 2 comprimés 1 prise par jour, avec une efficacité supérieure et une tolérance comparable par rapport au maintien du schéma antérieur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0800" y="44450"/>
            <a:ext cx="9093200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000" dirty="0">
                <a:ea typeface="ＭＳ Ｐゴシック" pitchFamily="34" charset="-128"/>
              </a:rPr>
              <a:t>Etude GS-US-292-0119 : switch pour E/C/F/TAF + DRV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 GD, JAIDS 2017; 74:193.200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604</Words>
  <Application>Microsoft Office PowerPoint</Application>
  <PresentationFormat>Affichage à l'écran (4:3)</PresentationFormat>
  <Paragraphs>196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ARV_trials_2015</vt:lpstr>
      <vt:lpstr>Switch pour E/C/F/TAF + DRV</vt:lpstr>
      <vt:lpstr>Etude GS-US-292-0119 : switch pour E/C/F/TAF + DRV</vt:lpstr>
      <vt:lpstr>Présentation PowerPoint</vt:lpstr>
      <vt:lpstr>Sous-étude pharmacocinétique (n = 15)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Utilisateur</cp:lastModifiedBy>
  <cp:revision>95</cp:revision>
  <dcterms:created xsi:type="dcterms:W3CDTF">2015-05-20T10:06:58Z</dcterms:created>
  <dcterms:modified xsi:type="dcterms:W3CDTF">2017-01-18T14:21:08Z</dcterms:modified>
</cp:coreProperties>
</file>