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64" r:id="rId2"/>
    <p:sldId id="257" r:id="rId3"/>
    <p:sldId id="258" r:id="rId4"/>
    <p:sldId id="259" r:id="rId5"/>
    <p:sldId id="268" r:id="rId6"/>
    <p:sldId id="267" r:id="rId7"/>
    <p:sldId id="266" r:id="rId8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53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333399"/>
    <a:srgbClr val="000066"/>
    <a:srgbClr val="DDDDDD"/>
    <a:srgbClr val="660033"/>
    <a:srgbClr val="FF6600"/>
    <a:srgbClr val="FF5050"/>
    <a:srgbClr val="CC0000"/>
    <a:srgbClr val="10EB00"/>
    <a:srgbClr val="3A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716" y="78"/>
      </p:cViewPr>
      <p:guideLst>
        <p:guide orient="horz" pos="253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16/03/2016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ATV/r + RAL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Calibri" pitchFamily="34" charset="0"/>
                <a:ea typeface="ＭＳ Ｐゴシック" pitchFamily="34" charset="-128"/>
              </a:rPr>
              <a:t>Etude HARNESS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6662875" y="2246357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424313" y="3521514"/>
            <a:ext cx="60129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029608" y="2997639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013733" y="3007164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021670" y="3988239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41085" y="2528393"/>
            <a:ext cx="4111624" cy="8244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b="1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ATV/r  300/100 mg qd + TDF/FTC</a:t>
            </a:r>
            <a:endParaRPr lang="fr-FR" b="1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3936297" y="2632514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37</a:t>
            </a: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3923597" y="4026339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72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641084" y="3516752"/>
            <a:ext cx="4111625" cy="823912"/>
          </a:xfrm>
          <a:prstGeom prst="rect">
            <a:avLst/>
          </a:prstGeom>
          <a:solidFill>
            <a:srgbClr val="660033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b="1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ATV/r 300/100 mg qd + RAL 400 mg bid</a:t>
            </a: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3" y="1163638"/>
            <a:ext cx="347975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678030" y="2703158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142343" y="1454789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2 : 1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Sans insu</a:t>
            </a: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4926337"/>
            <a:ext cx="9066213" cy="15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Critère principal : proportion en succès thérapeutique à S24 </a:t>
            </a:r>
          </a:p>
          <a:p>
            <a:pPr lvl="1" defTabSz="914400">
              <a:spcBef>
                <a:spcPts val="75"/>
              </a:spcBef>
              <a:buClr>
                <a:srgbClr val="CC3300"/>
              </a:buClr>
            </a:pPr>
            <a:r>
              <a:rPr lang="fr-FR" dirty="0">
                <a:solidFill>
                  <a:srgbClr val="000066"/>
                </a:solidFill>
              </a:rPr>
              <a:t>	(ARN VIH &lt; 40 c/ml)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Pas de calcul de puissance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Analyse descriptive</a:t>
            </a:r>
          </a:p>
        </p:txBody>
      </p:sp>
      <p:sp>
        <p:nvSpPr>
          <p:cNvPr id="9243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HARNESS</a:t>
            </a: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220318" y="2170574"/>
            <a:ext cx="3203995" cy="270000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Adultes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Traitement stable avec 2 INTI </a:t>
            </a:r>
            <a:br>
              <a:rPr lang="fr-FR" sz="1600" b="1" dirty="0">
                <a:solidFill>
                  <a:srgbClr val="000066"/>
                </a:solidFill>
                <a:latin typeface="Calibri" pitchFamily="34" charset="0"/>
              </a:rPr>
            </a:b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+ 3</a:t>
            </a:r>
            <a:r>
              <a:rPr lang="fr-FR" sz="1600" b="1" baseline="30000" dirty="0">
                <a:solidFill>
                  <a:srgbClr val="000066"/>
                </a:solidFill>
                <a:latin typeface="Calibri" pitchFamily="34" charset="0"/>
              </a:rPr>
              <a:t>ème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agent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Pas d’antécédent d’échec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ARN VIH &lt; 40 c/ml </a:t>
            </a:r>
            <a:r>
              <a:rPr lang="fr-FR" sz="16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3 mois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Switch pour problème </a:t>
            </a:r>
            <a:br>
              <a:rPr lang="fr-FR" sz="1600" b="1" dirty="0">
                <a:solidFill>
                  <a:srgbClr val="000066"/>
                </a:solidFill>
                <a:latin typeface="Calibri" pitchFamily="34" charset="0"/>
              </a:rPr>
            </a:b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de tolérance 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Pas de résistance aux ARV </a:t>
            </a:r>
            <a:br>
              <a:rPr lang="fr-FR" sz="1600" b="1" dirty="0">
                <a:solidFill>
                  <a:srgbClr val="000066"/>
                </a:solidFill>
                <a:latin typeface="Calibri" pitchFamily="34" charset="0"/>
              </a:rPr>
            </a:b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de l’étude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Ag </a:t>
            </a:r>
            <a:r>
              <a:rPr lang="fr-FR" sz="1600" b="1" dirty="0" err="1">
                <a:solidFill>
                  <a:srgbClr val="000066"/>
                </a:solidFill>
                <a:latin typeface="Calibri" pitchFamily="34" charset="0"/>
              </a:rPr>
              <a:t>HBs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négatif</a:t>
            </a: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6343788" y="1706607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67863" y="1706607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66313" y="2246357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3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>
                <a:ea typeface="ＭＳ Ｐゴシック" pitchFamily="34" charset="-128"/>
              </a:rPr>
              <a:t>Etude HARNESS : switch pour ATV/r + RAL</a:t>
            </a:r>
          </a:p>
        </p:txBody>
      </p:sp>
      <p:sp>
        <p:nvSpPr>
          <p:cNvPr id="22" name="ZoneTexte 69"/>
          <p:cNvSpPr txBox="1">
            <a:spLocks noChangeArrowheads="1"/>
          </p:cNvSpPr>
          <p:nvPr/>
        </p:nvSpPr>
        <p:spPr bwMode="auto">
          <a:xfrm>
            <a:off x="499620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Van </a:t>
            </a:r>
            <a:r>
              <a:rPr lang="en-GB" sz="1200" i="1" dirty="0" err="1">
                <a:solidFill>
                  <a:srgbClr val="CC3300"/>
                </a:solidFill>
                <a:ea typeface="ＭＳ Ｐゴシック" pitchFamily="34" charset="-128"/>
              </a:rPr>
              <a:t>Lunzen</a:t>
            </a:r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 J. JAIDS 2016;71:538-43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1520798" y="127878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des patients et devenir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216000"/>
              </p:ext>
            </p:extLst>
          </p:nvPr>
        </p:nvGraphicFramePr>
        <p:xfrm>
          <a:off x="422030" y="1663300"/>
          <a:ext cx="8239761" cy="4433349"/>
        </p:xfrm>
        <a:graphic>
          <a:graphicData uri="http://schemas.openxmlformats.org/drawingml/2006/table">
            <a:tbl>
              <a:tblPr/>
              <a:tblGrid>
                <a:gridCol w="4349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7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3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4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37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7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 médian,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19 %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7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à l’inclusion, moyenne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8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Schémas ARV avant le switch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IP/r + 2 INTI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INNTI + 2 INTI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Autres schémas ARV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38 %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51 %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93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à S48,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Manque d’efficacité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HARNESS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>
                <a:ea typeface="ＭＳ Ｐゴシック" pitchFamily="34" charset="-128"/>
              </a:rPr>
              <a:t>Etude HARNESS : switch pour ATV/r + RAL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499620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Van </a:t>
            </a:r>
            <a:r>
              <a:rPr lang="en-GB" sz="1200" i="1" dirty="0" err="1">
                <a:solidFill>
                  <a:srgbClr val="CC3300"/>
                </a:solidFill>
                <a:ea typeface="ＭＳ Ｐゴシック" pitchFamily="34" charset="-128"/>
              </a:rPr>
              <a:t>Lunzen</a:t>
            </a:r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 J. JAIDS 2016;71:538-43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0"/>
          <p:cNvSpPr>
            <a:spLocks noChangeArrowheads="1"/>
          </p:cNvSpPr>
          <p:nvPr/>
        </p:nvSpPr>
        <p:spPr bwMode="auto">
          <a:xfrm>
            <a:off x="136546" y="1552575"/>
            <a:ext cx="35369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ARN VIH &lt; 40 c/ml (ITT)</a:t>
            </a:r>
          </a:p>
        </p:txBody>
      </p:sp>
      <p:grpSp>
        <p:nvGrpSpPr>
          <p:cNvPr id="53" name="Groupe 52"/>
          <p:cNvGrpSpPr/>
          <p:nvPr/>
        </p:nvGrpSpPr>
        <p:grpSpPr>
          <a:xfrm>
            <a:off x="203200" y="2335581"/>
            <a:ext cx="3250672" cy="359746"/>
            <a:chOff x="136546" y="1975835"/>
            <a:chExt cx="3250672" cy="359746"/>
          </a:xfrm>
        </p:grpSpPr>
        <p:sp>
          <p:nvSpPr>
            <p:cNvPr id="52" name="AutoShape 165"/>
            <p:cNvSpPr>
              <a:spLocks noChangeArrowheads="1"/>
            </p:cNvSpPr>
            <p:nvPr/>
          </p:nvSpPr>
          <p:spPr bwMode="auto">
            <a:xfrm>
              <a:off x="136546" y="1975835"/>
              <a:ext cx="3250672" cy="35974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11266" name="Rectangle 36"/>
            <p:cNvSpPr>
              <a:spLocks noChangeArrowheads="1"/>
            </p:cNvSpPr>
            <p:nvPr/>
          </p:nvSpPr>
          <p:spPr bwMode="auto">
            <a:xfrm>
              <a:off x="2063687" y="2068153"/>
              <a:ext cx="207963" cy="206375"/>
            </a:xfrm>
            <a:prstGeom prst="rect">
              <a:avLst/>
            </a:prstGeom>
            <a:solidFill>
              <a:srgbClr val="660033"/>
            </a:solidFill>
            <a:ln w="0">
              <a:solidFill>
                <a:srgbClr val="660033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7" name="Rectangle 37"/>
            <p:cNvSpPr>
              <a:spLocks noChangeArrowheads="1"/>
            </p:cNvSpPr>
            <p:nvPr/>
          </p:nvSpPr>
          <p:spPr bwMode="auto">
            <a:xfrm>
              <a:off x="323512" y="2053866"/>
              <a:ext cx="209550" cy="209550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8" name="ZoneTexte 56"/>
            <p:cNvSpPr txBox="1">
              <a:spLocks noChangeArrowheads="1"/>
            </p:cNvSpPr>
            <p:nvPr/>
          </p:nvSpPr>
          <p:spPr bwMode="auto">
            <a:xfrm>
              <a:off x="2315289" y="2004653"/>
              <a:ext cx="106150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ATV/r + RAL</a:t>
              </a:r>
            </a:p>
          </p:txBody>
        </p:sp>
        <p:sp>
          <p:nvSpPr>
            <p:cNvPr id="11269" name="ZoneTexte 56"/>
            <p:cNvSpPr txBox="1">
              <a:spLocks noChangeArrowheads="1"/>
            </p:cNvSpPr>
            <p:nvPr/>
          </p:nvSpPr>
          <p:spPr bwMode="auto">
            <a:xfrm>
              <a:off x="570552" y="2004653"/>
              <a:ext cx="13925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ATV/r + TDF/FTC</a:t>
              </a:r>
            </a:p>
          </p:txBody>
        </p:sp>
      </p:grpSp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Rectangle 10"/>
          <p:cNvSpPr>
            <a:spLocks noChangeArrowheads="1"/>
          </p:cNvSpPr>
          <p:nvPr/>
        </p:nvSpPr>
        <p:spPr bwMode="auto">
          <a:xfrm>
            <a:off x="4221163" y="1552575"/>
            <a:ext cx="43322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Rebond virologique confirmé à S48, n</a:t>
            </a:r>
          </a:p>
        </p:txBody>
      </p:sp>
      <p:sp>
        <p:nvSpPr>
          <p:cNvPr id="99" name="Rectangle 8"/>
          <p:cNvSpPr>
            <a:spLocks noChangeArrowheads="1"/>
          </p:cNvSpPr>
          <p:nvPr/>
        </p:nvSpPr>
        <p:spPr bwMode="auto">
          <a:xfrm>
            <a:off x="1318584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Efficacité et tolérance</a:t>
            </a:r>
          </a:p>
        </p:txBody>
      </p:sp>
      <p:graphicFrame>
        <p:nvGraphicFramePr>
          <p:cNvPr id="100" name="Tableau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210686"/>
              </p:ext>
            </p:extLst>
          </p:nvPr>
        </p:nvGraphicFramePr>
        <p:xfrm>
          <a:off x="3675720" y="1988134"/>
          <a:ext cx="5257696" cy="281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6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4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69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964">
                <a:tc>
                  <a:txBody>
                    <a:bodyPr/>
                    <a:lstStyle/>
                    <a:p>
                      <a:endParaRPr lang="fr-FR" sz="14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>
                          <a:solidFill>
                            <a:schemeClr val="bg1"/>
                          </a:solidFill>
                        </a:rPr>
                        <a:t>ATV/r + TDF/FTC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>
                          <a:solidFill>
                            <a:schemeClr val="bg1"/>
                          </a:solidFill>
                        </a:rPr>
                        <a:t>ATV/r</a:t>
                      </a:r>
                      <a:r>
                        <a:rPr lang="fr-FR" sz="1400" b="1" baseline="0" noProof="0">
                          <a:solidFill>
                            <a:schemeClr val="bg1"/>
                          </a:solidFill>
                        </a:rPr>
                        <a:t> + RAL</a:t>
                      </a:r>
                      <a:endParaRPr lang="fr-FR" sz="1400" b="1" noProof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964">
                <a:tc>
                  <a:txBody>
                    <a:bodyPr/>
                    <a:lstStyle/>
                    <a:p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964">
                <a:tc>
                  <a:txBody>
                    <a:bodyPr/>
                    <a:lstStyle/>
                    <a:p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Isolats testés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4836">
                <a:tc>
                  <a:txBody>
                    <a:bodyPr/>
                    <a:lstStyle/>
                    <a:p>
                      <a:pPr algn="l">
                        <a:lnSpc>
                          <a:spcPts val="148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Résistance IP</a:t>
                      </a:r>
                      <a:endParaRPr lang="fr-FR" sz="1400" b="1" baseline="30000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80"/>
                        </a:lnSpc>
                      </a:pP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8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1*</a:t>
                      </a:r>
                    </a:p>
                    <a:p>
                      <a:pPr algn="ctr">
                        <a:lnSpc>
                          <a:spcPts val="148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L10V,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G16Q, L33F, P39Q, M46L, G48V,</a:t>
                      </a:r>
                    </a:p>
                    <a:p>
                      <a:pPr algn="ctr">
                        <a:lnSpc>
                          <a:spcPts val="148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Q58E, I62V, L63I/</a:t>
                      </a:r>
                      <a:r>
                        <a:rPr lang="fr-FR" sz="1400" b="1" baseline="0" noProof="0" dirty="0" err="1">
                          <a:solidFill>
                            <a:srgbClr val="000066"/>
                          </a:solidFill>
                        </a:rPr>
                        <a:t>T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, I64L, A71V, I72V, V77I, V82A, T91S, I93L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913">
                <a:tc>
                  <a:txBody>
                    <a:bodyPr/>
                    <a:lstStyle/>
                    <a:p>
                      <a:pPr algn="l">
                        <a:lnSpc>
                          <a:spcPts val="1480"/>
                        </a:lnSpc>
                      </a:pP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Résistance intégrase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80"/>
                        </a:lnSpc>
                      </a:pP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8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2*</a:t>
                      </a:r>
                    </a:p>
                    <a:p>
                      <a:pPr algn="ctr">
                        <a:lnSpc>
                          <a:spcPts val="148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F21Y</a:t>
                      </a:r>
                    </a:p>
                    <a:p>
                      <a:pPr algn="ctr">
                        <a:lnSpc>
                          <a:spcPts val="148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Y143C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+ N155H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6" name="Titre 1"/>
          <p:cNvSpPr txBox="1">
            <a:spLocks/>
          </p:cNvSpPr>
          <p:nvPr/>
        </p:nvSpPr>
        <p:spPr bwMode="auto">
          <a:xfrm>
            <a:off x="203200" y="1968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3675720" y="4784022"/>
            <a:ext cx="4502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>
                <a:solidFill>
                  <a:srgbClr val="000066"/>
                </a:solidFill>
              </a:rPr>
              <a:t>* 1 patient avec à la fois des mutations aux IP et aux II</a:t>
            </a:r>
          </a:p>
        </p:txBody>
      </p:sp>
      <p:sp>
        <p:nvSpPr>
          <p:cNvPr id="48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HARNESS</a:t>
            </a:r>
          </a:p>
        </p:txBody>
      </p:sp>
      <p:sp>
        <p:nvSpPr>
          <p:cNvPr id="49" name="ZoneTexte 69"/>
          <p:cNvSpPr txBox="1">
            <a:spLocks noChangeArrowheads="1"/>
          </p:cNvSpPr>
          <p:nvPr/>
        </p:nvSpPr>
        <p:spPr bwMode="auto">
          <a:xfrm>
            <a:off x="2679403" y="6582618"/>
            <a:ext cx="644488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Van </a:t>
            </a:r>
            <a:r>
              <a:rPr lang="en-GB" sz="1200" i="1" dirty="0" err="1">
                <a:solidFill>
                  <a:srgbClr val="CC3300"/>
                </a:solidFill>
                <a:ea typeface="ＭＳ Ｐゴシック" pitchFamily="34" charset="-128"/>
              </a:rPr>
              <a:t>Lunzen</a:t>
            </a:r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 J. IAC 2014, Melbourne, Abs. LBPE19, Van </a:t>
            </a:r>
            <a:r>
              <a:rPr lang="en-GB" sz="1200" i="1" dirty="0" err="1">
                <a:solidFill>
                  <a:srgbClr val="CC3300"/>
                </a:solidFill>
                <a:ea typeface="ＭＳ Ｐゴシック" pitchFamily="34" charset="-128"/>
              </a:rPr>
              <a:t>Lunzen</a:t>
            </a:r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 J. JAIDS 2016;71:538-43</a:t>
            </a:r>
          </a:p>
        </p:txBody>
      </p:sp>
      <p:grpSp>
        <p:nvGrpSpPr>
          <p:cNvPr id="54" name="Groupe 53"/>
          <p:cNvGrpSpPr/>
          <p:nvPr/>
        </p:nvGrpSpPr>
        <p:grpSpPr>
          <a:xfrm>
            <a:off x="236847" y="2924846"/>
            <a:ext cx="3231396" cy="3502565"/>
            <a:chOff x="121097" y="2403971"/>
            <a:chExt cx="3231396" cy="3502565"/>
          </a:xfrm>
        </p:grpSpPr>
        <p:sp>
          <p:nvSpPr>
            <p:cNvPr id="11276" name="Freeform 25"/>
            <p:cNvSpPr>
              <a:spLocks noEditPoints="1"/>
            </p:cNvSpPr>
            <p:nvPr/>
          </p:nvSpPr>
          <p:spPr bwMode="auto">
            <a:xfrm>
              <a:off x="424310" y="5828748"/>
              <a:ext cx="2706687" cy="58737"/>
            </a:xfrm>
            <a:custGeom>
              <a:avLst/>
              <a:gdLst>
                <a:gd name="T0" fmla="*/ 2147483647 w 1705"/>
                <a:gd name="T1" fmla="*/ 0 h 37"/>
                <a:gd name="T2" fmla="*/ 2147483647 w 1705"/>
                <a:gd name="T3" fmla="*/ 2147483647 h 37"/>
                <a:gd name="T4" fmla="*/ 0 w 1705"/>
                <a:gd name="T5" fmla="*/ 2147483647 h 37"/>
                <a:gd name="T6" fmla="*/ 0 w 1705"/>
                <a:gd name="T7" fmla="*/ 0 h 37"/>
                <a:gd name="T8" fmla="*/ 2147483647 w 1705"/>
                <a:gd name="T9" fmla="*/ 0 h 37"/>
                <a:gd name="T10" fmla="*/ 2147483647 w 1705"/>
                <a:gd name="T11" fmla="*/ 0 h 37"/>
                <a:gd name="T12" fmla="*/ 2147483647 w 1705"/>
                <a:gd name="T13" fmla="*/ 2147483647 h 37"/>
                <a:gd name="T14" fmla="*/ 2147483647 w 1705"/>
                <a:gd name="T15" fmla="*/ 2147483647 h 37"/>
                <a:gd name="T16" fmla="*/ 2147483647 w 1705"/>
                <a:gd name="T17" fmla="*/ 0 h 37"/>
                <a:gd name="T18" fmla="*/ 2147483647 w 1705"/>
                <a:gd name="T19" fmla="*/ 0 h 37"/>
                <a:gd name="T20" fmla="*/ 2147483647 w 1705"/>
                <a:gd name="T21" fmla="*/ 0 h 37"/>
                <a:gd name="T22" fmla="*/ 2147483647 w 1705"/>
                <a:gd name="T23" fmla="*/ 2147483647 h 37"/>
                <a:gd name="T24" fmla="*/ 2147483647 w 1705"/>
                <a:gd name="T25" fmla="*/ 2147483647 h 37"/>
                <a:gd name="T26" fmla="*/ 2147483647 w 1705"/>
                <a:gd name="T27" fmla="*/ 0 h 37"/>
                <a:gd name="T28" fmla="*/ 2147483647 w 1705"/>
                <a:gd name="T29" fmla="*/ 0 h 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05"/>
                <a:gd name="T46" fmla="*/ 0 h 37"/>
                <a:gd name="T47" fmla="*/ 1705 w 1705"/>
                <a:gd name="T48" fmla="*/ 37 h 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05" h="37">
                  <a:moveTo>
                    <a:pt x="5" y="0"/>
                  </a:moveTo>
                  <a:lnTo>
                    <a:pt x="5" y="37"/>
                  </a:lnTo>
                  <a:lnTo>
                    <a:pt x="0" y="37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855" y="0"/>
                  </a:moveTo>
                  <a:lnTo>
                    <a:pt x="855" y="37"/>
                  </a:lnTo>
                  <a:lnTo>
                    <a:pt x="850" y="37"/>
                  </a:lnTo>
                  <a:lnTo>
                    <a:pt x="850" y="0"/>
                  </a:lnTo>
                  <a:lnTo>
                    <a:pt x="855" y="0"/>
                  </a:lnTo>
                  <a:close/>
                  <a:moveTo>
                    <a:pt x="1705" y="0"/>
                  </a:moveTo>
                  <a:lnTo>
                    <a:pt x="1705" y="37"/>
                  </a:lnTo>
                  <a:lnTo>
                    <a:pt x="1700" y="37"/>
                  </a:lnTo>
                  <a:lnTo>
                    <a:pt x="1700" y="0"/>
                  </a:lnTo>
                  <a:lnTo>
                    <a:pt x="1705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95" name="Rectangle 46"/>
            <p:cNvSpPr>
              <a:spLocks noChangeArrowheads="1"/>
            </p:cNvSpPr>
            <p:nvPr/>
          </p:nvSpPr>
          <p:spPr bwMode="auto">
            <a:xfrm>
              <a:off x="298897" y="5736673"/>
              <a:ext cx="77788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</a:p>
          </p:txBody>
        </p:sp>
        <p:sp>
          <p:nvSpPr>
            <p:cNvPr id="11283" name="Rectangle 51"/>
            <p:cNvSpPr>
              <a:spLocks noChangeArrowheads="1"/>
            </p:cNvSpPr>
            <p:nvPr/>
          </p:nvSpPr>
          <p:spPr bwMode="auto">
            <a:xfrm>
              <a:off x="121097" y="3109361"/>
              <a:ext cx="234950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100</a:t>
              </a:r>
            </a:p>
          </p:txBody>
        </p:sp>
        <p:sp>
          <p:nvSpPr>
            <p:cNvPr id="11291" name="Rectangle 42"/>
            <p:cNvSpPr>
              <a:spLocks noChangeArrowheads="1"/>
            </p:cNvSpPr>
            <p:nvPr/>
          </p:nvSpPr>
          <p:spPr bwMode="auto">
            <a:xfrm>
              <a:off x="798670" y="3102061"/>
              <a:ext cx="36067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94,6 </a:t>
              </a:r>
            </a:p>
          </p:txBody>
        </p:sp>
        <p:sp>
          <p:nvSpPr>
            <p:cNvPr id="11293" name="Rectangle 44"/>
            <p:cNvSpPr>
              <a:spLocks noChangeArrowheads="1"/>
            </p:cNvSpPr>
            <p:nvPr/>
          </p:nvSpPr>
          <p:spPr bwMode="auto">
            <a:xfrm>
              <a:off x="1413732" y="3501720"/>
              <a:ext cx="32060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80,6</a:t>
              </a:r>
            </a:p>
          </p:txBody>
        </p:sp>
        <p:sp>
          <p:nvSpPr>
            <p:cNvPr id="11296" name="Rectangle 47"/>
            <p:cNvSpPr>
              <a:spLocks noChangeArrowheads="1"/>
            </p:cNvSpPr>
            <p:nvPr/>
          </p:nvSpPr>
          <p:spPr bwMode="auto">
            <a:xfrm>
              <a:off x="209997" y="5220736"/>
              <a:ext cx="157163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20</a:t>
              </a:r>
            </a:p>
          </p:txBody>
        </p:sp>
        <p:sp>
          <p:nvSpPr>
            <p:cNvPr id="11297" name="Rectangle 48"/>
            <p:cNvSpPr>
              <a:spLocks noChangeArrowheads="1"/>
            </p:cNvSpPr>
            <p:nvPr/>
          </p:nvSpPr>
          <p:spPr bwMode="auto">
            <a:xfrm>
              <a:off x="209997" y="4693686"/>
              <a:ext cx="157163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40</a:t>
              </a:r>
            </a:p>
          </p:txBody>
        </p:sp>
        <p:sp>
          <p:nvSpPr>
            <p:cNvPr id="11298" name="Rectangle 49"/>
            <p:cNvSpPr>
              <a:spLocks noChangeArrowheads="1"/>
            </p:cNvSpPr>
            <p:nvPr/>
          </p:nvSpPr>
          <p:spPr bwMode="auto">
            <a:xfrm>
              <a:off x="209997" y="4165048"/>
              <a:ext cx="157163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60</a:t>
              </a:r>
            </a:p>
          </p:txBody>
        </p:sp>
        <p:sp>
          <p:nvSpPr>
            <p:cNvPr id="11299" name="Rectangle 50"/>
            <p:cNvSpPr>
              <a:spLocks noChangeArrowheads="1"/>
            </p:cNvSpPr>
            <p:nvPr/>
          </p:nvSpPr>
          <p:spPr bwMode="auto">
            <a:xfrm>
              <a:off x="209997" y="3672723"/>
              <a:ext cx="157163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80</a:t>
              </a:r>
            </a:p>
          </p:txBody>
        </p:sp>
        <p:sp>
          <p:nvSpPr>
            <p:cNvPr id="11307" name="ZoneTexte 52"/>
            <p:cNvSpPr txBox="1">
              <a:spLocks noChangeArrowheads="1"/>
            </p:cNvSpPr>
            <p:nvPr/>
          </p:nvSpPr>
          <p:spPr bwMode="auto">
            <a:xfrm>
              <a:off x="325885" y="2928386"/>
              <a:ext cx="309562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cxnSp>
          <p:nvCxnSpPr>
            <p:cNvPr id="75" name="Connecteur droit 74"/>
            <p:cNvCxnSpPr/>
            <p:nvPr/>
          </p:nvCxnSpPr>
          <p:spPr bwMode="auto">
            <a:xfrm>
              <a:off x="400697" y="5823986"/>
              <a:ext cx="2951796" cy="1588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Connecteur droit 87"/>
            <p:cNvCxnSpPr/>
            <p:nvPr/>
          </p:nvCxnSpPr>
          <p:spPr bwMode="auto">
            <a:xfrm>
              <a:off x="463997" y="3176036"/>
              <a:ext cx="0" cy="2640012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 bwMode="auto">
            <a:xfrm>
              <a:off x="394147" y="3761823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 bwMode="auto">
            <a:xfrm>
              <a:off x="395735" y="427299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Connecteur droit 91"/>
            <p:cNvCxnSpPr/>
            <p:nvPr/>
          </p:nvCxnSpPr>
          <p:spPr bwMode="auto">
            <a:xfrm>
              <a:off x="397322" y="478099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 bwMode="auto">
            <a:xfrm>
              <a:off x="384622" y="531439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ectangle 20"/>
            <p:cNvSpPr>
              <a:spLocks noChangeArrowheads="1"/>
            </p:cNvSpPr>
            <p:nvPr/>
          </p:nvSpPr>
          <p:spPr bwMode="auto">
            <a:xfrm>
              <a:off x="733872" y="3368243"/>
              <a:ext cx="486000" cy="2449512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7" name="Rectangle 21"/>
            <p:cNvSpPr>
              <a:spLocks noChangeArrowheads="1"/>
            </p:cNvSpPr>
            <p:nvPr/>
          </p:nvSpPr>
          <p:spPr bwMode="auto">
            <a:xfrm>
              <a:off x="1318584" y="3761823"/>
              <a:ext cx="486000" cy="2055932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rgbClr val="660033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56" name="Rectangle 20"/>
            <p:cNvSpPr>
              <a:spLocks noChangeArrowheads="1"/>
            </p:cNvSpPr>
            <p:nvPr/>
          </p:nvSpPr>
          <p:spPr bwMode="auto">
            <a:xfrm>
              <a:off x="2105347" y="3551658"/>
              <a:ext cx="486000" cy="2264389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57" name="Rectangle 21"/>
            <p:cNvSpPr>
              <a:spLocks noChangeArrowheads="1"/>
            </p:cNvSpPr>
            <p:nvPr/>
          </p:nvSpPr>
          <p:spPr bwMode="auto">
            <a:xfrm>
              <a:off x="2690059" y="4017963"/>
              <a:ext cx="486000" cy="1799792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rgbClr val="660033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541207" y="2403971"/>
              <a:ext cx="147587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S24 </a:t>
              </a:r>
            </a:p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(critère principal)</a:t>
              </a:r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2393802" y="2403971"/>
              <a:ext cx="4515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S48</a:t>
              </a:r>
            </a:p>
          </p:txBody>
        </p:sp>
        <p:sp>
          <p:nvSpPr>
            <p:cNvPr id="61" name="Rectangle 42"/>
            <p:cNvSpPr>
              <a:spLocks noChangeArrowheads="1"/>
            </p:cNvSpPr>
            <p:nvPr/>
          </p:nvSpPr>
          <p:spPr bwMode="auto">
            <a:xfrm>
              <a:off x="2202977" y="3267205"/>
              <a:ext cx="36067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86,5 </a:t>
              </a:r>
            </a:p>
          </p:txBody>
        </p:sp>
        <p:sp>
          <p:nvSpPr>
            <p:cNvPr id="62" name="Rectangle 44"/>
            <p:cNvSpPr>
              <a:spLocks noChangeArrowheads="1"/>
            </p:cNvSpPr>
            <p:nvPr/>
          </p:nvSpPr>
          <p:spPr bwMode="auto">
            <a:xfrm>
              <a:off x="2771017" y="3764794"/>
              <a:ext cx="32060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69,4</a:t>
              </a:r>
            </a:p>
          </p:txBody>
        </p:sp>
        <p:cxnSp>
          <p:nvCxnSpPr>
            <p:cNvPr id="51" name="Connecteur droit 50"/>
            <p:cNvCxnSpPr/>
            <p:nvPr/>
          </p:nvCxnSpPr>
          <p:spPr bwMode="auto">
            <a:xfrm>
              <a:off x="396072" y="3196573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5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>
                <a:ea typeface="ＭＳ Ｐゴシック" pitchFamily="34" charset="-128"/>
              </a:rPr>
              <a:t>Etude HARNESS : switch pour ATV/r + RAL</a:t>
            </a:r>
          </a:p>
        </p:txBody>
      </p:sp>
      <p:sp>
        <p:nvSpPr>
          <p:cNvPr id="44" name="Espace réservé du contenu 2"/>
          <p:cNvSpPr txBox="1">
            <a:spLocks/>
          </p:cNvSpPr>
          <p:nvPr/>
        </p:nvSpPr>
        <p:spPr bwMode="auto">
          <a:xfrm>
            <a:off x="3587412" y="5186942"/>
            <a:ext cx="5525949" cy="1186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hangingPunct="0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/>
            </a:pP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</a:rPr>
              <a:t>Rebond virologique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̶"/>
            </a:pPr>
            <a:r>
              <a:rPr lang="fr-FR" sz="1600" kern="0" dirty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2 CV consécutives &gt; 40 c/ml sous traitement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̶"/>
            </a:pP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Dernière CV</a:t>
            </a:r>
            <a:r>
              <a:rPr kumimoji="0" lang="fr-FR" sz="1600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&gt; 40 c/ml sous traitement suivi </a:t>
            </a:r>
            <a:br>
              <a:rPr kumimoji="0" lang="fr-FR" sz="1600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</a:br>
            <a:r>
              <a:rPr kumimoji="0" lang="fr-FR" sz="1600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de l’arrêt du traitement de l’étude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1125244" y="1238250"/>
            <a:ext cx="7709592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Délai de l’échec thérapeutique (interruption du traitement avant S48 ou rebond virologique avant ou à S48)</a:t>
            </a:r>
          </a:p>
          <a:p>
            <a:pPr algn="ctr">
              <a:spcBef>
                <a:spcPts val="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Estimation Kaplan-Meier</a:t>
            </a: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HARNESS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152039" y="2278301"/>
            <a:ext cx="7272760" cy="3876778"/>
            <a:chOff x="152039" y="2278301"/>
            <a:chExt cx="7272760" cy="3876778"/>
          </a:xfrm>
        </p:grpSpPr>
        <p:grpSp>
          <p:nvGrpSpPr>
            <p:cNvPr id="12" name="Groupe 11"/>
            <p:cNvGrpSpPr/>
            <p:nvPr/>
          </p:nvGrpSpPr>
          <p:grpSpPr>
            <a:xfrm>
              <a:off x="2203772" y="2636016"/>
              <a:ext cx="5116513" cy="2401888"/>
              <a:chOff x="2381251" y="2859088"/>
              <a:chExt cx="5116513" cy="2401888"/>
            </a:xfrm>
          </p:grpSpPr>
          <p:sp>
            <p:nvSpPr>
              <p:cNvPr id="50" name="Freeform 8"/>
              <p:cNvSpPr>
                <a:spLocks/>
              </p:cNvSpPr>
              <p:nvPr/>
            </p:nvSpPr>
            <p:spPr bwMode="auto">
              <a:xfrm>
                <a:off x="2451101" y="2859088"/>
                <a:ext cx="5046663" cy="2324100"/>
              </a:xfrm>
              <a:custGeom>
                <a:avLst/>
                <a:gdLst>
                  <a:gd name="T0" fmla="*/ 3179 w 3179"/>
                  <a:gd name="T1" fmla="*/ 1464 h 1464"/>
                  <a:gd name="T2" fmla="*/ 0 w 3179"/>
                  <a:gd name="T3" fmla="*/ 1464 h 1464"/>
                  <a:gd name="T4" fmla="*/ 0 w 3179"/>
                  <a:gd name="T5" fmla="*/ 0 h 1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79" h="1464">
                    <a:moveTo>
                      <a:pt x="3179" y="1464"/>
                    </a:moveTo>
                    <a:lnTo>
                      <a:pt x="0" y="1464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1" name="Line 9"/>
              <p:cNvSpPr>
                <a:spLocks noChangeShapeType="1"/>
              </p:cNvSpPr>
              <p:nvPr/>
            </p:nvSpPr>
            <p:spPr bwMode="auto">
              <a:xfrm>
                <a:off x="2381251" y="3362325"/>
                <a:ext cx="69850" cy="0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2" name="Line 10"/>
              <p:cNvSpPr>
                <a:spLocks noChangeShapeType="1"/>
              </p:cNvSpPr>
              <p:nvPr/>
            </p:nvSpPr>
            <p:spPr bwMode="auto">
              <a:xfrm>
                <a:off x="2381251" y="3811588"/>
                <a:ext cx="69850" cy="0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3" name="Line 11"/>
              <p:cNvSpPr>
                <a:spLocks noChangeShapeType="1"/>
              </p:cNvSpPr>
              <p:nvPr/>
            </p:nvSpPr>
            <p:spPr bwMode="auto">
              <a:xfrm>
                <a:off x="2381251" y="4260850"/>
                <a:ext cx="69850" cy="0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4" name="Line 12"/>
              <p:cNvSpPr>
                <a:spLocks noChangeShapeType="1"/>
              </p:cNvSpPr>
              <p:nvPr/>
            </p:nvSpPr>
            <p:spPr bwMode="auto">
              <a:xfrm>
                <a:off x="2381251" y="4708525"/>
                <a:ext cx="69850" cy="0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5" name="Line 13"/>
              <p:cNvSpPr>
                <a:spLocks noChangeShapeType="1"/>
              </p:cNvSpPr>
              <p:nvPr/>
            </p:nvSpPr>
            <p:spPr bwMode="auto">
              <a:xfrm>
                <a:off x="2381251" y="5159375"/>
                <a:ext cx="69850" cy="0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6" name="Line 14"/>
              <p:cNvSpPr>
                <a:spLocks noChangeShapeType="1"/>
              </p:cNvSpPr>
              <p:nvPr/>
            </p:nvSpPr>
            <p:spPr bwMode="auto">
              <a:xfrm>
                <a:off x="2381251" y="2914650"/>
                <a:ext cx="69850" cy="0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7" name="Line 15"/>
              <p:cNvSpPr>
                <a:spLocks noChangeShapeType="1"/>
              </p:cNvSpPr>
              <p:nvPr/>
            </p:nvSpPr>
            <p:spPr bwMode="auto">
              <a:xfrm flipV="1">
                <a:off x="4946651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8" name="Line 16"/>
              <p:cNvSpPr>
                <a:spLocks noChangeShapeType="1"/>
              </p:cNvSpPr>
              <p:nvPr/>
            </p:nvSpPr>
            <p:spPr bwMode="auto">
              <a:xfrm flipV="1">
                <a:off x="5997576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9" name="Line 17"/>
              <p:cNvSpPr>
                <a:spLocks noChangeShapeType="1"/>
              </p:cNvSpPr>
              <p:nvPr/>
            </p:nvSpPr>
            <p:spPr bwMode="auto">
              <a:xfrm flipV="1">
                <a:off x="5649913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0" name="Line 18"/>
              <p:cNvSpPr>
                <a:spLocks noChangeShapeType="1"/>
              </p:cNvSpPr>
              <p:nvPr/>
            </p:nvSpPr>
            <p:spPr bwMode="auto">
              <a:xfrm flipV="1">
                <a:off x="5297488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1" name="Line 19"/>
              <p:cNvSpPr>
                <a:spLocks noChangeShapeType="1"/>
              </p:cNvSpPr>
              <p:nvPr/>
            </p:nvSpPr>
            <p:spPr bwMode="auto">
              <a:xfrm flipV="1">
                <a:off x="7404101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2" name="Line 20"/>
              <p:cNvSpPr>
                <a:spLocks noChangeShapeType="1"/>
              </p:cNvSpPr>
              <p:nvPr/>
            </p:nvSpPr>
            <p:spPr bwMode="auto">
              <a:xfrm flipV="1">
                <a:off x="7050088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3" name="Line 21"/>
              <p:cNvSpPr>
                <a:spLocks noChangeShapeType="1"/>
              </p:cNvSpPr>
              <p:nvPr/>
            </p:nvSpPr>
            <p:spPr bwMode="auto">
              <a:xfrm flipV="1">
                <a:off x="6699251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4" name="Line 22"/>
              <p:cNvSpPr>
                <a:spLocks noChangeShapeType="1"/>
              </p:cNvSpPr>
              <p:nvPr/>
            </p:nvSpPr>
            <p:spPr bwMode="auto">
              <a:xfrm flipV="1">
                <a:off x="6348413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5" name="Line 23"/>
              <p:cNvSpPr>
                <a:spLocks noChangeShapeType="1"/>
              </p:cNvSpPr>
              <p:nvPr/>
            </p:nvSpPr>
            <p:spPr bwMode="auto">
              <a:xfrm flipV="1">
                <a:off x="3546476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6" name="Line 24"/>
              <p:cNvSpPr>
                <a:spLocks noChangeShapeType="1"/>
              </p:cNvSpPr>
              <p:nvPr/>
            </p:nvSpPr>
            <p:spPr bwMode="auto">
              <a:xfrm flipV="1">
                <a:off x="3195638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7" name="Line 25"/>
              <p:cNvSpPr>
                <a:spLocks noChangeShapeType="1"/>
              </p:cNvSpPr>
              <p:nvPr/>
            </p:nvSpPr>
            <p:spPr bwMode="auto">
              <a:xfrm flipV="1">
                <a:off x="2846388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8" name="Line 26"/>
              <p:cNvSpPr>
                <a:spLocks noChangeShapeType="1"/>
              </p:cNvSpPr>
              <p:nvPr/>
            </p:nvSpPr>
            <p:spPr bwMode="auto">
              <a:xfrm flipV="1">
                <a:off x="4595813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9" name="Line 27"/>
              <p:cNvSpPr>
                <a:spLocks noChangeShapeType="1"/>
              </p:cNvSpPr>
              <p:nvPr/>
            </p:nvSpPr>
            <p:spPr bwMode="auto">
              <a:xfrm flipV="1">
                <a:off x="4248151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0" name="Line 28"/>
              <p:cNvSpPr>
                <a:spLocks noChangeShapeType="1"/>
              </p:cNvSpPr>
              <p:nvPr/>
            </p:nvSpPr>
            <p:spPr bwMode="auto">
              <a:xfrm flipV="1">
                <a:off x="3897313" y="5183188"/>
                <a:ext cx="0" cy="77788"/>
              </a:xfrm>
              <a:prstGeom prst="line">
                <a:avLst/>
              </a:prstGeom>
              <a:noFill/>
              <a:ln w="7938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1" name="Freeform 30"/>
              <p:cNvSpPr>
                <a:spLocks/>
              </p:cNvSpPr>
              <p:nvPr/>
            </p:nvSpPr>
            <p:spPr bwMode="auto">
              <a:xfrm>
                <a:off x="2838451" y="2913063"/>
                <a:ext cx="4316413" cy="685800"/>
              </a:xfrm>
              <a:custGeom>
                <a:avLst/>
                <a:gdLst>
                  <a:gd name="T0" fmla="*/ 2719 w 2719"/>
                  <a:gd name="T1" fmla="*/ 432 h 432"/>
                  <a:gd name="T2" fmla="*/ 2124 w 2719"/>
                  <a:gd name="T3" fmla="*/ 432 h 432"/>
                  <a:gd name="T4" fmla="*/ 2124 w 2719"/>
                  <a:gd name="T5" fmla="*/ 416 h 432"/>
                  <a:gd name="T6" fmla="*/ 2070 w 2719"/>
                  <a:gd name="T7" fmla="*/ 416 h 432"/>
                  <a:gd name="T8" fmla="*/ 2070 w 2719"/>
                  <a:gd name="T9" fmla="*/ 395 h 432"/>
                  <a:gd name="T10" fmla="*/ 2032 w 2719"/>
                  <a:gd name="T11" fmla="*/ 395 h 432"/>
                  <a:gd name="T12" fmla="*/ 2032 w 2719"/>
                  <a:gd name="T13" fmla="*/ 370 h 432"/>
                  <a:gd name="T14" fmla="*/ 1999 w 2719"/>
                  <a:gd name="T15" fmla="*/ 370 h 432"/>
                  <a:gd name="T16" fmla="*/ 1999 w 2719"/>
                  <a:gd name="T17" fmla="*/ 349 h 432"/>
                  <a:gd name="T18" fmla="*/ 1501 w 2719"/>
                  <a:gd name="T19" fmla="*/ 349 h 432"/>
                  <a:gd name="T20" fmla="*/ 1501 w 2719"/>
                  <a:gd name="T21" fmla="*/ 312 h 432"/>
                  <a:gd name="T22" fmla="*/ 1351 w 2719"/>
                  <a:gd name="T23" fmla="*/ 312 h 432"/>
                  <a:gd name="T24" fmla="*/ 1351 w 2719"/>
                  <a:gd name="T25" fmla="*/ 297 h 432"/>
                  <a:gd name="T26" fmla="*/ 1332 w 2719"/>
                  <a:gd name="T27" fmla="*/ 297 h 432"/>
                  <a:gd name="T28" fmla="*/ 1332 w 2719"/>
                  <a:gd name="T29" fmla="*/ 274 h 432"/>
                  <a:gd name="T30" fmla="*/ 1317 w 2719"/>
                  <a:gd name="T31" fmla="*/ 274 h 432"/>
                  <a:gd name="T32" fmla="*/ 1317 w 2719"/>
                  <a:gd name="T33" fmla="*/ 258 h 432"/>
                  <a:gd name="T34" fmla="*/ 1299 w 2719"/>
                  <a:gd name="T35" fmla="*/ 258 h 432"/>
                  <a:gd name="T36" fmla="*/ 1299 w 2719"/>
                  <a:gd name="T37" fmla="*/ 234 h 432"/>
                  <a:gd name="T38" fmla="*/ 902 w 2719"/>
                  <a:gd name="T39" fmla="*/ 234 h 432"/>
                  <a:gd name="T40" fmla="*/ 902 w 2719"/>
                  <a:gd name="T41" fmla="*/ 200 h 432"/>
                  <a:gd name="T42" fmla="*/ 854 w 2719"/>
                  <a:gd name="T43" fmla="*/ 200 h 432"/>
                  <a:gd name="T44" fmla="*/ 854 w 2719"/>
                  <a:gd name="T45" fmla="*/ 171 h 432"/>
                  <a:gd name="T46" fmla="*/ 682 w 2719"/>
                  <a:gd name="T47" fmla="*/ 171 h 432"/>
                  <a:gd name="T48" fmla="*/ 682 w 2719"/>
                  <a:gd name="T49" fmla="*/ 154 h 432"/>
                  <a:gd name="T50" fmla="*/ 650 w 2719"/>
                  <a:gd name="T51" fmla="*/ 154 h 432"/>
                  <a:gd name="T52" fmla="*/ 650 w 2719"/>
                  <a:gd name="T53" fmla="*/ 135 h 432"/>
                  <a:gd name="T54" fmla="*/ 549 w 2719"/>
                  <a:gd name="T55" fmla="*/ 135 h 432"/>
                  <a:gd name="T56" fmla="*/ 549 w 2719"/>
                  <a:gd name="T57" fmla="*/ 113 h 432"/>
                  <a:gd name="T58" fmla="*/ 459 w 2719"/>
                  <a:gd name="T59" fmla="*/ 113 h 432"/>
                  <a:gd name="T60" fmla="*/ 459 w 2719"/>
                  <a:gd name="T61" fmla="*/ 95 h 432"/>
                  <a:gd name="T62" fmla="*/ 444 w 2719"/>
                  <a:gd name="T63" fmla="*/ 95 h 432"/>
                  <a:gd name="T64" fmla="*/ 444 w 2719"/>
                  <a:gd name="T65" fmla="*/ 80 h 432"/>
                  <a:gd name="T66" fmla="*/ 154 w 2719"/>
                  <a:gd name="T67" fmla="*/ 80 h 432"/>
                  <a:gd name="T68" fmla="*/ 154 w 2719"/>
                  <a:gd name="T69" fmla="*/ 48 h 432"/>
                  <a:gd name="T70" fmla="*/ 112 w 2719"/>
                  <a:gd name="T71" fmla="*/ 48 h 432"/>
                  <a:gd name="T72" fmla="*/ 112 w 2719"/>
                  <a:gd name="T73" fmla="*/ 33 h 432"/>
                  <a:gd name="T74" fmla="*/ 0 w 2719"/>
                  <a:gd name="T75" fmla="*/ 33 h 432"/>
                  <a:gd name="T76" fmla="*/ 0 w 2719"/>
                  <a:gd name="T77" fmla="*/ 0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719" h="432">
                    <a:moveTo>
                      <a:pt x="2719" y="432"/>
                    </a:moveTo>
                    <a:lnTo>
                      <a:pt x="2124" y="432"/>
                    </a:lnTo>
                    <a:lnTo>
                      <a:pt x="2124" y="416"/>
                    </a:lnTo>
                    <a:lnTo>
                      <a:pt x="2070" y="416"/>
                    </a:lnTo>
                    <a:lnTo>
                      <a:pt x="2070" y="395"/>
                    </a:lnTo>
                    <a:lnTo>
                      <a:pt x="2032" y="395"/>
                    </a:lnTo>
                    <a:lnTo>
                      <a:pt x="2032" y="370"/>
                    </a:lnTo>
                    <a:lnTo>
                      <a:pt x="1999" y="370"/>
                    </a:lnTo>
                    <a:lnTo>
                      <a:pt x="1999" y="349"/>
                    </a:lnTo>
                    <a:lnTo>
                      <a:pt x="1501" y="349"/>
                    </a:lnTo>
                    <a:lnTo>
                      <a:pt x="1501" y="312"/>
                    </a:lnTo>
                    <a:lnTo>
                      <a:pt x="1351" y="312"/>
                    </a:lnTo>
                    <a:lnTo>
                      <a:pt x="1351" y="297"/>
                    </a:lnTo>
                    <a:lnTo>
                      <a:pt x="1332" y="297"/>
                    </a:lnTo>
                    <a:lnTo>
                      <a:pt x="1332" y="274"/>
                    </a:lnTo>
                    <a:lnTo>
                      <a:pt x="1317" y="274"/>
                    </a:lnTo>
                    <a:lnTo>
                      <a:pt x="1317" y="258"/>
                    </a:lnTo>
                    <a:lnTo>
                      <a:pt x="1299" y="258"/>
                    </a:lnTo>
                    <a:lnTo>
                      <a:pt x="1299" y="234"/>
                    </a:lnTo>
                    <a:lnTo>
                      <a:pt x="902" y="234"/>
                    </a:lnTo>
                    <a:lnTo>
                      <a:pt x="902" y="200"/>
                    </a:lnTo>
                    <a:lnTo>
                      <a:pt x="854" y="200"/>
                    </a:lnTo>
                    <a:lnTo>
                      <a:pt x="854" y="171"/>
                    </a:lnTo>
                    <a:lnTo>
                      <a:pt x="682" y="171"/>
                    </a:lnTo>
                    <a:lnTo>
                      <a:pt x="682" y="154"/>
                    </a:lnTo>
                    <a:lnTo>
                      <a:pt x="650" y="154"/>
                    </a:lnTo>
                    <a:lnTo>
                      <a:pt x="650" y="135"/>
                    </a:lnTo>
                    <a:lnTo>
                      <a:pt x="549" y="135"/>
                    </a:lnTo>
                    <a:lnTo>
                      <a:pt x="549" y="113"/>
                    </a:lnTo>
                    <a:lnTo>
                      <a:pt x="459" y="113"/>
                    </a:lnTo>
                    <a:lnTo>
                      <a:pt x="459" y="95"/>
                    </a:lnTo>
                    <a:lnTo>
                      <a:pt x="444" y="95"/>
                    </a:lnTo>
                    <a:lnTo>
                      <a:pt x="444" y="80"/>
                    </a:lnTo>
                    <a:lnTo>
                      <a:pt x="154" y="80"/>
                    </a:lnTo>
                    <a:lnTo>
                      <a:pt x="154" y="48"/>
                    </a:lnTo>
                    <a:lnTo>
                      <a:pt x="112" y="48"/>
                    </a:lnTo>
                    <a:lnTo>
                      <a:pt x="112" y="33"/>
                    </a:lnTo>
                    <a:lnTo>
                      <a:pt x="0" y="33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66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2" name="Freeform 32"/>
              <p:cNvSpPr>
                <a:spLocks/>
              </p:cNvSpPr>
              <p:nvPr/>
            </p:nvSpPr>
            <p:spPr bwMode="auto">
              <a:xfrm>
                <a:off x="2846388" y="2909888"/>
                <a:ext cx="4276725" cy="304800"/>
              </a:xfrm>
              <a:custGeom>
                <a:avLst/>
                <a:gdLst>
                  <a:gd name="T0" fmla="*/ 2694 w 2694"/>
                  <a:gd name="T1" fmla="*/ 192 h 192"/>
                  <a:gd name="T2" fmla="*/ 2074 w 2694"/>
                  <a:gd name="T3" fmla="*/ 192 h 192"/>
                  <a:gd name="T4" fmla="*/ 2074 w 2694"/>
                  <a:gd name="T5" fmla="*/ 141 h 192"/>
                  <a:gd name="T6" fmla="*/ 2059 w 2694"/>
                  <a:gd name="T7" fmla="*/ 141 h 192"/>
                  <a:gd name="T8" fmla="*/ 2059 w 2694"/>
                  <a:gd name="T9" fmla="*/ 118 h 192"/>
                  <a:gd name="T10" fmla="*/ 1342 w 2694"/>
                  <a:gd name="T11" fmla="*/ 118 h 192"/>
                  <a:gd name="T12" fmla="*/ 1342 w 2694"/>
                  <a:gd name="T13" fmla="*/ 72 h 192"/>
                  <a:gd name="T14" fmla="*/ 331 w 2694"/>
                  <a:gd name="T15" fmla="*/ 72 h 192"/>
                  <a:gd name="T16" fmla="*/ 331 w 2694"/>
                  <a:gd name="T17" fmla="*/ 25 h 192"/>
                  <a:gd name="T18" fmla="*/ 228 w 2694"/>
                  <a:gd name="T19" fmla="*/ 25 h 192"/>
                  <a:gd name="T20" fmla="*/ 228 w 2694"/>
                  <a:gd name="T21" fmla="*/ 0 h 192"/>
                  <a:gd name="T22" fmla="*/ 0 w 2694"/>
                  <a:gd name="T23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694" h="192">
                    <a:moveTo>
                      <a:pt x="2694" y="192"/>
                    </a:moveTo>
                    <a:lnTo>
                      <a:pt x="2074" y="192"/>
                    </a:lnTo>
                    <a:lnTo>
                      <a:pt x="2074" y="141"/>
                    </a:lnTo>
                    <a:lnTo>
                      <a:pt x="2059" y="141"/>
                    </a:lnTo>
                    <a:lnTo>
                      <a:pt x="2059" y="118"/>
                    </a:lnTo>
                    <a:lnTo>
                      <a:pt x="1342" y="118"/>
                    </a:lnTo>
                    <a:lnTo>
                      <a:pt x="1342" y="72"/>
                    </a:lnTo>
                    <a:lnTo>
                      <a:pt x="331" y="72"/>
                    </a:lnTo>
                    <a:lnTo>
                      <a:pt x="331" y="25"/>
                    </a:lnTo>
                    <a:lnTo>
                      <a:pt x="228" y="25"/>
                    </a:lnTo>
                    <a:lnTo>
                      <a:pt x="228" y="0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13" name="Groupe 12"/>
            <p:cNvGrpSpPr/>
            <p:nvPr/>
          </p:nvGrpSpPr>
          <p:grpSpPr>
            <a:xfrm>
              <a:off x="3843886" y="4045605"/>
              <a:ext cx="3580913" cy="364539"/>
              <a:chOff x="4372239" y="3901104"/>
              <a:chExt cx="3580913" cy="364539"/>
            </a:xfrm>
          </p:grpSpPr>
          <p:sp>
            <p:nvSpPr>
              <p:cNvPr id="45" name="AutoShape 165"/>
              <p:cNvSpPr>
                <a:spLocks noChangeArrowheads="1"/>
              </p:cNvSpPr>
              <p:nvPr/>
            </p:nvSpPr>
            <p:spPr bwMode="auto">
              <a:xfrm>
                <a:off x="4372239" y="3901104"/>
                <a:ext cx="3580913" cy="359746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pPr defTabSz="914400"/>
                <a:endParaRPr lang="en-US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46" name="ZoneTexte 56"/>
              <p:cNvSpPr txBox="1">
                <a:spLocks noChangeArrowheads="1"/>
              </p:cNvSpPr>
              <p:nvPr/>
            </p:nvSpPr>
            <p:spPr bwMode="auto">
              <a:xfrm>
                <a:off x="6751887" y="3927089"/>
                <a:ext cx="1191353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pPr algn="ctr"/>
                <a:r>
                  <a:rPr lang="en-US" sz="1600" b="1" dirty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</a:rPr>
                  <a:t>ATV/</a:t>
                </a:r>
                <a:r>
                  <a:rPr lang="en-US" sz="1600" b="1" dirty="0" err="1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</a:rPr>
                  <a:t>r</a:t>
                </a:r>
                <a:r>
                  <a:rPr lang="en-US" sz="1600" b="1" dirty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</a:rPr>
                  <a:t> + RAL</a:t>
                </a:r>
              </a:p>
            </p:txBody>
          </p:sp>
          <p:sp>
            <p:nvSpPr>
              <p:cNvPr id="47" name="ZoneTexte 56"/>
              <p:cNvSpPr txBox="1">
                <a:spLocks noChangeArrowheads="1"/>
              </p:cNvSpPr>
              <p:nvPr/>
            </p:nvSpPr>
            <p:spPr bwMode="auto">
              <a:xfrm>
                <a:off x="4822619" y="3927089"/>
                <a:ext cx="1572483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pPr algn="ctr"/>
                <a:r>
                  <a:rPr lang="en-US" sz="1600" b="1" dirty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</a:rPr>
                  <a:t>ATV/r + TDF/FTC</a:t>
                </a:r>
              </a:p>
            </p:txBody>
          </p:sp>
          <p:sp>
            <p:nvSpPr>
              <p:cNvPr id="48" name="Line 29"/>
              <p:cNvSpPr>
                <a:spLocks noChangeShapeType="1"/>
              </p:cNvSpPr>
              <p:nvPr/>
            </p:nvSpPr>
            <p:spPr bwMode="auto">
              <a:xfrm flipH="1">
                <a:off x="6440893" y="4080977"/>
                <a:ext cx="328731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49" name="Line 31"/>
              <p:cNvSpPr>
                <a:spLocks noChangeShapeType="1"/>
              </p:cNvSpPr>
              <p:nvPr/>
            </p:nvSpPr>
            <p:spPr bwMode="auto">
              <a:xfrm flipH="1">
                <a:off x="4458461" y="4080977"/>
                <a:ext cx="35424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fr-FR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fr-FR"/>
              </a:p>
            </p:txBody>
          </p:sp>
        </p:grpSp>
        <p:sp>
          <p:nvSpPr>
            <p:cNvPr id="14" name="ZoneTexte 1027"/>
            <p:cNvSpPr txBox="1"/>
            <p:nvPr/>
          </p:nvSpPr>
          <p:spPr>
            <a:xfrm>
              <a:off x="1985496" y="4794169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5" name="ZoneTexte 45"/>
            <p:cNvSpPr txBox="1"/>
            <p:nvPr/>
          </p:nvSpPr>
          <p:spPr>
            <a:xfrm>
              <a:off x="2544418" y="501744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6" name="ZoneTexte 46"/>
            <p:cNvSpPr txBox="1"/>
            <p:nvPr/>
          </p:nvSpPr>
          <p:spPr>
            <a:xfrm>
              <a:off x="2895241" y="501744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17" name="ZoneTexte 47"/>
            <p:cNvSpPr txBox="1"/>
            <p:nvPr/>
          </p:nvSpPr>
          <p:spPr>
            <a:xfrm>
              <a:off x="3245753" y="501744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18" name="ZoneTexte 48"/>
            <p:cNvSpPr txBox="1"/>
            <p:nvPr/>
          </p:nvSpPr>
          <p:spPr>
            <a:xfrm>
              <a:off x="3553786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19" name="ZoneTexte 49"/>
            <p:cNvSpPr txBox="1"/>
            <p:nvPr/>
          </p:nvSpPr>
          <p:spPr>
            <a:xfrm>
              <a:off x="3904298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16</a:t>
              </a:r>
            </a:p>
          </p:txBody>
        </p:sp>
        <p:sp>
          <p:nvSpPr>
            <p:cNvPr id="20" name="ZoneTexte 50"/>
            <p:cNvSpPr txBox="1"/>
            <p:nvPr/>
          </p:nvSpPr>
          <p:spPr>
            <a:xfrm>
              <a:off x="4254810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21" name="ZoneTexte 51"/>
            <p:cNvSpPr txBox="1"/>
            <p:nvPr/>
          </p:nvSpPr>
          <p:spPr>
            <a:xfrm>
              <a:off x="4605322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22" name="ZoneTexte 52"/>
            <p:cNvSpPr txBox="1"/>
            <p:nvPr/>
          </p:nvSpPr>
          <p:spPr>
            <a:xfrm>
              <a:off x="4955834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28</a:t>
              </a:r>
            </a:p>
          </p:txBody>
        </p:sp>
        <p:sp>
          <p:nvSpPr>
            <p:cNvPr id="23" name="ZoneTexte 53"/>
            <p:cNvSpPr txBox="1"/>
            <p:nvPr/>
          </p:nvSpPr>
          <p:spPr>
            <a:xfrm>
              <a:off x="5306346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32</a:t>
              </a:r>
            </a:p>
          </p:txBody>
        </p:sp>
        <p:sp>
          <p:nvSpPr>
            <p:cNvPr id="24" name="ZoneTexte 54"/>
            <p:cNvSpPr txBox="1"/>
            <p:nvPr/>
          </p:nvSpPr>
          <p:spPr>
            <a:xfrm>
              <a:off x="5656858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36</a:t>
              </a:r>
            </a:p>
          </p:txBody>
        </p:sp>
        <p:sp>
          <p:nvSpPr>
            <p:cNvPr id="25" name="ZoneTexte 55"/>
            <p:cNvSpPr txBox="1"/>
            <p:nvPr/>
          </p:nvSpPr>
          <p:spPr>
            <a:xfrm>
              <a:off x="6007370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26" name="ZoneTexte 56"/>
            <p:cNvSpPr txBox="1"/>
            <p:nvPr/>
          </p:nvSpPr>
          <p:spPr>
            <a:xfrm>
              <a:off x="6357882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44</a:t>
              </a:r>
            </a:p>
          </p:txBody>
        </p:sp>
        <p:sp>
          <p:nvSpPr>
            <p:cNvPr id="27" name="ZoneTexte 57"/>
            <p:cNvSpPr txBox="1"/>
            <p:nvPr/>
          </p:nvSpPr>
          <p:spPr>
            <a:xfrm>
              <a:off x="6708394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8" name="ZoneTexte 58"/>
            <p:cNvSpPr txBox="1"/>
            <p:nvPr/>
          </p:nvSpPr>
          <p:spPr>
            <a:xfrm>
              <a:off x="7058912" y="50174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52</a:t>
              </a:r>
            </a:p>
          </p:txBody>
        </p:sp>
        <p:sp>
          <p:nvSpPr>
            <p:cNvPr id="29" name="ZoneTexte 59"/>
            <p:cNvSpPr txBox="1"/>
            <p:nvPr/>
          </p:nvSpPr>
          <p:spPr>
            <a:xfrm>
              <a:off x="1900538" y="4345950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30" name="ZoneTexte 60"/>
            <p:cNvSpPr txBox="1"/>
            <p:nvPr/>
          </p:nvSpPr>
          <p:spPr>
            <a:xfrm>
              <a:off x="1900538" y="389773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31" name="ZoneTexte 61"/>
            <p:cNvSpPr txBox="1"/>
            <p:nvPr/>
          </p:nvSpPr>
          <p:spPr>
            <a:xfrm>
              <a:off x="1900538" y="344951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32" name="ZoneTexte 62"/>
            <p:cNvSpPr txBox="1"/>
            <p:nvPr/>
          </p:nvSpPr>
          <p:spPr>
            <a:xfrm>
              <a:off x="1900538" y="300129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33" name="ZoneTexte 63"/>
            <p:cNvSpPr txBox="1"/>
            <p:nvPr/>
          </p:nvSpPr>
          <p:spPr>
            <a:xfrm>
              <a:off x="1815578" y="2553078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34" name="ZoneTexte 64"/>
            <p:cNvSpPr txBox="1"/>
            <p:nvPr/>
          </p:nvSpPr>
          <p:spPr>
            <a:xfrm>
              <a:off x="2502251" y="5693414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72</a:t>
              </a:r>
            </a:p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37</a:t>
              </a:r>
            </a:p>
          </p:txBody>
        </p:sp>
        <p:sp>
          <p:nvSpPr>
            <p:cNvPr id="35" name="ZoneTexte 65"/>
            <p:cNvSpPr txBox="1"/>
            <p:nvPr/>
          </p:nvSpPr>
          <p:spPr>
            <a:xfrm>
              <a:off x="2852761" y="5693414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68</a:t>
              </a:r>
            </a:p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37</a:t>
              </a:r>
            </a:p>
          </p:txBody>
        </p:sp>
        <p:sp>
          <p:nvSpPr>
            <p:cNvPr id="36" name="ZoneTexte 66"/>
            <p:cNvSpPr txBox="1"/>
            <p:nvPr/>
          </p:nvSpPr>
          <p:spPr>
            <a:xfrm>
              <a:off x="3203274" y="5693414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67</a:t>
              </a:r>
            </a:p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35</a:t>
              </a:r>
            </a:p>
          </p:txBody>
        </p:sp>
        <p:sp>
          <p:nvSpPr>
            <p:cNvPr id="37" name="ZoneTexte 67"/>
            <p:cNvSpPr txBox="1"/>
            <p:nvPr/>
          </p:nvSpPr>
          <p:spPr>
            <a:xfrm>
              <a:off x="3553786" y="5693414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64</a:t>
              </a:r>
            </a:p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35</a:t>
              </a:r>
            </a:p>
          </p:txBody>
        </p:sp>
        <p:sp>
          <p:nvSpPr>
            <p:cNvPr id="38" name="ZoneTexte 70"/>
            <p:cNvSpPr txBox="1"/>
            <p:nvPr/>
          </p:nvSpPr>
          <p:spPr>
            <a:xfrm>
              <a:off x="4605322" y="5693414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57</a:t>
              </a:r>
            </a:p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35</a:t>
              </a:r>
            </a:p>
          </p:txBody>
        </p:sp>
        <p:sp>
          <p:nvSpPr>
            <p:cNvPr id="39" name="ZoneTexte 72"/>
            <p:cNvSpPr txBox="1"/>
            <p:nvPr/>
          </p:nvSpPr>
          <p:spPr>
            <a:xfrm>
              <a:off x="5306346" y="5693414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54</a:t>
              </a:r>
            </a:p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34</a:t>
              </a:r>
            </a:p>
          </p:txBody>
        </p:sp>
        <p:sp>
          <p:nvSpPr>
            <p:cNvPr id="40" name="ZoneTexte 76"/>
            <p:cNvSpPr txBox="1"/>
            <p:nvPr/>
          </p:nvSpPr>
          <p:spPr>
            <a:xfrm>
              <a:off x="6708394" y="5693414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39</a:t>
              </a:r>
            </a:p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25</a:t>
              </a:r>
            </a:p>
          </p:txBody>
        </p:sp>
        <p:sp>
          <p:nvSpPr>
            <p:cNvPr id="41" name="ZoneTexte 79"/>
            <p:cNvSpPr txBox="1"/>
            <p:nvPr/>
          </p:nvSpPr>
          <p:spPr>
            <a:xfrm>
              <a:off x="1130140" y="5693414"/>
              <a:ext cx="13929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ATV/r + RAL</a:t>
              </a:r>
            </a:p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ATV/r + TDF/FTC</a:t>
              </a:r>
            </a:p>
          </p:txBody>
        </p:sp>
        <p:sp>
          <p:nvSpPr>
            <p:cNvPr id="42" name="ZoneTexte 80"/>
            <p:cNvSpPr txBox="1"/>
            <p:nvPr/>
          </p:nvSpPr>
          <p:spPr>
            <a:xfrm>
              <a:off x="152039" y="5444728"/>
              <a:ext cx="22541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/>
              <a:r>
                <a:rPr lang="fr-FR" sz="1200" b="1" dirty="0">
                  <a:solidFill>
                    <a:srgbClr val="000066"/>
                  </a:solidFill>
                </a:rPr>
                <a:t>Nombre de patients à risque</a:t>
              </a:r>
            </a:p>
          </p:txBody>
        </p:sp>
        <p:sp>
          <p:nvSpPr>
            <p:cNvPr id="43" name="ZoneTexte 81"/>
            <p:cNvSpPr txBox="1"/>
            <p:nvPr/>
          </p:nvSpPr>
          <p:spPr>
            <a:xfrm>
              <a:off x="4359689" y="5306228"/>
              <a:ext cx="81765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fr-FR" sz="1200" b="1" dirty="0">
                  <a:solidFill>
                    <a:srgbClr val="000066"/>
                  </a:solidFill>
                </a:rPr>
                <a:t>Semaine</a:t>
              </a: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1894725" y="2278301"/>
              <a:ext cx="344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</a:rPr>
                <a:t>%</a:t>
              </a:r>
            </a:p>
          </p:txBody>
        </p:sp>
      </p:grpSp>
      <p:sp>
        <p:nvSpPr>
          <p:cNvPr id="74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>
                <a:ea typeface="ＭＳ Ｐゴシック" pitchFamily="34" charset="-128"/>
              </a:rPr>
              <a:t>Etude HARNESS : switch pour ATV/r + RAL</a:t>
            </a:r>
          </a:p>
        </p:txBody>
      </p:sp>
      <p:sp>
        <p:nvSpPr>
          <p:cNvPr id="73" name="ZoneTexte 69"/>
          <p:cNvSpPr txBox="1">
            <a:spLocks noChangeArrowheads="1"/>
          </p:cNvSpPr>
          <p:nvPr/>
        </p:nvSpPr>
        <p:spPr bwMode="auto">
          <a:xfrm>
            <a:off x="499620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Van </a:t>
            </a:r>
            <a:r>
              <a:rPr lang="en-GB" sz="1200" i="1" dirty="0" err="1">
                <a:solidFill>
                  <a:srgbClr val="CC3300"/>
                </a:solidFill>
                <a:ea typeface="ＭＳ Ｐゴシック" pitchFamily="34" charset="-128"/>
              </a:rPr>
              <a:t>Lunzen</a:t>
            </a:r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 J. JAIDS 2016;71:538-43</a:t>
            </a:r>
          </a:p>
        </p:txBody>
      </p:sp>
    </p:spTree>
    <p:extLst>
      <p:ext uri="{BB962C8B-B14F-4D97-AF65-F5344CB8AC3E}">
        <p14:creationId xmlns:p14="http://schemas.microsoft.com/office/powerpoint/2010/main" val="2253222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503037"/>
              </p:ext>
            </p:extLst>
          </p:nvPr>
        </p:nvGraphicFramePr>
        <p:xfrm>
          <a:off x="778723" y="1787481"/>
          <a:ext cx="7465165" cy="3588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4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9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0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72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fr-FR" sz="16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</a:rPr>
                        <a:t>ATV/r + TDF/FTC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</a:rPr>
                        <a:t>n = 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</a:rPr>
                        <a:t>ATV/r</a:t>
                      </a:r>
                      <a:r>
                        <a:rPr lang="fr-FR" sz="1600" b="1" baseline="0" noProof="0" dirty="0">
                          <a:solidFill>
                            <a:schemeClr val="bg1"/>
                          </a:solidFill>
                        </a:rPr>
                        <a:t> + RAL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baseline="0" noProof="0" dirty="0">
                          <a:solidFill>
                            <a:schemeClr val="bg1"/>
                          </a:solidFill>
                        </a:rPr>
                        <a:t>n = 72</a:t>
                      </a:r>
                      <a:endParaRPr lang="fr-FR" sz="1600" b="1" noProof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1600" b="1" noProof="0">
                          <a:solidFill>
                            <a:srgbClr val="000066"/>
                          </a:solidFill>
                        </a:rPr>
                        <a:t>Evénements</a:t>
                      </a:r>
                      <a:r>
                        <a:rPr lang="fr-FR" sz="1600" b="1" baseline="0" noProof="0">
                          <a:solidFill>
                            <a:srgbClr val="000066"/>
                          </a:solidFill>
                        </a:rPr>
                        <a:t> indésirables, grade 3-4</a:t>
                      </a:r>
                      <a:endParaRPr lang="fr-FR" sz="16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>
                          <a:solidFill>
                            <a:srgbClr val="000066"/>
                          </a:solidFill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0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Evénements</a:t>
                      </a:r>
                      <a:r>
                        <a:rPr lang="fr-FR" sz="1600" b="1" baseline="0" noProof="0" dirty="0">
                          <a:solidFill>
                            <a:srgbClr val="000066"/>
                          </a:solidFill>
                        </a:rPr>
                        <a:t> indésirables grade 2-4, liés au traitement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Bilirubine</a:t>
                      </a:r>
                      <a:r>
                        <a:rPr lang="fr-FR" sz="1600" b="1" baseline="0" noProof="0" dirty="0">
                          <a:solidFill>
                            <a:srgbClr val="000066"/>
                          </a:solidFill>
                        </a:rPr>
                        <a:t> totale, g</a:t>
                      </a: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rade 3-4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>
                          <a:solidFill>
                            <a:srgbClr val="000066"/>
                          </a:solidFill>
                        </a:rPr>
                        <a:t>8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fr-FR" sz="1600" b="1" noProof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>
                          <a:solidFill>
                            <a:srgbClr val="000066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12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fr-FR" sz="16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7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Toxicité rénale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7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Arrêt pour événement indésirable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382885" y="1305679"/>
            <a:ext cx="2672121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Tolérance à S48, n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HARNESS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>
                <a:ea typeface="ＭＳ Ｐゴシック" pitchFamily="34" charset="-128"/>
              </a:rPr>
              <a:t>Etude HARNESS : switch pour ATV/r + RAL</a:t>
            </a:r>
          </a:p>
        </p:txBody>
      </p:sp>
      <p:sp>
        <p:nvSpPr>
          <p:cNvPr id="9" name="Rectangle 8"/>
          <p:cNvSpPr/>
          <p:nvPr/>
        </p:nvSpPr>
        <p:spPr>
          <a:xfrm>
            <a:off x="778723" y="5657671"/>
            <a:ext cx="7610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0066"/>
                </a:solidFill>
              </a:rPr>
              <a:t>La moyenne géométrique des concentrations résiduelles de ATV et RAL, disponibles pour la plupart des patients, étaient dans les zones thérapeutiques durant l’ensemble de l’étude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499620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Van </a:t>
            </a:r>
            <a:r>
              <a:rPr lang="en-GB" sz="1200" i="1" dirty="0" err="1">
                <a:solidFill>
                  <a:srgbClr val="CC3300"/>
                </a:solidFill>
                <a:ea typeface="ＭＳ Ｐゴシック" pitchFamily="34" charset="-128"/>
              </a:rPr>
              <a:t>Lunzen</a:t>
            </a:r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 J. JAIDS 2016;71:538-43</a:t>
            </a:r>
          </a:p>
        </p:txBody>
      </p:sp>
    </p:spTree>
    <p:extLst>
      <p:ext uri="{BB962C8B-B14F-4D97-AF65-F5344CB8AC3E}">
        <p14:creationId xmlns:p14="http://schemas.microsoft.com/office/powerpoint/2010/main" val="564185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799" y="1409700"/>
            <a:ext cx="8711236" cy="5303838"/>
          </a:xfrm>
        </p:spPr>
        <p:txBody>
          <a:bodyPr/>
          <a:lstStyle/>
          <a:p>
            <a:r>
              <a:rPr lang="fr-FR" sz="2800" b="1" dirty="0">
                <a:latin typeface="+mj-lt"/>
              </a:rPr>
              <a:t>Conclusion</a:t>
            </a:r>
            <a:br>
              <a:rPr lang="fr-FR" sz="2400" b="1" dirty="0">
                <a:latin typeface="+mj-lt"/>
              </a:rPr>
            </a:br>
            <a:endParaRPr lang="fr-FR" sz="2400" b="1" dirty="0">
              <a:latin typeface="+mj-lt"/>
            </a:endParaRPr>
          </a:p>
          <a:p>
            <a:pPr lvl="1"/>
            <a:r>
              <a:rPr lang="fr-FR" sz="2000" dirty="0">
                <a:latin typeface=""/>
              </a:rPr>
              <a:t>Chez les patients avec suppression virologique sous une trithérapie, le </a:t>
            </a:r>
            <a:r>
              <a:rPr lang="fr-FR" sz="2000" dirty="0" err="1">
                <a:latin typeface=""/>
              </a:rPr>
              <a:t>switch</a:t>
            </a:r>
            <a:r>
              <a:rPr lang="fr-FR" sz="2000" dirty="0">
                <a:latin typeface=""/>
              </a:rPr>
              <a:t> pour  ATV/r + RAL est bien toléré mais entraine une incidence plus élevée de rebond virologique que dans le groupe maintenant ATV/r + TDF/FTC à S24 et S48</a:t>
            </a:r>
            <a:br>
              <a:rPr lang="fr-FR" sz="2000" dirty="0">
                <a:latin typeface=""/>
              </a:rPr>
            </a:br>
            <a:endParaRPr lang="fr-FR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De plus, les problèmes de tolérance et les arrêts de traitement étaient plus fréquents et l’observance moins bonne avec ATV/r + RAL</a:t>
            </a:r>
          </a:p>
          <a:p>
            <a:pPr lvl="1"/>
            <a:endParaRPr lang="fr-FR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Cette étude pilote n’était pas en faveur du </a:t>
            </a:r>
            <a:r>
              <a:rPr lang="fr-FR" sz="2000" dirty="0" err="1">
                <a:latin typeface=""/>
              </a:rPr>
              <a:t>switch</a:t>
            </a:r>
            <a:r>
              <a:rPr lang="fr-FR" sz="2000" dirty="0">
                <a:latin typeface=""/>
              </a:rPr>
              <a:t> pour ATV/r + RAL pour raisons de tolérance chez les patients prétraités en </a:t>
            </a:r>
            <a:r>
              <a:rPr lang="fr-FR" sz="2000">
                <a:latin typeface=""/>
              </a:rPr>
              <a:t>succès virologique</a:t>
            </a:r>
            <a:endParaRPr lang="fr-FR" sz="2000" dirty="0">
              <a:latin typeface="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HARNESS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>
                <a:ea typeface="ＭＳ Ｐゴシック" pitchFamily="34" charset="-128"/>
              </a:rPr>
              <a:t>Etude HARNESS : switch pour ATV/r + RAL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499620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Van </a:t>
            </a:r>
            <a:r>
              <a:rPr lang="en-GB" sz="1200" i="1" dirty="0" err="1">
                <a:solidFill>
                  <a:srgbClr val="CC3300"/>
                </a:solidFill>
                <a:ea typeface="ＭＳ Ｐゴシック" pitchFamily="34" charset="-128"/>
              </a:rPr>
              <a:t>Lunzen</a:t>
            </a:r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</a:rPr>
              <a:t> J. JAIDS 2016;71:538-43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519</Words>
  <Application>Microsoft Office PowerPoint</Application>
  <PresentationFormat>Affichage à l'écran (4:3)</PresentationFormat>
  <Paragraphs>189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Cambria</vt:lpstr>
      <vt:lpstr>Times New Roman</vt:lpstr>
      <vt:lpstr>Trebuchet MS</vt:lpstr>
      <vt:lpstr>Wingdings</vt:lpstr>
      <vt:lpstr>ARV_trials_2015</vt:lpstr>
      <vt:lpstr>Switch pour ATV/r + RAL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Pilar</cp:lastModifiedBy>
  <cp:revision>73</cp:revision>
  <dcterms:created xsi:type="dcterms:W3CDTF">2015-05-20T09:37:18Z</dcterms:created>
  <dcterms:modified xsi:type="dcterms:W3CDTF">2016-03-16T14:42:53Z</dcterms:modified>
</cp:coreProperties>
</file>