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64" r:id="rId2"/>
    <p:sldId id="268" r:id="rId3"/>
    <p:sldId id="258" r:id="rId4"/>
    <p:sldId id="271" r:id="rId5"/>
    <p:sldId id="272" r:id="rId6"/>
    <p:sldId id="266" r:id="rId7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4" clrIdx="2"/>
  <p:cmAuthor id="3" name="Utilisateur de Microsoft Office" initials="Office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7BEBFF"/>
    <a:srgbClr val="0066FF"/>
    <a:srgbClr val="FFFFFF"/>
    <a:srgbClr val="DDDDDD"/>
    <a:srgbClr val="E5E5F7"/>
    <a:srgbClr val="990000"/>
    <a:srgbClr val="FF00FF"/>
    <a:srgbClr val="000066"/>
    <a:srgbClr val="10E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1" autoAdjust="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04" y="-288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23/08/16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B87528F-3C34-418C-B37E-B3F1FFDBC226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>
              <a:ea typeface="MS PGothic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Switch pour LPV/r + RAL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latin typeface="Calibri" pitchFamily="34" charset="0"/>
                <a:ea typeface="ＭＳ Ｐゴシック" pitchFamily="34" charset="-128"/>
              </a:rPr>
              <a:t>Etude KITE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Etude KITE : switch pour LPV/r + RAL </a:t>
            </a:r>
            <a:endParaRPr lang="fr-FR" sz="3200" dirty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34925" y="1343025"/>
            <a:ext cx="9024938" cy="5303838"/>
          </a:xfrm>
        </p:spPr>
        <p:txBody>
          <a:bodyPr/>
          <a:lstStyle/>
          <a:p>
            <a:pPr eaLnBrk="1" hangingPunct="1"/>
            <a:r>
              <a:rPr lang="fr-FR" sz="2800" b="1" dirty="0">
                <a:latin typeface="+mj-lt"/>
                <a:ea typeface="MS PGothic" charset="0"/>
              </a:rPr>
              <a:t>Schéma étude</a:t>
            </a:r>
          </a:p>
          <a:p>
            <a:pPr eaLnBrk="1" hangingPunct="1"/>
            <a:endParaRPr lang="fr-FR" sz="2800" b="1" dirty="0">
              <a:latin typeface="+mj-lt"/>
              <a:ea typeface="MS PGothic" charset="0"/>
            </a:endParaRPr>
          </a:p>
        </p:txBody>
      </p:sp>
      <p:sp>
        <p:nvSpPr>
          <p:cNvPr id="9" name="Rectangle à coins arrondis 8"/>
          <p:cNvSpPr>
            <a:spLocks noChangeArrowheads="1"/>
          </p:cNvSpPr>
          <p:nvPr/>
        </p:nvSpPr>
        <p:spPr bwMode="auto">
          <a:xfrm>
            <a:off x="300169" y="1920631"/>
            <a:ext cx="3167995" cy="2411996"/>
          </a:xfrm>
          <a:prstGeom prst="roundRect">
            <a:avLst>
              <a:gd name="adj" fmla="val 16667"/>
            </a:avLst>
          </a:prstGeom>
          <a:solidFill>
            <a:srgbClr val="E5E5F7"/>
          </a:solidFill>
          <a:ln w="9525">
            <a:solidFill>
              <a:srgbClr val="E5E5F7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1" hangingPunct="1"/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Age ≥ 18 </a:t>
            </a:r>
            <a:r>
              <a:rPr lang="fr-FR" sz="1600" b="1" dirty="0">
                <a:solidFill>
                  <a:srgbClr val="000066"/>
                </a:solidFill>
                <a:latin typeface="+mj-lt"/>
              </a:rPr>
              <a:t>ans</a:t>
            </a:r>
            <a:endParaRPr lang="fr-FR" sz="1600" b="1" baseline="0" dirty="0">
              <a:solidFill>
                <a:srgbClr val="000066"/>
              </a:solidFill>
              <a:latin typeface="+mj-lt"/>
            </a:endParaRP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VIH+</a:t>
            </a:r>
          </a:p>
          <a:p>
            <a:pPr algn="ctr" eaLnBrk="1" hangingPunct="1"/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Pas d’antécédent d’échec virologique à schéma avec</a:t>
            </a:r>
            <a:r>
              <a:rPr lang="fr-FR" sz="1600" b="1" dirty="0">
                <a:solidFill>
                  <a:srgbClr val="000066"/>
                </a:solidFill>
                <a:latin typeface="+mj-lt"/>
              </a:rPr>
              <a:t> IP/r ARN VIH-1 </a:t>
            </a:r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&lt; 50 c/ml</a:t>
            </a:r>
          </a:p>
          <a:p>
            <a:pPr algn="ctr" eaLnBrk="1" hangingPunct="1"/>
            <a:r>
              <a:rPr lang="fr-FR" sz="1600" b="1" dirty="0">
                <a:solidFill>
                  <a:srgbClr val="000066"/>
                </a:solidFill>
                <a:latin typeface="+mj-lt"/>
              </a:rPr>
              <a:t>Traitement stable (≥ 6 mois) avec INTI</a:t>
            </a:r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 + 3</a:t>
            </a:r>
            <a:r>
              <a:rPr lang="fr-FR" sz="1600" b="1" baseline="30000" dirty="0">
                <a:solidFill>
                  <a:srgbClr val="000066"/>
                </a:solidFill>
                <a:latin typeface="+mj-lt"/>
              </a:rPr>
              <a:t>ème</a:t>
            </a:r>
            <a:r>
              <a:rPr lang="fr-FR" sz="1600" b="1" baseline="0" dirty="0">
                <a:solidFill>
                  <a:srgbClr val="000066"/>
                </a:solidFill>
                <a:latin typeface="+mj-lt"/>
              </a:rPr>
              <a:t> agent</a:t>
            </a:r>
          </a:p>
          <a:p>
            <a:pPr algn="ctr"/>
            <a:r>
              <a:rPr lang="fr-FR" sz="1600" b="1" dirty="0">
                <a:solidFill>
                  <a:srgbClr val="000066"/>
                </a:solidFill>
                <a:latin typeface="+mj-lt"/>
              </a:rPr>
              <a:t>Si </a:t>
            </a:r>
            <a:r>
              <a:rPr lang="fr-FR" sz="1600" b="1" dirty="0" err="1">
                <a:solidFill>
                  <a:srgbClr val="000066"/>
                </a:solidFill>
                <a:latin typeface="+mj-lt"/>
              </a:rPr>
              <a:t>co-infection</a:t>
            </a:r>
            <a:r>
              <a:rPr lang="fr-FR" sz="1600" b="1" dirty="0">
                <a:solidFill>
                  <a:srgbClr val="000066"/>
                </a:solidFill>
                <a:latin typeface="+mj-lt"/>
              </a:rPr>
              <a:t> VHB,</a:t>
            </a:r>
            <a:br>
              <a:rPr lang="fr-FR" sz="1600" b="1" dirty="0">
                <a:solidFill>
                  <a:srgbClr val="000066"/>
                </a:solidFill>
                <a:latin typeface="+mj-lt"/>
              </a:rPr>
            </a:br>
            <a:r>
              <a:rPr lang="fr-FR" sz="1600" b="1" dirty="0">
                <a:solidFill>
                  <a:srgbClr val="000066"/>
                </a:solidFill>
                <a:latin typeface="+mj-lt"/>
              </a:rPr>
              <a:t>pas d’anti-VHB actif sur VIH</a:t>
            </a:r>
            <a:endParaRPr lang="fr-FR" sz="1600" b="1" baseline="0" dirty="0">
              <a:solidFill>
                <a:srgbClr val="000066"/>
              </a:solidFill>
              <a:latin typeface="+mj-lt"/>
            </a:endParaRPr>
          </a:p>
        </p:txBody>
      </p:sp>
      <p:sp>
        <p:nvSpPr>
          <p:cNvPr id="125963" name="Rectangle à coins arrondis 9"/>
          <p:cNvSpPr>
            <a:spLocks noChangeArrowheads="1"/>
          </p:cNvSpPr>
          <p:nvPr/>
        </p:nvSpPr>
        <p:spPr bwMode="auto">
          <a:xfrm>
            <a:off x="5134796" y="2410716"/>
            <a:ext cx="3498014" cy="449927"/>
          </a:xfrm>
          <a:prstGeom prst="rect">
            <a:avLst/>
          </a:prstGeom>
          <a:solidFill>
            <a:srgbClr val="7BEBFF"/>
          </a:solidFill>
          <a:ln w="9525">
            <a:solidFill>
              <a:srgbClr val="7BEBFF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sz="1800" b="1" baseline="0" dirty="0">
                <a:solidFill>
                  <a:srgbClr val="333399"/>
                </a:solidFill>
                <a:latin typeface="+mj-lt"/>
                <a:cs typeface="Arial" charset="0"/>
              </a:rPr>
              <a:t>LPV/r + RAL </a:t>
            </a:r>
            <a:r>
              <a:rPr lang="fr-FR" sz="1800" b="1" baseline="0" dirty="0" err="1">
                <a:solidFill>
                  <a:srgbClr val="333399"/>
                </a:solidFill>
                <a:latin typeface="+mj-lt"/>
                <a:cs typeface="Arial" charset="0"/>
              </a:rPr>
              <a:t>bid</a:t>
            </a:r>
            <a:endParaRPr lang="fr-FR" sz="1800" b="1" baseline="0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125964" name="Rectangle à coins arrondis 10"/>
          <p:cNvSpPr>
            <a:spLocks noChangeArrowheads="1"/>
          </p:cNvSpPr>
          <p:nvPr/>
        </p:nvSpPr>
        <p:spPr bwMode="auto">
          <a:xfrm>
            <a:off x="5134796" y="3374906"/>
            <a:ext cx="3498014" cy="449927"/>
          </a:xfrm>
          <a:prstGeom prst="rect">
            <a:avLst/>
          </a:prstGeom>
          <a:solidFill>
            <a:srgbClr val="0066FF"/>
          </a:solidFill>
          <a:ln w="9525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pPr eaLnBrk="1" hangingPunct="1"/>
            <a:r>
              <a:rPr lang="fr-FR" sz="1800" b="1" baseline="0" dirty="0">
                <a:solidFill>
                  <a:schemeClr val="bg1"/>
                </a:solidFill>
                <a:latin typeface="+mj-lt"/>
                <a:cs typeface="Arial" charset="0"/>
              </a:rPr>
              <a:t>Poursuite trithérapie</a:t>
            </a:r>
          </a:p>
        </p:txBody>
      </p:sp>
      <p:sp>
        <p:nvSpPr>
          <p:cNvPr id="125960" name="ZoneTexte 106"/>
          <p:cNvSpPr txBox="1">
            <a:spLocks noChangeArrowheads="1"/>
          </p:cNvSpPr>
          <p:nvPr/>
        </p:nvSpPr>
        <p:spPr bwMode="auto">
          <a:xfrm>
            <a:off x="8716963" y="34925"/>
            <a:ext cx="395287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>
              <a:defRPr sz="24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eaLnBrk="0" hangingPunct="0">
              <a:buClr>
                <a:srgbClr val="0070C0"/>
              </a:buClr>
              <a:defRPr sz="2000">
                <a:solidFill>
                  <a:srgbClr val="000066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r" eaLnBrk="1" hangingPunct="1"/>
            <a:r>
              <a:rPr lang="fr-FR" sz="1000" b="1" baseline="0">
                <a:solidFill>
                  <a:srgbClr val="FFFFFF"/>
                </a:solidFill>
                <a:cs typeface="Arial" charset="0"/>
              </a:rPr>
              <a:t>118</a:t>
            </a:r>
          </a:p>
        </p:txBody>
      </p:sp>
      <p:sp>
        <p:nvSpPr>
          <p:cNvPr id="86" name="Text Box 36"/>
          <p:cNvSpPr txBox="1">
            <a:spLocks noChangeArrowheads="1"/>
          </p:cNvSpPr>
          <p:nvPr/>
        </p:nvSpPr>
        <p:spPr bwMode="auto">
          <a:xfrm>
            <a:off x="4432830" y="2286991"/>
            <a:ext cx="6555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40</a:t>
            </a:r>
          </a:p>
        </p:txBody>
      </p:sp>
      <p:sp>
        <p:nvSpPr>
          <p:cNvPr id="87" name="Text Box 37"/>
          <p:cNvSpPr txBox="1">
            <a:spLocks noChangeArrowheads="1"/>
          </p:cNvSpPr>
          <p:nvPr/>
        </p:nvSpPr>
        <p:spPr bwMode="auto">
          <a:xfrm>
            <a:off x="4432830" y="3634919"/>
            <a:ext cx="6555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20</a:t>
            </a:r>
          </a:p>
        </p:txBody>
      </p:sp>
      <p:cxnSp>
        <p:nvCxnSpPr>
          <p:cNvPr id="88" name="Connecteur droit 66"/>
          <p:cNvCxnSpPr>
            <a:cxnSpLocks noChangeShapeType="1"/>
          </p:cNvCxnSpPr>
          <p:nvPr/>
        </p:nvCxnSpPr>
        <p:spPr bwMode="auto">
          <a:xfrm rot="5400000">
            <a:off x="4049739" y="24328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9" name="Oval 170"/>
          <p:cNvSpPr>
            <a:spLocks noChangeArrowheads="1"/>
          </p:cNvSpPr>
          <p:nvPr/>
        </p:nvSpPr>
        <p:spPr bwMode="auto">
          <a:xfrm>
            <a:off x="3490902" y="12192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2 : 1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Sans </a:t>
            </a:r>
            <a:r>
              <a:rPr lang="en-GB" sz="1400" b="1" dirty="0" err="1">
                <a:solidFill>
                  <a:srgbClr val="000066"/>
                </a:solidFill>
                <a:latin typeface="Calibri" pitchFamily="34" charset="0"/>
              </a:rPr>
              <a:t>insu</a:t>
            </a:r>
            <a:endParaRPr lang="en-GB" sz="14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grpSp>
        <p:nvGrpSpPr>
          <p:cNvPr id="90" name="Grouper 89"/>
          <p:cNvGrpSpPr/>
          <p:nvPr/>
        </p:nvGrpSpPr>
        <p:grpSpPr>
          <a:xfrm>
            <a:off x="3499080" y="2606219"/>
            <a:ext cx="1609257" cy="990600"/>
            <a:chOff x="3055351" y="2629315"/>
            <a:chExt cx="1609257" cy="990600"/>
          </a:xfrm>
        </p:grpSpPr>
        <p:sp>
          <p:nvSpPr>
            <p:cNvPr id="91" name="Line 105"/>
            <p:cNvSpPr>
              <a:spLocks noChangeShapeType="1"/>
            </p:cNvSpPr>
            <p:nvPr/>
          </p:nvSpPr>
          <p:spPr bwMode="auto">
            <a:xfrm>
              <a:off x="3055351" y="3153190"/>
              <a:ext cx="971996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2" name="Line 3"/>
            <p:cNvSpPr>
              <a:spLocks noChangeShapeType="1"/>
            </p:cNvSpPr>
            <p:nvPr/>
          </p:nvSpPr>
          <p:spPr bwMode="auto">
            <a:xfrm>
              <a:off x="4029608" y="2629315"/>
              <a:ext cx="0" cy="99060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3" name="Line 4"/>
            <p:cNvSpPr>
              <a:spLocks noChangeShapeType="1"/>
            </p:cNvSpPr>
            <p:nvPr/>
          </p:nvSpPr>
          <p:spPr bwMode="auto">
            <a:xfrm>
              <a:off x="4013733" y="2638840"/>
              <a:ext cx="650875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94" name="Line 5"/>
            <p:cNvSpPr>
              <a:spLocks noChangeShapeType="1"/>
            </p:cNvSpPr>
            <p:nvPr/>
          </p:nvSpPr>
          <p:spPr bwMode="auto">
            <a:xfrm>
              <a:off x="4021670" y="3619915"/>
              <a:ext cx="622300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  <a:latin typeface="+mn-lt"/>
                <a:ea typeface="ＭＳ Ｐゴシック" pitchFamily="-65" charset="-128"/>
                <a:cs typeface="ＭＳ Ｐゴシック" pitchFamily="-65" charset="-128"/>
              </a:endParaRPr>
            </a:p>
          </p:txBody>
        </p:sp>
      </p:grpSp>
      <p:sp>
        <p:nvSpPr>
          <p:cNvPr id="95" name="Oval 110"/>
          <p:cNvSpPr>
            <a:spLocks noChangeArrowheads="1"/>
          </p:cNvSpPr>
          <p:nvPr/>
        </p:nvSpPr>
        <p:spPr bwMode="auto">
          <a:xfrm>
            <a:off x="8360756" y="137638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6" name="Line 172"/>
          <p:cNvSpPr>
            <a:spLocks noChangeShapeType="1"/>
          </p:cNvSpPr>
          <p:nvPr/>
        </p:nvSpPr>
        <p:spPr bwMode="auto">
          <a:xfrm>
            <a:off x="8659206" y="191613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Espace réservé du contenu 2"/>
          <p:cNvSpPr>
            <a:spLocks/>
          </p:cNvSpPr>
          <p:nvPr/>
        </p:nvSpPr>
        <p:spPr bwMode="auto">
          <a:xfrm>
            <a:off x="34925" y="4645532"/>
            <a:ext cx="8902093" cy="1786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Critère principal : pourcentage </a:t>
            </a:r>
            <a:r>
              <a:rPr lang="en-US" dirty="0">
                <a:solidFill>
                  <a:srgbClr val="000066"/>
                </a:solidFill>
              </a:rPr>
              <a:t>avec ARN VIH &lt; 50 c/ml au </a:t>
            </a:r>
            <a:r>
              <a:rPr lang="fr-FR" dirty="0">
                <a:solidFill>
                  <a:srgbClr val="000066"/>
                </a:solidFill>
              </a:rPr>
              <a:t>cours de l’étude, selon le bras de traitement et la durée</a:t>
            </a:r>
            <a:endParaRPr lang="en-US" dirty="0">
              <a:solidFill>
                <a:srgbClr val="000066"/>
              </a:solidFill>
            </a:endParaRP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Délai cumulé sans échec du traitement (premier événement : 2 valeurs  consécutives ARN VIH &gt; 400 c/ml ou modification du traitement), estimé par Kaplan-Meier</a:t>
            </a:r>
            <a:endParaRPr lang="en-US" dirty="0">
              <a:solidFill>
                <a:srgbClr val="000066"/>
              </a:solidFill>
            </a:endParaRPr>
          </a:p>
        </p:txBody>
      </p:sp>
      <p:sp>
        <p:nvSpPr>
          <p:cNvPr id="98" name="ZoneTexte 69"/>
          <p:cNvSpPr txBox="1">
            <a:spLocks noChangeArrowheads="1"/>
          </p:cNvSpPr>
          <p:nvPr/>
        </p:nvSpPr>
        <p:spPr bwMode="auto">
          <a:xfrm>
            <a:off x="4099899" y="6582618"/>
            <a:ext cx="503717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Ofotokun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I. AIDS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Res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Human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Retroviruses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2012;28:1196-1206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9" name="AutoShape 162"/>
          <p:cNvSpPr>
            <a:spLocks noChangeArrowheads="1"/>
          </p:cNvSpPr>
          <p:nvPr/>
        </p:nvSpPr>
        <p:spPr bwMode="auto">
          <a:xfrm>
            <a:off x="0" y="6605389"/>
            <a:ext cx="467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KITE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242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444407" y="1270024"/>
            <a:ext cx="8274765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Caractéristiques à l’inclusion (moyenne) et devenir des patients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192302"/>
              </p:ext>
            </p:extLst>
          </p:nvPr>
        </p:nvGraphicFramePr>
        <p:xfrm>
          <a:off x="383371" y="1663298"/>
          <a:ext cx="8278421" cy="4737500"/>
        </p:xfrm>
        <a:graphic>
          <a:graphicData uri="http://schemas.openxmlformats.org/drawingml/2006/table">
            <a:tbl>
              <a:tblPr/>
              <a:tblGrid>
                <a:gridCol w="50554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57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207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LPV/r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Poursuite trithérapie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67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67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67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&lt; 50 c/ml,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67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484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415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Traitement ARV à J0,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LPV/r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Autre IP/r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INNTI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TDF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67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Sous </a:t>
                      </a:r>
                      <a:r>
                        <a:rPr kumimoji="0" lang="fr-FR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hypolipidémiant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2415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Arrêt avant S48,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Retrait consentement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Non lié au traitement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Lié au traitement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Perdu de vue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14" name="ZoneTexte 69"/>
          <p:cNvSpPr txBox="1">
            <a:spLocks noChangeArrowheads="1"/>
          </p:cNvSpPr>
          <p:nvPr/>
        </p:nvSpPr>
        <p:spPr bwMode="auto">
          <a:xfrm>
            <a:off x="4099899" y="6582618"/>
            <a:ext cx="503717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Ofotokun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I. AIDS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Res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Human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Retroviruses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2012;28:1196-1206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5" name="AutoShape 162"/>
          <p:cNvSpPr>
            <a:spLocks noChangeArrowheads="1"/>
          </p:cNvSpPr>
          <p:nvPr/>
        </p:nvSpPr>
        <p:spPr bwMode="auto">
          <a:xfrm>
            <a:off x="0" y="6605389"/>
            <a:ext cx="467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KITE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Etude KITE : switch pour LPV/r + RAL </a:t>
            </a:r>
            <a:endParaRPr lang="fr-FR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1006217" y="1270024"/>
            <a:ext cx="7427950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Résultats - Efficacité</a:t>
            </a: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175819"/>
              </p:ext>
            </p:extLst>
          </p:nvPr>
        </p:nvGraphicFramePr>
        <p:xfrm>
          <a:off x="383371" y="1663298"/>
          <a:ext cx="8278421" cy="4483374"/>
        </p:xfrm>
        <a:graphic>
          <a:graphicData uri="http://schemas.openxmlformats.org/drawingml/2006/table">
            <a:tbl>
              <a:tblPr/>
              <a:tblGrid>
                <a:gridCol w="50471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700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611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190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LPV/r + RAL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BE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Poursuite trithérapie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36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Réponse virologique,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&lt; 50 c/ml pendant les 48 semaines d’étude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&lt; 50 c/ml à S48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ARN VIH &lt; 50 c/ml chez les patients complétant S48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92,7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91,7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91                                                    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88,2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1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Absence d’échec du traitement à S48,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92,4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10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Echec virologique confirmé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328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Réponse immunologique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moyen ajusté sur J0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328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Score observance, moyenne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Pas de dose manquée dans les 4 derniers jours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0,06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93,5 %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0,32 (p = 0,002)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77,4 % (p = 0,009)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4099899" y="6582618"/>
            <a:ext cx="503717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Ofotokun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I. AIDS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Res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Human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Retroviruses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2012;28:1196-1206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0" y="6605389"/>
            <a:ext cx="467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KITE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Etude KITE : switch pour LPV/r + RAL 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881491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Etude KITE : switch pour LPV/r + RAL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204439"/>
            <a:ext cx="8939446" cy="5303838"/>
          </a:xfrm>
        </p:spPr>
        <p:txBody>
          <a:bodyPr/>
          <a:lstStyle/>
          <a:p>
            <a:r>
              <a:rPr lang="fr-FR" sz="2800" b="1" dirty="0">
                <a:latin typeface="+mj-lt"/>
              </a:rPr>
              <a:t>Tolérance au cours des 48 semaines</a:t>
            </a:r>
            <a:endParaRPr lang="fr-FR" sz="2400" b="1" dirty="0">
              <a:latin typeface="+mj-lt"/>
            </a:endParaRPr>
          </a:p>
          <a:p>
            <a:pPr lvl="1"/>
            <a:r>
              <a:rPr lang="fr-FR" sz="2000" dirty="0"/>
              <a:t>Pas d’événement indésirable grave</a:t>
            </a:r>
          </a:p>
          <a:p>
            <a:pPr lvl="1"/>
            <a:r>
              <a:rPr lang="fr-FR" sz="2000" dirty="0"/>
              <a:t>Diarrhée modérée ou sévère : 10 patients (25 %) dans le groupe LPV/r + RAL et 1 patient (5 %) dans le groupe trithérapie (p = 0,08)</a:t>
            </a:r>
          </a:p>
          <a:p>
            <a:pPr lvl="1"/>
            <a:r>
              <a:rPr lang="fr-FR" sz="2000" dirty="0"/>
              <a:t>Myalgies modérées ou sévères : plus fréquentes dans le groupe trithérapie </a:t>
            </a:r>
            <a:r>
              <a:rPr lang="en-US" sz="2000" dirty="0"/>
              <a:t>(25 %) </a:t>
            </a:r>
            <a:r>
              <a:rPr lang="fr-FR" sz="2000" dirty="0"/>
              <a:t>comparativement au groupe </a:t>
            </a:r>
            <a:r>
              <a:rPr lang="en-US" sz="2000" dirty="0"/>
              <a:t>LPV/r + RAL (0 %) </a:t>
            </a:r>
            <a:br>
              <a:rPr lang="en-US" sz="2000" dirty="0"/>
            </a:br>
            <a:r>
              <a:rPr lang="en-US" sz="2000" dirty="0"/>
              <a:t>(p = 0,002)</a:t>
            </a:r>
          </a:p>
          <a:p>
            <a:pPr lvl="1"/>
            <a:r>
              <a:rPr lang="fr-FR" sz="2000" dirty="0"/>
              <a:t>Cholestérol total et triglycérides  augmentés de manière statistiquement significative avec LPV/r + RAL durant le suivi </a:t>
            </a:r>
            <a:br>
              <a:rPr lang="fr-FR" sz="2000" dirty="0"/>
            </a:br>
            <a:r>
              <a:rPr lang="fr-FR" sz="2000" dirty="0"/>
              <a:t>(p = 0,008 pour le cholestérol total </a:t>
            </a:r>
            <a:r>
              <a:rPr lang="en-US" sz="2000" dirty="0"/>
              <a:t>et p = 0,008 pour les </a:t>
            </a:r>
            <a:r>
              <a:rPr lang="fr-FR" sz="2000" dirty="0"/>
              <a:t>triglycérides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Pas de </a:t>
            </a:r>
            <a:r>
              <a:rPr lang="fr-FR" sz="2000" dirty="0"/>
              <a:t>différence significative entre les 2 bras de traitement au cours du temps pour la graisse totale corporelle (p = 0,60), la graisse abdominale </a:t>
            </a:r>
            <a:r>
              <a:rPr lang="en-US" sz="2000" dirty="0"/>
              <a:t>(p = 0,72), des bras (p = 0,93), et des </a:t>
            </a:r>
            <a:r>
              <a:rPr lang="fr-FR" sz="2000" dirty="0"/>
              <a:t>jambes </a:t>
            </a:r>
            <a:r>
              <a:rPr lang="en-US" sz="2000" dirty="0"/>
              <a:t>(p = 0,72)</a:t>
            </a:r>
          </a:p>
          <a:p>
            <a:pPr lvl="1"/>
            <a:r>
              <a:rPr lang="fr-FR" sz="2000" dirty="0"/>
              <a:t>Pareillement, pas de différence significative entre les bras pour la DMO totale </a:t>
            </a:r>
            <a:r>
              <a:rPr lang="en-US" sz="2000" dirty="0"/>
              <a:t>(p = 0,50), du pelvis (p = 0,56), </a:t>
            </a:r>
            <a:r>
              <a:rPr lang="fr-FR" sz="2000" dirty="0"/>
              <a:t>ou</a:t>
            </a:r>
            <a:r>
              <a:rPr lang="en-US" sz="2000" dirty="0"/>
              <a:t> du rachis (p = 0,72)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4099899" y="6582618"/>
            <a:ext cx="503717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Ofotokun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I. AIDS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Res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Human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Retroviruses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2012;28:1196-1206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1" name="AutoShape 162"/>
          <p:cNvSpPr>
            <a:spLocks noChangeArrowheads="1"/>
          </p:cNvSpPr>
          <p:nvPr/>
        </p:nvSpPr>
        <p:spPr bwMode="auto">
          <a:xfrm>
            <a:off x="0" y="6605389"/>
            <a:ext cx="467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KITE</a:t>
            </a:r>
          </a:p>
        </p:txBody>
      </p:sp>
    </p:spTree>
    <p:extLst>
      <p:ext uri="{BB962C8B-B14F-4D97-AF65-F5344CB8AC3E}">
        <p14:creationId xmlns:p14="http://schemas.microsoft.com/office/powerpoint/2010/main" val="642323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Etude KITE : switch pour LPV/r + RAL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314450"/>
            <a:ext cx="8819443" cy="5303838"/>
          </a:xfrm>
        </p:spPr>
        <p:txBody>
          <a:bodyPr/>
          <a:lstStyle/>
          <a:p>
            <a:r>
              <a:rPr lang="en-US" sz="2800" b="1" dirty="0">
                <a:latin typeface="+mj-lt"/>
              </a:rPr>
              <a:t>Conclusion</a:t>
            </a:r>
            <a:br>
              <a:rPr lang="en-US" sz="2800" b="1" dirty="0">
                <a:latin typeface="+mj-lt"/>
              </a:rPr>
            </a:br>
            <a:endParaRPr lang="en-US" sz="2400" b="1" dirty="0">
              <a:latin typeface="+mj-lt"/>
            </a:endParaRPr>
          </a:p>
          <a:p>
            <a:pPr lvl="1"/>
            <a:r>
              <a:rPr lang="fr-FR" sz="2000" dirty="0">
                <a:latin typeface=""/>
              </a:rPr>
              <a:t>Chez les patients avec charge virale indétectable sous trithérapie ARV, le switch pour le schéma d’épargne d’INTI associant LPV/r </a:t>
            </a:r>
            <a:br>
              <a:rPr lang="fr-FR" sz="2000" dirty="0">
                <a:latin typeface=""/>
              </a:rPr>
            </a:br>
            <a:r>
              <a:rPr lang="fr-FR" sz="2000" dirty="0">
                <a:latin typeface=""/>
              </a:rPr>
              <a:t>+ RAL était similaire, pour la persistance du contrôle virologique et l’évolution immunologique, à la poursuite de la trithérapie standard</a:t>
            </a:r>
            <a:r>
              <a:rPr lang="en-US" sz="2000" dirty="0">
                <a:latin typeface=""/>
              </a:rPr>
              <a:t/>
            </a:r>
            <a:br>
              <a:rPr lang="en-US" sz="2000" dirty="0">
                <a:latin typeface=""/>
              </a:rPr>
            </a:br>
            <a:endParaRPr lang="en-US" sz="2000" dirty="0">
              <a:latin typeface=""/>
            </a:endParaRPr>
          </a:p>
          <a:p>
            <a:pPr lvl="1"/>
            <a:r>
              <a:rPr lang="fr-FR" sz="2000" dirty="0">
                <a:latin typeface=""/>
              </a:rPr>
              <a:t>Les événements indésirables étaient comparables entre les 2 groupes de traitement, mais les patients sous LPV/r + RAL avaient des taux de triglycérides plus élevés</a:t>
            </a:r>
          </a:p>
          <a:p>
            <a:pPr lvl="1"/>
            <a:endParaRPr lang="en-US" sz="2000" dirty="0">
              <a:latin typeface=""/>
            </a:endParaRPr>
          </a:p>
          <a:p>
            <a:pPr lvl="1"/>
            <a:r>
              <a:rPr lang="fr-FR" sz="2000" dirty="0">
                <a:latin typeface=""/>
              </a:rPr>
              <a:t>Limites</a:t>
            </a:r>
          </a:p>
          <a:p>
            <a:pPr lvl="2"/>
            <a:r>
              <a:rPr lang="fr-FR" sz="1800" dirty="0">
                <a:latin typeface=""/>
              </a:rPr>
              <a:t>Faible taille d’étude</a:t>
            </a:r>
          </a:p>
          <a:p>
            <a:pPr lvl="2"/>
            <a:r>
              <a:rPr lang="fr-FR" sz="1800" dirty="0">
                <a:latin typeface=""/>
              </a:rPr>
              <a:t>Evénements indésirables auto-rapportés, pas de double aveugle</a:t>
            </a:r>
          </a:p>
        </p:txBody>
      </p:sp>
      <p:sp>
        <p:nvSpPr>
          <p:cNvPr id="13" name="ZoneTexte 69"/>
          <p:cNvSpPr txBox="1">
            <a:spLocks noChangeArrowheads="1"/>
          </p:cNvSpPr>
          <p:nvPr/>
        </p:nvSpPr>
        <p:spPr bwMode="auto">
          <a:xfrm>
            <a:off x="4099899" y="6582618"/>
            <a:ext cx="503717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Ofotokun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I. AIDS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Res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Human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</a:t>
            </a:r>
            <a:r>
              <a:rPr lang="fr-FR" sz="1200" i="1" dirty="0" err="1">
                <a:solidFill>
                  <a:srgbClr val="CC0000"/>
                </a:solidFill>
                <a:ea typeface="ＭＳ Ｐゴシック" pitchFamily="34" charset="-128"/>
              </a:rPr>
              <a:t>Retroviruses</a:t>
            </a:r>
            <a:r>
              <a:rPr lang="fr-FR" sz="1200" i="1" dirty="0">
                <a:solidFill>
                  <a:srgbClr val="CC0000"/>
                </a:solidFill>
                <a:ea typeface="ＭＳ Ｐゴシック" pitchFamily="34" charset="-128"/>
              </a:rPr>
              <a:t> 2012;28:1196-1206 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14" name="AutoShape 162"/>
          <p:cNvSpPr>
            <a:spLocks noChangeArrowheads="1"/>
          </p:cNvSpPr>
          <p:nvPr/>
        </p:nvSpPr>
        <p:spPr bwMode="auto">
          <a:xfrm>
            <a:off x="0" y="6605389"/>
            <a:ext cx="467999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KITE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6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2609</TotalTime>
  <Words>540</Words>
  <Application>Microsoft Macintosh PowerPoint</Application>
  <PresentationFormat>Présentation à l'écran (4:3)</PresentationFormat>
  <Paragraphs>133</Paragraphs>
  <Slides>6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ARV_trials_2016</vt:lpstr>
      <vt:lpstr>Switch pour LPV/r + RAL</vt:lpstr>
      <vt:lpstr>Etude KITE : switch pour LPV/r + RAL </vt:lpstr>
      <vt:lpstr>Etude KITE : switch pour LPV/r + RAL </vt:lpstr>
      <vt:lpstr>Etude KITE : switch pour LPV/r + RAL </vt:lpstr>
      <vt:lpstr>Etude KITE : switch pour LPV/r + RAL </vt:lpstr>
      <vt:lpstr>Etude KITE : switch pour LPV/r + RAL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2016</dc:title>
  <dc:subject>AEI - www.aei.fr</dc:subject>
  <dc:creator>www.arv-trial.com</dc:creator>
  <cp:lastModifiedBy>Utilisateur de Microsoft Office</cp:lastModifiedBy>
  <cp:revision>114</cp:revision>
  <dcterms:created xsi:type="dcterms:W3CDTF">2015-05-20T09:45:14Z</dcterms:created>
  <dcterms:modified xsi:type="dcterms:W3CDTF">2016-08-23T13:34:33Z</dcterms:modified>
</cp:coreProperties>
</file>