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71" r:id="rId5"/>
    <p:sldId id="272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7BEBFF"/>
    <a:srgbClr val="0066FF"/>
    <a:srgbClr val="FFFFFF"/>
    <a:srgbClr val="DDDDDD"/>
    <a:srgbClr val="E5E5F7"/>
    <a:srgbClr val="990000"/>
    <a:srgbClr val="FF00FF"/>
    <a:srgbClr val="000066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1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4" y="-28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LPV/r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KITE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KITE : switch pour LPV/r + RAL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343025"/>
            <a:ext cx="9024938" cy="5303838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00169" y="1920631"/>
            <a:ext cx="3167995" cy="2411996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Age ≥ 18 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ans</a:t>
            </a:r>
            <a:endParaRPr lang="fr-FR" sz="1600" b="1" baseline="0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Pas d’antécédent d’échec virologique à schéma avec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IP/r ARN VIH-1 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&lt; 50 c/ml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Traitement stable (≥ 6 mois) avec INTI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+ 3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ème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agent</a:t>
            </a:r>
          </a:p>
          <a:p>
            <a:pPr algn="ctr"/>
            <a:r>
              <a:rPr lang="fr-FR" sz="1600" b="1" dirty="0">
                <a:solidFill>
                  <a:srgbClr val="000066"/>
                </a:solidFill>
                <a:latin typeface="+mj-lt"/>
              </a:rPr>
              <a:t>Si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co-infection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VHB,</a:t>
            </a:r>
            <a:br>
              <a:rPr lang="fr-FR" sz="1600" b="1" dirty="0">
                <a:solidFill>
                  <a:srgbClr val="000066"/>
                </a:solidFill>
                <a:latin typeface="+mj-lt"/>
              </a:rPr>
            </a:br>
            <a:r>
              <a:rPr lang="fr-FR" sz="1600" b="1" dirty="0">
                <a:solidFill>
                  <a:srgbClr val="000066"/>
                </a:solidFill>
                <a:latin typeface="+mj-lt"/>
              </a:rPr>
              <a:t>pas d’anti-VHB actif sur VIH</a:t>
            </a:r>
            <a:endParaRPr lang="fr-FR" sz="1600" b="1" baseline="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41071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solidFill>
              <a:srgbClr val="7BEB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rgbClr val="333399"/>
                </a:solidFill>
                <a:latin typeface="+mj-lt"/>
                <a:cs typeface="Arial" charset="0"/>
              </a:rPr>
              <a:t>LPV/r + RAL </a:t>
            </a:r>
            <a:r>
              <a:rPr lang="fr-FR" sz="1800" b="1" baseline="0" dirty="0" err="1">
                <a:solidFill>
                  <a:srgbClr val="333399"/>
                </a:solidFill>
                <a:latin typeface="+mj-lt"/>
                <a:cs typeface="Arial" charset="0"/>
              </a:rPr>
              <a:t>bid</a:t>
            </a:r>
            <a:endParaRPr lang="fr-FR" sz="1800" b="1" baseline="0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749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800" b="1" baseline="0" dirty="0">
                <a:solidFill>
                  <a:schemeClr val="bg1"/>
                </a:solidFill>
                <a:latin typeface="+mj-lt"/>
                <a:cs typeface="Arial" charset="0"/>
              </a:rPr>
              <a:t>Poursuite trithérapie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869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6349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0" name="Grouper 89"/>
          <p:cNvGrpSpPr/>
          <p:nvPr/>
        </p:nvGrpSpPr>
        <p:grpSpPr>
          <a:xfrm>
            <a:off x="3499080" y="2606219"/>
            <a:ext cx="1609257" cy="990600"/>
            <a:chOff x="3055351" y="2629315"/>
            <a:chExt cx="1609257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55351" y="3153190"/>
              <a:ext cx="971996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763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9161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45532"/>
            <a:ext cx="890209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pourcentage </a:t>
            </a:r>
            <a:r>
              <a:rPr lang="en-US" dirty="0">
                <a:solidFill>
                  <a:srgbClr val="000066"/>
                </a:solidFill>
              </a:rPr>
              <a:t>avec ARN VIH &lt; 50 c/ml au </a:t>
            </a:r>
            <a:r>
              <a:rPr lang="fr-FR" dirty="0">
                <a:solidFill>
                  <a:srgbClr val="000066"/>
                </a:solidFill>
              </a:rPr>
              <a:t>cours de l’étude, selon le bras de traitement et la durée</a:t>
            </a:r>
            <a:endParaRPr lang="en-US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Délai cumulé sans échec du traitement (premier événement : 2 valeurs  consécutives ARN VIH &gt; 400 c/ml ou modification du traitement), estimé par Kaplan-Meier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444407" y="1270024"/>
            <a:ext cx="8274765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(moyenne) et devenir des patients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92302"/>
              </p:ext>
            </p:extLst>
          </p:nvPr>
        </p:nvGraphicFramePr>
        <p:xfrm>
          <a:off x="383371" y="1663298"/>
          <a:ext cx="8278421" cy="4737500"/>
        </p:xfrm>
        <a:graphic>
          <a:graphicData uri="http://schemas.openxmlformats.org/drawingml/2006/table">
            <a:tbl>
              <a:tblPr/>
              <a:tblGrid>
                <a:gridCol w="5055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57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Poursuite trithérapie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ARV à J0,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LPV/r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Autre IP/r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Sous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hypolipidémiant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1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avant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Retrait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Non lié au traitement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Lié au traitement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Perdu de vue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KITE : switch pour LPV/r + RAL 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006217" y="1270024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- Efficacité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75819"/>
              </p:ext>
            </p:extLst>
          </p:nvPr>
        </p:nvGraphicFramePr>
        <p:xfrm>
          <a:off x="383371" y="1663298"/>
          <a:ext cx="8278421" cy="4483374"/>
        </p:xfrm>
        <a:graphic>
          <a:graphicData uri="http://schemas.openxmlformats.org/drawingml/2006/table">
            <a:tbl>
              <a:tblPr/>
              <a:tblGrid>
                <a:gridCol w="5047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9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Poursuite trithérapie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6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Réponse virologique,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 pendant les 48 semaines d’étude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 à 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 chez les patients complétant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                                      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88,2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Absence d’échec du traitement à S48,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Echec virologique confirmé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Réponse immunologique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moyen ajusté sur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2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Score observance, moyenne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Pas de dose manquée dans les 4 derniers jours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93,5 %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0,32 (p = 0,002)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77,4 % (p = 0,009)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KITE : switch pour LPV/r + RAL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8149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KITE : switch pour LPV/r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4439"/>
            <a:ext cx="8939446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Tolérance au cours des 48 semaines</a:t>
            </a:r>
            <a:endParaRPr lang="fr-FR" sz="2400" b="1" dirty="0">
              <a:latin typeface="+mj-lt"/>
            </a:endParaRPr>
          </a:p>
          <a:p>
            <a:pPr lvl="1"/>
            <a:r>
              <a:rPr lang="fr-FR" sz="2000" dirty="0"/>
              <a:t>Pas d’événement indésirable grave</a:t>
            </a:r>
          </a:p>
          <a:p>
            <a:pPr lvl="1"/>
            <a:r>
              <a:rPr lang="fr-FR" sz="2000" dirty="0"/>
              <a:t>Diarrhée modérée ou sévère : 10 patients (25 %) dans le groupe LPV/r + RAL et 1 patient (5 %) dans le groupe trithérapie (p = 0,08)</a:t>
            </a:r>
          </a:p>
          <a:p>
            <a:pPr lvl="1"/>
            <a:r>
              <a:rPr lang="fr-FR" sz="2000" dirty="0"/>
              <a:t>Myalgies modérées ou sévères : plus fréquentes dans le groupe trithérapie </a:t>
            </a:r>
            <a:r>
              <a:rPr lang="en-US" sz="2000" dirty="0"/>
              <a:t>(25 %) </a:t>
            </a:r>
            <a:r>
              <a:rPr lang="fr-FR" sz="2000" dirty="0"/>
              <a:t>comparativement au groupe </a:t>
            </a:r>
            <a:r>
              <a:rPr lang="en-US" sz="2000" dirty="0"/>
              <a:t>LPV/r + RAL (0 %) </a:t>
            </a:r>
            <a:br>
              <a:rPr lang="en-US" sz="2000" dirty="0"/>
            </a:br>
            <a:r>
              <a:rPr lang="en-US" sz="2000" dirty="0"/>
              <a:t>(p = 0,002)</a:t>
            </a:r>
          </a:p>
          <a:p>
            <a:pPr lvl="1"/>
            <a:r>
              <a:rPr lang="fr-FR" sz="2000" dirty="0"/>
              <a:t>Cholestérol total et triglycérides  augmentés de manière statistiquement significative avec LPV/r + RAL durant le suivi </a:t>
            </a:r>
            <a:br>
              <a:rPr lang="fr-FR" sz="2000" dirty="0"/>
            </a:br>
            <a:r>
              <a:rPr lang="fr-FR" sz="2000" dirty="0"/>
              <a:t>(p = 0,008 pour le cholestérol total </a:t>
            </a:r>
            <a:r>
              <a:rPr lang="en-US" sz="2000" dirty="0"/>
              <a:t>et p = 0,008 pour les </a:t>
            </a:r>
            <a:r>
              <a:rPr lang="fr-FR" sz="2000" dirty="0"/>
              <a:t>triglycérides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Pas de </a:t>
            </a:r>
            <a:r>
              <a:rPr lang="fr-FR" sz="2000" dirty="0"/>
              <a:t>différence significative entre les 2 bras de traitement au cours du temps pour la graisse totale corporelle (p = 0,60), la graisse abdominale </a:t>
            </a:r>
            <a:r>
              <a:rPr lang="en-US" sz="2000" dirty="0"/>
              <a:t>(p = 0,72), des bras (p = 0,93), et des </a:t>
            </a:r>
            <a:r>
              <a:rPr lang="fr-FR" sz="2000" dirty="0"/>
              <a:t>jambes </a:t>
            </a:r>
            <a:r>
              <a:rPr lang="en-US" sz="2000" dirty="0"/>
              <a:t>(p = 0,72)</a:t>
            </a:r>
          </a:p>
          <a:p>
            <a:pPr lvl="1"/>
            <a:r>
              <a:rPr lang="fr-FR" sz="2000" dirty="0"/>
              <a:t>Pareillement, pas de différence significative entre les bras pour la DMO totale </a:t>
            </a:r>
            <a:r>
              <a:rPr lang="en-US" sz="2000" dirty="0"/>
              <a:t>(p = 0,50), du pelvis (p = 0,56), </a:t>
            </a:r>
            <a:r>
              <a:rPr lang="fr-FR" sz="2000" dirty="0"/>
              <a:t>ou</a:t>
            </a:r>
            <a:r>
              <a:rPr lang="en-US" sz="2000" dirty="0"/>
              <a:t> du rachis (p = 0,72)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  <p:extLst>
      <p:ext uri="{BB962C8B-B14F-4D97-AF65-F5344CB8AC3E}">
        <p14:creationId xmlns:p14="http://schemas.microsoft.com/office/powerpoint/2010/main" val="64232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KITE : switch pour LPV/r + RAL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14450"/>
            <a:ext cx="8819443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Chez les patients avec charge virale indétectable sous trithérapie ARV, le switch pour le schéma d’épargne d’INTI associant LPV/r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+ RAL était similaire, pour la persistance du contrôle virologique et l’évolution immunologique, à la poursuite de la trithérapie standard</a:t>
            </a:r>
            <a:r>
              <a:rPr lang="en-US" sz="2000" dirty="0">
                <a:latin typeface=""/>
              </a:rPr>
              <a:t/>
            </a:r>
            <a:br>
              <a:rPr lang="en-US" sz="2000" dirty="0">
                <a:latin typeface=""/>
              </a:rPr>
            </a:br>
            <a:endParaRPr lang="en-US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Les événements indésirables étaient comparables entre les 2 groupes de traitement, mais les patients sous LPV/r + RAL avaient des taux de triglycérides plus élevés</a:t>
            </a:r>
          </a:p>
          <a:p>
            <a:pPr lvl="1"/>
            <a:endParaRPr lang="en-US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Limites</a:t>
            </a:r>
          </a:p>
          <a:p>
            <a:pPr lvl="2"/>
            <a:r>
              <a:rPr lang="fr-FR" sz="1800" dirty="0">
                <a:latin typeface=""/>
              </a:rPr>
              <a:t>Faible taille d’étude</a:t>
            </a:r>
          </a:p>
          <a:p>
            <a:pPr lvl="2"/>
            <a:r>
              <a:rPr lang="fr-FR" sz="1800" dirty="0">
                <a:latin typeface=""/>
              </a:rPr>
              <a:t>Evénements indésirables auto-rapportés, pas de double aveugle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099899" y="6582618"/>
            <a:ext cx="50371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Ofotokun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I. AIDS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Human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Retroviruses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2012;28:1196-1206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467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KITE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540</Words>
  <Application>Microsoft Macintosh PowerPoint</Application>
  <PresentationFormat>Présentation à l'écran (4:3)</PresentationFormat>
  <Paragraphs>133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ARV_trials_2016</vt:lpstr>
      <vt:lpstr>Switch pour LPV/r + RAL</vt:lpstr>
      <vt:lpstr>Etude KITE : switch pour LPV/r + RAL </vt:lpstr>
      <vt:lpstr>Etude KITE : switch pour LPV/r + RAL </vt:lpstr>
      <vt:lpstr>Etude KITE : switch pour LPV/r + RAL </vt:lpstr>
      <vt:lpstr>Etude KITE : switch pour LPV/r + RAL </vt:lpstr>
      <vt:lpstr>Etude KITE : switch pour LPV/r + RAL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 de Microsoft Office</cp:lastModifiedBy>
  <cp:revision>114</cp:revision>
  <dcterms:created xsi:type="dcterms:W3CDTF">2015-05-20T09:45:14Z</dcterms:created>
  <dcterms:modified xsi:type="dcterms:W3CDTF">2016-08-23T13:34:33Z</dcterms:modified>
</cp:coreProperties>
</file>