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2" pos="2880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333399"/>
    <a:srgbClr val="FFFFFF"/>
    <a:srgbClr val="DDDDDD"/>
    <a:srgbClr val="009999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46"/>
    <p:restoredTop sz="94634"/>
  </p:normalViewPr>
  <p:slideViewPr>
    <p:cSldViewPr snapToGrid="0" snapToObjects="1">
      <p:cViewPr varScale="1">
        <p:scale>
          <a:sx n="107" d="100"/>
          <a:sy n="107" d="100"/>
        </p:scale>
        <p:origin x="-163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0" d="100"/>
          <a:sy n="90" d="100"/>
        </p:scale>
        <p:origin x="-122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7606D2-575C-9649-B042-C453C9930537}" type="datetimeFigureOut">
              <a:rPr lang="fr-FR" smtClean="0"/>
              <a:t>21/09/2016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F2ACB-674B-744C-AE61-5AB53946B1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3959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GB" dirty="0">
              <a:ea typeface="ＭＳ Ｐゴシック"/>
              <a:cs typeface="ＭＳ Ｐゴシック"/>
            </a:endParaRPr>
          </a:p>
        </p:txBody>
      </p:sp>
      <p:sp>
        <p:nvSpPr>
          <p:cNvPr id="7171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algn="ctr" defTabSz="922338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>
                <a:solidFill>
                  <a:prstClr val="black"/>
                </a:solidFill>
                <a:latin typeface="Trebuchet MS" pitchFamily="34" charset="0"/>
                <a:ea typeface="ＭＳ Ｐゴシック"/>
                <a:cs typeface="ＭＳ Ｐゴシック"/>
              </a:rPr>
              <a:t>ARV-trial.com</a:t>
            </a:r>
          </a:p>
        </p:txBody>
      </p:sp>
      <p:sp>
        <p:nvSpPr>
          <p:cNvPr id="7172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 fontAlgn="base">
              <a:spcBef>
                <a:spcPct val="0"/>
              </a:spcBef>
              <a:spcAft>
                <a:spcPct val="0"/>
              </a:spcAft>
            </a:pPr>
            <a:fld id="{3C6D6613-D65A-410C-B542-54ED310AC949}" type="slidenum">
              <a:rPr lang="fr-FR" sz="1200">
                <a:solidFill>
                  <a:prstClr val="black"/>
                </a:solidFill>
                <a:latin typeface="Arial" charset="0"/>
                <a:ea typeface="ＭＳ Ｐゴシック"/>
                <a:cs typeface="ＭＳ Ｐゴシック"/>
              </a:rPr>
              <a:pPr algn="r" defTabSz="85090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 sz="1200" dirty="0">
              <a:solidFill>
                <a:prstClr val="black"/>
              </a:solidFill>
              <a:latin typeface="Arial" charset="0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526138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7532A8-70C0-44A4-B9D7-205C2D30EC15}" type="slidenum">
              <a:rPr lang="fr-FR" altLang="fr-FR" smtClean="0">
                <a:solidFill>
                  <a:srgbClr val="000000"/>
                </a:solidFill>
              </a:rPr>
              <a:pPr/>
              <a:t>2</a:t>
            </a:fld>
            <a:endParaRPr lang="fr-FR" altLang="fr-FR" dirty="0">
              <a:solidFill>
                <a:srgbClr val="000000"/>
              </a:solidFill>
            </a:endParaRPr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 dirty="0"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6154266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GB" altLang="fr-FR" dirty="0">
              <a:ea typeface="ＭＳ Ｐゴシック"/>
              <a:cs typeface="ＭＳ Ｐゴシック"/>
            </a:endParaRPr>
          </a:p>
        </p:txBody>
      </p:sp>
      <p:sp>
        <p:nvSpPr>
          <p:cNvPr id="1126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algn="ctr" defTabSz="922338"/>
            <a:r>
              <a:rPr lang="fr-FR" altLang="fr-FR" sz="1300" dirty="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1268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1DC645BA-3907-48B5-B4C7-5B714B928BCF}" type="slidenum">
              <a:rPr lang="fr-FR" altLang="fr-FR" sz="1200">
                <a:solidFill>
                  <a:srgbClr val="000000"/>
                </a:solidFill>
              </a:rPr>
              <a:pPr algn="r" defTabSz="850900"/>
              <a:t>3</a:t>
            </a:fld>
            <a:endParaRPr lang="fr-FR" altLang="fr-FR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6932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33333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GB" altLang="fr-FR">
              <a:ea typeface="ＭＳ Ｐゴシック"/>
              <a:cs typeface="ＭＳ Ｐゴシック"/>
            </a:endParaRPr>
          </a:p>
        </p:txBody>
      </p:sp>
      <p:sp>
        <p:nvSpPr>
          <p:cNvPr id="1126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algn="ctr" defTabSz="922338"/>
            <a:r>
              <a:rPr lang="fr-FR" altLang="fr-FR" sz="13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1268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1DC645BA-3907-48B5-B4C7-5B714B928BCF}" type="slidenum">
              <a:rPr lang="fr-FR" altLang="fr-FR" sz="1200">
                <a:solidFill>
                  <a:srgbClr val="000000"/>
                </a:solidFill>
              </a:rPr>
              <a:pPr algn="r" defTabSz="850900"/>
              <a:t>6</a:t>
            </a:fld>
            <a:endParaRPr lang="fr-FR" altLang="fr-FR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276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154192168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20337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Cliquez pour modifier les styles du texte du masque</a:t>
            </a:r>
          </a:p>
          <a:p>
            <a:pPr lvl="1"/>
            <a:r>
              <a:rPr lang="en-US" altLang="fr-FR"/>
              <a:t>Deuxième niveau</a:t>
            </a:r>
          </a:p>
          <a:p>
            <a:pPr lvl="2"/>
            <a:r>
              <a:rPr lang="en-US" altLang="fr-FR"/>
              <a:t>Troisième niveau</a:t>
            </a:r>
          </a:p>
          <a:p>
            <a:pPr lvl="3"/>
            <a:r>
              <a:rPr lang="en-US" altLang="fr-FR"/>
              <a:t>Quatrième niveau</a:t>
            </a:r>
          </a:p>
          <a:p>
            <a:pPr lvl="4"/>
            <a:r>
              <a:rPr lang="en-US" alt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058550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ea typeface="ＭＳ Ｐゴシック"/>
                <a:cs typeface="ＭＳ Ｐゴシック"/>
              </a:rPr>
              <a:t>Switch pour dose </a:t>
            </a:r>
            <a:r>
              <a:rPr lang="en-GB" sz="3200" dirty="0" err="1">
                <a:ea typeface="ＭＳ Ｐゴシック"/>
                <a:cs typeface="ＭＳ Ｐゴシック"/>
              </a:rPr>
              <a:t>réduite</a:t>
            </a:r>
            <a:r>
              <a:rPr lang="en-GB" sz="3200" dirty="0">
                <a:ea typeface="ＭＳ Ｐゴシック"/>
                <a:cs typeface="ＭＳ Ｐゴシック"/>
              </a:rPr>
              <a:t> </a:t>
            </a:r>
            <a:r>
              <a:rPr lang="en-GB" sz="3200" dirty="0" err="1">
                <a:ea typeface="ＭＳ Ｐゴシック"/>
                <a:cs typeface="ＭＳ Ｐゴシック"/>
              </a:rPr>
              <a:t>d’ATV</a:t>
            </a:r>
            <a:r>
              <a:rPr lang="en-GB" sz="3200" dirty="0">
                <a:ea typeface="ＭＳ Ｐゴシック"/>
                <a:cs typeface="ＭＳ Ｐゴシック"/>
              </a:rPr>
              <a:t>/r</a:t>
            </a:r>
          </a:p>
        </p:txBody>
      </p:sp>
      <p:sp>
        <p:nvSpPr>
          <p:cNvPr id="1536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-65" charset="2"/>
              <a:buChar char="§"/>
              <a:defRPr/>
            </a:pPr>
            <a:r>
              <a:rPr lang="fr-FR" sz="2800" b="1" dirty="0" smtClean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DRV600</a:t>
            </a:r>
            <a:endParaRPr lang="fr-FR" sz="2800" b="1" dirty="0" smtClean="0">
              <a:latin typeface="Calibri" pitchFamily="-84" charset="0"/>
              <a:ea typeface="ＭＳ Ｐゴシック" pitchFamily="-84" charset="-128"/>
            </a:endParaRPr>
          </a:p>
          <a:p>
            <a:pPr>
              <a:buFont typeface="Wingdings" pitchFamily="-65" charset="2"/>
              <a:buChar char="§"/>
              <a:defRPr/>
            </a:pPr>
            <a:r>
              <a:rPr lang="fr-FR" sz="2800" b="1" dirty="0" smtClean="0">
                <a:latin typeface="Calibri" pitchFamily="-84" charset="0"/>
                <a:ea typeface="ＭＳ Ｐゴシック" pitchFamily="-84" charset="-128"/>
              </a:rPr>
              <a:t>LASA </a:t>
            </a:r>
            <a:r>
              <a:rPr lang="en-GB" sz="2800" b="1" dirty="0">
                <a:latin typeface="Calibri" pitchFamily="-84" charset="0"/>
                <a:ea typeface="ＭＳ Ｐゴシック" pitchFamily="-84" charset="-128"/>
              </a:rPr>
              <a:t>Study</a:t>
            </a:r>
            <a:endParaRPr lang="en-GB" sz="2800" b="1" dirty="0">
              <a:solidFill>
                <a:schemeClr val="bg1">
                  <a:lumMod val="75000"/>
                </a:schemeClr>
              </a:solidFill>
              <a:latin typeface="Calibri" pitchFamily="-84" charset="0"/>
              <a:ea typeface="ＭＳ Ｐゴシック" pitchFamily="-8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4219394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 txBox="1">
            <a:spLocks/>
          </p:cNvSpPr>
          <p:nvPr/>
        </p:nvSpPr>
        <p:spPr bwMode="auto">
          <a:xfrm>
            <a:off x="34924" y="1125538"/>
            <a:ext cx="320465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Schéma d’étude</a:t>
            </a:r>
          </a:p>
        </p:txBody>
      </p:sp>
      <p:sp>
        <p:nvSpPr>
          <p:cNvPr id="8194" name="Espace réservé du contenu 2"/>
          <p:cNvSpPr>
            <a:spLocks/>
          </p:cNvSpPr>
          <p:nvPr/>
        </p:nvSpPr>
        <p:spPr bwMode="auto">
          <a:xfrm>
            <a:off x="91487" y="4323193"/>
            <a:ext cx="9066213" cy="219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 fontAlgn="base">
              <a:spcBef>
                <a:spcPts val="75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§"/>
            </a:pPr>
            <a:r>
              <a:rPr lang="fr-FR" altLang="fr-FR" sz="2800" b="1" dirty="0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Critères de jugement</a:t>
            </a:r>
          </a:p>
          <a:p>
            <a:pPr marL="800100" lvl="1" indent="-342900" defTabSz="914400" fontAlgn="base">
              <a:spcBef>
                <a:spcPts val="75"/>
              </a:spcBef>
              <a:spcAft>
                <a:spcPct val="0"/>
              </a:spcAft>
              <a:buClr>
                <a:srgbClr val="CC3300"/>
              </a:buClr>
              <a:buFontTx/>
              <a:buChar char="–"/>
            </a:pPr>
            <a:r>
              <a:rPr lang="fr-FR" altLang="fr-FR" dirty="0">
                <a:solidFill>
                  <a:srgbClr val="000066"/>
                </a:solidFill>
                <a:latin typeface="Arial" charset="0"/>
                <a:ea typeface="ＭＳ Ｐゴシック"/>
                <a:cs typeface="ＭＳ Ｐゴシック"/>
              </a:rPr>
              <a:t>Principal : proportion de patients avec ARN VIH &lt; 200 c/ml à S48 (ITT-E) ; </a:t>
            </a:r>
            <a:br>
              <a:rPr lang="fr-FR" altLang="fr-FR" dirty="0">
                <a:solidFill>
                  <a:srgbClr val="000066"/>
                </a:solidFill>
                <a:latin typeface="Arial" charset="0"/>
                <a:ea typeface="ＭＳ Ｐゴシック"/>
                <a:cs typeface="ＭＳ Ｐゴシック"/>
              </a:rPr>
            </a:br>
            <a:r>
              <a:rPr lang="fr-FR" altLang="fr-FR" dirty="0">
                <a:solidFill>
                  <a:srgbClr val="000066"/>
                </a:solidFill>
                <a:latin typeface="Arial" charset="0"/>
                <a:ea typeface="ＭＳ Ｐゴシック"/>
                <a:cs typeface="ＭＳ Ｐゴシック"/>
              </a:rPr>
              <a:t>non-infériorité si borne inférieure de l’IC 95 % bilatéral de la différence = - 10 %, puissance de 90 %</a:t>
            </a:r>
          </a:p>
          <a:p>
            <a:pPr marL="800100" lvl="1" indent="-342900" defTabSz="914400" fontAlgn="base">
              <a:spcBef>
                <a:spcPts val="75"/>
              </a:spcBef>
              <a:spcAft>
                <a:spcPct val="0"/>
              </a:spcAft>
              <a:buClr>
                <a:srgbClr val="CC3300"/>
              </a:buClr>
              <a:buFontTx/>
              <a:buChar char="–"/>
            </a:pPr>
            <a:r>
              <a:rPr lang="fr-FR" altLang="fr-FR" dirty="0">
                <a:solidFill>
                  <a:srgbClr val="000066"/>
                </a:solidFill>
                <a:latin typeface="Arial" charset="0"/>
                <a:ea typeface="ＭＳ Ｐゴシック"/>
                <a:cs typeface="ＭＳ Ｐゴシック"/>
              </a:rPr>
              <a:t>Secondaires : proportion de patients avec ARN VIH &lt; 50 c/ml à S48, modification CD4, tolérance, événements indésirables, observance, </a:t>
            </a:r>
            <a:br>
              <a:rPr lang="fr-FR" altLang="fr-FR" dirty="0">
                <a:solidFill>
                  <a:srgbClr val="000066"/>
                </a:solidFill>
                <a:latin typeface="Arial" charset="0"/>
                <a:ea typeface="ＭＳ Ｐゴシック"/>
                <a:cs typeface="ＭＳ Ｐゴシック"/>
              </a:rPr>
            </a:br>
            <a:r>
              <a:rPr lang="fr-FR" altLang="fr-FR" dirty="0">
                <a:solidFill>
                  <a:srgbClr val="000066"/>
                </a:solidFill>
                <a:latin typeface="Arial" charset="0"/>
                <a:ea typeface="ＭＳ Ｐゴシック"/>
                <a:cs typeface="ＭＳ Ｐゴシック"/>
              </a:rPr>
              <a:t>qualité de vie, risque cardiovasculaire, </a:t>
            </a:r>
            <a:r>
              <a:rPr lang="fr-FR" altLang="fr-FR" dirty="0" err="1">
                <a:solidFill>
                  <a:srgbClr val="000066"/>
                </a:solidFill>
                <a:latin typeface="Arial" charset="0"/>
                <a:ea typeface="ＭＳ Ｐゴシック"/>
                <a:cs typeface="ＭＳ Ｐゴシック"/>
              </a:rPr>
              <a:t>lipodystrophie</a:t>
            </a:r>
            <a:endParaRPr lang="fr-FR" altLang="fr-FR" b="1" dirty="0">
              <a:solidFill>
                <a:srgbClr val="000066"/>
              </a:solidFill>
              <a:latin typeface="Arial" charset="0"/>
              <a:ea typeface="ＭＳ Ｐゴシック"/>
              <a:cs typeface="ＭＳ Ｐゴシック"/>
            </a:endParaRPr>
          </a:p>
        </p:txBody>
      </p:sp>
      <p:graphicFrame>
        <p:nvGraphicFramePr>
          <p:cNvPr id="5150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2157222"/>
              </p:ext>
            </p:extLst>
          </p:nvPr>
        </p:nvGraphicFramePr>
        <p:xfrm>
          <a:off x="4461082" y="2517775"/>
          <a:ext cx="4086603" cy="585192"/>
        </p:xfrm>
        <a:graphic>
          <a:graphicData uri="http://schemas.openxmlformats.org/drawingml/2006/table">
            <a:tbl>
              <a:tblPr/>
              <a:tblGrid>
                <a:gridCol w="408660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Switch pour ATV/r 200/100 mg QD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+ 2 INTI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86055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14243"/>
              </p:ext>
            </p:extLst>
          </p:nvPr>
        </p:nvGraphicFramePr>
        <p:xfrm>
          <a:off x="4461083" y="3394415"/>
          <a:ext cx="4086603" cy="585192"/>
        </p:xfrm>
        <a:graphic>
          <a:graphicData uri="http://schemas.openxmlformats.org/drawingml/2006/table">
            <a:tbl>
              <a:tblPr/>
              <a:tblGrid>
                <a:gridCol w="408660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Switch pour ATV/r 300/100 mg QD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+ 2 INTI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8207" name="ZoneTexte 69"/>
          <p:cNvSpPr txBox="1">
            <a:spLocks noChangeArrowheads="1"/>
          </p:cNvSpPr>
          <p:nvPr/>
        </p:nvSpPr>
        <p:spPr bwMode="auto">
          <a:xfrm>
            <a:off x="5608900" y="6576813"/>
            <a:ext cx="35385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altLang="fr-FR" sz="1200" i="1" dirty="0">
                <a:solidFill>
                  <a:srgbClr val="CC0000"/>
                </a:solidFill>
                <a:latin typeface="Arial" charset="0"/>
                <a:ea typeface="ＭＳ Ｐゴシック"/>
                <a:cs typeface="ＭＳ Ｐゴシック"/>
              </a:rPr>
              <a:t>Bunupuradah T. Lancet HIV 2016;3:e343-50</a:t>
            </a:r>
          </a:p>
        </p:txBody>
      </p:sp>
      <p:sp>
        <p:nvSpPr>
          <p:cNvPr id="8208" name="AutoShape 162"/>
          <p:cNvSpPr>
            <a:spLocks noChangeArrowheads="1"/>
          </p:cNvSpPr>
          <p:nvPr/>
        </p:nvSpPr>
        <p:spPr bwMode="auto">
          <a:xfrm>
            <a:off x="0" y="6570663"/>
            <a:ext cx="5400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altLang="fr-FR" sz="1200" b="1" i="1" dirty="0">
                <a:solidFill>
                  <a:srgbClr val="333399"/>
                </a:solidFill>
                <a:latin typeface="Cambria" pitchFamily="18" charset="0"/>
                <a:ea typeface="ＭＳ Ｐゴシック"/>
                <a:cs typeface="Arial" charset="0"/>
              </a:rPr>
              <a:t>LASA</a:t>
            </a:r>
          </a:p>
        </p:txBody>
      </p:sp>
      <p:cxnSp>
        <p:nvCxnSpPr>
          <p:cNvPr id="8209" name="Connecteur droit 66"/>
          <p:cNvCxnSpPr>
            <a:cxnSpLocks noChangeShapeType="1"/>
          </p:cNvCxnSpPr>
          <p:nvPr/>
        </p:nvCxnSpPr>
        <p:spPr bwMode="auto">
          <a:xfrm rot="5400000">
            <a:off x="3234221" y="2508101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8210" name="Oval 170"/>
          <p:cNvSpPr>
            <a:spLocks noChangeArrowheads="1"/>
          </p:cNvSpPr>
          <p:nvPr/>
        </p:nvSpPr>
        <p:spPr bwMode="auto">
          <a:xfrm>
            <a:off x="2663514" y="1654051"/>
            <a:ext cx="1539875" cy="802830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200" b="1" dirty="0">
                <a:solidFill>
                  <a:srgbClr val="000066"/>
                </a:solidFill>
                <a:latin typeface="Calibri" pitchFamily="34" charset="0"/>
                <a:ea typeface="ＭＳ Ｐゴシック"/>
                <a:cs typeface="Arial" charset="0"/>
              </a:rPr>
              <a:t>Randomisation 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200" b="1" dirty="0">
                <a:solidFill>
                  <a:srgbClr val="000066"/>
                </a:solidFill>
                <a:latin typeface="Calibri" pitchFamily="34" charset="0"/>
                <a:ea typeface="ＭＳ Ｐゴシック"/>
                <a:cs typeface="Arial" charset="0"/>
              </a:rPr>
              <a:t>1 : 1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200" b="1" dirty="0">
                <a:solidFill>
                  <a:srgbClr val="000066"/>
                </a:solidFill>
                <a:latin typeface="Calibri" pitchFamily="34" charset="0"/>
                <a:ea typeface="ＭＳ Ｐゴシック"/>
                <a:cs typeface="Arial" charset="0"/>
              </a:rPr>
              <a:t>Sans insu</a:t>
            </a:r>
          </a:p>
        </p:txBody>
      </p:sp>
      <p:sp>
        <p:nvSpPr>
          <p:cNvPr id="8211" name="AutoShape 162"/>
          <p:cNvSpPr>
            <a:spLocks noChangeArrowheads="1"/>
          </p:cNvSpPr>
          <p:nvPr/>
        </p:nvSpPr>
        <p:spPr bwMode="auto">
          <a:xfrm>
            <a:off x="138112" y="2719428"/>
            <a:ext cx="3101465" cy="1055608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lIns="36000" rIns="36000" anchor="ctr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400" b="1" dirty="0">
                <a:solidFill>
                  <a:srgbClr val="000066"/>
                </a:solidFill>
                <a:latin typeface="Calibri" pitchFamily="34" charset="0"/>
                <a:ea typeface="ＭＳ Ｐゴシック"/>
                <a:cs typeface="Arial" charset="0"/>
              </a:rPr>
              <a:t>Adultes Thaï ≥ 18 ans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400" b="1" dirty="0">
                <a:solidFill>
                  <a:srgbClr val="000066"/>
                </a:solidFill>
                <a:latin typeface="Calibri" pitchFamily="34" charset="0"/>
                <a:ea typeface="ＭＳ Ｐゴシック"/>
                <a:cs typeface="Arial" charset="0"/>
              </a:rPr>
              <a:t>ARN VIH &lt; 50 c/ml ≥ 12 mois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400" b="1" dirty="0">
                <a:solidFill>
                  <a:srgbClr val="000066"/>
                </a:solidFill>
                <a:latin typeface="Calibri" pitchFamily="34" charset="0"/>
                <a:ea typeface="ＭＳ Ｐゴシック"/>
                <a:cs typeface="Arial" charset="0"/>
              </a:rPr>
              <a:t>Sous 2 INTI + IP/r ≥ 3 mois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400" b="1" dirty="0">
                <a:solidFill>
                  <a:srgbClr val="000066"/>
                </a:solidFill>
                <a:latin typeface="Calibri" pitchFamily="34" charset="0"/>
                <a:ea typeface="ＭＳ Ｐゴシック"/>
                <a:cs typeface="Arial" charset="0"/>
              </a:rPr>
              <a:t>Clairance créatinine ≥ 60 ml/min</a:t>
            </a:r>
          </a:p>
        </p:txBody>
      </p:sp>
      <p:cxnSp>
        <p:nvCxnSpPr>
          <p:cNvPr id="8212" name="AutoShape 60"/>
          <p:cNvCxnSpPr>
            <a:cxnSpLocks noChangeShapeType="1"/>
          </p:cNvCxnSpPr>
          <p:nvPr/>
        </p:nvCxnSpPr>
        <p:spPr bwMode="auto">
          <a:xfrm rot="10800000" flipH="1" flipV="1">
            <a:off x="4449342" y="2769724"/>
            <a:ext cx="1587" cy="863999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8213" name="Line 63"/>
          <p:cNvSpPr>
            <a:spLocks noChangeShapeType="1"/>
          </p:cNvSpPr>
          <p:nvPr/>
        </p:nvSpPr>
        <p:spPr bwMode="auto">
          <a:xfrm>
            <a:off x="3239578" y="3202850"/>
            <a:ext cx="464475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dirty="0">
              <a:solidFill>
                <a:srgbClr val="000000"/>
              </a:solidFill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8214" name="Rectangle 9"/>
          <p:cNvSpPr>
            <a:spLocks noChangeArrowheads="1"/>
          </p:cNvSpPr>
          <p:nvPr/>
        </p:nvSpPr>
        <p:spPr bwMode="auto">
          <a:xfrm>
            <a:off x="3671627" y="3675080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altLang="fr-FR" sz="1600" b="1" dirty="0">
                <a:solidFill>
                  <a:srgbClr val="C00000"/>
                </a:solidFill>
                <a:latin typeface="Calibri" pitchFamily="34" charset="0"/>
                <a:ea typeface="ＭＳ Ｐゴシック"/>
                <a:cs typeface="Arial" charset="0"/>
              </a:rPr>
              <a:t>n = 280</a:t>
            </a:r>
          </a:p>
        </p:txBody>
      </p:sp>
      <p:sp>
        <p:nvSpPr>
          <p:cNvPr id="8215" name="Rectangle 8"/>
          <p:cNvSpPr>
            <a:spLocks noChangeArrowheads="1"/>
          </p:cNvSpPr>
          <p:nvPr/>
        </p:nvSpPr>
        <p:spPr bwMode="auto">
          <a:xfrm>
            <a:off x="3671626" y="2443163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altLang="fr-FR" sz="1600" b="1" dirty="0">
                <a:solidFill>
                  <a:srgbClr val="C00000"/>
                </a:solidFill>
                <a:latin typeface="Calibri" pitchFamily="34" charset="0"/>
                <a:ea typeface="ＭＳ Ｐゴシック"/>
                <a:cs typeface="Arial" charset="0"/>
              </a:rPr>
              <a:t>n = 279</a:t>
            </a:r>
          </a:p>
        </p:txBody>
      </p:sp>
      <p:sp>
        <p:nvSpPr>
          <p:cNvPr id="8218" name="Line 172"/>
          <p:cNvSpPr>
            <a:spLocks noChangeShapeType="1"/>
          </p:cNvSpPr>
          <p:nvPr/>
        </p:nvSpPr>
        <p:spPr bwMode="auto">
          <a:xfrm>
            <a:off x="8593105" y="1916832"/>
            <a:ext cx="0" cy="2003046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dirty="0">
              <a:solidFill>
                <a:srgbClr val="000000"/>
              </a:solidFill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22" name="Oval 109"/>
          <p:cNvSpPr>
            <a:spLocks noChangeArrowheads="1"/>
          </p:cNvSpPr>
          <p:nvPr/>
        </p:nvSpPr>
        <p:spPr bwMode="auto">
          <a:xfrm>
            <a:off x="8313705" y="1340768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fr-FR" sz="1600" b="1" dirty="0">
                <a:solidFill>
                  <a:srgbClr val="0066FF"/>
                </a:solidFill>
                <a:latin typeface="Calibri" pitchFamily="-65" charset="0"/>
                <a:cs typeface="ＭＳ Ｐゴシック"/>
              </a:rPr>
              <a:t>S48</a:t>
            </a:r>
            <a:endParaRPr lang="en-GB" altLang="fr-FR" sz="1600" dirty="0">
              <a:solidFill>
                <a:srgbClr val="0066FF"/>
              </a:solidFill>
              <a:latin typeface="Calibri" pitchFamily="-65" charset="0"/>
              <a:cs typeface="ＭＳ Ｐゴシック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GB" sz="3200" dirty="0"/>
              <a:t>Etude LASA : switch pour ATV/r 200/100 </a:t>
            </a:r>
            <a:br>
              <a:rPr lang="en-GB" sz="3200" dirty="0"/>
            </a:br>
            <a:r>
              <a:rPr lang="en-GB" sz="3200" dirty="0"/>
              <a:t>vs 300/100 mg QD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58625" y="4010054"/>
            <a:ext cx="48097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rgbClr val="000066"/>
                </a:solidFill>
              </a:rPr>
              <a:t>* Randomisation stratifiée sur le centre, traitement avec TDF ou IDV</a:t>
            </a:r>
          </a:p>
        </p:txBody>
      </p:sp>
    </p:spTree>
    <p:extLst>
      <p:ext uri="{BB962C8B-B14F-4D97-AF65-F5344CB8AC3E}">
        <p14:creationId xmlns:p14="http://schemas.microsoft.com/office/powerpoint/2010/main" val="242951428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307579396"/>
              </p:ext>
            </p:extLst>
          </p:nvPr>
        </p:nvGraphicFramePr>
        <p:xfrm>
          <a:off x="388156" y="1798465"/>
          <a:ext cx="8353425" cy="4562934"/>
        </p:xfrm>
        <a:graphic>
          <a:graphicData uri="http://schemas.openxmlformats.org/drawingml/2006/table">
            <a:tbl>
              <a:tblPr/>
              <a:tblGrid>
                <a:gridCol w="41175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4025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9556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474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fr-FR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ATV/r 200/100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273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ATV/r 300/100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277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84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Age moyen, années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42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41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84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Femme, %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53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48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84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Hépatite B / hépatite C, %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8 / 4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 / 5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84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Nadir CD4/mm</a:t>
                      </a:r>
                      <a:r>
                        <a:rPr kumimoji="0" lang="fr-FR" sz="12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</a:t>
                      </a: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, moyenne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120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126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484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CD4/mm</a:t>
                      </a:r>
                      <a:r>
                        <a:rPr kumimoji="0" lang="fr-FR" sz="12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</a:t>
                      </a: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, moyenne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549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528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484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Antécédent traitement par bithérapie d’INTI, %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13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14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484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Durée moyenne IP/r avant inclusion, années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3,0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3,1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484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IP/r à la pré-inclusion, %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fr-F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fr-F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4846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LPV / IDV / SQV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85 / 8 / 7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84 / 9 / 7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484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INTI à la pré-inclusion, %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fr-F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fr-F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4846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3TC / TDF / ZDV / </a:t>
                      </a:r>
                      <a:r>
                        <a:rPr kumimoji="0" lang="fr-FR" sz="12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ddI</a:t>
                      </a: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 / d4T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82 / 74 / 40 / 6 / 4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80 / 73 / 45 / 5 / 4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067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Arrêt étude, n (%)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Pour événement indésirable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Décès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Perdu de vue / retrait de consentement Déviation du protocole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14 (5,1)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 / 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33 (11,9)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 / 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11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10312" name="Text Box 2"/>
          <p:cNvSpPr txBox="1">
            <a:spLocks noChangeArrowheads="1"/>
          </p:cNvSpPr>
          <p:nvPr/>
        </p:nvSpPr>
        <p:spPr bwMode="auto">
          <a:xfrm>
            <a:off x="758506" y="1100138"/>
            <a:ext cx="76127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altLang="fr-FR" sz="2400" b="1" dirty="0">
                <a:solidFill>
                  <a:srgbClr val="CC3300"/>
                </a:solidFill>
                <a:latin typeface="Calibri" pitchFamily="34" charset="0"/>
              </a:rPr>
              <a:t>Caractéristiques à l’inclusion (population </a:t>
            </a:r>
            <a:r>
              <a:rPr lang="fr-FR" altLang="fr-FR" sz="2400" b="1" dirty="0" err="1">
                <a:solidFill>
                  <a:srgbClr val="CC3300"/>
                </a:solidFill>
                <a:latin typeface="Calibri" pitchFamily="34" charset="0"/>
              </a:rPr>
              <a:t>ITT-e</a:t>
            </a:r>
            <a:r>
              <a:rPr lang="fr-FR" altLang="fr-FR" sz="2400" b="1" dirty="0">
                <a:solidFill>
                  <a:srgbClr val="CC3300"/>
                </a:solidFill>
                <a:latin typeface="Calibri" pitchFamily="34" charset="0"/>
              </a:rPr>
              <a:t>) et devenir</a:t>
            </a: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5608900" y="6576813"/>
            <a:ext cx="35385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altLang="fr-FR" sz="1200" i="1" dirty="0">
                <a:solidFill>
                  <a:srgbClr val="CC0000"/>
                </a:solidFill>
                <a:latin typeface="Arial" charset="0"/>
                <a:ea typeface="ＭＳ Ｐゴシック"/>
                <a:cs typeface="ＭＳ Ｐゴシック"/>
              </a:rPr>
              <a:t>Bunupuradah T. Lancet HIV 2016;3:e343-50</a:t>
            </a:r>
          </a:p>
        </p:txBody>
      </p:sp>
      <p:sp>
        <p:nvSpPr>
          <p:cNvPr id="8" name="AutoShape 162"/>
          <p:cNvSpPr>
            <a:spLocks noChangeArrowheads="1"/>
          </p:cNvSpPr>
          <p:nvPr/>
        </p:nvSpPr>
        <p:spPr bwMode="auto">
          <a:xfrm>
            <a:off x="0" y="6570663"/>
            <a:ext cx="5400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altLang="fr-FR" sz="1200" b="1" i="1" dirty="0">
                <a:solidFill>
                  <a:srgbClr val="333399"/>
                </a:solidFill>
                <a:latin typeface="Cambria" pitchFamily="18" charset="0"/>
                <a:ea typeface="ＭＳ Ｐゴシック"/>
                <a:cs typeface="Arial" charset="0"/>
              </a:rPr>
              <a:t>LASA</a:t>
            </a: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GB" sz="3200" dirty="0"/>
              <a:t>Etude LASA : switch pour ATV/r 200/100 </a:t>
            </a:r>
            <a:br>
              <a:rPr lang="en-GB" sz="3200" dirty="0"/>
            </a:br>
            <a:r>
              <a:rPr lang="en-GB" sz="3200" dirty="0"/>
              <a:t>vs 300/100 mg QD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4207672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Text Box 2"/>
          <p:cNvSpPr txBox="1">
            <a:spLocks noChangeArrowheads="1"/>
          </p:cNvSpPr>
          <p:nvPr/>
        </p:nvSpPr>
        <p:spPr bwMode="auto">
          <a:xfrm>
            <a:off x="2586611" y="1189331"/>
            <a:ext cx="39604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2400" b="1" dirty="0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Succès virologique à S48</a:t>
            </a:r>
          </a:p>
        </p:txBody>
      </p:sp>
      <p:grpSp>
        <p:nvGrpSpPr>
          <p:cNvPr id="2" name="Groupe 1"/>
          <p:cNvGrpSpPr/>
          <p:nvPr/>
        </p:nvGrpSpPr>
        <p:grpSpPr>
          <a:xfrm>
            <a:off x="74003" y="1606031"/>
            <a:ext cx="8978631" cy="5024023"/>
            <a:chOff x="137009" y="1606031"/>
            <a:chExt cx="8978631" cy="5024023"/>
          </a:xfrm>
        </p:grpSpPr>
        <p:sp>
          <p:nvSpPr>
            <p:cNvPr id="64" name="AutoShape 165"/>
            <p:cNvSpPr>
              <a:spLocks noChangeArrowheads="1"/>
            </p:cNvSpPr>
            <p:nvPr/>
          </p:nvSpPr>
          <p:spPr bwMode="auto">
            <a:xfrm>
              <a:off x="2335976" y="1606032"/>
              <a:ext cx="5063211" cy="34018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2067" name="Rectangle 48"/>
            <p:cNvSpPr>
              <a:spLocks/>
            </p:cNvSpPr>
            <p:nvPr/>
          </p:nvSpPr>
          <p:spPr bwMode="auto">
            <a:xfrm>
              <a:off x="2484165" y="1683253"/>
              <a:ext cx="180000" cy="180000"/>
            </a:xfrm>
            <a:prstGeom prst="rect">
              <a:avLst/>
            </a:prstGeom>
            <a:solidFill>
              <a:srgbClr val="FFCC99"/>
            </a:solidFill>
            <a:ln w="9525" algn="ctr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2400">
                <a:solidFill>
                  <a:srgbClr val="000066"/>
                </a:solidFill>
              </a:endParaRPr>
            </a:p>
          </p:txBody>
        </p:sp>
        <p:sp>
          <p:nvSpPr>
            <p:cNvPr id="2068" name="Rectangle 49"/>
            <p:cNvSpPr>
              <a:spLocks/>
            </p:cNvSpPr>
            <p:nvPr/>
          </p:nvSpPr>
          <p:spPr bwMode="auto">
            <a:xfrm>
              <a:off x="5009080" y="1683253"/>
              <a:ext cx="180000" cy="180000"/>
            </a:xfrm>
            <a:prstGeom prst="rect">
              <a:avLst/>
            </a:prstGeom>
            <a:solidFill>
              <a:srgbClr val="009999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2400">
                <a:solidFill>
                  <a:srgbClr val="000066"/>
                </a:solidFill>
              </a:endParaRPr>
            </a:p>
          </p:txBody>
        </p:sp>
        <p:sp>
          <p:nvSpPr>
            <p:cNvPr id="2071" name="ZoneTexte 52"/>
            <p:cNvSpPr txBox="1">
              <a:spLocks noChangeArrowheads="1"/>
            </p:cNvSpPr>
            <p:nvPr/>
          </p:nvSpPr>
          <p:spPr bwMode="auto">
            <a:xfrm>
              <a:off x="2670149" y="1621483"/>
              <a:ext cx="224612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ATV/r 200/100 (n = 273)</a:t>
              </a:r>
            </a:p>
          </p:txBody>
        </p:sp>
        <p:sp>
          <p:nvSpPr>
            <p:cNvPr id="2072" name="ZoneTexte 53"/>
            <p:cNvSpPr txBox="1">
              <a:spLocks noChangeArrowheads="1"/>
            </p:cNvSpPr>
            <p:nvPr/>
          </p:nvSpPr>
          <p:spPr bwMode="auto">
            <a:xfrm>
              <a:off x="5146216" y="1606031"/>
              <a:ext cx="224612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ATV/r 300/100 (n = 277)</a:t>
              </a:r>
            </a:p>
          </p:txBody>
        </p:sp>
        <p:sp>
          <p:nvSpPr>
            <p:cNvPr id="2075" name="ZoneTexte 56"/>
            <p:cNvSpPr txBox="1">
              <a:spLocks noChangeArrowheads="1"/>
            </p:cNvSpPr>
            <p:nvPr/>
          </p:nvSpPr>
          <p:spPr bwMode="auto">
            <a:xfrm>
              <a:off x="1595984" y="5585626"/>
              <a:ext cx="62022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600" dirty="0" err="1">
                  <a:solidFill>
                    <a:srgbClr val="000066"/>
                  </a:solidFill>
                </a:rPr>
                <a:t>ITT-e</a:t>
              </a:r>
              <a:endParaRPr lang="fr-FR" sz="1600" dirty="0">
                <a:solidFill>
                  <a:srgbClr val="000066"/>
                </a:solidFill>
              </a:endParaRPr>
            </a:p>
          </p:txBody>
        </p:sp>
        <p:sp>
          <p:nvSpPr>
            <p:cNvPr id="2104" name="Rectangle 73"/>
            <p:cNvSpPr>
              <a:spLocks noChangeArrowheads="1"/>
            </p:cNvSpPr>
            <p:nvPr/>
          </p:nvSpPr>
          <p:spPr bwMode="auto">
            <a:xfrm>
              <a:off x="1000872" y="5443380"/>
              <a:ext cx="106677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>
                  <a:solidFill>
                    <a:srgbClr val="000066"/>
                  </a:solidFill>
                </a:rPr>
                <a:t>0</a:t>
              </a:r>
              <a:endParaRPr lang="fr-FR" sz="2400">
                <a:solidFill>
                  <a:srgbClr val="000066"/>
                </a:solidFill>
              </a:endParaRPr>
            </a:p>
          </p:txBody>
        </p:sp>
        <p:sp>
          <p:nvSpPr>
            <p:cNvPr id="2079" name="Rectangle 39"/>
            <p:cNvSpPr>
              <a:spLocks noChangeArrowheads="1"/>
            </p:cNvSpPr>
            <p:nvPr/>
          </p:nvSpPr>
          <p:spPr bwMode="auto">
            <a:xfrm>
              <a:off x="1976222" y="2786550"/>
              <a:ext cx="370192" cy="2807578"/>
            </a:xfrm>
            <a:prstGeom prst="rect">
              <a:avLst/>
            </a:prstGeom>
            <a:solidFill>
              <a:srgbClr val="0099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82" name="Rectangle 45"/>
            <p:cNvSpPr>
              <a:spLocks noChangeArrowheads="1"/>
            </p:cNvSpPr>
            <p:nvPr/>
          </p:nvSpPr>
          <p:spPr bwMode="auto">
            <a:xfrm>
              <a:off x="2687424" y="2677893"/>
              <a:ext cx="370192" cy="291623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85" name="Rectangle 51"/>
            <p:cNvSpPr>
              <a:spLocks noChangeArrowheads="1"/>
            </p:cNvSpPr>
            <p:nvPr/>
          </p:nvSpPr>
          <p:spPr bwMode="auto">
            <a:xfrm>
              <a:off x="3158629" y="2603759"/>
              <a:ext cx="370192" cy="2990369"/>
            </a:xfrm>
            <a:prstGeom prst="rect">
              <a:avLst/>
            </a:prstGeom>
            <a:solidFill>
              <a:srgbClr val="0099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88" name="Rectangle 57"/>
            <p:cNvSpPr>
              <a:spLocks noChangeArrowheads="1"/>
            </p:cNvSpPr>
            <p:nvPr/>
          </p:nvSpPr>
          <p:spPr bwMode="auto">
            <a:xfrm>
              <a:off x="1187386" y="2609234"/>
              <a:ext cx="8904" cy="2969179"/>
            </a:xfrm>
            <a:prstGeom prst="rect">
              <a:avLst/>
            </a:prstGeom>
            <a:noFill/>
            <a:ln w="12700">
              <a:solidFill>
                <a:srgbClr val="000066"/>
              </a:solidFill>
              <a:bevel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89" name="Freeform 58"/>
            <p:cNvSpPr>
              <a:spLocks noEditPoints="1"/>
            </p:cNvSpPr>
            <p:nvPr/>
          </p:nvSpPr>
          <p:spPr bwMode="auto">
            <a:xfrm>
              <a:off x="1156221" y="2605366"/>
              <a:ext cx="35617" cy="2976913"/>
            </a:xfrm>
            <a:custGeom>
              <a:avLst/>
              <a:gdLst>
                <a:gd name="T0" fmla="*/ 0 w 24"/>
                <a:gd name="T1" fmla="*/ 2147483647 h 2309"/>
                <a:gd name="T2" fmla="*/ 60483756 w 24"/>
                <a:gd name="T3" fmla="*/ 2147483647 h 2309"/>
                <a:gd name="T4" fmla="*/ 60483756 w 24"/>
                <a:gd name="T5" fmla="*/ 2147483647 h 2309"/>
                <a:gd name="T6" fmla="*/ 0 w 24"/>
                <a:gd name="T7" fmla="*/ 2147483647 h 2309"/>
                <a:gd name="T8" fmla="*/ 0 w 24"/>
                <a:gd name="T9" fmla="*/ 2147483647 h 2309"/>
                <a:gd name="T10" fmla="*/ 0 w 24"/>
                <a:gd name="T11" fmla="*/ 2147483647 h 2309"/>
                <a:gd name="T12" fmla="*/ 60483756 w 24"/>
                <a:gd name="T13" fmla="*/ 2147483647 h 2309"/>
                <a:gd name="T14" fmla="*/ 60483756 w 24"/>
                <a:gd name="T15" fmla="*/ 2147483647 h 2309"/>
                <a:gd name="T16" fmla="*/ 0 w 24"/>
                <a:gd name="T17" fmla="*/ 2147483647 h 2309"/>
                <a:gd name="T18" fmla="*/ 0 w 24"/>
                <a:gd name="T19" fmla="*/ 2147483647 h 2309"/>
                <a:gd name="T20" fmla="*/ 0 w 24"/>
                <a:gd name="T21" fmla="*/ 2147483647 h 2309"/>
                <a:gd name="T22" fmla="*/ 60483756 w 24"/>
                <a:gd name="T23" fmla="*/ 2147483647 h 2309"/>
                <a:gd name="T24" fmla="*/ 60483756 w 24"/>
                <a:gd name="T25" fmla="*/ 2147483647 h 2309"/>
                <a:gd name="T26" fmla="*/ 0 w 24"/>
                <a:gd name="T27" fmla="*/ 2147483647 h 2309"/>
                <a:gd name="T28" fmla="*/ 0 w 24"/>
                <a:gd name="T29" fmla="*/ 2147483647 h 2309"/>
                <a:gd name="T30" fmla="*/ 0 w 24"/>
                <a:gd name="T31" fmla="*/ 2147483647 h 2309"/>
                <a:gd name="T32" fmla="*/ 60483756 w 24"/>
                <a:gd name="T33" fmla="*/ 2147483647 h 2309"/>
                <a:gd name="T34" fmla="*/ 60483756 w 24"/>
                <a:gd name="T35" fmla="*/ 2147483647 h 2309"/>
                <a:gd name="T36" fmla="*/ 0 w 24"/>
                <a:gd name="T37" fmla="*/ 2147483647 h 2309"/>
                <a:gd name="T38" fmla="*/ 0 w 24"/>
                <a:gd name="T39" fmla="*/ 2147483647 h 2309"/>
                <a:gd name="T40" fmla="*/ 0 w 24"/>
                <a:gd name="T41" fmla="*/ 1166831294 h 2309"/>
                <a:gd name="T42" fmla="*/ 60483756 w 24"/>
                <a:gd name="T43" fmla="*/ 1166831294 h 2309"/>
                <a:gd name="T44" fmla="*/ 60483756 w 24"/>
                <a:gd name="T45" fmla="*/ 1181952223 h 2309"/>
                <a:gd name="T46" fmla="*/ 0 w 24"/>
                <a:gd name="T47" fmla="*/ 1181952223 h 2309"/>
                <a:gd name="T48" fmla="*/ 0 w 24"/>
                <a:gd name="T49" fmla="*/ 1166831294 h 2309"/>
                <a:gd name="T50" fmla="*/ 0 w 24"/>
                <a:gd name="T51" fmla="*/ 0 h 2309"/>
                <a:gd name="T52" fmla="*/ 60483756 w 24"/>
                <a:gd name="T53" fmla="*/ 0 h 2309"/>
                <a:gd name="T54" fmla="*/ 60483756 w 24"/>
                <a:gd name="T55" fmla="*/ 15120935 h 2309"/>
                <a:gd name="T56" fmla="*/ 0 w 24"/>
                <a:gd name="T57" fmla="*/ 15120935 h 2309"/>
                <a:gd name="T58" fmla="*/ 0 w 24"/>
                <a:gd name="T59" fmla="*/ 0 h 230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24"/>
                <a:gd name="T91" fmla="*/ 0 h 2309"/>
                <a:gd name="T92" fmla="*/ 24 w 24"/>
                <a:gd name="T93" fmla="*/ 2309 h 2309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24" h="2309">
                  <a:moveTo>
                    <a:pt x="0" y="2303"/>
                  </a:moveTo>
                  <a:lnTo>
                    <a:pt x="24" y="2303"/>
                  </a:lnTo>
                  <a:lnTo>
                    <a:pt x="24" y="2309"/>
                  </a:lnTo>
                  <a:lnTo>
                    <a:pt x="0" y="2309"/>
                  </a:lnTo>
                  <a:lnTo>
                    <a:pt x="0" y="2303"/>
                  </a:lnTo>
                  <a:close/>
                  <a:moveTo>
                    <a:pt x="0" y="1846"/>
                  </a:moveTo>
                  <a:lnTo>
                    <a:pt x="24" y="1846"/>
                  </a:lnTo>
                  <a:lnTo>
                    <a:pt x="24" y="1852"/>
                  </a:lnTo>
                  <a:lnTo>
                    <a:pt x="0" y="1852"/>
                  </a:lnTo>
                  <a:lnTo>
                    <a:pt x="0" y="1846"/>
                  </a:lnTo>
                  <a:close/>
                  <a:moveTo>
                    <a:pt x="0" y="1383"/>
                  </a:moveTo>
                  <a:lnTo>
                    <a:pt x="24" y="1383"/>
                  </a:lnTo>
                  <a:lnTo>
                    <a:pt x="24" y="1389"/>
                  </a:lnTo>
                  <a:lnTo>
                    <a:pt x="0" y="1389"/>
                  </a:lnTo>
                  <a:lnTo>
                    <a:pt x="0" y="1383"/>
                  </a:lnTo>
                  <a:close/>
                  <a:moveTo>
                    <a:pt x="0" y="920"/>
                  </a:moveTo>
                  <a:lnTo>
                    <a:pt x="24" y="920"/>
                  </a:lnTo>
                  <a:lnTo>
                    <a:pt x="24" y="926"/>
                  </a:lnTo>
                  <a:lnTo>
                    <a:pt x="0" y="926"/>
                  </a:lnTo>
                  <a:lnTo>
                    <a:pt x="0" y="920"/>
                  </a:lnTo>
                  <a:close/>
                  <a:moveTo>
                    <a:pt x="0" y="463"/>
                  </a:moveTo>
                  <a:lnTo>
                    <a:pt x="24" y="463"/>
                  </a:lnTo>
                  <a:lnTo>
                    <a:pt x="24" y="469"/>
                  </a:lnTo>
                  <a:lnTo>
                    <a:pt x="0" y="469"/>
                  </a:lnTo>
                  <a:lnTo>
                    <a:pt x="0" y="463"/>
                  </a:lnTo>
                  <a:close/>
                  <a:moveTo>
                    <a:pt x="0" y="0"/>
                  </a:moveTo>
                  <a:lnTo>
                    <a:pt x="24" y="0"/>
                  </a:lnTo>
                  <a:lnTo>
                    <a:pt x="24" y="6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solidFill>
                <a:srgbClr val="000066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92" name="Rectangle 61"/>
            <p:cNvSpPr>
              <a:spLocks noChangeArrowheads="1"/>
            </p:cNvSpPr>
            <p:nvPr/>
          </p:nvSpPr>
          <p:spPr bwMode="auto">
            <a:xfrm>
              <a:off x="1505683" y="2460070"/>
              <a:ext cx="365485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97,1</a:t>
              </a:r>
              <a:endParaRPr lang="fr-FR" sz="2400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095" name="Rectangle 64"/>
            <p:cNvSpPr>
              <a:spLocks noChangeArrowheads="1"/>
            </p:cNvSpPr>
            <p:nvPr/>
          </p:nvSpPr>
          <p:spPr bwMode="auto">
            <a:xfrm>
              <a:off x="1992200" y="2541093"/>
              <a:ext cx="365485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96,4</a:t>
              </a:r>
              <a:endParaRPr lang="fr-FR" sz="2400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098" name="Rectangle 67"/>
            <p:cNvSpPr>
              <a:spLocks noChangeArrowheads="1"/>
            </p:cNvSpPr>
            <p:nvPr/>
          </p:nvSpPr>
          <p:spPr bwMode="auto">
            <a:xfrm>
              <a:off x="2708482" y="2413770"/>
              <a:ext cx="365485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98,5</a:t>
              </a:r>
              <a:endParaRPr lang="fr-FR" sz="2400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101" name="Rectangle 70"/>
            <p:cNvSpPr>
              <a:spLocks noChangeArrowheads="1"/>
            </p:cNvSpPr>
            <p:nvPr/>
          </p:nvSpPr>
          <p:spPr bwMode="auto">
            <a:xfrm>
              <a:off x="3196772" y="2355895"/>
              <a:ext cx="365485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99,2</a:t>
              </a:r>
              <a:endParaRPr lang="fr-FR" sz="2400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105" name="Rectangle 74"/>
            <p:cNvSpPr>
              <a:spLocks noChangeArrowheads="1"/>
            </p:cNvSpPr>
            <p:nvPr/>
          </p:nvSpPr>
          <p:spPr bwMode="auto">
            <a:xfrm>
              <a:off x="894195" y="4881149"/>
              <a:ext cx="213354" cy="2208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>
                  <a:solidFill>
                    <a:srgbClr val="000066"/>
                  </a:solidFill>
                </a:rPr>
                <a:t>20</a:t>
              </a:r>
              <a:endParaRPr lang="fr-FR" sz="2400">
                <a:solidFill>
                  <a:srgbClr val="000066"/>
                </a:solidFill>
              </a:endParaRPr>
            </a:p>
          </p:txBody>
        </p:sp>
        <p:sp>
          <p:nvSpPr>
            <p:cNvPr id="2106" name="Rectangle 75"/>
            <p:cNvSpPr>
              <a:spLocks noChangeArrowheads="1"/>
            </p:cNvSpPr>
            <p:nvPr/>
          </p:nvSpPr>
          <p:spPr bwMode="auto">
            <a:xfrm>
              <a:off x="894195" y="4286799"/>
              <a:ext cx="213354" cy="2208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>
                  <a:solidFill>
                    <a:srgbClr val="000066"/>
                  </a:solidFill>
                </a:rPr>
                <a:t>40</a:t>
              </a:r>
              <a:endParaRPr lang="fr-FR" sz="2400">
                <a:solidFill>
                  <a:srgbClr val="000066"/>
                </a:solidFill>
              </a:endParaRPr>
            </a:p>
          </p:txBody>
        </p:sp>
        <p:sp>
          <p:nvSpPr>
            <p:cNvPr id="2107" name="Rectangle 76"/>
            <p:cNvSpPr>
              <a:spLocks noChangeArrowheads="1"/>
            </p:cNvSpPr>
            <p:nvPr/>
          </p:nvSpPr>
          <p:spPr bwMode="auto">
            <a:xfrm>
              <a:off x="894195" y="3692447"/>
              <a:ext cx="213354" cy="2208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>
                  <a:solidFill>
                    <a:srgbClr val="000066"/>
                  </a:solidFill>
                </a:rPr>
                <a:t>60</a:t>
              </a:r>
              <a:endParaRPr lang="fr-FR" sz="2400">
                <a:solidFill>
                  <a:srgbClr val="000066"/>
                </a:solidFill>
              </a:endParaRPr>
            </a:p>
          </p:txBody>
        </p:sp>
        <p:sp>
          <p:nvSpPr>
            <p:cNvPr id="2108" name="Rectangle 77"/>
            <p:cNvSpPr>
              <a:spLocks noChangeArrowheads="1"/>
            </p:cNvSpPr>
            <p:nvPr/>
          </p:nvSpPr>
          <p:spPr bwMode="auto">
            <a:xfrm>
              <a:off x="894195" y="3098095"/>
              <a:ext cx="213354" cy="2208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dirty="0">
                  <a:solidFill>
                    <a:srgbClr val="000066"/>
                  </a:solidFill>
                </a:rPr>
                <a:t>80</a:t>
              </a:r>
              <a:endParaRPr lang="fr-FR" sz="2400" dirty="0">
                <a:solidFill>
                  <a:srgbClr val="000066"/>
                </a:solidFill>
              </a:endParaRPr>
            </a:p>
          </p:txBody>
        </p:sp>
        <p:sp>
          <p:nvSpPr>
            <p:cNvPr id="2109" name="Rectangle 78"/>
            <p:cNvSpPr>
              <a:spLocks noChangeArrowheads="1"/>
            </p:cNvSpPr>
            <p:nvPr/>
          </p:nvSpPr>
          <p:spPr bwMode="auto">
            <a:xfrm>
              <a:off x="787519" y="2503744"/>
              <a:ext cx="320030" cy="2208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dirty="0">
                  <a:solidFill>
                    <a:srgbClr val="000066"/>
                  </a:solidFill>
                </a:rPr>
                <a:t>100</a:t>
              </a:r>
              <a:endParaRPr lang="fr-FR" sz="2400" dirty="0">
                <a:solidFill>
                  <a:srgbClr val="000066"/>
                </a:solidFill>
              </a:endParaRPr>
            </a:p>
          </p:txBody>
        </p:sp>
        <p:sp>
          <p:nvSpPr>
            <p:cNvPr id="2110" name="ZoneTexte 2"/>
            <p:cNvSpPr txBox="1">
              <a:spLocks noChangeArrowheads="1"/>
            </p:cNvSpPr>
            <p:nvPr/>
          </p:nvSpPr>
          <p:spPr bwMode="auto">
            <a:xfrm>
              <a:off x="1026367" y="2284352"/>
              <a:ext cx="343183" cy="3036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600" dirty="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55" name="Rectangle 39"/>
            <p:cNvSpPr>
              <a:spLocks noChangeArrowheads="1"/>
            </p:cNvSpPr>
            <p:nvPr/>
          </p:nvSpPr>
          <p:spPr bwMode="auto">
            <a:xfrm>
              <a:off x="1505017" y="2704363"/>
              <a:ext cx="370192" cy="288976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53" name="Rectangle 39"/>
            <p:cNvSpPr>
              <a:spLocks noChangeArrowheads="1"/>
            </p:cNvSpPr>
            <p:nvPr/>
          </p:nvSpPr>
          <p:spPr bwMode="auto">
            <a:xfrm>
              <a:off x="7156757" y="2845862"/>
              <a:ext cx="370192" cy="2748266"/>
            </a:xfrm>
            <a:prstGeom prst="rect">
              <a:avLst/>
            </a:prstGeom>
            <a:solidFill>
              <a:srgbClr val="0099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54" name="Rectangle 45"/>
            <p:cNvSpPr>
              <a:spLocks noChangeArrowheads="1"/>
            </p:cNvSpPr>
            <p:nvPr/>
          </p:nvSpPr>
          <p:spPr bwMode="auto">
            <a:xfrm>
              <a:off x="7931116" y="2939891"/>
              <a:ext cx="370192" cy="2654237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58" name="Rectangle 51"/>
            <p:cNvSpPr>
              <a:spLocks noChangeArrowheads="1"/>
            </p:cNvSpPr>
            <p:nvPr/>
          </p:nvSpPr>
          <p:spPr bwMode="auto">
            <a:xfrm>
              <a:off x="8440177" y="3019864"/>
              <a:ext cx="370192" cy="2574264"/>
            </a:xfrm>
            <a:prstGeom prst="rect">
              <a:avLst/>
            </a:prstGeom>
            <a:solidFill>
              <a:srgbClr val="0099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59" name="Rectangle 39"/>
            <p:cNvSpPr>
              <a:spLocks noChangeArrowheads="1"/>
            </p:cNvSpPr>
            <p:nvPr/>
          </p:nvSpPr>
          <p:spPr bwMode="auto">
            <a:xfrm>
              <a:off x="6685552" y="2797016"/>
              <a:ext cx="370192" cy="2797112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0" name="Rectangle 39"/>
            <p:cNvSpPr>
              <a:spLocks noChangeArrowheads="1"/>
            </p:cNvSpPr>
            <p:nvPr/>
          </p:nvSpPr>
          <p:spPr bwMode="auto">
            <a:xfrm>
              <a:off x="4362505" y="2923596"/>
              <a:ext cx="370192" cy="2670532"/>
            </a:xfrm>
            <a:prstGeom prst="rect">
              <a:avLst/>
            </a:prstGeom>
            <a:solidFill>
              <a:srgbClr val="0099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1" name="Rectangle 45"/>
            <p:cNvSpPr>
              <a:spLocks noChangeArrowheads="1"/>
            </p:cNvSpPr>
            <p:nvPr/>
          </p:nvSpPr>
          <p:spPr bwMode="auto">
            <a:xfrm>
              <a:off x="5465280" y="2845861"/>
              <a:ext cx="370192" cy="2748267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5" name="Rectangle 51"/>
            <p:cNvSpPr>
              <a:spLocks noChangeArrowheads="1"/>
            </p:cNvSpPr>
            <p:nvPr/>
          </p:nvSpPr>
          <p:spPr bwMode="auto">
            <a:xfrm>
              <a:off x="5936485" y="2923597"/>
              <a:ext cx="370192" cy="2670531"/>
            </a:xfrm>
            <a:prstGeom prst="rect">
              <a:avLst/>
            </a:prstGeom>
            <a:solidFill>
              <a:srgbClr val="0099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6" name="Rectangle 39"/>
            <p:cNvSpPr>
              <a:spLocks noChangeArrowheads="1"/>
            </p:cNvSpPr>
            <p:nvPr/>
          </p:nvSpPr>
          <p:spPr bwMode="auto">
            <a:xfrm>
              <a:off x="3827264" y="2797535"/>
              <a:ext cx="370192" cy="279659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7" name="Rectangle 61"/>
            <p:cNvSpPr>
              <a:spLocks noChangeArrowheads="1"/>
            </p:cNvSpPr>
            <p:nvPr/>
          </p:nvSpPr>
          <p:spPr bwMode="auto">
            <a:xfrm>
              <a:off x="6702826" y="2552663"/>
              <a:ext cx="365485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95,0</a:t>
              </a:r>
              <a:endParaRPr lang="fr-FR" sz="2400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68" name="Rectangle 64"/>
            <p:cNvSpPr>
              <a:spLocks noChangeArrowheads="1"/>
            </p:cNvSpPr>
            <p:nvPr/>
          </p:nvSpPr>
          <p:spPr bwMode="auto">
            <a:xfrm>
              <a:off x="7166193" y="2598967"/>
              <a:ext cx="365485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94,3</a:t>
              </a:r>
              <a:endParaRPr lang="fr-FR" sz="2400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69" name="Rectangle 67"/>
            <p:cNvSpPr>
              <a:spLocks noChangeArrowheads="1"/>
            </p:cNvSpPr>
            <p:nvPr/>
          </p:nvSpPr>
          <p:spPr bwMode="auto">
            <a:xfrm>
              <a:off x="7917201" y="2668407"/>
              <a:ext cx="365485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92,3</a:t>
              </a:r>
              <a:endParaRPr lang="fr-FR" sz="2400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70" name="Rectangle 70"/>
            <p:cNvSpPr>
              <a:spLocks noChangeArrowheads="1"/>
            </p:cNvSpPr>
            <p:nvPr/>
          </p:nvSpPr>
          <p:spPr bwMode="auto">
            <a:xfrm>
              <a:off x="8440215" y="2772590"/>
              <a:ext cx="365485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>
                  <a:solidFill>
                    <a:srgbClr val="333399"/>
                  </a:solidFill>
                  <a:latin typeface="+mj-lt"/>
                </a:rPr>
                <a:t>86,6</a:t>
              </a:r>
              <a:endParaRPr lang="fr-FR" sz="2400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71" name="Rectangle 61"/>
            <p:cNvSpPr>
              <a:spLocks noChangeArrowheads="1"/>
            </p:cNvSpPr>
            <p:nvPr/>
          </p:nvSpPr>
          <p:spPr bwMode="auto">
            <a:xfrm>
              <a:off x="3849680" y="2552668"/>
              <a:ext cx="365485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96,0</a:t>
              </a:r>
              <a:endParaRPr lang="fr-FR" sz="2400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72" name="Rectangle 64"/>
            <p:cNvSpPr>
              <a:spLocks noChangeArrowheads="1"/>
            </p:cNvSpPr>
            <p:nvPr/>
          </p:nvSpPr>
          <p:spPr bwMode="auto">
            <a:xfrm>
              <a:off x="4382497" y="2679989"/>
              <a:ext cx="365485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91,0</a:t>
              </a:r>
              <a:endParaRPr lang="fr-FR" sz="2400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73" name="Rectangle 67"/>
            <p:cNvSpPr>
              <a:spLocks noChangeArrowheads="1"/>
            </p:cNvSpPr>
            <p:nvPr/>
          </p:nvSpPr>
          <p:spPr bwMode="auto">
            <a:xfrm>
              <a:off x="5459808" y="2587392"/>
              <a:ext cx="365485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93,4</a:t>
              </a:r>
              <a:endParaRPr lang="fr-FR" sz="2400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74" name="Rectangle 70"/>
            <p:cNvSpPr>
              <a:spLocks noChangeArrowheads="1"/>
            </p:cNvSpPr>
            <p:nvPr/>
          </p:nvSpPr>
          <p:spPr bwMode="auto">
            <a:xfrm>
              <a:off x="5936522" y="2668418"/>
              <a:ext cx="365485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91,7</a:t>
              </a:r>
              <a:endParaRPr lang="fr-FR" sz="2400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75" name="ZoneTexte 56"/>
            <p:cNvSpPr txBox="1">
              <a:spLocks noChangeArrowheads="1"/>
            </p:cNvSpPr>
            <p:nvPr/>
          </p:nvSpPr>
          <p:spPr bwMode="auto">
            <a:xfrm>
              <a:off x="2343888" y="5585626"/>
              <a:ext cx="140455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600" dirty="0">
                  <a:solidFill>
                    <a:srgbClr val="000066"/>
                  </a:solidFill>
                </a:rPr>
                <a:t>Per protocole</a:t>
              </a:r>
            </a:p>
          </p:txBody>
        </p:sp>
        <p:sp>
          <p:nvSpPr>
            <p:cNvPr id="76" name="ZoneTexte 56"/>
            <p:cNvSpPr txBox="1">
              <a:spLocks noChangeArrowheads="1"/>
            </p:cNvSpPr>
            <p:nvPr/>
          </p:nvSpPr>
          <p:spPr bwMode="auto">
            <a:xfrm>
              <a:off x="3663764" y="5585626"/>
              <a:ext cx="125213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600" dirty="0">
                  <a:solidFill>
                    <a:srgbClr val="000066"/>
                  </a:solidFill>
                </a:rPr>
                <a:t>ITT, NC = E</a:t>
              </a:r>
            </a:p>
          </p:txBody>
        </p:sp>
        <p:sp>
          <p:nvSpPr>
            <p:cNvPr id="77" name="ZoneTexte 56"/>
            <p:cNvSpPr txBox="1">
              <a:spLocks noChangeArrowheads="1"/>
            </p:cNvSpPr>
            <p:nvPr/>
          </p:nvSpPr>
          <p:spPr bwMode="auto">
            <a:xfrm>
              <a:off x="5569316" y="5582259"/>
              <a:ext cx="62022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600" dirty="0" err="1">
                  <a:solidFill>
                    <a:srgbClr val="000066"/>
                  </a:solidFill>
                </a:rPr>
                <a:t>ITT-e</a:t>
              </a:r>
              <a:endParaRPr lang="fr-FR" sz="1600" dirty="0">
                <a:solidFill>
                  <a:srgbClr val="000066"/>
                </a:solidFill>
              </a:endParaRPr>
            </a:p>
          </p:txBody>
        </p:sp>
        <p:sp>
          <p:nvSpPr>
            <p:cNvPr id="78" name="ZoneTexte 56"/>
            <p:cNvSpPr txBox="1">
              <a:spLocks noChangeArrowheads="1"/>
            </p:cNvSpPr>
            <p:nvPr/>
          </p:nvSpPr>
          <p:spPr bwMode="auto">
            <a:xfrm>
              <a:off x="6405640" y="5582259"/>
              <a:ext cx="140455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600" dirty="0">
                  <a:solidFill>
                    <a:srgbClr val="000066"/>
                  </a:solidFill>
                </a:rPr>
                <a:t>Per protocole</a:t>
              </a:r>
            </a:p>
          </p:txBody>
        </p:sp>
        <p:sp>
          <p:nvSpPr>
            <p:cNvPr id="79" name="ZoneTexte 56"/>
            <p:cNvSpPr txBox="1">
              <a:spLocks noChangeArrowheads="1"/>
            </p:cNvSpPr>
            <p:nvPr/>
          </p:nvSpPr>
          <p:spPr bwMode="auto">
            <a:xfrm>
              <a:off x="7725515" y="5582259"/>
              <a:ext cx="125213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600" dirty="0">
                  <a:solidFill>
                    <a:srgbClr val="000066"/>
                  </a:solidFill>
                </a:rPr>
                <a:t>ITT, NC = E</a:t>
              </a:r>
            </a:p>
          </p:txBody>
        </p:sp>
        <p:sp>
          <p:nvSpPr>
            <p:cNvPr id="5" name="ZoneTexte 4"/>
            <p:cNvSpPr txBox="1"/>
            <p:nvPr/>
          </p:nvSpPr>
          <p:spPr>
            <a:xfrm>
              <a:off x="137009" y="5891390"/>
              <a:ext cx="99738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>
                  <a:solidFill>
                    <a:srgbClr val="000066"/>
                  </a:solidFill>
                </a:rPr>
                <a:t>Différence</a:t>
              </a:r>
            </a:p>
            <a:p>
              <a:r>
                <a:rPr lang="fr-FR" sz="1400" dirty="0">
                  <a:solidFill>
                    <a:srgbClr val="000066"/>
                  </a:solidFill>
                </a:rPr>
                <a:t>(IC 95 %)</a:t>
              </a:r>
            </a:p>
          </p:txBody>
        </p:sp>
        <p:sp>
          <p:nvSpPr>
            <p:cNvPr id="80" name="ZoneTexte 79"/>
            <p:cNvSpPr txBox="1"/>
            <p:nvPr/>
          </p:nvSpPr>
          <p:spPr>
            <a:xfrm>
              <a:off x="1193871" y="5891390"/>
              <a:ext cx="130676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>
                  <a:solidFill>
                    <a:srgbClr val="000066"/>
                  </a:solidFill>
                </a:rPr>
                <a:t>0,68 </a:t>
              </a:r>
            </a:p>
            <a:p>
              <a:pPr algn="ctr"/>
              <a:r>
                <a:rPr lang="fr-FR" sz="1400" dirty="0">
                  <a:solidFill>
                    <a:srgbClr val="000066"/>
                  </a:solidFill>
                </a:rPr>
                <a:t>(- 2,29 à 3,65)</a:t>
              </a:r>
            </a:p>
          </p:txBody>
        </p:sp>
        <p:sp>
          <p:nvSpPr>
            <p:cNvPr id="81" name="ZoneTexte 80"/>
            <p:cNvSpPr txBox="1"/>
            <p:nvPr/>
          </p:nvSpPr>
          <p:spPr>
            <a:xfrm>
              <a:off x="2480437" y="5891390"/>
              <a:ext cx="120738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>
                  <a:solidFill>
                    <a:srgbClr val="000066"/>
                  </a:solidFill>
                </a:rPr>
                <a:t>- 0,72 </a:t>
              </a:r>
            </a:p>
            <a:p>
              <a:pPr algn="ctr"/>
              <a:r>
                <a:rPr lang="fr-FR" sz="1400" dirty="0">
                  <a:solidFill>
                    <a:srgbClr val="000066"/>
                  </a:solidFill>
                </a:rPr>
                <a:t>(- 2,6 à 1,16)</a:t>
              </a:r>
            </a:p>
          </p:txBody>
        </p:sp>
        <p:sp>
          <p:nvSpPr>
            <p:cNvPr id="82" name="ZoneTexte 81"/>
            <p:cNvSpPr txBox="1"/>
            <p:nvPr/>
          </p:nvSpPr>
          <p:spPr>
            <a:xfrm>
              <a:off x="3783901" y="5891390"/>
              <a:ext cx="1197764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>
                  <a:solidFill>
                    <a:srgbClr val="000066"/>
                  </a:solidFill>
                </a:rPr>
                <a:t>5,00 </a:t>
              </a:r>
            </a:p>
            <a:p>
              <a:pPr algn="ctr"/>
              <a:r>
                <a:rPr lang="fr-FR" sz="1400" dirty="0">
                  <a:solidFill>
                    <a:srgbClr val="000066"/>
                  </a:solidFill>
                </a:rPr>
                <a:t>(0,89 à 9,10)</a:t>
              </a:r>
            </a:p>
            <a:p>
              <a:pPr algn="ctr"/>
              <a:r>
                <a:rPr lang="fr-FR" sz="1400" dirty="0">
                  <a:solidFill>
                    <a:srgbClr val="000066"/>
                  </a:solidFill>
                </a:rPr>
                <a:t>p = 0,02</a:t>
              </a:r>
            </a:p>
          </p:txBody>
        </p:sp>
        <p:sp>
          <p:nvSpPr>
            <p:cNvPr id="83" name="ZoneTexte 82"/>
            <p:cNvSpPr txBox="1"/>
            <p:nvPr/>
          </p:nvSpPr>
          <p:spPr>
            <a:xfrm>
              <a:off x="5182090" y="5891390"/>
              <a:ext cx="130676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>
                  <a:solidFill>
                    <a:srgbClr val="000066"/>
                  </a:solidFill>
                </a:rPr>
                <a:t>1,71 </a:t>
              </a:r>
            </a:p>
            <a:p>
              <a:pPr algn="ctr"/>
              <a:r>
                <a:rPr lang="fr-FR" sz="1400" dirty="0">
                  <a:solidFill>
                    <a:srgbClr val="000066"/>
                  </a:solidFill>
                </a:rPr>
                <a:t>(- 2,67 à 6,09)</a:t>
              </a:r>
            </a:p>
          </p:txBody>
        </p:sp>
        <p:sp>
          <p:nvSpPr>
            <p:cNvPr id="84" name="ZoneTexte 83"/>
            <p:cNvSpPr txBox="1"/>
            <p:nvPr/>
          </p:nvSpPr>
          <p:spPr>
            <a:xfrm>
              <a:off x="6435726" y="5891390"/>
              <a:ext cx="130676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>
                  <a:solidFill>
                    <a:srgbClr val="000066"/>
                  </a:solidFill>
                </a:rPr>
                <a:t>0,72 </a:t>
              </a:r>
            </a:p>
            <a:p>
              <a:pPr algn="ctr"/>
              <a:r>
                <a:rPr lang="fr-FR" sz="1400" dirty="0">
                  <a:solidFill>
                    <a:srgbClr val="000066"/>
                  </a:solidFill>
                </a:rPr>
                <a:t>(- 3,23 à 4,67)</a:t>
              </a:r>
            </a:p>
          </p:txBody>
        </p:sp>
        <p:sp>
          <p:nvSpPr>
            <p:cNvPr id="85" name="ZoneTexte 84"/>
            <p:cNvSpPr txBox="1"/>
            <p:nvPr/>
          </p:nvSpPr>
          <p:spPr>
            <a:xfrm>
              <a:off x="7792968" y="5891390"/>
              <a:ext cx="1297151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>
                  <a:solidFill>
                    <a:srgbClr val="000066"/>
                  </a:solidFill>
                </a:rPr>
                <a:t>5,67 </a:t>
              </a:r>
            </a:p>
            <a:p>
              <a:pPr algn="ctr"/>
              <a:r>
                <a:rPr lang="fr-FR" sz="1400" dirty="0">
                  <a:solidFill>
                    <a:srgbClr val="000066"/>
                  </a:solidFill>
                </a:rPr>
                <a:t>(0,56 à 10,77)</a:t>
              </a:r>
            </a:p>
            <a:p>
              <a:pPr algn="ctr"/>
              <a:r>
                <a:rPr lang="fr-FR" sz="1400" dirty="0">
                  <a:solidFill>
                    <a:srgbClr val="000066"/>
                  </a:solidFill>
                </a:rPr>
                <a:t>p = 0,03</a:t>
              </a:r>
            </a:p>
          </p:txBody>
        </p:sp>
        <p:sp>
          <p:nvSpPr>
            <p:cNvPr id="86" name="Text Box 2"/>
            <p:cNvSpPr txBox="1">
              <a:spLocks noChangeArrowheads="1"/>
            </p:cNvSpPr>
            <p:nvPr/>
          </p:nvSpPr>
          <p:spPr bwMode="auto">
            <a:xfrm>
              <a:off x="5569316" y="1975560"/>
              <a:ext cx="354632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2000" b="1" dirty="0">
                  <a:solidFill>
                    <a:srgbClr val="CC3300"/>
                  </a:solidFill>
                  <a:latin typeface="Calibri" pitchFamily="34" charset="0"/>
                  <a:ea typeface="MS PGothic" pitchFamily="34" charset="-128"/>
                </a:rPr>
                <a:t>ARN VIH &lt; 50 c/ml</a:t>
              </a:r>
            </a:p>
          </p:txBody>
        </p:sp>
        <p:sp>
          <p:nvSpPr>
            <p:cNvPr id="87" name="Text Box 2"/>
            <p:cNvSpPr txBox="1">
              <a:spLocks noChangeArrowheads="1"/>
            </p:cNvSpPr>
            <p:nvPr/>
          </p:nvSpPr>
          <p:spPr bwMode="auto">
            <a:xfrm>
              <a:off x="1166126" y="1975560"/>
              <a:ext cx="347456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2000" b="1" dirty="0">
                  <a:solidFill>
                    <a:srgbClr val="CC3300"/>
                  </a:solidFill>
                  <a:latin typeface="Calibri" pitchFamily="34" charset="0"/>
                  <a:ea typeface="MS PGothic" pitchFamily="34" charset="-128"/>
                </a:rPr>
                <a:t>ARN VIH &lt; 200 c/ml</a:t>
              </a:r>
            </a:p>
          </p:txBody>
        </p:sp>
        <p:sp>
          <p:nvSpPr>
            <p:cNvPr id="2090" name="Rectangle 59"/>
            <p:cNvSpPr>
              <a:spLocks noChangeArrowheads="1"/>
            </p:cNvSpPr>
            <p:nvPr/>
          </p:nvSpPr>
          <p:spPr bwMode="auto">
            <a:xfrm>
              <a:off x="1191839" y="5574544"/>
              <a:ext cx="7673061" cy="7736"/>
            </a:xfrm>
            <a:prstGeom prst="rect">
              <a:avLst/>
            </a:prstGeom>
            <a:noFill/>
            <a:ln w="9525">
              <a:solidFill>
                <a:srgbClr val="000066"/>
              </a:solidFill>
              <a:bevel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</p:grpSp>
      <p:sp>
        <p:nvSpPr>
          <p:cNvPr id="62" name="ZoneTexte 69"/>
          <p:cNvSpPr txBox="1">
            <a:spLocks noChangeArrowheads="1"/>
          </p:cNvSpPr>
          <p:nvPr/>
        </p:nvSpPr>
        <p:spPr bwMode="auto">
          <a:xfrm>
            <a:off x="5608900" y="6576813"/>
            <a:ext cx="35385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altLang="fr-FR" sz="1200" i="1" dirty="0">
                <a:solidFill>
                  <a:srgbClr val="CC0000"/>
                </a:solidFill>
                <a:latin typeface="Arial" charset="0"/>
                <a:ea typeface="ＭＳ Ｐゴシック"/>
                <a:cs typeface="ＭＳ Ｐゴシック"/>
              </a:rPr>
              <a:t>Bunupuradah T. Lancet HIV 2016;3:e343-50</a:t>
            </a:r>
          </a:p>
        </p:txBody>
      </p:sp>
      <p:sp>
        <p:nvSpPr>
          <p:cNvPr id="63" name="AutoShape 162"/>
          <p:cNvSpPr>
            <a:spLocks noChangeArrowheads="1"/>
          </p:cNvSpPr>
          <p:nvPr/>
        </p:nvSpPr>
        <p:spPr bwMode="auto">
          <a:xfrm>
            <a:off x="0" y="6570663"/>
            <a:ext cx="5400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altLang="fr-FR" sz="1200" b="1" i="1" dirty="0">
                <a:solidFill>
                  <a:srgbClr val="333399"/>
                </a:solidFill>
                <a:latin typeface="Cambria" pitchFamily="18" charset="0"/>
                <a:ea typeface="ＭＳ Ｐゴシック"/>
                <a:cs typeface="Arial" charset="0"/>
              </a:rPr>
              <a:t>LASA</a:t>
            </a:r>
          </a:p>
        </p:txBody>
      </p:sp>
      <p:sp>
        <p:nvSpPr>
          <p:cNvPr id="88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GB" sz="3200" dirty="0"/>
              <a:t>Etude LASA : switch pour ATV/r 200/100 </a:t>
            </a:r>
            <a:br>
              <a:rPr lang="en-GB" sz="3200" dirty="0"/>
            </a:br>
            <a:r>
              <a:rPr lang="en-GB" sz="3200" dirty="0"/>
              <a:t>vs 300/100 mg QD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60655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00" y="1205314"/>
            <a:ext cx="9024938" cy="5303838"/>
          </a:xfrm>
        </p:spPr>
        <p:txBody>
          <a:bodyPr/>
          <a:lstStyle/>
          <a:p>
            <a:r>
              <a:rPr lang="fr-FR" sz="2400" b="1" dirty="0">
                <a:latin typeface="+mj-lt"/>
              </a:rPr>
              <a:t>Test de résistance génotypique</a:t>
            </a:r>
          </a:p>
          <a:p>
            <a:pPr lvl="1"/>
            <a:r>
              <a:rPr lang="fr-FR" sz="2000" dirty="0"/>
              <a:t>Réalisé chez les patients avec échec virologique défini au protocole (ARN VIH confirmé ≥ 200 c/ml) et ARN VIH ≥ 1 000 c/ml</a:t>
            </a:r>
          </a:p>
          <a:p>
            <a:pPr lvl="2"/>
            <a:r>
              <a:rPr lang="fr-FR" sz="2000" dirty="0"/>
              <a:t>ATV/r 200/100, n = 7 ; émergence de résistance dans 1 cas : </a:t>
            </a:r>
            <a:br>
              <a:rPr lang="fr-FR" sz="2000" dirty="0"/>
            </a:br>
            <a:r>
              <a:rPr lang="fr-FR" sz="2000" dirty="0"/>
              <a:t>I50L, V82A, L90M + résistance à tous les INTI</a:t>
            </a:r>
          </a:p>
          <a:p>
            <a:pPr lvl="2"/>
            <a:r>
              <a:rPr lang="fr-FR" sz="2000" dirty="0"/>
              <a:t>ATV/r 300/100, n = 1 ; pas d’émergence de résistance</a:t>
            </a:r>
          </a:p>
          <a:p>
            <a:pPr lvl="2"/>
            <a:endParaRPr lang="fr-FR" sz="1200" dirty="0"/>
          </a:p>
          <a:p>
            <a:r>
              <a:rPr lang="fr-FR" sz="2400" b="1" dirty="0">
                <a:latin typeface="+mj-lt"/>
              </a:rPr>
              <a:t>Arrêt des médicaments de l’étude</a:t>
            </a:r>
          </a:p>
          <a:p>
            <a:pPr lvl="2"/>
            <a:r>
              <a:rPr lang="fr-FR" sz="2000" dirty="0"/>
              <a:t>ATV/r 200/100, n = 7 (3 %) : 1 décès, 2 échecs virologiques, </a:t>
            </a:r>
            <a:br>
              <a:rPr lang="fr-FR" sz="2000" dirty="0"/>
            </a:br>
            <a:r>
              <a:rPr lang="fr-FR" sz="2000" dirty="0"/>
              <a:t>2 rashes, 1 ictère, 1 grossesse</a:t>
            </a:r>
          </a:p>
          <a:p>
            <a:pPr lvl="2"/>
            <a:r>
              <a:rPr lang="fr-FR" sz="2000" dirty="0"/>
              <a:t>ATV/r 300/100, n = 21 (8 %): 1 décès, 7 rashes, 6 ictères, </a:t>
            </a:r>
            <a:br>
              <a:rPr lang="fr-FR" sz="2000" dirty="0"/>
            </a:br>
            <a:r>
              <a:rPr lang="fr-FR" sz="2000" dirty="0"/>
              <a:t>1 grossesse, 5 autres raisons</a:t>
            </a:r>
          </a:p>
          <a:p>
            <a:pPr lvl="2"/>
            <a:endParaRPr lang="fr-FR" sz="1200" dirty="0"/>
          </a:p>
          <a:p>
            <a:r>
              <a:rPr lang="fr-FR" sz="2400" b="1" dirty="0">
                <a:latin typeface="+mj-lt"/>
              </a:rPr>
              <a:t>Evénements indésirables</a:t>
            </a:r>
          </a:p>
          <a:p>
            <a:pPr lvl="1"/>
            <a:r>
              <a:rPr lang="fr-FR" sz="2000" dirty="0"/>
              <a:t>Proportion similaire dans les 2 groupes</a:t>
            </a:r>
          </a:p>
          <a:p>
            <a:pPr lvl="1"/>
            <a:endParaRPr lang="fr-FR" dirty="0"/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5608900" y="6576813"/>
            <a:ext cx="35385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altLang="fr-FR" sz="1200" i="1" dirty="0">
                <a:solidFill>
                  <a:srgbClr val="CC0000"/>
                </a:solidFill>
                <a:latin typeface="Arial" charset="0"/>
                <a:ea typeface="ＭＳ Ｐゴシック"/>
                <a:cs typeface="ＭＳ Ｐゴシック"/>
              </a:rPr>
              <a:t>Bunupuradah T. Lancet HIV 2016;3:e343-50</a:t>
            </a:r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0" y="6570663"/>
            <a:ext cx="5400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altLang="fr-FR" sz="1200" b="1" i="1" dirty="0">
                <a:solidFill>
                  <a:srgbClr val="333399"/>
                </a:solidFill>
                <a:latin typeface="Cambria" pitchFamily="18" charset="0"/>
                <a:ea typeface="ＭＳ Ｐゴシック"/>
                <a:cs typeface="Arial" charset="0"/>
              </a:rPr>
              <a:t>LASA</a:t>
            </a:r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GB" sz="3200" dirty="0"/>
              <a:t>Etude LASA : switch pour ATV/r 200/100 </a:t>
            </a:r>
            <a:br>
              <a:rPr lang="en-GB" sz="3200" dirty="0"/>
            </a:br>
            <a:r>
              <a:rPr lang="en-GB" sz="3200" dirty="0"/>
              <a:t>vs 300/100 mg QD</a:t>
            </a:r>
          </a:p>
        </p:txBody>
      </p:sp>
    </p:spTree>
    <p:extLst>
      <p:ext uri="{BB962C8B-B14F-4D97-AF65-F5344CB8AC3E}">
        <p14:creationId xmlns:p14="http://schemas.microsoft.com/office/powerpoint/2010/main" val="3414748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696862360"/>
              </p:ext>
            </p:extLst>
          </p:nvPr>
        </p:nvGraphicFramePr>
        <p:xfrm>
          <a:off x="424484" y="1707845"/>
          <a:ext cx="8349084" cy="3095829"/>
        </p:xfrm>
        <a:graphic>
          <a:graphicData uri="http://schemas.openxmlformats.org/drawingml/2006/table">
            <a:tbl>
              <a:tblPr/>
              <a:tblGrid>
                <a:gridCol w="31520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729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1675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0728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130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ATV/r 200/100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273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ATV/r 300/100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277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p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11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Bilirubine totale, mg/dl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1,05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1,38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0,00009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11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ALAT, UI/l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10,49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12,96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ns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11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Créatinine, mg/dl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0,01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- 0,01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ns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29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Clairance créatinine (formule CG), ml/min/1,73 m</a:t>
                      </a:r>
                      <a:r>
                        <a:rPr kumimoji="0" lang="fr-FR" sz="14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1,30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3,14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ns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11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Cholestérol total à jeun, mg/dl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- 14,8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- 20,2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0,07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11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HDL-cholestérol à jeun, mg/dl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0,5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0,5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ns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711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Triglycérides à jeun, mg/dl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- 73,1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- 59,5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ns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711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Glucose à jeun, mg/dl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- 0,4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1,1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ns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10312" name="Text Box 2"/>
          <p:cNvSpPr txBox="1">
            <a:spLocks noChangeArrowheads="1"/>
          </p:cNvSpPr>
          <p:nvPr/>
        </p:nvSpPr>
        <p:spPr bwMode="auto">
          <a:xfrm>
            <a:off x="254308" y="1161782"/>
            <a:ext cx="86211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altLang="fr-FR" sz="2400" b="1" dirty="0">
                <a:solidFill>
                  <a:srgbClr val="CC3300"/>
                </a:solidFill>
                <a:latin typeface="Calibri" pitchFamily="34" charset="0"/>
              </a:rPr>
              <a:t>Modification moyenne des paramètres biologiques entre J0 et S48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4446345"/>
              </p:ext>
            </p:extLst>
          </p:nvPr>
        </p:nvGraphicFramePr>
        <p:xfrm>
          <a:off x="424484" y="5287873"/>
          <a:ext cx="8349083" cy="1160802"/>
        </p:xfrm>
        <a:graphic>
          <a:graphicData uri="http://schemas.openxmlformats.org/drawingml/2006/table">
            <a:tbl>
              <a:tblPr/>
              <a:tblGrid>
                <a:gridCol w="35845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573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0716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803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ATV/r 200/100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273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ATV/r 300/100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277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5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Bilirubine totale grade ≥ 3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17 %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35 %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5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Rash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 (1 %)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 (3 %)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520455" y="4826208"/>
            <a:ext cx="48548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altLang="fr-FR" sz="2400" b="1" dirty="0">
                <a:solidFill>
                  <a:srgbClr val="CC3300"/>
                </a:solidFill>
                <a:latin typeface="Calibri" pitchFamily="34" charset="0"/>
              </a:rPr>
              <a:t>Evénements indésirables particuliers</a:t>
            </a: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5608900" y="6576813"/>
            <a:ext cx="35385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altLang="fr-FR" sz="1200" i="1" dirty="0">
                <a:solidFill>
                  <a:srgbClr val="CC0000"/>
                </a:solidFill>
                <a:latin typeface="Arial" charset="0"/>
                <a:ea typeface="ＭＳ Ｐゴシック"/>
                <a:cs typeface="ＭＳ Ｐゴシック"/>
              </a:rPr>
              <a:t>Bunupuradah T. Lancet HIV 2016;3:e343-50</a:t>
            </a:r>
          </a:p>
        </p:txBody>
      </p:sp>
      <p:sp>
        <p:nvSpPr>
          <p:cNvPr id="8" name="AutoShape 162"/>
          <p:cNvSpPr>
            <a:spLocks noChangeArrowheads="1"/>
          </p:cNvSpPr>
          <p:nvPr/>
        </p:nvSpPr>
        <p:spPr bwMode="auto">
          <a:xfrm>
            <a:off x="0" y="6570663"/>
            <a:ext cx="5400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altLang="fr-FR" sz="1200" b="1" i="1" dirty="0">
                <a:solidFill>
                  <a:srgbClr val="333399"/>
                </a:solidFill>
                <a:latin typeface="Cambria" pitchFamily="18" charset="0"/>
                <a:ea typeface="ＭＳ Ｐゴシック"/>
                <a:cs typeface="Arial" charset="0"/>
              </a:rPr>
              <a:t>LASA</a:t>
            </a:r>
          </a:p>
        </p:txBody>
      </p:sp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GB" sz="3200" dirty="0"/>
              <a:t>Etude LASA : switch pour ATV/r 200/100 </a:t>
            </a:r>
            <a:br>
              <a:rPr lang="en-GB" sz="3200" dirty="0"/>
            </a:br>
            <a:r>
              <a:rPr lang="en-GB" sz="3200" dirty="0"/>
              <a:t>vs 300/100 mg QD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0100585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00" y="1205315"/>
            <a:ext cx="9024938" cy="877486"/>
          </a:xfrm>
        </p:spPr>
        <p:txBody>
          <a:bodyPr/>
          <a:lstStyle/>
          <a:p>
            <a:r>
              <a:rPr lang="fr-FR" sz="2400" b="1" dirty="0">
                <a:latin typeface="+mj-lt"/>
              </a:rPr>
              <a:t>Evaluation pharmacocinétique</a:t>
            </a:r>
          </a:p>
          <a:p>
            <a:pPr lvl="1"/>
            <a:r>
              <a:rPr lang="fr-FR" sz="2000" dirty="0"/>
              <a:t>Echantillons de sérum prélevés à S12 et S24 pour mesure </a:t>
            </a:r>
            <a:r>
              <a:rPr lang="fr-FR" sz="2000" dirty="0" err="1"/>
              <a:t>C</a:t>
            </a:r>
            <a:r>
              <a:rPr lang="fr-FR" sz="2000" baseline="-25000" dirty="0" err="1"/>
              <a:t>résiduelle</a:t>
            </a:r>
            <a:endParaRPr lang="fr-FR" sz="2800" dirty="0"/>
          </a:p>
          <a:p>
            <a:pPr lvl="1"/>
            <a:endParaRPr lang="fr-FR" dirty="0"/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5608900" y="6576813"/>
            <a:ext cx="35385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altLang="fr-FR" sz="1200" i="1" dirty="0">
                <a:solidFill>
                  <a:srgbClr val="CC0000"/>
                </a:solidFill>
                <a:latin typeface="Arial" charset="0"/>
                <a:ea typeface="ＭＳ Ｐゴシック"/>
                <a:cs typeface="ＭＳ Ｐゴシック"/>
              </a:rPr>
              <a:t>Bunupuradah T. Lancet HIV 2016;3:e343-50</a:t>
            </a:r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0" y="6570663"/>
            <a:ext cx="5400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altLang="fr-FR" sz="1200" b="1" i="1" dirty="0">
                <a:solidFill>
                  <a:srgbClr val="333399"/>
                </a:solidFill>
                <a:latin typeface="Cambria" pitchFamily="18" charset="0"/>
                <a:ea typeface="ＭＳ Ｐゴシック"/>
                <a:cs typeface="Arial" charset="0"/>
              </a:rPr>
              <a:t>LASA</a:t>
            </a:r>
          </a:p>
        </p:txBody>
      </p:sp>
      <p:graphicFrame>
        <p:nvGraphicFramePr>
          <p:cNvPr id="7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3333416"/>
              </p:ext>
            </p:extLst>
          </p:nvPr>
        </p:nvGraphicFramePr>
        <p:xfrm>
          <a:off x="424484" y="2286579"/>
          <a:ext cx="8349084" cy="2979902"/>
        </p:xfrm>
        <a:graphic>
          <a:graphicData uri="http://schemas.openxmlformats.org/drawingml/2006/table">
            <a:tbl>
              <a:tblPr/>
              <a:tblGrid>
                <a:gridCol w="31520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729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1675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0728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8086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ATV/r 200/100 mg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ATV/r 300/100 mg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p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44373">
                <a:tc>
                  <a:txBody>
                    <a:bodyPr/>
                    <a:lstStyle/>
                    <a:p>
                      <a:r>
                        <a:rPr lang="fr-FR" sz="1400" b="1" noProof="0" dirty="0" err="1">
                          <a:solidFill>
                            <a:srgbClr val="000066"/>
                          </a:solidFill>
                        </a:rPr>
                        <a:t>C</a:t>
                      </a:r>
                      <a:r>
                        <a:rPr lang="fr-FR" sz="1400" b="1" baseline="-25000" noProof="0" dirty="0" err="1">
                          <a:solidFill>
                            <a:srgbClr val="000066"/>
                          </a:solidFill>
                        </a:rPr>
                        <a:t>résiduelle</a:t>
                      </a:r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 médiane ATV, mg/l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0,31 (0,19-0,47)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0,46 (0,26-0,72)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&lt; 0,0001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82499">
                <a:tc>
                  <a:txBody>
                    <a:bodyPr/>
                    <a:lstStyle/>
                    <a:p>
                      <a:r>
                        <a:rPr lang="fr-FR" sz="1400" b="1" noProof="0" dirty="0" err="1">
                          <a:solidFill>
                            <a:srgbClr val="000066"/>
                          </a:solidFill>
                        </a:rPr>
                        <a:t>C</a:t>
                      </a:r>
                      <a:r>
                        <a:rPr lang="fr-FR" sz="1400" b="1" baseline="-25000" noProof="0" dirty="0" err="1">
                          <a:solidFill>
                            <a:srgbClr val="000066"/>
                          </a:solidFill>
                        </a:rPr>
                        <a:t>résiduelle</a:t>
                      </a:r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 &lt; 0,15 mg/l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19 %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11 %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0,015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44373">
                <a:tc>
                  <a:txBody>
                    <a:bodyPr/>
                    <a:lstStyle/>
                    <a:p>
                      <a:r>
                        <a:rPr lang="fr-FR" sz="1400" b="1" noProof="0" dirty="0" err="1">
                          <a:solidFill>
                            <a:srgbClr val="000066"/>
                          </a:solidFill>
                        </a:rPr>
                        <a:t>C</a:t>
                      </a:r>
                      <a:r>
                        <a:rPr lang="fr-FR" sz="1400" b="1" baseline="-25000" noProof="0" dirty="0" err="1">
                          <a:solidFill>
                            <a:srgbClr val="000066"/>
                          </a:solidFill>
                        </a:rPr>
                        <a:t>résiduelle</a:t>
                      </a:r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 &lt; 0,15 mg/l chez les</a:t>
                      </a:r>
                      <a:r>
                        <a:rPr lang="fr-FR" sz="1400" b="1" baseline="0" noProof="0" dirty="0">
                          <a:solidFill>
                            <a:srgbClr val="000066"/>
                          </a:solidFill>
                        </a:rPr>
                        <a:t> </a:t>
                      </a:r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patients avec ARN VIH ≥ 50 c/ml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10 %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7 %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0,63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GB" sz="3200" dirty="0"/>
              <a:t>Etude LASA : switch pour ATV/r 200/100 </a:t>
            </a:r>
            <a:br>
              <a:rPr lang="en-GB" sz="3200" dirty="0"/>
            </a:br>
            <a:r>
              <a:rPr lang="en-GB" sz="3200" dirty="0"/>
              <a:t>vs 300/100 mg QD</a:t>
            </a:r>
          </a:p>
        </p:txBody>
      </p:sp>
    </p:spTree>
    <p:extLst>
      <p:ext uri="{BB962C8B-B14F-4D97-AF65-F5344CB8AC3E}">
        <p14:creationId xmlns:p14="http://schemas.microsoft.com/office/powerpoint/2010/main" val="1767229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00" y="1205314"/>
            <a:ext cx="9024938" cy="5303838"/>
          </a:xfrm>
        </p:spPr>
        <p:txBody>
          <a:bodyPr/>
          <a:lstStyle/>
          <a:p>
            <a:r>
              <a:rPr lang="fr-FR" sz="2800" b="1" dirty="0">
                <a:latin typeface="+mj-lt"/>
              </a:rPr>
              <a:t>Conclusion</a:t>
            </a:r>
          </a:p>
          <a:p>
            <a:pPr lvl="1"/>
            <a:r>
              <a:rPr lang="fr-FR" sz="2000" dirty="0"/>
              <a:t>ATV 200 mg + </a:t>
            </a:r>
            <a:r>
              <a:rPr lang="fr-FR" sz="2000" dirty="0" err="1"/>
              <a:t>ritonavir</a:t>
            </a:r>
            <a:r>
              <a:rPr lang="fr-FR" sz="2000" dirty="0"/>
              <a:t> 100 mg, en association à 2 INTI, est non inférieur en terme d’efficacité virologique à ATV 300 mg + </a:t>
            </a:r>
            <a:br>
              <a:rPr lang="fr-FR" sz="2000" dirty="0"/>
            </a:br>
            <a:r>
              <a:rPr lang="fr-FR" sz="2000" dirty="0" err="1"/>
              <a:t>ritonavir</a:t>
            </a:r>
            <a:r>
              <a:rPr lang="fr-FR" sz="2000" dirty="0"/>
              <a:t> 100 mg + 2 INTI chez les adultes Thaï avec contrôle virologique, pour un traitement ARV utilisant une 2</a:t>
            </a:r>
            <a:r>
              <a:rPr lang="fr-FR" sz="2000" baseline="30000" dirty="0"/>
              <a:t>ème</a:t>
            </a:r>
            <a:r>
              <a:rPr lang="fr-FR" sz="2000" dirty="0"/>
              <a:t> ligne d’inhibiteur de protéase</a:t>
            </a:r>
          </a:p>
          <a:p>
            <a:pPr lvl="1"/>
            <a:r>
              <a:rPr lang="fr-FR" sz="2000" dirty="0"/>
              <a:t>Lorsque les switches du traitement randomisé étaient considérés comme des échecs, le schéma à faible dose était supérieur au schéma à dose standard, parce que le schéma à dose standard était associé avec un taux accru d’arrêt pour événement indésirable</a:t>
            </a:r>
          </a:p>
          <a:p>
            <a:pPr lvl="1"/>
            <a:r>
              <a:rPr lang="fr-FR" sz="2000" dirty="0"/>
              <a:t>Le nombre de patients avec concentrations résiduelles inférieures à la concentration thérapeutique recommandée de 0,15 mg/l était plus élevé avec le schéma faible dose</a:t>
            </a:r>
          </a:p>
          <a:p>
            <a:pPr lvl="1"/>
            <a:r>
              <a:rPr lang="fr-FR" sz="2000" dirty="0"/>
              <a:t>L’utilisation d’une faible dose d’ATV, avec une moindre toxicité que la dose standard, pourrait apporter un bénéfice à la fois pour les patients et en terme de santé publique (diminution significative des coûts) </a:t>
            </a: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5608900" y="6576813"/>
            <a:ext cx="35385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altLang="fr-FR" sz="1200" i="1" dirty="0">
                <a:solidFill>
                  <a:srgbClr val="CC0000"/>
                </a:solidFill>
                <a:latin typeface="Arial" charset="0"/>
                <a:ea typeface="ＭＳ Ｐゴシック"/>
                <a:cs typeface="ＭＳ Ｐゴシック"/>
              </a:rPr>
              <a:t>Bunupuradah T. Lancet HIV 2016;3:e343-50</a:t>
            </a:r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0" y="6570663"/>
            <a:ext cx="5400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altLang="fr-FR" sz="1200" b="1" i="1" dirty="0">
                <a:solidFill>
                  <a:srgbClr val="333399"/>
                </a:solidFill>
                <a:latin typeface="Cambria" pitchFamily="18" charset="0"/>
                <a:ea typeface="ＭＳ Ｐゴシック"/>
                <a:cs typeface="Arial" charset="0"/>
              </a:rPr>
              <a:t>LASA</a:t>
            </a:r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GB" sz="3200" dirty="0"/>
              <a:t>Etude LASA : switch pour ATV/r 200/100 </a:t>
            </a:r>
            <a:br>
              <a:rPr lang="en-GB" sz="3200" dirty="0"/>
            </a:br>
            <a:r>
              <a:rPr lang="en-GB" sz="3200" dirty="0"/>
              <a:t>vs 300/100 mg QD</a:t>
            </a:r>
          </a:p>
        </p:txBody>
      </p:sp>
    </p:spTree>
    <p:extLst>
      <p:ext uri="{BB962C8B-B14F-4D97-AF65-F5344CB8AC3E}">
        <p14:creationId xmlns:p14="http://schemas.microsoft.com/office/powerpoint/2010/main" val="176722923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6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5">
            <a:lumMod val="50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1155</TotalTime>
  <Words>739</Words>
  <Application>Microsoft Office PowerPoint</Application>
  <PresentationFormat>Affichage à l'écran (4:3)</PresentationFormat>
  <Paragraphs>226</Paragraphs>
  <Slides>8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ARV_trials_2016</vt:lpstr>
      <vt:lpstr>Switch pour dose réduite d’ATV/r</vt:lpstr>
      <vt:lpstr>Etude LASA : switch pour ATV/r 200/100  vs 300/100 mg QD</vt:lpstr>
      <vt:lpstr>Etude LASA : switch pour ATV/r 200/100  vs 300/100 mg QD</vt:lpstr>
      <vt:lpstr>Etude LASA : switch pour ATV/r 200/100  vs 300/100 mg QD</vt:lpstr>
      <vt:lpstr>Etude LASA : switch pour ATV/r 200/100  vs 300/100 mg QD</vt:lpstr>
      <vt:lpstr>Etude LASA : switch pour ATV/r 200/100  vs 300/100 mg QD</vt:lpstr>
      <vt:lpstr>Etude LASA : switch pour ATV/r 200/100  vs 300/100 mg QD</vt:lpstr>
      <vt:lpstr>Etude LASA : switch pour ATV/r 200/100  vs 300/100 mg QD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2016</dc:title>
  <dc:subject>AEI - www.aei.fr</dc:subject>
  <dc:creator>www.arv-trials.com</dc:creator>
  <cp:lastModifiedBy>Utilisateur</cp:lastModifiedBy>
  <cp:revision>41</cp:revision>
  <dcterms:created xsi:type="dcterms:W3CDTF">2016-08-17T15:29:06Z</dcterms:created>
  <dcterms:modified xsi:type="dcterms:W3CDTF">2016-09-21T12:40:06Z</dcterms:modified>
</cp:coreProperties>
</file>