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302" r:id="rId2"/>
    <p:sldId id="289" r:id="rId3"/>
    <p:sldId id="273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285" r:id="rId12"/>
  </p:sldIdLst>
  <p:sldSz cx="9144000" cy="6858000" type="screen4x3"/>
  <p:notesSz cx="6759575" cy="9867900"/>
  <p:custDataLst>
    <p:tags r:id="rId14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4" pos="5759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élanie HUET" initials="MH [2]" lastIdx="1" clrIdx="0"/>
  <p:cmAuthor id="2" name="Mélanie HUET" initials="MH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C3300"/>
    <a:srgbClr val="000066"/>
    <a:srgbClr val="DDDDDD"/>
    <a:srgbClr val="006699"/>
    <a:srgbClr val="FFFFFF"/>
    <a:srgbClr val="0000CC"/>
    <a:srgbClr val="FF00FF"/>
    <a:srgbClr val="FF3399"/>
    <a:srgbClr val="E2E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74" autoAdjust="0"/>
    <p:restoredTop sz="92410" autoAdjust="0"/>
  </p:normalViewPr>
  <p:slideViewPr>
    <p:cSldViewPr snapToObjects="1" showGuides="1">
      <p:cViewPr>
        <p:scale>
          <a:sx n="100" d="100"/>
          <a:sy n="100" d="100"/>
        </p:scale>
        <p:origin x="-1860" y="-180"/>
      </p:cViewPr>
      <p:guideLst>
        <p:guide orient="horz" pos="216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-3136" y="-104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31/01/2018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</p:spPr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955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fr-FR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244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 dirty="0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256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7869915-1BE4-46CA-AE24-84BEF052E067}" type="slidenum">
              <a:rPr lang="fr-FR" altLang="fr-FR" sz="12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'image des diapositives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7688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'image des diapositives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856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023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023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dirty="0"/>
              <a:t>Draft version 1-5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2734408-18A2-974C-8847-772118FCB67D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7985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 dirty="0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ARV-trial.com</a:t>
            </a:r>
          </a:p>
        </p:txBody>
      </p:sp>
      <p:sp>
        <p:nvSpPr>
          <p:cNvPr id="4403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9831DF8-6BBA-456E-AA60-A379A74C7614}" type="slidenum">
              <a:rPr lang="fr-FR" altLang="fr-FR" sz="120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fr-FR" altLang="fr-FR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36A25B0-ACF8-41B3-8305-6BF4D6EF8273}" type="slidenum">
              <a:rPr lang="en-US" altLang="en-US"/>
              <a:pPr>
                <a:defRPr/>
              </a:pPr>
              <a:t>‹N°›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302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smtClean="0"/>
            </a:lvl1pPr>
          </a:lstStyle>
          <a:p>
            <a:pPr>
              <a:defRPr/>
            </a:pPr>
            <a:fld id="{81BDC13F-3D19-4AB9-A48D-0CEE81AD1B1D}" type="slidenum">
              <a:rPr lang="en-US" altLang="en-US"/>
              <a:pPr>
                <a:defRPr/>
              </a:pPr>
              <a:t>‹N°›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847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7767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dirty="0"/>
              <a:t>Switch pour INSTI + NNRTI</a:t>
            </a:r>
            <a:endParaRPr lang="fr-FR" altLang="fr-FR" sz="3200" dirty="0">
              <a:latin typeface="Calibri" panose="020F0502020204030204" pitchFamily="34" charset="0"/>
            </a:endParaRP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Switch pour DTG + RPV</a:t>
            </a:r>
          </a:p>
          <a:p>
            <a:pPr lvl="2" indent="-4572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Arial" panose="020B0604020202020204" pitchFamily="34" charset="0"/>
              <a:buChar char="‒"/>
              <a:tabLst>
                <a:tab pos="3683000" algn="l"/>
              </a:tabLst>
            </a:pPr>
            <a:r>
              <a:rPr lang="fr-FR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Etudes</a:t>
            </a:r>
            <a:r>
              <a:rPr lang="cs-CZ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 SWORD</a:t>
            </a:r>
            <a:endParaRPr lang="fr-FR" sz="2800" b="1" dirty="0">
              <a:solidFill>
                <a:schemeClr val="bg1">
                  <a:lumMod val="75000"/>
                </a:schemeClr>
              </a:solidFill>
              <a:latin typeface="Calibri" pitchFamily="34" charset="0"/>
            </a:endParaRPr>
          </a:p>
          <a:p>
            <a:pPr lvl="1" indent="-4572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rgbClr val="333399"/>
                </a:solidFill>
                <a:latin typeface="Calibri" pitchFamily="34" charset="0"/>
              </a:rPr>
              <a:t>Switch to CAB LA + RPV LA IM</a:t>
            </a:r>
          </a:p>
          <a:p>
            <a:pPr lvl="2" indent="-4572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Arial" panose="020B0604020202020204" pitchFamily="34" charset="0"/>
              <a:buChar char="‒"/>
              <a:tabLst>
                <a:tab pos="3683000" algn="l"/>
              </a:tabLst>
            </a:pPr>
            <a:r>
              <a:rPr lang="en-US" sz="2800" b="1" dirty="0">
                <a:solidFill>
                  <a:srgbClr val="CC3300"/>
                </a:solidFill>
                <a:latin typeface="Calibri" pitchFamily="34" charset="0"/>
              </a:rPr>
              <a:t>Etude LATTE-2</a:t>
            </a:r>
            <a:r>
              <a:rPr lang="en-US" sz="2800" b="1" dirty="0">
                <a:solidFill>
                  <a:srgbClr val="DDDDDD"/>
                </a:solidFill>
                <a:latin typeface="Calibri" pitchFamily="34" charset="0"/>
              </a:rPr>
              <a:t>	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29069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981374" y="1151863"/>
            <a:ext cx="516860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2400" b="1" dirty="0">
                <a:solidFill>
                  <a:srgbClr val="CC3300"/>
                </a:solidFill>
                <a:latin typeface="Calibri" pitchFamily="34" charset="0"/>
              </a:rPr>
              <a:t>Evaluation satisfaction par les patients</a:t>
            </a:r>
          </a:p>
          <a:p>
            <a:pPr algn="ctr" defTabSz="914400"/>
            <a:r>
              <a:rPr lang="en-US" sz="2400" b="1" dirty="0">
                <a:solidFill>
                  <a:srgbClr val="CC3300"/>
                </a:solidFill>
                <a:latin typeface="Calibri" pitchFamily="34" charset="0"/>
              </a:rPr>
              <a:t>(questionnaire HIVTSQs)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42" name="Freeform 29">
            <a:extLst>
              <a:ext uri="{FF2B5EF4-FFF2-40B4-BE49-F238E27FC236}">
                <a16:creationId xmlns:a16="http://schemas.microsoft.com/office/drawing/2014/main" xmlns="" id="{12524EC5-DB75-4C93-8EDE-1D3D5430CD5D}"/>
              </a:ext>
            </a:extLst>
          </p:cNvPr>
          <p:cNvSpPr>
            <a:spLocks/>
          </p:cNvSpPr>
          <p:nvPr/>
        </p:nvSpPr>
        <p:spPr bwMode="auto">
          <a:xfrm>
            <a:off x="4499110" y="5885348"/>
            <a:ext cx="73025" cy="74613"/>
          </a:xfrm>
          <a:custGeom>
            <a:avLst/>
            <a:gdLst>
              <a:gd name="T0" fmla="*/ 0 w 46"/>
              <a:gd name="T1" fmla="*/ 0 h 47"/>
              <a:gd name="T2" fmla="*/ 0 w 46"/>
              <a:gd name="T3" fmla="*/ 47 h 47"/>
              <a:gd name="T4" fmla="*/ 46 w 46"/>
              <a:gd name="T5" fmla="*/ 47 h 47"/>
              <a:gd name="T6" fmla="*/ 46 w 46"/>
              <a:gd name="T7" fmla="*/ 0 h 47"/>
              <a:gd name="T8" fmla="*/ 0 w 46"/>
              <a:gd name="T9" fmla="*/ 0 h 47"/>
              <a:gd name="T10" fmla="*/ 0 w 46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" h="47">
                <a:moveTo>
                  <a:pt x="0" y="0"/>
                </a:moveTo>
                <a:lnTo>
                  <a:pt x="0" y="47"/>
                </a:lnTo>
                <a:lnTo>
                  <a:pt x="46" y="47"/>
                </a:lnTo>
                <a:lnTo>
                  <a:pt x="4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9CAC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3" name="Freeform 30">
            <a:extLst>
              <a:ext uri="{FF2B5EF4-FFF2-40B4-BE49-F238E27FC236}">
                <a16:creationId xmlns:a16="http://schemas.microsoft.com/office/drawing/2014/main" xmlns="" id="{A5F707B9-9376-4635-B9AD-ECBC5B442C84}"/>
              </a:ext>
            </a:extLst>
          </p:cNvPr>
          <p:cNvSpPr>
            <a:spLocks/>
          </p:cNvSpPr>
          <p:nvPr/>
        </p:nvSpPr>
        <p:spPr bwMode="auto">
          <a:xfrm>
            <a:off x="4127635" y="5885348"/>
            <a:ext cx="73025" cy="74613"/>
          </a:xfrm>
          <a:custGeom>
            <a:avLst/>
            <a:gdLst>
              <a:gd name="T0" fmla="*/ 0 w 46"/>
              <a:gd name="T1" fmla="*/ 0 h 47"/>
              <a:gd name="T2" fmla="*/ 0 w 46"/>
              <a:gd name="T3" fmla="*/ 47 h 47"/>
              <a:gd name="T4" fmla="*/ 46 w 46"/>
              <a:gd name="T5" fmla="*/ 47 h 47"/>
              <a:gd name="T6" fmla="*/ 46 w 46"/>
              <a:gd name="T7" fmla="*/ 0 h 47"/>
              <a:gd name="T8" fmla="*/ 0 w 46"/>
              <a:gd name="T9" fmla="*/ 0 h 47"/>
              <a:gd name="T10" fmla="*/ 0 w 46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" h="47">
                <a:moveTo>
                  <a:pt x="0" y="0"/>
                </a:moveTo>
                <a:lnTo>
                  <a:pt x="0" y="47"/>
                </a:lnTo>
                <a:lnTo>
                  <a:pt x="46" y="47"/>
                </a:lnTo>
                <a:lnTo>
                  <a:pt x="4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AB7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xmlns="" id="{503E15F3-9BD7-4A04-AD09-FDF2DE07BB0F}"/>
              </a:ext>
            </a:extLst>
          </p:cNvPr>
          <p:cNvSpPr>
            <a:spLocks/>
          </p:cNvSpPr>
          <p:nvPr/>
        </p:nvSpPr>
        <p:spPr bwMode="auto">
          <a:xfrm>
            <a:off x="3756160" y="5885348"/>
            <a:ext cx="74613" cy="74613"/>
          </a:xfrm>
          <a:custGeom>
            <a:avLst/>
            <a:gdLst>
              <a:gd name="T0" fmla="*/ 0 w 47"/>
              <a:gd name="T1" fmla="*/ 0 h 47"/>
              <a:gd name="T2" fmla="*/ 0 w 47"/>
              <a:gd name="T3" fmla="*/ 47 h 47"/>
              <a:gd name="T4" fmla="*/ 47 w 47"/>
              <a:gd name="T5" fmla="*/ 47 h 47"/>
              <a:gd name="T6" fmla="*/ 47 w 47"/>
              <a:gd name="T7" fmla="*/ 0 h 47"/>
              <a:gd name="T8" fmla="*/ 0 w 47"/>
              <a:gd name="T9" fmla="*/ 0 h 47"/>
              <a:gd name="T10" fmla="*/ 0 w 47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0"/>
                </a:moveTo>
                <a:lnTo>
                  <a:pt x="0" y="47"/>
                </a:ln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9AD4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5" name="Freeform 32">
            <a:extLst>
              <a:ext uri="{FF2B5EF4-FFF2-40B4-BE49-F238E27FC236}">
                <a16:creationId xmlns:a16="http://schemas.microsoft.com/office/drawing/2014/main" xmlns="" id="{972B12C1-501B-4451-B832-40BCBF76D422}"/>
              </a:ext>
            </a:extLst>
          </p:cNvPr>
          <p:cNvSpPr>
            <a:spLocks/>
          </p:cNvSpPr>
          <p:nvPr/>
        </p:nvSpPr>
        <p:spPr bwMode="auto">
          <a:xfrm>
            <a:off x="3384685" y="5885348"/>
            <a:ext cx="74613" cy="74613"/>
          </a:xfrm>
          <a:custGeom>
            <a:avLst/>
            <a:gdLst>
              <a:gd name="T0" fmla="*/ 0 w 47"/>
              <a:gd name="T1" fmla="*/ 0 h 47"/>
              <a:gd name="T2" fmla="*/ 0 w 47"/>
              <a:gd name="T3" fmla="*/ 47 h 47"/>
              <a:gd name="T4" fmla="*/ 47 w 47"/>
              <a:gd name="T5" fmla="*/ 47 h 47"/>
              <a:gd name="T6" fmla="*/ 47 w 47"/>
              <a:gd name="T7" fmla="*/ 0 h 47"/>
              <a:gd name="T8" fmla="*/ 0 w 47"/>
              <a:gd name="T9" fmla="*/ 0 h 47"/>
              <a:gd name="T10" fmla="*/ 0 w 47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0"/>
                </a:moveTo>
                <a:lnTo>
                  <a:pt x="0" y="47"/>
                </a:ln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6" name="Freeform 33">
            <a:extLst>
              <a:ext uri="{FF2B5EF4-FFF2-40B4-BE49-F238E27FC236}">
                <a16:creationId xmlns:a16="http://schemas.microsoft.com/office/drawing/2014/main" xmlns="" id="{16F8904C-C740-45CB-908F-42D7ED2B990C}"/>
              </a:ext>
            </a:extLst>
          </p:cNvPr>
          <p:cNvSpPr>
            <a:spLocks/>
          </p:cNvSpPr>
          <p:nvPr/>
        </p:nvSpPr>
        <p:spPr bwMode="auto">
          <a:xfrm>
            <a:off x="5611947" y="5885348"/>
            <a:ext cx="74613" cy="74613"/>
          </a:xfrm>
          <a:custGeom>
            <a:avLst/>
            <a:gdLst>
              <a:gd name="T0" fmla="*/ 0 w 47"/>
              <a:gd name="T1" fmla="*/ 0 h 47"/>
              <a:gd name="T2" fmla="*/ 0 w 47"/>
              <a:gd name="T3" fmla="*/ 47 h 47"/>
              <a:gd name="T4" fmla="*/ 47 w 47"/>
              <a:gd name="T5" fmla="*/ 47 h 47"/>
              <a:gd name="T6" fmla="*/ 47 w 47"/>
              <a:gd name="T7" fmla="*/ 0 h 47"/>
              <a:gd name="T8" fmla="*/ 0 w 47"/>
              <a:gd name="T9" fmla="*/ 0 h 47"/>
              <a:gd name="T10" fmla="*/ 0 w 47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0"/>
                </a:moveTo>
                <a:lnTo>
                  <a:pt x="0" y="47"/>
                </a:ln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2BB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7" name="Freeform 34">
            <a:extLst>
              <a:ext uri="{FF2B5EF4-FFF2-40B4-BE49-F238E27FC236}">
                <a16:creationId xmlns:a16="http://schemas.microsoft.com/office/drawing/2014/main" xmlns="" id="{FBB9A3D8-044D-493E-AE3C-7247B2CACCA0}"/>
              </a:ext>
            </a:extLst>
          </p:cNvPr>
          <p:cNvSpPr>
            <a:spLocks/>
          </p:cNvSpPr>
          <p:nvPr/>
        </p:nvSpPr>
        <p:spPr bwMode="auto">
          <a:xfrm>
            <a:off x="5238885" y="5885348"/>
            <a:ext cx="74613" cy="74613"/>
          </a:xfrm>
          <a:custGeom>
            <a:avLst/>
            <a:gdLst>
              <a:gd name="T0" fmla="*/ 0 w 47"/>
              <a:gd name="T1" fmla="*/ 0 h 47"/>
              <a:gd name="T2" fmla="*/ 0 w 47"/>
              <a:gd name="T3" fmla="*/ 47 h 47"/>
              <a:gd name="T4" fmla="*/ 47 w 47"/>
              <a:gd name="T5" fmla="*/ 47 h 47"/>
              <a:gd name="T6" fmla="*/ 47 w 47"/>
              <a:gd name="T7" fmla="*/ 0 h 47"/>
              <a:gd name="T8" fmla="*/ 0 w 47"/>
              <a:gd name="T9" fmla="*/ 0 h 47"/>
              <a:gd name="T10" fmla="*/ 0 w 47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0"/>
                </a:moveTo>
                <a:lnTo>
                  <a:pt x="0" y="47"/>
                </a:ln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C5A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8" name="Freeform 35">
            <a:extLst>
              <a:ext uri="{FF2B5EF4-FFF2-40B4-BE49-F238E27FC236}">
                <a16:creationId xmlns:a16="http://schemas.microsoft.com/office/drawing/2014/main" xmlns="" id="{F114D9E4-B365-4CF4-AD7A-FA88744A16C0}"/>
              </a:ext>
            </a:extLst>
          </p:cNvPr>
          <p:cNvSpPr>
            <a:spLocks/>
          </p:cNvSpPr>
          <p:nvPr/>
        </p:nvSpPr>
        <p:spPr bwMode="auto">
          <a:xfrm>
            <a:off x="4867410" y="5885348"/>
            <a:ext cx="74613" cy="74613"/>
          </a:xfrm>
          <a:custGeom>
            <a:avLst/>
            <a:gdLst>
              <a:gd name="T0" fmla="*/ 0 w 47"/>
              <a:gd name="T1" fmla="*/ 0 h 47"/>
              <a:gd name="T2" fmla="*/ 0 w 47"/>
              <a:gd name="T3" fmla="*/ 47 h 47"/>
              <a:gd name="T4" fmla="*/ 47 w 47"/>
              <a:gd name="T5" fmla="*/ 47 h 47"/>
              <a:gd name="T6" fmla="*/ 47 w 47"/>
              <a:gd name="T7" fmla="*/ 0 h 47"/>
              <a:gd name="T8" fmla="*/ 0 w 47"/>
              <a:gd name="T9" fmla="*/ 0 h 47"/>
              <a:gd name="T10" fmla="*/ 0 w 47"/>
              <a:gd name="T1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0"/>
                </a:moveTo>
                <a:lnTo>
                  <a:pt x="0" y="47"/>
                </a:ln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C7DE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9" name="Freeform 72">
            <a:extLst>
              <a:ext uri="{FF2B5EF4-FFF2-40B4-BE49-F238E27FC236}">
                <a16:creationId xmlns:a16="http://schemas.microsoft.com/office/drawing/2014/main" xmlns="" id="{D54C0744-AA45-4025-96BD-E2785E59229B}"/>
              </a:ext>
            </a:extLst>
          </p:cNvPr>
          <p:cNvSpPr>
            <a:spLocks/>
          </p:cNvSpPr>
          <p:nvPr/>
        </p:nvSpPr>
        <p:spPr bwMode="auto">
          <a:xfrm>
            <a:off x="4499110" y="5885348"/>
            <a:ext cx="73025" cy="74613"/>
          </a:xfrm>
          <a:custGeom>
            <a:avLst/>
            <a:gdLst>
              <a:gd name="T0" fmla="*/ 0 w 46"/>
              <a:gd name="T1" fmla="*/ 47 h 47"/>
              <a:gd name="T2" fmla="*/ 46 w 46"/>
              <a:gd name="T3" fmla="*/ 47 h 47"/>
              <a:gd name="T4" fmla="*/ 46 w 46"/>
              <a:gd name="T5" fmla="*/ 0 h 47"/>
              <a:gd name="T6" fmla="*/ 0 w 46"/>
              <a:gd name="T7" fmla="*/ 0 h 47"/>
              <a:gd name="T8" fmla="*/ 0 w 46"/>
              <a:gd name="T9" fmla="*/ 47 h 47"/>
              <a:gd name="T10" fmla="*/ 0 w 46"/>
              <a:gd name="T11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" h="47">
                <a:moveTo>
                  <a:pt x="0" y="47"/>
                </a:moveTo>
                <a:lnTo>
                  <a:pt x="46" y="47"/>
                </a:lnTo>
                <a:lnTo>
                  <a:pt x="46" y="0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solidFill>
            <a:srgbClr val="FFC000"/>
          </a:solidFill>
          <a:ln w="7938" cap="rnd">
            <a:noFill/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0" name="Freeform 73">
            <a:extLst>
              <a:ext uri="{FF2B5EF4-FFF2-40B4-BE49-F238E27FC236}">
                <a16:creationId xmlns:a16="http://schemas.microsoft.com/office/drawing/2014/main" xmlns="" id="{458F979A-245D-47A4-8F1B-484B5B8E2C1F}"/>
              </a:ext>
            </a:extLst>
          </p:cNvPr>
          <p:cNvSpPr>
            <a:spLocks/>
          </p:cNvSpPr>
          <p:nvPr/>
        </p:nvSpPr>
        <p:spPr bwMode="auto">
          <a:xfrm>
            <a:off x="4127635" y="5885348"/>
            <a:ext cx="73025" cy="74613"/>
          </a:xfrm>
          <a:custGeom>
            <a:avLst/>
            <a:gdLst>
              <a:gd name="T0" fmla="*/ 0 w 46"/>
              <a:gd name="T1" fmla="*/ 47 h 47"/>
              <a:gd name="T2" fmla="*/ 46 w 46"/>
              <a:gd name="T3" fmla="*/ 47 h 47"/>
              <a:gd name="T4" fmla="*/ 46 w 46"/>
              <a:gd name="T5" fmla="*/ 0 h 47"/>
              <a:gd name="T6" fmla="*/ 0 w 46"/>
              <a:gd name="T7" fmla="*/ 0 h 47"/>
              <a:gd name="T8" fmla="*/ 0 w 46"/>
              <a:gd name="T9" fmla="*/ 47 h 47"/>
              <a:gd name="T10" fmla="*/ 0 w 46"/>
              <a:gd name="T11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" h="47">
                <a:moveTo>
                  <a:pt x="0" y="47"/>
                </a:moveTo>
                <a:lnTo>
                  <a:pt x="46" y="47"/>
                </a:lnTo>
                <a:lnTo>
                  <a:pt x="46" y="0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solidFill>
            <a:srgbClr val="00B050"/>
          </a:solidFill>
          <a:ln w="7938" cap="rnd">
            <a:noFill/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1" name="Freeform 74">
            <a:extLst>
              <a:ext uri="{FF2B5EF4-FFF2-40B4-BE49-F238E27FC236}">
                <a16:creationId xmlns:a16="http://schemas.microsoft.com/office/drawing/2014/main" xmlns="" id="{DC8152B8-DFCA-4387-9161-92512D59F885}"/>
              </a:ext>
            </a:extLst>
          </p:cNvPr>
          <p:cNvSpPr>
            <a:spLocks/>
          </p:cNvSpPr>
          <p:nvPr/>
        </p:nvSpPr>
        <p:spPr bwMode="auto">
          <a:xfrm>
            <a:off x="3756160" y="5885348"/>
            <a:ext cx="74613" cy="74613"/>
          </a:xfrm>
          <a:custGeom>
            <a:avLst/>
            <a:gdLst>
              <a:gd name="T0" fmla="*/ 0 w 47"/>
              <a:gd name="T1" fmla="*/ 47 h 47"/>
              <a:gd name="T2" fmla="*/ 47 w 47"/>
              <a:gd name="T3" fmla="*/ 47 h 47"/>
              <a:gd name="T4" fmla="*/ 47 w 47"/>
              <a:gd name="T5" fmla="*/ 0 h 47"/>
              <a:gd name="T6" fmla="*/ 0 w 47"/>
              <a:gd name="T7" fmla="*/ 0 h 47"/>
              <a:gd name="T8" fmla="*/ 0 w 47"/>
              <a:gd name="T9" fmla="*/ 47 h 47"/>
              <a:gd name="T10" fmla="*/ 0 w 47"/>
              <a:gd name="T11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47"/>
                </a:move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solidFill>
            <a:srgbClr val="00B0F0"/>
          </a:solidFill>
          <a:ln w="7938" cap="rnd">
            <a:noFill/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2" name="Freeform 76">
            <a:extLst>
              <a:ext uri="{FF2B5EF4-FFF2-40B4-BE49-F238E27FC236}">
                <a16:creationId xmlns:a16="http://schemas.microsoft.com/office/drawing/2014/main" xmlns="" id="{55A4D848-1870-439D-B7AD-D69BC5E3D9D1}"/>
              </a:ext>
            </a:extLst>
          </p:cNvPr>
          <p:cNvSpPr>
            <a:spLocks/>
          </p:cNvSpPr>
          <p:nvPr/>
        </p:nvSpPr>
        <p:spPr bwMode="auto">
          <a:xfrm>
            <a:off x="5611947" y="5885348"/>
            <a:ext cx="74613" cy="74613"/>
          </a:xfrm>
          <a:custGeom>
            <a:avLst/>
            <a:gdLst>
              <a:gd name="T0" fmla="*/ 0 w 47"/>
              <a:gd name="T1" fmla="*/ 47 h 47"/>
              <a:gd name="T2" fmla="*/ 47 w 47"/>
              <a:gd name="T3" fmla="*/ 47 h 47"/>
              <a:gd name="T4" fmla="*/ 47 w 47"/>
              <a:gd name="T5" fmla="*/ 0 h 47"/>
              <a:gd name="T6" fmla="*/ 0 w 47"/>
              <a:gd name="T7" fmla="*/ 0 h 47"/>
              <a:gd name="T8" fmla="*/ 0 w 47"/>
              <a:gd name="T9" fmla="*/ 47 h 47"/>
              <a:gd name="T10" fmla="*/ 0 w 47"/>
              <a:gd name="T11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47"/>
                </a:move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noFill/>
          <a:ln w="7938" cap="rnd">
            <a:noFill/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3" name="Freeform 77">
            <a:extLst>
              <a:ext uri="{FF2B5EF4-FFF2-40B4-BE49-F238E27FC236}">
                <a16:creationId xmlns:a16="http://schemas.microsoft.com/office/drawing/2014/main" xmlns="" id="{BC47E8BC-B711-450F-B550-0C65BA4D3090}"/>
              </a:ext>
            </a:extLst>
          </p:cNvPr>
          <p:cNvSpPr>
            <a:spLocks/>
          </p:cNvSpPr>
          <p:nvPr/>
        </p:nvSpPr>
        <p:spPr bwMode="auto">
          <a:xfrm>
            <a:off x="5238885" y="5885348"/>
            <a:ext cx="74613" cy="74613"/>
          </a:xfrm>
          <a:custGeom>
            <a:avLst/>
            <a:gdLst>
              <a:gd name="T0" fmla="*/ 0 w 47"/>
              <a:gd name="T1" fmla="*/ 47 h 47"/>
              <a:gd name="T2" fmla="*/ 47 w 47"/>
              <a:gd name="T3" fmla="*/ 47 h 47"/>
              <a:gd name="T4" fmla="*/ 47 w 47"/>
              <a:gd name="T5" fmla="*/ 0 h 47"/>
              <a:gd name="T6" fmla="*/ 0 w 47"/>
              <a:gd name="T7" fmla="*/ 0 h 47"/>
              <a:gd name="T8" fmla="*/ 0 w 47"/>
              <a:gd name="T9" fmla="*/ 47 h 47"/>
              <a:gd name="T10" fmla="*/ 0 w 47"/>
              <a:gd name="T11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47"/>
                </a:move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solidFill>
            <a:srgbClr val="7030A0"/>
          </a:solidFill>
          <a:ln w="7938" cap="rnd">
            <a:noFill/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4" name="Freeform 78">
            <a:extLst>
              <a:ext uri="{FF2B5EF4-FFF2-40B4-BE49-F238E27FC236}">
                <a16:creationId xmlns:a16="http://schemas.microsoft.com/office/drawing/2014/main" xmlns="" id="{993F0BC2-750A-4B7D-B5F2-B8EC2DE28363}"/>
              </a:ext>
            </a:extLst>
          </p:cNvPr>
          <p:cNvSpPr>
            <a:spLocks/>
          </p:cNvSpPr>
          <p:nvPr/>
        </p:nvSpPr>
        <p:spPr bwMode="auto">
          <a:xfrm>
            <a:off x="4867410" y="5885348"/>
            <a:ext cx="74613" cy="74613"/>
          </a:xfrm>
          <a:custGeom>
            <a:avLst/>
            <a:gdLst>
              <a:gd name="T0" fmla="*/ 0 w 47"/>
              <a:gd name="T1" fmla="*/ 47 h 47"/>
              <a:gd name="T2" fmla="*/ 47 w 47"/>
              <a:gd name="T3" fmla="*/ 47 h 47"/>
              <a:gd name="T4" fmla="*/ 47 w 47"/>
              <a:gd name="T5" fmla="*/ 0 h 47"/>
              <a:gd name="T6" fmla="*/ 0 w 47"/>
              <a:gd name="T7" fmla="*/ 0 h 47"/>
              <a:gd name="T8" fmla="*/ 0 w 47"/>
              <a:gd name="T9" fmla="*/ 47 h 47"/>
              <a:gd name="T10" fmla="*/ 0 w 47"/>
              <a:gd name="T11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" h="47">
                <a:moveTo>
                  <a:pt x="0" y="47"/>
                </a:move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solidFill>
            <a:srgbClr val="CC3300"/>
          </a:solidFill>
          <a:ln w="7938" cap="rnd">
            <a:noFill/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66"/>
              </a:solidFill>
              <a:latin typeface="+mn-lt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xmlns="" id="{3406F6CA-59D2-48D0-97A6-03A8EA2D9D7E}"/>
              </a:ext>
            </a:extLst>
          </p:cNvPr>
          <p:cNvSpPr txBox="1"/>
          <p:nvPr/>
        </p:nvSpPr>
        <p:spPr>
          <a:xfrm>
            <a:off x="3430802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000066"/>
                </a:solidFill>
                <a:latin typeface="+mn-lt"/>
              </a:rPr>
              <a:t>6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xmlns="" id="{2C873145-34B9-4B3C-B5B0-4612B266805A}"/>
              </a:ext>
            </a:extLst>
          </p:cNvPr>
          <p:cNvSpPr txBox="1"/>
          <p:nvPr/>
        </p:nvSpPr>
        <p:spPr>
          <a:xfrm>
            <a:off x="3803140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+mn-lt"/>
              </a:rPr>
              <a:t>5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xmlns="" id="{B4C50441-F655-4EF0-9CF5-9F7C73F08BD2}"/>
              </a:ext>
            </a:extLst>
          </p:cNvPr>
          <p:cNvSpPr txBox="1"/>
          <p:nvPr/>
        </p:nvSpPr>
        <p:spPr>
          <a:xfrm>
            <a:off x="4190355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000066"/>
                </a:solidFill>
                <a:latin typeface="+mn-lt"/>
              </a:rPr>
              <a:t>4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xmlns="" id="{10181F7B-1284-4D24-9543-A0FE8A09FCCB}"/>
              </a:ext>
            </a:extLst>
          </p:cNvPr>
          <p:cNvSpPr txBox="1"/>
          <p:nvPr/>
        </p:nvSpPr>
        <p:spPr>
          <a:xfrm>
            <a:off x="4541427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66"/>
                </a:solidFill>
                <a:latin typeface="+mn-lt"/>
              </a:rPr>
              <a:t>3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xmlns="" id="{3D76DF2F-16C9-4091-B5A3-34514AA2FFE4}"/>
              </a:ext>
            </a:extLst>
          </p:cNvPr>
          <p:cNvSpPr txBox="1"/>
          <p:nvPr/>
        </p:nvSpPr>
        <p:spPr>
          <a:xfrm>
            <a:off x="4924006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000066"/>
                </a:solidFill>
                <a:latin typeface="+mn-lt"/>
              </a:rPr>
              <a:t>2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xmlns="" id="{DA6F03E7-589C-464D-B361-5F853B7998DC}"/>
              </a:ext>
            </a:extLst>
          </p:cNvPr>
          <p:cNvSpPr txBox="1"/>
          <p:nvPr/>
        </p:nvSpPr>
        <p:spPr>
          <a:xfrm>
            <a:off x="5275078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000066"/>
                </a:solidFill>
                <a:latin typeface="+mn-lt"/>
              </a:rPr>
              <a:t>1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xmlns="" id="{75074457-4890-4050-9C04-9EE55B989F12}"/>
              </a:ext>
            </a:extLst>
          </p:cNvPr>
          <p:cNvSpPr txBox="1"/>
          <p:nvPr/>
        </p:nvSpPr>
        <p:spPr>
          <a:xfrm>
            <a:off x="5660776" y="58052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000066"/>
                </a:solidFill>
                <a:latin typeface="+mn-lt"/>
              </a:rPr>
              <a:t>0</a:t>
            </a:r>
          </a:p>
        </p:txBody>
      </p: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xmlns="" id="{BCF82B83-55B5-4139-B7D9-8D1010E34045}"/>
              </a:ext>
            </a:extLst>
          </p:cNvPr>
          <p:cNvCxnSpPr/>
          <p:nvPr/>
        </p:nvCxnSpPr>
        <p:spPr bwMode="auto">
          <a:xfrm>
            <a:off x="3353115" y="6058743"/>
            <a:ext cx="255602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2" name="ZoneTexte 71">
            <a:extLst>
              <a:ext uri="{FF2B5EF4-FFF2-40B4-BE49-F238E27FC236}">
                <a16:creationId xmlns:a16="http://schemas.microsoft.com/office/drawing/2014/main" xmlns="" id="{01CEA06A-AC57-4EAB-BFAB-8143A37C129B}"/>
              </a:ext>
            </a:extLst>
          </p:cNvPr>
          <p:cNvSpPr txBox="1"/>
          <p:nvPr/>
        </p:nvSpPr>
        <p:spPr>
          <a:xfrm>
            <a:off x="2267744" y="5917381"/>
            <a:ext cx="11235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000066"/>
                </a:solidFill>
                <a:latin typeface="+mn-lt"/>
              </a:rPr>
              <a:t>Très satisfait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xmlns="" id="{11421756-A857-41B9-B55F-560A5D942C5C}"/>
              </a:ext>
            </a:extLst>
          </p:cNvPr>
          <p:cNvSpPr txBox="1"/>
          <p:nvPr/>
        </p:nvSpPr>
        <p:spPr>
          <a:xfrm>
            <a:off x="5887010" y="5917381"/>
            <a:ext cx="16482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>
                <a:solidFill>
                  <a:srgbClr val="000066"/>
                </a:solidFill>
                <a:latin typeface="+mn-lt"/>
              </a:rPr>
              <a:t>Pas du tout satisfait</a:t>
            </a:r>
          </a:p>
        </p:txBody>
      </p:sp>
      <p:sp>
        <p:nvSpPr>
          <p:cNvPr id="112" name="AutoShape 162">
            <a:extLst>
              <a:ext uri="{FF2B5EF4-FFF2-40B4-BE49-F238E27FC236}">
                <a16:creationId xmlns:a16="http://schemas.microsoft.com/office/drawing/2014/main" xmlns="" id="{2A0DD259-F3D5-4080-9FA4-BDB432C09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80801CEC-78A2-4065-869C-4E8BA9873E46}"/>
              </a:ext>
            </a:extLst>
          </p:cNvPr>
          <p:cNvGrpSpPr/>
          <p:nvPr/>
        </p:nvGrpSpPr>
        <p:grpSpPr>
          <a:xfrm>
            <a:off x="298480" y="1938859"/>
            <a:ext cx="4318787" cy="3759274"/>
            <a:chOff x="298480" y="1938859"/>
            <a:chExt cx="4318787" cy="3759274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xmlns="" id="{348EDADF-EC0E-4EAC-8024-763F28B61C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2306" y="2240578"/>
              <a:ext cx="3455988" cy="2640013"/>
            </a:xfrm>
            <a:custGeom>
              <a:avLst/>
              <a:gdLst>
                <a:gd name="T0" fmla="*/ 2177 w 2177"/>
                <a:gd name="T1" fmla="*/ 1622 h 1663"/>
                <a:gd name="T2" fmla="*/ 0 w 2177"/>
                <a:gd name="T3" fmla="*/ 1622 h 1663"/>
                <a:gd name="T4" fmla="*/ 0 w 2177"/>
                <a:gd name="T5" fmla="*/ 0 h 1663"/>
                <a:gd name="T6" fmla="*/ 0 w 2177"/>
                <a:gd name="T7" fmla="*/ 1663 h 1663"/>
                <a:gd name="T8" fmla="*/ 0 w 2177"/>
                <a:gd name="T9" fmla="*/ 1622 h 1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77" h="1663">
                  <a:moveTo>
                    <a:pt x="2177" y="1622"/>
                  </a:moveTo>
                  <a:lnTo>
                    <a:pt x="0" y="1622"/>
                  </a:lnTo>
                  <a:lnTo>
                    <a:pt x="0" y="0"/>
                  </a:lnTo>
                  <a:moveTo>
                    <a:pt x="0" y="1663"/>
                  </a:moveTo>
                  <a:lnTo>
                    <a:pt x="0" y="1622"/>
                  </a:lnTo>
                </a:path>
              </a:pathLst>
            </a:cu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xmlns="" id="{E756EF53-E52A-41EC-92E5-E9D6984C3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381" y="2273916"/>
              <a:ext cx="468313" cy="77788"/>
            </a:xfrm>
            <a:custGeom>
              <a:avLst/>
              <a:gdLst>
                <a:gd name="T0" fmla="*/ 295 w 295"/>
                <a:gd name="T1" fmla="*/ 0 h 49"/>
                <a:gd name="T2" fmla="*/ 0 w 295"/>
                <a:gd name="T3" fmla="*/ 0 h 49"/>
                <a:gd name="T4" fmla="*/ 0 w 295"/>
                <a:gd name="T5" fmla="*/ 49 h 49"/>
                <a:gd name="T6" fmla="*/ 295 w 295"/>
                <a:gd name="T7" fmla="*/ 49 h 49"/>
                <a:gd name="T8" fmla="*/ 295 w 295"/>
                <a:gd name="T9" fmla="*/ 0 h 49"/>
                <a:gd name="T10" fmla="*/ 295 w 295"/>
                <a:gd name="T1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49">
                  <a:moveTo>
                    <a:pt x="295" y="0"/>
                  </a:moveTo>
                  <a:lnTo>
                    <a:pt x="0" y="0"/>
                  </a:lnTo>
                  <a:lnTo>
                    <a:pt x="0" y="49"/>
                  </a:lnTo>
                  <a:lnTo>
                    <a:pt x="295" y="49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xmlns="" id="{AAFCB51D-1F6E-4BED-88BD-C349DD8FDF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381" y="2351703"/>
              <a:ext cx="468313" cy="544513"/>
            </a:xfrm>
            <a:custGeom>
              <a:avLst/>
              <a:gdLst>
                <a:gd name="T0" fmla="*/ 295 w 295"/>
                <a:gd name="T1" fmla="*/ 343 h 343"/>
                <a:gd name="T2" fmla="*/ 295 w 295"/>
                <a:gd name="T3" fmla="*/ 0 h 343"/>
                <a:gd name="T4" fmla="*/ 0 w 295"/>
                <a:gd name="T5" fmla="*/ 0 h 343"/>
                <a:gd name="T6" fmla="*/ 0 w 295"/>
                <a:gd name="T7" fmla="*/ 343 h 343"/>
                <a:gd name="T8" fmla="*/ 295 w 295"/>
                <a:gd name="T9" fmla="*/ 343 h 343"/>
                <a:gd name="T10" fmla="*/ 295 w 295"/>
                <a:gd name="T11" fmla="*/ 343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343">
                  <a:moveTo>
                    <a:pt x="295" y="343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343"/>
                  </a:lnTo>
                  <a:lnTo>
                    <a:pt x="295" y="343"/>
                  </a:lnTo>
                  <a:lnTo>
                    <a:pt x="295" y="343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xmlns="" id="{0D9B7210-E5FD-4210-9B06-1DB26F8C5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381" y="2896216"/>
              <a:ext cx="468313" cy="1919288"/>
            </a:xfrm>
            <a:custGeom>
              <a:avLst/>
              <a:gdLst>
                <a:gd name="T0" fmla="*/ 295 w 295"/>
                <a:gd name="T1" fmla="*/ 0 h 1209"/>
                <a:gd name="T2" fmla="*/ 0 w 295"/>
                <a:gd name="T3" fmla="*/ 0 h 1209"/>
                <a:gd name="T4" fmla="*/ 0 w 295"/>
                <a:gd name="T5" fmla="*/ 1209 h 1209"/>
                <a:gd name="T6" fmla="*/ 295 w 295"/>
                <a:gd name="T7" fmla="*/ 1209 h 1209"/>
                <a:gd name="T8" fmla="*/ 295 w 295"/>
                <a:gd name="T9" fmla="*/ 0 h 1209"/>
                <a:gd name="T10" fmla="*/ 295 w 295"/>
                <a:gd name="T11" fmla="*/ 0 h 1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209">
                  <a:moveTo>
                    <a:pt x="295" y="0"/>
                  </a:moveTo>
                  <a:lnTo>
                    <a:pt x="0" y="0"/>
                  </a:lnTo>
                  <a:lnTo>
                    <a:pt x="0" y="1209"/>
                  </a:lnTo>
                  <a:lnTo>
                    <a:pt x="295" y="1209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xmlns="" id="{97406023-D2DD-4949-AEF0-0BBA48B5E5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143" y="2262803"/>
              <a:ext cx="468313" cy="36513"/>
            </a:xfrm>
            <a:custGeom>
              <a:avLst/>
              <a:gdLst>
                <a:gd name="T0" fmla="*/ 295 w 295"/>
                <a:gd name="T1" fmla="*/ 0 h 23"/>
                <a:gd name="T2" fmla="*/ 0 w 295"/>
                <a:gd name="T3" fmla="*/ 0 h 23"/>
                <a:gd name="T4" fmla="*/ 0 w 295"/>
                <a:gd name="T5" fmla="*/ 23 h 23"/>
                <a:gd name="T6" fmla="*/ 295 w 295"/>
                <a:gd name="T7" fmla="*/ 23 h 23"/>
                <a:gd name="T8" fmla="*/ 295 w 295"/>
                <a:gd name="T9" fmla="*/ 0 h 23"/>
                <a:gd name="T10" fmla="*/ 295 w 295"/>
                <a:gd name="T11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3">
                  <a:moveTo>
                    <a:pt x="295" y="0"/>
                  </a:moveTo>
                  <a:lnTo>
                    <a:pt x="0" y="0"/>
                  </a:lnTo>
                  <a:lnTo>
                    <a:pt x="0" y="23"/>
                  </a:lnTo>
                  <a:lnTo>
                    <a:pt x="295" y="23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B2BB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xmlns="" id="{E5851823-D661-400D-A48F-D7EF0389D7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143" y="2299316"/>
              <a:ext cx="468313" cy="319088"/>
            </a:xfrm>
            <a:custGeom>
              <a:avLst/>
              <a:gdLst>
                <a:gd name="T0" fmla="*/ 295 w 295"/>
                <a:gd name="T1" fmla="*/ 201 h 201"/>
                <a:gd name="T2" fmla="*/ 295 w 295"/>
                <a:gd name="T3" fmla="*/ 0 h 201"/>
                <a:gd name="T4" fmla="*/ 0 w 295"/>
                <a:gd name="T5" fmla="*/ 0 h 201"/>
                <a:gd name="T6" fmla="*/ 0 w 295"/>
                <a:gd name="T7" fmla="*/ 201 h 201"/>
                <a:gd name="T8" fmla="*/ 295 w 295"/>
                <a:gd name="T9" fmla="*/ 201 h 201"/>
                <a:gd name="T10" fmla="*/ 295 w 295"/>
                <a:gd name="T11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01">
                  <a:moveTo>
                    <a:pt x="295" y="201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201"/>
                  </a:lnTo>
                  <a:lnTo>
                    <a:pt x="295" y="201"/>
                  </a:lnTo>
                  <a:lnTo>
                    <a:pt x="295" y="20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xmlns="" id="{E10719B0-4856-46E9-9EF8-94C6F06DEE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143" y="2618403"/>
              <a:ext cx="468313" cy="2197100"/>
            </a:xfrm>
            <a:custGeom>
              <a:avLst/>
              <a:gdLst>
                <a:gd name="T0" fmla="*/ 295 w 295"/>
                <a:gd name="T1" fmla="*/ 0 h 1384"/>
                <a:gd name="T2" fmla="*/ 0 w 295"/>
                <a:gd name="T3" fmla="*/ 0 h 1384"/>
                <a:gd name="T4" fmla="*/ 0 w 295"/>
                <a:gd name="T5" fmla="*/ 1384 h 1384"/>
                <a:gd name="T6" fmla="*/ 295 w 295"/>
                <a:gd name="T7" fmla="*/ 1384 h 1384"/>
                <a:gd name="T8" fmla="*/ 295 w 295"/>
                <a:gd name="T9" fmla="*/ 0 h 1384"/>
                <a:gd name="T10" fmla="*/ 295 w 295"/>
                <a:gd name="T11" fmla="*/ 0 h 1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384">
                  <a:moveTo>
                    <a:pt x="295" y="0"/>
                  </a:moveTo>
                  <a:lnTo>
                    <a:pt x="0" y="0"/>
                  </a:lnTo>
                  <a:lnTo>
                    <a:pt x="0" y="1384"/>
                  </a:lnTo>
                  <a:lnTo>
                    <a:pt x="295" y="1384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xmlns="" id="{DC0C98BA-1084-429F-9247-89D4F271AC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381" y="2473941"/>
              <a:ext cx="468313" cy="393700"/>
            </a:xfrm>
            <a:custGeom>
              <a:avLst/>
              <a:gdLst>
                <a:gd name="T0" fmla="*/ 295 w 295"/>
                <a:gd name="T1" fmla="*/ 248 h 248"/>
                <a:gd name="T2" fmla="*/ 295 w 295"/>
                <a:gd name="T3" fmla="*/ 0 h 248"/>
                <a:gd name="T4" fmla="*/ 0 w 295"/>
                <a:gd name="T5" fmla="*/ 0 h 248"/>
                <a:gd name="T6" fmla="*/ 0 w 295"/>
                <a:gd name="T7" fmla="*/ 248 h 248"/>
                <a:gd name="T8" fmla="*/ 295 w 295"/>
                <a:gd name="T9" fmla="*/ 248 h 248"/>
                <a:gd name="T10" fmla="*/ 295 w 295"/>
                <a:gd name="T11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48">
                  <a:moveTo>
                    <a:pt x="295" y="248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248"/>
                  </a:lnTo>
                  <a:lnTo>
                    <a:pt x="295" y="248"/>
                  </a:lnTo>
                  <a:lnTo>
                    <a:pt x="295" y="248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xmlns="" id="{E8F61403-8A37-451E-BA10-0C2172F9FF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381" y="2867641"/>
              <a:ext cx="468313" cy="1947863"/>
            </a:xfrm>
            <a:custGeom>
              <a:avLst/>
              <a:gdLst>
                <a:gd name="T0" fmla="*/ 295 w 295"/>
                <a:gd name="T1" fmla="*/ 0 h 1227"/>
                <a:gd name="T2" fmla="*/ 0 w 295"/>
                <a:gd name="T3" fmla="*/ 0 h 1227"/>
                <a:gd name="T4" fmla="*/ 0 w 295"/>
                <a:gd name="T5" fmla="*/ 1227 h 1227"/>
                <a:gd name="T6" fmla="*/ 295 w 295"/>
                <a:gd name="T7" fmla="*/ 1227 h 1227"/>
                <a:gd name="T8" fmla="*/ 295 w 295"/>
                <a:gd name="T9" fmla="*/ 0 h 1227"/>
                <a:gd name="T10" fmla="*/ 295 w 295"/>
                <a:gd name="T11" fmla="*/ 0 h 1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227">
                  <a:moveTo>
                    <a:pt x="295" y="0"/>
                  </a:moveTo>
                  <a:lnTo>
                    <a:pt x="0" y="0"/>
                  </a:lnTo>
                  <a:lnTo>
                    <a:pt x="0" y="1227"/>
                  </a:lnTo>
                  <a:lnTo>
                    <a:pt x="295" y="1227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xmlns="" id="{ECF9EFBA-EAE5-442D-89BB-DBA922D5A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381" y="2273916"/>
              <a:ext cx="468313" cy="42863"/>
            </a:xfrm>
            <a:custGeom>
              <a:avLst/>
              <a:gdLst>
                <a:gd name="T0" fmla="*/ 295 w 295"/>
                <a:gd name="T1" fmla="*/ 0 h 27"/>
                <a:gd name="T2" fmla="*/ 0 w 295"/>
                <a:gd name="T3" fmla="*/ 0 h 27"/>
                <a:gd name="T4" fmla="*/ 0 w 295"/>
                <a:gd name="T5" fmla="*/ 27 h 27"/>
                <a:gd name="T6" fmla="*/ 295 w 295"/>
                <a:gd name="T7" fmla="*/ 27 h 27"/>
                <a:gd name="T8" fmla="*/ 295 w 295"/>
                <a:gd name="T9" fmla="*/ 0 h 27"/>
                <a:gd name="T10" fmla="*/ 295 w 295"/>
                <a:gd name="T11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7">
                  <a:moveTo>
                    <a:pt x="295" y="0"/>
                  </a:moveTo>
                  <a:lnTo>
                    <a:pt x="0" y="0"/>
                  </a:lnTo>
                  <a:lnTo>
                    <a:pt x="0" y="27"/>
                  </a:lnTo>
                  <a:lnTo>
                    <a:pt x="295" y="27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xmlns="" id="{8D1E7646-9C5B-4664-9E86-93C433915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381" y="2316778"/>
              <a:ext cx="468313" cy="57150"/>
            </a:xfrm>
            <a:custGeom>
              <a:avLst/>
              <a:gdLst>
                <a:gd name="T0" fmla="*/ 295 w 295"/>
                <a:gd name="T1" fmla="*/ 36 h 36"/>
                <a:gd name="T2" fmla="*/ 295 w 295"/>
                <a:gd name="T3" fmla="*/ 0 h 36"/>
                <a:gd name="T4" fmla="*/ 0 w 295"/>
                <a:gd name="T5" fmla="*/ 0 h 36"/>
                <a:gd name="T6" fmla="*/ 0 w 295"/>
                <a:gd name="T7" fmla="*/ 36 h 36"/>
                <a:gd name="T8" fmla="*/ 295 w 295"/>
                <a:gd name="T9" fmla="*/ 36 h 36"/>
                <a:gd name="T10" fmla="*/ 295 w 295"/>
                <a:gd name="T1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36">
                  <a:moveTo>
                    <a:pt x="295" y="36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36"/>
                  </a:lnTo>
                  <a:lnTo>
                    <a:pt x="295" y="36"/>
                  </a:lnTo>
                  <a:lnTo>
                    <a:pt x="295" y="36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xmlns="" id="{0A433D4A-90BE-4B2D-8BD0-9DE986679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381" y="2373928"/>
              <a:ext cx="468313" cy="100013"/>
            </a:xfrm>
            <a:custGeom>
              <a:avLst/>
              <a:gdLst>
                <a:gd name="T0" fmla="*/ 295 w 295"/>
                <a:gd name="T1" fmla="*/ 63 h 63"/>
                <a:gd name="T2" fmla="*/ 295 w 295"/>
                <a:gd name="T3" fmla="*/ 0 h 63"/>
                <a:gd name="T4" fmla="*/ 0 w 295"/>
                <a:gd name="T5" fmla="*/ 0 h 63"/>
                <a:gd name="T6" fmla="*/ 0 w 295"/>
                <a:gd name="T7" fmla="*/ 63 h 63"/>
                <a:gd name="T8" fmla="*/ 295 w 295"/>
                <a:gd name="T9" fmla="*/ 63 h 63"/>
                <a:gd name="T10" fmla="*/ 295 w 295"/>
                <a:gd name="T1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63">
                  <a:moveTo>
                    <a:pt x="295" y="63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63"/>
                  </a:lnTo>
                  <a:lnTo>
                    <a:pt x="295" y="63"/>
                  </a:lnTo>
                  <a:lnTo>
                    <a:pt x="295" y="63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xmlns="" id="{00197044-715E-498E-BD02-A30ABC51C146}"/>
                </a:ext>
              </a:extLst>
            </p:cNvPr>
            <p:cNvSpPr txBox="1"/>
            <p:nvPr/>
          </p:nvSpPr>
          <p:spPr>
            <a:xfrm>
              <a:off x="468398" y="468400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xmlns="" id="{C7D6464A-2429-4D72-AC6D-CB909DD8694E}"/>
                </a:ext>
              </a:extLst>
            </p:cNvPr>
            <p:cNvSpPr txBox="1"/>
            <p:nvPr/>
          </p:nvSpPr>
          <p:spPr>
            <a:xfrm>
              <a:off x="383440" y="417056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xmlns="" id="{E82559B4-4DA1-4C03-9CFA-3D35ED844CFA}"/>
                </a:ext>
              </a:extLst>
            </p:cNvPr>
            <p:cNvSpPr txBox="1"/>
            <p:nvPr/>
          </p:nvSpPr>
          <p:spPr>
            <a:xfrm>
              <a:off x="383440" y="365713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xmlns="" id="{2AC1E780-43FD-4FF0-B97A-9FDAF7F1314F}"/>
                </a:ext>
              </a:extLst>
            </p:cNvPr>
            <p:cNvSpPr txBox="1"/>
            <p:nvPr/>
          </p:nvSpPr>
          <p:spPr>
            <a:xfrm>
              <a:off x="383440" y="314369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xmlns="" id="{BA494AAF-4A82-4DF5-8124-3B6EF74FF47E}"/>
                </a:ext>
              </a:extLst>
            </p:cNvPr>
            <p:cNvSpPr txBox="1"/>
            <p:nvPr/>
          </p:nvSpPr>
          <p:spPr>
            <a:xfrm>
              <a:off x="383440" y="263026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xmlns="" id="{75C99A02-CBB3-4E9A-A337-2FF71DC5C9D0}"/>
                </a:ext>
              </a:extLst>
            </p:cNvPr>
            <p:cNvSpPr txBox="1"/>
            <p:nvPr/>
          </p:nvSpPr>
          <p:spPr>
            <a:xfrm>
              <a:off x="298480" y="211682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xmlns="" id="{4DCF8F42-DF28-43C4-9829-25C5ACB09F61}"/>
                </a:ext>
              </a:extLst>
            </p:cNvPr>
            <p:cNvSpPr txBox="1"/>
            <p:nvPr/>
          </p:nvSpPr>
          <p:spPr>
            <a:xfrm>
              <a:off x="907326" y="4880591"/>
              <a:ext cx="830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Q4S </a:t>
              </a:r>
            </a:p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(n = 100)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xmlns="" id="{E35C5E4C-A748-4EF4-AED4-C9BB8FD83906}"/>
                </a:ext>
              </a:extLst>
            </p:cNvPr>
            <p:cNvSpPr txBox="1"/>
            <p:nvPr/>
          </p:nvSpPr>
          <p:spPr>
            <a:xfrm>
              <a:off x="2060085" y="4880591"/>
              <a:ext cx="8130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Q8S</a:t>
              </a:r>
              <a:br>
                <a:rPr lang="en-US" sz="1200" b="1" dirty="0">
                  <a:solidFill>
                    <a:srgbClr val="000066"/>
                  </a:solidFill>
                  <a:latin typeface="+mn-lt"/>
                </a:rPr>
              </a:br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(n = 108)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xmlns="" id="{02F619C2-EA6A-4B95-87C3-0FD8B0FBC58D}"/>
                </a:ext>
              </a:extLst>
            </p:cNvPr>
            <p:cNvSpPr txBox="1"/>
            <p:nvPr/>
          </p:nvSpPr>
          <p:spPr>
            <a:xfrm>
              <a:off x="2939499" y="4891649"/>
              <a:ext cx="16777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CAB + ABC/3TC oral</a:t>
              </a:r>
            </a:p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(n = 46)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xmlns="" id="{A0C7AB2C-1EEC-41DC-868A-76251001F860}"/>
                </a:ext>
              </a:extLst>
            </p:cNvPr>
            <p:cNvSpPr txBox="1"/>
            <p:nvPr/>
          </p:nvSpPr>
          <p:spPr>
            <a:xfrm>
              <a:off x="1144618" y="4537842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76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xmlns="" id="{213455B3-685C-4150-AF05-E7A22CD3157B}"/>
                </a:ext>
              </a:extLst>
            </p:cNvPr>
            <p:cNvSpPr txBox="1"/>
            <p:nvPr/>
          </p:nvSpPr>
          <p:spPr>
            <a:xfrm>
              <a:off x="2292380" y="4550669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85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xmlns="" id="{730790AE-E6B5-478C-A1D4-E826FAE93C32}"/>
                </a:ext>
              </a:extLst>
            </p:cNvPr>
            <p:cNvSpPr txBox="1"/>
            <p:nvPr/>
          </p:nvSpPr>
          <p:spPr>
            <a:xfrm>
              <a:off x="3451171" y="4550669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76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xmlns="" id="{CBFD6720-0E70-475E-B51D-B0BF148D762E}"/>
                </a:ext>
              </a:extLst>
            </p:cNvPr>
            <p:cNvSpPr txBox="1"/>
            <p:nvPr/>
          </p:nvSpPr>
          <p:spPr>
            <a:xfrm>
              <a:off x="1148330" y="2597709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21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xmlns="" id="{4F9F2913-D46E-4D37-AF32-E68615F2C301}"/>
                </a:ext>
              </a:extLst>
            </p:cNvPr>
            <p:cNvSpPr txBox="1"/>
            <p:nvPr/>
          </p:nvSpPr>
          <p:spPr>
            <a:xfrm>
              <a:off x="2288687" y="2337847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14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xmlns="" id="{DAB3E393-157B-4AE9-92FE-451D1D5AFEC7}"/>
                </a:ext>
              </a:extLst>
            </p:cNvPr>
            <p:cNvSpPr txBox="1"/>
            <p:nvPr/>
          </p:nvSpPr>
          <p:spPr>
            <a:xfrm>
              <a:off x="3445316" y="2549831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15</a:t>
              </a:r>
            </a:p>
          </p:txBody>
        </p:sp>
        <p:sp>
          <p:nvSpPr>
            <p:cNvPr id="103" name="ZoneTexte 102">
              <a:extLst>
                <a:ext uri="{FF2B5EF4-FFF2-40B4-BE49-F238E27FC236}">
                  <a16:creationId xmlns:a16="http://schemas.microsoft.com/office/drawing/2014/main" xmlns="" id="{F3D34AE2-EC0A-4F80-9E43-C73E003EB2F2}"/>
                </a:ext>
              </a:extLst>
            </p:cNvPr>
            <p:cNvSpPr txBox="1"/>
            <p:nvPr/>
          </p:nvSpPr>
          <p:spPr>
            <a:xfrm>
              <a:off x="3780094" y="2372885"/>
              <a:ext cx="282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4</a:t>
              </a:r>
            </a:p>
          </p:txBody>
        </p:sp>
        <p:sp>
          <p:nvSpPr>
            <p:cNvPr id="104" name="ZoneTexte 103">
              <a:extLst>
                <a:ext uri="{FF2B5EF4-FFF2-40B4-BE49-F238E27FC236}">
                  <a16:creationId xmlns:a16="http://schemas.microsoft.com/office/drawing/2014/main" xmlns="" id="{25D46543-4EB8-47F3-8CD9-7D6527C586E3}"/>
                </a:ext>
              </a:extLst>
            </p:cNvPr>
            <p:cNvSpPr txBox="1"/>
            <p:nvPr/>
          </p:nvSpPr>
          <p:spPr>
            <a:xfrm>
              <a:off x="3801146" y="221320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105" name="ZoneTexte 104">
              <a:extLst>
                <a:ext uri="{FF2B5EF4-FFF2-40B4-BE49-F238E27FC236}">
                  <a16:creationId xmlns:a16="http://schemas.microsoft.com/office/drawing/2014/main" xmlns="" id="{E662F87F-7C04-4BB4-8B16-C1E85701F62D}"/>
                </a:ext>
              </a:extLst>
            </p:cNvPr>
            <p:cNvSpPr txBox="1"/>
            <p:nvPr/>
          </p:nvSpPr>
          <p:spPr>
            <a:xfrm>
              <a:off x="3801146" y="2060848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106" name="ZoneTexte 105">
              <a:extLst>
                <a:ext uri="{FF2B5EF4-FFF2-40B4-BE49-F238E27FC236}">
                  <a16:creationId xmlns:a16="http://schemas.microsoft.com/office/drawing/2014/main" xmlns="" id="{F785E6E3-934C-489E-87D7-8813D1834406}"/>
                </a:ext>
              </a:extLst>
            </p:cNvPr>
            <p:cNvSpPr txBox="1"/>
            <p:nvPr/>
          </p:nvSpPr>
          <p:spPr>
            <a:xfrm>
              <a:off x="2609849" y="2160816"/>
              <a:ext cx="4028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&lt; 1</a:t>
              </a:r>
            </a:p>
          </p:txBody>
        </p:sp>
        <p:sp>
          <p:nvSpPr>
            <p:cNvPr id="107" name="ZoneTexte 106">
              <a:extLst>
                <a:ext uri="{FF2B5EF4-FFF2-40B4-BE49-F238E27FC236}">
                  <a16:creationId xmlns:a16="http://schemas.microsoft.com/office/drawing/2014/main" xmlns="" id="{6B27F147-516B-4774-997B-6B6CA1DFFF4D}"/>
                </a:ext>
              </a:extLst>
            </p:cNvPr>
            <p:cNvSpPr txBox="1"/>
            <p:nvPr/>
          </p:nvSpPr>
          <p:spPr>
            <a:xfrm>
              <a:off x="1475656" y="2194627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3</a:t>
              </a:r>
            </a:p>
          </p:txBody>
        </p:sp>
        <p:cxnSp>
          <p:nvCxnSpPr>
            <p:cNvPr id="108" name="Connecteur droit avec flèche 107">
              <a:extLst>
                <a:ext uri="{FF2B5EF4-FFF2-40B4-BE49-F238E27FC236}">
                  <a16:creationId xmlns:a16="http://schemas.microsoft.com/office/drawing/2014/main" xmlns="" id="{91553BA4-0C24-454F-B4D1-1790CAB4256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74781" y="5421134"/>
              <a:ext cx="2048886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9" name="ZoneTexte 108">
              <a:extLst>
                <a:ext uri="{FF2B5EF4-FFF2-40B4-BE49-F238E27FC236}">
                  <a16:creationId xmlns:a16="http://schemas.microsoft.com/office/drawing/2014/main" xmlns="" id="{9335433A-8616-492C-981C-9FC8044F6231}"/>
                </a:ext>
              </a:extLst>
            </p:cNvPr>
            <p:cNvSpPr txBox="1"/>
            <p:nvPr/>
          </p:nvSpPr>
          <p:spPr>
            <a:xfrm>
              <a:off x="907325" y="5421134"/>
              <a:ext cx="19744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CAB LA + RPV LA IM</a:t>
              </a:r>
            </a:p>
          </p:txBody>
        </p:sp>
        <p:sp>
          <p:nvSpPr>
            <p:cNvPr id="114" name="ZoneTexte 113"/>
            <p:cNvSpPr txBox="1"/>
            <p:nvPr/>
          </p:nvSpPr>
          <p:spPr>
            <a:xfrm>
              <a:off x="555290" y="1938859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%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03C6B836-C720-43C4-B0E0-3E2EA7D31DDE}"/>
              </a:ext>
            </a:extLst>
          </p:cNvPr>
          <p:cNvGrpSpPr/>
          <p:nvPr/>
        </p:nvGrpSpPr>
        <p:grpSpPr>
          <a:xfrm>
            <a:off x="4732698" y="1927710"/>
            <a:ext cx="4322436" cy="3784323"/>
            <a:chOff x="4732698" y="1927710"/>
            <a:chExt cx="4322436" cy="3784323"/>
          </a:xfrm>
        </p:grpSpPr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xmlns="" id="{B7F2CE64-E1D6-437D-B01E-DDC2802762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8911" y="2256453"/>
              <a:ext cx="468313" cy="42863"/>
            </a:xfrm>
            <a:custGeom>
              <a:avLst/>
              <a:gdLst>
                <a:gd name="T0" fmla="*/ 295 w 295"/>
                <a:gd name="T1" fmla="*/ 0 h 27"/>
                <a:gd name="T2" fmla="*/ 0 w 295"/>
                <a:gd name="T3" fmla="*/ 0 h 27"/>
                <a:gd name="T4" fmla="*/ 0 w 295"/>
                <a:gd name="T5" fmla="*/ 27 h 27"/>
                <a:gd name="T6" fmla="*/ 295 w 295"/>
                <a:gd name="T7" fmla="*/ 27 h 27"/>
                <a:gd name="T8" fmla="*/ 295 w 295"/>
                <a:gd name="T9" fmla="*/ 0 h 27"/>
                <a:gd name="T10" fmla="*/ 295 w 295"/>
                <a:gd name="T11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7">
                  <a:moveTo>
                    <a:pt x="295" y="0"/>
                  </a:moveTo>
                  <a:lnTo>
                    <a:pt x="0" y="0"/>
                  </a:lnTo>
                  <a:lnTo>
                    <a:pt x="0" y="27"/>
                  </a:lnTo>
                  <a:lnTo>
                    <a:pt x="295" y="27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AB7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xmlns="" id="{B0494012-5F32-4BE8-A495-1428C56EC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8911" y="2301460"/>
              <a:ext cx="468313" cy="265113"/>
            </a:xfrm>
            <a:custGeom>
              <a:avLst/>
              <a:gdLst>
                <a:gd name="T0" fmla="*/ 295 w 295"/>
                <a:gd name="T1" fmla="*/ 167 h 167"/>
                <a:gd name="T2" fmla="*/ 295 w 295"/>
                <a:gd name="T3" fmla="*/ 0 h 167"/>
                <a:gd name="T4" fmla="*/ 0 w 295"/>
                <a:gd name="T5" fmla="*/ 0 h 167"/>
                <a:gd name="T6" fmla="*/ 0 w 295"/>
                <a:gd name="T7" fmla="*/ 167 h 167"/>
                <a:gd name="T8" fmla="*/ 295 w 295"/>
                <a:gd name="T9" fmla="*/ 167 h 167"/>
                <a:gd name="T10" fmla="*/ 295 w 295"/>
                <a:gd name="T1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67">
                  <a:moveTo>
                    <a:pt x="295" y="167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167"/>
                  </a:lnTo>
                  <a:lnTo>
                    <a:pt x="295" y="167"/>
                  </a:lnTo>
                  <a:lnTo>
                    <a:pt x="295" y="167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xmlns="" id="{DA310839-097D-4149-9741-9EF9C6005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8911" y="2564428"/>
              <a:ext cx="468313" cy="2251075"/>
            </a:xfrm>
            <a:custGeom>
              <a:avLst/>
              <a:gdLst>
                <a:gd name="T0" fmla="*/ 295 w 295"/>
                <a:gd name="T1" fmla="*/ 0 h 1418"/>
                <a:gd name="T2" fmla="*/ 0 w 295"/>
                <a:gd name="T3" fmla="*/ 0 h 1418"/>
                <a:gd name="T4" fmla="*/ 0 w 295"/>
                <a:gd name="T5" fmla="*/ 1418 h 1418"/>
                <a:gd name="T6" fmla="*/ 295 w 295"/>
                <a:gd name="T7" fmla="*/ 1418 h 1418"/>
                <a:gd name="T8" fmla="*/ 295 w 295"/>
                <a:gd name="T9" fmla="*/ 0 h 1418"/>
                <a:gd name="T10" fmla="*/ 295 w 295"/>
                <a:gd name="T11" fmla="*/ 0 h 1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418">
                  <a:moveTo>
                    <a:pt x="295" y="0"/>
                  </a:moveTo>
                  <a:lnTo>
                    <a:pt x="0" y="0"/>
                  </a:lnTo>
                  <a:lnTo>
                    <a:pt x="0" y="1418"/>
                  </a:lnTo>
                  <a:lnTo>
                    <a:pt x="295" y="1418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xmlns="" id="{5901B9A7-0BE5-440D-80A7-E2C9C9E67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6673" y="2268328"/>
              <a:ext cx="468313" cy="39688"/>
            </a:xfrm>
            <a:custGeom>
              <a:avLst/>
              <a:gdLst>
                <a:gd name="T0" fmla="*/ 295 w 295"/>
                <a:gd name="T1" fmla="*/ 0 h 25"/>
                <a:gd name="T2" fmla="*/ 0 w 295"/>
                <a:gd name="T3" fmla="*/ 0 h 25"/>
                <a:gd name="T4" fmla="*/ 0 w 295"/>
                <a:gd name="T5" fmla="*/ 25 h 25"/>
                <a:gd name="T6" fmla="*/ 295 w 295"/>
                <a:gd name="T7" fmla="*/ 25 h 25"/>
                <a:gd name="T8" fmla="*/ 295 w 295"/>
                <a:gd name="T9" fmla="*/ 0 h 25"/>
                <a:gd name="T10" fmla="*/ 295 w 295"/>
                <a:gd name="T11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5">
                  <a:moveTo>
                    <a:pt x="295" y="0"/>
                  </a:moveTo>
                  <a:lnTo>
                    <a:pt x="0" y="0"/>
                  </a:lnTo>
                  <a:lnTo>
                    <a:pt x="0" y="25"/>
                  </a:lnTo>
                  <a:lnTo>
                    <a:pt x="295" y="25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AB7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xmlns="" id="{910C4321-C5F4-4F82-B4A2-FB286242C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8018" y="2318752"/>
              <a:ext cx="468313" cy="238125"/>
            </a:xfrm>
            <a:custGeom>
              <a:avLst/>
              <a:gdLst>
                <a:gd name="T0" fmla="*/ 295 w 295"/>
                <a:gd name="T1" fmla="*/ 150 h 150"/>
                <a:gd name="T2" fmla="*/ 295 w 295"/>
                <a:gd name="T3" fmla="*/ 0 h 150"/>
                <a:gd name="T4" fmla="*/ 0 w 295"/>
                <a:gd name="T5" fmla="*/ 0 h 150"/>
                <a:gd name="T6" fmla="*/ 0 w 295"/>
                <a:gd name="T7" fmla="*/ 150 h 150"/>
                <a:gd name="T8" fmla="*/ 295 w 295"/>
                <a:gd name="T9" fmla="*/ 150 h 150"/>
                <a:gd name="T10" fmla="*/ 295 w 295"/>
                <a:gd name="T1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50">
                  <a:moveTo>
                    <a:pt x="295" y="150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150"/>
                  </a:lnTo>
                  <a:lnTo>
                    <a:pt x="295" y="150"/>
                  </a:lnTo>
                  <a:lnTo>
                    <a:pt x="295" y="150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xmlns="" id="{0D47874E-A62C-47E8-B1C0-3E5DEA608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6673" y="2534266"/>
              <a:ext cx="468313" cy="2281238"/>
            </a:xfrm>
            <a:custGeom>
              <a:avLst/>
              <a:gdLst>
                <a:gd name="T0" fmla="*/ 295 w 295"/>
                <a:gd name="T1" fmla="*/ 0 h 1437"/>
                <a:gd name="T2" fmla="*/ 0 w 295"/>
                <a:gd name="T3" fmla="*/ 0 h 1437"/>
                <a:gd name="T4" fmla="*/ 0 w 295"/>
                <a:gd name="T5" fmla="*/ 1437 h 1437"/>
                <a:gd name="T6" fmla="*/ 295 w 295"/>
                <a:gd name="T7" fmla="*/ 1437 h 1437"/>
                <a:gd name="T8" fmla="*/ 295 w 295"/>
                <a:gd name="T9" fmla="*/ 0 h 1437"/>
                <a:gd name="T10" fmla="*/ 295 w 295"/>
                <a:gd name="T11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437">
                  <a:moveTo>
                    <a:pt x="295" y="0"/>
                  </a:moveTo>
                  <a:lnTo>
                    <a:pt x="0" y="0"/>
                  </a:lnTo>
                  <a:lnTo>
                    <a:pt x="0" y="1437"/>
                  </a:lnTo>
                  <a:lnTo>
                    <a:pt x="295" y="1437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xmlns="" id="{10C56FB8-0BFF-4A9E-87BD-30E03F7A0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4911" y="2256453"/>
              <a:ext cx="468313" cy="60325"/>
            </a:xfrm>
            <a:custGeom>
              <a:avLst/>
              <a:gdLst>
                <a:gd name="T0" fmla="*/ 295 w 295"/>
                <a:gd name="T1" fmla="*/ 0 h 38"/>
                <a:gd name="T2" fmla="*/ 0 w 295"/>
                <a:gd name="T3" fmla="*/ 0 h 38"/>
                <a:gd name="T4" fmla="*/ 0 w 295"/>
                <a:gd name="T5" fmla="*/ 38 h 38"/>
                <a:gd name="T6" fmla="*/ 295 w 295"/>
                <a:gd name="T7" fmla="*/ 38 h 38"/>
                <a:gd name="T8" fmla="*/ 295 w 295"/>
                <a:gd name="T9" fmla="*/ 0 h 38"/>
                <a:gd name="T10" fmla="*/ 295 w 295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38">
                  <a:moveTo>
                    <a:pt x="295" y="0"/>
                  </a:moveTo>
                  <a:lnTo>
                    <a:pt x="0" y="0"/>
                  </a:lnTo>
                  <a:lnTo>
                    <a:pt x="0" y="38"/>
                  </a:lnTo>
                  <a:lnTo>
                    <a:pt x="295" y="38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xmlns="" id="{19485292-FF03-44CD-A593-352C7C57A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4911" y="2316778"/>
              <a:ext cx="468313" cy="100013"/>
            </a:xfrm>
            <a:custGeom>
              <a:avLst/>
              <a:gdLst>
                <a:gd name="T0" fmla="*/ 295 w 295"/>
                <a:gd name="T1" fmla="*/ 63 h 63"/>
                <a:gd name="T2" fmla="*/ 295 w 295"/>
                <a:gd name="T3" fmla="*/ 0 h 63"/>
                <a:gd name="T4" fmla="*/ 0 w 295"/>
                <a:gd name="T5" fmla="*/ 0 h 63"/>
                <a:gd name="T6" fmla="*/ 0 w 295"/>
                <a:gd name="T7" fmla="*/ 63 h 63"/>
                <a:gd name="T8" fmla="*/ 295 w 295"/>
                <a:gd name="T9" fmla="*/ 63 h 63"/>
                <a:gd name="T10" fmla="*/ 295 w 295"/>
                <a:gd name="T1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63">
                  <a:moveTo>
                    <a:pt x="295" y="63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63"/>
                  </a:lnTo>
                  <a:lnTo>
                    <a:pt x="295" y="63"/>
                  </a:lnTo>
                  <a:lnTo>
                    <a:pt x="295" y="63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xmlns="" id="{B55ECC3D-A604-4635-A336-6005E011C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4911" y="2416791"/>
              <a:ext cx="468313" cy="179388"/>
            </a:xfrm>
            <a:custGeom>
              <a:avLst/>
              <a:gdLst>
                <a:gd name="T0" fmla="*/ 295 w 295"/>
                <a:gd name="T1" fmla="*/ 113 h 113"/>
                <a:gd name="T2" fmla="*/ 295 w 295"/>
                <a:gd name="T3" fmla="*/ 0 h 113"/>
                <a:gd name="T4" fmla="*/ 0 w 295"/>
                <a:gd name="T5" fmla="*/ 0 h 113"/>
                <a:gd name="T6" fmla="*/ 0 w 295"/>
                <a:gd name="T7" fmla="*/ 113 h 113"/>
                <a:gd name="T8" fmla="*/ 295 w 295"/>
                <a:gd name="T9" fmla="*/ 113 h 113"/>
                <a:gd name="T10" fmla="*/ 295 w 295"/>
                <a:gd name="T11" fmla="*/ 113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113">
                  <a:moveTo>
                    <a:pt x="295" y="113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295" y="113"/>
                  </a:lnTo>
                  <a:lnTo>
                    <a:pt x="295" y="11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xmlns="" id="{09D82791-260A-42AD-A988-164B0BEEF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4911" y="2824778"/>
              <a:ext cx="468313" cy="904875"/>
            </a:xfrm>
            <a:custGeom>
              <a:avLst/>
              <a:gdLst>
                <a:gd name="T0" fmla="*/ 0 w 295"/>
                <a:gd name="T1" fmla="*/ 570 h 570"/>
                <a:gd name="T2" fmla="*/ 295 w 295"/>
                <a:gd name="T3" fmla="*/ 570 h 570"/>
                <a:gd name="T4" fmla="*/ 295 w 295"/>
                <a:gd name="T5" fmla="*/ 0 h 570"/>
                <a:gd name="T6" fmla="*/ 0 w 295"/>
                <a:gd name="T7" fmla="*/ 0 h 570"/>
                <a:gd name="T8" fmla="*/ 0 w 295"/>
                <a:gd name="T9" fmla="*/ 570 h 570"/>
                <a:gd name="T10" fmla="*/ 0 w 295"/>
                <a:gd name="T11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570">
                  <a:moveTo>
                    <a:pt x="0" y="570"/>
                  </a:moveTo>
                  <a:lnTo>
                    <a:pt x="295" y="570"/>
                  </a:lnTo>
                  <a:lnTo>
                    <a:pt x="295" y="0"/>
                  </a:lnTo>
                  <a:lnTo>
                    <a:pt x="0" y="0"/>
                  </a:lnTo>
                  <a:lnTo>
                    <a:pt x="0" y="570"/>
                  </a:lnTo>
                  <a:lnTo>
                    <a:pt x="0" y="570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xmlns="" id="{1DFC1AF9-F327-40BC-83D1-62A89153C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4911" y="3729653"/>
              <a:ext cx="468313" cy="1085850"/>
            </a:xfrm>
            <a:custGeom>
              <a:avLst/>
              <a:gdLst>
                <a:gd name="T0" fmla="*/ 295 w 295"/>
                <a:gd name="T1" fmla="*/ 0 h 684"/>
                <a:gd name="T2" fmla="*/ 0 w 295"/>
                <a:gd name="T3" fmla="*/ 0 h 684"/>
                <a:gd name="T4" fmla="*/ 0 w 295"/>
                <a:gd name="T5" fmla="*/ 684 h 684"/>
                <a:gd name="T6" fmla="*/ 295 w 295"/>
                <a:gd name="T7" fmla="*/ 684 h 684"/>
                <a:gd name="T8" fmla="*/ 295 w 295"/>
                <a:gd name="T9" fmla="*/ 0 h 684"/>
                <a:gd name="T10" fmla="*/ 295 w 295"/>
                <a:gd name="T11" fmla="*/ 0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684">
                  <a:moveTo>
                    <a:pt x="295" y="0"/>
                  </a:moveTo>
                  <a:lnTo>
                    <a:pt x="0" y="0"/>
                  </a:lnTo>
                  <a:lnTo>
                    <a:pt x="0" y="684"/>
                  </a:lnTo>
                  <a:lnTo>
                    <a:pt x="295" y="684"/>
                  </a:lnTo>
                  <a:lnTo>
                    <a:pt x="295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xmlns="" id="{A819882F-5B21-4679-ADAC-122A34AD4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2836" y="2240578"/>
              <a:ext cx="3457575" cy="2574925"/>
            </a:xfrm>
            <a:custGeom>
              <a:avLst/>
              <a:gdLst>
                <a:gd name="T0" fmla="*/ 0 w 2178"/>
                <a:gd name="T1" fmla="*/ 0 h 1622"/>
                <a:gd name="T2" fmla="*/ 0 w 2178"/>
                <a:gd name="T3" fmla="*/ 1622 h 1622"/>
                <a:gd name="T4" fmla="*/ 2178 w 2178"/>
                <a:gd name="T5" fmla="*/ 1622 h 1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78" h="1622">
                  <a:moveTo>
                    <a:pt x="0" y="0"/>
                  </a:moveTo>
                  <a:lnTo>
                    <a:pt x="0" y="1622"/>
                  </a:lnTo>
                  <a:lnTo>
                    <a:pt x="2178" y="1622"/>
                  </a:lnTo>
                </a:path>
              </a:pathLst>
            </a:cu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xmlns="" id="{DA80AE3C-DF0E-4F62-85C2-0EA9E91E68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92836" y="4815503"/>
              <a:ext cx="0" cy="65088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3" name="Line 40">
              <a:extLst>
                <a:ext uri="{FF2B5EF4-FFF2-40B4-BE49-F238E27FC236}">
                  <a16:creationId xmlns:a16="http://schemas.microsoft.com/office/drawing/2014/main" xmlns="" id="{72205BF8-B7C8-4845-BD83-61D132B03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098" y="2251691"/>
              <a:ext cx="58738" cy="0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4" name="Freeform 41">
              <a:extLst>
                <a:ext uri="{FF2B5EF4-FFF2-40B4-BE49-F238E27FC236}">
                  <a16:creationId xmlns:a16="http://schemas.microsoft.com/office/drawing/2014/main" xmlns="" id="{C3F86D78-532E-4C87-85B4-0ED89E74A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8911" y="2256453"/>
              <a:ext cx="468313" cy="42863"/>
            </a:xfrm>
            <a:custGeom>
              <a:avLst/>
              <a:gdLst>
                <a:gd name="T0" fmla="*/ 295 w 295"/>
                <a:gd name="T1" fmla="*/ 27 h 27"/>
                <a:gd name="T2" fmla="*/ 295 w 295"/>
                <a:gd name="T3" fmla="*/ 0 h 27"/>
                <a:gd name="T4" fmla="*/ 0 w 295"/>
                <a:gd name="T5" fmla="*/ 0 h 27"/>
                <a:gd name="T6" fmla="*/ 0 w 295"/>
                <a:gd name="T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" h="27">
                  <a:moveTo>
                    <a:pt x="295" y="27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27"/>
                  </a:lnTo>
                </a:path>
              </a:pathLst>
            </a:custGeom>
            <a:solidFill>
              <a:srgbClr val="00B050"/>
            </a:solidFill>
            <a:ln w="7938" cap="rnd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5" name="Freeform 42">
              <a:extLst>
                <a:ext uri="{FF2B5EF4-FFF2-40B4-BE49-F238E27FC236}">
                  <a16:creationId xmlns:a16="http://schemas.microsoft.com/office/drawing/2014/main" xmlns="" id="{69FAAF3D-05DD-4AE1-9EC1-DB4A82AAA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6673" y="2268328"/>
              <a:ext cx="468313" cy="39688"/>
            </a:xfrm>
            <a:custGeom>
              <a:avLst/>
              <a:gdLst>
                <a:gd name="T0" fmla="*/ 295 w 295"/>
                <a:gd name="T1" fmla="*/ 25 h 25"/>
                <a:gd name="T2" fmla="*/ 295 w 295"/>
                <a:gd name="T3" fmla="*/ 0 h 25"/>
                <a:gd name="T4" fmla="*/ 0 w 295"/>
                <a:gd name="T5" fmla="*/ 0 h 25"/>
                <a:gd name="T6" fmla="*/ 0 w 295"/>
                <a:gd name="T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" h="25">
                  <a:moveTo>
                    <a:pt x="295" y="25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25"/>
                  </a:lnTo>
                </a:path>
              </a:pathLst>
            </a:custGeom>
            <a:solidFill>
              <a:srgbClr val="00B050"/>
            </a:solidFill>
            <a:ln w="7938" cap="rnd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6" name="Line 49">
              <a:extLst>
                <a:ext uri="{FF2B5EF4-FFF2-40B4-BE49-F238E27FC236}">
                  <a16:creationId xmlns:a16="http://schemas.microsoft.com/office/drawing/2014/main" xmlns="" id="{FFF926D6-FD56-4FC1-92E4-DCDA004F4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098" y="2764453"/>
              <a:ext cx="58738" cy="0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7" name="Line 50">
              <a:extLst>
                <a:ext uri="{FF2B5EF4-FFF2-40B4-BE49-F238E27FC236}">
                  <a16:creationId xmlns:a16="http://schemas.microsoft.com/office/drawing/2014/main" xmlns="" id="{92F0D1BA-07F9-4F2D-A44D-C86A73CAFC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098" y="3277216"/>
              <a:ext cx="58738" cy="0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8" name="Line 53">
              <a:extLst>
                <a:ext uri="{FF2B5EF4-FFF2-40B4-BE49-F238E27FC236}">
                  <a16:creationId xmlns:a16="http://schemas.microsoft.com/office/drawing/2014/main" xmlns="" id="{3A5F83D7-4B18-42B4-9FAF-DB7BFA7620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098" y="3789978"/>
              <a:ext cx="58738" cy="0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9" name="Line 54">
              <a:extLst>
                <a:ext uri="{FF2B5EF4-FFF2-40B4-BE49-F238E27FC236}">
                  <a16:creationId xmlns:a16="http://schemas.microsoft.com/office/drawing/2014/main" xmlns="" id="{5C768B03-2C0A-475D-AC3D-F013F4AFA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098" y="4302741"/>
              <a:ext cx="58738" cy="0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0" name="Line 55">
              <a:extLst>
                <a:ext uri="{FF2B5EF4-FFF2-40B4-BE49-F238E27FC236}">
                  <a16:creationId xmlns:a16="http://schemas.microsoft.com/office/drawing/2014/main" xmlns="" id="{A3885E36-2BCA-49F2-8BF1-C5EB5F892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098" y="4815503"/>
              <a:ext cx="58738" cy="0"/>
            </a:xfrm>
            <a:prstGeom prst="line">
              <a:avLst/>
            </a:prstGeom>
            <a:noFill/>
            <a:ln w="7938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1" name="Line 62">
              <a:extLst>
                <a:ext uri="{FF2B5EF4-FFF2-40B4-BE49-F238E27FC236}">
                  <a16:creationId xmlns:a16="http://schemas.microsoft.com/office/drawing/2014/main" xmlns="" id="{E2DD9F11-FB2D-483C-BFBA-2B9FA369A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24911" y="2316778"/>
              <a:ext cx="0" cy="100013"/>
            </a:xfrm>
            <a:prstGeom prst="line">
              <a:avLst/>
            </a:prstGeom>
            <a:noFill/>
            <a:ln w="7938" cap="rnd">
              <a:noFill/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xmlns="" id="{77D11B43-8BA2-4353-B652-74369876DD75}"/>
                </a:ext>
              </a:extLst>
            </p:cNvPr>
            <p:cNvSpPr txBox="1"/>
            <p:nvPr/>
          </p:nvSpPr>
          <p:spPr>
            <a:xfrm>
              <a:off x="5370890" y="4880591"/>
              <a:ext cx="830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Q4S</a:t>
              </a:r>
              <a:br>
                <a:rPr lang="en-US" sz="1200" b="1" dirty="0">
                  <a:solidFill>
                    <a:srgbClr val="000066"/>
                  </a:solidFill>
                  <a:latin typeface="+mn-lt"/>
                </a:rPr>
              </a:br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(n = 100)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xmlns="" id="{F4BDC1AC-58D3-425D-91F6-387733F12B89}"/>
                </a:ext>
              </a:extLst>
            </p:cNvPr>
            <p:cNvSpPr txBox="1"/>
            <p:nvPr/>
          </p:nvSpPr>
          <p:spPr>
            <a:xfrm>
              <a:off x="6514958" y="4880591"/>
              <a:ext cx="830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Q8S</a:t>
              </a:r>
              <a:br>
                <a:rPr lang="en-US" sz="1200" b="1" dirty="0">
                  <a:solidFill>
                    <a:srgbClr val="000066"/>
                  </a:solidFill>
                  <a:latin typeface="+mn-lt"/>
                </a:rPr>
              </a:br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(n = 108)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xmlns="" id="{B99600E1-8788-4669-8E3B-0E5C1ED9D08F}"/>
                </a:ext>
              </a:extLst>
            </p:cNvPr>
            <p:cNvSpPr txBox="1"/>
            <p:nvPr/>
          </p:nvSpPr>
          <p:spPr>
            <a:xfrm>
              <a:off x="7377366" y="4880591"/>
              <a:ext cx="16777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</a:rPr>
                <a:t>CAB + ABC/3TC oral</a:t>
              </a:r>
            </a:p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(n = 46)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xmlns="" id="{B7452539-D4B4-4553-A37B-5DF4919A1C26}"/>
                </a:ext>
              </a:extLst>
            </p:cNvPr>
            <p:cNvSpPr txBox="1"/>
            <p:nvPr/>
          </p:nvSpPr>
          <p:spPr>
            <a:xfrm>
              <a:off x="4902616" y="468400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xmlns="" id="{F638BF1B-9ABC-429A-87DB-1539F5CA262D}"/>
                </a:ext>
              </a:extLst>
            </p:cNvPr>
            <p:cNvSpPr txBox="1"/>
            <p:nvPr/>
          </p:nvSpPr>
          <p:spPr>
            <a:xfrm>
              <a:off x="4817658" y="417056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xmlns="" id="{EC1A45A3-9B26-44BE-BD2A-276674A2B53C}"/>
                </a:ext>
              </a:extLst>
            </p:cNvPr>
            <p:cNvSpPr txBox="1"/>
            <p:nvPr/>
          </p:nvSpPr>
          <p:spPr>
            <a:xfrm>
              <a:off x="4817658" y="365713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xmlns="" id="{04C25AF8-D232-485E-B2C7-AD43185AA19B}"/>
                </a:ext>
              </a:extLst>
            </p:cNvPr>
            <p:cNvSpPr txBox="1"/>
            <p:nvPr/>
          </p:nvSpPr>
          <p:spPr>
            <a:xfrm>
              <a:off x="4817658" y="314369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xmlns="" id="{43C19944-F6D7-48C8-8ECF-2D83D22A50BC}"/>
                </a:ext>
              </a:extLst>
            </p:cNvPr>
            <p:cNvSpPr txBox="1"/>
            <p:nvPr/>
          </p:nvSpPr>
          <p:spPr>
            <a:xfrm>
              <a:off x="4817658" y="263026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xmlns="" id="{996221C5-B351-47D0-B16D-554D32633BD2}"/>
                </a:ext>
              </a:extLst>
            </p:cNvPr>
            <p:cNvSpPr txBox="1"/>
            <p:nvPr/>
          </p:nvSpPr>
          <p:spPr>
            <a:xfrm>
              <a:off x="4732698" y="211682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xmlns="" id="{94FBF499-7A19-4304-ADA5-272AC736074C}"/>
                </a:ext>
              </a:extLst>
            </p:cNvPr>
            <p:cNvSpPr txBox="1"/>
            <p:nvPr/>
          </p:nvSpPr>
          <p:spPr>
            <a:xfrm>
              <a:off x="5608871" y="4550669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88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xmlns="" id="{C179A0F7-869F-4BD1-A827-18566F0AAFFA}"/>
                </a:ext>
              </a:extLst>
            </p:cNvPr>
            <p:cNvSpPr txBox="1"/>
            <p:nvPr/>
          </p:nvSpPr>
          <p:spPr>
            <a:xfrm>
              <a:off x="6733259" y="4550669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89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xmlns="" id="{0B6E4288-4670-46EF-BD88-4F239C28DBC0}"/>
                </a:ext>
              </a:extLst>
            </p:cNvPr>
            <p:cNvSpPr txBox="1"/>
            <p:nvPr/>
          </p:nvSpPr>
          <p:spPr>
            <a:xfrm>
              <a:off x="7900333" y="4550669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43</a:t>
              </a: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xmlns="" id="{34C67BD1-F38F-4653-B28D-6579E17949DA}"/>
                </a:ext>
              </a:extLst>
            </p:cNvPr>
            <p:cNvSpPr txBox="1"/>
            <p:nvPr/>
          </p:nvSpPr>
          <p:spPr>
            <a:xfrm>
              <a:off x="5616572" y="2891335"/>
              <a:ext cx="34441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11</a:t>
              </a:r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xmlns="" id="{CF4A6CF5-D179-47CD-AE19-FDF8F87A01E9}"/>
                </a:ext>
              </a:extLst>
            </p:cNvPr>
            <p:cNvSpPr txBox="1"/>
            <p:nvPr/>
          </p:nvSpPr>
          <p:spPr>
            <a:xfrm>
              <a:off x="6748347" y="2312016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10</a:t>
              </a:r>
            </a:p>
          </p:txBody>
        </p:sp>
        <p:sp>
          <p:nvSpPr>
            <p:cNvPr id="96" name="ZoneTexte 95">
              <a:extLst>
                <a:ext uri="{FF2B5EF4-FFF2-40B4-BE49-F238E27FC236}">
                  <a16:creationId xmlns:a16="http://schemas.microsoft.com/office/drawing/2014/main" xmlns="" id="{48C3164C-6CD7-4EC9-AD6B-AA1BDE1CD68C}"/>
                </a:ext>
              </a:extLst>
            </p:cNvPr>
            <p:cNvSpPr txBox="1"/>
            <p:nvPr/>
          </p:nvSpPr>
          <p:spPr>
            <a:xfrm>
              <a:off x="7863859" y="3403968"/>
              <a:ext cx="355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35</a:t>
              </a:r>
            </a:p>
          </p:txBody>
        </p:sp>
        <p:sp>
          <p:nvSpPr>
            <p:cNvPr id="97" name="ZoneTexte 96">
              <a:extLst>
                <a:ext uri="{FF2B5EF4-FFF2-40B4-BE49-F238E27FC236}">
                  <a16:creationId xmlns:a16="http://schemas.microsoft.com/office/drawing/2014/main" xmlns="" id="{37418C14-0C1E-496B-8A6A-2238F9340DEB}"/>
                </a:ext>
              </a:extLst>
            </p:cNvPr>
            <p:cNvSpPr txBox="1"/>
            <p:nvPr/>
          </p:nvSpPr>
          <p:spPr>
            <a:xfrm>
              <a:off x="7832832" y="2574642"/>
              <a:ext cx="460392" cy="276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9</a:t>
              </a:r>
            </a:p>
          </p:txBody>
        </p:sp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xmlns="" id="{7E5E3C64-30AE-47A6-9757-EC06548D8773}"/>
                </a:ext>
              </a:extLst>
            </p:cNvPr>
            <p:cNvSpPr txBox="1"/>
            <p:nvPr/>
          </p:nvSpPr>
          <p:spPr>
            <a:xfrm>
              <a:off x="7920054" y="236028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7</a:t>
              </a:r>
            </a:p>
          </p:txBody>
        </p:sp>
        <p:sp>
          <p:nvSpPr>
            <p:cNvPr id="99" name="ZoneTexte 98">
              <a:extLst>
                <a:ext uri="{FF2B5EF4-FFF2-40B4-BE49-F238E27FC236}">
                  <a16:creationId xmlns:a16="http://schemas.microsoft.com/office/drawing/2014/main" xmlns="" id="{2449B594-4972-40F7-AD39-20BF6BA24CC4}"/>
                </a:ext>
              </a:extLst>
            </p:cNvPr>
            <p:cNvSpPr txBox="1"/>
            <p:nvPr/>
          </p:nvSpPr>
          <p:spPr>
            <a:xfrm>
              <a:off x="8260431" y="224663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4</a:t>
              </a:r>
            </a:p>
          </p:txBody>
        </p:sp>
        <p:sp>
          <p:nvSpPr>
            <p:cNvPr id="100" name="ZoneTexte 99">
              <a:extLst>
                <a:ext uri="{FF2B5EF4-FFF2-40B4-BE49-F238E27FC236}">
                  <a16:creationId xmlns:a16="http://schemas.microsoft.com/office/drawing/2014/main" xmlns="" id="{87D14DCC-3756-4CBF-9349-4BA1D232B45D}"/>
                </a:ext>
              </a:extLst>
            </p:cNvPr>
            <p:cNvSpPr txBox="1"/>
            <p:nvPr/>
          </p:nvSpPr>
          <p:spPr>
            <a:xfrm>
              <a:off x="8260431" y="2087074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101" name="ZoneTexte 100">
              <a:extLst>
                <a:ext uri="{FF2B5EF4-FFF2-40B4-BE49-F238E27FC236}">
                  <a16:creationId xmlns:a16="http://schemas.microsoft.com/office/drawing/2014/main" xmlns="" id="{91C600D9-B105-4EBE-AD05-BD2F31159730}"/>
                </a:ext>
              </a:extLst>
            </p:cNvPr>
            <p:cNvSpPr txBox="1"/>
            <p:nvPr/>
          </p:nvSpPr>
          <p:spPr>
            <a:xfrm>
              <a:off x="7085393" y="2139550"/>
              <a:ext cx="4028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&lt; 1</a:t>
              </a:r>
            </a:p>
          </p:txBody>
        </p:sp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xmlns="" id="{54916A44-D50A-4832-836A-695BCB5F875C}"/>
                </a:ext>
              </a:extLst>
            </p:cNvPr>
            <p:cNvSpPr txBox="1"/>
            <p:nvPr/>
          </p:nvSpPr>
          <p:spPr>
            <a:xfrm>
              <a:off x="5969027" y="2086276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cxnSp>
          <p:nvCxnSpPr>
            <p:cNvPr id="110" name="Connecteur droit avec flèche 109">
              <a:extLst>
                <a:ext uri="{FF2B5EF4-FFF2-40B4-BE49-F238E27FC236}">
                  <a16:creationId xmlns:a16="http://schemas.microsoft.com/office/drawing/2014/main" xmlns="" id="{877A9AF4-5D9F-4D5D-8D60-468C923E723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66526" y="5421134"/>
              <a:ext cx="2048886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ZoneTexte 112">
              <a:extLst>
                <a:ext uri="{FF2B5EF4-FFF2-40B4-BE49-F238E27FC236}">
                  <a16:creationId xmlns:a16="http://schemas.microsoft.com/office/drawing/2014/main" xmlns="" id="{9335433A-8616-492C-981C-9FC8044F6231}"/>
                </a:ext>
              </a:extLst>
            </p:cNvPr>
            <p:cNvSpPr txBox="1"/>
            <p:nvPr/>
          </p:nvSpPr>
          <p:spPr>
            <a:xfrm>
              <a:off x="5340918" y="5435034"/>
              <a:ext cx="19744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0066"/>
                  </a:solidFill>
                  <a:latin typeface="+mn-lt"/>
                </a:rPr>
                <a:t>CAB LA + RPV LA IM</a:t>
              </a:r>
            </a:p>
          </p:txBody>
        </p:sp>
        <p:sp>
          <p:nvSpPr>
            <p:cNvPr id="115" name="ZoneTexte 114"/>
            <p:cNvSpPr txBox="1"/>
            <p:nvPr/>
          </p:nvSpPr>
          <p:spPr>
            <a:xfrm>
              <a:off x="5000091" y="1927710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%</a:t>
              </a:r>
            </a:p>
          </p:txBody>
        </p:sp>
      </p:grpSp>
      <p:sp>
        <p:nvSpPr>
          <p:cNvPr id="111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88244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752"/>
            <a:ext cx="8769672" cy="5303838"/>
          </a:xfrm>
        </p:spPr>
        <p:txBody>
          <a:bodyPr/>
          <a:lstStyle/>
          <a:p>
            <a:pPr>
              <a:lnSpc>
                <a:spcPts val="2200"/>
              </a:lnSpc>
              <a:spcBef>
                <a:spcPct val="0"/>
              </a:spcBef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  <a:endParaRPr lang="fr-FR" altLang="fr-FR" sz="2400" b="1" dirty="0">
              <a:latin typeface="Calibri" panose="020F0502020204030204" pitchFamily="34" charset="0"/>
              <a:ea typeface="ＭＳ Ｐゴシック" charset="-128"/>
            </a:endParaRP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Les résultats montrent le succès pour maintenir un taux d’ARN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VIH &lt; 50 c/ml avec des injections IM de CAB + RPV LA, réalisées toutes les 4 ou 8 semaines</a:t>
            </a: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Trois patients ont présenté un échec virologique défini au protocole durant la phase de maintenance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Q8S (n = 2), CAB oral (n = 1) ; 1 patient du groupe Q8S avec émergence de résistance à RPV et CAB, et 1 patient du groupe Q8S avec émergence de mutation mineure sur l’</a:t>
            </a:r>
            <a:r>
              <a:rPr lang="fr-FR" altLang="fr-FR" sz="1800" dirty="0" err="1">
                <a:ea typeface="ＭＳ Ｐゴシック" charset="-128"/>
              </a:rPr>
              <a:t>intégrase</a:t>
            </a:r>
            <a:endParaRPr lang="fr-FR" altLang="fr-FR" sz="1800" dirty="0">
              <a:ea typeface="ＭＳ Ｐゴシック" charset="-128"/>
            </a:endParaRP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Tolérance des injections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La majorité des RSI étaient des douleurs de grade 1 ou 2,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avec une durée médiane de 3 jours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Peu de patients ont présenté des RSI conduisant à l’arrêt, avec un taux toutefois plus élevé dans le bras Q4S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Satisfaction globalement élevée</a:t>
            </a: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Sélection de dose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Le schéma Q4S entrainait des taux plus faibles de non réponse,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avec une tolérance similaire que le schéma Q8S à S48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Le schéma Q4S a été sélectionné pour les études de phase III</a:t>
            </a:r>
          </a:p>
        </p:txBody>
      </p:sp>
      <p:sp>
        <p:nvSpPr>
          <p:cNvPr id="3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</a:t>
            </a:r>
            <a:r>
              <a:rPr lang="fr-FR" sz="1200" i="1">
                <a:solidFill>
                  <a:srgbClr val="CC3300"/>
                </a:solidFill>
              </a:rPr>
              <a:t>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622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70257" y="5393359"/>
            <a:ext cx="8929687" cy="1146843"/>
          </a:xfrm>
        </p:spPr>
        <p:txBody>
          <a:bodyPr/>
          <a:lstStyle/>
          <a:p>
            <a:r>
              <a:rPr lang="fr-FR" sz="2400" b="1" dirty="0">
                <a:latin typeface="+mj-lt"/>
              </a:rPr>
              <a:t>Objectif</a:t>
            </a:r>
          </a:p>
          <a:p>
            <a:pPr lvl="1"/>
            <a:r>
              <a:rPr lang="fr-FR" sz="1600" dirty="0"/>
              <a:t>Primaire : % ARN VIH &lt; 50 c/ml à S32 de la phase de maintenance : sélection du schéma IM pour les études de phase III (confirmation du schéma sur l'analyse à S48) ; tolérance</a:t>
            </a:r>
          </a:p>
        </p:txBody>
      </p:sp>
      <p:sp>
        <p:nvSpPr>
          <p:cNvPr id="36" name="Espace réservé du contenu 2"/>
          <p:cNvSpPr txBox="1">
            <a:spLocks/>
          </p:cNvSpPr>
          <p:nvPr/>
        </p:nvSpPr>
        <p:spPr bwMode="auto">
          <a:xfrm>
            <a:off x="288420" y="1152093"/>
            <a:ext cx="1811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defTabSz="914400">
              <a:spcBef>
                <a:spcPct val="200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endParaRPr lang="en-GB" b="1" kern="0" dirty="0">
              <a:solidFill>
                <a:srgbClr val="000066"/>
              </a:solidFill>
              <a:latin typeface="+mn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6652" name="Oval 170"/>
          <p:cNvSpPr>
            <a:spLocks noChangeArrowheads="1"/>
          </p:cNvSpPr>
          <p:nvPr/>
        </p:nvSpPr>
        <p:spPr bwMode="auto">
          <a:xfrm>
            <a:off x="4529176" y="1268760"/>
            <a:ext cx="1420031" cy="69707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  <a:latin typeface="+mj-lt"/>
                <a:cs typeface="Arial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333399"/>
                </a:solidFill>
                <a:latin typeface="+mj-lt"/>
              </a:rPr>
              <a:t>2 : 2</a:t>
            </a:r>
            <a:r>
              <a:rPr lang="en-GB" sz="1400" b="1" dirty="0">
                <a:solidFill>
                  <a:srgbClr val="333399"/>
                </a:solidFill>
                <a:latin typeface="+mj-lt"/>
                <a:cs typeface="Arial" charset="0"/>
              </a:rPr>
              <a:t> : 1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998993" y="4711739"/>
            <a:ext cx="415851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>
                <a:solidFill>
                  <a:srgbClr val="000066"/>
                </a:solidFill>
                <a:latin typeface="+mn-lt"/>
              </a:rPr>
              <a:t>Q8S : injection toutes les 8 sem. ; Q4S : injection toutes les 4 sem.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2507778" y="2075337"/>
            <a:ext cx="2686340" cy="1546764"/>
          </a:xfrm>
          <a:prstGeom prst="roundRect">
            <a:avLst/>
          </a:prstGeom>
          <a:solidFill>
            <a:srgbClr val="000066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marL="284163" indent="-284163" algn="ctr" defTabSz="796925" eaLnBrk="0" hangingPunct="0">
              <a:spcBef>
                <a:spcPct val="50000"/>
              </a:spcBef>
              <a:buClr>
                <a:srgbClr val="FF6623"/>
              </a:buClr>
              <a:buSzPct val="125000"/>
              <a:buFont typeface="Symbol" pitchFamily="-84" charset="2"/>
              <a:buNone/>
              <a:defRPr/>
            </a:pPr>
            <a:r>
              <a:rPr lang="en-GB" sz="1600" b="1" dirty="0">
                <a:solidFill>
                  <a:schemeClr val="bg1"/>
                </a:solidFill>
                <a:latin typeface="+mj-lt"/>
              </a:rPr>
              <a:t>CAB 30 mg QD + ABC/3TC</a:t>
            </a:r>
          </a:p>
          <a:p>
            <a:pPr marL="284163" indent="-284163" algn="ctr" defTabSz="796925" eaLnBrk="0" hangingPunct="0">
              <a:spcBef>
                <a:spcPct val="50000"/>
              </a:spcBef>
              <a:buClr>
                <a:srgbClr val="FF6623"/>
              </a:buClr>
              <a:buSzPct val="125000"/>
              <a:buFont typeface="Symbol" pitchFamily="-84" charset="2"/>
              <a:buNone/>
              <a:defRPr/>
            </a:pPr>
            <a:r>
              <a:rPr lang="en-GB" sz="1600" b="1" dirty="0">
                <a:solidFill>
                  <a:schemeClr val="bg1"/>
                </a:solidFill>
                <a:latin typeface="+mj-lt"/>
              </a:rPr>
              <a:t>(n = 309)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2737337" y="1268760"/>
            <a:ext cx="2016981" cy="47600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1"/>
          <a:lstStyle/>
          <a:p>
            <a:pPr marL="284163" indent="-284163" algn="ctr" defTabSz="796925" eaLnBrk="0" hangingPunct="0">
              <a:spcBef>
                <a:spcPct val="50000"/>
              </a:spcBef>
              <a:buClr>
                <a:srgbClr val="FF6623"/>
              </a:buClr>
              <a:buSzPct val="125000"/>
              <a:buFont typeface="Symbol" pitchFamily="18" charset="2"/>
              <a:buNone/>
              <a:defRPr/>
            </a:pPr>
            <a:r>
              <a:rPr lang="en-GB" sz="1600" b="1" dirty="0">
                <a:solidFill>
                  <a:srgbClr val="333399"/>
                </a:solidFill>
                <a:latin typeface="+mj-lt"/>
              </a:rPr>
              <a:t>Induction (oral)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5692444" y="1268760"/>
            <a:ext cx="3463589" cy="47310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1"/>
          <a:lstStyle/>
          <a:p>
            <a:pPr marL="284163" indent="-284163" algn="ctr" defTabSz="796925" eaLnBrk="0" hangingPunct="0">
              <a:spcBef>
                <a:spcPts val="0"/>
              </a:spcBef>
              <a:buClr>
                <a:srgbClr val="FF6623"/>
              </a:buClr>
              <a:buSzPct val="125000"/>
              <a:defRPr/>
            </a:pPr>
            <a:r>
              <a:rPr lang="en-GB" sz="1600" b="1" dirty="0">
                <a:solidFill>
                  <a:srgbClr val="333399"/>
                </a:solidFill>
                <a:latin typeface="+mj-lt"/>
              </a:rPr>
              <a:t>Maintenance</a:t>
            </a:r>
          </a:p>
          <a:p>
            <a:pPr marL="284163" indent="-284163" algn="ctr" defTabSz="796925" eaLnBrk="0" hangingPunct="0">
              <a:spcBef>
                <a:spcPts val="0"/>
              </a:spcBef>
              <a:buClr>
                <a:srgbClr val="FF6623"/>
              </a:buClr>
              <a:buSzPct val="125000"/>
              <a:defRPr/>
            </a:pPr>
            <a:r>
              <a:rPr lang="en-GB" sz="1400" b="1" dirty="0">
                <a:solidFill>
                  <a:srgbClr val="333399"/>
                </a:solidFill>
                <a:latin typeface="+mj-lt"/>
              </a:rPr>
              <a:t>(</a:t>
            </a:r>
            <a:r>
              <a:rPr lang="en-GB" sz="1400" b="1" dirty="0" err="1">
                <a:solidFill>
                  <a:srgbClr val="333399"/>
                </a:solidFill>
                <a:latin typeface="+mj-lt"/>
              </a:rPr>
              <a:t>si</a:t>
            </a:r>
            <a:r>
              <a:rPr lang="en-GB" sz="1400" b="1" dirty="0">
                <a:solidFill>
                  <a:srgbClr val="333399"/>
                </a:solidFill>
                <a:latin typeface="+mj-lt"/>
              </a:rPr>
              <a:t> ARN VIH &lt; 50 c/ml </a:t>
            </a:r>
            <a:r>
              <a:rPr lang="en-GB" sz="1400" b="1" dirty="0" err="1">
                <a:solidFill>
                  <a:srgbClr val="333399"/>
                </a:solidFill>
                <a:latin typeface="+mj-lt"/>
              </a:rPr>
              <a:t>à</a:t>
            </a:r>
            <a:r>
              <a:rPr lang="en-GB" sz="1400" b="1" dirty="0">
                <a:solidFill>
                  <a:srgbClr val="333399"/>
                </a:solidFill>
                <a:latin typeface="+mj-lt"/>
              </a:rPr>
              <a:t> S-4 et J1)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259269" y="2084422"/>
            <a:ext cx="3581787" cy="493649"/>
          </a:xfrm>
          <a:prstGeom prst="roundRect">
            <a:avLst/>
          </a:prstGeom>
          <a:solidFill>
            <a:srgbClr val="0000CC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marL="284163" indent="-284163" algn="ctr" defTabSz="796925" eaLnBrk="0" hangingPunct="0">
              <a:spcBef>
                <a:spcPct val="50000"/>
              </a:spcBef>
              <a:buClr>
                <a:srgbClr val="FF6623"/>
              </a:buClr>
              <a:buSzPct val="125000"/>
              <a:defRPr/>
            </a:pPr>
            <a:r>
              <a:rPr lang="en-GB" sz="1400" b="1" dirty="0">
                <a:solidFill>
                  <a:schemeClr val="bg1"/>
                </a:solidFill>
                <a:latin typeface="+mj-lt"/>
              </a:rPr>
              <a:t>CAB 600 mg IM + RPV 900 mg IM Q8S *</a:t>
            </a:r>
            <a:br>
              <a:rPr lang="en-GB" sz="1400" b="1" dirty="0">
                <a:solidFill>
                  <a:schemeClr val="bg1"/>
                </a:solidFill>
                <a:latin typeface="+mj-lt"/>
              </a:rPr>
            </a:br>
            <a:r>
              <a:rPr lang="en-GB" sz="1400" b="1" dirty="0">
                <a:solidFill>
                  <a:schemeClr val="bg1"/>
                </a:solidFill>
                <a:latin typeface="+mj-lt"/>
              </a:rPr>
              <a:t>(n = 115)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5259269" y="3137726"/>
            <a:ext cx="3581787" cy="493649"/>
          </a:xfrm>
          <a:prstGeom prst="roundRect">
            <a:avLst/>
          </a:prstGeom>
          <a:solidFill>
            <a:srgbClr val="FF00FF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marL="284163" indent="-284163" algn="ctr" defTabSz="796925" eaLnBrk="0" hangingPunct="0">
              <a:spcBef>
                <a:spcPct val="50000"/>
              </a:spcBef>
              <a:buClr>
                <a:srgbClr val="FF6623"/>
              </a:buClr>
              <a:buSzPct val="125000"/>
              <a:buFont typeface="Symbol" pitchFamily="-84" charset="2"/>
              <a:buNone/>
              <a:defRPr/>
            </a:pPr>
            <a:r>
              <a:rPr lang="en-GB" sz="1400" b="1" dirty="0">
                <a:solidFill>
                  <a:srgbClr val="FFFFFF"/>
                </a:solidFill>
                <a:latin typeface="+mj-lt"/>
              </a:rPr>
              <a:t>CAB 30 mg QD + ABC/3TC QD (oral) </a:t>
            </a:r>
            <a:br>
              <a:rPr lang="en-GB" sz="1400" b="1" dirty="0">
                <a:solidFill>
                  <a:srgbClr val="FFFFFF"/>
                </a:solidFill>
                <a:latin typeface="+mj-lt"/>
              </a:rPr>
            </a:br>
            <a:r>
              <a:rPr lang="en-GB" sz="1400" b="1" dirty="0">
                <a:solidFill>
                  <a:srgbClr val="FFFFFF"/>
                </a:solidFill>
                <a:latin typeface="+mj-lt"/>
              </a:rPr>
              <a:t>(n = 56)</a:t>
            </a: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5259269" y="2609546"/>
            <a:ext cx="3581787" cy="493649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0"/>
          <a:lstStyle/>
          <a:p>
            <a:pPr marL="284163" indent="-284163" algn="ctr" defTabSz="796925" eaLnBrk="0" hangingPunct="0">
              <a:spcBef>
                <a:spcPct val="50000"/>
              </a:spcBef>
              <a:buClr>
                <a:srgbClr val="FF6623"/>
              </a:buClr>
              <a:buSzPct val="125000"/>
              <a:defRPr/>
            </a:pPr>
            <a:r>
              <a:rPr lang="en-GB" sz="1400" b="1" dirty="0">
                <a:solidFill>
                  <a:schemeClr val="bg1"/>
                </a:solidFill>
                <a:latin typeface="+mj-lt"/>
              </a:rPr>
              <a:t>CAB 400 mg IM + RPV 600 mg IM Q4S **</a:t>
            </a:r>
            <a:br>
              <a:rPr lang="en-GB" sz="1400" b="1" dirty="0">
                <a:solidFill>
                  <a:schemeClr val="bg1"/>
                </a:solidFill>
                <a:latin typeface="+mj-lt"/>
              </a:rPr>
            </a:br>
            <a:r>
              <a:rPr lang="en-GB" sz="1400" b="1" dirty="0">
                <a:solidFill>
                  <a:schemeClr val="bg1"/>
                </a:solidFill>
                <a:latin typeface="+mj-lt"/>
              </a:rPr>
              <a:t>(n = 115)</a:t>
            </a:r>
          </a:p>
        </p:txBody>
      </p:sp>
      <p:sp>
        <p:nvSpPr>
          <p:cNvPr id="26647" name="ZoneTexte 37"/>
          <p:cNvSpPr txBox="1">
            <a:spLocks noChangeArrowheads="1"/>
          </p:cNvSpPr>
          <p:nvPr/>
        </p:nvSpPr>
        <p:spPr bwMode="auto">
          <a:xfrm>
            <a:off x="4998993" y="4328148"/>
            <a:ext cx="383228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050" dirty="0">
                <a:solidFill>
                  <a:srgbClr val="000066"/>
                </a:solidFill>
                <a:latin typeface="+mn-lt"/>
                <a:cs typeface="Arial" charset="0"/>
              </a:rPr>
              <a:t>* </a:t>
            </a:r>
            <a:r>
              <a:rPr lang="fr-FR" sz="1050" dirty="0">
                <a:solidFill>
                  <a:srgbClr val="000066"/>
                </a:solidFill>
                <a:latin typeface="+mn-lt"/>
              </a:rPr>
              <a:t>CAB IM, dose de charge 800 mg à J1 et 600 mg à S4 </a:t>
            </a:r>
          </a:p>
          <a:p>
            <a:pPr defTabSz="914400"/>
            <a:r>
              <a:rPr lang="fr-FR" sz="1050" dirty="0">
                <a:solidFill>
                  <a:srgbClr val="000066"/>
                </a:solidFill>
                <a:latin typeface="+mn-lt"/>
              </a:rPr>
              <a:t>** CAB IM, dose de charge 800 mg à J1</a:t>
            </a:r>
          </a:p>
        </p:txBody>
      </p:sp>
      <p:sp>
        <p:nvSpPr>
          <p:cNvPr id="26653" name="AutoShape 162"/>
          <p:cNvSpPr>
            <a:spLocks noChangeArrowheads="1"/>
          </p:cNvSpPr>
          <p:nvPr/>
        </p:nvSpPr>
        <p:spPr bwMode="auto">
          <a:xfrm>
            <a:off x="196361" y="1837738"/>
            <a:ext cx="1968979" cy="1991499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Naïfs d'ARV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</a:rPr>
              <a:t> 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 &gt; 18 ans</a:t>
            </a:r>
            <a:endParaRPr lang="fr-FR" sz="1400" b="1" dirty="0">
              <a:solidFill>
                <a:srgbClr val="000066"/>
              </a:solidFill>
              <a:latin typeface="Calibri" pitchFamily="-84" charset="0"/>
              <a:cs typeface="Arial" charset="0"/>
            </a:endParaRP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ARN VIH</a:t>
            </a:r>
            <a:r>
              <a:rPr lang="en-GB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</a:t>
            </a:r>
            <a:r>
              <a:rPr lang="en-GB" sz="1400" b="1" u="sng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en-GB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1 000 c/m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l</a:t>
            </a:r>
            <a:endParaRPr lang="en-GB" sz="1400" b="1" dirty="0">
              <a:solidFill>
                <a:srgbClr val="000066"/>
              </a:solidFill>
              <a:latin typeface="Calibri" pitchFamily="-84" charset="0"/>
              <a:cs typeface="Arial" charset="0"/>
            </a:endParaRP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CD4 &gt; 200/mm</a:t>
            </a:r>
            <a:r>
              <a:rPr lang="en-GB" sz="1400" b="1" baseline="30000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3</a:t>
            </a:r>
            <a:endParaRPr lang="fr-FR" sz="1400" b="1" baseline="30000" dirty="0">
              <a:solidFill>
                <a:srgbClr val="000066"/>
              </a:solidFill>
              <a:latin typeface="Calibri" pitchFamily="-84" charset="0"/>
              <a:cs typeface="Arial" charset="0"/>
            </a:endParaRP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</a:rPr>
              <a:t> Ag </a:t>
            </a:r>
            <a:r>
              <a:rPr lang="fr-FR" sz="1400" b="1" dirty="0" err="1">
                <a:solidFill>
                  <a:srgbClr val="000066"/>
                </a:solidFill>
                <a:latin typeface="Calibri" pitchFamily="-84" charset="0"/>
              </a:rPr>
              <a:t>HBs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 négatif</a:t>
            </a:r>
            <a:endParaRPr lang="en-GB" sz="1400" b="1" dirty="0">
              <a:solidFill>
                <a:srgbClr val="000066"/>
              </a:solidFill>
              <a:latin typeface="Calibri" pitchFamily="-84" charset="0"/>
            </a:endParaRP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</a:rPr>
              <a:t>AL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AT</a:t>
            </a:r>
            <a:r>
              <a:rPr lang="en-GB" sz="1400" b="1" dirty="0">
                <a:solidFill>
                  <a:srgbClr val="000066"/>
                </a:solidFill>
                <a:latin typeface="Calibri" pitchFamily="-84" charset="0"/>
              </a:rPr>
              <a:t> &lt; 5 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LSN</a:t>
            </a:r>
            <a:endParaRPr lang="en-GB" sz="1400" b="1" dirty="0">
              <a:solidFill>
                <a:srgbClr val="000066"/>
              </a:solidFill>
              <a:latin typeface="Calibri" pitchFamily="-84" charset="0"/>
            </a:endParaRP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</a:rPr>
              <a:t>Cl</a:t>
            </a:r>
            <a:r>
              <a:rPr lang="fr-FR" sz="1400" b="1" dirty="0" err="1">
                <a:solidFill>
                  <a:srgbClr val="000066"/>
                </a:solidFill>
                <a:latin typeface="Calibri" pitchFamily="-84" charset="0"/>
              </a:rPr>
              <a:t>airance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 créatinine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&gt; 50 </a:t>
            </a:r>
            <a:r>
              <a:rPr lang="en-GB" sz="1400" b="1" dirty="0">
                <a:solidFill>
                  <a:srgbClr val="000066"/>
                </a:solidFill>
                <a:latin typeface="Calibri" pitchFamily="-84" charset="0"/>
              </a:rPr>
              <a:t>m</a:t>
            </a:r>
            <a:r>
              <a:rPr lang="fr-FR" sz="1400" b="1" dirty="0">
                <a:solidFill>
                  <a:srgbClr val="000066"/>
                </a:solidFill>
                <a:latin typeface="Calibri" pitchFamily="-84" charset="0"/>
              </a:rPr>
              <a:t>l/min</a:t>
            </a:r>
          </a:p>
        </p:txBody>
      </p:sp>
      <p:sp>
        <p:nvSpPr>
          <p:cNvPr id="26655" name="Line 63"/>
          <p:cNvSpPr>
            <a:spLocks noChangeShapeType="1"/>
          </p:cNvSpPr>
          <p:nvPr/>
        </p:nvSpPr>
        <p:spPr bwMode="auto">
          <a:xfrm>
            <a:off x="2195735" y="2833487"/>
            <a:ext cx="3600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39" name="Rectangle 20"/>
          <p:cNvSpPr>
            <a:spLocks noChangeArrowheads="1"/>
          </p:cNvSpPr>
          <p:nvPr/>
        </p:nvSpPr>
        <p:spPr bwMode="auto">
          <a:xfrm>
            <a:off x="3560251" y="3833734"/>
            <a:ext cx="1644888" cy="512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0" tIns="0" rIns="0" bIns="0" anchor="ctr"/>
          <a:lstStyle/>
          <a:p>
            <a:pPr algn="ctr" defTabSz="796925" eaLnBrk="0" hangingPunct="0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None/>
              <a:defRPr/>
            </a:pPr>
            <a:r>
              <a:rPr lang="fr-FR" sz="1300" dirty="0">
                <a:solidFill>
                  <a:srgbClr val="000066"/>
                </a:solidFill>
                <a:latin typeface="Calibri" panose="020F0502020204030204" pitchFamily="34" charset="0"/>
              </a:rPr>
              <a:t>S-4 : ajout de </a:t>
            </a:r>
            <a:br>
              <a:rPr lang="fr-FR" sz="1300" dirty="0">
                <a:solidFill>
                  <a:srgbClr val="000066"/>
                </a:solidFill>
                <a:latin typeface="Calibri" panose="020F0502020204030204" pitchFamily="34" charset="0"/>
              </a:rPr>
            </a:br>
            <a:r>
              <a:rPr lang="fr-FR" sz="1300" dirty="0">
                <a:solidFill>
                  <a:srgbClr val="000066"/>
                </a:solidFill>
                <a:latin typeface="Calibri" panose="020F0502020204030204" pitchFamily="34" charset="0"/>
              </a:rPr>
              <a:t>RPV 25 mg QD oral</a:t>
            </a:r>
          </a:p>
        </p:txBody>
      </p:sp>
      <p:cxnSp>
        <p:nvCxnSpPr>
          <p:cNvPr id="40" name="Straight Arrow Connector 38"/>
          <p:cNvCxnSpPr>
            <a:cxnSpLocks noChangeShapeType="1"/>
          </p:cNvCxnSpPr>
          <p:nvPr/>
        </p:nvCxnSpPr>
        <p:spPr bwMode="auto">
          <a:xfrm flipV="1">
            <a:off x="4467683" y="3618621"/>
            <a:ext cx="0" cy="197368"/>
          </a:xfrm>
          <a:prstGeom prst="straightConnector1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</p:spPr>
      </p:cxnSp>
      <p:cxnSp>
        <p:nvCxnSpPr>
          <p:cNvPr id="33" name="Straight Arrow Connector 38"/>
          <p:cNvCxnSpPr>
            <a:cxnSpLocks noChangeShapeType="1"/>
          </p:cNvCxnSpPr>
          <p:nvPr/>
        </p:nvCxnSpPr>
        <p:spPr bwMode="auto">
          <a:xfrm>
            <a:off x="5204034" y="1897918"/>
            <a:ext cx="0" cy="197368"/>
          </a:xfrm>
          <a:prstGeom prst="straightConnector1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</p:spPr>
      </p:cxnSp>
      <p:cxnSp>
        <p:nvCxnSpPr>
          <p:cNvPr id="5" name="Connecteur droit 4"/>
          <p:cNvCxnSpPr/>
          <p:nvPr/>
        </p:nvCxnSpPr>
        <p:spPr bwMode="auto">
          <a:xfrm>
            <a:off x="2507778" y="3818861"/>
            <a:ext cx="633327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Connecteur droit 7"/>
          <p:cNvCxnSpPr/>
          <p:nvPr/>
        </p:nvCxnSpPr>
        <p:spPr bwMode="auto">
          <a:xfrm>
            <a:off x="8846298" y="3682408"/>
            <a:ext cx="0" cy="1291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Connecteur droit 41"/>
          <p:cNvCxnSpPr/>
          <p:nvPr/>
        </p:nvCxnSpPr>
        <p:spPr bwMode="auto">
          <a:xfrm>
            <a:off x="7154939" y="3682408"/>
            <a:ext cx="0" cy="1291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Connecteur droit 42"/>
          <p:cNvCxnSpPr/>
          <p:nvPr/>
        </p:nvCxnSpPr>
        <p:spPr bwMode="auto">
          <a:xfrm>
            <a:off x="6458684" y="3682408"/>
            <a:ext cx="0" cy="1291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Connecteur droit 43"/>
          <p:cNvCxnSpPr/>
          <p:nvPr/>
        </p:nvCxnSpPr>
        <p:spPr bwMode="auto">
          <a:xfrm>
            <a:off x="5224966" y="3682408"/>
            <a:ext cx="0" cy="1291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>
            <a:off x="2508717" y="3682408"/>
            <a:ext cx="0" cy="1291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182317" y="4918739"/>
            <a:ext cx="87822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hangingPunct="0">
              <a:spcBef>
                <a:spcPct val="20000"/>
              </a:spcBef>
              <a:buClr>
                <a:srgbClr val="CC3300"/>
              </a:buClr>
            </a:pPr>
            <a:r>
              <a:rPr lang="fr-FR" sz="1400" kern="0" dirty="0">
                <a:solidFill>
                  <a:srgbClr val="000066"/>
                </a:solidFill>
                <a:latin typeface="Arial"/>
                <a:ea typeface="ＭＳ Ｐゴシック" pitchFamily="-109" charset="-128"/>
                <a:cs typeface="ＭＳ Ｐゴシック" pitchFamily="-109" charset="-128"/>
              </a:rPr>
              <a:t>Phase d’induction : HIV RNA &lt; 50 c/ml (ITT-E) après 20 semaines = 91,3 % ; arrêt chez 18/309 patients, </a:t>
            </a:r>
            <a:br>
              <a:rPr lang="fr-FR" sz="1400" kern="0" dirty="0">
                <a:solidFill>
                  <a:srgbClr val="000066"/>
                </a:solidFill>
                <a:latin typeface="Arial"/>
                <a:ea typeface="ＭＳ Ｐゴシック" pitchFamily="-109" charset="-128"/>
                <a:cs typeface="ＭＳ Ｐゴシック" pitchFamily="-109" charset="-128"/>
              </a:rPr>
            </a:br>
            <a:r>
              <a:rPr lang="fr-FR" sz="1400" kern="0" dirty="0">
                <a:solidFill>
                  <a:srgbClr val="000066"/>
                </a:solidFill>
                <a:latin typeface="Arial"/>
                <a:ea typeface="ＭＳ Ｐゴシック" pitchFamily="-109" charset="-128"/>
                <a:cs typeface="ＭＳ Ｐゴシック" pitchFamily="-109" charset="-128"/>
              </a:rPr>
              <a:t>dont 6 pour événement indésirable et 2 pour manque d’efficacité</a:t>
            </a:r>
          </a:p>
        </p:txBody>
      </p:sp>
      <p:sp>
        <p:nvSpPr>
          <p:cNvPr id="37" name="Espace réservé du contenu 2"/>
          <p:cNvSpPr txBox="1">
            <a:spLocks/>
          </p:cNvSpPr>
          <p:nvPr/>
        </p:nvSpPr>
        <p:spPr bwMode="auto">
          <a:xfrm>
            <a:off x="34925" y="1125538"/>
            <a:ext cx="2699764" cy="681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d'étude</a:t>
            </a:r>
            <a:endParaRPr lang="en-GB" sz="24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sp>
        <p:nvSpPr>
          <p:cNvPr id="38" name="Oval 109"/>
          <p:cNvSpPr>
            <a:spLocks noChangeArrowheads="1"/>
          </p:cNvSpPr>
          <p:nvPr/>
        </p:nvSpPr>
        <p:spPr bwMode="auto">
          <a:xfrm>
            <a:off x="6997398" y="3835233"/>
            <a:ext cx="377362" cy="39694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fr-FR" sz="1200" b="1" dirty="0">
                <a:solidFill>
                  <a:srgbClr val="0066FF"/>
                </a:solidFill>
                <a:latin typeface="Calibri" pitchFamily="-65" charset="0"/>
                <a:cs typeface="ＭＳ Ｐゴシック"/>
              </a:rPr>
              <a:t>S48</a:t>
            </a:r>
            <a:endParaRPr lang="en-GB" altLang="fr-FR" sz="1200" dirty="0">
              <a:solidFill>
                <a:srgbClr val="0066FF"/>
              </a:solidFill>
              <a:latin typeface="Calibri" pitchFamily="-65" charset="0"/>
              <a:cs typeface="ＭＳ Ｐゴシック"/>
            </a:endParaRPr>
          </a:p>
        </p:txBody>
      </p:sp>
      <p:sp>
        <p:nvSpPr>
          <p:cNvPr id="47" name="Oval 109"/>
          <p:cNvSpPr>
            <a:spLocks noChangeArrowheads="1"/>
          </p:cNvSpPr>
          <p:nvPr/>
        </p:nvSpPr>
        <p:spPr bwMode="auto">
          <a:xfrm>
            <a:off x="8622582" y="3835233"/>
            <a:ext cx="377362" cy="39694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fr-FR" sz="1200" b="1" dirty="0">
                <a:solidFill>
                  <a:srgbClr val="0066FF"/>
                </a:solidFill>
                <a:latin typeface="Calibri" pitchFamily="-65" charset="0"/>
                <a:cs typeface="ＭＳ Ｐゴシック"/>
              </a:rPr>
              <a:t>S96</a:t>
            </a:r>
            <a:endParaRPr lang="en-GB" altLang="fr-FR" sz="1200" dirty="0">
              <a:solidFill>
                <a:srgbClr val="0066FF"/>
              </a:solidFill>
              <a:latin typeface="Calibri" pitchFamily="-65" charset="0"/>
              <a:cs typeface="ＭＳ Ｐゴシック"/>
            </a:endParaRPr>
          </a:p>
        </p:txBody>
      </p:sp>
      <p:sp>
        <p:nvSpPr>
          <p:cNvPr id="48" name="Oval 109"/>
          <p:cNvSpPr>
            <a:spLocks noChangeArrowheads="1"/>
          </p:cNvSpPr>
          <p:nvPr/>
        </p:nvSpPr>
        <p:spPr bwMode="auto">
          <a:xfrm>
            <a:off x="6263779" y="3835233"/>
            <a:ext cx="377362" cy="39694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fr-FR" sz="1200" b="1" dirty="0">
                <a:solidFill>
                  <a:srgbClr val="0066FF"/>
                </a:solidFill>
                <a:latin typeface="Calibri" pitchFamily="-65" charset="0"/>
                <a:cs typeface="ＭＳ Ｐゴシック"/>
              </a:rPr>
              <a:t>S32</a:t>
            </a:r>
            <a:endParaRPr lang="en-GB" altLang="fr-FR" sz="1200" dirty="0">
              <a:solidFill>
                <a:srgbClr val="0066FF"/>
              </a:solidFill>
              <a:latin typeface="Calibri" pitchFamily="-65" charset="0"/>
              <a:cs typeface="ＭＳ Ｐゴシック"/>
            </a:endParaRPr>
          </a:p>
        </p:txBody>
      </p:sp>
      <p:sp>
        <p:nvSpPr>
          <p:cNvPr id="49" name="Oval 109"/>
          <p:cNvSpPr>
            <a:spLocks noChangeArrowheads="1"/>
          </p:cNvSpPr>
          <p:nvPr/>
        </p:nvSpPr>
        <p:spPr bwMode="auto">
          <a:xfrm>
            <a:off x="2357327" y="3835233"/>
            <a:ext cx="377362" cy="3784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fr-FR" sz="1200" b="1" dirty="0">
                <a:solidFill>
                  <a:srgbClr val="0066FF"/>
                </a:solidFill>
                <a:latin typeface="Calibri" pitchFamily="-65" charset="0"/>
                <a:cs typeface="ＭＳ Ｐゴシック"/>
              </a:rPr>
              <a:t>S-20</a:t>
            </a:r>
            <a:endParaRPr lang="en-GB" altLang="fr-FR" sz="1200" dirty="0">
              <a:solidFill>
                <a:srgbClr val="0066FF"/>
              </a:solidFill>
              <a:latin typeface="Calibri" pitchFamily="-65" charset="0"/>
              <a:cs typeface="ＭＳ Ｐゴシック"/>
            </a:endParaRPr>
          </a:p>
        </p:txBody>
      </p:sp>
      <p:sp>
        <p:nvSpPr>
          <p:cNvPr id="50" name="Oval 109"/>
          <p:cNvSpPr>
            <a:spLocks noChangeArrowheads="1"/>
          </p:cNvSpPr>
          <p:nvPr/>
        </p:nvSpPr>
        <p:spPr bwMode="auto">
          <a:xfrm>
            <a:off x="5058560" y="3835233"/>
            <a:ext cx="377362" cy="3784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fr-FR" sz="1200" b="1" dirty="0">
                <a:solidFill>
                  <a:srgbClr val="0066FF"/>
                </a:solidFill>
                <a:latin typeface="Calibri" pitchFamily="-65" charset="0"/>
                <a:cs typeface="ＭＳ Ｐゴシック"/>
              </a:rPr>
              <a:t>J1</a:t>
            </a:r>
            <a:endParaRPr lang="en-GB" altLang="fr-FR" sz="1200" dirty="0">
              <a:solidFill>
                <a:srgbClr val="0066FF"/>
              </a:solidFill>
              <a:latin typeface="Calibri" pitchFamily="-65" charset="0"/>
              <a:cs typeface="ＭＳ Ｐゴシック"/>
            </a:endParaRPr>
          </a:p>
        </p:txBody>
      </p:sp>
      <p:sp>
        <p:nvSpPr>
          <p:cNvPr id="41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705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272000"/>
              </p:ext>
            </p:extLst>
          </p:nvPr>
        </p:nvGraphicFramePr>
        <p:xfrm>
          <a:off x="261248" y="1700809"/>
          <a:ext cx="8608194" cy="4752529"/>
        </p:xfrm>
        <a:graphic>
          <a:graphicData uri="http://schemas.openxmlformats.org/drawingml/2006/table">
            <a:tbl>
              <a:tblPr/>
              <a:tblGrid>
                <a:gridCol w="3662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611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95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Q8S 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115)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Q4S 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115)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CAB oral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56)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Afro-américain,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Classe C CDC,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&lt; 1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ARN VIH, 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c/ml, médiane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4,4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4,5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4,3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449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499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517,5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59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Manque d’efficacité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Retrait de consentement / Autre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 (3,5 %)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1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 (9,6 %)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3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 (10,7 %)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 / 2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85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Arrêt entre S48 et S96,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Retrait de consentement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89501" y="1151863"/>
            <a:ext cx="77523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a l'inclusion (ITT exposés en maintenance)</a:t>
            </a:r>
            <a:endParaRPr lang="en-GB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680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106"/>
          <p:cNvSpPr>
            <a:spLocks noChangeArrowheads="1"/>
          </p:cNvSpPr>
          <p:nvPr/>
        </p:nvSpPr>
        <p:spPr bwMode="auto">
          <a:xfrm flipH="1">
            <a:off x="5724128" y="2660644"/>
            <a:ext cx="1620000" cy="449350"/>
          </a:xfrm>
          <a:prstGeom prst="rightArrow">
            <a:avLst>
              <a:gd name="adj1" fmla="val 50000"/>
              <a:gd name="adj2" fmla="val 52787"/>
            </a:avLst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GB" sz="1200" kern="0" dirty="0">
                <a:solidFill>
                  <a:schemeClr val="bg1"/>
                </a:solidFill>
                <a:latin typeface="Arial" pitchFamily="34" charset="0"/>
                <a:ea typeface="MS PGothic"/>
                <a:cs typeface="Arial" pitchFamily="34" charset="0"/>
              </a:rPr>
              <a:t>Oral</a:t>
            </a:r>
          </a:p>
        </p:txBody>
      </p:sp>
      <p:sp>
        <p:nvSpPr>
          <p:cNvPr id="59" name="AutoShape 106"/>
          <p:cNvSpPr>
            <a:spLocks noChangeArrowheads="1"/>
          </p:cNvSpPr>
          <p:nvPr/>
        </p:nvSpPr>
        <p:spPr bwMode="auto">
          <a:xfrm>
            <a:off x="7351296" y="2660644"/>
            <a:ext cx="1620000" cy="449350"/>
          </a:xfrm>
          <a:prstGeom prst="rightArrow">
            <a:avLst>
              <a:gd name="adj1" fmla="val 50000"/>
              <a:gd name="adj2" fmla="val 52787"/>
            </a:avLst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r>
              <a:rPr lang="fr-FR" sz="1200" kern="0">
                <a:solidFill>
                  <a:prstClr val="white"/>
                </a:solidFill>
                <a:latin typeface="Arial" pitchFamily="34" charset="0"/>
                <a:ea typeface="MS PGothic"/>
                <a:cs typeface="Arial" pitchFamily="34" charset="0"/>
              </a:rPr>
              <a:t>Intramusculaire</a:t>
            </a:r>
          </a:p>
        </p:txBody>
      </p:sp>
      <p:sp>
        <p:nvSpPr>
          <p:cNvPr id="67" name="Line 14"/>
          <p:cNvSpPr>
            <a:spLocks noChangeShapeType="1"/>
          </p:cNvSpPr>
          <p:nvPr/>
        </p:nvSpPr>
        <p:spPr bwMode="auto">
          <a:xfrm flipV="1">
            <a:off x="6281520" y="3351592"/>
            <a:ext cx="0" cy="758128"/>
          </a:xfrm>
          <a:prstGeom prst="line">
            <a:avLst/>
          </a:prstGeom>
          <a:noFill/>
          <a:ln w="12700">
            <a:solidFill>
              <a:srgbClr val="000066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 eaLnBrk="0" hangingPunct="0">
              <a:defRPr/>
            </a:pPr>
            <a:endParaRPr lang="en-GB" sz="1100" kern="0" dirty="0">
              <a:solidFill>
                <a:srgbClr val="000066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70" name="Line 92"/>
          <p:cNvSpPr>
            <a:spLocks noChangeShapeType="1"/>
          </p:cNvSpPr>
          <p:nvPr/>
        </p:nvSpPr>
        <p:spPr bwMode="auto">
          <a:xfrm>
            <a:off x="7313451" y="3422840"/>
            <a:ext cx="3175" cy="667152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xtLst/>
        </p:spPr>
        <p:txBody>
          <a:bodyPr/>
          <a:lstStyle/>
          <a:p>
            <a:pPr eaLnBrk="0" hangingPunct="0">
              <a:defRPr/>
            </a:pPr>
            <a:endParaRPr lang="en-GB" sz="1100" kern="0" dirty="0">
              <a:solidFill>
                <a:srgbClr val="000066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75" name="Text Box 10"/>
          <p:cNvSpPr txBox="1">
            <a:spLocks noChangeArrowheads="1"/>
          </p:cNvSpPr>
          <p:nvPr/>
        </p:nvSpPr>
        <p:spPr bwMode="auto">
          <a:xfrm>
            <a:off x="6898938" y="4486923"/>
            <a:ext cx="812192" cy="406525"/>
          </a:xfrm>
          <a:prstGeom prst="rect">
            <a:avLst/>
          </a:prstGeom>
          <a:noFill/>
          <a:ln>
            <a:noFill/>
          </a:ln>
          <a:extLst/>
        </p:spPr>
        <p:txBody>
          <a:bodyPr tIns="91440" bIns="914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600" b="1" kern="0" dirty="0">
                <a:solidFill>
                  <a:srgbClr val="333399"/>
                </a:solidFill>
                <a:latin typeface="+mj-lt"/>
                <a:ea typeface="MS PGothic"/>
              </a:rPr>
              <a:t>Q4S </a:t>
            </a:r>
          </a:p>
        </p:txBody>
      </p:sp>
      <p:sp>
        <p:nvSpPr>
          <p:cNvPr id="57351" name="TextBox 70"/>
          <p:cNvSpPr txBox="1">
            <a:spLocks noChangeArrowheads="1"/>
          </p:cNvSpPr>
          <p:nvPr/>
        </p:nvSpPr>
        <p:spPr bwMode="auto">
          <a:xfrm>
            <a:off x="5916322" y="4036570"/>
            <a:ext cx="663763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 anchor="ctr">
            <a:spAutoFit/>
          </a:bodyPr>
          <a:lstStyle/>
          <a:p>
            <a:pPr algn="ctr" defTabSz="1346200">
              <a:lnSpc>
                <a:spcPct val="90000"/>
              </a:lnSpc>
              <a:tabLst>
                <a:tab pos="1346200" algn="l"/>
              </a:tabLst>
            </a:pPr>
            <a:r>
              <a:rPr lang="en-GB" sz="1200" dirty="0">
                <a:solidFill>
                  <a:srgbClr val="000066"/>
                </a:solidFill>
                <a:ea typeface="MS PGothic" pitchFamily="34" charset="-128"/>
              </a:rPr>
              <a:t>‒ 10 %</a:t>
            </a:r>
          </a:p>
        </p:txBody>
      </p:sp>
      <p:sp>
        <p:nvSpPr>
          <p:cNvPr id="57352" name="TextBox 70"/>
          <p:cNvSpPr txBox="1">
            <a:spLocks noChangeArrowheads="1"/>
          </p:cNvSpPr>
          <p:nvPr/>
        </p:nvSpPr>
        <p:spPr bwMode="auto">
          <a:xfrm>
            <a:off x="8141641" y="4036570"/>
            <a:ext cx="668046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 anchor="ctr">
            <a:spAutoFit/>
          </a:bodyPr>
          <a:lstStyle/>
          <a:p>
            <a:pPr algn="ctr" defTabSz="1346200">
              <a:lnSpc>
                <a:spcPct val="90000"/>
              </a:lnSpc>
              <a:tabLst>
                <a:tab pos="1346200" algn="l"/>
              </a:tabLst>
            </a:pPr>
            <a:r>
              <a:rPr lang="en-GB" sz="1200" dirty="0">
                <a:solidFill>
                  <a:srgbClr val="000066"/>
                </a:solidFill>
                <a:ea typeface="MS PGothic" pitchFamily="34" charset="-128"/>
              </a:rPr>
              <a:t>+ 10 %</a:t>
            </a:r>
          </a:p>
        </p:txBody>
      </p:sp>
      <p:sp>
        <p:nvSpPr>
          <p:cNvPr id="64" name="Text Box 99"/>
          <p:cNvSpPr txBox="1">
            <a:spLocks noChangeArrowheads="1"/>
          </p:cNvSpPr>
          <p:nvPr/>
        </p:nvSpPr>
        <p:spPr bwMode="auto">
          <a:xfrm>
            <a:off x="8360844" y="3747116"/>
            <a:ext cx="519545" cy="276999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1200" b="1" kern="0" dirty="0">
                <a:solidFill>
                  <a:srgbClr val="333399"/>
                </a:solidFill>
                <a:latin typeface="+mj-lt"/>
                <a:ea typeface="MS PGothic"/>
              </a:rPr>
              <a:t>12,2</a:t>
            </a:r>
          </a:p>
        </p:txBody>
      </p:sp>
      <p:sp>
        <p:nvSpPr>
          <p:cNvPr id="73" name="Text Box 98"/>
          <p:cNvSpPr txBox="1">
            <a:spLocks noChangeArrowheads="1"/>
          </p:cNvSpPr>
          <p:nvPr/>
        </p:nvSpPr>
        <p:spPr bwMode="auto">
          <a:xfrm>
            <a:off x="6732240" y="3745666"/>
            <a:ext cx="314325" cy="276999"/>
          </a:xfrm>
          <a:prstGeom prst="rect">
            <a:avLst/>
          </a:prstGeom>
          <a:noFill/>
          <a:ln>
            <a:noFill/>
          </a:ln>
          <a:extLst/>
        </p:spPr>
        <p:txBody>
          <a:bodyPr lIns="0" r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200" b="1" kern="0" dirty="0">
                <a:solidFill>
                  <a:srgbClr val="333399"/>
                </a:solidFill>
                <a:latin typeface="+mj-lt"/>
                <a:ea typeface="MS PGothic"/>
              </a:rPr>
              <a:t>- 4,8</a:t>
            </a:r>
          </a:p>
        </p:txBody>
      </p:sp>
      <p:sp>
        <p:nvSpPr>
          <p:cNvPr id="48" name="Text Box 99"/>
          <p:cNvSpPr txBox="1">
            <a:spLocks noChangeArrowheads="1"/>
          </p:cNvSpPr>
          <p:nvPr/>
        </p:nvSpPr>
        <p:spPr bwMode="auto">
          <a:xfrm>
            <a:off x="7514604" y="3373827"/>
            <a:ext cx="585788" cy="30777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400" b="1" kern="0" dirty="0">
                <a:solidFill>
                  <a:srgbClr val="333399"/>
                </a:solidFill>
                <a:latin typeface="+mj-lt"/>
                <a:ea typeface="MS PGothic"/>
              </a:rPr>
              <a:t>3,7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6804247" y="3768422"/>
            <a:ext cx="1799996" cy="0"/>
          </a:xfrm>
          <a:prstGeom prst="line">
            <a:avLst/>
          </a:prstGeom>
          <a:ln w="31750">
            <a:solidFill>
              <a:srgbClr val="006699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rot="16200000">
            <a:off x="7707773" y="3767753"/>
            <a:ext cx="201925" cy="0"/>
          </a:xfrm>
          <a:prstGeom prst="line">
            <a:avLst/>
          </a:prstGeom>
          <a:ln w="31750">
            <a:solidFill>
              <a:srgbClr val="006699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Line 92"/>
          <p:cNvSpPr>
            <a:spLocks noChangeShapeType="1"/>
          </p:cNvSpPr>
          <p:nvPr/>
        </p:nvSpPr>
        <p:spPr bwMode="auto">
          <a:xfrm rot="16200000" flipH="1">
            <a:off x="7345554" y="2988456"/>
            <a:ext cx="1" cy="219600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xtLst/>
        </p:spPr>
        <p:txBody>
          <a:bodyPr/>
          <a:lstStyle/>
          <a:p>
            <a:pPr eaLnBrk="0" hangingPunct="0">
              <a:defRPr/>
            </a:pPr>
            <a:endParaRPr lang="en-GB" sz="1100" kern="0" dirty="0">
              <a:solidFill>
                <a:srgbClr val="000066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57360" name="Rectangle 6"/>
          <p:cNvSpPr>
            <a:spLocks noChangeArrowheads="1"/>
          </p:cNvSpPr>
          <p:nvPr/>
        </p:nvSpPr>
        <p:spPr bwMode="auto">
          <a:xfrm>
            <a:off x="5878607" y="2426179"/>
            <a:ext cx="2938210" cy="23026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tIns="0" bIns="0" anchor="ctr"/>
          <a:lstStyle/>
          <a:p>
            <a:pPr algn="ctr">
              <a:lnSpc>
                <a:spcPct val="90000"/>
              </a:lnSpc>
            </a:pPr>
            <a:r>
              <a:rPr lang="fr-FR" sz="1600" b="1">
                <a:solidFill>
                  <a:srgbClr val="333399"/>
                </a:solidFill>
                <a:latin typeface="+mj-lt"/>
                <a:ea typeface="MS PGothic" pitchFamily="34" charset="-128"/>
              </a:rPr>
              <a:t>Différence (IC 95 %)</a:t>
            </a:r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 flipV="1">
            <a:off x="6264588" y="4766906"/>
            <a:ext cx="0" cy="758128"/>
          </a:xfrm>
          <a:prstGeom prst="line">
            <a:avLst/>
          </a:prstGeom>
          <a:noFill/>
          <a:ln w="12700">
            <a:solidFill>
              <a:srgbClr val="000066"/>
            </a:solidFill>
            <a:prstDash val="dash"/>
            <a:round/>
            <a:headEnd/>
            <a:tailEnd/>
          </a:ln>
          <a:extLst/>
        </p:spPr>
        <p:txBody>
          <a:bodyPr/>
          <a:lstStyle/>
          <a:p>
            <a:pPr eaLnBrk="0" hangingPunct="0">
              <a:defRPr/>
            </a:pPr>
            <a:endParaRPr lang="en-GB" sz="1100" kern="0" dirty="0">
              <a:solidFill>
                <a:srgbClr val="000066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66" name="Line 92"/>
          <p:cNvSpPr>
            <a:spLocks noChangeShapeType="1"/>
          </p:cNvSpPr>
          <p:nvPr/>
        </p:nvSpPr>
        <p:spPr bwMode="auto">
          <a:xfrm>
            <a:off x="7310276" y="4842547"/>
            <a:ext cx="3175" cy="667152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xtLst/>
        </p:spPr>
        <p:txBody>
          <a:bodyPr/>
          <a:lstStyle/>
          <a:p>
            <a:pPr eaLnBrk="0" hangingPunct="0">
              <a:defRPr/>
            </a:pPr>
            <a:endParaRPr lang="en-GB" sz="1100" kern="0" dirty="0">
              <a:solidFill>
                <a:srgbClr val="000066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78" name="Text Box 10"/>
          <p:cNvSpPr txBox="1">
            <a:spLocks noChangeArrowheads="1"/>
          </p:cNvSpPr>
          <p:nvPr/>
        </p:nvSpPr>
        <p:spPr bwMode="auto">
          <a:xfrm>
            <a:off x="7164226" y="5398739"/>
            <a:ext cx="295275" cy="406525"/>
          </a:xfrm>
          <a:prstGeom prst="rect">
            <a:avLst/>
          </a:prstGeom>
          <a:noFill/>
          <a:ln>
            <a:noFill/>
          </a:ln>
          <a:extLst/>
        </p:spPr>
        <p:txBody>
          <a:bodyPr tIns="91440" bIns="914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400" kern="0" dirty="0">
                <a:solidFill>
                  <a:srgbClr val="000066"/>
                </a:solidFill>
                <a:ea typeface="MS PGothic"/>
              </a:rPr>
              <a:t>0 </a:t>
            </a:r>
          </a:p>
        </p:txBody>
      </p:sp>
      <p:sp>
        <p:nvSpPr>
          <p:cNvPr id="79" name="TextBox 70"/>
          <p:cNvSpPr txBox="1">
            <a:spLocks noChangeArrowheads="1"/>
          </p:cNvSpPr>
          <p:nvPr/>
        </p:nvSpPr>
        <p:spPr bwMode="auto">
          <a:xfrm>
            <a:off x="5867443" y="5446911"/>
            <a:ext cx="663763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 anchor="ctr">
            <a:spAutoFit/>
          </a:bodyPr>
          <a:lstStyle/>
          <a:p>
            <a:pPr algn="ctr" defTabSz="1346200">
              <a:lnSpc>
                <a:spcPct val="90000"/>
              </a:lnSpc>
              <a:tabLst>
                <a:tab pos="1346200" algn="l"/>
              </a:tabLst>
            </a:pPr>
            <a:r>
              <a:rPr lang="en-GB" sz="1200" dirty="0">
                <a:solidFill>
                  <a:srgbClr val="000066"/>
                </a:solidFill>
                <a:ea typeface="MS PGothic" pitchFamily="34" charset="-128"/>
              </a:rPr>
              <a:t>‒ 10 %</a:t>
            </a:r>
          </a:p>
        </p:txBody>
      </p:sp>
      <p:sp>
        <p:nvSpPr>
          <p:cNvPr id="80" name="TextBox 70"/>
          <p:cNvSpPr txBox="1">
            <a:spLocks noChangeArrowheads="1"/>
          </p:cNvSpPr>
          <p:nvPr/>
        </p:nvSpPr>
        <p:spPr bwMode="auto">
          <a:xfrm>
            <a:off x="8168172" y="5446911"/>
            <a:ext cx="668046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 anchor="ctr">
            <a:spAutoFit/>
          </a:bodyPr>
          <a:lstStyle/>
          <a:p>
            <a:pPr algn="ctr" defTabSz="1346200">
              <a:lnSpc>
                <a:spcPct val="90000"/>
              </a:lnSpc>
              <a:tabLst>
                <a:tab pos="1346200" algn="l"/>
              </a:tabLst>
            </a:pPr>
            <a:r>
              <a:rPr lang="en-GB" sz="1200" dirty="0">
                <a:solidFill>
                  <a:srgbClr val="000066"/>
                </a:solidFill>
                <a:ea typeface="MS PGothic" pitchFamily="34" charset="-128"/>
              </a:rPr>
              <a:t>+ 10 %</a:t>
            </a:r>
          </a:p>
        </p:txBody>
      </p:sp>
      <p:sp>
        <p:nvSpPr>
          <p:cNvPr id="81" name="Text Box 99"/>
          <p:cNvSpPr txBox="1">
            <a:spLocks noChangeArrowheads="1"/>
          </p:cNvSpPr>
          <p:nvPr/>
        </p:nvSpPr>
        <p:spPr bwMode="auto">
          <a:xfrm>
            <a:off x="8314782" y="5162430"/>
            <a:ext cx="519545" cy="276999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1200" b="1" kern="0" dirty="0">
                <a:solidFill>
                  <a:srgbClr val="333399"/>
                </a:solidFill>
                <a:latin typeface="+mj-lt"/>
                <a:ea typeface="MS PGothic"/>
              </a:rPr>
              <a:t>11,5</a:t>
            </a:r>
          </a:p>
        </p:txBody>
      </p:sp>
      <p:sp>
        <p:nvSpPr>
          <p:cNvPr id="82" name="Text Box 98"/>
          <p:cNvSpPr txBox="1">
            <a:spLocks noChangeArrowheads="1"/>
          </p:cNvSpPr>
          <p:nvPr/>
        </p:nvSpPr>
        <p:spPr bwMode="auto">
          <a:xfrm>
            <a:off x="6585149" y="5165886"/>
            <a:ext cx="314325" cy="276999"/>
          </a:xfrm>
          <a:prstGeom prst="rect">
            <a:avLst/>
          </a:prstGeom>
          <a:noFill/>
          <a:ln>
            <a:noFill/>
          </a:ln>
          <a:extLst/>
        </p:spPr>
        <p:txBody>
          <a:bodyPr lIns="0" r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200" b="1" kern="0" dirty="0">
                <a:solidFill>
                  <a:srgbClr val="333399"/>
                </a:solidFill>
                <a:latin typeface="+mj-lt"/>
                <a:ea typeface="MS PGothic"/>
              </a:rPr>
              <a:t>- 5,8</a:t>
            </a:r>
          </a:p>
        </p:txBody>
      </p:sp>
      <p:sp>
        <p:nvSpPr>
          <p:cNvPr id="83" name="Text Box 99"/>
          <p:cNvSpPr txBox="1">
            <a:spLocks noChangeArrowheads="1"/>
          </p:cNvSpPr>
          <p:nvPr/>
        </p:nvSpPr>
        <p:spPr bwMode="auto">
          <a:xfrm>
            <a:off x="7370588" y="4789141"/>
            <a:ext cx="585788" cy="30777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400" b="1" kern="0" dirty="0">
                <a:solidFill>
                  <a:srgbClr val="333399"/>
                </a:solidFill>
                <a:latin typeface="+mj-lt"/>
                <a:ea typeface="MS PGothic"/>
              </a:rPr>
              <a:t>2,8</a:t>
            </a:r>
          </a:p>
        </p:txBody>
      </p:sp>
      <p:cxnSp>
        <p:nvCxnSpPr>
          <p:cNvPr id="84" name="Straight Connector 28"/>
          <p:cNvCxnSpPr/>
          <p:nvPr/>
        </p:nvCxnSpPr>
        <p:spPr bwMode="auto">
          <a:xfrm flipV="1">
            <a:off x="6770505" y="5183736"/>
            <a:ext cx="1797967" cy="4309"/>
          </a:xfrm>
          <a:prstGeom prst="line">
            <a:avLst/>
          </a:prstGeom>
          <a:ln w="31750">
            <a:solidFill>
              <a:srgbClr val="006699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29"/>
          <p:cNvCxnSpPr/>
          <p:nvPr/>
        </p:nvCxnSpPr>
        <p:spPr bwMode="auto">
          <a:xfrm rot="16200000">
            <a:off x="7563757" y="5183067"/>
            <a:ext cx="201925" cy="0"/>
          </a:xfrm>
          <a:prstGeom prst="line">
            <a:avLst/>
          </a:prstGeom>
          <a:ln w="31750">
            <a:solidFill>
              <a:srgbClr val="006699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Line 92"/>
          <p:cNvSpPr>
            <a:spLocks noChangeShapeType="1"/>
          </p:cNvSpPr>
          <p:nvPr/>
        </p:nvSpPr>
        <p:spPr bwMode="auto">
          <a:xfrm rot="16200000" flipH="1">
            <a:off x="7328622" y="4403770"/>
            <a:ext cx="1" cy="219600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xtLst/>
        </p:spPr>
        <p:txBody>
          <a:bodyPr/>
          <a:lstStyle/>
          <a:p>
            <a:pPr eaLnBrk="0" hangingPunct="0">
              <a:defRPr/>
            </a:pPr>
            <a:endParaRPr lang="en-GB" sz="1100" kern="0" dirty="0">
              <a:solidFill>
                <a:srgbClr val="000066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87" name="Text Box 10"/>
          <p:cNvSpPr txBox="1">
            <a:spLocks noChangeArrowheads="1"/>
          </p:cNvSpPr>
          <p:nvPr/>
        </p:nvSpPr>
        <p:spPr bwMode="auto">
          <a:xfrm>
            <a:off x="6898938" y="3085328"/>
            <a:ext cx="812192" cy="406525"/>
          </a:xfrm>
          <a:prstGeom prst="rect">
            <a:avLst/>
          </a:prstGeom>
          <a:noFill/>
          <a:ln>
            <a:noFill/>
          </a:ln>
          <a:extLst/>
        </p:spPr>
        <p:txBody>
          <a:bodyPr tIns="91440" bIns="914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600" b="1" kern="0" dirty="0">
                <a:solidFill>
                  <a:srgbClr val="333399"/>
                </a:solidFill>
                <a:latin typeface="+mj-lt"/>
                <a:ea typeface="MS PGothic"/>
              </a:rPr>
              <a:t>Q8S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1447C0F5-3B20-4807-91D9-AB32C31A0E27}"/>
              </a:ext>
            </a:extLst>
          </p:cNvPr>
          <p:cNvGrpSpPr/>
          <p:nvPr/>
        </p:nvGrpSpPr>
        <p:grpSpPr>
          <a:xfrm>
            <a:off x="493417" y="2060848"/>
            <a:ext cx="5014687" cy="3567595"/>
            <a:chOff x="493417" y="2060848"/>
            <a:chExt cx="5014687" cy="3567595"/>
          </a:xfrm>
        </p:grpSpPr>
        <p:sp>
          <p:nvSpPr>
            <p:cNvPr id="91" name="AutoShape 165"/>
            <p:cNvSpPr>
              <a:spLocks noChangeArrowheads="1"/>
            </p:cNvSpPr>
            <p:nvPr/>
          </p:nvSpPr>
          <p:spPr bwMode="auto">
            <a:xfrm>
              <a:off x="3313824" y="2258848"/>
              <a:ext cx="1922853" cy="90471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57368" name="Rectangle 40"/>
            <p:cNvSpPr>
              <a:spLocks noChangeArrowheads="1"/>
            </p:cNvSpPr>
            <p:nvPr/>
          </p:nvSpPr>
          <p:spPr bwMode="auto">
            <a:xfrm>
              <a:off x="1131123" y="2147533"/>
              <a:ext cx="2079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95</a:t>
              </a:r>
            </a:p>
          </p:txBody>
        </p:sp>
        <p:sp>
          <p:nvSpPr>
            <p:cNvPr id="57369" name="Rectangle 41"/>
            <p:cNvSpPr>
              <a:spLocks noChangeArrowheads="1"/>
            </p:cNvSpPr>
            <p:nvPr/>
          </p:nvSpPr>
          <p:spPr bwMode="auto">
            <a:xfrm>
              <a:off x="2679806" y="4622939"/>
              <a:ext cx="15943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4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0" name="Rectangle 42"/>
            <p:cNvSpPr>
              <a:spLocks noChangeArrowheads="1"/>
            </p:cNvSpPr>
            <p:nvPr/>
          </p:nvSpPr>
          <p:spPr bwMode="auto">
            <a:xfrm>
              <a:off x="4131354" y="4817061"/>
              <a:ext cx="25327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&lt; 1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1" name="Rectangle 43"/>
            <p:cNvSpPr>
              <a:spLocks noChangeArrowheads="1"/>
            </p:cNvSpPr>
            <p:nvPr/>
          </p:nvSpPr>
          <p:spPr bwMode="auto">
            <a:xfrm>
              <a:off x="1564130" y="2174667"/>
              <a:ext cx="2079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94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2" name="Rectangle 44"/>
            <p:cNvSpPr>
              <a:spLocks noChangeArrowheads="1"/>
            </p:cNvSpPr>
            <p:nvPr/>
          </p:nvSpPr>
          <p:spPr bwMode="auto">
            <a:xfrm>
              <a:off x="3092654" y="4817061"/>
              <a:ext cx="25327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&lt; 1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3" name="Rectangle 45"/>
            <p:cNvSpPr>
              <a:spLocks noChangeArrowheads="1"/>
            </p:cNvSpPr>
            <p:nvPr/>
          </p:nvSpPr>
          <p:spPr bwMode="auto">
            <a:xfrm>
              <a:off x="4668440" y="4581128"/>
              <a:ext cx="15211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5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4" name="Rectangle 46"/>
            <p:cNvSpPr>
              <a:spLocks noChangeArrowheads="1"/>
            </p:cNvSpPr>
            <p:nvPr/>
          </p:nvSpPr>
          <p:spPr bwMode="auto">
            <a:xfrm>
              <a:off x="663335" y="4964514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5" name="Rectangle 47"/>
            <p:cNvSpPr>
              <a:spLocks noChangeArrowheads="1"/>
            </p:cNvSpPr>
            <p:nvPr/>
          </p:nvSpPr>
          <p:spPr bwMode="auto">
            <a:xfrm>
              <a:off x="578376" y="443635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6" name="Rectangle 48"/>
            <p:cNvSpPr>
              <a:spLocks noChangeArrowheads="1"/>
            </p:cNvSpPr>
            <p:nvPr/>
          </p:nvSpPr>
          <p:spPr bwMode="auto">
            <a:xfrm>
              <a:off x="578376" y="390967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7" name="Rectangle 49"/>
            <p:cNvSpPr>
              <a:spLocks noChangeArrowheads="1"/>
            </p:cNvSpPr>
            <p:nvPr/>
          </p:nvSpPr>
          <p:spPr bwMode="auto">
            <a:xfrm>
              <a:off x="578376" y="338151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8" name="Rectangle 50"/>
            <p:cNvSpPr>
              <a:spLocks noChangeArrowheads="1"/>
            </p:cNvSpPr>
            <p:nvPr/>
          </p:nvSpPr>
          <p:spPr bwMode="auto">
            <a:xfrm>
              <a:off x="578376" y="285484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9" name="Rectangle 51"/>
            <p:cNvSpPr>
              <a:spLocks noChangeArrowheads="1"/>
            </p:cNvSpPr>
            <p:nvPr/>
          </p:nvSpPr>
          <p:spPr bwMode="auto">
            <a:xfrm>
              <a:off x="493417" y="2325096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100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80" name="Rectangle 52"/>
            <p:cNvSpPr>
              <a:spLocks noChangeArrowheads="1"/>
            </p:cNvSpPr>
            <p:nvPr/>
          </p:nvSpPr>
          <p:spPr bwMode="auto">
            <a:xfrm>
              <a:off x="817010" y="5197556"/>
              <a:ext cx="16542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Succès 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57381" name="Rectangle 53"/>
            <p:cNvSpPr>
              <a:spLocks noChangeArrowheads="1"/>
            </p:cNvSpPr>
            <p:nvPr/>
          </p:nvSpPr>
          <p:spPr bwMode="auto">
            <a:xfrm>
              <a:off x="2631456" y="5197556"/>
              <a:ext cx="110286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Non réponse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57382" name="Rectangle 54"/>
            <p:cNvSpPr>
              <a:spLocks noChangeArrowheads="1"/>
            </p:cNvSpPr>
            <p:nvPr/>
          </p:nvSpPr>
          <p:spPr bwMode="auto">
            <a:xfrm>
              <a:off x="4130245" y="5197556"/>
              <a:ext cx="1269578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Pas de donnée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672483" y="2060848"/>
              <a:ext cx="37702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788453" y="2946756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788453" y="3477423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788453" y="4009093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788453" y="4540761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788453" y="5073431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788453" y="2415088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995629" y="2445432"/>
              <a:ext cx="442123" cy="2628000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1452169" y="2445432"/>
              <a:ext cx="443188" cy="2628000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498964" y="4857433"/>
              <a:ext cx="444253" cy="215999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4030208" y="5029117"/>
              <a:ext cx="444253" cy="33834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2982154" y="5039598"/>
              <a:ext cx="442123" cy="33834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513397" y="4893433"/>
              <a:ext cx="442123" cy="179999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" name="Freeform 16"/>
            <p:cNvSpPr>
              <a:spLocks/>
            </p:cNvSpPr>
            <p:nvPr/>
          </p:nvSpPr>
          <p:spPr bwMode="auto">
            <a:xfrm>
              <a:off x="1915345" y="2517432"/>
              <a:ext cx="443188" cy="2556000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8" name="Rectangle 17"/>
            <p:cNvSpPr>
              <a:spLocks noChangeArrowheads="1"/>
            </p:cNvSpPr>
            <p:nvPr/>
          </p:nvSpPr>
          <p:spPr bwMode="auto">
            <a:xfrm>
              <a:off x="4958356" y="4857435"/>
              <a:ext cx="444253" cy="215997"/>
            </a:xfrm>
            <a:prstGeom prst="rect">
              <a:avLst/>
            </a:pr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3445330" y="4893432"/>
              <a:ext cx="442123" cy="180000"/>
            </a:xfrm>
            <a:prstGeom prst="rect">
              <a:avLst/>
            </a:pr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Rectangle 43"/>
            <p:cNvSpPr>
              <a:spLocks noChangeArrowheads="1"/>
            </p:cNvSpPr>
            <p:nvPr/>
          </p:nvSpPr>
          <p:spPr bwMode="auto">
            <a:xfrm>
              <a:off x="2051356" y="2217897"/>
              <a:ext cx="2079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91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2" name="Rectangle 41"/>
            <p:cNvSpPr>
              <a:spLocks noChangeArrowheads="1"/>
            </p:cNvSpPr>
            <p:nvPr/>
          </p:nvSpPr>
          <p:spPr bwMode="auto">
            <a:xfrm>
              <a:off x="3595781" y="4622939"/>
              <a:ext cx="16887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4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3" name="Rectangle 45"/>
            <p:cNvSpPr>
              <a:spLocks noChangeArrowheads="1"/>
            </p:cNvSpPr>
            <p:nvPr/>
          </p:nvSpPr>
          <p:spPr bwMode="auto">
            <a:xfrm>
              <a:off x="5084566" y="4581128"/>
              <a:ext cx="15211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5</a:t>
              </a:r>
              <a:endParaRPr lang="fr-F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864093" y="2399068"/>
              <a:ext cx="4644011" cy="26743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9" name="Rectangle 57"/>
            <p:cNvSpPr>
              <a:spLocks noChangeArrowheads="1"/>
            </p:cNvSpPr>
            <p:nvPr/>
          </p:nvSpPr>
          <p:spPr bwMode="auto">
            <a:xfrm>
              <a:off x="3664544" y="2316140"/>
              <a:ext cx="14170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Q8S IM (n = 115)</a:t>
              </a:r>
            </a:p>
          </p:txBody>
        </p:sp>
        <p:sp>
          <p:nvSpPr>
            <p:cNvPr id="93" name="Rectangle 60"/>
            <p:cNvSpPr>
              <a:spLocks noChangeArrowheads="1"/>
            </p:cNvSpPr>
            <p:nvPr/>
          </p:nvSpPr>
          <p:spPr bwMode="auto">
            <a:xfrm>
              <a:off x="3664544" y="2594140"/>
              <a:ext cx="14170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Q4S IM (n = 115)</a:t>
              </a:r>
            </a:p>
          </p:txBody>
        </p:sp>
        <p:sp>
          <p:nvSpPr>
            <p:cNvPr id="94" name="Rectangle 21"/>
            <p:cNvSpPr>
              <a:spLocks noChangeArrowheads="1"/>
            </p:cNvSpPr>
            <p:nvPr/>
          </p:nvSpPr>
          <p:spPr bwMode="auto">
            <a:xfrm>
              <a:off x="3487156" y="2371223"/>
              <a:ext cx="124647" cy="116146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5" name="Rectangle 22"/>
            <p:cNvSpPr>
              <a:spLocks noChangeArrowheads="1"/>
            </p:cNvSpPr>
            <p:nvPr/>
          </p:nvSpPr>
          <p:spPr bwMode="auto">
            <a:xfrm>
              <a:off x="3477857" y="2658951"/>
              <a:ext cx="124647" cy="115145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6" name="Rectangle 60"/>
            <p:cNvSpPr>
              <a:spLocks noChangeArrowheads="1"/>
            </p:cNvSpPr>
            <p:nvPr/>
          </p:nvSpPr>
          <p:spPr bwMode="auto">
            <a:xfrm>
              <a:off x="3664544" y="2874618"/>
              <a:ext cx="141577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CAB oral (n = 56)</a:t>
              </a:r>
            </a:p>
          </p:txBody>
        </p:sp>
        <p:sp>
          <p:nvSpPr>
            <p:cNvPr id="97" name="Rectangle 22"/>
            <p:cNvSpPr>
              <a:spLocks noChangeArrowheads="1"/>
            </p:cNvSpPr>
            <p:nvPr/>
          </p:nvSpPr>
          <p:spPr bwMode="auto">
            <a:xfrm>
              <a:off x="3482612" y="2939429"/>
              <a:ext cx="124647" cy="115145"/>
            </a:xfrm>
            <a:prstGeom prst="rect">
              <a:avLst/>
            </a:pr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71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sp>
        <p:nvSpPr>
          <p:cNvPr id="76" name="Espace réservé du contenu 4"/>
          <p:cNvSpPr txBox="1">
            <a:spLocks/>
          </p:cNvSpPr>
          <p:nvPr/>
        </p:nvSpPr>
        <p:spPr bwMode="auto">
          <a:xfrm>
            <a:off x="1186079" y="5941481"/>
            <a:ext cx="5078509" cy="523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defTabSz="914400">
              <a:buNone/>
            </a:pPr>
            <a:r>
              <a:rPr lang="fr-FR" sz="1800" kern="0" dirty="0">
                <a:solidFill>
                  <a:srgbClr val="000066"/>
                </a:solidFill>
              </a:rPr>
              <a:t>Non infériorité des 2 schémas IM vs CAB PO</a:t>
            </a:r>
          </a:p>
          <a:p>
            <a:pPr marL="0" indent="0" defTabSz="914400">
              <a:buNone/>
            </a:pPr>
            <a:endParaRPr lang="fr-FR" sz="1800" kern="0" dirty="0">
              <a:solidFill>
                <a:srgbClr val="000066"/>
              </a:solidFill>
            </a:endParaRPr>
          </a:p>
        </p:txBody>
      </p:sp>
      <p:sp>
        <p:nvSpPr>
          <p:cNvPr id="88" name="Text Box 2"/>
          <p:cNvSpPr txBox="1">
            <a:spLocks noChangeArrowheads="1"/>
          </p:cNvSpPr>
          <p:nvPr/>
        </p:nvSpPr>
        <p:spPr bwMode="auto">
          <a:xfrm>
            <a:off x="1783439" y="1151863"/>
            <a:ext cx="55644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Critère principal : ARN VIH &lt; 50 c/ml à S32 </a:t>
            </a:r>
          </a:p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(analyse snapshot, ITT-ME)</a:t>
            </a:r>
          </a:p>
        </p:txBody>
      </p:sp>
      <p:sp>
        <p:nvSpPr>
          <p:cNvPr id="77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421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 10"/>
          <p:cNvSpPr txBox="1">
            <a:spLocks noChangeArrowheads="1"/>
          </p:cNvSpPr>
          <p:nvPr/>
        </p:nvSpPr>
        <p:spPr bwMode="auto">
          <a:xfrm>
            <a:off x="7542538" y="4894683"/>
            <a:ext cx="200720" cy="406525"/>
          </a:xfrm>
          <a:prstGeom prst="rect">
            <a:avLst/>
          </a:prstGeom>
          <a:noFill/>
          <a:ln>
            <a:noFill/>
          </a:ln>
          <a:extLst/>
        </p:spPr>
        <p:txBody>
          <a:bodyPr tIns="91440" bIns="914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kern="0" dirty="0">
                <a:solidFill>
                  <a:srgbClr val="000066"/>
                </a:solidFill>
                <a:latin typeface="+mj-lt"/>
                <a:ea typeface="MS PGothic"/>
              </a:rPr>
              <a:t>0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D01EA4D6-9533-4EDB-952D-04094CD8FA09}"/>
              </a:ext>
            </a:extLst>
          </p:cNvPr>
          <p:cNvGrpSpPr/>
          <p:nvPr/>
        </p:nvGrpSpPr>
        <p:grpSpPr>
          <a:xfrm>
            <a:off x="230768" y="1522310"/>
            <a:ext cx="6103342" cy="3923195"/>
            <a:chOff x="230768" y="1522310"/>
            <a:chExt cx="6103342" cy="3923195"/>
          </a:xfrm>
        </p:grpSpPr>
        <p:sp>
          <p:nvSpPr>
            <p:cNvPr id="134" name="AutoShape 165">
              <a:extLst>
                <a:ext uri="{FF2B5EF4-FFF2-40B4-BE49-F238E27FC236}">
                  <a16:creationId xmlns:a16="http://schemas.microsoft.com/office/drawing/2014/main" xmlns="" id="{03B57DC1-DBBA-4A1F-ACD5-FF615F24B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7637" y="1522310"/>
              <a:ext cx="3951354" cy="58133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32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68" name="Rectangle 40"/>
            <p:cNvSpPr>
              <a:spLocks noChangeArrowheads="1"/>
            </p:cNvSpPr>
            <p:nvPr/>
          </p:nvSpPr>
          <p:spPr bwMode="auto">
            <a:xfrm>
              <a:off x="827584" y="2168426"/>
              <a:ext cx="27029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92</a:t>
              </a:r>
            </a:p>
          </p:txBody>
        </p:sp>
        <p:sp>
          <p:nvSpPr>
            <p:cNvPr id="57369" name="Rectangle 41"/>
            <p:cNvSpPr>
              <a:spLocks noChangeArrowheads="1"/>
            </p:cNvSpPr>
            <p:nvPr/>
          </p:nvSpPr>
          <p:spPr bwMode="auto">
            <a:xfrm>
              <a:off x="2803029" y="4319963"/>
              <a:ext cx="1516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7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7370" name="Rectangle 42"/>
            <p:cNvSpPr>
              <a:spLocks noChangeArrowheads="1"/>
            </p:cNvSpPr>
            <p:nvPr/>
          </p:nvSpPr>
          <p:spPr bwMode="auto">
            <a:xfrm>
              <a:off x="4625968" y="4722462"/>
              <a:ext cx="2880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&lt; 1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7371" name="Rectangle 43"/>
            <p:cNvSpPr>
              <a:spLocks noChangeArrowheads="1"/>
            </p:cNvSpPr>
            <p:nvPr/>
          </p:nvSpPr>
          <p:spPr bwMode="auto">
            <a:xfrm>
              <a:off x="1073816" y="2195560"/>
              <a:ext cx="27029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91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7372" name="Rectangle 44"/>
            <p:cNvSpPr>
              <a:spLocks noChangeArrowheads="1"/>
            </p:cNvSpPr>
            <p:nvPr/>
          </p:nvSpPr>
          <p:spPr bwMode="auto">
            <a:xfrm>
              <a:off x="2987824" y="4722462"/>
              <a:ext cx="2880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&lt; 1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7373" name="Rectangle 45"/>
            <p:cNvSpPr>
              <a:spLocks noChangeArrowheads="1"/>
            </p:cNvSpPr>
            <p:nvPr/>
          </p:nvSpPr>
          <p:spPr bwMode="auto">
            <a:xfrm>
              <a:off x="4958094" y="4294733"/>
              <a:ext cx="14469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7374" name="Rectangle 46"/>
            <p:cNvSpPr>
              <a:spLocks noChangeArrowheads="1"/>
            </p:cNvSpPr>
            <p:nvPr/>
          </p:nvSpPr>
          <p:spPr bwMode="auto">
            <a:xfrm>
              <a:off x="482615" y="4869915"/>
              <a:ext cx="8081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0</a:t>
              </a:r>
              <a:endParaRPr lang="fr-FR" sz="1600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75" name="Rectangle 47"/>
            <p:cNvSpPr>
              <a:spLocks noChangeArrowheads="1"/>
            </p:cNvSpPr>
            <p:nvPr/>
          </p:nvSpPr>
          <p:spPr bwMode="auto">
            <a:xfrm>
              <a:off x="311434" y="4341751"/>
              <a:ext cx="25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>
                  <a:solidFill>
                    <a:srgbClr val="000066"/>
                  </a:solidFill>
                  <a:latin typeface="Arial" charset="0"/>
                  <a:cs typeface="Arial" charset="0"/>
                </a:rPr>
                <a:t>20</a:t>
              </a:r>
              <a:endParaRPr lang="fr-FR" sz="160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76" name="Rectangle 48"/>
            <p:cNvSpPr>
              <a:spLocks noChangeArrowheads="1"/>
            </p:cNvSpPr>
            <p:nvPr/>
          </p:nvSpPr>
          <p:spPr bwMode="auto">
            <a:xfrm>
              <a:off x="311434" y="3815079"/>
              <a:ext cx="25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40</a:t>
              </a:r>
              <a:endParaRPr lang="fr-FR" sz="1600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77" name="Rectangle 49"/>
            <p:cNvSpPr>
              <a:spLocks noChangeArrowheads="1"/>
            </p:cNvSpPr>
            <p:nvPr/>
          </p:nvSpPr>
          <p:spPr bwMode="auto">
            <a:xfrm>
              <a:off x="311434" y="3286914"/>
              <a:ext cx="25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60</a:t>
              </a:r>
              <a:endParaRPr lang="fr-FR" sz="1600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78" name="Rectangle 50"/>
            <p:cNvSpPr>
              <a:spLocks noChangeArrowheads="1"/>
            </p:cNvSpPr>
            <p:nvPr/>
          </p:nvSpPr>
          <p:spPr bwMode="auto">
            <a:xfrm>
              <a:off x="311434" y="2760241"/>
              <a:ext cx="25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80</a:t>
              </a:r>
              <a:endParaRPr lang="fr-FR" sz="1600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79" name="Rectangle 51"/>
            <p:cNvSpPr>
              <a:spLocks noChangeArrowheads="1"/>
            </p:cNvSpPr>
            <p:nvPr/>
          </p:nvSpPr>
          <p:spPr bwMode="auto">
            <a:xfrm>
              <a:off x="230768" y="2220769"/>
              <a:ext cx="33266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100</a:t>
              </a:r>
              <a:endParaRPr lang="fr-FR" sz="1600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80" name="Rectangle 52"/>
            <p:cNvSpPr>
              <a:spLocks noChangeArrowheads="1"/>
            </p:cNvSpPr>
            <p:nvPr/>
          </p:nvSpPr>
          <p:spPr bwMode="auto">
            <a:xfrm>
              <a:off x="849460" y="5014617"/>
              <a:ext cx="15623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Succès virologique</a:t>
              </a:r>
              <a:endParaRPr lang="fr-FR" b="1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81" name="Rectangle 53"/>
            <p:cNvSpPr>
              <a:spLocks noChangeArrowheads="1"/>
            </p:cNvSpPr>
            <p:nvPr/>
          </p:nvSpPr>
          <p:spPr bwMode="auto">
            <a:xfrm>
              <a:off x="2520000" y="5014617"/>
              <a:ext cx="20520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Non réponse virologique</a:t>
              </a:r>
              <a:endParaRPr lang="fr-FR" b="1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382" name="Rectangle 54"/>
            <p:cNvSpPr>
              <a:spLocks noChangeArrowheads="1"/>
            </p:cNvSpPr>
            <p:nvPr/>
          </p:nvSpPr>
          <p:spPr bwMode="auto">
            <a:xfrm>
              <a:off x="4716186" y="5014618"/>
              <a:ext cx="1511998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Pas de donnée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virologique</a:t>
              </a:r>
              <a:endParaRPr lang="fr-FR" b="1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424831" y="1816925"/>
              <a:ext cx="395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%</a:t>
              </a: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606469" y="2852157"/>
              <a:ext cx="7195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606469" y="3382824"/>
              <a:ext cx="7195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606469" y="3914494"/>
              <a:ext cx="7195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606469" y="4446162"/>
              <a:ext cx="7195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606469" y="4978832"/>
              <a:ext cx="7195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617517" y="2307661"/>
              <a:ext cx="9500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813647" y="2430795"/>
              <a:ext cx="205471" cy="2537558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pattFill prst="sphere">
              <a:fgClr>
                <a:srgbClr val="0000CC"/>
              </a:fgClr>
              <a:bgClr>
                <a:schemeClr val="bg1"/>
              </a:bgClr>
            </a:pattFill>
            <a:ln w="0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1082166" y="2464629"/>
              <a:ext cx="205471" cy="2503724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pattFill prst="sphere">
              <a:fgClr>
                <a:srgbClr val="FF0000"/>
              </a:fgClr>
              <a:bgClr>
                <a:schemeClr val="bg1"/>
              </a:bgClr>
            </a:patt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926342" y="4536999"/>
              <a:ext cx="205471" cy="432000"/>
            </a:xfrm>
            <a:prstGeom prst="rect">
              <a:avLst/>
            </a:prstGeom>
            <a:pattFill prst="sphere">
              <a:fgClr>
                <a:srgbClr val="FF0000"/>
              </a:fgClr>
              <a:bgClr>
                <a:schemeClr val="bg1"/>
              </a:bgClr>
            </a:patt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4636890" y="4934518"/>
              <a:ext cx="205471" cy="33834"/>
            </a:xfrm>
            <a:prstGeom prst="rect">
              <a:avLst/>
            </a:prstGeom>
            <a:pattFill prst="sphere">
              <a:fgClr>
                <a:srgbClr val="0000CC"/>
              </a:fgClr>
              <a:bgClr>
                <a:schemeClr val="bg1"/>
              </a:bgClr>
            </a:patt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3031369" y="4944999"/>
              <a:ext cx="205471" cy="33834"/>
            </a:xfrm>
            <a:prstGeom prst="rect">
              <a:avLst/>
            </a:prstGeom>
            <a:pattFill prst="sphere">
              <a:fgClr>
                <a:srgbClr val="FF0000"/>
              </a:fgClr>
              <a:bgClr>
                <a:schemeClr val="bg1"/>
              </a:bgClr>
            </a:patt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771800" y="4573001"/>
              <a:ext cx="205471" cy="395998"/>
            </a:xfrm>
            <a:prstGeom prst="rect">
              <a:avLst/>
            </a:prstGeom>
            <a:pattFill prst="sphere">
              <a:fgClr>
                <a:srgbClr val="0000CC"/>
              </a:fgClr>
              <a:bgClr>
                <a:schemeClr val="bg1"/>
              </a:bgClr>
            </a:patt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7" name="Freeform 16"/>
            <p:cNvSpPr>
              <a:spLocks/>
            </p:cNvSpPr>
            <p:nvPr/>
          </p:nvSpPr>
          <p:spPr bwMode="auto">
            <a:xfrm>
              <a:off x="1364792" y="2499109"/>
              <a:ext cx="205471" cy="2469890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pattFill prst="sphere">
              <a:fgClr>
                <a:srgbClr val="FF00FF"/>
              </a:fgClr>
              <a:bgClr>
                <a:schemeClr val="bg1"/>
              </a:bgClr>
            </a:pattFill>
            <a:ln w="0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" name="Rectangle 17"/>
            <p:cNvSpPr>
              <a:spLocks noChangeArrowheads="1"/>
            </p:cNvSpPr>
            <p:nvPr/>
          </p:nvSpPr>
          <p:spPr bwMode="auto">
            <a:xfrm>
              <a:off x="5204173" y="4500999"/>
              <a:ext cx="205471" cy="468000"/>
            </a:xfrm>
            <a:prstGeom prst="rect">
              <a:avLst/>
            </a:prstGeom>
            <a:pattFill prst="sphere">
              <a:fgClr>
                <a:srgbClr val="FF00FF"/>
              </a:fgClr>
              <a:bgClr>
                <a:schemeClr val="bg1"/>
              </a:bgClr>
            </a:patt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3270415" y="4860999"/>
              <a:ext cx="205471" cy="108000"/>
            </a:xfrm>
            <a:prstGeom prst="rect">
              <a:avLst/>
            </a:prstGeom>
            <a:pattFill prst="sphere">
              <a:fgClr>
                <a:srgbClr val="FF00FF"/>
              </a:fgClr>
              <a:bgClr>
                <a:schemeClr val="bg1"/>
              </a:bgClr>
            </a:patt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" name="Rectangle 43"/>
            <p:cNvSpPr>
              <a:spLocks noChangeArrowheads="1"/>
            </p:cNvSpPr>
            <p:nvPr/>
          </p:nvSpPr>
          <p:spPr bwMode="auto">
            <a:xfrm>
              <a:off x="1353967" y="2253467"/>
              <a:ext cx="27029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89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62" name="Rectangle 41"/>
            <p:cNvSpPr>
              <a:spLocks noChangeArrowheads="1"/>
            </p:cNvSpPr>
            <p:nvPr/>
          </p:nvSpPr>
          <p:spPr bwMode="auto">
            <a:xfrm>
              <a:off x="3301328" y="4622154"/>
              <a:ext cx="16064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2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63" name="Rectangle 45"/>
            <p:cNvSpPr>
              <a:spLocks noChangeArrowheads="1"/>
            </p:cNvSpPr>
            <p:nvPr/>
          </p:nvSpPr>
          <p:spPr bwMode="auto">
            <a:xfrm>
              <a:off x="5237485" y="4283160"/>
              <a:ext cx="14469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9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682110" y="2304469"/>
              <a:ext cx="5652000" cy="26743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9" name="Rectangle 57"/>
            <p:cNvSpPr>
              <a:spLocks noChangeArrowheads="1"/>
            </p:cNvSpPr>
            <p:nvPr/>
          </p:nvSpPr>
          <p:spPr bwMode="auto">
            <a:xfrm>
              <a:off x="2429424" y="1584727"/>
              <a:ext cx="73277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Q8S IM</a:t>
              </a:r>
              <a:b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</a:b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(n = 115)</a:t>
              </a:r>
            </a:p>
          </p:txBody>
        </p:sp>
        <p:sp>
          <p:nvSpPr>
            <p:cNvPr id="93" name="Rectangle 60"/>
            <p:cNvSpPr>
              <a:spLocks noChangeArrowheads="1"/>
            </p:cNvSpPr>
            <p:nvPr/>
          </p:nvSpPr>
          <p:spPr bwMode="auto">
            <a:xfrm>
              <a:off x="3500982" y="1584727"/>
              <a:ext cx="73277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Q4S IM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(n = 115)</a:t>
              </a:r>
            </a:p>
          </p:txBody>
        </p:sp>
        <p:sp>
          <p:nvSpPr>
            <p:cNvPr id="94" name="Rectangle 21"/>
            <p:cNvSpPr>
              <a:spLocks noChangeArrowheads="1"/>
            </p:cNvSpPr>
            <p:nvPr/>
          </p:nvSpPr>
          <p:spPr bwMode="auto">
            <a:xfrm>
              <a:off x="2206305" y="1879298"/>
              <a:ext cx="150390" cy="140133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5" name="Rectangle 22"/>
            <p:cNvSpPr>
              <a:spLocks noChangeArrowheads="1"/>
            </p:cNvSpPr>
            <p:nvPr/>
          </p:nvSpPr>
          <p:spPr bwMode="auto">
            <a:xfrm>
              <a:off x="3302236" y="1893015"/>
              <a:ext cx="150389" cy="138925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6" name="Rectangle 60"/>
            <p:cNvSpPr>
              <a:spLocks noChangeArrowheads="1"/>
            </p:cNvSpPr>
            <p:nvPr/>
          </p:nvSpPr>
          <p:spPr bwMode="auto">
            <a:xfrm>
              <a:off x="4648036" y="1584727"/>
              <a:ext cx="64404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Oral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(n = 56)</a:t>
              </a:r>
            </a:p>
          </p:txBody>
        </p:sp>
        <p:sp>
          <p:nvSpPr>
            <p:cNvPr id="97" name="Rectangle 22"/>
            <p:cNvSpPr>
              <a:spLocks noChangeArrowheads="1"/>
            </p:cNvSpPr>
            <p:nvPr/>
          </p:nvSpPr>
          <p:spPr bwMode="auto">
            <a:xfrm>
              <a:off x="4403919" y="1893015"/>
              <a:ext cx="150389" cy="138925"/>
            </a:xfrm>
            <a:prstGeom prst="rect">
              <a:avLst/>
            </a:pr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0" name="Rectangle 17"/>
            <p:cNvSpPr>
              <a:spLocks noChangeArrowheads="1"/>
            </p:cNvSpPr>
            <p:nvPr/>
          </p:nvSpPr>
          <p:spPr bwMode="auto">
            <a:xfrm>
              <a:off x="5795034" y="4249000"/>
              <a:ext cx="205471" cy="719999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1" name="Rectangle 18"/>
            <p:cNvSpPr>
              <a:spLocks noChangeArrowheads="1"/>
            </p:cNvSpPr>
            <p:nvPr/>
          </p:nvSpPr>
          <p:spPr bwMode="auto">
            <a:xfrm>
              <a:off x="5542937" y="4863165"/>
              <a:ext cx="205471" cy="105834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2" name="Rectangle 17"/>
            <p:cNvSpPr>
              <a:spLocks noChangeArrowheads="1"/>
            </p:cNvSpPr>
            <p:nvPr/>
          </p:nvSpPr>
          <p:spPr bwMode="auto">
            <a:xfrm>
              <a:off x="6073997" y="4213000"/>
              <a:ext cx="205471" cy="755999"/>
            </a:xfrm>
            <a:prstGeom prst="rect">
              <a:avLst/>
            </a:pr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auto">
            <a:xfrm>
              <a:off x="3886043" y="4968999"/>
              <a:ext cx="205471" cy="0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9" name="Rectangle 20"/>
            <p:cNvSpPr>
              <a:spLocks noChangeArrowheads="1"/>
            </p:cNvSpPr>
            <p:nvPr/>
          </p:nvSpPr>
          <p:spPr bwMode="auto">
            <a:xfrm>
              <a:off x="3633945" y="4753000"/>
              <a:ext cx="205471" cy="215999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0" name="Rectangle 19"/>
            <p:cNvSpPr>
              <a:spLocks noChangeArrowheads="1"/>
            </p:cNvSpPr>
            <p:nvPr/>
          </p:nvSpPr>
          <p:spPr bwMode="auto">
            <a:xfrm>
              <a:off x="4140031" y="4860999"/>
              <a:ext cx="205471" cy="108000"/>
            </a:xfrm>
            <a:prstGeom prst="rect">
              <a:avLst/>
            </a:pr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1" name="Freeform 15"/>
            <p:cNvSpPr>
              <a:spLocks/>
            </p:cNvSpPr>
            <p:nvPr/>
          </p:nvSpPr>
          <p:spPr bwMode="auto">
            <a:xfrm>
              <a:off x="1795328" y="2340999"/>
              <a:ext cx="205471" cy="2628000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2" name="Freeform 16"/>
            <p:cNvSpPr>
              <a:spLocks/>
            </p:cNvSpPr>
            <p:nvPr/>
          </p:nvSpPr>
          <p:spPr bwMode="auto">
            <a:xfrm>
              <a:off x="2063847" y="2556999"/>
              <a:ext cx="205471" cy="2412000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" name="Freeform 16"/>
            <p:cNvSpPr>
              <a:spLocks/>
            </p:cNvSpPr>
            <p:nvPr/>
          </p:nvSpPr>
          <p:spPr bwMode="auto">
            <a:xfrm>
              <a:off x="2331531" y="2628999"/>
              <a:ext cx="205471" cy="2340000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F00FF"/>
            </a:solidFill>
            <a:ln w="0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" name="Rectangle 21"/>
            <p:cNvSpPr>
              <a:spLocks noChangeArrowheads="1"/>
            </p:cNvSpPr>
            <p:nvPr/>
          </p:nvSpPr>
          <p:spPr bwMode="auto">
            <a:xfrm>
              <a:off x="2206305" y="1628289"/>
              <a:ext cx="150390" cy="140133"/>
            </a:xfrm>
            <a:prstGeom prst="rect">
              <a:avLst/>
            </a:prstGeom>
            <a:pattFill prst="sphere">
              <a:fgClr>
                <a:srgbClr val="0000CC"/>
              </a:fgClr>
              <a:bgClr>
                <a:schemeClr val="bg1"/>
              </a:bgClr>
            </a:patt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05" name="Rectangle 22"/>
            <p:cNvSpPr>
              <a:spLocks noChangeArrowheads="1"/>
            </p:cNvSpPr>
            <p:nvPr/>
          </p:nvSpPr>
          <p:spPr bwMode="auto">
            <a:xfrm>
              <a:off x="3302236" y="1628496"/>
              <a:ext cx="150389" cy="138925"/>
            </a:xfrm>
            <a:prstGeom prst="rect">
              <a:avLst/>
            </a:prstGeom>
            <a:pattFill prst="sphere">
              <a:fgClr>
                <a:srgbClr val="FF0000"/>
              </a:fgClr>
              <a:bgClr>
                <a:schemeClr val="bg1"/>
              </a:bgClr>
            </a:patt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06" name="Rectangle 22"/>
            <p:cNvSpPr>
              <a:spLocks noChangeArrowheads="1"/>
            </p:cNvSpPr>
            <p:nvPr/>
          </p:nvSpPr>
          <p:spPr bwMode="auto">
            <a:xfrm>
              <a:off x="4403919" y="1628496"/>
              <a:ext cx="150389" cy="138925"/>
            </a:xfrm>
            <a:prstGeom prst="rect">
              <a:avLst/>
            </a:prstGeom>
            <a:pattFill prst="sphere">
              <a:fgClr>
                <a:srgbClr val="FF00FF"/>
              </a:fgClr>
              <a:bgClr>
                <a:schemeClr val="bg1"/>
              </a:bgClr>
            </a:pattFill>
            <a:ln w="0">
              <a:solidFill>
                <a:srgbClr val="FF00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1465669" y="1556429"/>
              <a:ext cx="608228" cy="264688"/>
            </a:xfrm>
            <a:prstGeom prst="rect">
              <a:avLst/>
            </a:prstGeom>
            <a:pattFill prst="sphere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</p:spPr>
          <p:txBody>
            <a:bodyPr wrap="square" rtlCol="0"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S48</a:t>
              </a:r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1465669" y="1808407"/>
              <a:ext cx="608228" cy="2646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08" name="Rectangle 40"/>
            <p:cNvSpPr>
              <a:spLocks noChangeArrowheads="1"/>
            </p:cNvSpPr>
            <p:nvPr/>
          </p:nvSpPr>
          <p:spPr bwMode="auto">
            <a:xfrm>
              <a:off x="1795450" y="2133838"/>
              <a:ext cx="27155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94</a:t>
              </a:r>
            </a:p>
          </p:txBody>
        </p:sp>
        <p:sp>
          <p:nvSpPr>
            <p:cNvPr id="109" name="Rectangle 43"/>
            <p:cNvSpPr>
              <a:spLocks noChangeArrowheads="1"/>
            </p:cNvSpPr>
            <p:nvPr/>
          </p:nvSpPr>
          <p:spPr bwMode="auto">
            <a:xfrm>
              <a:off x="2054511" y="2314908"/>
              <a:ext cx="27155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87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0" name="Rectangle 43"/>
            <p:cNvSpPr>
              <a:spLocks noChangeArrowheads="1"/>
            </p:cNvSpPr>
            <p:nvPr/>
          </p:nvSpPr>
          <p:spPr bwMode="auto">
            <a:xfrm>
              <a:off x="2334662" y="2359987"/>
              <a:ext cx="27155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84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1" name="Rectangle 41"/>
            <p:cNvSpPr>
              <a:spLocks noChangeArrowheads="1"/>
            </p:cNvSpPr>
            <p:nvPr/>
          </p:nvSpPr>
          <p:spPr bwMode="auto">
            <a:xfrm>
              <a:off x="3670569" y="4517833"/>
              <a:ext cx="1516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4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" name="Rectangle 44"/>
            <p:cNvSpPr>
              <a:spLocks noChangeArrowheads="1"/>
            </p:cNvSpPr>
            <p:nvPr/>
          </p:nvSpPr>
          <p:spPr bwMode="auto">
            <a:xfrm>
              <a:off x="3959112" y="4740740"/>
              <a:ext cx="9498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0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3" name="Rectangle 41"/>
            <p:cNvSpPr>
              <a:spLocks noChangeArrowheads="1"/>
            </p:cNvSpPr>
            <p:nvPr/>
          </p:nvSpPr>
          <p:spPr bwMode="auto">
            <a:xfrm>
              <a:off x="4168868" y="4653260"/>
              <a:ext cx="16064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2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4" name="Rectangle 42"/>
            <p:cNvSpPr>
              <a:spLocks noChangeArrowheads="1"/>
            </p:cNvSpPr>
            <p:nvPr/>
          </p:nvSpPr>
          <p:spPr bwMode="auto">
            <a:xfrm>
              <a:off x="5596378" y="4600131"/>
              <a:ext cx="9498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2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5" name="Rectangle 45"/>
            <p:cNvSpPr>
              <a:spLocks noChangeArrowheads="1"/>
            </p:cNvSpPr>
            <p:nvPr/>
          </p:nvSpPr>
          <p:spPr bwMode="auto">
            <a:xfrm>
              <a:off x="5778807" y="3989962"/>
              <a:ext cx="23971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13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7" name="Rectangle 45"/>
            <p:cNvSpPr>
              <a:spLocks noChangeArrowheads="1"/>
            </p:cNvSpPr>
            <p:nvPr/>
          </p:nvSpPr>
          <p:spPr bwMode="auto">
            <a:xfrm>
              <a:off x="6068334" y="3957427"/>
              <a:ext cx="23971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14</a:t>
              </a:r>
              <a:endParaRPr lang="fr-FR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</p:grpSp>
      <p:sp>
        <p:nvSpPr>
          <p:cNvPr id="116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772414" y="1151863"/>
            <a:ext cx="75864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nn-NO" sz="2400" b="1" dirty="0">
                <a:solidFill>
                  <a:srgbClr val="CC3300"/>
                </a:solidFill>
                <a:latin typeface="Calibri" pitchFamily="34" charset="0"/>
              </a:rPr>
              <a:t>ARN VIH &lt; 50 c/ml à S48 et S96 (analyse snapshot, ITT-ME)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xmlns="" id="{95A69A62-4F0C-45E4-9D42-6E8A0F4B6AD3}"/>
              </a:ext>
            </a:extLst>
          </p:cNvPr>
          <p:cNvGrpSpPr/>
          <p:nvPr/>
        </p:nvGrpSpPr>
        <p:grpSpPr>
          <a:xfrm>
            <a:off x="6195663" y="1652276"/>
            <a:ext cx="2920883" cy="3455271"/>
            <a:chOff x="6195663" y="1652276"/>
            <a:chExt cx="2920883" cy="3455271"/>
          </a:xfrm>
        </p:grpSpPr>
        <p:sp>
          <p:nvSpPr>
            <p:cNvPr id="42" name="AutoShape 106"/>
            <p:cNvSpPr>
              <a:spLocks noChangeArrowheads="1"/>
            </p:cNvSpPr>
            <p:nvPr/>
          </p:nvSpPr>
          <p:spPr bwMode="auto">
            <a:xfrm flipH="1">
              <a:off x="6485236" y="1984864"/>
              <a:ext cx="1367997" cy="44935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FF00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200" kern="0" dirty="0">
                  <a:solidFill>
                    <a:srgbClr val="FFFFFF"/>
                  </a:solidFill>
                  <a:latin typeface="Arial" pitchFamily="34" charset="0"/>
                  <a:ea typeface="MS PGothic"/>
                  <a:cs typeface="Arial" pitchFamily="34" charset="0"/>
                </a:rPr>
                <a:t>Oral</a:t>
              </a:r>
            </a:p>
          </p:txBody>
        </p:sp>
        <p:sp>
          <p:nvSpPr>
            <p:cNvPr id="59" name="AutoShape 106"/>
            <p:cNvSpPr>
              <a:spLocks noChangeArrowheads="1"/>
            </p:cNvSpPr>
            <p:nvPr/>
          </p:nvSpPr>
          <p:spPr bwMode="auto">
            <a:xfrm>
              <a:off x="7591341" y="1984864"/>
              <a:ext cx="1367997" cy="44935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200" kern="0" dirty="0">
                  <a:solidFill>
                    <a:prstClr val="white"/>
                  </a:solidFill>
                  <a:latin typeface="Arial" pitchFamily="34" charset="0"/>
                  <a:ea typeface="MS PGothic"/>
                  <a:cs typeface="Arial" pitchFamily="34" charset="0"/>
                </a:rPr>
                <a:t>Intramusculaire</a:t>
              </a:r>
            </a:p>
          </p:txBody>
        </p:sp>
        <p:sp>
          <p:nvSpPr>
            <p:cNvPr id="67" name="Line 14"/>
            <p:cNvSpPr>
              <a:spLocks noChangeShapeType="1"/>
            </p:cNvSpPr>
            <p:nvPr/>
          </p:nvSpPr>
          <p:spPr bwMode="auto">
            <a:xfrm flipV="1">
              <a:off x="6891182" y="2696508"/>
              <a:ext cx="0" cy="75812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100" kern="0" dirty="0">
                <a:solidFill>
                  <a:srgbClr val="000066"/>
                </a:solidFill>
                <a:latin typeface="+mj-lt"/>
                <a:ea typeface="MS PGothic"/>
                <a:cs typeface="Arial"/>
              </a:endParaRPr>
            </a:p>
          </p:txBody>
        </p:sp>
        <p:sp>
          <p:nvSpPr>
            <p:cNvPr id="70" name="Line 92"/>
            <p:cNvSpPr>
              <a:spLocks noChangeShapeType="1"/>
            </p:cNvSpPr>
            <p:nvPr/>
          </p:nvSpPr>
          <p:spPr bwMode="auto">
            <a:xfrm>
              <a:off x="7592661" y="2708920"/>
              <a:ext cx="2158" cy="72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100" kern="0" dirty="0">
                <a:solidFill>
                  <a:srgbClr val="000066"/>
                </a:solidFill>
                <a:latin typeface="+mj-lt"/>
                <a:ea typeface="MS PGothic"/>
                <a:cs typeface="Arial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7310886" y="3645024"/>
              <a:ext cx="552106" cy="40652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Q4S </a:t>
              </a:r>
            </a:p>
          </p:txBody>
        </p:sp>
        <p:sp>
          <p:nvSpPr>
            <p:cNvPr id="57351" name="TextBox 70"/>
            <p:cNvSpPr txBox="1">
              <a:spLocks noChangeArrowheads="1"/>
            </p:cNvSpPr>
            <p:nvPr/>
          </p:nvSpPr>
          <p:spPr bwMode="auto">
            <a:xfrm>
              <a:off x="6603078" y="3429563"/>
              <a:ext cx="755999" cy="257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latin typeface="+mj-lt"/>
                  <a:ea typeface="MS PGothic" pitchFamily="34" charset="-128"/>
                  <a:cs typeface="Arial" charset="0"/>
                </a:rPr>
                <a:t>‒ 10 %</a:t>
              </a:r>
            </a:p>
          </p:txBody>
        </p:sp>
        <p:sp>
          <p:nvSpPr>
            <p:cNvPr id="57352" name="TextBox 70"/>
            <p:cNvSpPr txBox="1">
              <a:spLocks noChangeArrowheads="1"/>
            </p:cNvSpPr>
            <p:nvPr/>
          </p:nvSpPr>
          <p:spPr bwMode="auto">
            <a:xfrm>
              <a:off x="8107583" y="3429563"/>
              <a:ext cx="755999" cy="257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latin typeface="+mj-lt"/>
                  <a:ea typeface="MS PGothic" pitchFamily="34" charset="-128"/>
                  <a:cs typeface="Arial" charset="0"/>
                </a:rPr>
                <a:t>+ 10 %</a:t>
              </a:r>
            </a:p>
          </p:txBody>
        </p:sp>
        <p:sp>
          <p:nvSpPr>
            <p:cNvPr id="64" name="Text Box 99"/>
            <p:cNvSpPr txBox="1">
              <a:spLocks noChangeArrowheads="1"/>
            </p:cNvSpPr>
            <p:nvPr/>
          </p:nvSpPr>
          <p:spPr bwMode="auto">
            <a:xfrm>
              <a:off x="8612547" y="3115733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20,5</a:t>
              </a:r>
            </a:p>
          </p:txBody>
        </p:sp>
        <p:sp>
          <p:nvSpPr>
            <p:cNvPr id="73" name="Text Box 98"/>
            <p:cNvSpPr txBox="1">
              <a:spLocks noChangeArrowheads="1"/>
            </p:cNvSpPr>
            <p:nvPr/>
          </p:nvSpPr>
          <p:spPr bwMode="auto">
            <a:xfrm>
              <a:off x="7530064" y="3088627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- 0,6</a:t>
              </a:r>
              <a:endParaRPr lang="en-GB" sz="1200" kern="0" dirty="0">
                <a:solidFill>
                  <a:srgbClr val="000066"/>
                </a:solidFill>
                <a:latin typeface="+mj-lt"/>
                <a:ea typeface="MS PGothic"/>
              </a:endParaRPr>
            </a:p>
          </p:txBody>
        </p:sp>
        <p:sp>
          <p:nvSpPr>
            <p:cNvPr id="48" name="Text Box 99"/>
            <p:cNvSpPr txBox="1">
              <a:spLocks noChangeArrowheads="1"/>
            </p:cNvSpPr>
            <p:nvPr/>
          </p:nvSpPr>
          <p:spPr bwMode="auto">
            <a:xfrm>
              <a:off x="8190631" y="2780928"/>
              <a:ext cx="494256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10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7579929" y="3111383"/>
              <a:ext cx="1394892" cy="0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>
              <a:off x="8225466" y="3110714"/>
              <a:ext cx="201925" cy="0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92"/>
            <p:cNvSpPr>
              <a:spLocks noChangeShapeType="1"/>
            </p:cNvSpPr>
            <p:nvPr/>
          </p:nvSpPr>
          <p:spPr bwMode="auto">
            <a:xfrm rot="16200000" flipH="1">
              <a:off x="7614483" y="2684981"/>
              <a:ext cx="1" cy="1492781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100" kern="0" dirty="0">
                <a:solidFill>
                  <a:srgbClr val="000066"/>
                </a:solidFill>
                <a:latin typeface="+mj-lt"/>
                <a:ea typeface="MS PGothic"/>
                <a:cs typeface="Arial"/>
              </a:endParaRPr>
            </a:p>
          </p:txBody>
        </p:sp>
        <p:sp>
          <p:nvSpPr>
            <p:cNvPr id="57360" name="Rectangle 6"/>
            <p:cNvSpPr>
              <a:spLocks noChangeArrowheads="1"/>
            </p:cNvSpPr>
            <p:nvPr/>
          </p:nvSpPr>
          <p:spPr bwMode="auto">
            <a:xfrm>
              <a:off x="6195663" y="1652276"/>
              <a:ext cx="2776765" cy="294169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MS PGothic" pitchFamily="34" charset="-128"/>
                  <a:cs typeface="Arial" charset="0"/>
                </a:rPr>
                <a:t>Différence, %</a:t>
              </a:r>
              <a:r>
                <a:rPr lang="fr-FR" sz="1600" b="1" dirty="0">
                  <a:solidFill>
                    <a:srgbClr val="333399"/>
                  </a:solidFill>
                  <a:latin typeface="+mj-lt"/>
                  <a:ea typeface="MS PGothic" pitchFamily="34" charset="-128"/>
                  <a:cs typeface="Arial" charset="0"/>
                </a:rPr>
                <a:t> (IC 95 %)</a:t>
              </a:r>
            </a:p>
          </p:txBody>
        </p:sp>
        <p:sp>
          <p:nvSpPr>
            <p:cNvPr id="65" name="Line 14"/>
            <p:cNvSpPr>
              <a:spLocks noChangeShapeType="1"/>
            </p:cNvSpPr>
            <p:nvPr/>
          </p:nvSpPr>
          <p:spPr bwMode="auto">
            <a:xfrm flipV="1">
              <a:off x="6879672" y="4121742"/>
              <a:ext cx="0" cy="75812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100" kern="0" dirty="0">
                <a:solidFill>
                  <a:srgbClr val="000066"/>
                </a:solidFill>
                <a:latin typeface="+mj-lt"/>
                <a:ea typeface="MS PGothic"/>
                <a:cs typeface="Arial"/>
              </a:endParaRPr>
            </a:p>
          </p:txBody>
        </p:sp>
        <p:sp>
          <p:nvSpPr>
            <p:cNvPr id="66" name="Line 92"/>
            <p:cNvSpPr>
              <a:spLocks noChangeShapeType="1"/>
            </p:cNvSpPr>
            <p:nvPr/>
          </p:nvSpPr>
          <p:spPr bwMode="auto">
            <a:xfrm>
              <a:off x="7590503" y="4005162"/>
              <a:ext cx="2158" cy="86399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100" kern="0" dirty="0">
                <a:solidFill>
                  <a:srgbClr val="000066"/>
                </a:solidFill>
                <a:latin typeface="+mj-lt"/>
                <a:ea typeface="MS PGothic"/>
                <a:cs typeface="Arial"/>
              </a:endParaRPr>
            </a:p>
          </p:txBody>
        </p:sp>
        <p:sp>
          <p:nvSpPr>
            <p:cNvPr id="79" name="TextBox 70"/>
            <p:cNvSpPr txBox="1">
              <a:spLocks noChangeArrowheads="1"/>
            </p:cNvSpPr>
            <p:nvPr/>
          </p:nvSpPr>
          <p:spPr bwMode="auto">
            <a:xfrm>
              <a:off x="6548134" y="4849889"/>
              <a:ext cx="755999" cy="257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latin typeface="+mj-lt"/>
                  <a:ea typeface="MS PGothic" pitchFamily="34" charset="-128"/>
                  <a:cs typeface="Arial" charset="0"/>
                </a:rPr>
                <a:t>‒ 10 %</a:t>
              </a:r>
            </a:p>
          </p:txBody>
        </p:sp>
        <p:sp>
          <p:nvSpPr>
            <p:cNvPr id="80" name="TextBox 70"/>
            <p:cNvSpPr txBox="1">
              <a:spLocks noChangeArrowheads="1"/>
            </p:cNvSpPr>
            <p:nvPr/>
          </p:nvSpPr>
          <p:spPr bwMode="auto">
            <a:xfrm>
              <a:off x="8096073" y="4849889"/>
              <a:ext cx="755999" cy="257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latin typeface="+mj-lt"/>
                  <a:ea typeface="MS PGothic" pitchFamily="34" charset="-128"/>
                  <a:cs typeface="Arial" charset="0"/>
                </a:rPr>
                <a:t>+ 10 %</a:t>
              </a:r>
            </a:p>
          </p:txBody>
        </p:sp>
        <p:sp>
          <p:nvSpPr>
            <p:cNvPr id="81" name="Text Box 99"/>
            <p:cNvSpPr txBox="1">
              <a:spLocks noChangeArrowheads="1"/>
            </p:cNvSpPr>
            <p:nvPr/>
          </p:nvSpPr>
          <p:spPr bwMode="auto">
            <a:xfrm>
              <a:off x="8604505" y="4437112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14,4</a:t>
              </a:r>
            </a:p>
          </p:txBody>
        </p:sp>
        <p:sp>
          <p:nvSpPr>
            <p:cNvPr id="82" name="Text Box 98"/>
            <p:cNvSpPr txBox="1">
              <a:spLocks noChangeArrowheads="1"/>
            </p:cNvSpPr>
            <p:nvPr/>
          </p:nvSpPr>
          <p:spPr bwMode="auto">
            <a:xfrm>
              <a:off x="6932848" y="4592161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- 8,4</a:t>
              </a:r>
              <a:endParaRPr lang="en-GB" sz="1200" kern="0" dirty="0">
                <a:solidFill>
                  <a:srgbClr val="000066"/>
                </a:solidFill>
                <a:latin typeface="+mj-lt"/>
                <a:ea typeface="MS PGothic"/>
              </a:endParaRPr>
            </a:p>
          </p:txBody>
        </p:sp>
        <p:sp>
          <p:nvSpPr>
            <p:cNvPr id="83" name="Text Box 99"/>
            <p:cNvSpPr txBox="1">
              <a:spLocks noChangeArrowheads="1"/>
            </p:cNvSpPr>
            <p:nvPr/>
          </p:nvSpPr>
          <p:spPr bwMode="auto">
            <a:xfrm>
              <a:off x="7774206" y="4293096"/>
              <a:ext cx="470202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3,0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84" name="Straight Connector 28"/>
            <p:cNvCxnSpPr/>
            <p:nvPr/>
          </p:nvCxnSpPr>
          <p:spPr bwMode="auto">
            <a:xfrm flipV="1">
              <a:off x="7058847" y="4610011"/>
              <a:ext cx="1619999" cy="4309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"/>
            <p:cNvCxnSpPr/>
            <p:nvPr/>
          </p:nvCxnSpPr>
          <p:spPr bwMode="auto">
            <a:xfrm rot="16200000">
              <a:off x="7754532" y="4609342"/>
              <a:ext cx="201925" cy="0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Line 92"/>
            <p:cNvSpPr>
              <a:spLocks noChangeShapeType="1"/>
            </p:cNvSpPr>
            <p:nvPr/>
          </p:nvSpPr>
          <p:spPr bwMode="auto">
            <a:xfrm rot="16200000" flipH="1">
              <a:off x="7602974" y="4110215"/>
              <a:ext cx="1" cy="1492781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100" kern="0" dirty="0">
                <a:solidFill>
                  <a:srgbClr val="000066"/>
                </a:solidFill>
                <a:latin typeface="+mj-lt"/>
                <a:ea typeface="MS PGothic"/>
                <a:cs typeface="Arial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7310886" y="2348880"/>
              <a:ext cx="612000" cy="3240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Q8S </a:t>
              </a:r>
            </a:p>
          </p:txBody>
        </p:sp>
        <p:sp>
          <p:nvSpPr>
            <p:cNvPr id="120" name="Text Box 99"/>
            <p:cNvSpPr txBox="1">
              <a:spLocks noChangeArrowheads="1"/>
            </p:cNvSpPr>
            <p:nvPr/>
          </p:nvSpPr>
          <p:spPr bwMode="auto">
            <a:xfrm>
              <a:off x="8460489" y="4088105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11,6</a:t>
              </a:r>
            </a:p>
          </p:txBody>
        </p:sp>
        <p:sp>
          <p:nvSpPr>
            <p:cNvPr id="121" name="Text Box 98"/>
            <p:cNvSpPr txBox="1">
              <a:spLocks noChangeArrowheads="1"/>
            </p:cNvSpPr>
            <p:nvPr/>
          </p:nvSpPr>
          <p:spPr bwMode="auto">
            <a:xfrm>
              <a:off x="7020272" y="4201498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- 7,6</a:t>
              </a:r>
              <a:endParaRPr lang="en-GB" sz="1200" kern="0" dirty="0">
                <a:solidFill>
                  <a:srgbClr val="000066"/>
                </a:solidFill>
                <a:latin typeface="+mj-lt"/>
                <a:ea typeface="MS PGothic"/>
              </a:endParaRPr>
            </a:p>
          </p:txBody>
        </p:sp>
        <p:sp>
          <p:nvSpPr>
            <p:cNvPr id="122" name="Text Box 99"/>
            <p:cNvSpPr txBox="1">
              <a:spLocks noChangeArrowheads="1"/>
            </p:cNvSpPr>
            <p:nvPr/>
          </p:nvSpPr>
          <p:spPr bwMode="auto">
            <a:xfrm>
              <a:off x="7742976" y="3913311"/>
              <a:ext cx="470202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2,0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123" name="Straight Connector 28"/>
            <p:cNvCxnSpPr/>
            <p:nvPr/>
          </p:nvCxnSpPr>
          <p:spPr bwMode="auto">
            <a:xfrm flipV="1">
              <a:off x="7146271" y="4219348"/>
              <a:ext cx="1331998" cy="4309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29"/>
            <p:cNvCxnSpPr/>
            <p:nvPr/>
          </p:nvCxnSpPr>
          <p:spPr bwMode="auto">
            <a:xfrm rot="16200000">
              <a:off x="7639390" y="4218679"/>
              <a:ext cx="201925" cy="0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 Box 99"/>
            <p:cNvSpPr txBox="1">
              <a:spLocks noChangeArrowheads="1"/>
            </p:cNvSpPr>
            <p:nvPr/>
          </p:nvSpPr>
          <p:spPr bwMode="auto">
            <a:xfrm>
              <a:off x="8604505" y="2678568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12,6</a:t>
              </a:r>
            </a:p>
          </p:txBody>
        </p:sp>
        <p:sp>
          <p:nvSpPr>
            <p:cNvPr id="126" name="Text Box 98"/>
            <p:cNvSpPr txBox="1">
              <a:spLocks noChangeArrowheads="1"/>
            </p:cNvSpPr>
            <p:nvPr/>
          </p:nvSpPr>
          <p:spPr bwMode="auto">
            <a:xfrm>
              <a:off x="7164288" y="2791961"/>
              <a:ext cx="503999" cy="2769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200" kern="0" dirty="0">
                  <a:solidFill>
                    <a:srgbClr val="000066"/>
                  </a:solidFill>
                  <a:latin typeface="+mj-lt"/>
                  <a:ea typeface="MS PGothic"/>
                </a:rPr>
                <a:t>- 6,6</a:t>
              </a:r>
              <a:endParaRPr lang="en-GB" sz="1200" kern="0" dirty="0">
                <a:solidFill>
                  <a:srgbClr val="000066"/>
                </a:solidFill>
                <a:latin typeface="+mj-lt"/>
                <a:ea typeface="MS PGothic"/>
              </a:endParaRPr>
            </a:p>
          </p:txBody>
        </p:sp>
        <p:sp>
          <p:nvSpPr>
            <p:cNvPr id="127" name="Text Box 99"/>
            <p:cNvSpPr txBox="1">
              <a:spLocks noChangeArrowheads="1"/>
            </p:cNvSpPr>
            <p:nvPr/>
          </p:nvSpPr>
          <p:spPr bwMode="auto">
            <a:xfrm>
              <a:off x="7886992" y="2503774"/>
              <a:ext cx="470202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defTabSz="914400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2,9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128" name="Straight Connector 28"/>
            <p:cNvCxnSpPr/>
            <p:nvPr/>
          </p:nvCxnSpPr>
          <p:spPr bwMode="auto">
            <a:xfrm flipV="1">
              <a:off x="7290287" y="2809811"/>
              <a:ext cx="1331998" cy="4309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29"/>
            <p:cNvCxnSpPr/>
            <p:nvPr/>
          </p:nvCxnSpPr>
          <p:spPr bwMode="auto">
            <a:xfrm rot="16200000">
              <a:off x="7855413" y="2809142"/>
              <a:ext cx="201925" cy="0"/>
            </a:xfrm>
            <a:prstGeom prst="line">
              <a:avLst/>
            </a:prstGeom>
            <a:ln w="31750">
              <a:solidFill>
                <a:srgbClr val="0066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ZoneTexte 3"/>
            <p:cNvSpPr txBox="1"/>
            <p:nvPr/>
          </p:nvSpPr>
          <p:spPr>
            <a:xfrm>
              <a:off x="6372200" y="2667491"/>
              <a:ext cx="4523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S48</a:t>
              </a: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6372200" y="2977207"/>
              <a:ext cx="4523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6394444" y="4077072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W48</a:t>
              </a: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6394444" y="4437112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W96</a:t>
              </a:r>
            </a:p>
          </p:txBody>
        </p:sp>
      </p:grpSp>
      <p:sp>
        <p:nvSpPr>
          <p:cNvPr id="133" name="Espace réservé du contenu 4"/>
          <p:cNvSpPr txBox="1">
            <a:spLocks/>
          </p:cNvSpPr>
          <p:nvPr/>
        </p:nvSpPr>
        <p:spPr bwMode="auto">
          <a:xfrm>
            <a:off x="50800" y="5425779"/>
            <a:ext cx="9024938" cy="117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sz="1600" kern="0" dirty="0">
                <a:solidFill>
                  <a:srgbClr val="000066"/>
                </a:solidFill>
              </a:rPr>
              <a:t>Non infériorité des 2 schémas IM vs CAB po, à S48 et S96</a:t>
            </a:r>
          </a:p>
          <a:p>
            <a:pPr defTabSz="914400"/>
            <a:r>
              <a:rPr lang="fr-FR" sz="1600" kern="0" dirty="0">
                <a:solidFill>
                  <a:srgbClr val="000066"/>
                </a:solidFill>
              </a:rPr>
              <a:t>Taux de succès inférieur avec Q4S (vs Q8S) à S96, dû à plus d’arrêt pour EI (9 vs 1)</a:t>
            </a:r>
          </a:p>
          <a:p>
            <a:pPr defTabSz="914400"/>
            <a:r>
              <a:rPr lang="fr-FR" sz="1600" kern="0" dirty="0">
                <a:solidFill>
                  <a:srgbClr val="000066"/>
                </a:solidFill>
              </a:rPr>
              <a:t>Echec virologique : 1 dans bras po (absence de résistance), 2 dans bras Q8S (émergence de résistance à l’échec : K103N, E138G, K238T (INNTI) + Q148R (INI) chez 1, R269R/G chez 1</a:t>
            </a:r>
          </a:p>
        </p:txBody>
      </p:sp>
      <p:sp>
        <p:nvSpPr>
          <p:cNvPr id="1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  <p:sp>
        <p:nvSpPr>
          <p:cNvPr id="136" name="AutoShape 162">
            <a:extLst>
              <a:ext uri="{FF2B5EF4-FFF2-40B4-BE49-F238E27FC236}">
                <a16:creationId xmlns:a16="http://schemas.microsoft.com/office/drawing/2014/main" xmlns="" id="{126312B4-AF0F-4C73-A0CC-CEC180423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2856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466114"/>
              </p:ext>
            </p:extLst>
          </p:nvPr>
        </p:nvGraphicFramePr>
        <p:xfrm>
          <a:off x="107504" y="1579849"/>
          <a:ext cx="8926276" cy="3679833"/>
        </p:xfrm>
        <a:graphic>
          <a:graphicData uri="http://schemas.openxmlformats.org/drawingml/2006/table">
            <a:tbl>
              <a:tblPr/>
              <a:tblGrid>
                <a:gridCol w="23783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682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602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194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77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Q8S IM (n = 115)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Q4S IM (n = 115)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Oral (n = 56)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8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ARN VIH non &lt; 50 c/ml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patient avec ARN VIH 87 c/ml à S96;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patient avec </a:t>
                      </a:r>
                      <a:r>
                        <a:rPr kumimoji="0" lang="fr-FR" sz="13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blips</a:t>
                      </a: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 répétés puis échec  (ARN VIH : 90-151 c/ml entre S72-S96)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manque d’efficacité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(rebond &gt; 400 c/ml à S4)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874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autre raison, avec ARN VIH non &lt; 50 c/ml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56 c/ml à S4 avec intolérance aux injections ; ARN VIH &gt; 400 c/ml à S48, décision du clinicien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5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EI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9 *, (7/9 avant S48)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** (à S36)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5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autre raison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 ***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 ****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13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Donnée manquante mais toujours dans l’étude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  <a:r>
                        <a:rPr lang="fr-FR" sz="1300" b="1" baseline="0" dirty="0">
                          <a:solidFill>
                            <a:srgbClr val="000066"/>
                          </a:solidFill>
                          <a:latin typeface="+mn-lt"/>
                        </a:rPr>
                        <a:t> </a:t>
                      </a:r>
                      <a:r>
                        <a:rPr lang="fr-FR" sz="1300" b="1" dirty="0">
                          <a:solidFill>
                            <a:srgbClr val="000066"/>
                          </a:solidFill>
                          <a:latin typeface="+mn-lt"/>
                        </a:rPr>
                        <a:t>(ARN</a:t>
                      </a:r>
                      <a:r>
                        <a:rPr lang="fr-FR" sz="1300" b="1" baseline="0" dirty="0">
                          <a:solidFill>
                            <a:srgbClr val="000066"/>
                          </a:solidFill>
                          <a:latin typeface="+mn-lt"/>
                        </a:rPr>
                        <a:t> VIH</a:t>
                      </a:r>
                      <a:r>
                        <a:rPr lang="fr-FR" sz="1300" b="1" dirty="0">
                          <a:solidFill>
                            <a:srgbClr val="000066"/>
                          </a:solidFill>
                          <a:latin typeface="+mn-lt"/>
                        </a:rPr>
                        <a:t> &lt; 40 c/ml</a:t>
                      </a:r>
                      <a:r>
                        <a:rPr lang="fr-FR" sz="1300" b="1" baseline="0" dirty="0">
                          <a:solidFill>
                            <a:srgbClr val="000066"/>
                          </a:solidFill>
                          <a:latin typeface="+mn-lt"/>
                        </a:rPr>
                        <a:t> à toutes les</a:t>
                      </a:r>
                      <a:r>
                        <a:rPr lang="fr-FR" sz="1300" b="1" dirty="0">
                          <a:solidFill>
                            <a:srgbClr val="000066"/>
                          </a:solidFill>
                          <a:latin typeface="+mn-lt"/>
                        </a:rPr>
                        <a:t> visites)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5496" y="1251869"/>
            <a:ext cx="9070292" cy="306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Non réponse virologique et absence de donnée virologique (analyse </a:t>
            </a:r>
            <a:r>
              <a:rPr lang="fr-FR" sz="2000" b="1" dirty="0" err="1">
                <a:solidFill>
                  <a:srgbClr val="CC3300"/>
                </a:solidFill>
                <a:latin typeface="Calibri" pitchFamily="34" charset="0"/>
              </a:rPr>
              <a:t>snapshot</a:t>
            </a: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) à S96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07504" y="5199015"/>
            <a:ext cx="86382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 Eruption cutanée, n = 1, toxicité hépatique, n = 1, allongement QT, n = 1, thrombose veine mésentérique, n = 1, vascularite </a:t>
            </a:r>
            <a:r>
              <a:rPr lang="fr-FR" sz="1400" dirty="0" err="1">
                <a:solidFill>
                  <a:srgbClr val="000066"/>
                </a:solidFill>
              </a:rPr>
              <a:t>Churg</a:t>
            </a:r>
            <a:r>
              <a:rPr lang="fr-FR" sz="1400" dirty="0">
                <a:solidFill>
                  <a:srgbClr val="000066"/>
                </a:solidFill>
              </a:rPr>
              <a:t>-Strauss, n = 1, épilepsie entraînant le décès, n = 1, psychose, n = 1, dépression, n = 1, hépatite C, n = 1 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Hépatite C aigüe, n = 1, toxicité hépatique, n = 1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*** </a:t>
            </a:r>
            <a:r>
              <a:rPr lang="fr-FR" sz="1400" dirty="0">
                <a:solidFill>
                  <a:srgbClr val="000066"/>
                </a:solidFill>
                <a:ea typeface="ＭＳ Ｐゴシック" pitchFamily="34" charset="-128"/>
              </a:rPr>
              <a:t>Retrait consentement, n  = 3 ; </a:t>
            </a:r>
            <a:r>
              <a:rPr lang="fr-FR" sz="1400" dirty="0">
                <a:solidFill>
                  <a:srgbClr val="000066"/>
                </a:solidFill>
              </a:rPr>
              <a:t>dé</a:t>
            </a:r>
            <a:r>
              <a:rPr lang="fr-FR" sz="1400" dirty="0">
                <a:solidFill>
                  <a:srgbClr val="000066"/>
                </a:solidFill>
                <a:ea typeface="ＭＳ Ｐゴシック" pitchFamily="34" charset="-128"/>
              </a:rPr>
              <a:t>viation au protocole, n = 2</a:t>
            </a:r>
          </a:p>
          <a:p>
            <a:pPr lvl="0"/>
            <a:r>
              <a:rPr lang="fr-FR" sz="1400" dirty="0">
                <a:solidFill>
                  <a:srgbClr val="000066"/>
                </a:solidFill>
                <a:ea typeface="ＭＳ Ｐゴシック" pitchFamily="34" charset="-128"/>
              </a:rPr>
              <a:t>**** </a:t>
            </a:r>
            <a:r>
              <a:rPr lang="fr-FR" sz="1400" dirty="0">
                <a:solidFill>
                  <a:srgbClr val="000066"/>
                </a:solidFill>
              </a:rPr>
              <a:t>Retrait consentement</a:t>
            </a:r>
            <a:r>
              <a:rPr lang="fr-FR" sz="1400" dirty="0">
                <a:solidFill>
                  <a:srgbClr val="000066"/>
                </a:solidFill>
                <a:ea typeface="ＭＳ Ｐゴシック" pitchFamily="34" charset="-128"/>
              </a:rPr>
              <a:t>, n = 5 ; perdu de vue, n = 1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xmlns="" id="{E19505C9-2A29-493F-BA2D-6BFEC21F6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  <p:sp>
        <p:nvSpPr>
          <p:cNvPr id="8" name="AutoShape 162">
            <a:extLst>
              <a:ext uri="{FF2B5EF4-FFF2-40B4-BE49-F238E27FC236}">
                <a16:creationId xmlns:a16="http://schemas.microsoft.com/office/drawing/2014/main" xmlns="" id="{FA633BF3-2245-4BA3-B87C-03671A4EE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3391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640460"/>
              </p:ext>
            </p:extLst>
          </p:nvPr>
        </p:nvGraphicFramePr>
        <p:xfrm>
          <a:off x="85724" y="1556792"/>
          <a:ext cx="8859530" cy="4345831"/>
        </p:xfrm>
        <a:graphic>
          <a:graphicData uri="http://schemas.openxmlformats.org/drawingml/2006/table">
            <a:tbl>
              <a:tblPr/>
              <a:tblGrid>
                <a:gridCol w="5275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664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25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5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6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Q8S 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115)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Q4S 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115)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Oral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56)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38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Evénements indésirables liés au traitement, sauf RSI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Fièvre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Syndrome grippal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Asthénie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25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Evénements indésirables de grade 3-4, 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sauf RSI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Liés au traitement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 **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48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Evénements indésirables graves 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(aucun lié au traitement)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48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Evénements indésirables 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conduisant à l’arrêt du traitement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48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Anomalies biologiques de grade 3-4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538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Réactions au site d’injection (RSI) ***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J1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S8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S48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S96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1251869"/>
            <a:ext cx="9143999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1900" b="1" dirty="0">
                <a:solidFill>
                  <a:srgbClr val="CC3300"/>
                </a:solidFill>
                <a:latin typeface="Calibri" pitchFamily="34" charset="0"/>
              </a:rPr>
              <a:t>Evénements indésirables et anomalies biologiques (ITT, phase de maintenance J0-S96), 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07504" y="5877272"/>
            <a:ext cx="8837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Syndrome grippal, n = 1, frissons et douleurs, n = 1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Syndrome grippal, n = 1, éruption cutanée, n = 1, dépression, n = 1, allongement QT, n = 1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*** RSI = douleur (66 %), nodules (8 %), gonflement (6 %), prurit (6 %), résolutives en moins de 7 jours : 89 %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xmlns="" id="{3BE9F1DB-CE06-4547-A1CD-3A5D48757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  <p:sp>
        <p:nvSpPr>
          <p:cNvPr id="8" name="AutoShape 162">
            <a:extLst>
              <a:ext uri="{FF2B5EF4-FFF2-40B4-BE49-F238E27FC236}">
                <a16:creationId xmlns:a16="http://schemas.microsoft.com/office/drawing/2014/main" xmlns="" id="{D0043596-8340-4604-AC1C-BAB6DBAFE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1396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1803012" y="1151863"/>
            <a:ext cx="55252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Incidence globale des réactions au site d’injection,</a:t>
            </a:r>
            <a:br>
              <a:rPr lang="fr-FR" sz="2000" b="1" dirty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entre J1 et S96 (% patients avec RSI)</a:t>
            </a:r>
          </a:p>
        </p:txBody>
      </p:sp>
      <p:sp>
        <p:nvSpPr>
          <p:cNvPr id="57" name="Espace réservé du contenu 5"/>
          <p:cNvSpPr txBox="1">
            <a:spLocks/>
          </p:cNvSpPr>
          <p:nvPr/>
        </p:nvSpPr>
        <p:spPr bwMode="auto">
          <a:xfrm>
            <a:off x="179512" y="5198766"/>
            <a:ext cx="8911104" cy="1398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sz="1400" kern="0" dirty="0">
                <a:solidFill>
                  <a:srgbClr val="000066"/>
                </a:solidFill>
              </a:rPr>
              <a:t>99 % des RSI étaient minimes (84 %) ou modérées (15 %)</a:t>
            </a:r>
          </a:p>
          <a:p>
            <a:pPr defTabSz="914400"/>
            <a:r>
              <a:rPr lang="fr-FR" sz="1400" kern="0" dirty="0">
                <a:solidFill>
                  <a:srgbClr val="000066"/>
                </a:solidFill>
              </a:rPr>
              <a:t>Durée médiane des RSI : 3,0 jours dans chaque groupe, et 89 % étaient résolutives en moins de 7 jours</a:t>
            </a:r>
          </a:p>
          <a:p>
            <a:pPr defTabSz="914400"/>
            <a:r>
              <a:rPr lang="fr-FR" sz="1400" kern="0" dirty="0">
                <a:solidFill>
                  <a:srgbClr val="000066"/>
                </a:solidFill>
              </a:rPr>
              <a:t>RSI les plus fréquentes : douleurs (66 %), nodules (8 %), gonflement (6 %) et prurit (6 %)</a:t>
            </a:r>
          </a:p>
          <a:p>
            <a:pPr defTabSz="914400"/>
            <a:r>
              <a:rPr lang="fr-FR" sz="1400" kern="0" dirty="0">
                <a:solidFill>
                  <a:srgbClr val="000066"/>
                </a:solidFill>
              </a:rPr>
              <a:t>Le % de patients présentant des RSI diminuait au cours du temps : 86 % à J1, 35 % à S48, et 30 % à S96</a:t>
            </a:r>
          </a:p>
          <a:p>
            <a:pPr defTabSz="914400"/>
            <a:r>
              <a:rPr lang="fr-FR" sz="1400" kern="0" dirty="0">
                <a:solidFill>
                  <a:srgbClr val="000066"/>
                </a:solidFill>
              </a:rPr>
              <a:t>2/230 patients (&lt; 1 %) ont arrêté le traitement pour RSI (les 2 dans groupe Q8S)</a:t>
            </a:r>
          </a:p>
          <a:p>
            <a:pPr defTabSz="914400"/>
            <a:endParaRPr lang="fr-FR" sz="1400" kern="0" dirty="0">
              <a:solidFill>
                <a:srgbClr val="000066"/>
              </a:solidFill>
            </a:endParaRPr>
          </a:p>
          <a:p>
            <a:pPr defTabSz="914400"/>
            <a:endParaRPr lang="fr-FR" sz="1600" kern="0" dirty="0"/>
          </a:p>
        </p:txBody>
      </p:sp>
      <p:sp>
        <p:nvSpPr>
          <p:cNvPr id="64" name="Text Box 3">
            <a:extLst>
              <a:ext uri="{FF2B5EF4-FFF2-40B4-BE49-F238E27FC236}">
                <a16:creationId xmlns:a16="http://schemas.microsoft.com/office/drawing/2014/main" xmlns="" id="{3BE9F1DB-CE06-4547-A1CD-3A5D48757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86E6E9D6-D6D4-4BB5-A982-D8254307B201}"/>
              </a:ext>
            </a:extLst>
          </p:cNvPr>
          <p:cNvGrpSpPr/>
          <p:nvPr/>
        </p:nvGrpSpPr>
        <p:grpSpPr>
          <a:xfrm>
            <a:off x="325958" y="1743321"/>
            <a:ext cx="8592285" cy="3413871"/>
            <a:chOff x="325958" y="1743321"/>
            <a:chExt cx="8592285" cy="3413871"/>
          </a:xfrm>
        </p:grpSpPr>
        <p:grpSp>
          <p:nvGrpSpPr>
            <p:cNvPr id="7" name="Groupe 6"/>
            <p:cNvGrpSpPr/>
            <p:nvPr/>
          </p:nvGrpSpPr>
          <p:grpSpPr>
            <a:xfrm>
              <a:off x="6441437" y="2076762"/>
              <a:ext cx="1324863" cy="632158"/>
              <a:chOff x="7167629" y="1844825"/>
              <a:chExt cx="1324863" cy="632158"/>
            </a:xfrm>
          </p:grpSpPr>
          <p:sp>
            <p:nvSpPr>
              <p:cNvPr id="20" name="AutoShape 165"/>
              <p:cNvSpPr>
                <a:spLocks noChangeArrowheads="1"/>
              </p:cNvSpPr>
              <p:nvPr/>
            </p:nvSpPr>
            <p:spPr bwMode="auto">
              <a:xfrm>
                <a:off x="7167629" y="1844825"/>
                <a:ext cx="1324863" cy="63215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1" name="Rectangle 57"/>
              <p:cNvSpPr>
                <a:spLocks noChangeArrowheads="1"/>
              </p:cNvSpPr>
              <p:nvPr/>
            </p:nvSpPr>
            <p:spPr bwMode="auto">
              <a:xfrm>
                <a:off x="7559948" y="1902116"/>
                <a:ext cx="622166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600" b="1" dirty="0">
                    <a:solidFill>
                      <a:srgbClr val="333399"/>
                    </a:solidFill>
                    <a:latin typeface="+mj-lt"/>
                  </a:rPr>
                  <a:t>Q8S IM</a:t>
                </a:r>
                <a:endParaRPr lang="en-GB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2" name="Rectangle 60"/>
              <p:cNvSpPr>
                <a:spLocks noChangeArrowheads="1"/>
              </p:cNvSpPr>
              <p:nvPr/>
            </p:nvSpPr>
            <p:spPr bwMode="auto">
              <a:xfrm>
                <a:off x="7526276" y="2180116"/>
                <a:ext cx="758221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GB" sz="1600" b="1" dirty="0">
                    <a:solidFill>
                      <a:srgbClr val="333399"/>
                    </a:solidFill>
                    <a:latin typeface="+mj-lt"/>
                  </a:rPr>
                  <a:t>Q4S IM </a:t>
                </a:r>
                <a:endParaRPr lang="en-GB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7340961" y="1976655"/>
                <a:ext cx="124647" cy="116146"/>
              </a:xfrm>
              <a:prstGeom prst="rect">
                <a:avLst/>
              </a:prstGeom>
              <a:solidFill>
                <a:srgbClr val="0000CC"/>
              </a:solidFill>
              <a:ln w="0">
                <a:solidFill>
                  <a:srgbClr val="0000CC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7331662" y="2244927"/>
                <a:ext cx="124647" cy="115145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25" name="Rectangle 57"/>
            <p:cNvSpPr>
              <a:spLocks noChangeArrowheads="1"/>
            </p:cNvSpPr>
            <p:nvPr/>
          </p:nvSpPr>
          <p:spPr bwMode="auto">
            <a:xfrm>
              <a:off x="584287" y="4688577"/>
              <a:ext cx="427739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100" b="1" dirty="0">
                  <a:solidFill>
                    <a:srgbClr val="000066"/>
                  </a:solidFill>
                  <a:latin typeface="+mj-lt"/>
                </a:rPr>
                <a:t>Q8S IM</a:t>
              </a:r>
              <a:endParaRPr lang="en-GB" sz="1100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6" name="Rectangle 60"/>
            <p:cNvSpPr>
              <a:spLocks noChangeArrowheads="1"/>
            </p:cNvSpPr>
            <p:nvPr/>
          </p:nvSpPr>
          <p:spPr bwMode="auto">
            <a:xfrm>
              <a:off x="589682" y="4921949"/>
              <a:ext cx="427739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100" b="1" dirty="0">
                  <a:solidFill>
                    <a:srgbClr val="000066"/>
                  </a:solidFill>
                  <a:latin typeface="+mj-lt"/>
                </a:rPr>
                <a:t>Q4S IM </a:t>
              </a:r>
              <a:endParaRPr lang="en-GB" sz="1100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395068" y="4718692"/>
              <a:ext cx="124647" cy="116146"/>
            </a:xfrm>
            <a:prstGeom prst="rect">
              <a:avLst/>
            </a:prstGeom>
            <a:solidFill>
              <a:srgbClr val="0000CC"/>
            </a:solidFill>
            <a:ln w="0">
              <a:solidFill>
                <a:srgbClr val="0000C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200" dirty="0">
                <a:solidFill>
                  <a:srgbClr val="000066"/>
                </a:solidFill>
              </a:endParaRPr>
            </a:p>
          </p:txBody>
        </p:sp>
        <p:sp>
          <p:nvSpPr>
            <p:cNvPr id="28" name="Rectangle 22"/>
            <p:cNvSpPr>
              <a:spLocks noChangeArrowheads="1"/>
            </p:cNvSpPr>
            <p:nvPr/>
          </p:nvSpPr>
          <p:spPr bwMode="auto">
            <a:xfrm>
              <a:off x="395068" y="4942307"/>
              <a:ext cx="124647" cy="115145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200" dirty="0">
                <a:solidFill>
                  <a:srgbClr val="000066"/>
                </a:solidFill>
              </a:endParaRP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1142454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115</a:t>
              </a:r>
              <a:br>
                <a:rPr lang="en-US" sz="1000" dirty="0">
                  <a:solidFill>
                    <a:srgbClr val="000066"/>
                  </a:solidFill>
                </a:rPr>
              </a:br>
              <a:r>
                <a:rPr lang="en-US" sz="1000" dirty="0">
                  <a:solidFill>
                    <a:srgbClr val="000066"/>
                  </a:solidFill>
                </a:rPr>
                <a:t>115</a:t>
              </a: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1655458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115</a:t>
              </a:r>
              <a:br>
                <a:rPr lang="en-US" sz="1000" dirty="0">
                  <a:solidFill>
                    <a:srgbClr val="000066"/>
                  </a:solidFill>
                </a:rPr>
              </a:br>
              <a:r>
                <a:rPr lang="en-US" sz="1000" dirty="0">
                  <a:solidFill>
                    <a:srgbClr val="000066"/>
                  </a:solidFill>
                </a:rPr>
                <a:t>115</a:t>
              </a: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2123728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114</a:t>
              </a:r>
              <a:br>
                <a:rPr lang="en-US" sz="1000" dirty="0">
                  <a:solidFill>
                    <a:srgbClr val="000066"/>
                  </a:solidFill>
                </a:rPr>
              </a:br>
              <a:r>
                <a:rPr lang="en-US" sz="1000" dirty="0">
                  <a:solidFill>
                    <a:srgbClr val="000066"/>
                  </a:solidFill>
                </a:rPr>
                <a:t>115</a:t>
              </a: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2627784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1000" dirty="0">
                <a:solidFill>
                  <a:srgbClr val="000066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114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3059832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113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112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3635896" y="4603194"/>
              <a:ext cx="379594" cy="5411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1000" dirty="0">
                <a:solidFill>
                  <a:srgbClr val="000066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111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4067944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112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109</a:t>
              </a: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572000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1000" dirty="0">
                <a:solidFill>
                  <a:srgbClr val="000066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109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039834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112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107</a:t>
              </a: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5580112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1000" dirty="0">
                <a:solidFill>
                  <a:srgbClr val="000066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107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6046763" y="4603194"/>
              <a:ext cx="398629" cy="5411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111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105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6552002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1000" dirty="0">
                <a:solidFill>
                  <a:srgbClr val="000066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105</a:t>
              </a: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7020272" y="4603194"/>
              <a:ext cx="39626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111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104</a:t>
              </a:r>
            </a:p>
          </p:txBody>
        </p:sp>
        <p:sp>
          <p:nvSpPr>
            <p:cNvPr id="55" name="Rectangle 57"/>
            <p:cNvSpPr>
              <a:spLocks noChangeArrowheads="1"/>
            </p:cNvSpPr>
            <p:nvPr/>
          </p:nvSpPr>
          <p:spPr bwMode="auto">
            <a:xfrm>
              <a:off x="325958" y="4470006"/>
              <a:ext cx="538565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100" b="1">
                  <a:solidFill>
                    <a:srgbClr val="000066"/>
                  </a:solidFill>
                  <a:latin typeface="+mj-lt"/>
                </a:rPr>
                <a:t>n à visite</a:t>
              </a:r>
              <a:endParaRPr lang="fr-FR" sz="1100">
                <a:solidFill>
                  <a:srgbClr val="000066"/>
                </a:solidFill>
                <a:latin typeface="+mj-lt"/>
              </a:endParaRPr>
            </a:p>
          </p:txBody>
        </p:sp>
        <p:grpSp>
          <p:nvGrpSpPr>
            <p:cNvPr id="65" name="Grouper 64"/>
            <p:cNvGrpSpPr/>
            <p:nvPr/>
          </p:nvGrpSpPr>
          <p:grpSpPr>
            <a:xfrm>
              <a:off x="654434" y="1743321"/>
              <a:ext cx="8263809" cy="2762548"/>
              <a:chOff x="654434" y="1743321"/>
              <a:chExt cx="8263809" cy="2762548"/>
            </a:xfrm>
          </p:grpSpPr>
          <p:grpSp>
            <p:nvGrpSpPr>
              <p:cNvPr id="66" name="Groupe 82">
                <a:extLst>
                  <a:ext uri="{FF2B5EF4-FFF2-40B4-BE49-F238E27FC236}">
                    <a16:creationId xmlns:a16="http://schemas.microsoft.com/office/drawing/2014/main" xmlns="" id="{9DE3DF02-685D-486A-B742-FA7BBC24AF3B}"/>
                  </a:ext>
                </a:extLst>
              </p:cNvPr>
              <p:cNvGrpSpPr/>
              <p:nvPr/>
            </p:nvGrpSpPr>
            <p:grpSpPr>
              <a:xfrm>
                <a:off x="1005847" y="1844825"/>
                <a:ext cx="7886633" cy="2397616"/>
                <a:chOff x="1027113" y="1306513"/>
                <a:chExt cx="6784975" cy="2917825"/>
              </a:xfrm>
            </p:grpSpPr>
            <p:sp>
              <p:nvSpPr>
                <p:cNvPr id="121" name="Freeform 5">
                  <a:extLst>
                    <a:ext uri="{FF2B5EF4-FFF2-40B4-BE49-F238E27FC236}">
                      <a16:creationId xmlns:a16="http://schemas.microsoft.com/office/drawing/2014/main" xmlns="" id="{D35670A9-9153-481F-B655-6FB6ACD5493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027113" y="1306513"/>
                  <a:ext cx="6784975" cy="2917825"/>
                </a:xfrm>
                <a:custGeom>
                  <a:avLst/>
                  <a:gdLst>
                    <a:gd name="T0" fmla="*/ 4274 w 4274"/>
                    <a:gd name="T1" fmla="*/ 1838 h 1838"/>
                    <a:gd name="T2" fmla="*/ 48 w 4274"/>
                    <a:gd name="T3" fmla="*/ 1838 h 1838"/>
                    <a:gd name="T4" fmla="*/ 48 w 4274"/>
                    <a:gd name="T5" fmla="*/ 0 h 1838"/>
                    <a:gd name="T6" fmla="*/ 0 w 4274"/>
                    <a:gd name="T7" fmla="*/ 385 h 1838"/>
                    <a:gd name="T8" fmla="*/ 48 w 4274"/>
                    <a:gd name="T9" fmla="*/ 385 h 1838"/>
                    <a:gd name="T10" fmla="*/ 0 w 4274"/>
                    <a:gd name="T11" fmla="*/ 747 h 1838"/>
                    <a:gd name="T12" fmla="*/ 48 w 4274"/>
                    <a:gd name="T13" fmla="*/ 747 h 1838"/>
                    <a:gd name="T14" fmla="*/ 0 w 4274"/>
                    <a:gd name="T15" fmla="*/ 1111 h 1838"/>
                    <a:gd name="T16" fmla="*/ 48 w 4274"/>
                    <a:gd name="T17" fmla="*/ 1111 h 1838"/>
                    <a:gd name="T18" fmla="*/ 0 w 4274"/>
                    <a:gd name="T19" fmla="*/ 1474 h 1838"/>
                    <a:gd name="T20" fmla="*/ 48 w 4274"/>
                    <a:gd name="T21" fmla="*/ 1474 h 1838"/>
                    <a:gd name="T22" fmla="*/ 0 w 4274"/>
                    <a:gd name="T23" fmla="*/ 1838 h 1838"/>
                    <a:gd name="T24" fmla="*/ 48 w 4274"/>
                    <a:gd name="T25" fmla="*/ 1838 h 1838"/>
                    <a:gd name="T26" fmla="*/ 0 w 4274"/>
                    <a:gd name="T27" fmla="*/ 21 h 1838"/>
                    <a:gd name="T28" fmla="*/ 48 w 4274"/>
                    <a:gd name="T29" fmla="*/ 21 h 18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274" h="1838">
                      <a:moveTo>
                        <a:pt x="4274" y="1838"/>
                      </a:moveTo>
                      <a:lnTo>
                        <a:pt x="48" y="1838"/>
                      </a:lnTo>
                      <a:lnTo>
                        <a:pt x="48" y="0"/>
                      </a:lnTo>
                      <a:moveTo>
                        <a:pt x="0" y="385"/>
                      </a:moveTo>
                      <a:lnTo>
                        <a:pt x="48" y="385"/>
                      </a:lnTo>
                      <a:moveTo>
                        <a:pt x="0" y="747"/>
                      </a:moveTo>
                      <a:lnTo>
                        <a:pt x="48" y="747"/>
                      </a:lnTo>
                      <a:moveTo>
                        <a:pt x="0" y="1111"/>
                      </a:moveTo>
                      <a:lnTo>
                        <a:pt x="48" y="1111"/>
                      </a:lnTo>
                      <a:moveTo>
                        <a:pt x="0" y="1474"/>
                      </a:moveTo>
                      <a:lnTo>
                        <a:pt x="48" y="1474"/>
                      </a:lnTo>
                      <a:moveTo>
                        <a:pt x="0" y="1838"/>
                      </a:moveTo>
                      <a:lnTo>
                        <a:pt x="48" y="1838"/>
                      </a:lnTo>
                      <a:moveTo>
                        <a:pt x="0" y="21"/>
                      </a:moveTo>
                      <a:lnTo>
                        <a:pt x="48" y="21"/>
                      </a:lnTo>
                    </a:path>
                  </a:pathLst>
                </a:custGeom>
                <a:noFill/>
                <a:ln w="9525" cap="rnd">
                  <a:solidFill>
                    <a:srgbClr val="000066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2" name="Freeform 6">
                  <a:extLst>
                    <a:ext uri="{FF2B5EF4-FFF2-40B4-BE49-F238E27FC236}">
                      <a16:creationId xmlns:a16="http://schemas.microsoft.com/office/drawing/2014/main" xmlns="" id="{AC43A542-7D4B-41F2-BC32-67C3620001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10200" y="2789238"/>
                  <a:ext cx="92075" cy="1435100"/>
                </a:xfrm>
                <a:custGeom>
                  <a:avLst/>
                  <a:gdLst>
                    <a:gd name="T0" fmla="*/ 58 w 58"/>
                    <a:gd name="T1" fmla="*/ 0 h 904"/>
                    <a:gd name="T2" fmla="*/ 0 w 58"/>
                    <a:gd name="T3" fmla="*/ 0 h 904"/>
                    <a:gd name="T4" fmla="*/ 0 w 58"/>
                    <a:gd name="T5" fmla="*/ 904 h 904"/>
                    <a:gd name="T6" fmla="*/ 58 w 58"/>
                    <a:gd name="T7" fmla="*/ 904 h 904"/>
                    <a:gd name="T8" fmla="*/ 58 w 58"/>
                    <a:gd name="T9" fmla="*/ 0 h 904"/>
                    <a:gd name="T10" fmla="*/ 58 w 58"/>
                    <a:gd name="T11" fmla="*/ 0 h 9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904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904"/>
                      </a:lnTo>
                      <a:lnTo>
                        <a:pt x="58" y="904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3" name="Freeform 7">
                  <a:extLst>
                    <a:ext uri="{FF2B5EF4-FFF2-40B4-BE49-F238E27FC236}">
                      <a16:creationId xmlns:a16="http://schemas.microsoft.com/office/drawing/2014/main" xmlns="" id="{E0823C15-21C9-4FCA-A661-DBD78C950A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49988" y="3157538"/>
                  <a:ext cx="92075" cy="1066800"/>
                </a:xfrm>
                <a:custGeom>
                  <a:avLst/>
                  <a:gdLst>
                    <a:gd name="T0" fmla="*/ 58 w 58"/>
                    <a:gd name="T1" fmla="*/ 0 h 672"/>
                    <a:gd name="T2" fmla="*/ 0 w 58"/>
                    <a:gd name="T3" fmla="*/ 0 h 672"/>
                    <a:gd name="T4" fmla="*/ 0 w 58"/>
                    <a:gd name="T5" fmla="*/ 672 h 672"/>
                    <a:gd name="T6" fmla="*/ 58 w 58"/>
                    <a:gd name="T7" fmla="*/ 672 h 672"/>
                    <a:gd name="T8" fmla="*/ 58 w 58"/>
                    <a:gd name="T9" fmla="*/ 0 h 672"/>
                    <a:gd name="T10" fmla="*/ 58 w 58"/>
                    <a:gd name="T11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672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672"/>
                      </a:lnTo>
                      <a:lnTo>
                        <a:pt x="58" y="672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4" name="Freeform 8">
                  <a:extLst>
                    <a:ext uri="{FF2B5EF4-FFF2-40B4-BE49-F238E27FC236}">
                      <a16:creationId xmlns:a16="http://schemas.microsoft.com/office/drawing/2014/main" xmlns="" id="{B3A92878-3C15-4097-A5BD-CE16C6BA50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81838" y="3390900"/>
                  <a:ext cx="92075" cy="833438"/>
                </a:xfrm>
                <a:custGeom>
                  <a:avLst/>
                  <a:gdLst>
                    <a:gd name="T0" fmla="*/ 58 w 58"/>
                    <a:gd name="T1" fmla="*/ 0 h 525"/>
                    <a:gd name="T2" fmla="*/ 0 w 58"/>
                    <a:gd name="T3" fmla="*/ 0 h 525"/>
                    <a:gd name="T4" fmla="*/ 0 w 58"/>
                    <a:gd name="T5" fmla="*/ 525 h 525"/>
                    <a:gd name="T6" fmla="*/ 58 w 58"/>
                    <a:gd name="T7" fmla="*/ 525 h 525"/>
                    <a:gd name="T8" fmla="*/ 58 w 58"/>
                    <a:gd name="T9" fmla="*/ 0 h 525"/>
                    <a:gd name="T10" fmla="*/ 58 w 58"/>
                    <a:gd name="T11" fmla="*/ 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525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525"/>
                      </a:lnTo>
                      <a:lnTo>
                        <a:pt x="58" y="525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5" name="Freeform 9">
                  <a:extLst>
                    <a:ext uri="{FF2B5EF4-FFF2-40B4-BE49-F238E27FC236}">
                      <a16:creationId xmlns:a16="http://schemas.microsoft.com/office/drawing/2014/main" xmlns="" id="{FAF38B0A-C19C-4987-AF33-ADD505306C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8875" y="3319463"/>
                  <a:ext cx="92075" cy="904875"/>
                </a:xfrm>
                <a:custGeom>
                  <a:avLst/>
                  <a:gdLst>
                    <a:gd name="T0" fmla="*/ 58 w 58"/>
                    <a:gd name="T1" fmla="*/ 0 h 570"/>
                    <a:gd name="T2" fmla="*/ 0 w 58"/>
                    <a:gd name="T3" fmla="*/ 0 h 570"/>
                    <a:gd name="T4" fmla="*/ 0 w 58"/>
                    <a:gd name="T5" fmla="*/ 570 h 570"/>
                    <a:gd name="T6" fmla="*/ 58 w 58"/>
                    <a:gd name="T7" fmla="*/ 570 h 570"/>
                    <a:gd name="T8" fmla="*/ 58 w 58"/>
                    <a:gd name="T9" fmla="*/ 0 h 570"/>
                    <a:gd name="T10" fmla="*/ 58 w 58"/>
                    <a:gd name="T11" fmla="*/ 0 h 5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570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570"/>
                      </a:lnTo>
                      <a:lnTo>
                        <a:pt x="58" y="570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6" name="Freeform 10">
                  <a:extLst>
                    <a:ext uri="{FF2B5EF4-FFF2-40B4-BE49-F238E27FC236}">
                      <a16:creationId xmlns:a16="http://schemas.microsoft.com/office/drawing/2014/main" xmlns="" id="{3C2F7DDC-168C-473B-9DBB-B6B6B82A75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64325" y="2930525"/>
                  <a:ext cx="88900" cy="1293813"/>
                </a:xfrm>
                <a:custGeom>
                  <a:avLst/>
                  <a:gdLst>
                    <a:gd name="T0" fmla="*/ 0 w 56"/>
                    <a:gd name="T1" fmla="*/ 0 h 815"/>
                    <a:gd name="T2" fmla="*/ 0 w 56"/>
                    <a:gd name="T3" fmla="*/ 815 h 815"/>
                    <a:gd name="T4" fmla="*/ 56 w 56"/>
                    <a:gd name="T5" fmla="*/ 815 h 815"/>
                    <a:gd name="T6" fmla="*/ 56 w 56"/>
                    <a:gd name="T7" fmla="*/ 0 h 815"/>
                    <a:gd name="T8" fmla="*/ 0 w 56"/>
                    <a:gd name="T9" fmla="*/ 0 h 815"/>
                    <a:gd name="T10" fmla="*/ 0 w 56"/>
                    <a:gd name="T11" fmla="*/ 0 h 8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815">
                      <a:moveTo>
                        <a:pt x="0" y="0"/>
                      </a:moveTo>
                      <a:lnTo>
                        <a:pt x="0" y="815"/>
                      </a:lnTo>
                      <a:lnTo>
                        <a:pt x="56" y="815"/>
                      </a:lnTo>
                      <a:lnTo>
                        <a:pt x="56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7" name="Freeform 11">
                  <a:extLst>
                    <a:ext uri="{FF2B5EF4-FFF2-40B4-BE49-F238E27FC236}">
                      <a16:creationId xmlns:a16="http://schemas.microsoft.com/office/drawing/2014/main" xmlns="" id="{4590916A-266A-4FBA-9A73-6179ED221E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2213" y="2582863"/>
                  <a:ext cx="90488" cy="1641475"/>
                </a:xfrm>
                <a:custGeom>
                  <a:avLst/>
                  <a:gdLst>
                    <a:gd name="T0" fmla="*/ 57 w 57"/>
                    <a:gd name="T1" fmla="*/ 0 h 1034"/>
                    <a:gd name="T2" fmla="*/ 0 w 57"/>
                    <a:gd name="T3" fmla="*/ 0 h 1034"/>
                    <a:gd name="T4" fmla="*/ 0 w 57"/>
                    <a:gd name="T5" fmla="*/ 1034 h 1034"/>
                    <a:gd name="T6" fmla="*/ 57 w 57"/>
                    <a:gd name="T7" fmla="*/ 1034 h 1034"/>
                    <a:gd name="T8" fmla="*/ 57 w 57"/>
                    <a:gd name="T9" fmla="*/ 0 h 1034"/>
                    <a:gd name="T10" fmla="*/ 57 w 57"/>
                    <a:gd name="T11" fmla="*/ 0 h 10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7" h="1034">
                      <a:moveTo>
                        <a:pt x="57" y="0"/>
                      </a:moveTo>
                      <a:lnTo>
                        <a:pt x="0" y="0"/>
                      </a:lnTo>
                      <a:lnTo>
                        <a:pt x="0" y="1034"/>
                      </a:lnTo>
                      <a:lnTo>
                        <a:pt x="57" y="1034"/>
                      </a:lnTo>
                      <a:lnTo>
                        <a:pt x="57" y="0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8" name="Freeform 12">
                  <a:extLst>
                    <a:ext uri="{FF2B5EF4-FFF2-40B4-BE49-F238E27FC236}">
                      <a16:creationId xmlns:a16="http://schemas.microsoft.com/office/drawing/2014/main" xmlns="" id="{0557BFBD-045B-4ED5-BB50-D913093BA4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2638" y="2898775"/>
                  <a:ext cx="92075" cy="1325563"/>
                </a:xfrm>
                <a:custGeom>
                  <a:avLst/>
                  <a:gdLst>
                    <a:gd name="T0" fmla="*/ 58 w 58"/>
                    <a:gd name="T1" fmla="*/ 0 h 835"/>
                    <a:gd name="T2" fmla="*/ 0 w 58"/>
                    <a:gd name="T3" fmla="*/ 0 h 835"/>
                    <a:gd name="T4" fmla="*/ 0 w 58"/>
                    <a:gd name="T5" fmla="*/ 835 h 835"/>
                    <a:gd name="T6" fmla="*/ 58 w 58"/>
                    <a:gd name="T7" fmla="*/ 835 h 835"/>
                    <a:gd name="T8" fmla="*/ 58 w 58"/>
                    <a:gd name="T9" fmla="*/ 0 h 835"/>
                    <a:gd name="T10" fmla="*/ 58 w 58"/>
                    <a:gd name="T11" fmla="*/ 0 h 8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835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835"/>
                      </a:lnTo>
                      <a:lnTo>
                        <a:pt x="58" y="835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9" name="Freeform 13">
                  <a:extLst>
                    <a:ext uri="{FF2B5EF4-FFF2-40B4-BE49-F238E27FC236}">
                      <a16:creationId xmlns:a16="http://schemas.microsoft.com/office/drawing/2014/main" xmlns="" id="{97E94589-B0B5-4EE8-A1A2-B07363BA22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0363" y="2905125"/>
                  <a:ext cx="90488" cy="1319213"/>
                </a:xfrm>
                <a:custGeom>
                  <a:avLst/>
                  <a:gdLst>
                    <a:gd name="T0" fmla="*/ 57 w 57"/>
                    <a:gd name="T1" fmla="*/ 0 h 831"/>
                    <a:gd name="T2" fmla="*/ 0 w 57"/>
                    <a:gd name="T3" fmla="*/ 0 h 831"/>
                    <a:gd name="T4" fmla="*/ 0 w 57"/>
                    <a:gd name="T5" fmla="*/ 831 h 831"/>
                    <a:gd name="T6" fmla="*/ 57 w 57"/>
                    <a:gd name="T7" fmla="*/ 831 h 831"/>
                    <a:gd name="T8" fmla="*/ 57 w 57"/>
                    <a:gd name="T9" fmla="*/ 0 h 831"/>
                    <a:gd name="T10" fmla="*/ 57 w 57"/>
                    <a:gd name="T11" fmla="*/ 0 h 8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7" h="831">
                      <a:moveTo>
                        <a:pt x="57" y="0"/>
                      </a:moveTo>
                      <a:lnTo>
                        <a:pt x="0" y="0"/>
                      </a:lnTo>
                      <a:lnTo>
                        <a:pt x="0" y="831"/>
                      </a:lnTo>
                      <a:lnTo>
                        <a:pt x="57" y="831"/>
                      </a:lnTo>
                      <a:lnTo>
                        <a:pt x="57" y="0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0" name="Freeform 14">
                  <a:extLst>
                    <a:ext uri="{FF2B5EF4-FFF2-40B4-BE49-F238E27FC236}">
                      <a16:creationId xmlns:a16="http://schemas.microsoft.com/office/drawing/2014/main" xmlns="" id="{F8EECFE0-135E-4C10-B4F6-766E9D1965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78350" y="3124200"/>
                  <a:ext cx="92075" cy="1100138"/>
                </a:xfrm>
                <a:custGeom>
                  <a:avLst/>
                  <a:gdLst>
                    <a:gd name="T0" fmla="*/ 58 w 58"/>
                    <a:gd name="T1" fmla="*/ 0 h 693"/>
                    <a:gd name="T2" fmla="*/ 0 w 58"/>
                    <a:gd name="T3" fmla="*/ 0 h 693"/>
                    <a:gd name="T4" fmla="*/ 0 w 58"/>
                    <a:gd name="T5" fmla="*/ 693 h 693"/>
                    <a:gd name="T6" fmla="*/ 58 w 58"/>
                    <a:gd name="T7" fmla="*/ 693 h 693"/>
                    <a:gd name="T8" fmla="*/ 58 w 58"/>
                    <a:gd name="T9" fmla="*/ 0 h 693"/>
                    <a:gd name="T10" fmla="*/ 58 w 58"/>
                    <a:gd name="T11" fmla="*/ 0 h 6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693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693"/>
                      </a:lnTo>
                      <a:lnTo>
                        <a:pt x="58" y="693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1" name="Freeform 15">
                  <a:extLst>
                    <a:ext uri="{FF2B5EF4-FFF2-40B4-BE49-F238E27FC236}">
                      <a16:creationId xmlns:a16="http://schemas.microsoft.com/office/drawing/2014/main" xmlns="" id="{D0B5DBD3-7CF9-4662-B2E4-05AD8766D0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0788" y="1800225"/>
                  <a:ext cx="92075" cy="2424113"/>
                </a:xfrm>
                <a:custGeom>
                  <a:avLst/>
                  <a:gdLst>
                    <a:gd name="T0" fmla="*/ 58 w 58"/>
                    <a:gd name="T1" fmla="*/ 0 h 1527"/>
                    <a:gd name="T2" fmla="*/ 0 w 58"/>
                    <a:gd name="T3" fmla="*/ 0 h 1527"/>
                    <a:gd name="T4" fmla="*/ 0 w 58"/>
                    <a:gd name="T5" fmla="*/ 1527 h 1527"/>
                    <a:gd name="T6" fmla="*/ 58 w 58"/>
                    <a:gd name="T7" fmla="*/ 1527 h 1527"/>
                    <a:gd name="T8" fmla="*/ 58 w 58"/>
                    <a:gd name="T9" fmla="*/ 0 h 1527"/>
                    <a:gd name="T10" fmla="*/ 58 w 58"/>
                    <a:gd name="T11" fmla="*/ 0 h 15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1527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1527"/>
                      </a:lnTo>
                      <a:lnTo>
                        <a:pt x="58" y="1527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2" name="Freeform 16">
                  <a:extLst>
                    <a:ext uri="{FF2B5EF4-FFF2-40B4-BE49-F238E27FC236}">
                      <a16:creationId xmlns:a16="http://schemas.microsoft.com/office/drawing/2014/main" xmlns="" id="{7DDACAEE-E8D8-4F8C-BB91-3B34D92972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5125" y="3136900"/>
                  <a:ext cx="88900" cy="1087438"/>
                </a:xfrm>
                <a:custGeom>
                  <a:avLst/>
                  <a:gdLst>
                    <a:gd name="T0" fmla="*/ 56 w 56"/>
                    <a:gd name="T1" fmla="*/ 0 h 685"/>
                    <a:gd name="T2" fmla="*/ 0 w 56"/>
                    <a:gd name="T3" fmla="*/ 0 h 685"/>
                    <a:gd name="T4" fmla="*/ 0 w 56"/>
                    <a:gd name="T5" fmla="*/ 685 h 685"/>
                    <a:gd name="T6" fmla="*/ 56 w 56"/>
                    <a:gd name="T7" fmla="*/ 685 h 685"/>
                    <a:gd name="T8" fmla="*/ 56 w 56"/>
                    <a:gd name="T9" fmla="*/ 0 h 685"/>
                    <a:gd name="T10" fmla="*/ 56 w 56"/>
                    <a:gd name="T11" fmla="*/ 0 h 6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685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685"/>
                      </a:lnTo>
                      <a:lnTo>
                        <a:pt x="56" y="685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3" name="Freeform 17">
                  <a:extLst>
                    <a:ext uri="{FF2B5EF4-FFF2-40B4-BE49-F238E27FC236}">
                      <a16:creationId xmlns:a16="http://schemas.microsoft.com/office/drawing/2014/main" xmlns="" id="{A2901EB0-5CE9-4576-8C29-E05A1F91BE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72225" y="3362325"/>
                  <a:ext cx="90488" cy="862013"/>
                </a:xfrm>
                <a:custGeom>
                  <a:avLst/>
                  <a:gdLst>
                    <a:gd name="T0" fmla="*/ 57 w 57"/>
                    <a:gd name="T1" fmla="*/ 0 h 543"/>
                    <a:gd name="T2" fmla="*/ 0 w 57"/>
                    <a:gd name="T3" fmla="*/ 0 h 543"/>
                    <a:gd name="T4" fmla="*/ 0 w 57"/>
                    <a:gd name="T5" fmla="*/ 543 h 543"/>
                    <a:gd name="T6" fmla="*/ 57 w 57"/>
                    <a:gd name="T7" fmla="*/ 543 h 543"/>
                    <a:gd name="T8" fmla="*/ 57 w 57"/>
                    <a:gd name="T9" fmla="*/ 0 h 543"/>
                    <a:gd name="T10" fmla="*/ 57 w 57"/>
                    <a:gd name="T11" fmla="*/ 0 h 5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7" h="543">
                      <a:moveTo>
                        <a:pt x="57" y="0"/>
                      </a:moveTo>
                      <a:lnTo>
                        <a:pt x="0" y="0"/>
                      </a:lnTo>
                      <a:lnTo>
                        <a:pt x="0" y="543"/>
                      </a:lnTo>
                      <a:lnTo>
                        <a:pt x="57" y="543"/>
                      </a:lnTo>
                      <a:lnTo>
                        <a:pt x="57" y="0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4" name="Freeform 18">
                  <a:extLst>
                    <a:ext uri="{FF2B5EF4-FFF2-40B4-BE49-F238E27FC236}">
                      <a16:creationId xmlns:a16="http://schemas.microsoft.com/office/drawing/2014/main" xmlns="" id="{76851BAF-2911-4432-91FE-4ABDC9EDE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59475" y="3357563"/>
                  <a:ext cx="88900" cy="866775"/>
                </a:xfrm>
                <a:custGeom>
                  <a:avLst/>
                  <a:gdLst>
                    <a:gd name="T0" fmla="*/ 56 w 56"/>
                    <a:gd name="T1" fmla="*/ 0 h 546"/>
                    <a:gd name="T2" fmla="*/ 0 w 56"/>
                    <a:gd name="T3" fmla="*/ 0 h 546"/>
                    <a:gd name="T4" fmla="*/ 0 w 56"/>
                    <a:gd name="T5" fmla="*/ 546 h 546"/>
                    <a:gd name="T6" fmla="*/ 56 w 56"/>
                    <a:gd name="T7" fmla="*/ 546 h 546"/>
                    <a:gd name="T8" fmla="*/ 56 w 56"/>
                    <a:gd name="T9" fmla="*/ 0 h 546"/>
                    <a:gd name="T10" fmla="*/ 56 w 56"/>
                    <a:gd name="T11" fmla="*/ 0 h 5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546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546"/>
                      </a:lnTo>
                      <a:lnTo>
                        <a:pt x="56" y="546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5" name="Freeform 19">
                  <a:extLst>
                    <a:ext uri="{FF2B5EF4-FFF2-40B4-BE49-F238E27FC236}">
                      <a16:creationId xmlns:a16="http://schemas.microsoft.com/office/drawing/2014/main" xmlns="" id="{F62D27B6-6476-4304-BDE6-5CCBCD482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32438" y="3306763"/>
                  <a:ext cx="88900" cy="917575"/>
                </a:xfrm>
                <a:custGeom>
                  <a:avLst/>
                  <a:gdLst>
                    <a:gd name="T0" fmla="*/ 56 w 56"/>
                    <a:gd name="T1" fmla="*/ 0 h 578"/>
                    <a:gd name="T2" fmla="*/ 0 w 56"/>
                    <a:gd name="T3" fmla="*/ 0 h 578"/>
                    <a:gd name="T4" fmla="*/ 0 w 56"/>
                    <a:gd name="T5" fmla="*/ 578 h 578"/>
                    <a:gd name="T6" fmla="*/ 56 w 56"/>
                    <a:gd name="T7" fmla="*/ 578 h 578"/>
                    <a:gd name="T8" fmla="*/ 56 w 56"/>
                    <a:gd name="T9" fmla="*/ 0 h 578"/>
                    <a:gd name="T10" fmla="*/ 56 w 56"/>
                    <a:gd name="T11" fmla="*/ 0 h 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578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578"/>
                      </a:lnTo>
                      <a:lnTo>
                        <a:pt x="56" y="578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6" name="Freeform 20">
                  <a:extLst>
                    <a:ext uri="{FF2B5EF4-FFF2-40B4-BE49-F238E27FC236}">
                      <a16:creationId xmlns:a16="http://schemas.microsoft.com/office/drawing/2014/main" xmlns="" id="{27D9C746-D178-44FC-947E-21B072703D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13338" y="3390900"/>
                  <a:ext cx="90488" cy="833438"/>
                </a:xfrm>
                <a:custGeom>
                  <a:avLst/>
                  <a:gdLst>
                    <a:gd name="T0" fmla="*/ 57 w 57"/>
                    <a:gd name="T1" fmla="*/ 0 h 525"/>
                    <a:gd name="T2" fmla="*/ 0 w 57"/>
                    <a:gd name="T3" fmla="*/ 0 h 525"/>
                    <a:gd name="T4" fmla="*/ 0 w 57"/>
                    <a:gd name="T5" fmla="*/ 525 h 525"/>
                    <a:gd name="T6" fmla="*/ 57 w 57"/>
                    <a:gd name="T7" fmla="*/ 525 h 525"/>
                    <a:gd name="T8" fmla="*/ 57 w 57"/>
                    <a:gd name="T9" fmla="*/ 0 h 525"/>
                    <a:gd name="T10" fmla="*/ 57 w 57"/>
                    <a:gd name="T11" fmla="*/ 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7" h="525">
                      <a:moveTo>
                        <a:pt x="57" y="0"/>
                      </a:moveTo>
                      <a:lnTo>
                        <a:pt x="0" y="0"/>
                      </a:lnTo>
                      <a:lnTo>
                        <a:pt x="0" y="525"/>
                      </a:lnTo>
                      <a:lnTo>
                        <a:pt x="57" y="525"/>
                      </a:lnTo>
                      <a:lnTo>
                        <a:pt x="57" y="0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7" name="Freeform 21">
                  <a:extLst>
                    <a:ext uri="{FF2B5EF4-FFF2-40B4-BE49-F238E27FC236}">
                      <a16:creationId xmlns:a16="http://schemas.microsoft.com/office/drawing/2014/main" xmlns="" id="{CBEAB02A-FCE6-40D0-AEBA-B7AC42F1AB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31113" y="3421063"/>
                  <a:ext cx="88900" cy="803275"/>
                </a:xfrm>
                <a:custGeom>
                  <a:avLst/>
                  <a:gdLst>
                    <a:gd name="T0" fmla="*/ 56 w 56"/>
                    <a:gd name="T1" fmla="*/ 0 h 506"/>
                    <a:gd name="T2" fmla="*/ 0 w 56"/>
                    <a:gd name="T3" fmla="*/ 0 h 506"/>
                    <a:gd name="T4" fmla="*/ 0 w 56"/>
                    <a:gd name="T5" fmla="*/ 506 h 506"/>
                    <a:gd name="T6" fmla="*/ 56 w 56"/>
                    <a:gd name="T7" fmla="*/ 506 h 506"/>
                    <a:gd name="T8" fmla="*/ 56 w 56"/>
                    <a:gd name="T9" fmla="*/ 0 h 506"/>
                    <a:gd name="T10" fmla="*/ 56 w 56"/>
                    <a:gd name="T11" fmla="*/ 0 h 5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506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506"/>
                      </a:lnTo>
                      <a:lnTo>
                        <a:pt x="56" y="506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8" name="Freeform 22">
                  <a:extLst>
                    <a:ext uri="{FF2B5EF4-FFF2-40B4-BE49-F238E27FC236}">
                      <a16:creationId xmlns:a16="http://schemas.microsoft.com/office/drawing/2014/main" xmlns="" id="{52580CC5-117B-4CA1-89C6-F28982F20C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05663" y="3273425"/>
                  <a:ext cx="88900" cy="950913"/>
                </a:xfrm>
                <a:custGeom>
                  <a:avLst/>
                  <a:gdLst>
                    <a:gd name="T0" fmla="*/ 56 w 56"/>
                    <a:gd name="T1" fmla="*/ 0 h 599"/>
                    <a:gd name="T2" fmla="*/ 0 w 56"/>
                    <a:gd name="T3" fmla="*/ 0 h 599"/>
                    <a:gd name="T4" fmla="*/ 0 w 56"/>
                    <a:gd name="T5" fmla="*/ 599 h 599"/>
                    <a:gd name="T6" fmla="*/ 56 w 56"/>
                    <a:gd name="T7" fmla="*/ 599 h 599"/>
                    <a:gd name="T8" fmla="*/ 56 w 56"/>
                    <a:gd name="T9" fmla="*/ 0 h 599"/>
                    <a:gd name="T10" fmla="*/ 56 w 56"/>
                    <a:gd name="T11" fmla="*/ 0 h 5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599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599"/>
                      </a:lnTo>
                      <a:lnTo>
                        <a:pt x="56" y="599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9" name="Freeform 23">
                  <a:extLst>
                    <a:ext uri="{FF2B5EF4-FFF2-40B4-BE49-F238E27FC236}">
                      <a16:creationId xmlns:a16="http://schemas.microsoft.com/office/drawing/2014/main" xmlns="" id="{208E9280-D7D4-4247-A9E1-44D34ACD96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86563" y="3336925"/>
                  <a:ext cx="88900" cy="887413"/>
                </a:xfrm>
                <a:custGeom>
                  <a:avLst/>
                  <a:gdLst>
                    <a:gd name="T0" fmla="*/ 56 w 56"/>
                    <a:gd name="T1" fmla="*/ 0 h 559"/>
                    <a:gd name="T2" fmla="*/ 0 w 56"/>
                    <a:gd name="T3" fmla="*/ 0 h 559"/>
                    <a:gd name="T4" fmla="*/ 0 w 56"/>
                    <a:gd name="T5" fmla="*/ 559 h 559"/>
                    <a:gd name="T6" fmla="*/ 56 w 56"/>
                    <a:gd name="T7" fmla="*/ 559 h 559"/>
                    <a:gd name="T8" fmla="*/ 56 w 56"/>
                    <a:gd name="T9" fmla="*/ 0 h 559"/>
                    <a:gd name="T10" fmla="*/ 56 w 56"/>
                    <a:gd name="T11" fmla="*/ 0 h 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559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559"/>
                      </a:lnTo>
                      <a:lnTo>
                        <a:pt x="56" y="559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0" name="Freeform 24">
                  <a:extLst>
                    <a:ext uri="{FF2B5EF4-FFF2-40B4-BE49-F238E27FC236}">
                      <a16:creationId xmlns:a16="http://schemas.microsoft.com/office/drawing/2014/main" xmlns="" id="{10A4CB43-BBD7-48A3-87C8-A04A5AF9AB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1013" y="3336925"/>
                  <a:ext cx="92075" cy="887413"/>
                </a:xfrm>
                <a:custGeom>
                  <a:avLst/>
                  <a:gdLst>
                    <a:gd name="T0" fmla="*/ 58 w 58"/>
                    <a:gd name="T1" fmla="*/ 0 h 559"/>
                    <a:gd name="T2" fmla="*/ 0 w 58"/>
                    <a:gd name="T3" fmla="*/ 0 h 559"/>
                    <a:gd name="T4" fmla="*/ 0 w 58"/>
                    <a:gd name="T5" fmla="*/ 559 h 559"/>
                    <a:gd name="T6" fmla="*/ 58 w 58"/>
                    <a:gd name="T7" fmla="*/ 559 h 559"/>
                    <a:gd name="T8" fmla="*/ 58 w 58"/>
                    <a:gd name="T9" fmla="*/ 0 h 559"/>
                    <a:gd name="T10" fmla="*/ 58 w 58"/>
                    <a:gd name="T11" fmla="*/ 0 h 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559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559"/>
                      </a:lnTo>
                      <a:lnTo>
                        <a:pt x="58" y="559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1" name="Freeform 25">
                  <a:extLst>
                    <a:ext uri="{FF2B5EF4-FFF2-40B4-BE49-F238E27FC236}">
                      <a16:creationId xmlns:a16="http://schemas.microsoft.com/office/drawing/2014/main" xmlns="" id="{A110B195-912A-4344-9E95-7DFDD62628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1913" y="3221038"/>
                  <a:ext cx="88900" cy="1003300"/>
                </a:xfrm>
                <a:custGeom>
                  <a:avLst/>
                  <a:gdLst>
                    <a:gd name="T0" fmla="*/ 56 w 56"/>
                    <a:gd name="T1" fmla="*/ 0 h 632"/>
                    <a:gd name="T2" fmla="*/ 0 w 56"/>
                    <a:gd name="T3" fmla="*/ 0 h 632"/>
                    <a:gd name="T4" fmla="*/ 0 w 56"/>
                    <a:gd name="T5" fmla="*/ 632 h 632"/>
                    <a:gd name="T6" fmla="*/ 56 w 56"/>
                    <a:gd name="T7" fmla="*/ 632 h 632"/>
                    <a:gd name="T8" fmla="*/ 56 w 56"/>
                    <a:gd name="T9" fmla="*/ 0 h 632"/>
                    <a:gd name="T10" fmla="*/ 56 w 56"/>
                    <a:gd name="T11" fmla="*/ 0 h 6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632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632"/>
                      </a:lnTo>
                      <a:lnTo>
                        <a:pt x="56" y="632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2" name="Freeform 26">
                  <a:extLst>
                    <a:ext uri="{FF2B5EF4-FFF2-40B4-BE49-F238E27FC236}">
                      <a16:creationId xmlns:a16="http://schemas.microsoft.com/office/drawing/2014/main" xmlns="" id="{464576A4-35F7-4FAA-9D43-71E3C88279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463" y="3073400"/>
                  <a:ext cx="88900" cy="1150938"/>
                </a:xfrm>
                <a:custGeom>
                  <a:avLst/>
                  <a:gdLst>
                    <a:gd name="T0" fmla="*/ 56 w 56"/>
                    <a:gd name="T1" fmla="*/ 0 h 725"/>
                    <a:gd name="T2" fmla="*/ 0 w 56"/>
                    <a:gd name="T3" fmla="*/ 0 h 725"/>
                    <a:gd name="T4" fmla="*/ 0 w 56"/>
                    <a:gd name="T5" fmla="*/ 725 h 725"/>
                    <a:gd name="T6" fmla="*/ 56 w 56"/>
                    <a:gd name="T7" fmla="*/ 725 h 725"/>
                    <a:gd name="T8" fmla="*/ 56 w 56"/>
                    <a:gd name="T9" fmla="*/ 0 h 725"/>
                    <a:gd name="T10" fmla="*/ 56 w 56"/>
                    <a:gd name="T11" fmla="*/ 0 h 7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725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725"/>
                      </a:lnTo>
                      <a:lnTo>
                        <a:pt x="56" y="725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3" name="Freeform 27">
                  <a:extLst>
                    <a:ext uri="{FF2B5EF4-FFF2-40B4-BE49-F238E27FC236}">
                      <a16:creationId xmlns:a16="http://schemas.microsoft.com/office/drawing/2014/main" xmlns="" id="{D1E873A2-AC46-4727-8F13-B61DE4A223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363" y="3009900"/>
                  <a:ext cx="88900" cy="1214438"/>
                </a:xfrm>
                <a:custGeom>
                  <a:avLst/>
                  <a:gdLst>
                    <a:gd name="T0" fmla="*/ 56 w 56"/>
                    <a:gd name="T1" fmla="*/ 765 h 765"/>
                    <a:gd name="T2" fmla="*/ 56 w 56"/>
                    <a:gd name="T3" fmla="*/ 0 h 765"/>
                    <a:gd name="T4" fmla="*/ 0 w 56"/>
                    <a:gd name="T5" fmla="*/ 0 h 765"/>
                    <a:gd name="T6" fmla="*/ 0 w 56"/>
                    <a:gd name="T7" fmla="*/ 765 h 765"/>
                    <a:gd name="T8" fmla="*/ 56 w 56"/>
                    <a:gd name="T9" fmla="*/ 765 h 765"/>
                    <a:gd name="T10" fmla="*/ 56 w 56"/>
                    <a:gd name="T11" fmla="*/ 765 h 7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765">
                      <a:moveTo>
                        <a:pt x="56" y="765"/>
                      </a:moveTo>
                      <a:lnTo>
                        <a:pt x="56" y="0"/>
                      </a:lnTo>
                      <a:lnTo>
                        <a:pt x="0" y="0"/>
                      </a:lnTo>
                      <a:lnTo>
                        <a:pt x="0" y="765"/>
                      </a:lnTo>
                      <a:lnTo>
                        <a:pt x="56" y="765"/>
                      </a:lnTo>
                      <a:lnTo>
                        <a:pt x="56" y="76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4" name="Freeform 28">
                  <a:extLst>
                    <a:ext uri="{FF2B5EF4-FFF2-40B4-BE49-F238E27FC236}">
                      <a16:creationId xmlns:a16="http://schemas.microsoft.com/office/drawing/2014/main" xmlns="" id="{42A08E90-F75B-4252-9572-9EAA64C7FD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0588" y="3390900"/>
                  <a:ext cx="88900" cy="833438"/>
                </a:xfrm>
                <a:custGeom>
                  <a:avLst/>
                  <a:gdLst>
                    <a:gd name="T0" fmla="*/ 56 w 56"/>
                    <a:gd name="T1" fmla="*/ 0 h 525"/>
                    <a:gd name="T2" fmla="*/ 0 w 56"/>
                    <a:gd name="T3" fmla="*/ 0 h 525"/>
                    <a:gd name="T4" fmla="*/ 0 w 56"/>
                    <a:gd name="T5" fmla="*/ 525 h 525"/>
                    <a:gd name="T6" fmla="*/ 56 w 56"/>
                    <a:gd name="T7" fmla="*/ 525 h 525"/>
                    <a:gd name="T8" fmla="*/ 56 w 56"/>
                    <a:gd name="T9" fmla="*/ 0 h 525"/>
                    <a:gd name="T10" fmla="*/ 56 w 56"/>
                    <a:gd name="T11" fmla="*/ 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525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525"/>
                      </a:lnTo>
                      <a:lnTo>
                        <a:pt x="56" y="525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5" name="Freeform 29">
                  <a:extLst>
                    <a:ext uri="{FF2B5EF4-FFF2-40B4-BE49-F238E27FC236}">
                      <a16:creationId xmlns:a16="http://schemas.microsoft.com/office/drawing/2014/main" xmlns="" id="{964BC4A3-5297-48AC-B828-9E698D606B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79900" y="3332163"/>
                  <a:ext cx="92075" cy="892175"/>
                </a:xfrm>
                <a:custGeom>
                  <a:avLst/>
                  <a:gdLst>
                    <a:gd name="T0" fmla="*/ 58 w 58"/>
                    <a:gd name="T1" fmla="*/ 0 h 562"/>
                    <a:gd name="T2" fmla="*/ 0 w 58"/>
                    <a:gd name="T3" fmla="*/ 0 h 562"/>
                    <a:gd name="T4" fmla="*/ 0 w 58"/>
                    <a:gd name="T5" fmla="*/ 562 h 562"/>
                    <a:gd name="T6" fmla="*/ 58 w 58"/>
                    <a:gd name="T7" fmla="*/ 562 h 562"/>
                    <a:gd name="T8" fmla="*/ 58 w 58"/>
                    <a:gd name="T9" fmla="*/ 0 h 562"/>
                    <a:gd name="T10" fmla="*/ 58 w 58"/>
                    <a:gd name="T11" fmla="*/ 0 h 5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562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562"/>
                      </a:lnTo>
                      <a:lnTo>
                        <a:pt x="58" y="562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6" name="Freeform 30">
                  <a:extLst>
                    <a:ext uri="{FF2B5EF4-FFF2-40B4-BE49-F238E27FC236}">
                      <a16:creationId xmlns:a16="http://schemas.microsoft.com/office/drawing/2014/main" xmlns="" id="{1D337B8B-8F2E-4213-82DF-42F8FB3CE1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6038" y="3214688"/>
                  <a:ext cx="88900" cy="1009650"/>
                </a:xfrm>
                <a:custGeom>
                  <a:avLst/>
                  <a:gdLst>
                    <a:gd name="T0" fmla="*/ 56 w 56"/>
                    <a:gd name="T1" fmla="*/ 0 h 636"/>
                    <a:gd name="T2" fmla="*/ 0 w 56"/>
                    <a:gd name="T3" fmla="*/ 0 h 636"/>
                    <a:gd name="T4" fmla="*/ 0 w 56"/>
                    <a:gd name="T5" fmla="*/ 636 h 636"/>
                    <a:gd name="T6" fmla="*/ 56 w 56"/>
                    <a:gd name="T7" fmla="*/ 636 h 636"/>
                    <a:gd name="T8" fmla="*/ 56 w 56"/>
                    <a:gd name="T9" fmla="*/ 0 h 636"/>
                    <a:gd name="T10" fmla="*/ 56 w 56"/>
                    <a:gd name="T11" fmla="*/ 0 h 6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" h="636">
                      <a:moveTo>
                        <a:pt x="56" y="0"/>
                      </a:moveTo>
                      <a:lnTo>
                        <a:pt x="0" y="0"/>
                      </a:lnTo>
                      <a:lnTo>
                        <a:pt x="0" y="636"/>
                      </a:lnTo>
                      <a:lnTo>
                        <a:pt x="56" y="636"/>
                      </a:lnTo>
                      <a:lnTo>
                        <a:pt x="56" y="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7" name="Freeform 31">
                  <a:extLst>
                    <a:ext uri="{FF2B5EF4-FFF2-40B4-BE49-F238E27FC236}">
                      <a16:creationId xmlns:a16="http://schemas.microsoft.com/office/drawing/2014/main" xmlns="" id="{28F61050-94E1-4A79-A031-DE9E8A963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33763" y="3416300"/>
                  <a:ext cx="92075" cy="808038"/>
                </a:xfrm>
                <a:custGeom>
                  <a:avLst/>
                  <a:gdLst>
                    <a:gd name="T0" fmla="*/ 58 w 58"/>
                    <a:gd name="T1" fmla="*/ 0 h 509"/>
                    <a:gd name="T2" fmla="*/ 0 w 58"/>
                    <a:gd name="T3" fmla="*/ 0 h 509"/>
                    <a:gd name="T4" fmla="*/ 0 w 58"/>
                    <a:gd name="T5" fmla="*/ 509 h 509"/>
                    <a:gd name="T6" fmla="*/ 58 w 58"/>
                    <a:gd name="T7" fmla="*/ 509 h 509"/>
                    <a:gd name="T8" fmla="*/ 58 w 58"/>
                    <a:gd name="T9" fmla="*/ 0 h 509"/>
                    <a:gd name="T10" fmla="*/ 58 w 58"/>
                    <a:gd name="T11" fmla="*/ 0 h 5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509">
                      <a:moveTo>
                        <a:pt x="58" y="0"/>
                      </a:moveTo>
                      <a:lnTo>
                        <a:pt x="0" y="0"/>
                      </a:lnTo>
                      <a:lnTo>
                        <a:pt x="0" y="509"/>
                      </a:lnTo>
                      <a:lnTo>
                        <a:pt x="58" y="509"/>
                      </a:lnTo>
                      <a:lnTo>
                        <a:pt x="58" y="0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8" name="Freeform 32">
                  <a:extLst>
                    <a:ext uri="{FF2B5EF4-FFF2-40B4-BE49-F238E27FC236}">
                      <a16:creationId xmlns:a16="http://schemas.microsoft.com/office/drawing/2014/main" xmlns="" id="{61C903AF-4D35-4F40-945A-6C3A9B526C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3025" y="1692275"/>
                  <a:ext cx="90488" cy="2532063"/>
                </a:xfrm>
                <a:custGeom>
                  <a:avLst/>
                  <a:gdLst>
                    <a:gd name="T0" fmla="*/ 57 w 57"/>
                    <a:gd name="T1" fmla="*/ 0 h 1595"/>
                    <a:gd name="T2" fmla="*/ 0 w 57"/>
                    <a:gd name="T3" fmla="*/ 0 h 1595"/>
                    <a:gd name="T4" fmla="*/ 0 w 57"/>
                    <a:gd name="T5" fmla="*/ 1595 h 1595"/>
                    <a:gd name="T6" fmla="*/ 57 w 57"/>
                    <a:gd name="T7" fmla="*/ 1595 h 1595"/>
                    <a:gd name="T8" fmla="*/ 57 w 57"/>
                    <a:gd name="T9" fmla="*/ 0 h 1595"/>
                    <a:gd name="T10" fmla="*/ 57 w 57"/>
                    <a:gd name="T11" fmla="*/ 0 h 15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7" h="1595">
                      <a:moveTo>
                        <a:pt x="57" y="0"/>
                      </a:moveTo>
                      <a:lnTo>
                        <a:pt x="0" y="0"/>
                      </a:lnTo>
                      <a:lnTo>
                        <a:pt x="0" y="1595"/>
                      </a:lnTo>
                      <a:lnTo>
                        <a:pt x="57" y="1595"/>
                      </a:lnTo>
                      <a:lnTo>
                        <a:pt x="57" y="0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67" name="Rectangle 57">
                <a:extLst>
                  <a:ext uri="{FF2B5EF4-FFF2-40B4-BE49-F238E27FC236}">
                    <a16:creationId xmlns:a16="http://schemas.microsoft.com/office/drawing/2014/main" xmlns="" id="{22CCBD14-99D5-40DE-9936-1E27CF3DDC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985" y="4336592"/>
                <a:ext cx="150087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J 1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68" name="Rectangle 57">
                <a:extLst>
                  <a:ext uri="{FF2B5EF4-FFF2-40B4-BE49-F238E27FC236}">
                    <a16:creationId xmlns:a16="http://schemas.microsoft.com/office/drawing/2014/main" xmlns="" id="{159B3AB5-7E58-4D15-9CA5-97417A4A24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0019" y="4336592"/>
                <a:ext cx="138171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S4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69" name="Rectangle 57">
                <a:extLst>
                  <a:ext uri="{FF2B5EF4-FFF2-40B4-BE49-F238E27FC236}">
                    <a16:creationId xmlns:a16="http://schemas.microsoft.com/office/drawing/2014/main" xmlns="" id="{714E95AF-28AE-48CE-8E0E-A790818B7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7618" y="4336592"/>
                <a:ext cx="138171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S8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0" name="Rectangle 57">
                <a:extLst>
                  <a:ext uri="{FF2B5EF4-FFF2-40B4-BE49-F238E27FC236}">
                    <a16:creationId xmlns:a16="http://schemas.microsoft.com/office/drawing/2014/main" xmlns="" id="{D6D9FA02-88A9-4987-AFEF-388442F349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9469" y="4336592"/>
                <a:ext cx="209668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S12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1" name="Rectangle 57">
                <a:extLst>
                  <a:ext uri="{FF2B5EF4-FFF2-40B4-BE49-F238E27FC236}">
                    <a16:creationId xmlns:a16="http://schemas.microsoft.com/office/drawing/2014/main" xmlns="" id="{1E7146AA-CFF6-4358-8717-6913E1C0BE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7068" y="4336592"/>
                <a:ext cx="209668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S16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2" name="Rectangle 57">
                <a:extLst>
                  <a:ext uri="{FF2B5EF4-FFF2-40B4-BE49-F238E27FC236}">
                    <a16:creationId xmlns:a16="http://schemas.microsoft.com/office/drawing/2014/main" xmlns="" id="{C54754E8-0A96-4255-B668-FB299213B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5626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S20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3" name="Rectangle 57">
                <a:extLst>
                  <a:ext uri="{FF2B5EF4-FFF2-40B4-BE49-F238E27FC236}">
                    <a16:creationId xmlns:a16="http://schemas.microsoft.com/office/drawing/2014/main" xmlns="" id="{0D5DFBBB-0362-4A91-9A4B-D39FDE387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3225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S24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4" name="Rectangle 57">
                <a:extLst>
                  <a:ext uri="{FF2B5EF4-FFF2-40B4-BE49-F238E27FC236}">
                    <a16:creationId xmlns:a16="http://schemas.microsoft.com/office/drawing/2014/main" xmlns="" id="{0CB4CE8A-FFC6-482B-A377-E781FCCE3D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0824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S28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5" name="Rectangle 57">
                <a:extLst>
                  <a:ext uri="{FF2B5EF4-FFF2-40B4-BE49-F238E27FC236}">
                    <a16:creationId xmlns:a16="http://schemas.microsoft.com/office/drawing/2014/main" xmlns="" id="{074F15CF-7B63-44D4-8FAC-CAC86A664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8423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S32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6" name="Rectangle 57">
                <a:extLst>
                  <a:ext uri="{FF2B5EF4-FFF2-40B4-BE49-F238E27FC236}">
                    <a16:creationId xmlns:a16="http://schemas.microsoft.com/office/drawing/2014/main" xmlns="" id="{2E423060-D8AF-4BF2-8A59-ADC437375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46022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S36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7" name="Rectangle 57">
                <a:extLst>
                  <a:ext uri="{FF2B5EF4-FFF2-40B4-BE49-F238E27FC236}">
                    <a16:creationId xmlns:a16="http://schemas.microsoft.com/office/drawing/2014/main" xmlns="" id="{E113B15E-5869-41A3-BDD6-A8E8424A11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33621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S40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8" name="Rectangle 57">
                <a:extLst>
                  <a:ext uri="{FF2B5EF4-FFF2-40B4-BE49-F238E27FC236}">
                    <a16:creationId xmlns:a16="http://schemas.microsoft.com/office/drawing/2014/main" xmlns="" id="{ADD4913B-A245-402D-AB3B-BAFBF2FCDD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1220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S44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79" name="Rectangle 57">
                <a:extLst>
                  <a:ext uri="{FF2B5EF4-FFF2-40B4-BE49-F238E27FC236}">
                    <a16:creationId xmlns:a16="http://schemas.microsoft.com/office/drawing/2014/main" xmlns="" id="{7C4DCF49-4EB1-41FB-8A6E-EB5473DC1B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08819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S48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80" name="Rectangle 57">
                <a:extLst>
                  <a:ext uri="{FF2B5EF4-FFF2-40B4-BE49-F238E27FC236}">
                    <a16:creationId xmlns:a16="http://schemas.microsoft.com/office/drawing/2014/main" xmlns="" id="{9625B738-CE5D-48C8-A9C8-56BD536A46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96418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S64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81" name="Rectangle 57">
                <a:extLst>
                  <a:ext uri="{FF2B5EF4-FFF2-40B4-BE49-F238E27FC236}">
                    <a16:creationId xmlns:a16="http://schemas.microsoft.com/office/drawing/2014/main" xmlns="" id="{E6635297-2B14-456C-9393-9185D143C9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84017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S72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82" name="Rectangle 57">
                <a:extLst>
                  <a:ext uri="{FF2B5EF4-FFF2-40B4-BE49-F238E27FC236}">
                    <a16:creationId xmlns:a16="http://schemas.microsoft.com/office/drawing/2014/main" xmlns="" id="{4E836F30-3CD8-48AA-BB90-76F3453C78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71611" y="4336592"/>
                <a:ext cx="38775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rgbClr val="000066"/>
                    </a:solidFill>
                    <a:latin typeface="+mj-lt"/>
                  </a:rPr>
                  <a:t>S96</a:t>
                </a:r>
                <a:endParaRPr lang="en-GB" sz="1100" dirty="0">
                  <a:solidFill>
                    <a:srgbClr val="000066"/>
                  </a:solidFill>
                  <a:latin typeface="+mj-lt"/>
                </a:endParaRPr>
              </a:p>
            </p:txBody>
          </p:sp>
          <p:sp>
            <p:nvSpPr>
              <p:cNvPr id="83" name="ZoneTexte 82">
                <a:extLst>
                  <a:ext uri="{FF2B5EF4-FFF2-40B4-BE49-F238E27FC236}">
                    <a16:creationId xmlns:a16="http://schemas.microsoft.com/office/drawing/2014/main" xmlns="" id="{103B060F-9285-4E61-98E8-96386A75CAA0}"/>
                  </a:ext>
                </a:extLst>
              </p:cNvPr>
              <p:cNvSpPr txBox="1"/>
              <p:nvPr/>
            </p:nvSpPr>
            <p:spPr>
              <a:xfrm>
                <a:off x="1087477" y="2020320"/>
                <a:ext cx="35458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84</a:t>
                </a:r>
              </a:p>
            </p:txBody>
          </p:sp>
          <p:sp>
            <p:nvSpPr>
              <p:cNvPr id="84" name="ZoneTexte 83">
                <a:extLst>
                  <a:ext uri="{FF2B5EF4-FFF2-40B4-BE49-F238E27FC236}">
                    <a16:creationId xmlns:a16="http://schemas.microsoft.com/office/drawing/2014/main" xmlns="" id="{E6A5A43D-E97F-4D4F-B18C-D7584548C785}"/>
                  </a:ext>
                </a:extLst>
              </p:cNvPr>
              <p:cNvSpPr txBox="1"/>
              <p:nvPr/>
            </p:nvSpPr>
            <p:spPr>
              <a:xfrm>
                <a:off x="1242690" y="1902968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88</a:t>
                </a:r>
              </a:p>
            </p:txBody>
          </p:sp>
          <p:sp>
            <p:nvSpPr>
              <p:cNvPr id="85" name="ZoneTexte 84">
                <a:extLst>
                  <a:ext uri="{FF2B5EF4-FFF2-40B4-BE49-F238E27FC236}">
                    <a16:creationId xmlns:a16="http://schemas.microsoft.com/office/drawing/2014/main" xmlns="" id="{AB708CE2-1C72-40DA-910D-22D81A64AE64}"/>
                  </a:ext>
                </a:extLst>
              </p:cNvPr>
              <p:cNvSpPr txBox="1"/>
              <p:nvPr/>
            </p:nvSpPr>
            <p:spPr>
              <a:xfrm>
                <a:off x="1550928" y="309798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38</a:t>
                </a:r>
              </a:p>
            </p:txBody>
          </p:sp>
          <p:sp>
            <p:nvSpPr>
              <p:cNvPr id="86" name="ZoneTexte 85">
                <a:extLst>
                  <a:ext uri="{FF2B5EF4-FFF2-40B4-BE49-F238E27FC236}">
                    <a16:creationId xmlns:a16="http://schemas.microsoft.com/office/drawing/2014/main" xmlns="" id="{755C24F8-4F16-44D9-B7AB-B1897CD4EFFA}"/>
                  </a:ext>
                </a:extLst>
              </p:cNvPr>
              <p:cNvSpPr txBox="1"/>
              <p:nvPr/>
            </p:nvSpPr>
            <p:spPr>
              <a:xfrm>
                <a:off x="1732014" y="298086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42</a:t>
                </a:r>
              </a:p>
            </p:txBody>
          </p:sp>
          <p:sp>
            <p:nvSpPr>
              <p:cNvPr id="87" name="ZoneTexte 86">
                <a:extLst>
                  <a:ext uri="{FF2B5EF4-FFF2-40B4-BE49-F238E27FC236}">
                    <a16:creationId xmlns:a16="http://schemas.microsoft.com/office/drawing/2014/main" xmlns="" id="{8711ABC7-E2DC-45EC-8FD1-FF3B8FF6DF7A}"/>
                  </a:ext>
                </a:extLst>
              </p:cNvPr>
              <p:cNvSpPr txBox="1"/>
              <p:nvPr/>
            </p:nvSpPr>
            <p:spPr>
              <a:xfrm>
                <a:off x="2064056" y="2928812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46</a:t>
                </a:r>
              </a:p>
            </p:txBody>
          </p:sp>
          <p:sp>
            <p:nvSpPr>
              <p:cNvPr id="88" name="ZoneTexte 87">
                <a:extLst>
                  <a:ext uri="{FF2B5EF4-FFF2-40B4-BE49-F238E27FC236}">
                    <a16:creationId xmlns:a16="http://schemas.microsoft.com/office/drawing/2014/main" xmlns="" id="{F8898E21-B2E6-49FA-9946-8520C185522C}"/>
                  </a:ext>
                </a:extLst>
              </p:cNvPr>
              <p:cNvSpPr txBox="1"/>
              <p:nvPr/>
            </p:nvSpPr>
            <p:spPr>
              <a:xfrm>
                <a:off x="2222601" y="3055883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40</a:t>
                </a:r>
              </a:p>
            </p:txBody>
          </p:sp>
          <p:sp>
            <p:nvSpPr>
              <p:cNvPr id="90" name="ZoneTexte 89">
                <a:extLst>
                  <a:ext uri="{FF2B5EF4-FFF2-40B4-BE49-F238E27FC236}">
                    <a16:creationId xmlns:a16="http://schemas.microsoft.com/office/drawing/2014/main" xmlns="" id="{02FC1A88-8D2B-45DE-8597-2724CF64990A}"/>
                  </a:ext>
                </a:extLst>
              </p:cNvPr>
              <p:cNvSpPr txBox="1"/>
              <p:nvPr/>
            </p:nvSpPr>
            <p:spPr>
              <a:xfrm>
                <a:off x="2702073" y="3194165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35</a:t>
                </a:r>
              </a:p>
            </p:txBody>
          </p:sp>
          <p:sp>
            <p:nvSpPr>
              <p:cNvPr id="91" name="ZoneTexte 90">
                <a:extLst>
                  <a:ext uri="{FF2B5EF4-FFF2-40B4-BE49-F238E27FC236}">
                    <a16:creationId xmlns:a16="http://schemas.microsoft.com/office/drawing/2014/main" xmlns="" id="{A9F88BF8-A395-423B-9B5E-7DBC6F46E94B}"/>
                  </a:ext>
                </a:extLst>
              </p:cNvPr>
              <p:cNvSpPr txBox="1"/>
              <p:nvPr/>
            </p:nvSpPr>
            <p:spPr>
              <a:xfrm>
                <a:off x="3045292" y="2917383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46</a:t>
                </a:r>
              </a:p>
            </p:txBody>
          </p:sp>
          <p:sp>
            <p:nvSpPr>
              <p:cNvPr id="92" name="ZoneTexte 91">
                <a:extLst>
                  <a:ext uri="{FF2B5EF4-FFF2-40B4-BE49-F238E27FC236}">
                    <a16:creationId xmlns:a16="http://schemas.microsoft.com/office/drawing/2014/main" xmlns="" id="{2C903D0E-5BDD-429D-9A64-B6952577DB5F}"/>
                  </a:ext>
                </a:extLst>
              </p:cNvPr>
              <p:cNvSpPr txBox="1"/>
              <p:nvPr/>
            </p:nvSpPr>
            <p:spPr>
              <a:xfrm>
                <a:off x="3215202" y="324675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31</a:t>
                </a:r>
              </a:p>
            </p:txBody>
          </p:sp>
          <p:sp>
            <p:nvSpPr>
              <p:cNvPr id="93" name="ZoneTexte 92">
                <a:extLst>
                  <a:ext uri="{FF2B5EF4-FFF2-40B4-BE49-F238E27FC236}">
                    <a16:creationId xmlns:a16="http://schemas.microsoft.com/office/drawing/2014/main" xmlns="" id="{2E343A7D-A114-4225-96A6-A8D857E004BF}"/>
                  </a:ext>
                </a:extLst>
              </p:cNvPr>
              <p:cNvSpPr txBox="1"/>
              <p:nvPr/>
            </p:nvSpPr>
            <p:spPr>
              <a:xfrm>
                <a:off x="3673578" y="333266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28</a:t>
                </a:r>
              </a:p>
            </p:txBody>
          </p:sp>
          <p:sp>
            <p:nvSpPr>
              <p:cNvPr id="95" name="ZoneTexte 94">
                <a:extLst>
                  <a:ext uri="{FF2B5EF4-FFF2-40B4-BE49-F238E27FC236}">
                    <a16:creationId xmlns:a16="http://schemas.microsoft.com/office/drawing/2014/main" xmlns="" id="{D1C96BB6-EBB5-4D09-9007-E9EFC347ED45}"/>
                  </a:ext>
                </a:extLst>
              </p:cNvPr>
              <p:cNvSpPr txBox="1"/>
              <p:nvPr/>
            </p:nvSpPr>
            <p:spPr>
              <a:xfrm>
                <a:off x="4024927" y="2661319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57</a:t>
                </a:r>
              </a:p>
            </p:txBody>
          </p:sp>
          <p:sp>
            <p:nvSpPr>
              <p:cNvPr id="96" name="ZoneTexte 95">
                <a:extLst>
                  <a:ext uri="{FF2B5EF4-FFF2-40B4-BE49-F238E27FC236}">
                    <a16:creationId xmlns:a16="http://schemas.microsoft.com/office/drawing/2014/main" xmlns="" id="{950B7E93-E2F2-4A85-94DC-A7F6B097B3AF}"/>
                  </a:ext>
                </a:extLst>
              </p:cNvPr>
              <p:cNvSpPr txBox="1"/>
              <p:nvPr/>
            </p:nvSpPr>
            <p:spPr>
              <a:xfrm>
                <a:off x="4205688" y="3170618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35</a:t>
                </a:r>
              </a:p>
            </p:txBody>
          </p:sp>
          <p:sp>
            <p:nvSpPr>
              <p:cNvPr id="97" name="ZoneTexte 96">
                <a:extLst>
                  <a:ext uri="{FF2B5EF4-FFF2-40B4-BE49-F238E27FC236}">
                    <a16:creationId xmlns:a16="http://schemas.microsoft.com/office/drawing/2014/main" xmlns="" id="{809361CB-3E30-43E9-AC1A-E7E27678BD5E}"/>
                  </a:ext>
                </a:extLst>
              </p:cNvPr>
              <p:cNvSpPr txBox="1"/>
              <p:nvPr/>
            </p:nvSpPr>
            <p:spPr>
              <a:xfrm>
                <a:off x="4632090" y="325633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31</a:t>
                </a:r>
              </a:p>
            </p:txBody>
          </p:sp>
          <p:sp>
            <p:nvSpPr>
              <p:cNvPr id="99" name="ZoneTexte 98">
                <a:extLst>
                  <a:ext uri="{FF2B5EF4-FFF2-40B4-BE49-F238E27FC236}">
                    <a16:creationId xmlns:a16="http://schemas.microsoft.com/office/drawing/2014/main" xmlns="" id="{034F1FEF-3729-45F7-80EB-84F55B81ABA7}"/>
                  </a:ext>
                </a:extLst>
              </p:cNvPr>
              <p:cNvSpPr txBox="1"/>
              <p:nvPr/>
            </p:nvSpPr>
            <p:spPr>
              <a:xfrm>
                <a:off x="5003326" y="3104478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38</a:t>
                </a:r>
              </a:p>
            </p:txBody>
          </p:sp>
          <p:sp>
            <p:nvSpPr>
              <p:cNvPr id="100" name="ZoneTexte 99">
                <a:extLst>
                  <a:ext uri="{FF2B5EF4-FFF2-40B4-BE49-F238E27FC236}">
                    <a16:creationId xmlns:a16="http://schemas.microsoft.com/office/drawing/2014/main" xmlns="" id="{054BE888-A604-4991-A0BB-B8C147718F0B}"/>
                  </a:ext>
                </a:extLst>
              </p:cNvPr>
              <p:cNvSpPr txBox="1"/>
              <p:nvPr/>
            </p:nvSpPr>
            <p:spPr>
              <a:xfrm>
                <a:off x="5151978" y="3330406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29</a:t>
                </a:r>
              </a:p>
            </p:txBody>
          </p:sp>
          <p:sp>
            <p:nvSpPr>
              <p:cNvPr id="101" name="ZoneTexte 100">
                <a:extLst>
                  <a:ext uri="{FF2B5EF4-FFF2-40B4-BE49-F238E27FC236}">
                    <a16:creationId xmlns:a16="http://schemas.microsoft.com/office/drawing/2014/main" xmlns="" id="{2D2FA651-6AA9-4BD5-91B3-28DB6CB8FDA4}"/>
                  </a:ext>
                </a:extLst>
              </p:cNvPr>
              <p:cNvSpPr txBox="1"/>
              <p:nvPr/>
            </p:nvSpPr>
            <p:spPr>
              <a:xfrm>
                <a:off x="5620734" y="3319929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29</a:t>
                </a:r>
              </a:p>
            </p:txBody>
          </p:sp>
          <p:sp>
            <p:nvSpPr>
              <p:cNvPr id="103" name="ZoneTexte 102">
                <a:extLst>
                  <a:ext uri="{FF2B5EF4-FFF2-40B4-BE49-F238E27FC236}">
                    <a16:creationId xmlns:a16="http://schemas.microsoft.com/office/drawing/2014/main" xmlns="" id="{03163B55-756F-4A11-B280-25C9F7565D81}"/>
                  </a:ext>
                </a:extLst>
              </p:cNvPr>
              <p:cNvSpPr txBox="1"/>
              <p:nvPr/>
            </p:nvSpPr>
            <p:spPr>
              <a:xfrm>
                <a:off x="5973816" y="2827479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50</a:t>
                </a:r>
              </a:p>
            </p:txBody>
          </p:sp>
          <p:sp>
            <p:nvSpPr>
              <p:cNvPr id="104" name="ZoneTexte 103">
                <a:extLst>
                  <a:ext uri="{FF2B5EF4-FFF2-40B4-BE49-F238E27FC236}">
                    <a16:creationId xmlns:a16="http://schemas.microsoft.com/office/drawing/2014/main" xmlns="" id="{F5529CF3-9AF3-4A98-89EE-3351BA69DAE6}"/>
                  </a:ext>
                </a:extLst>
              </p:cNvPr>
              <p:cNvSpPr txBox="1"/>
              <p:nvPr/>
            </p:nvSpPr>
            <p:spPr>
              <a:xfrm>
                <a:off x="6156536" y="3232330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32</a:t>
                </a:r>
              </a:p>
            </p:txBody>
          </p:sp>
          <p:sp>
            <p:nvSpPr>
              <p:cNvPr id="105" name="ZoneTexte 104">
                <a:extLst>
                  <a:ext uri="{FF2B5EF4-FFF2-40B4-BE49-F238E27FC236}">
                    <a16:creationId xmlns:a16="http://schemas.microsoft.com/office/drawing/2014/main" xmlns="" id="{D3A96E1A-CF90-4338-BF17-B76E6C5FE07D}"/>
                  </a:ext>
                </a:extLst>
              </p:cNvPr>
              <p:cNvSpPr txBox="1"/>
              <p:nvPr/>
            </p:nvSpPr>
            <p:spPr>
              <a:xfrm>
                <a:off x="6623687" y="330588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30</a:t>
                </a:r>
              </a:p>
            </p:txBody>
          </p:sp>
          <p:sp>
            <p:nvSpPr>
              <p:cNvPr id="107" name="ZoneTexte 106">
                <a:extLst>
                  <a:ext uri="{FF2B5EF4-FFF2-40B4-BE49-F238E27FC236}">
                    <a16:creationId xmlns:a16="http://schemas.microsoft.com/office/drawing/2014/main" xmlns="" id="{98AB65E7-4454-4558-B192-32358279671A}"/>
                  </a:ext>
                </a:extLst>
              </p:cNvPr>
              <p:cNvSpPr txBox="1"/>
              <p:nvPr/>
            </p:nvSpPr>
            <p:spPr>
              <a:xfrm>
                <a:off x="6949222" y="3146294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37</a:t>
                </a:r>
              </a:p>
            </p:txBody>
          </p:sp>
          <p:sp>
            <p:nvSpPr>
              <p:cNvPr id="108" name="ZoneTexte 107">
                <a:extLst>
                  <a:ext uri="{FF2B5EF4-FFF2-40B4-BE49-F238E27FC236}">
                    <a16:creationId xmlns:a16="http://schemas.microsoft.com/office/drawing/2014/main" xmlns="" id="{0BA0554C-2D35-4862-B019-9B1116F9A9E9}"/>
                  </a:ext>
                </a:extLst>
              </p:cNvPr>
              <p:cNvSpPr txBox="1"/>
              <p:nvPr/>
            </p:nvSpPr>
            <p:spPr>
              <a:xfrm>
                <a:off x="7106687" y="3315127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30</a:t>
                </a:r>
              </a:p>
            </p:txBody>
          </p:sp>
          <p:sp>
            <p:nvSpPr>
              <p:cNvPr id="109" name="ZoneTexte 108">
                <a:extLst>
                  <a:ext uri="{FF2B5EF4-FFF2-40B4-BE49-F238E27FC236}">
                    <a16:creationId xmlns:a16="http://schemas.microsoft.com/office/drawing/2014/main" xmlns="" id="{50B6B432-9C6A-467B-8C5A-C754E165302B}"/>
                  </a:ext>
                </a:extLst>
              </p:cNvPr>
              <p:cNvSpPr txBox="1"/>
              <p:nvPr/>
            </p:nvSpPr>
            <p:spPr>
              <a:xfrm>
                <a:off x="7416529" y="2953711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45</a:t>
                </a:r>
              </a:p>
            </p:txBody>
          </p:sp>
          <p:sp>
            <p:nvSpPr>
              <p:cNvPr id="110" name="ZoneTexte 109">
                <a:extLst>
                  <a:ext uri="{FF2B5EF4-FFF2-40B4-BE49-F238E27FC236}">
                    <a16:creationId xmlns:a16="http://schemas.microsoft.com/office/drawing/2014/main" xmlns="" id="{2713E1F1-52F7-477E-8E1A-D4801BA5A5FF}"/>
                  </a:ext>
                </a:extLst>
              </p:cNvPr>
              <p:cNvSpPr txBox="1"/>
              <p:nvPr/>
            </p:nvSpPr>
            <p:spPr>
              <a:xfrm>
                <a:off x="7585984" y="3240945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31</a:t>
                </a:r>
              </a:p>
            </p:txBody>
          </p:sp>
          <p:sp>
            <p:nvSpPr>
              <p:cNvPr id="111" name="ZoneTexte 110">
                <a:extLst>
                  <a:ext uri="{FF2B5EF4-FFF2-40B4-BE49-F238E27FC236}">
                    <a16:creationId xmlns:a16="http://schemas.microsoft.com/office/drawing/2014/main" xmlns="" id="{30348BA2-99F0-4152-8D28-4E59558ADB56}"/>
                  </a:ext>
                </a:extLst>
              </p:cNvPr>
              <p:cNvSpPr txBox="1"/>
              <p:nvPr/>
            </p:nvSpPr>
            <p:spPr>
              <a:xfrm>
                <a:off x="7916948" y="3315127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29</a:t>
                </a:r>
              </a:p>
            </p:txBody>
          </p:sp>
          <p:sp>
            <p:nvSpPr>
              <p:cNvPr id="112" name="ZoneTexte 111">
                <a:extLst>
                  <a:ext uri="{FF2B5EF4-FFF2-40B4-BE49-F238E27FC236}">
                    <a16:creationId xmlns:a16="http://schemas.microsoft.com/office/drawing/2014/main" xmlns="" id="{0B80FB3A-BFA8-4500-8AEE-5918DB12BC2F}"/>
                  </a:ext>
                </a:extLst>
              </p:cNvPr>
              <p:cNvSpPr txBox="1"/>
              <p:nvPr/>
            </p:nvSpPr>
            <p:spPr>
              <a:xfrm>
                <a:off x="8066400" y="3189391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33</a:t>
                </a:r>
              </a:p>
            </p:txBody>
          </p:sp>
          <p:sp>
            <p:nvSpPr>
              <p:cNvPr id="113" name="ZoneTexte 112">
                <a:extLst>
                  <a:ext uri="{FF2B5EF4-FFF2-40B4-BE49-F238E27FC236}">
                    <a16:creationId xmlns:a16="http://schemas.microsoft.com/office/drawing/2014/main" xmlns="" id="{B8C35321-9D2E-447F-960A-5EC0AF59CCC0}"/>
                  </a:ext>
                </a:extLst>
              </p:cNvPr>
              <p:cNvSpPr txBox="1"/>
              <p:nvPr/>
            </p:nvSpPr>
            <p:spPr>
              <a:xfrm>
                <a:off x="8417043" y="3253201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31</a:t>
                </a:r>
              </a:p>
            </p:txBody>
          </p:sp>
          <p:sp>
            <p:nvSpPr>
              <p:cNvPr id="114" name="ZoneTexte 113">
                <a:extLst>
                  <a:ext uri="{FF2B5EF4-FFF2-40B4-BE49-F238E27FC236}">
                    <a16:creationId xmlns:a16="http://schemas.microsoft.com/office/drawing/2014/main" xmlns="" id="{A94DCEF4-9ACB-4C9B-8D74-69D59613D10D}"/>
                  </a:ext>
                </a:extLst>
              </p:cNvPr>
              <p:cNvSpPr txBox="1"/>
              <p:nvPr/>
            </p:nvSpPr>
            <p:spPr>
              <a:xfrm>
                <a:off x="8576483" y="3306352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333399"/>
                    </a:solidFill>
                    <a:latin typeface="+mj-lt"/>
                  </a:rPr>
                  <a:t>28</a:t>
                </a:r>
              </a:p>
            </p:txBody>
          </p:sp>
          <p:sp>
            <p:nvSpPr>
              <p:cNvPr id="115" name="ZoneTexte 114">
                <a:extLst>
                  <a:ext uri="{FF2B5EF4-FFF2-40B4-BE49-F238E27FC236}">
                    <a16:creationId xmlns:a16="http://schemas.microsoft.com/office/drawing/2014/main" xmlns="" id="{0DD04D1C-743F-492A-AEAE-156FF07C4D5A}"/>
                  </a:ext>
                </a:extLst>
              </p:cNvPr>
              <p:cNvSpPr txBox="1"/>
              <p:nvPr/>
            </p:nvSpPr>
            <p:spPr>
              <a:xfrm>
                <a:off x="811529" y="4104200"/>
                <a:ext cx="2632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200" b="1" dirty="0">
                    <a:solidFill>
                      <a:srgbClr val="002060"/>
                    </a:solidFill>
                    <a:latin typeface="+mj-lt"/>
                  </a:rPr>
                  <a:t>0</a:t>
                </a:r>
              </a:p>
            </p:txBody>
          </p:sp>
          <p:sp>
            <p:nvSpPr>
              <p:cNvPr id="116" name="ZoneTexte 115">
                <a:extLst>
                  <a:ext uri="{FF2B5EF4-FFF2-40B4-BE49-F238E27FC236}">
                    <a16:creationId xmlns:a16="http://schemas.microsoft.com/office/drawing/2014/main" xmlns="" id="{41852FE4-D227-4F91-8E94-37FD3B8D6BA2}"/>
                  </a:ext>
                </a:extLst>
              </p:cNvPr>
              <p:cNvSpPr txBox="1"/>
              <p:nvPr/>
            </p:nvSpPr>
            <p:spPr>
              <a:xfrm>
                <a:off x="732982" y="3632025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200" b="1" dirty="0">
                    <a:solidFill>
                      <a:srgbClr val="002060"/>
                    </a:solidFill>
                    <a:latin typeface="+mj-lt"/>
                  </a:rPr>
                  <a:t>20</a:t>
                </a:r>
              </a:p>
            </p:txBody>
          </p:sp>
          <p:sp>
            <p:nvSpPr>
              <p:cNvPr id="117" name="ZoneTexte 116">
                <a:extLst>
                  <a:ext uri="{FF2B5EF4-FFF2-40B4-BE49-F238E27FC236}">
                    <a16:creationId xmlns:a16="http://schemas.microsoft.com/office/drawing/2014/main" xmlns="" id="{A3A36924-0AC1-4792-AC63-86F25999A71A}"/>
                  </a:ext>
                </a:extLst>
              </p:cNvPr>
              <p:cNvSpPr txBox="1"/>
              <p:nvPr/>
            </p:nvSpPr>
            <p:spPr>
              <a:xfrm>
                <a:off x="732982" y="3159849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200" b="1" dirty="0">
                    <a:solidFill>
                      <a:srgbClr val="002060"/>
                    </a:solidFill>
                    <a:latin typeface="+mj-lt"/>
                  </a:rPr>
                  <a:t>40</a:t>
                </a:r>
              </a:p>
            </p:txBody>
          </p:sp>
          <p:sp>
            <p:nvSpPr>
              <p:cNvPr id="118" name="ZoneTexte 117">
                <a:extLst>
                  <a:ext uri="{FF2B5EF4-FFF2-40B4-BE49-F238E27FC236}">
                    <a16:creationId xmlns:a16="http://schemas.microsoft.com/office/drawing/2014/main" xmlns="" id="{4E7516AF-CCD3-4431-8360-A3A72EFAE252}"/>
                  </a:ext>
                </a:extLst>
              </p:cNvPr>
              <p:cNvSpPr txBox="1"/>
              <p:nvPr/>
            </p:nvSpPr>
            <p:spPr>
              <a:xfrm>
                <a:off x="732982" y="2687673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200" b="1" dirty="0">
                    <a:solidFill>
                      <a:srgbClr val="002060"/>
                    </a:solidFill>
                    <a:latin typeface="+mj-lt"/>
                  </a:rPr>
                  <a:t>60</a:t>
                </a:r>
              </a:p>
            </p:txBody>
          </p:sp>
          <p:sp>
            <p:nvSpPr>
              <p:cNvPr id="119" name="ZoneTexte 118">
                <a:extLst>
                  <a:ext uri="{FF2B5EF4-FFF2-40B4-BE49-F238E27FC236}">
                    <a16:creationId xmlns:a16="http://schemas.microsoft.com/office/drawing/2014/main" xmlns="" id="{BFA0E89E-4452-4F4C-BBC0-85D2AA3A18EA}"/>
                  </a:ext>
                </a:extLst>
              </p:cNvPr>
              <p:cNvSpPr txBox="1"/>
              <p:nvPr/>
            </p:nvSpPr>
            <p:spPr>
              <a:xfrm>
                <a:off x="732982" y="2215497"/>
                <a:ext cx="3417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200" b="1" dirty="0">
                    <a:solidFill>
                      <a:srgbClr val="002060"/>
                    </a:solidFill>
                    <a:latin typeface="+mj-lt"/>
                  </a:rPr>
                  <a:t>80</a:t>
                </a:r>
              </a:p>
            </p:txBody>
          </p:sp>
          <p:sp>
            <p:nvSpPr>
              <p:cNvPr id="120" name="ZoneTexte 119">
                <a:extLst>
                  <a:ext uri="{FF2B5EF4-FFF2-40B4-BE49-F238E27FC236}">
                    <a16:creationId xmlns:a16="http://schemas.microsoft.com/office/drawing/2014/main" xmlns="" id="{FDE1D7EE-5E43-47A5-A84E-52CDB6DAE954}"/>
                  </a:ext>
                </a:extLst>
              </p:cNvPr>
              <p:cNvSpPr txBox="1"/>
              <p:nvPr/>
            </p:nvSpPr>
            <p:spPr>
              <a:xfrm>
                <a:off x="654434" y="1743321"/>
                <a:ext cx="4203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200" b="1" dirty="0">
                    <a:solidFill>
                      <a:srgbClr val="002060"/>
                    </a:solidFill>
                    <a:latin typeface="+mj-lt"/>
                  </a:rPr>
                  <a:t>100</a:t>
                </a:r>
              </a:p>
            </p:txBody>
          </p:sp>
        </p:grpSp>
        <p:sp>
          <p:nvSpPr>
            <p:cNvPr id="149" name="ZoneTexte 148"/>
            <p:cNvSpPr txBox="1"/>
            <p:nvPr/>
          </p:nvSpPr>
          <p:spPr>
            <a:xfrm>
              <a:off x="7949349" y="4603194"/>
              <a:ext cx="402674" cy="5411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109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103</a:t>
              </a: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8460432" y="4603194"/>
              <a:ext cx="402674" cy="5411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109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101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7452320" y="4603194"/>
              <a:ext cx="402674" cy="5411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110</a:t>
              </a:r>
            </a:p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rgbClr val="000066"/>
                  </a:solidFill>
                </a:rPr>
                <a:t>102</a:t>
              </a:r>
            </a:p>
          </p:txBody>
        </p:sp>
      </p:grpSp>
      <p:sp>
        <p:nvSpPr>
          <p:cNvPr id="15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7622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LATTE-2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62919" y="1151863"/>
            <a:ext cx="72054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000" b="1">
                <a:solidFill>
                  <a:srgbClr val="CC3300"/>
                </a:solidFill>
                <a:latin typeface="Calibri" pitchFamily="34" charset="0"/>
              </a:rPr>
              <a:t>Pharmacocinétique (moyenne  </a:t>
            </a:r>
            <a:r>
              <a:rPr lang="fr-FR" sz="2000" b="1" u="sng">
                <a:solidFill>
                  <a:srgbClr val="CC3300"/>
                </a:solidFill>
                <a:latin typeface="Calibri" pitchFamily="34" charset="0"/>
              </a:rPr>
              <a:t>+</a:t>
            </a:r>
            <a:r>
              <a:rPr lang="fr-FR" sz="2000" b="1">
                <a:solidFill>
                  <a:srgbClr val="CC3300"/>
                </a:solidFill>
                <a:latin typeface="Calibri" pitchFamily="34" charset="0"/>
              </a:rPr>
              <a:t> DS concentration plasma (</a:t>
            </a:r>
            <a:r>
              <a:rPr lang="fr-FR" sz="2000" b="1">
                <a:solidFill>
                  <a:srgbClr val="CC3300"/>
                </a:solidFill>
                <a:latin typeface="Symbol" charset="2"/>
                <a:cs typeface="Symbol" charset="2"/>
              </a:rPr>
              <a:t>m</a:t>
            </a:r>
            <a:r>
              <a:rPr lang="fr-FR" sz="2000" b="1">
                <a:solidFill>
                  <a:srgbClr val="CC3300"/>
                </a:solidFill>
                <a:latin typeface="Calibri" pitchFamily="34" charset="0"/>
              </a:rPr>
              <a:t>g/ml)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34F50A96-091C-4FE4-9C36-AAB26FB0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6584010"/>
            <a:ext cx="72500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Margolis</a:t>
            </a:r>
            <a:r>
              <a:rPr lang="fr-FR" sz="1200" i="1" dirty="0">
                <a:solidFill>
                  <a:srgbClr val="CC3300"/>
                </a:solidFill>
              </a:rPr>
              <a:t> DA. Lancet. 2017 Sep 23;390(10101):1499-1510.</a:t>
            </a:r>
            <a:endParaRPr lang="en-GB" sz="1200" i="1" dirty="0">
              <a:solidFill>
                <a:srgbClr val="CC3300"/>
              </a:solidFill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3205" y="6203592"/>
            <a:ext cx="87720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>
                <a:solidFill>
                  <a:srgbClr val="000066"/>
                </a:solidFill>
                <a:cs typeface="Arial" charset="0"/>
              </a:rPr>
              <a:t>Cτ, concentration résiduelle; CI</a:t>
            </a:r>
            <a:r>
              <a:rPr lang="fr-FR" sz="1600" baseline="-25000">
                <a:solidFill>
                  <a:srgbClr val="000066"/>
                </a:solidFill>
                <a:cs typeface="Arial" charset="0"/>
              </a:rPr>
              <a:t>90</a:t>
            </a:r>
            <a:r>
              <a:rPr lang="fr-FR" sz="1600">
                <a:solidFill>
                  <a:srgbClr val="000066"/>
                </a:solidFill>
                <a:cs typeface="Arial" charset="0"/>
              </a:rPr>
              <a:t>-AP, concentration inhibitrice 90 % ajustée sur les protéines</a:t>
            </a:r>
          </a:p>
        </p:txBody>
      </p:sp>
      <p:graphicFrame>
        <p:nvGraphicFramePr>
          <p:cNvPr id="23" name="Group 77">
            <a:extLst>
              <a:ext uri="{FF2B5EF4-FFF2-40B4-BE49-F238E27FC236}">
                <a16:creationId xmlns:a16="http://schemas.microsoft.com/office/drawing/2014/main" xmlns="" id="{EFA6C102-5E33-444F-A932-F4D48C3A3E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835193"/>
              </p:ext>
            </p:extLst>
          </p:nvPr>
        </p:nvGraphicFramePr>
        <p:xfrm>
          <a:off x="101840" y="4971059"/>
          <a:ext cx="4752527" cy="1166458"/>
        </p:xfrm>
        <a:graphic>
          <a:graphicData uri="http://schemas.openxmlformats.org/drawingml/2006/table">
            <a:tbl>
              <a:tblPr/>
              <a:tblGrid>
                <a:gridCol w="15121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57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76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69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75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Moyenne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</a:t>
                      </a:r>
                      <a:b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(IC 95 %) C</a:t>
                      </a:r>
                      <a:r>
                        <a:rPr lang="en-US" sz="1400" dirty="0">
                          <a:solidFill>
                            <a:srgbClr val="000066"/>
                          </a:solidFill>
                          <a:cs typeface="Arial" charset="0"/>
                        </a:rPr>
                        <a:t>τ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</a:t>
                      </a:r>
                      <a:b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à S48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  <a:cs typeface="ＭＳ Ｐゴシック" pitchFamily="-65" charset="-128"/>
                        </a:rPr>
                        <a:t>Q8S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  <a:cs typeface="ＭＳ Ｐゴシック" pitchFamily="-65" charset="-128"/>
                        </a:rPr>
                        <a:t>Q4S 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  <a:cs typeface="ＭＳ Ｐゴシック" pitchFamily="-65" charset="-128"/>
                        </a:rPr>
                        <a:t>Oral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35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2,58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(2,4 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-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2,8)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1,46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(1,3 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-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1,6)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4,47 </a:t>
                      </a:r>
                      <a:b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(3,9 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-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5,2)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3582"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x fois </a:t>
                      </a:r>
                      <a:r>
                        <a:rPr lang="mr-IN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IC</a:t>
                      </a:r>
                      <a:r>
                        <a:rPr lang="mr-IN" sz="1400" b="0" baseline="-25000" dirty="0">
                          <a:solidFill>
                            <a:srgbClr val="000066"/>
                          </a:solidFill>
                          <a:latin typeface="+mn-lt"/>
                        </a:rPr>
                        <a:t>90</a:t>
                      </a:r>
                      <a:r>
                        <a:rPr lang="fr-FR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-A</a:t>
                      </a:r>
                      <a:r>
                        <a:rPr lang="mr-IN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P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16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19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27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4" name="Group 77">
            <a:extLst>
              <a:ext uri="{FF2B5EF4-FFF2-40B4-BE49-F238E27FC236}">
                <a16:creationId xmlns:a16="http://schemas.microsoft.com/office/drawing/2014/main" xmlns="" id="{62B1339D-BA79-4E23-B860-F9DEA80682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8768571"/>
              </p:ext>
            </p:extLst>
          </p:nvPr>
        </p:nvGraphicFramePr>
        <p:xfrm>
          <a:off x="4980053" y="4984036"/>
          <a:ext cx="4056443" cy="1166458"/>
        </p:xfrm>
        <a:graphic>
          <a:graphicData uri="http://schemas.openxmlformats.org/drawingml/2006/table">
            <a:tbl>
              <a:tblPr/>
              <a:tblGrid>
                <a:gridCol w="1447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7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20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75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Moyenne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</a:t>
                      </a:r>
                      <a:b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(IC 95 %) C</a:t>
                      </a:r>
                      <a:r>
                        <a:rPr lang="en-US" sz="1400" dirty="0">
                          <a:solidFill>
                            <a:srgbClr val="000066"/>
                          </a:solidFill>
                          <a:cs typeface="Arial" charset="0"/>
                        </a:rPr>
                        <a:t>τ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 </a:t>
                      </a:r>
                      <a:b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65" charset="-128"/>
                          <a:cs typeface="ＭＳ Ｐゴシック" pitchFamily="-65" charset="-128"/>
                        </a:rPr>
                        <a:t>à S48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Q8S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Q4S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35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94,64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(86,6 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103,4)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64,48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</a:t>
                      </a:r>
                      <a:r>
                        <a:rPr lang="fr-FR" sz="1400" b="0" i="0" baseline="0" dirty="0">
                          <a:solidFill>
                            <a:srgbClr val="000066"/>
                          </a:solidFill>
                        </a:rPr>
                        <a:t>60,0 - 69,3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)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3582"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x fois </a:t>
                      </a:r>
                      <a:r>
                        <a:rPr lang="mr-IN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IC</a:t>
                      </a:r>
                      <a:r>
                        <a:rPr lang="mr-IN" sz="1400" b="0" baseline="-25000" dirty="0">
                          <a:solidFill>
                            <a:srgbClr val="000066"/>
                          </a:solidFill>
                          <a:latin typeface="+mn-lt"/>
                        </a:rPr>
                        <a:t>90</a:t>
                      </a:r>
                      <a:r>
                        <a:rPr lang="fr-FR" sz="1400" b="0" baseline="0" dirty="0">
                          <a:solidFill>
                            <a:srgbClr val="000066"/>
                          </a:solidFill>
                          <a:latin typeface="+mn-lt"/>
                        </a:rPr>
                        <a:t>-</a:t>
                      </a:r>
                      <a:r>
                        <a:rPr lang="mr-IN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A</a:t>
                      </a:r>
                      <a:r>
                        <a:rPr lang="fr-FR" sz="1400" b="0" dirty="0">
                          <a:solidFill>
                            <a:srgbClr val="000066"/>
                          </a:solidFill>
                          <a:latin typeface="+mn-lt"/>
                        </a:rPr>
                        <a:t>P</a:t>
                      </a:r>
                      <a:endParaRPr lang="mr-IN" sz="1400" b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633F7468-DD73-4D62-B30E-1FF099ABDCF2}"/>
              </a:ext>
            </a:extLst>
          </p:cNvPr>
          <p:cNvGrpSpPr/>
          <p:nvPr/>
        </p:nvGrpSpPr>
        <p:grpSpPr>
          <a:xfrm>
            <a:off x="234711" y="1554067"/>
            <a:ext cx="4123870" cy="3394795"/>
            <a:chOff x="234711" y="1554067"/>
            <a:chExt cx="4123870" cy="3394795"/>
          </a:xfrm>
        </p:grpSpPr>
        <p:sp>
          <p:nvSpPr>
            <p:cNvPr id="16" name="Rectangle 57">
              <a:extLst>
                <a:ext uri="{FF2B5EF4-FFF2-40B4-BE49-F238E27FC236}">
                  <a16:creationId xmlns:a16="http://schemas.microsoft.com/office/drawing/2014/main" xmlns="" id="{D7B55BE2-B6F6-4CD8-ABDB-60CC82B1A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7664" y="2047480"/>
              <a:ext cx="29902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400" b="1" dirty="0">
                  <a:solidFill>
                    <a:srgbClr val="333399"/>
                  </a:solidFill>
                  <a:latin typeface="+mj-lt"/>
                </a:rPr>
                <a:t>Q4S</a:t>
              </a:r>
              <a:endParaRPr lang="en-GB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7" name="Rectangle 60">
              <a:extLst>
                <a:ext uri="{FF2B5EF4-FFF2-40B4-BE49-F238E27FC236}">
                  <a16:creationId xmlns:a16="http://schemas.microsoft.com/office/drawing/2014/main" xmlns="" id="{404F8A03-BAE8-4614-AC54-01343ADA9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7664" y="2240416"/>
              <a:ext cx="3960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GB" sz="1400" b="1" dirty="0">
                  <a:solidFill>
                    <a:srgbClr val="333399"/>
                  </a:solidFill>
                  <a:latin typeface="+mj-lt"/>
                </a:rPr>
                <a:t>Q8S</a:t>
              </a:r>
              <a:endParaRPr lang="en-GB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xmlns="" id="{5929B250-BD74-4F45-86D9-C14FE57E61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9275" y="1644650"/>
              <a:ext cx="3690938" cy="2955925"/>
            </a:xfrm>
            <a:custGeom>
              <a:avLst/>
              <a:gdLst>
                <a:gd name="T0" fmla="*/ 2325 w 2325"/>
                <a:gd name="T1" fmla="*/ 1810 h 1862"/>
                <a:gd name="T2" fmla="*/ 47 w 2325"/>
                <a:gd name="T3" fmla="*/ 1810 h 1862"/>
                <a:gd name="T4" fmla="*/ 47 w 2325"/>
                <a:gd name="T5" fmla="*/ 0 h 1862"/>
                <a:gd name="T6" fmla="*/ 0 w 2325"/>
                <a:gd name="T7" fmla="*/ 15 h 1862"/>
                <a:gd name="T8" fmla="*/ 47 w 2325"/>
                <a:gd name="T9" fmla="*/ 15 h 1862"/>
                <a:gd name="T10" fmla="*/ 0 w 2325"/>
                <a:gd name="T11" fmla="*/ 613 h 1862"/>
                <a:gd name="T12" fmla="*/ 47 w 2325"/>
                <a:gd name="T13" fmla="*/ 613 h 1862"/>
                <a:gd name="T14" fmla="*/ 0 w 2325"/>
                <a:gd name="T15" fmla="*/ 1216 h 1862"/>
                <a:gd name="T16" fmla="*/ 47 w 2325"/>
                <a:gd name="T17" fmla="*/ 1216 h 1862"/>
                <a:gd name="T18" fmla="*/ 0 w 2325"/>
                <a:gd name="T19" fmla="*/ 1810 h 1862"/>
                <a:gd name="T20" fmla="*/ 47 w 2325"/>
                <a:gd name="T21" fmla="*/ 1810 h 1862"/>
                <a:gd name="T22" fmla="*/ 2300 w 2325"/>
                <a:gd name="T23" fmla="*/ 1862 h 1862"/>
                <a:gd name="T24" fmla="*/ 2300 w 2325"/>
                <a:gd name="T25" fmla="*/ 1810 h 1862"/>
                <a:gd name="T26" fmla="*/ 2113 w 2325"/>
                <a:gd name="T27" fmla="*/ 1862 h 1862"/>
                <a:gd name="T28" fmla="*/ 2113 w 2325"/>
                <a:gd name="T29" fmla="*/ 1810 h 1862"/>
                <a:gd name="T30" fmla="*/ 1926 w 2325"/>
                <a:gd name="T31" fmla="*/ 1862 h 1862"/>
                <a:gd name="T32" fmla="*/ 1926 w 2325"/>
                <a:gd name="T33" fmla="*/ 1810 h 1862"/>
                <a:gd name="T34" fmla="*/ 1742 w 2325"/>
                <a:gd name="T35" fmla="*/ 1862 h 1862"/>
                <a:gd name="T36" fmla="*/ 1742 w 2325"/>
                <a:gd name="T37" fmla="*/ 1810 h 1862"/>
                <a:gd name="T38" fmla="*/ 1555 w 2325"/>
                <a:gd name="T39" fmla="*/ 1862 h 1862"/>
                <a:gd name="T40" fmla="*/ 1555 w 2325"/>
                <a:gd name="T41" fmla="*/ 1810 h 1862"/>
                <a:gd name="T42" fmla="*/ 1368 w 2325"/>
                <a:gd name="T43" fmla="*/ 1862 h 1862"/>
                <a:gd name="T44" fmla="*/ 1368 w 2325"/>
                <a:gd name="T45" fmla="*/ 1810 h 1862"/>
                <a:gd name="T46" fmla="*/ 1183 w 2325"/>
                <a:gd name="T47" fmla="*/ 1862 h 1862"/>
                <a:gd name="T48" fmla="*/ 1183 w 2325"/>
                <a:gd name="T49" fmla="*/ 1810 h 1862"/>
                <a:gd name="T50" fmla="*/ 996 w 2325"/>
                <a:gd name="T51" fmla="*/ 1862 h 1862"/>
                <a:gd name="T52" fmla="*/ 996 w 2325"/>
                <a:gd name="T53" fmla="*/ 1810 h 1862"/>
                <a:gd name="T54" fmla="*/ 811 w 2325"/>
                <a:gd name="T55" fmla="*/ 1862 h 1862"/>
                <a:gd name="T56" fmla="*/ 811 w 2325"/>
                <a:gd name="T57" fmla="*/ 1810 h 1862"/>
                <a:gd name="T58" fmla="*/ 624 w 2325"/>
                <a:gd name="T59" fmla="*/ 1862 h 1862"/>
                <a:gd name="T60" fmla="*/ 624 w 2325"/>
                <a:gd name="T61" fmla="*/ 1810 h 1862"/>
                <a:gd name="T62" fmla="*/ 440 w 2325"/>
                <a:gd name="T63" fmla="*/ 1862 h 1862"/>
                <a:gd name="T64" fmla="*/ 440 w 2325"/>
                <a:gd name="T65" fmla="*/ 1810 h 1862"/>
                <a:gd name="T66" fmla="*/ 253 w 2325"/>
                <a:gd name="T67" fmla="*/ 1862 h 1862"/>
                <a:gd name="T68" fmla="*/ 253 w 2325"/>
                <a:gd name="T69" fmla="*/ 1810 h 1862"/>
                <a:gd name="T70" fmla="*/ 68 w 2325"/>
                <a:gd name="T71" fmla="*/ 1862 h 1862"/>
                <a:gd name="T72" fmla="*/ 68 w 2325"/>
                <a:gd name="T73" fmla="*/ 1810 h 1862"/>
                <a:gd name="T74" fmla="*/ 113 w 2325"/>
                <a:gd name="T75" fmla="*/ 1862 h 1862"/>
                <a:gd name="T76" fmla="*/ 113 w 2325"/>
                <a:gd name="T77" fmla="*/ 1810 h 1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325" h="1862">
                  <a:moveTo>
                    <a:pt x="2325" y="1810"/>
                  </a:moveTo>
                  <a:lnTo>
                    <a:pt x="47" y="1810"/>
                  </a:lnTo>
                  <a:lnTo>
                    <a:pt x="47" y="0"/>
                  </a:lnTo>
                  <a:moveTo>
                    <a:pt x="0" y="15"/>
                  </a:moveTo>
                  <a:lnTo>
                    <a:pt x="47" y="15"/>
                  </a:lnTo>
                  <a:moveTo>
                    <a:pt x="0" y="613"/>
                  </a:moveTo>
                  <a:lnTo>
                    <a:pt x="47" y="613"/>
                  </a:lnTo>
                  <a:moveTo>
                    <a:pt x="0" y="1216"/>
                  </a:moveTo>
                  <a:lnTo>
                    <a:pt x="47" y="1216"/>
                  </a:lnTo>
                  <a:moveTo>
                    <a:pt x="0" y="1810"/>
                  </a:moveTo>
                  <a:lnTo>
                    <a:pt x="47" y="1810"/>
                  </a:lnTo>
                  <a:moveTo>
                    <a:pt x="2300" y="1862"/>
                  </a:moveTo>
                  <a:lnTo>
                    <a:pt x="2300" y="1810"/>
                  </a:lnTo>
                  <a:moveTo>
                    <a:pt x="2113" y="1862"/>
                  </a:moveTo>
                  <a:lnTo>
                    <a:pt x="2113" y="1810"/>
                  </a:lnTo>
                  <a:moveTo>
                    <a:pt x="1926" y="1862"/>
                  </a:moveTo>
                  <a:lnTo>
                    <a:pt x="1926" y="1810"/>
                  </a:lnTo>
                  <a:moveTo>
                    <a:pt x="1742" y="1862"/>
                  </a:moveTo>
                  <a:lnTo>
                    <a:pt x="1742" y="1810"/>
                  </a:lnTo>
                  <a:moveTo>
                    <a:pt x="1555" y="1862"/>
                  </a:moveTo>
                  <a:lnTo>
                    <a:pt x="1555" y="1810"/>
                  </a:lnTo>
                  <a:moveTo>
                    <a:pt x="1368" y="1862"/>
                  </a:moveTo>
                  <a:lnTo>
                    <a:pt x="1368" y="1810"/>
                  </a:lnTo>
                  <a:moveTo>
                    <a:pt x="1183" y="1862"/>
                  </a:moveTo>
                  <a:lnTo>
                    <a:pt x="1183" y="1810"/>
                  </a:lnTo>
                  <a:moveTo>
                    <a:pt x="996" y="1862"/>
                  </a:moveTo>
                  <a:lnTo>
                    <a:pt x="996" y="1810"/>
                  </a:lnTo>
                  <a:moveTo>
                    <a:pt x="811" y="1862"/>
                  </a:moveTo>
                  <a:lnTo>
                    <a:pt x="811" y="1810"/>
                  </a:lnTo>
                  <a:moveTo>
                    <a:pt x="624" y="1862"/>
                  </a:moveTo>
                  <a:lnTo>
                    <a:pt x="624" y="1810"/>
                  </a:lnTo>
                  <a:moveTo>
                    <a:pt x="440" y="1862"/>
                  </a:moveTo>
                  <a:lnTo>
                    <a:pt x="440" y="1810"/>
                  </a:lnTo>
                  <a:moveTo>
                    <a:pt x="253" y="1862"/>
                  </a:moveTo>
                  <a:lnTo>
                    <a:pt x="253" y="1810"/>
                  </a:lnTo>
                  <a:moveTo>
                    <a:pt x="68" y="1862"/>
                  </a:moveTo>
                  <a:lnTo>
                    <a:pt x="68" y="1810"/>
                  </a:lnTo>
                  <a:moveTo>
                    <a:pt x="113" y="1862"/>
                  </a:moveTo>
                  <a:lnTo>
                    <a:pt x="113" y="1810"/>
                  </a:lnTo>
                </a:path>
              </a:pathLst>
            </a:cu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xmlns="" id="{0ECDA8A0-BB54-4C2D-8141-F7CE6DFF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8485" y="2284960"/>
              <a:ext cx="140775" cy="144000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xmlns="" id="{BA8F3508-7F83-496F-B503-B7EA2CA0D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8485" y="2083202"/>
              <a:ext cx="140775" cy="144000"/>
            </a:xfrm>
            <a:custGeom>
              <a:avLst/>
              <a:gdLst>
                <a:gd name="T0" fmla="*/ 5 w 32"/>
                <a:gd name="T1" fmla="*/ 27 h 31"/>
                <a:gd name="T2" fmla="*/ 16 w 32"/>
                <a:gd name="T3" fmla="*/ 31 h 31"/>
                <a:gd name="T4" fmla="*/ 27 w 32"/>
                <a:gd name="T5" fmla="*/ 27 h 31"/>
                <a:gd name="T6" fmla="*/ 32 w 32"/>
                <a:gd name="T7" fmla="*/ 15 h 31"/>
                <a:gd name="T8" fmla="*/ 27 w 32"/>
                <a:gd name="T9" fmla="*/ 4 h 31"/>
                <a:gd name="T10" fmla="*/ 16 w 32"/>
                <a:gd name="T11" fmla="*/ 0 h 31"/>
                <a:gd name="T12" fmla="*/ 5 w 32"/>
                <a:gd name="T13" fmla="*/ 4 h 31"/>
                <a:gd name="T14" fmla="*/ 0 w 32"/>
                <a:gd name="T15" fmla="*/ 15 h 31"/>
                <a:gd name="T16" fmla="*/ 5 w 32"/>
                <a:gd name="T17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5" y="27"/>
                  </a:move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xmlns="" id="{72D0D729-DB9F-4037-9BAC-FA7D4E90D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575" y="2747963"/>
              <a:ext cx="3536950" cy="647700"/>
            </a:xfrm>
            <a:custGeom>
              <a:avLst/>
              <a:gdLst>
                <a:gd name="T0" fmla="*/ 2228 w 2228"/>
                <a:gd name="T1" fmla="*/ 402 h 408"/>
                <a:gd name="T2" fmla="*/ 2047 w 2228"/>
                <a:gd name="T3" fmla="*/ 272 h 408"/>
                <a:gd name="T4" fmla="*/ 1902 w 2228"/>
                <a:gd name="T5" fmla="*/ 186 h 408"/>
                <a:gd name="T6" fmla="*/ 1854 w 2228"/>
                <a:gd name="T7" fmla="*/ 406 h 408"/>
                <a:gd name="T8" fmla="*/ 1666 w 2228"/>
                <a:gd name="T9" fmla="*/ 270 h 408"/>
                <a:gd name="T10" fmla="*/ 1481 w 2228"/>
                <a:gd name="T11" fmla="*/ 342 h 408"/>
                <a:gd name="T12" fmla="*/ 1481 w 2228"/>
                <a:gd name="T13" fmla="*/ 408 h 408"/>
                <a:gd name="T14" fmla="*/ 1296 w 2228"/>
                <a:gd name="T15" fmla="*/ 286 h 408"/>
                <a:gd name="T16" fmla="*/ 1158 w 2228"/>
                <a:gd name="T17" fmla="*/ 165 h 408"/>
                <a:gd name="T18" fmla="*/ 1111 w 2228"/>
                <a:gd name="T19" fmla="*/ 408 h 408"/>
                <a:gd name="T20" fmla="*/ 926 w 2228"/>
                <a:gd name="T21" fmla="*/ 268 h 408"/>
                <a:gd name="T22" fmla="*/ 739 w 2228"/>
                <a:gd name="T23" fmla="*/ 381 h 408"/>
                <a:gd name="T24" fmla="*/ 555 w 2228"/>
                <a:gd name="T25" fmla="*/ 225 h 408"/>
                <a:gd name="T26" fmla="*/ 185 w 2228"/>
                <a:gd name="T27" fmla="*/ 280 h 408"/>
                <a:gd name="T28" fmla="*/ 51 w 2228"/>
                <a:gd name="T29" fmla="*/ 120 h 408"/>
                <a:gd name="T30" fmla="*/ 0 w 2228"/>
                <a:gd name="T31" fmla="*/ 0 h 408"/>
                <a:gd name="T32" fmla="*/ 0 w 2228"/>
                <a:gd name="T33" fmla="*/ 12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28" h="408">
                  <a:moveTo>
                    <a:pt x="2228" y="402"/>
                  </a:moveTo>
                  <a:lnTo>
                    <a:pt x="2047" y="272"/>
                  </a:lnTo>
                  <a:lnTo>
                    <a:pt x="1902" y="186"/>
                  </a:lnTo>
                  <a:lnTo>
                    <a:pt x="1854" y="406"/>
                  </a:lnTo>
                  <a:lnTo>
                    <a:pt x="1666" y="270"/>
                  </a:lnTo>
                  <a:lnTo>
                    <a:pt x="1481" y="342"/>
                  </a:lnTo>
                  <a:lnTo>
                    <a:pt x="1481" y="408"/>
                  </a:lnTo>
                  <a:lnTo>
                    <a:pt x="1296" y="286"/>
                  </a:lnTo>
                  <a:lnTo>
                    <a:pt x="1158" y="165"/>
                  </a:lnTo>
                  <a:lnTo>
                    <a:pt x="1111" y="408"/>
                  </a:lnTo>
                  <a:lnTo>
                    <a:pt x="926" y="268"/>
                  </a:lnTo>
                  <a:lnTo>
                    <a:pt x="739" y="381"/>
                  </a:lnTo>
                  <a:lnTo>
                    <a:pt x="555" y="225"/>
                  </a:lnTo>
                  <a:lnTo>
                    <a:pt x="185" y="280"/>
                  </a:lnTo>
                  <a:lnTo>
                    <a:pt x="51" y="120"/>
                  </a:lnTo>
                  <a:lnTo>
                    <a:pt x="0" y="0"/>
                  </a:lnTo>
                  <a:lnTo>
                    <a:pt x="0" y="120"/>
                  </a:lnTo>
                </a:path>
              </a:pathLst>
            </a:custGeom>
            <a:noFill/>
            <a:ln w="39688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xmlns="" id="{B27235B6-3A68-44BD-B6EC-6B36CEE7A0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9925" y="2595563"/>
              <a:ext cx="3527425" cy="1338263"/>
            </a:xfrm>
            <a:custGeom>
              <a:avLst/>
              <a:gdLst>
                <a:gd name="T0" fmla="*/ 2222 w 2222"/>
                <a:gd name="T1" fmla="*/ 629 h 843"/>
                <a:gd name="T2" fmla="*/ 2222 w 2222"/>
                <a:gd name="T3" fmla="*/ 399 h 843"/>
                <a:gd name="T4" fmla="*/ 2035 w 2222"/>
                <a:gd name="T5" fmla="*/ 495 h 843"/>
                <a:gd name="T6" fmla="*/ 2035 w 2222"/>
                <a:gd name="T7" fmla="*/ 265 h 843"/>
                <a:gd name="T8" fmla="*/ 1846 w 2222"/>
                <a:gd name="T9" fmla="*/ 395 h 843"/>
                <a:gd name="T10" fmla="*/ 1846 w 2222"/>
                <a:gd name="T11" fmla="*/ 676 h 843"/>
                <a:gd name="T12" fmla="*/ 1898 w 2222"/>
                <a:gd name="T13" fmla="*/ 456 h 843"/>
                <a:gd name="T14" fmla="*/ 1898 w 2222"/>
                <a:gd name="T15" fmla="*/ 164 h 843"/>
                <a:gd name="T16" fmla="*/ 1664 w 2222"/>
                <a:gd name="T17" fmla="*/ 288 h 843"/>
                <a:gd name="T18" fmla="*/ 1664 w 2222"/>
                <a:gd name="T19" fmla="*/ 471 h 843"/>
                <a:gd name="T20" fmla="*/ 1479 w 2222"/>
                <a:gd name="T21" fmla="*/ 314 h 843"/>
                <a:gd name="T22" fmla="*/ 1479 w 2222"/>
                <a:gd name="T23" fmla="*/ 666 h 843"/>
                <a:gd name="T24" fmla="*/ 1292 w 2222"/>
                <a:gd name="T25" fmla="*/ 487 h 843"/>
                <a:gd name="T26" fmla="*/ 1292 w 2222"/>
                <a:gd name="T27" fmla="*/ 300 h 843"/>
                <a:gd name="T28" fmla="*/ 1154 w 2222"/>
                <a:gd name="T29" fmla="*/ 485 h 843"/>
                <a:gd name="T30" fmla="*/ 1154 w 2222"/>
                <a:gd name="T31" fmla="*/ 136 h 843"/>
                <a:gd name="T32" fmla="*/ 0 w 2222"/>
                <a:gd name="T33" fmla="*/ 349 h 843"/>
                <a:gd name="T34" fmla="*/ 0 w 2222"/>
                <a:gd name="T35" fmla="*/ 0 h 843"/>
                <a:gd name="T36" fmla="*/ 737 w 2222"/>
                <a:gd name="T37" fmla="*/ 442 h 843"/>
                <a:gd name="T38" fmla="*/ 737 w 2222"/>
                <a:gd name="T39" fmla="*/ 644 h 843"/>
                <a:gd name="T40" fmla="*/ 1105 w 2222"/>
                <a:gd name="T41" fmla="*/ 397 h 843"/>
                <a:gd name="T42" fmla="*/ 1105 w 2222"/>
                <a:gd name="T43" fmla="*/ 664 h 843"/>
                <a:gd name="T44" fmla="*/ 920 w 2222"/>
                <a:gd name="T45" fmla="*/ 522 h 843"/>
                <a:gd name="T46" fmla="*/ 920 w 2222"/>
                <a:gd name="T47" fmla="*/ 263 h 843"/>
                <a:gd name="T48" fmla="*/ 548 w 2222"/>
                <a:gd name="T49" fmla="*/ 535 h 843"/>
                <a:gd name="T50" fmla="*/ 548 w 2222"/>
                <a:gd name="T51" fmla="*/ 201 h 843"/>
                <a:gd name="T52" fmla="*/ 366 w 2222"/>
                <a:gd name="T53" fmla="*/ 613 h 843"/>
                <a:gd name="T54" fmla="*/ 366 w 2222"/>
                <a:gd name="T55" fmla="*/ 224 h 843"/>
                <a:gd name="T56" fmla="*/ 179 w 2222"/>
                <a:gd name="T57" fmla="*/ 224 h 843"/>
                <a:gd name="T58" fmla="*/ 179 w 2222"/>
                <a:gd name="T59" fmla="*/ 843 h 843"/>
                <a:gd name="T60" fmla="*/ 43 w 2222"/>
                <a:gd name="T61" fmla="*/ 557 h 843"/>
                <a:gd name="T62" fmla="*/ 43 w 2222"/>
                <a:gd name="T63" fmla="*/ 64 h 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222" h="843">
                  <a:moveTo>
                    <a:pt x="2222" y="629"/>
                  </a:moveTo>
                  <a:lnTo>
                    <a:pt x="2222" y="399"/>
                  </a:lnTo>
                  <a:moveTo>
                    <a:pt x="2035" y="495"/>
                  </a:moveTo>
                  <a:lnTo>
                    <a:pt x="2035" y="265"/>
                  </a:lnTo>
                  <a:moveTo>
                    <a:pt x="1846" y="395"/>
                  </a:moveTo>
                  <a:lnTo>
                    <a:pt x="1846" y="676"/>
                  </a:lnTo>
                  <a:moveTo>
                    <a:pt x="1898" y="456"/>
                  </a:moveTo>
                  <a:lnTo>
                    <a:pt x="1898" y="164"/>
                  </a:lnTo>
                  <a:moveTo>
                    <a:pt x="1664" y="288"/>
                  </a:moveTo>
                  <a:lnTo>
                    <a:pt x="1664" y="471"/>
                  </a:lnTo>
                  <a:moveTo>
                    <a:pt x="1479" y="314"/>
                  </a:moveTo>
                  <a:lnTo>
                    <a:pt x="1479" y="666"/>
                  </a:lnTo>
                  <a:moveTo>
                    <a:pt x="1292" y="487"/>
                  </a:moveTo>
                  <a:lnTo>
                    <a:pt x="1292" y="300"/>
                  </a:lnTo>
                  <a:moveTo>
                    <a:pt x="1154" y="485"/>
                  </a:moveTo>
                  <a:lnTo>
                    <a:pt x="1154" y="136"/>
                  </a:lnTo>
                  <a:moveTo>
                    <a:pt x="0" y="349"/>
                  </a:moveTo>
                  <a:lnTo>
                    <a:pt x="0" y="0"/>
                  </a:lnTo>
                  <a:moveTo>
                    <a:pt x="737" y="442"/>
                  </a:moveTo>
                  <a:lnTo>
                    <a:pt x="737" y="644"/>
                  </a:lnTo>
                  <a:moveTo>
                    <a:pt x="1105" y="397"/>
                  </a:moveTo>
                  <a:lnTo>
                    <a:pt x="1105" y="664"/>
                  </a:lnTo>
                  <a:moveTo>
                    <a:pt x="920" y="522"/>
                  </a:moveTo>
                  <a:lnTo>
                    <a:pt x="920" y="263"/>
                  </a:lnTo>
                  <a:moveTo>
                    <a:pt x="548" y="535"/>
                  </a:moveTo>
                  <a:lnTo>
                    <a:pt x="548" y="201"/>
                  </a:lnTo>
                  <a:moveTo>
                    <a:pt x="366" y="613"/>
                  </a:moveTo>
                  <a:lnTo>
                    <a:pt x="366" y="224"/>
                  </a:lnTo>
                  <a:moveTo>
                    <a:pt x="179" y="224"/>
                  </a:moveTo>
                  <a:lnTo>
                    <a:pt x="179" y="843"/>
                  </a:lnTo>
                  <a:moveTo>
                    <a:pt x="43" y="557"/>
                  </a:moveTo>
                  <a:lnTo>
                    <a:pt x="43" y="64"/>
                  </a:lnTo>
                </a:path>
              </a:pathLst>
            </a:cu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xmlns="" id="{FFFC439F-DCE3-4335-AF42-7C09FB0A9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88" y="2700338"/>
              <a:ext cx="104775" cy="100013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xmlns="" id="{F584DDC7-5CEE-449C-B3E2-B2969BBAA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738" y="2889250"/>
              <a:ext cx="103188" cy="101600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xmlns="" id="{0F5550C7-1CA9-4A4A-8DAD-948F3BB1C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875" y="3140075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xmlns="" id="{AFC34D7F-F2F5-4BD8-A4C0-DD462463E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563" y="3098800"/>
              <a:ext cx="104775" cy="100013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xmlns="" id="{4B43BAFD-1706-499F-8269-EA62624E6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2250" y="3055938"/>
              <a:ext cx="100013" cy="101600"/>
            </a:xfrm>
            <a:custGeom>
              <a:avLst/>
              <a:gdLst>
                <a:gd name="T0" fmla="*/ 31 w 31"/>
                <a:gd name="T1" fmla="*/ 15 h 31"/>
                <a:gd name="T2" fmla="*/ 27 w 31"/>
                <a:gd name="T3" fmla="*/ 4 h 31"/>
                <a:gd name="T4" fmla="*/ 16 w 31"/>
                <a:gd name="T5" fmla="*/ 0 h 31"/>
                <a:gd name="T6" fmla="*/ 4 w 31"/>
                <a:gd name="T7" fmla="*/ 4 h 31"/>
                <a:gd name="T8" fmla="*/ 0 w 31"/>
                <a:gd name="T9" fmla="*/ 15 h 31"/>
                <a:gd name="T10" fmla="*/ 4 w 31"/>
                <a:gd name="T11" fmla="*/ 27 h 31"/>
                <a:gd name="T12" fmla="*/ 16 w 31"/>
                <a:gd name="T13" fmla="*/ 31 h 31"/>
                <a:gd name="T14" fmla="*/ 27 w 31"/>
                <a:gd name="T15" fmla="*/ 27 h 31"/>
                <a:gd name="T16" fmla="*/ 31 w 31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5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5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xmlns="" id="{099D359C-A73A-4F7F-90F8-3C11FCD1CD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5938" y="3300413"/>
              <a:ext cx="103188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xmlns="" id="{61B92EA7-E5C5-485F-B58C-4E61A16B5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1213" y="3121025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xmlns="" id="{6BED0B57-94AE-4E1B-8C84-68440967CA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900" y="3343275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xmlns="" id="{40184F86-A963-4F8C-A9CA-69B8C8C55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9513" y="2957513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xmlns="" id="{8CBAE8B8-D3E6-4B6A-85AD-48772E831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588" y="314960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xmlns="" id="{B0540E8E-2D2B-4472-8298-2F505E936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2275" y="3343275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xmlns="" id="{4CE4B170-9F5D-435D-975C-93BE0A983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2275" y="3241675"/>
              <a:ext cx="101600" cy="101600"/>
            </a:xfrm>
            <a:custGeom>
              <a:avLst/>
              <a:gdLst>
                <a:gd name="T0" fmla="*/ 31 w 31"/>
                <a:gd name="T1" fmla="*/ 15 h 31"/>
                <a:gd name="T2" fmla="*/ 27 w 31"/>
                <a:gd name="T3" fmla="*/ 4 h 31"/>
                <a:gd name="T4" fmla="*/ 16 w 31"/>
                <a:gd name="T5" fmla="*/ 0 h 31"/>
                <a:gd name="T6" fmla="*/ 4 w 31"/>
                <a:gd name="T7" fmla="*/ 4 h 31"/>
                <a:gd name="T8" fmla="*/ 0 w 31"/>
                <a:gd name="T9" fmla="*/ 15 h 31"/>
                <a:gd name="T10" fmla="*/ 4 w 31"/>
                <a:gd name="T11" fmla="*/ 27 h 31"/>
                <a:gd name="T12" fmla="*/ 16 w 31"/>
                <a:gd name="T13" fmla="*/ 31 h 31"/>
                <a:gd name="T14" fmla="*/ 27 w 31"/>
                <a:gd name="T15" fmla="*/ 27 h 31"/>
                <a:gd name="T16" fmla="*/ 31 w 31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5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5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xmlns="" id="{7B89E9CC-FAE3-4EEF-A8DE-C5DC8FDDF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9138" y="3124200"/>
              <a:ext cx="100013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1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xmlns="" id="{C64244C9-C8EC-481C-9C63-EBAE5790A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6000" y="3340100"/>
              <a:ext cx="103188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xmlns="" id="{ABA1A082-1398-4604-B216-401B08EE2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3788" y="2990850"/>
              <a:ext cx="101600" cy="103188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xmlns="" id="{5F4A6A50-6915-4AC7-8A01-628A6633E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2388" y="3127375"/>
              <a:ext cx="103188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xmlns="" id="{E7C1F4F6-21C2-45FF-8DAA-74E14525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8138" y="3333750"/>
              <a:ext cx="104775" cy="103188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xmlns="" id="{7A7B8283-52A7-490C-88C3-A6ADEDEC3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750" y="2719388"/>
              <a:ext cx="3536950" cy="568325"/>
            </a:xfrm>
            <a:custGeom>
              <a:avLst/>
              <a:gdLst>
                <a:gd name="T0" fmla="*/ 2228 w 2228"/>
                <a:gd name="T1" fmla="*/ 273 h 358"/>
                <a:gd name="T2" fmla="*/ 2039 w 2228"/>
                <a:gd name="T3" fmla="*/ 273 h 358"/>
                <a:gd name="T4" fmla="*/ 1904 w 2228"/>
                <a:gd name="T5" fmla="*/ 187 h 358"/>
                <a:gd name="T6" fmla="*/ 1848 w 2228"/>
                <a:gd name="T7" fmla="*/ 288 h 358"/>
                <a:gd name="T8" fmla="*/ 1674 w 2228"/>
                <a:gd name="T9" fmla="*/ 288 h 358"/>
                <a:gd name="T10" fmla="*/ 1487 w 2228"/>
                <a:gd name="T11" fmla="*/ 195 h 358"/>
                <a:gd name="T12" fmla="*/ 1487 w 2228"/>
                <a:gd name="T13" fmla="*/ 304 h 358"/>
                <a:gd name="T14" fmla="*/ 1286 w 2228"/>
                <a:gd name="T15" fmla="*/ 304 h 358"/>
                <a:gd name="T16" fmla="*/ 1158 w 2228"/>
                <a:gd name="T17" fmla="*/ 187 h 358"/>
                <a:gd name="T18" fmla="*/ 1103 w 2228"/>
                <a:gd name="T19" fmla="*/ 278 h 358"/>
                <a:gd name="T20" fmla="*/ 926 w 2228"/>
                <a:gd name="T21" fmla="*/ 302 h 358"/>
                <a:gd name="T22" fmla="*/ 544 w 2228"/>
                <a:gd name="T23" fmla="*/ 325 h 358"/>
                <a:gd name="T24" fmla="*/ 183 w 2228"/>
                <a:gd name="T25" fmla="*/ 358 h 358"/>
                <a:gd name="T26" fmla="*/ 0 w 2228"/>
                <a:gd name="T27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28" h="358">
                  <a:moveTo>
                    <a:pt x="2228" y="273"/>
                  </a:moveTo>
                  <a:lnTo>
                    <a:pt x="2039" y="273"/>
                  </a:lnTo>
                  <a:lnTo>
                    <a:pt x="1904" y="187"/>
                  </a:lnTo>
                  <a:lnTo>
                    <a:pt x="1848" y="288"/>
                  </a:lnTo>
                  <a:lnTo>
                    <a:pt x="1674" y="288"/>
                  </a:lnTo>
                  <a:lnTo>
                    <a:pt x="1487" y="195"/>
                  </a:lnTo>
                  <a:lnTo>
                    <a:pt x="1487" y="304"/>
                  </a:lnTo>
                  <a:lnTo>
                    <a:pt x="1286" y="304"/>
                  </a:lnTo>
                  <a:lnTo>
                    <a:pt x="1158" y="187"/>
                  </a:lnTo>
                  <a:lnTo>
                    <a:pt x="1103" y="278"/>
                  </a:lnTo>
                  <a:lnTo>
                    <a:pt x="926" y="302"/>
                  </a:lnTo>
                  <a:lnTo>
                    <a:pt x="544" y="325"/>
                  </a:lnTo>
                  <a:lnTo>
                    <a:pt x="183" y="358"/>
                  </a:lnTo>
                  <a:lnTo>
                    <a:pt x="0" y="0"/>
                  </a:lnTo>
                </a:path>
              </a:pathLst>
            </a:custGeom>
            <a:noFill/>
            <a:ln w="39688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xmlns="" id="{B6C2122A-55A5-447A-854C-52463C7101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3575" y="2565400"/>
              <a:ext cx="3530600" cy="1025525"/>
            </a:xfrm>
            <a:custGeom>
              <a:avLst/>
              <a:gdLst>
                <a:gd name="T0" fmla="*/ 1158 w 2224"/>
                <a:gd name="T1" fmla="*/ 426 h 646"/>
                <a:gd name="T2" fmla="*/ 1158 w 2224"/>
                <a:gd name="T3" fmla="*/ 204 h 646"/>
                <a:gd name="T4" fmla="*/ 1902 w 2224"/>
                <a:gd name="T5" fmla="*/ 430 h 646"/>
                <a:gd name="T6" fmla="*/ 1902 w 2224"/>
                <a:gd name="T7" fmla="*/ 208 h 646"/>
                <a:gd name="T8" fmla="*/ 2224 w 2224"/>
                <a:gd name="T9" fmla="*/ 492 h 646"/>
                <a:gd name="T10" fmla="*/ 2224 w 2224"/>
                <a:gd name="T11" fmla="*/ 292 h 646"/>
                <a:gd name="T12" fmla="*/ 2043 w 2224"/>
                <a:gd name="T13" fmla="*/ 482 h 646"/>
                <a:gd name="T14" fmla="*/ 2043 w 2224"/>
                <a:gd name="T15" fmla="*/ 284 h 646"/>
                <a:gd name="T16" fmla="*/ 1852 w 2224"/>
                <a:gd name="T17" fmla="*/ 492 h 646"/>
                <a:gd name="T18" fmla="*/ 1852 w 2224"/>
                <a:gd name="T19" fmla="*/ 299 h 646"/>
                <a:gd name="T20" fmla="*/ 1668 w 2224"/>
                <a:gd name="T21" fmla="*/ 307 h 646"/>
                <a:gd name="T22" fmla="*/ 1668 w 2224"/>
                <a:gd name="T23" fmla="*/ 523 h 646"/>
                <a:gd name="T24" fmla="*/ 1491 w 2224"/>
                <a:gd name="T25" fmla="*/ 519 h 646"/>
                <a:gd name="T26" fmla="*/ 1491 w 2224"/>
                <a:gd name="T27" fmla="*/ 48 h 646"/>
                <a:gd name="T28" fmla="*/ 1298 w 2224"/>
                <a:gd name="T29" fmla="*/ 506 h 646"/>
                <a:gd name="T30" fmla="*/ 1298 w 2224"/>
                <a:gd name="T31" fmla="*/ 319 h 646"/>
                <a:gd name="T32" fmla="*/ 0 w 2224"/>
                <a:gd name="T33" fmla="*/ 385 h 646"/>
                <a:gd name="T34" fmla="*/ 0 w 2224"/>
                <a:gd name="T35" fmla="*/ 0 h 646"/>
                <a:gd name="T36" fmla="*/ 1111 w 2224"/>
                <a:gd name="T37" fmla="*/ 560 h 646"/>
                <a:gd name="T38" fmla="*/ 1111 w 2224"/>
                <a:gd name="T39" fmla="*/ 278 h 646"/>
                <a:gd name="T40" fmla="*/ 924 w 2224"/>
                <a:gd name="T41" fmla="*/ 506 h 646"/>
                <a:gd name="T42" fmla="*/ 924 w 2224"/>
                <a:gd name="T43" fmla="*/ 331 h 646"/>
                <a:gd name="T44" fmla="*/ 741 w 2224"/>
                <a:gd name="T45" fmla="*/ 554 h 646"/>
                <a:gd name="T46" fmla="*/ 741 w 2224"/>
                <a:gd name="T47" fmla="*/ 327 h 646"/>
                <a:gd name="T48" fmla="*/ 550 w 2224"/>
                <a:gd name="T49" fmla="*/ 331 h 646"/>
                <a:gd name="T50" fmla="*/ 550 w 2224"/>
                <a:gd name="T51" fmla="*/ 523 h 646"/>
                <a:gd name="T52" fmla="*/ 368 w 2224"/>
                <a:gd name="T53" fmla="*/ 570 h 646"/>
                <a:gd name="T54" fmla="*/ 368 w 2224"/>
                <a:gd name="T55" fmla="*/ 354 h 646"/>
                <a:gd name="T56" fmla="*/ 185 w 2224"/>
                <a:gd name="T57" fmla="*/ 640 h 646"/>
                <a:gd name="T58" fmla="*/ 185 w 2224"/>
                <a:gd name="T59" fmla="*/ 342 h 646"/>
                <a:gd name="T60" fmla="*/ 47 w 2224"/>
                <a:gd name="T61" fmla="*/ 646 h 646"/>
                <a:gd name="T62" fmla="*/ 47 w 2224"/>
                <a:gd name="T63" fmla="*/ 9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224" h="646">
                  <a:moveTo>
                    <a:pt x="1158" y="426"/>
                  </a:moveTo>
                  <a:lnTo>
                    <a:pt x="1158" y="204"/>
                  </a:lnTo>
                  <a:moveTo>
                    <a:pt x="1902" y="430"/>
                  </a:moveTo>
                  <a:lnTo>
                    <a:pt x="1902" y="208"/>
                  </a:lnTo>
                  <a:moveTo>
                    <a:pt x="2224" y="492"/>
                  </a:moveTo>
                  <a:lnTo>
                    <a:pt x="2224" y="292"/>
                  </a:lnTo>
                  <a:moveTo>
                    <a:pt x="2043" y="482"/>
                  </a:moveTo>
                  <a:lnTo>
                    <a:pt x="2043" y="284"/>
                  </a:lnTo>
                  <a:moveTo>
                    <a:pt x="1852" y="492"/>
                  </a:moveTo>
                  <a:lnTo>
                    <a:pt x="1852" y="299"/>
                  </a:lnTo>
                  <a:moveTo>
                    <a:pt x="1668" y="307"/>
                  </a:moveTo>
                  <a:lnTo>
                    <a:pt x="1668" y="523"/>
                  </a:lnTo>
                  <a:moveTo>
                    <a:pt x="1491" y="519"/>
                  </a:moveTo>
                  <a:lnTo>
                    <a:pt x="1491" y="48"/>
                  </a:lnTo>
                  <a:moveTo>
                    <a:pt x="1298" y="506"/>
                  </a:moveTo>
                  <a:lnTo>
                    <a:pt x="1298" y="319"/>
                  </a:lnTo>
                  <a:moveTo>
                    <a:pt x="0" y="385"/>
                  </a:moveTo>
                  <a:lnTo>
                    <a:pt x="0" y="0"/>
                  </a:lnTo>
                  <a:moveTo>
                    <a:pt x="1111" y="560"/>
                  </a:moveTo>
                  <a:lnTo>
                    <a:pt x="1111" y="278"/>
                  </a:lnTo>
                  <a:moveTo>
                    <a:pt x="924" y="506"/>
                  </a:moveTo>
                  <a:lnTo>
                    <a:pt x="924" y="331"/>
                  </a:lnTo>
                  <a:moveTo>
                    <a:pt x="741" y="554"/>
                  </a:moveTo>
                  <a:lnTo>
                    <a:pt x="741" y="327"/>
                  </a:lnTo>
                  <a:moveTo>
                    <a:pt x="550" y="331"/>
                  </a:moveTo>
                  <a:lnTo>
                    <a:pt x="550" y="523"/>
                  </a:lnTo>
                  <a:moveTo>
                    <a:pt x="368" y="570"/>
                  </a:moveTo>
                  <a:lnTo>
                    <a:pt x="368" y="354"/>
                  </a:lnTo>
                  <a:moveTo>
                    <a:pt x="185" y="640"/>
                  </a:moveTo>
                  <a:lnTo>
                    <a:pt x="185" y="342"/>
                  </a:lnTo>
                  <a:moveTo>
                    <a:pt x="47" y="646"/>
                  </a:moveTo>
                  <a:lnTo>
                    <a:pt x="47" y="97"/>
                  </a:lnTo>
                </a:path>
              </a:pathLst>
            </a:cu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xmlns="" id="{471EE094-FD2F-4153-AFFA-C44548EE85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1788" y="3101975"/>
              <a:ext cx="104775" cy="103188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xmlns="" id="{557279B2-3CE7-4E1D-9AF8-551495EFAE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1275" y="3101975"/>
              <a:ext cx="101600" cy="103188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xmlns="" id="{A90038F5-55CB-48E5-8A30-E23468EE2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0138" y="2963863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xmlns="" id="{82A525A3-4F7D-44D2-BF4D-977A1EDD8C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063" y="312420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xmlns="" id="{4E58AF27-C6A4-4946-AEF4-3D9436A5A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1838" y="312420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xmlns="" id="{F6D819CC-49E1-413A-93AE-9C0CC9F4A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975" y="2976563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xmlns="" id="{669D0696-785F-41C2-8156-602C97BF5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975" y="3149600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xmlns="" id="{83710B35-E7FA-44B5-BEC3-4C220AFDA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5888" y="314960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xmlns="" id="{E1A25307-2CDF-476A-BEEA-6E5D197E9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688" y="2963863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xmlns="" id="{87341D31-E8F0-418E-9C6D-8969EA56D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550" y="3108325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6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6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1"/>
                    <a:pt x="29" y="8"/>
                    <a:pt x="26" y="5"/>
                  </a:cubicBezTo>
                  <a:cubicBezTo>
                    <a:pt x="23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3" y="30"/>
                    <a:pt x="26" y="27"/>
                  </a:cubicBezTo>
                  <a:cubicBezTo>
                    <a:pt x="29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xmlns="" id="{801376A8-AB25-40B8-BD23-C40B7B47D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4388" y="3146425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xmlns="" id="{B3AD4339-4D9E-42E0-B7D1-9FBAA4DC8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175" y="3167063"/>
              <a:ext cx="104775" cy="100013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xmlns="" id="{093F6B8C-72C8-42EB-BC6A-697CD3632B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2725" y="3182938"/>
              <a:ext cx="100013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1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1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xmlns="" id="{7B874B6E-DD3D-4B7E-ADEB-CDBB5205A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5388" y="3208338"/>
              <a:ext cx="100013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1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1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xmlns="" id="{2F3F9DA6-1603-46C3-9732-AC27475E7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875" y="3238500"/>
              <a:ext cx="104775" cy="101600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xmlns="" id="{07355198-6BB4-4E84-AF0E-295FB1873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625" y="2803525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xmlns="" id="{8ABBF4E9-986A-45E8-861A-04953D3002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63" y="2667000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1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1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6" name="Line 138">
              <a:extLst>
                <a:ext uri="{FF2B5EF4-FFF2-40B4-BE49-F238E27FC236}">
                  <a16:creationId xmlns:a16="http://schemas.microsoft.com/office/drawing/2014/main" xmlns="" id="{019E1464-87CF-4810-8B1F-3643708486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57225" y="4305300"/>
              <a:ext cx="3497263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7" name="Line 139">
              <a:extLst>
                <a:ext uri="{FF2B5EF4-FFF2-40B4-BE49-F238E27FC236}">
                  <a16:creationId xmlns:a16="http://schemas.microsoft.com/office/drawing/2014/main" xmlns="" id="{C923E4A3-63AE-4B22-906B-362EE9AB16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57225" y="3440113"/>
              <a:ext cx="3497263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8" name="Line 140">
              <a:extLst>
                <a:ext uri="{FF2B5EF4-FFF2-40B4-BE49-F238E27FC236}">
                  <a16:creationId xmlns:a16="http://schemas.microsoft.com/office/drawing/2014/main" xmlns="" id="{2151D1EB-5387-42DA-BDAD-C7E98CB8EC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57225" y="2976563"/>
              <a:ext cx="3497263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2" name="ZoneTexte 161">
              <a:extLst>
                <a:ext uri="{FF2B5EF4-FFF2-40B4-BE49-F238E27FC236}">
                  <a16:creationId xmlns:a16="http://schemas.microsoft.com/office/drawing/2014/main" xmlns="" id="{7FEF1B3F-ACF6-42D8-84EF-BABADDAA36FB}"/>
                </a:ext>
              </a:extLst>
            </p:cNvPr>
            <p:cNvSpPr txBox="1"/>
            <p:nvPr/>
          </p:nvSpPr>
          <p:spPr>
            <a:xfrm>
              <a:off x="529239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0</a:t>
              </a:r>
            </a:p>
          </p:txBody>
        </p:sp>
        <p:sp>
          <p:nvSpPr>
            <p:cNvPr id="163" name="ZoneTexte 162">
              <a:extLst>
                <a:ext uri="{FF2B5EF4-FFF2-40B4-BE49-F238E27FC236}">
                  <a16:creationId xmlns:a16="http://schemas.microsoft.com/office/drawing/2014/main" xmlns="" id="{53DF9F46-8632-4AC1-A235-8FE1302F77D4}"/>
                </a:ext>
              </a:extLst>
            </p:cNvPr>
            <p:cNvSpPr txBox="1"/>
            <p:nvPr/>
          </p:nvSpPr>
          <p:spPr>
            <a:xfrm>
              <a:off x="624996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</a:t>
              </a:r>
            </a:p>
          </p:txBody>
        </p:sp>
        <p:sp>
          <p:nvSpPr>
            <p:cNvPr id="164" name="ZoneTexte 163">
              <a:extLst>
                <a:ext uri="{FF2B5EF4-FFF2-40B4-BE49-F238E27FC236}">
                  <a16:creationId xmlns:a16="http://schemas.microsoft.com/office/drawing/2014/main" xmlns="" id="{5D7DCB65-EE81-4DE3-A916-E5E82007D65D}"/>
                </a:ext>
              </a:extLst>
            </p:cNvPr>
            <p:cNvSpPr txBox="1"/>
            <p:nvPr/>
          </p:nvSpPr>
          <p:spPr>
            <a:xfrm>
              <a:off x="828407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xmlns="" id="{0AE2AF40-D650-4971-91CE-20A7CDF88798}"/>
                </a:ext>
              </a:extLst>
            </p:cNvPr>
            <p:cNvSpPr txBox="1"/>
            <p:nvPr/>
          </p:nvSpPr>
          <p:spPr>
            <a:xfrm>
              <a:off x="1123363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8</a:t>
              </a:r>
            </a:p>
          </p:txBody>
        </p:sp>
        <p:sp>
          <p:nvSpPr>
            <p:cNvPr id="166" name="ZoneTexte 165">
              <a:extLst>
                <a:ext uri="{FF2B5EF4-FFF2-40B4-BE49-F238E27FC236}">
                  <a16:creationId xmlns:a16="http://schemas.microsoft.com/office/drawing/2014/main" xmlns="" id="{C8C7E5FB-E7FE-4563-BC46-8672CCCE2E1F}"/>
                </a:ext>
              </a:extLst>
            </p:cNvPr>
            <p:cNvSpPr txBox="1"/>
            <p:nvPr/>
          </p:nvSpPr>
          <p:spPr>
            <a:xfrm>
              <a:off x="1387862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12</a:t>
              </a:r>
            </a:p>
          </p:txBody>
        </p:sp>
        <p:sp>
          <p:nvSpPr>
            <p:cNvPr id="167" name="ZoneTexte 166">
              <a:extLst>
                <a:ext uri="{FF2B5EF4-FFF2-40B4-BE49-F238E27FC236}">
                  <a16:creationId xmlns:a16="http://schemas.microsoft.com/office/drawing/2014/main" xmlns="" id="{935A3133-1E62-4795-A6D2-C4FEC72C5181}"/>
                </a:ext>
              </a:extLst>
            </p:cNvPr>
            <p:cNvSpPr txBox="1"/>
            <p:nvPr/>
          </p:nvSpPr>
          <p:spPr>
            <a:xfrm>
              <a:off x="1682818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16</a:t>
              </a:r>
            </a:p>
          </p:txBody>
        </p:sp>
        <p:sp>
          <p:nvSpPr>
            <p:cNvPr id="168" name="ZoneTexte 167">
              <a:extLst>
                <a:ext uri="{FF2B5EF4-FFF2-40B4-BE49-F238E27FC236}">
                  <a16:creationId xmlns:a16="http://schemas.microsoft.com/office/drawing/2014/main" xmlns="" id="{5BC0045B-4388-45B6-B5DB-A05C0F549BDE}"/>
                </a:ext>
              </a:extLst>
            </p:cNvPr>
            <p:cNvSpPr txBox="1"/>
            <p:nvPr/>
          </p:nvSpPr>
          <p:spPr>
            <a:xfrm>
              <a:off x="1977774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20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xmlns="" id="{473FE91F-F093-42B9-9414-BFD02821D935}"/>
                </a:ext>
              </a:extLst>
            </p:cNvPr>
            <p:cNvSpPr txBox="1"/>
            <p:nvPr/>
          </p:nvSpPr>
          <p:spPr>
            <a:xfrm>
              <a:off x="2272730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24</a:t>
              </a:r>
            </a:p>
          </p:txBody>
        </p:sp>
        <p:sp>
          <p:nvSpPr>
            <p:cNvPr id="170" name="ZoneTexte 169">
              <a:extLst>
                <a:ext uri="{FF2B5EF4-FFF2-40B4-BE49-F238E27FC236}">
                  <a16:creationId xmlns:a16="http://schemas.microsoft.com/office/drawing/2014/main" xmlns="" id="{9AE393F8-9A60-4289-83C6-0630C392CA1B}"/>
                </a:ext>
              </a:extLst>
            </p:cNvPr>
            <p:cNvSpPr txBox="1"/>
            <p:nvPr/>
          </p:nvSpPr>
          <p:spPr>
            <a:xfrm>
              <a:off x="2567686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28</a:t>
              </a:r>
            </a:p>
          </p:txBody>
        </p:sp>
        <p:sp>
          <p:nvSpPr>
            <p:cNvPr id="171" name="ZoneTexte 170">
              <a:extLst>
                <a:ext uri="{FF2B5EF4-FFF2-40B4-BE49-F238E27FC236}">
                  <a16:creationId xmlns:a16="http://schemas.microsoft.com/office/drawing/2014/main" xmlns="" id="{35422D29-1DE7-439B-A87C-202A3A223137}"/>
                </a:ext>
              </a:extLst>
            </p:cNvPr>
            <p:cNvSpPr txBox="1"/>
            <p:nvPr/>
          </p:nvSpPr>
          <p:spPr>
            <a:xfrm>
              <a:off x="2862642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32</a:t>
              </a:r>
            </a:p>
          </p:txBody>
        </p:sp>
        <p:sp>
          <p:nvSpPr>
            <p:cNvPr id="172" name="ZoneTexte 171">
              <a:extLst>
                <a:ext uri="{FF2B5EF4-FFF2-40B4-BE49-F238E27FC236}">
                  <a16:creationId xmlns:a16="http://schemas.microsoft.com/office/drawing/2014/main" xmlns="" id="{B2FE0EC6-314A-48F7-9C4A-79BD907FA094}"/>
                </a:ext>
              </a:extLst>
            </p:cNvPr>
            <p:cNvSpPr txBox="1"/>
            <p:nvPr/>
          </p:nvSpPr>
          <p:spPr>
            <a:xfrm>
              <a:off x="3157598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36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xmlns="" id="{CE726CF0-7C4E-4618-BF0B-728B75028200}"/>
                </a:ext>
              </a:extLst>
            </p:cNvPr>
            <p:cNvSpPr txBox="1"/>
            <p:nvPr/>
          </p:nvSpPr>
          <p:spPr>
            <a:xfrm>
              <a:off x="3452554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40</a:t>
              </a:r>
            </a:p>
          </p:txBody>
        </p:sp>
        <p:sp>
          <p:nvSpPr>
            <p:cNvPr id="174" name="ZoneTexte 173">
              <a:extLst>
                <a:ext uri="{FF2B5EF4-FFF2-40B4-BE49-F238E27FC236}">
                  <a16:creationId xmlns:a16="http://schemas.microsoft.com/office/drawing/2014/main" xmlns="" id="{447DCE4F-B609-4617-ADAA-065D123D7948}"/>
                </a:ext>
              </a:extLst>
            </p:cNvPr>
            <p:cNvSpPr txBox="1"/>
            <p:nvPr/>
          </p:nvSpPr>
          <p:spPr>
            <a:xfrm>
              <a:off x="3747510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44</a:t>
              </a:r>
            </a:p>
          </p:txBody>
        </p:sp>
        <p:sp>
          <p:nvSpPr>
            <p:cNvPr id="175" name="ZoneTexte 174">
              <a:extLst>
                <a:ext uri="{FF2B5EF4-FFF2-40B4-BE49-F238E27FC236}">
                  <a16:creationId xmlns:a16="http://schemas.microsoft.com/office/drawing/2014/main" xmlns="" id="{02069672-ED8E-4E92-A7C9-303C8A96FB0A}"/>
                </a:ext>
              </a:extLst>
            </p:cNvPr>
            <p:cNvSpPr txBox="1"/>
            <p:nvPr/>
          </p:nvSpPr>
          <p:spPr>
            <a:xfrm>
              <a:off x="4042469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48</a:t>
              </a:r>
            </a:p>
          </p:txBody>
        </p:sp>
        <p:sp>
          <p:nvSpPr>
            <p:cNvPr id="176" name="ZoneTexte 175">
              <a:extLst>
                <a:ext uri="{FF2B5EF4-FFF2-40B4-BE49-F238E27FC236}">
                  <a16:creationId xmlns:a16="http://schemas.microsoft.com/office/drawing/2014/main" xmlns="" id="{A51313C2-37EF-48DB-A03E-F491E82A4A08}"/>
                </a:ext>
              </a:extLst>
            </p:cNvPr>
            <p:cNvSpPr txBox="1"/>
            <p:nvPr/>
          </p:nvSpPr>
          <p:spPr>
            <a:xfrm>
              <a:off x="2052597" y="4687252"/>
              <a:ext cx="76490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rgbClr val="002060"/>
                  </a:solidFill>
                  <a:latin typeface="+mn-lt"/>
                </a:rPr>
                <a:t>Semaine</a:t>
              </a:r>
            </a:p>
          </p:txBody>
        </p:sp>
        <p:sp>
          <p:nvSpPr>
            <p:cNvPr id="178" name="ZoneTexte 177">
              <a:extLst>
                <a:ext uri="{FF2B5EF4-FFF2-40B4-BE49-F238E27FC236}">
                  <a16:creationId xmlns:a16="http://schemas.microsoft.com/office/drawing/2014/main" xmlns="" id="{DEF9E230-31D1-424F-8E39-454E6C681B1C}"/>
                </a:ext>
              </a:extLst>
            </p:cNvPr>
            <p:cNvSpPr txBox="1"/>
            <p:nvPr/>
          </p:nvSpPr>
          <p:spPr>
            <a:xfrm>
              <a:off x="268375" y="4403125"/>
              <a:ext cx="3481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0,1</a:t>
              </a:r>
            </a:p>
          </p:txBody>
        </p:sp>
        <p:sp>
          <p:nvSpPr>
            <p:cNvPr id="179" name="ZoneTexte 178">
              <a:extLst>
                <a:ext uri="{FF2B5EF4-FFF2-40B4-BE49-F238E27FC236}">
                  <a16:creationId xmlns:a16="http://schemas.microsoft.com/office/drawing/2014/main" xmlns="" id="{6FE3003C-338F-4945-B72F-0055266DE69C}"/>
                </a:ext>
              </a:extLst>
            </p:cNvPr>
            <p:cNvSpPr txBox="1"/>
            <p:nvPr/>
          </p:nvSpPr>
          <p:spPr>
            <a:xfrm>
              <a:off x="366157" y="3467814"/>
              <a:ext cx="25039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</a:t>
              </a:r>
            </a:p>
          </p:txBody>
        </p:sp>
        <p:sp>
          <p:nvSpPr>
            <p:cNvPr id="180" name="ZoneTexte 179">
              <a:extLst>
                <a:ext uri="{FF2B5EF4-FFF2-40B4-BE49-F238E27FC236}">
                  <a16:creationId xmlns:a16="http://schemas.microsoft.com/office/drawing/2014/main" xmlns="" id="{12EBE007-E4DF-4ED2-819D-5B55198A2150}"/>
                </a:ext>
              </a:extLst>
            </p:cNvPr>
            <p:cNvSpPr txBox="1"/>
            <p:nvPr/>
          </p:nvSpPr>
          <p:spPr>
            <a:xfrm>
              <a:off x="300434" y="2509679"/>
              <a:ext cx="3161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10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xmlns="" id="{867AAEE6-A94C-4549-B6B3-2235F8500BCB}"/>
                </a:ext>
              </a:extLst>
            </p:cNvPr>
            <p:cNvSpPr txBox="1"/>
            <p:nvPr/>
          </p:nvSpPr>
          <p:spPr>
            <a:xfrm>
              <a:off x="234711" y="1554067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100</a:t>
              </a:r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2321783" y="1678148"/>
              <a:ext cx="6847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CC3300"/>
                  </a:solidFill>
                </a:rPr>
                <a:t>CAB</a:t>
              </a:r>
            </a:p>
          </p:txBody>
        </p:sp>
        <p:grpSp>
          <p:nvGrpSpPr>
            <p:cNvPr id="9" name="Grouper 8"/>
            <p:cNvGrpSpPr/>
            <p:nvPr/>
          </p:nvGrpSpPr>
          <p:grpSpPr>
            <a:xfrm>
              <a:off x="1083605" y="3645024"/>
              <a:ext cx="1567825" cy="589239"/>
              <a:chOff x="2843808" y="3703857"/>
              <a:chExt cx="1567825" cy="589239"/>
            </a:xfrm>
          </p:grpSpPr>
          <p:sp>
            <p:nvSpPr>
              <p:cNvPr id="219" name="AutoShape 165">
                <a:extLst>
                  <a:ext uri="{FF2B5EF4-FFF2-40B4-BE49-F238E27FC236}">
                    <a16:creationId xmlns:a16="http://schemas.microsoft.com/office/drawing/2014/main" xmlns="" id="{36FF8204-915B-456E-BFC5-2D5560A16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808" y="3714927"/>
                <a:ext cx="1567825" cy="57816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22" name="Rectangle 57">
                <a:extLst>
                  <a:ext uri="{FF2B5EF4-FFF2-40B4-BE49-F238E27FC236}">
                    <a16:creationId xmlns:a16="http://schemas.microsoft.com/office/drawing/2014/main" xmlns="" id="{B888955C-44BC-4025-BA4C-E653BFCC09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504" y="3703857"/>
                <a:ext cx="448741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200" b="1" dirty="0">
                    <a:solidFill>
                      <a:srgbClr val="333399"/>
                    </a:solidFill>
                    <a:latin typeface="+mj-lt"/>
                  </a:rPr>
                  <a:t>CI</a:t>
                </a:r>
                <a:r>
                  <a:rPr lang="en-GB" sz="1200" b="1" baseline="-25000" dirty="0">
                    <a:solidFill>
                      <a:srgbClr val="333399"/>
                    </a:solidFill>
                    <a:latin typeface="+mj-lt"/>
                  </a:rPr>
                  <a:t>90</a:t>
                </a:r>
                <a:r>
                  <a:rPr lang="en-GB" sz="1200" b="1" dirty="0">
                    <a:solidFill>
                      <a:srgbClr val="333399"/>
                    </a:solidFill>
                    <a:latin typeface="+mj-lt"/>
                  </a:rPr>
                  <a:t>-A</a:t>
                </a:r>
                <a:r>
                  <a:rPr lang="en-GB" sz="1200" b="1" dirty="0">
                    <a:solidFill>
                      <a:srgbClr val="333399"/>
                    </a:solidFill>
                    <a:latin typeface="Calibri"/>
                  </a:rPr>
                  <a:t>P</a:t>
                </a:r>
                <a:endParaRPr lang="en-GB" sz="1200" baseline="-25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23" name="Rectangle 60">
                <a:extLst>
                  <a:ext uri="{FF2B5EF4-FFF2-40B4-BE49-F238E27FC236}">
                    <a16:creationId xmlns:a16="http://schemas.microsoft.com/office/drawing/2014/main" xmlns="" id="{30751CC3-06EA-4619-B2E8-9A3EA084B3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504" y="3896793"/>
                <a:ext cx="846785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GB" sz="1200" b="1" dirty="0">
                    <a:solidFill>
                      <a:srgbClr val="333399"/>
                    </a:solidFill>
                    <a:latin typeface="+mj-lt"/>
                  </a:rPr>
                  <a:t>10 mg PO C</a:t>
                </a:r>
                <a:r>
                  <a:rPr lang="en-US" sz="1200" dirty="0" err="1">
                    <a:solidFill>
                      <a:srgbClr val="000066"/>
                    </a:solidFill>
                    <a:cs typeface="Arial" charset="0"/>
                  </a:rPr>
                  <a:t>τ</a:t>
                </a:r>
                <a:endParaRPr lang="en-GB" sz="12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24" name="Rectangle 60">
                <a:extLst>
                  <a:ext uri="{FF2B5EF4-FFF2-40B4-BE49-F238E27FC236}">
                    <a16:creationId xmlns:a16="http://schemas.microsoft.com/office/drawing/2014/main" xmlns="" id="{E5517A17-AE22-4CFB-883B-C889338845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504" y="4088182"/>
                <a:ext cx="828740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GB" sz="1200" b="1" dirty="0">
                    <a:solidFill>
                      <a:srgbClr val="333399"/>
                    </a:solidFill>
                    <a:latin typeface="+mj-lt"/>
                  </a:rPr>
                  <a:t>30 mg PO C</a:t>
                </a:r>
                <a:r>
                  <a:rPr lang="en-US" sz="1200" dirty="0" err="1">
                    <a:solidFill>
                      <a:srgbClr val="000066"/>
                    </a:solidFill>
                    <a:cs typeface="Arial" charset="0"/>
                  </a:rPr>
                  <a:t>τ</a:t>
                </a:r>
                <a:endParaRPr lang="en-GB" sz="1200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cxnSp>
            <p:nvCxnSpPr>
              <p:cNvPr id="225" name="Connecteur droit 224">
                <a:extLst>
                  <a:ext uri="{FF2B5EF4-FFF2-40B4-BE49-F238E27FC236}">
                    <a16:creationId xmlns:a16="http://schemas.microsoft.com/office/drawing/2014/main" xmlns="" id="{386ACED9-C49E-4523-9E27-835ABF709F26}"/>
                  </a:ext>
                </a:extLst>
              </p:cNvPr>
              <p:cNvCxnSpPr/>
              <p:nvPr/>
            </p:nvCxnSpPr>
            <p:spPr bwMode="auto">
              <a:xfrm>
                <a:off x="2991345" y="3795082"/>
                <a:ext cx="38735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6" name="Connecteur droit 225">
                <a:extLst>
                  <a:ext uri="{FF2B5EF4-FFF2-40B4-BE49-F238E27FC236}">
                    <a16:creationId xmlns:a16="http://schemas.microsoft.com/office/drawing/2014/main" xmlns="" id="{DE087814-E5F8-452A-8A1F-98B0DCA6BBD7}"/>
                  </a:ext>
                </a:extLst>
              </p:cNvPr>
              <p:cNvCxnSpPr/>
              <p:nvPr/>
            </p:nvCxnSpPr>
            <p:spPr bwMode="auto">
              <a:xfrm>
                <a:off x="2991345" y="4004632"/>
                <a:ext cx="38735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7" name="Connecteur droit 226">
                <a:extLst>
                  <a:ext uri="{FF2B5EF4-FFF2-40B4-BE49-F238E27FC236}">
                    <a16:creationId xmlns:a16="http://schemas.microsoft.com/office/drawing/2014/main" xmlns="" id="{77D32B61-F2AD-46BF-9ED3-7D5E25E29DB1}"/>
                  </a:ext>
                </a:extLst>
              </p:cNvPr>
              <p:cNvCxnSpPr/>
              <p:nvPr/>
            </p:nvCxnSpPr>
            <p:spPr bwMode="auto">
              <a:xfrm>
                <a:off x="2991345" y="4199894"/>
                <a:ext cx="38735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6D63A1D2-B7BC-447A-800A-EF9F7B18F928}"/>
              </a:ext>
            </a:extLst>
          </p:cNvPr>
          <p:cNvGrpSpPr/>
          <p:nvPr/>
        </p:nvGrpSpPr>
        <p:grpSpPr>
          <a:xfrm>
            <a:off x="4626919" y="1568962"/>
            <a:ext cx="4481585" cy="3379900"/>
            <a:chOff x="4626919" y="1568962"/>
            <a:chExt cx="4481585" cy="3379900"/>
          </a:xfrm>
        </p:grpSpPr>
        <p:sp>
          <p:nvSpPr>
            <p:cNvPr id="22" name="Rectangle 21"/>
            <p:cNvSpPr/>
            <p:nvPr/>
          </p:nvSpPr>
          <p:spPr>
            <a:xfrm>
              <a:off x="6300508" y="3861048"/>
              <a:ext cx="2807996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100" dirty="0">
                  <a:solidFill>
                    <a:srgbClr val="002060"/>
                  </a:solidFill>
                </a:rPr>
                <a:t>Q8S: 7/9 patients avec </a:t>
              </a:r>
            </a:p>
            <a:p>
              <a:pPr algn="ctr"/>
              <a:r>
                <a:rPr lang="fr-FR" sz="1100" dirty="0">
                  <a:solidFill>
                    <a:srgbClr val="002060"/>
                  </a:solidFill>
                </a:rPr>
                <a:t>non-réponse virologique à S48 avaient </a:t>
              </a:r>
              <a:r>
                <a:rPr lang="en-US" sz="1100" dirty="0" err="1">
                  <a:solidFill>
                    <a:srgbClr val="002060"/>
                  </a:solidFill>
                  <a:cs typeface="Arial" charset="0"/>
                </a:rPr>
                <a:t>C</a:t>
              </a:r>
              <a:r>
                <a:rPr lang="en-US" sz="1100" dirty="0" err="1">
                  <a:solidFill>
                    <a:srgbClr val="000066"/>
                  </a:solidFill>
                  <a:cs typeface="Arial" charset="0"/>
                </a:rPr>
                <a:t>τ</a:t>
              </a:r>
              <a:r>
                <a:rPr lang="en-US" sz="1100" dirty="0">
                  <a:solidFill>
                    <a:srgbClr val="002060"/>
                  </a:solidFill>
                  <a:cs typeface="Arial" charset="0"/>
                </a:rPr>
                <a:t> </a:t>
              </a:r>
              <a:r>
                <a:rPr lang="fr-FR" sz="1100" dirty="0">
                  <a:solidFill>
                    <a:srgbClr val="002060"/>
                  </a:solidFill>
                </a:rPr>
                <a:t>RPV dans le 25</a:t>
              </a:r>
              <a:r>
                <a:rPr lang="fr-FR" sz="1100" baseline="30000" dirty="0">
                  <a:solidFill>
                    <a:srgbClr val="002060"/>
                  </a:solidFill>
                </a:rPr>
                <a:t>ème</a:t>
              </a:r>
              <a:r>
                <a:rPr lang="fr-FR" sz="1100" dirty="0">
                  <a:solidFill>
                    <a:srgbClr val="002060"/>
                  </a:solidFill>
                </a:rPr>
                <a:t> quartile inférieur</a:t>
              </a:r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xmlns="" id="{2E14363B-A316-4239-AC85-56574937E5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2863" y="1658938"/>
              <a:ext cx="3619500" cy="2871788"/>
            </a:xfrm>
            <a:custGeom>
              <a:avLst/>
              <a:gdLst>
                <a:gd name="T0" fmla="*/ 2280 w 2280"/>
                <a:gd name="T1" fmla="*/ 1809 h 1809"/>
                <a:gd name="T2" fmla="*/ 0 w 2280"/>
                <a:gd name="T3" fmla="*/ 1809 h 1809"/>
                <a:gd name="T4" fmla="*/ 0 w 2280"/>
                <a:gd name="T5" fmla="*/ 0 h 1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0" h="1809">
                  <a:moveTo>
                    <a:pt x="2280" y="1809"/>
                  </a:moveTo>
                  <a:lnTo>
                    <a:pt x="0" y="1809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Line 48">
              <a:extLst>
                <a:ext uri="{FF2B5EF4-FFF2-40B4-BE49-F238E27FC236}">
                  <a16:creationId xmlns:a16="http://schemas.microsoft.com/office/drawing/2014/main" xmlns="" id="{5CF6F671-EE9D-4F69-9552-663804D40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59375" y="4430713"/>
              <a:ext cx="3497263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9" name="Line 49">
              <a:extLst>
                <a:ext uri="{FF2B5EF4-FFF2-40B4-BE49-F238E27FC236}">
                  <a16:creationId xmlns:a16="http://schemas.microsoft.com/office/drawing/2014/main" xmlns="" id="{4E4C88CA-848D-498D-B4AB-189451E6B5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59375" y="3336925"/>
              <a:ext cx="3497263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0" name="Line 50">
              <a:extLst>
                <a:ext uri="{FF2B5EF4-FFF2-40B4-BE49-F238E27FC236}">
                  <a16:creationId xmlns:a16="http://schemas.microsoft.com/office/drawing/2014/main" xmlns="" id="{81EFA272-6C14-4BE5-8AD9-13FCC86B1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1425" y="3108325"/>
              <a:ext cx="71438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Line 51">
              <a:extLst>
                <a:ext uri="{FF2B5EF4-FFF2-40B4-BE49-F238E27FC236}">
                  <a16:creationId xmlns:a16="http://schemas.microsoft.com/office/drawing/2014/main" xmlns="" id="{FEBB441D-10F3-4702-9D9F-417EC329D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1425" y="4530725"/>
              <a:ext cx="71438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2" name="Line 52">
              <a:extLst>
                <a:ext uri="{FF2B5EF4-FFF2-40B4-BE49-F238E27FC236}">
                  <a16:creationId xmlns:a16="http://schemas.microsoft.com/office/drawing/2014/main" xmlns="" id="{8519CF01-A976-4E42-8ED4-F1381AD23E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1425" y="1687513"/>
              <a:ext cx="71438" cy="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Line 53">
              <a:extLst>
                <a:ext uri="{FF2B5EF4-FFF2-40B4-BE49-F238E27FC236}">
                  <a16:creationId xmlns:a16="http://schemas.microsoft.com/office/drawing/2014/main" xmlns="" id="{66B32CFC-50E6-4701-8343-6838D86DC7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29438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4" name="Line 54">
              <a:extLst>
                <a:ext uri="{FF2B5EF4-FFF2-40B4-BE49-F238E27FC236}">
                  <a16:creationId xmlns:a16="http://schemas.microsoft.com/office/drawing/2014/main" xmlns="" id="{89F906B1-43B0-4476-B4F0-154F829A7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3125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Line 55">
              <a:extLst>
                <a:ext uri="{FF2B5EF4-FFF2-40B4-BE49-F238E27FC236}">
                  <a16:creationId xmlns:a16="http://schemas.microsoft.com/office/drawing/2014/main" xmlns="" id="{B7DA06DC-99BB-4671-83CE-8A0968B65B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19988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6" name="Line 56">
              <a:extLst>
                <a:ext uri="{FF2B5EF4-FFF2-40B4-BE49-F238E27FC236}">
                  <a16:creationId xmlns:a16="http://schemas.microsoft.com/office/drawing/2014/main" xmlns="" id="{0AE70076-480F-45EE-BEFF-3350B629A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13675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Line 57">
              <a:extLst>
                <a:ext uri="{FF2B5EF4-FFF2-40B4-BE49-F238E27FC236}">
                  <a16:creationId xmlns:a16="http://schemas.microsoft.com/office/drawing/2014/main" xmlns="" id="{F8E70B15-11A4-49DE-BBC7-9A5C9058F6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8950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Line 58">
              <a:extLst>
                <a:ext uri="{FF2B5EF4-FFF2-40B4-BE49-F238E27FC236}">
                  <a16:creationId xmlns:a16="http://schemas.microsoft.com/office/drawing/2014/main" xmlns="" id="{FE9FBA9C-29A1-4CA2-A6B0-A33FE0D589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05813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9" name="Line 59">
              <a:extLst>
                <a:ext uri="{FF2B5EF4-FFF2-40B4-BE49-F238E27FC236}">
                  <a16:creationId xmlns:a16="http://schemas.microsoft.com/office/drawing/2014/main" xmlns="" id="{03C5909E-D8AC-4E06-BD11-9CE4362228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02675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0" name="Line 60">
              <a:extLst>
                <a:ext uri="{FF2B5EF4-FFF2-40B4-BE49-F238E27FC236}">
                  <a16:creationId xmlns:a16="http://schemas.microsoft.com/office/drawing/2014/main" xmlns="" id="{117E0B35-B48F-4DCA-8BBF-3886CA2A9E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30813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1" name="Line 61">
              <a:extLst>
                <a:ext uri="{FF2B5EF4-FFF2-40B4-BE49-F238E27FC236}">
                  <a16:creationId xmlns:a16="http://schemas.microsoft.com/office/drawing/2014/main" xmlns="" id="{13FD7DE5-E978-4C4C-A67D-15DD4E633A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6200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Line 62">
              <a:extLst>
                <a:ext uri="{FF2B5EF4-FFF2-40B4-BE49-F238E27FC236}">
                  <a16:creationId xmlns:a16="http://schemas.microsoft.com/office/drawing/2014/main" xmlns="" id="{BE2AF282-287A-4AEF-9918-5C0ACF5F60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3063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3" name="Line 63">
              <a:extLst>
                <a:ext uri="{FF2B5EF4-FFF2-40B4-BE49-F238E27FC236}">
                  <a16:creationId xmlns:a16="http://schemas.microsoft.com/office/drawing/2014/main" xmlns="" id="{8215C2B7-FC87-4F19-9F1C-610AAFC337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46750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Line 64">
              <a:extLst>
                <a:ext uri="{FF2B5EF4-FFF2-40B4-BE49-F238E27FC236}">
                  <a16:creationId xmlns:a16="http://schemas.microsoft.com/office/drawing/2014/main" xmlns="" id="{298477FF-2EEF-4BA9-A89A-AD5C1E105A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42025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5" name="Line 65">
              <a:extLst>
                <a:ext uri="{FF2B5EF4-FFF2-40B4-BE49-F238E27FC236}">
                  <a16:creationId xmlns:a16="http://schemas.microsoft.com/office/drawing/2014/main" xmlns="" id="{F2C834CF-1070-41EF-BB61-A3A6193A45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38888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6" name="Line 66">
              <a:extLst>
                <a:ext uri="{FF2B5EF4-FFF2-40B4-BE49-F238E27FC236}">
                  <a16:creationId xmlns:a16="http://schemas.microsoft.com/office/drawing/2014/main" xmlns="" id="{24FE7E8B-2FB2-41B4-95B6-310588AB4B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32575" y="4530725"/>
              <a:ext cx="0" cy="82550"/>
            </a:xfrm>
            <a:prstGeom prst="line">
              <a:avLst/>
            </a:prstGeom>
            <a:noFill/>
            <a:ln w="12700" cap="rnd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7" name="Line 67">
              <a:extLst>
                <a:ext uri="{FF2B5EF4-FFF2-40B4-BE49-F238E27FC236}">
                  <a16:creationId xmlns:a16="http://schemas.microsoft.com/office/drawing/2014/main" xmlns="" id="{A8C9FA12-A3E8-4A8C-9A47-AD474EFD5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26263" y="3333750"/>
              <a:ext cx="0" cy="612775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8" name="Line 68">
              <a:extLst>
                <a:ext uri="{FF2B5EF4-FFF2-40B4-BE49-F238E27FC236}">
                  <a16:creationId xmlns:a16="http://schemas.microsoft.com/office/drawing/2014/main" xmlns="" id="{C576E9DD-A8E3-4DA1-A8FF-705F4D7FE5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4050" y="2781300"/>
              <a:ext cx="0" cy="74453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9" name="Line 69">
              <a:extLst>
                <a:ext uri="{FF2B5EF4-FFF2-40B4-BE49-F238E27FC236}">
                  <a16:creationId xmlns:a16="http://schemas.microsoft.com/office/drawing/2014/main" xmlns="" id="{93187619-2E74-485D-B5B8-9B7BB14B3F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9950" y="3081338"/>
              <a:ext cx="0" cy="47783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0" name="Line 70">
              <a:extLst>
                <a:ext uri="{FF2B5EF4-FFF2-40B4-BE49-F238E27FC236}">
                  <a16:creationId xmlns:a16="http://schemas.microsoft.com/office/drawing/2014/main" xmlns="" id="{C1080E05-20F2-44DE-8377-82F5992054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6813" y="3254375"/>
              <a:ext cx="0" cy="52863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1" name="Line 71">
              <a:extLst>
                <a:ext uri="{FF2B5EF4-FFF2-40B4-BE49-F238E27FC236}">
                  <a16:creationId xmlns:a16="http://schemas.microsoft.com/office/drawing/2014/main" xmlns="" id="{7F08B4A4-1673-4F38-9664-10E9FC467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6850" y="2994025"/>
              <a:ext cx="0" cy="53498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2" name="Line 72">
              <a:extLst>
                <a:ext uri="{FF2B5EF4-FFF2-40B4-BE49-F238E27FC236}">
                  <a16:creationId xmlns:a16="http://schemas.microsoft.com/office/drawing/2014/main" xmlns="" id="{9B3F4C9D-87DC-4C4C-B144-5D189089B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05775" y="3186113"/>
              <a:ext cx="0" cy="485775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3" name="Line 73">
              <a:extLst>
                <a:ext uri="{FF2B5EF4-FFF2-40B4-BE49-F238E27FC236}">
                  <a16:creationId xmlns:a16="http://schemas.microsoft.com/office/drawing/2014/main" xmlns="" id="{6758942D-423D-400F-8E5B-9E71EB0B0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78800" y="2682875"/>
              <a:ext cx="0" cy="639763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4" name="Line 74">
              <a:extLst>
                <a:ext uri="{FF2B5EF4-FFF2-40B4-BE49-F238E27FC236}">
                  <a16:creationId xmlns:a16="http://schemas.microsoft.com/office/drawing/2014/main" xmlns="" id="{92F5A496-1ABC-41AA-BB39-CB0596EA3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02638" y="2957513"/>
              <a:ext cx="0" cy="558800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5" name="Line 75">
              <a:extLst>
                <a:ext uri="{FF2B5EF4-FFF2-40B4-BE49-F238E27FC236}">
                  <a16:creationId xmlns:a16="http://schemas.microsoft.com/office/drawing/2014/main" xmlns="" id="{392CC2E7-FEF3-4CA3-9FB6-8DAA5AE33F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6325" y="3098800"/>
              <a:ext cx="0" cy="57308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6" name="Line 76">
              <a:extLst>
                <a:ext uri="{FF2B5EF4-FFF2-40B4-BE49-F238E27FC236}">
                  <a16:creationId xmlns:a16="http://schemas.microsoft.com/office/drawing/2014/main" xmlns="" id="{0D88AC7B-B835-4CBB-911E-3F4F98A02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9925" y="3587750"/>
              <a:ext cx="0" cy="608013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7" name="Line 77">
              <a:extLst>
                <a:ext uri="{FF2B5EF4-FFF2-40B4-BE49-F238E27FC236}">
                  <a16:creationId xmlns:a16="http://schemas.microsoft.com/office/drawing/2014/main" xmlns="" id="{A76EA40A-AE4F-4A43-B473-7D1E421F48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2063" y="3427413"/>
              <a:ext cx="0" cy="561975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8" name="Line 78">
              <a:extLst>
                <a:ext uri="{FF2B5EF4-FFF2-40B4-BE49-F238E27FC236}">
                  <a16:creationId xmlns:a16="http://schemas.microsoft.com/office/drawing/2014/main" xmlns="" id="{410DFCB6-9F1B-40FA-AA68-85D9C7674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5725" y="2160588"/>
              <a:ext cx="0" cy="1574800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9" name="Line 79">
              <a:extLst>
                <a:ext uri="{FF2B5EF4-FFF2-40B4-BE49-F238E27FC236}">
                  <a16:creationId xmlns:a16="http://schemas.microsoft.com/office/drawing/2014/main" xmlns="" id="{2213C8ED-16A1-4A4E-B5DB-D6521374E0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40338" y="2914650"/>
              <a:ext cx="0" cy="73183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Line 80">
              <a:extLst>
                <a:ext uri="{FF2B5EF4-FFF2-40B4-BE49-F238E27FC236}">
                  <a16:creationId xmlns:a16="http://schemas.microsoft.com/office/drawing/2014/main" xmlns="" id="{3DF31748-8E23-4881-B020-CC1FC3890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6238" y="3222625"/>
              <a:ext cx="0" cy="668338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1" name="Line 81">
              <a:extLst>
                <a:ext uri="{FF2B5EF4-FFF2-40B4-BE49-F238E27FC236}">
                  <a16:creationId xmlns:a16="http://schemas.microsoft.com/office/drawing/2014/main" xmlns="" id="{E029C14E-88C8-4F3B-B4FD-A0901EB82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2025" y="3152775"/>
              <a:ext cx="0" cy="565150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" name="Line 82">
              <a:extLst>
                <a:ext uri="{FF2B5EF4-FFF2-40B4-BE49-F238E27FC236}">
                  <a16:creationId xmlns:a16="http://schemas.microsoft.com/office/drawing/2014/main" xmlns="" id="{97DE14C9-43A2-448B-BDA6-9426AB47B4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2575" y="3062288"/>
              <a:ext cx="0" cy="673100"/>
            </a:xfrm>
            <a:prstGeom prst="line">
              <a:avLst/>
            </a:prstGeom>
            <a:noFill/>
            <a:ln w="25400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" name="Freeform 83">
              <a:extLst>
                <a:ext uri="{FF2B5EF4-FFF2-40B4-BE49-F238E27FC236}">
                  <a16:creationId xmlns:a16="http://schemas.microsoft.com/office/drawing/2014/main" xmlns="" id="{4E89262A-EF17-4ADA-9657-13B8352FF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375" y="2814638"/>
              <a:ext cx="3536950" cy="1001713"/>
            </a:xfrm>
            <a:custGeom>
              <a:avLst/>
              <a:gdLst>
                <a:gd name="T0" fmla="*/ 2228 w 2228"/>
                <a:gd name="T1" fmla="*/ 327 h 631"/>
                <a:gd name="T2" fmla="*/ 2049 w 2228"/>
                <a:gd name="T3" fmla="*/ 228 h 631"/>
                <a:gd name="T4" fmla="*/ 1900 w 2228"/>
                <a:gd name="T5" fmla="*/ 67 h 631"/>
                <a:gd name="T6" fmla="*/ 1856 w 2228"/>
                <a:gd name="T7" fmla="*/ 355 h 631"/>
                <a:gd name="T8" fmla="*/ 1676 w 2228"/>
                <a:gd name="T9" fmla="*/ 246 h 631"/>
                <a:gd name="T10" fmla="*/ 1479 w 2228"/>
                <a:gd name="T11" fmla="*/ 382 h 631"/>
                <a:gd name="T12" fmla="*/ 1479 w 2228"/>
                <a:gd name="T13" fmla="*/ 417 h 631"/>
                <a:gd name="T14" fmla="*/ 1300 w 2228"/>
                <a:gd name="T15" fmla="*/ 294 h 631"/>
                <a:gd name="T16" fmla="*/ 1164 w 2228"/>
                <a:gd name="T17" fmla="*/ 150 h 631"/>
                <a:gd name="T18" fmla="*/ 1115 w 2228"/>
                <a:gd name="T19" fmla="*/ 475 h 631"/>
                <a:gd name="T20" fmla="*/ 920 w 2228"/>
                <a:gd name="T21" fmla="*/ 329 h 631"/>
                <a:gd name="T22" fmla="*/ 745 w 2228"/>
                <a:gd name="T23" fmla="*/ 530 h 631"/>
                <a:gd name="T24" fmla="*/ 554 w 2228"/>
                <a:gd name="T25" fmla="*/ 360 h 631"/>
                <a:gd name="T26" fmla="*/ 374 w 2228"/>
                <a:gd name="T27" fmla="*/ 631 h 631"/>
                <a:gd name="T28" fmla="*/ 189 w 2228"/>
                <a:gd name="T29" fmla="*/ 421 h 631"/>
                <a:gd name="T30" fmla="*/ 49 w 2228"/>
                <a:gd name="T31" fmla="*/ 240 h 631"/>
                <a:gd name="T32" fmla="*/ 0 w 2228"/>
                <a:gd name="T33" fmla="*/ 0 h 631"/>
                <a:gd name="T34" fmla="*/ 0 w 2228"/>
                <a:gd name="T35" fmla="*/ 329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28" h="631">
                  <a:moveTo>
                    <a:pt x="2228" y="327"/>
                  </a:moveTo>
                  <a:lnTo>
                    <a:pt x="2049" y="228"/>
                  </a:lnTo>
                  <a:lnTo>
                    <a:pt x="1900" y="67"/>
                  </a:lnTo>
                  <a:lnTo>
                    <a:pt x="1856" y="355"/>
                  </a:lnTo>
                  <a:lnTo>
                    <a:pt x="1676" y="246"/>
                  </a:lnTo>
                  <a:lnTo>
                    <a:pt x="1479" y="382"/>
                  </a:lnTo>
                  <a:lnTo>
                    <a:pt x="1479" y="417"/>
                  </a:lnTo>
                  <a:lnTo>
                    <a:pt x="1300" y="294"/>
                  </a:lnTo>
                  <a:lnTo>
                    <a:pt x="1164" y="150"/>
                  </a:lnTo>
                  <a:lnTo>
                    <a:pt x="1115" y="475"/>
                  </a:lnTo>
                  <a:lnTo>
                    <a:pt x="920" y="329"/>
                  </a:lnTo>
                  <a:lnTo>
                    <a:pt x="745" y="530"/>
                  </a:lnTo>
                  <a:lnTo>
                    <a:pt x="554" y="360"/>
                  </a:lnTo>
                  <a:lnTo>
                    <a:pt x="374" y="631"/>
                  </a:lnTo>
                  <a:lnTo>
                    <a:pt x="189" y="421"/>
                  </a:lnTo>
                  <a:lnTo>
                    <a:pt x="49" y="240"/>
                  </a:lnTo>
                  <a:lnTo>
                    <a:pt x="0" y="0"/>
                  </a:lnTo>
                  <a:lnTo>
                    <a:pt x="0" y="329"/>
                  </a:lnTo>
                </a:path>
              </a:pathLst>
            </a:custGeom>
            <a:noFill/>
            <a:ln w="39688" cap="rnd">
              <a:solidFill>
                <a:srgbClr val="0000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4" name="Freeform 84">
              <a:extLst>
                <a:ext uri="{FF2B5EF4-FFF2-40B4-BE49-F238E27FC236}">
                  <a16:creationId xmlns:a16="http://schemas.microsoft.com/office/drawing/2014/main" xmlns="" id="{53AC9B79-6B31-4FE0-9180-166EDC8BD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375" y="2928938"/>
              <a:ext cx="3540125" cy="857250"/>
            </a:xfrm>
            <a:custGeom>
              <a:avLst/>
              <a:gdLst>
                <a:gd name="T0" fmla="*/ 2230 w 2230"/>
                <a:gd name="T1" fmla="*/ 109 h 540"/>
                <a:gd name="T2" fmla="*/ 2049 w 2230"/>
                <a:gd name="T3" fmla="*/ 131 h 540"/>
                <a:gd name="T4" fmla="*/ 1904 w 2230"/>
                <a:gd name="T5" fmla="*/ 0 h 540"/>
                <a:gd name="T6" fmla="*/ 1848 w 2230"/>
                <a:gd name="T7" fmla="*/ 117 h 540"/>
                <a:gd name="T8" fmla="*/ 1674 w 2230"/>
                <a:gd name="T9" fmla="*/ 150 h 540"/>
                <a:gd name="T10" fmla="*/ 1487 w 2230"/>
                <a:gd name="T11" fmla="*/ 24 h 540"/>
                <a:gd name="T12" fmla="*/ 1487 w 2230"/>
                <a:gd name="T13" fmla="*/ 158 h 540"/>
                <a:gd name="T14" fmla="*/ 1300 w 2230"/>
                <a:gd name="T15" fmla="*/ 201 h 540"/>
                <a:gd name="T16" fmla="*/ 1166 w 2230"/>
                <a:gd name="T17" fmla="*/ 57 h 540"/>
                <a:gd name="T18" fmla="*/ 1109 w 2230"/>
                <a:gd name="T19" fmla="*/ 230 h 540"/>
                <a:gd name="T20" fmla="*/ 926 w 2230"/>
                <a:gd name="T21" fmla="*/ 230 h 540"/>
                <a:gd name="T22" fmla="*/ 743 w 2230"/>
                <a:gd name="T23" fmla="*/ 281 h 540"/>
                <a:gd name="T24" fmla="*/ 567 w 2230"/>
                <a:gd name="T25" fmla="*/ 304 h 540"/>
                <a:gd name="T26" fmla="*/ 376 w 2230"/>
                <a:gd name="T27" fmla="*/ 388 h 540"/>
                <a:gd name="T28" fmla="*/ 189 w 2230"/>
                <a:gd name="T29" fmla="*/ 540 h 540"/>
                <a:gd name="T30" fmla="*/ 62 w 2230"/>
                <a:gd name="T31" fmla="*/ 329 h 540"/>
                <a:gd name="T32" fmla="*/ 0 w 2230"/>
                <a:gd name="T33" fmla="*/ 65 h 540"/>
                <a:gd name="T34" fmla="*/ 0 w 2230"/>
                <a:gd name="T35" fmla="*/ 257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30" h="540">
                  <a:moveTo>
                    <a:pt x="2230" y="109"/>
                  </a:moveTo>
                  <a:lnTo>
                    <a:pt x="2049" y="131"/>
                  </a:lnTo>
                  <a:lnTo>
                    <a:pt x="1904" y="0"/>
                  </a:lnTo>
                  <a:lnTo>
                    <a:pt x="1848" y="117"/>
                  </a:lnTo>
                  <a:lnTo>
                    <a:pt x="1674" y="150"/>
                  </a:lnTo>
                  <a:lnTo>
                    <a:pt x="1487" y="24"/>
                  </a:lnTo>
                  <a:lnTo>
                    <a:pt x="1487" y="158"/>
                  </a:lnTo>
                  <a:lnTo>
                    <a:pt x="1300" y="201"/>
                  </a:lnTo>
                  <a:lnTo>
                    <a:pt x="1166" y="57"/>
                  </a:lnTo>
                  <a:lnTo>
                    <a:pt x="1109" y="230"/>
                  </a:lnTo>
                  <a:lnTo>
                    <a:pt x="926" y="230"/>
                  </a:lnTo>
                  <a:lnTo>
                    <a:pt x="743" y="281"/>
                  </a:lnTo>
                  <a:lnTo>
                    <a:pt x="567" y="304"/>
                  </a:lnTo>
                  <a:lnTo>
                    <a:pt x="376" y="388"/>
                  </a:lnTo>
                  <a:lnTo>
                    <a:pt x="189" y="540"/>
                  </a:lnTo>
                  <a:lnTo>
                    <a:pt x="62" y="329"/>
                  </a:lnTo>
                  <a:lnTo>
                    <a:pt x="0" y="65"/>
                  </a:lnTo>
                  <a:lnTo>
                    <a:pt x="0" y="257"/>
                  </a:lnTo>
                </a:path>
              </a:pathLst>
            </a:custGeom>
            <a:noFill/>
            <a:ln w="39688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5" name="Line 87">
              <a:extLst>
                <a:ext uri="{FF2B5EF4-FFF2-40B4-BE49-F238E27FC236}">
                  <a16:creationId xmlns:a16="http://schemas.microsoft.com/office/drawing/2014/main" xmlns="" id="{D5A0F98A-6F06-4C76-9CD9-070747DB69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19988" y="2370138"/>
              <a:ext cx="0" cy="806450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6" name="Line 88">
              <a:extLst>
                <a:ext uri="{FF2B5EF4-FFF2-40B4-BE49-F238E27FC236}">
                  <a16:creationId xmlns:a16="http://schemas.microsoft.com/office/drawing/2014/main" xmlns="" id="{F6706965-1963-4459-8116-68529E4E35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81975" y="2755900"/>
              <a:ext cx="0" cy="466725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7" name="Line 89">
              <a:extLst>
                <a:ext uri="{FF2B5EF4-FFF2-40B4-BE49-F238E27FC236}">
                  <a16:creationId xmlns:a16="http://schemas.microsoft.com/office/drawing/2014/main" xmlns="" id="{C7C035E1-42C7-4999-96D3-204C32F4E8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96325" y="2911475"/>
              <a:ext cx="0" cy="477838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8" name="Line 90">
              <a:extLst>
                <a:ext uri="{FF2B5EF4-FFF2-40B4-BE49-F238E27FC236}">
                  <a16:creationId xmlns:a16="http://schemas.microsoft.com/office/drawing/2014/main" xmlns="" id="{6528DCDA-5FD7-4175-BC08-5629207BC0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05813" y="2941638"/>
              <a:ext cx="0" cy="450850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9" name="Line 91">
              <a:extLst>
                <a:ext uri="{FF2B5EF4-FFF2-40B4-BE49-F238E27FC236}">
                  <a16:creationId xmlns:a16="http://schemas.microsoft.com/office/drawing/2014/main" xmlns="" id="{D5B12975-6A20-49DE-B304-0232B4B000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2600" y="2879725"/>
              <a:ext cx="0" cy="627063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0" name="Line 92">
              <a:extLst>
                <a:ext uri="{FF2B5EF4-FFF2-40B4-BE49-F238E27FC236}">
                  <a16:creationId xmlns:a16="http://schemas.microsoft.com/office/drawing/2014/main" xmlns="" id="{D93C7018-7E3B-401B-A72F-DBC8B27DFD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13675" y="2984500"/>
              <a:ext cx="0" cy="417513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1" name="Line 93">
              <a:extLst>
                <a:ext uri="{FF2B5EF4-FFF2-40B4-BE49-F238E27FC236}">
                  <a16:creationId xmlns:a16="http://schemas.microsoft.com/office/drawing/2014/main" xmlns="" id="{4B024031-09B8-4EB0-8810-8B4884E3EA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9475" y="3043238"/>
              <a:ext cx="0" cy="498475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2" name="Line 94">
              <a:extLst>
                <a:ext uri="{FF2B5EF4-FFF2-40B4-BE49-F238E27FC236}">
                  <a16:creationId xmlns:a16="http://schemas.microsoft.com/office/drawing/2014/main" xmlns="" id="{EB31CB96-13B6-4CA5-A0D8-E343E4E4BA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07225" y="2790825"/>
              <a:ext cx="0" cy="565150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3" name="Line 95">
              <a:extLst>
                <a:ext uri="{FF2B5EF4-FFF2-40B4-BE49-F238E27FC236}">
                  <a16:creationId xmlns:a16="http://schemas.microsoft.com/office/drawing/2014/main" xmlns="" id="{9B0DABA9-1D08-4007-8301-30C6AA5AE4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23088" y="3084513"/>
              <a:ext cx="0" cy="469900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4" name="Line 96">
              <a:extLst>
                <a:ext uri="{FF2B5EF4-FFF2-40B4-BE49-F238E27FC236}">
                  <a16:creationId xmlns:a16="http://schemas.microsoft.com/office/drawing/2014/main" xmlns="" id="{44F9F9F6-62F8-4CEB-ADC9-98D84FB601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53100" y="3322638"/>
              <a:ext cx="0" cy="503238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5" name="Line 97">
              <a:extLst>
                <a:ext uri="{FF2B5EF4-FFF2-40B4-BE49-F238E27FC236}">
                  <a16:creationId xmlns:a16="http://schemas.microsoft.com/office/drawing/2014/main" xmlns="" id="{5C7878F8-5C96-45C6-9B21-1E95BD7AA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6238" y="3559175"/>
              <a:ext cx="0" cy="541338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6" name="Line 98">
              <a:extLst>
                <a:ext uri="{FF2B5EF4-FFF2-40B4-BE49-F238E27FC236}">
                  <a16:creationId xmlns:a16="http://schemas.microsoft.com/office/drawing/2014/main" xmlns="" id="{AF8DACEC-F9EE-4E6C-A5BC-8FD0497704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42100" y="3094038"/>
              <a:ext cx="0" cy="500063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7" name="Line 99">
              <a:extLst>
                <a:ext uri="{FF2B5EF4-FFF2-40B4-BE49-F238E27FC236}">
                  <a16:creationId xmlns:a16="http://schemas.microsoft.com/office/drawing/2014/main" xmlns="" id="{8C38863A-473D-47F6-A57A-B187E6EC41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38888" y="3167063"/>
              <a:ext cx="0" cy="492125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8" name="Line 100">
              <a:extLst>
                <a:ext uri="{FF2B5EF4-FFF2-40B4-BE49-F238E27FC236}">
                  <a16:creationId xmlns:a16="http://schemas.microsoft.com/office/drawing/2014/main" xmlns="" id="{F93491DF-5C1E-4345-92E9-8F765A015D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42025" y="3195638"/>
              <a:ext cx="0" cy="542925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9" name="Line 101">
              <a:extLst>
                <a:ext uri="{FF2B5EF4-FFF2-40B4-BE49-F238E27FC236}">
                  <a16:creationId xmlns:a16="http://schemas.microsoft.com/office/drawing/2014/main" xmlns="" id="{6D4D1686-BD84-422E-8DE0-C59F8530CE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43513" y="3257550"/>
              <a:ext cx="0" cy="620713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0" name="Line 102">
              <a:extLst>
                <a:ext uri="{FF2B5EF4-FFF2-40B4-BE49-F238E27FC236}">
                  <a16:creationId xmlns:a16="http://schemas.microsoft.com/office/drawing/2014/main" xmlns="" id="{D9AA4E0A-B660-4103-8528-A7861A183D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5725" y="2800350"/>
              <a:ext cx="0" cy="960438"/>
            </a:xfrm>
            <a:prstGeom prst="line">
              <a:avLst/>
            </a:pr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1" name="Freeform 103">
              <a:extLst>
                <a:ext uri="{FF2B5EF4-FFF2-40B4-BE49-F238E27FC236}">
                  <a16:creationId xmlns:a16="http://schemas.microsoft.com/office/drawing/2014/main" xmlns="" id="{B0122004-92D8-4056-812B-80E3F3D18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988" y="276225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2" name="Freeform 104">
              <a:extLst>
                <a:ext uri="{FF2B5EF4-FFF2-40B4-BE49-F238E27FC236}">
                  <a16:creationId xmlns:a16="http://schemas.microsoft.com/office/drawing/2014/main" xmlns="" id="{BD1DC245-65EF-4856-BA74-3EEFE5114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4775" y="314325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3" name="Freeform 105">
              <a:extLst>
                <a:ext uri="{FF2B5EF4-FFF2-40B4-BE49-F238E27FC236}">
                  <a16:creationId xmlns:a16="http://schemas.microsoft.com/office/drawing/2014/main" xmlns="" id="{BA79EA26-55F2-4B78-BAB5-77F580238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7025" y="3430588"/>
              <a:ext cx="104775" cy="101600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4" name="Freeform 106">
              <a:extLst>
                <a:ext uri="{FF2B5EF4-FFF2-40B4-BE49-F238E27FC236}">
                  <a16:creationId xmlns:a16="http://schemas.microsoft.com/office/drawing/2014/main" xmlns="" id="{E57E3915-17AA-406B-B85C-F57A4CC21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0713" y="3767138"/>
              <a:ext cx="101600" cy="101600"/>
            </a:xfrm>
            <a:custGeom>
              <a:avLst/>
              <a:gdLst>
                <a:gd name="T0" fmla="*/ 31 w 31"/>
                <a:gd name="T1" fmla="*/ 15 h 31"/>
                <a:gd name="T2" fmla="*/ 27 w 31"/>
                <a:gd name="T3" fmla="*/ 4 h 31"/>
                <a:gd name="T4" fmla="*/ 16 w 31"/>
                <a:gd name="T5" fmla="*/ 0 h 31"/>
                <a:gd name="T6" fmla="*/ 4 w 31"/>
                <a:gd name="T7" fmla="*/ 4 h 31"/>
                <a:gd name="T8" fmla="*/ 0 w 31"/>
                <a:gd name="T9" fmla="*/ 15 h 31"/>
                <a:gd name="T10" fmla="*/ 4 w 31"/>
                <a:gd name="T11" fmla="*/ 27 h 31"/>
                <a:gd name="T12" fmla="*/ 16 w 31"/>
                <a:gd name="T13" fmla="*/ 31 h 31"/>
                <a:gd name="T14" fmla="*/ 27 w 31"/>
                <a:gd name="T15" fmla="*/ 27 h 31"/>
                <a:gd name="T16" fmla="*/ 31 w 31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5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5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5" name="Freeform 107">
              <a:extLst>
                <a:ext uri="{FF2B5EF4-FFF2-40B4-BE49-F238E27FC236}">
                  <a16:creationId xmlns:a16="http://schemas.microsoft.com/office/drawing/2014/main" xmlns="" id="{33A4DB1D-28CE-404E-B4A5-127F660C2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8050" y="3333750"/>
              <a:ext cx="103188" cy="103188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6" name="Freeform 108">
              <a:extLst>
                <a:ext uri="{FF2B5EF4-FFF2-40B4-BE49-F238E27FC236}">
                  <a16:creationId xmlns:a16="http://schemas.microsoft.com/office/drawing/2014/main" xmlns="" id="{FDD7672D-EAF5-495B-9CEC-2ED63C4C8A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1263" y="3603625"/>
              <a:ext cx="103188" cy="101600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7" name="Freeform 109">
              <a:extLst>
                <a:ext uri="{FF2B5EF4-FFF2-40B4-BE49-F238E27FC236}">
                  <a16:creationId xmlns:a16="http://schemas.microsoft.com/office/drawing/2014/main" xmlns="" id="{AF04E919-26FD-4A80-AD4E-00026BDEE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0663" y="3284538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1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1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8" name="Freeform 110">
              <a:extLst>
                <a:ext uri="{FF2B5EF4-FFF2-40B4-BE49-F238E27FC236}">
                  <a16:creationId xmlns:a16="http://schemas.microsoft.com/office/drawing/2014/main" xmlns="" id="{9F90111A-1557-4F52-8A9D-6FB13E370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7050" y="3516313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9" name="Freeform 111">
              <a:extLst>
                <a:ext uri="{FF2B5EF4-FFF2-40B4-BE49-F238E27FC236}">
                  <a16:creationId xmlns:a16="http://schemas.microsoft.com/office/drawing/2014/main" xmlns="" id="{24CB28A0-D068-4C2D-B67A-320267210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4838" y="3000375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1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1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0" name="Freeform 112">
              <a:extLst>
                <a:ext uri="{FF2B5EF4-FFF2-40B4-BE49-F238E27FC236}">
                  <a16:creationId xmlns:a16="http://schemas.microsoft.com/office/drawing/2014/main" xmlns="" id="{D5175380-B150-4CCE-BA28-846F461B5F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0738" y="3232150"/>
              <a:ext cx="104775" cy="101600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1" name="Freeform 113">
              <a:extLst>
                <a:ext uri="{FF2B5EF4-FFF2-40B4-BE49-F238E27FC236}">
                  <a16:creationId xmlns:a16="http://schemas.microsoft.com/office/drawing/2014/main" xmlns="" id="{9D4F84C8-244E-4733-8209-A5208BA14F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4900" y="3424238"/>
              <a:ext cx="103188" cy="101600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2" name="Freeform 114">
              <a:extLst>
                <a:ext uri="{FF2B5EF4-FFF2-40B4-BE49-F238E27FC236}">
                  <a16:creationId xmlns:a16="http://schemas.microsoft.com/office/drawing/2014/main" xmlns="" id="{D5433F55-0CFB-428D-A2A8-1DE4D1D297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4900" y="3368675"/>
              <a:ext cx="103188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1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1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3" name="Freeform 115">
              <a:extLst>
                <a:ext uri="{FF2B5EF4-FFF2-40B4-BE49-F238E27FC236}">
                  <a16:creationId xmlns:a16="http://schemas.microsoft.com/office/drawing/2014/main" xmlns="" id="{112E2F11-9BB2-444C-9047-72D44FA60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7638" y="3152775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4" name="Freeform 116">
              <a:extLst>
                <a:ext uri="{FF2B5EF4-FFF2-40B4-BE49-F238E27FC236}">
                  <a16:creationId xmlns:a16="http://schemas.microsoft.com/office/drawing/2014/main" xmlns="" id="{B4368BEB-FD82-43B4-BFB6-F823216AF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975" y="3325813"/>
              <a:ext cx="100013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6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6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5" name="Freeform 117">
              <a:extLst>
                <a:ext uri="{FF2B5EF4-FFF2-40B4-BE49-F238E27FC236}">
                  <a16:creationId xmlns:a16="http://schemas.microsoft.com/office/drawing/2014/main" xmlns="" id="{75A15C2E-3DDC-457D-953B-6A25518BD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3238" y="2873375"/>
              <a:ext cx="103188" cy="100013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" name="Freeform 118">
              <a:extLst>
                <a:ext uri="{FF2B5EF4-FFF2-40B4-BE49-F238E27FC236}">
                  <a16:creationId xmlns:a16="http://schemas.microsoft.com/office/drawing/2014/main" xmlns="" id="{585E49C5-4A5B-4F3A-8D77-CA1E961A0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4538" y="3124200"/>
              <a:ext cx="100013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1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7" name="Freeform 119">
              <a:extLst>
                <a:ext uri="{FF2B5EF4-FFF2-40B4-BE49-F238E27FC236}">
                  <a16:creationId xmlns:a16="http://schemas.microsoft.com/office/drawing/2014/main" xmlns="" id="{5AAF5C8D-5075-48F5-BD85-85D1BA874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3938" y="3281363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8" name="Freeform 120">
              <a:extLst>
                <a:ext uri="{FF2B5EF4-FFF2-40B4-BE49-F238E27FC236}">
                  <a16:creationId xmlns:a16="http://schemas.microsoft.com/office/drawing/2014/main" xmlns="" id="{CC7A2157-48CE-463B-9AA0-BE087F65022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7113" y="3052763"/>
              <a:ext cx="104775" cy="100013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9" name="Freeform 121">
              <a:extLst>
                <a:ext uri="{FF2B5EF4-FFF2-40B4-BE49-F238E27FC236}">
                  <a16:creationId xmlns:a16="http://schemas.microsoft.com/office/drawing/2014/main" xmlns="" id="{C7491DB7-8E09-4FA7-AB4E-D5EAEB89E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1363" y="3084513"/>
              <a:ext cx="100013" cy="101600"/>
            </a:xfrm>
            <a:custGeom>
              <a:avLst/>
              <a:gdLst>
                <a:gd name="T0" fmla="*/ 31 w 31"/>
                <a:gd name="T1" fmla="*/ 16 h 31"/>
                <a:gd name="T2" fmla="*/ 27 w 31"/>
                <a:gd name="T3" fmla="*/ 4 h 31"/>
                <a:gd name="T4" fmla="*/ 16 w 31"/>
                <a:gd name="T5" fmla="*/ 0 h 31"/>
                <a:gd name="T6" fmla="*/ 4 w 31"/>
                <a:gd name="T7" fmla="*/ 4 h 31"/>
                <a:gd name="T8" fmla="*/ 0 w 31"/>
                <a:gd name="T9" fmla="*/ 16 h 31"/>
                <a:gd name="T10" fmla="*/ 4 w 31"/>
                <a:gd name="T11" fmla="*/ 27 h 31"/>
                <a:gd name="T12" fmla="*/ 16 w 31"/>
                <a:gd name="T13" fmla="*/ 31 h 31"/>
                <a:gd name="T14" fmla="*/ 27 w 31"/>
                <a:gd name="T15" fmla="*/ 27 h 31"/>
                <a:gd name="T16" fmla="*/ 31 w 31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6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0" name="Freeform 122">
              <a:extLst>
                <a:ext uri="{FF2B5EF4-FFF2-40B4-BE49-F238E27FC236}">
                  <a16:creationId xmlns:a16="http://schemas.microsoft.com/office/drawing/2014/main" xmlns="" id="{CA8D2CE5-8B7A-4D37-8F3E-8B0FA7E99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9588" y="2879725"/>
              <a:ext cx="103188" cy="100013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1" name="Freeform 123">
              <a:extLst>
                <a:ext uri="{FF2B5EF4-FFF2-40B4-BE49-F238E27FC236}">
                  <a16:creationId xmlns:a16="http://schemas.microsoft.com/office/drawing/2014/main" xmlns="" id="{58C40137-78EC-412E-BEEE-632411026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040688" y="3065463"/>
              <a:ext cx="104775" cy="101600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2" name="Freeform 124">
              <a:extLst>
                <a:ext uri="{FF2B5EF4-FFF2-40B4-BE49-F238E27FC236}">
                  <a16:creationId xmlns:a16="http://schemas.microsoft.com/office/drawing/2014/main" xmlns="" id="{6025F301-0B29-4004-A5F7-BBD1E0405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4463" y="3114675"/>
              <a:ext cx="103188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3" name="Freeform 125">
              <a:extLst>
                <a:ext uri="{FF2B5EF4-FFF2-40B4-BE49-F238E27FC236}">
                  <a16:creationId xmlns:a16="http://schemas.microsoft.com/office/drawing/2014/main" xmlns="" id="{3043B0A3-63C6-44B8-85E4-FD3067400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7600" y="2914650"/>
              <a:ext cx="101600" cy="101600"/>
            </a:xfrm>
            <a:custGeom>
              <a:avLst/>
              <a:gdLst>
                <a:gd name="T0" fmla="*/ 31 w 31"/>
                <a:gd name="T1" fmla="*/ 16 h 31"/>
                <a:gd name="T2" fmla="*/ 27 w 31"/>
                <a:gd name="T3" fmla="*/ 4 h 31"/>
                <a:gd name="T4" fmla="*/ 16 w 31"/>
                <a:gd name="T5" fmla="*/ 0 h 31"/>
                <a:gd name="T6" fmla="*/ 4 w 31"/>
                <a:gd name="T7" fmla="*/ 4 h 31"/>
                <a:gd name="T8" fmla="*/ 0 w 31"/>
                <a:gd name="T9" fmla="*/ 16 h 31"/>
                <a:gd name="T10" fmla="*/ 4 w 31"/>
                <a:gd name="T11" fmla="*/ 27 h 31"/>
                <a:gd name="T12" fmla="*/ 16 w 31"/>
                <a:gd name="T13" fmla="*/ 31 h 31"/>
                <a:gd name="T14" fmla="*/ 27 w 31"/>
                <a:gd name="T15" fmla="*/ 27 h 31"/>
                <a:gd name="T16" fmla="*/ 31 w 31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6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4" name="Freeform 126">
              <a:extLst>
                <a:ext uri="{FF2B5EF4-FFF2-40B4-BE49-F238E27FC236}">
                  <a16:creationId xmlns:a16="http://schemas.microsoft.com/office/drawing/2014/main" xmlns="" id="{516C141F-D337-4D5D-9B23-B7E561E13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0775" y="3124200"/>
              <a:ext cx="101600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1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1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5" name="Freeform 127">
              <a:extLst>
                <a:ext uri="{FF2B5EF4-FFF2-40B4-BE49-F238E27FC236}">
                  <a16:creationId xmlns:a16="http://schemas.microsoft.com/office/drawing/2014/main" xmlns="" id="{7F6AEAA8-D8C7-43E3-8732-2E856F00588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0738" y="3195638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1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1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6" name="Freeform 128">
              <a:extLst>
                <a:ext uri="{FF2B5EF4-FFF2-40B4-BE49-F238E27FC236}">
                  <a16:creationId xmlns:a16="http://schemas.microsoft.com/office/drawing/2014/main" xmlns="" id="{DC9F3AC1-C0EE-476B-B4F9-7CE540C2275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9600" y="2967038"/>
              <a:ext cx="103188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7" name="Freeform 129">
              <a:extLst>
                <a:ext uri="{FF2B5EF4-FFF2-40B4-BE49-F238E27FC236}">
                  <a16:creationId xmlns:a16="http://schemas.microsoft.com/office/drawing/2014/main" xmlns="" id="{47B9EE5B-67CC-4D3F-9D73-2CC305444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0700" y="3244850"/>
              <a:ext cx="101600" cy="101600"/>
            </a:xfrm>
            <a:custGeom>
              <a:avLst/>
              <a:gdLst>
                <a:gd name="T0" fmla="*/ 31 w 31"/>
                <a:gd name="T1" fmla="*/ 15 h 31"/>
                <a:gd name="T2" fmla="*/ 27 w 31"/>
                <a:gd name="T3" fmla="*/ 4 h 31"/>
                <a:gd name="T4" fmla="*/ 15 w 31"/>
                <a:gd name="T5" fmla="*/ 0 h 31"/>
                <a:gd name="T6" fmla="*/ 4 w 31"/>
                <a:gd name="T7" fmla="*/ 4 h 31"/>
                <a:gd name="T8" fmla="*/ 0 w 31"/>
                <a:gd name="T9" fmla="*/ 15 h 31"/>
                <a:gd name="T10" fmla="*/ 4 w 31"/>
                <a:gd name="T11" fmla="*/ 27 h 31"/>
                <a:gd name="T12" fmla="*/ 15 w 31"/>
                <a:gd name="T13" fmla="*/ 31 h 31"/>
                <a:gd name="T14" fmla="*/ 27 w 31"/>
                <a:gd name="T15" fmla="*/ 27 h 31"/>
                <a:gd name="T16" fmla="*/ 31 w 31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5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5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5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5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8" name="Freeform 130">
              <a:extLst>
                <a:ext uri="{FF2B5EF4-FFF2-40B4-BE49-F238E27FC236}">
                  <a16:creationId xmlns:a16="http://schemas.microsoft.com/office/drawing/2014/main" xmlns="" id="{BF947B43-729A-4DF3-891F-AEE45C337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7013" y="3244850"/>
              <a:ext cx="101600" cy="101600"/>
            </a:xfrm>
            <a:custGeom>
              <a:avLst/>
              <a:gdLst>
                <a:gd name="T0" fmla="*/ 31 w 31"/>
                <a:gd name="T1" fmla="*/ 15 h 31"/>
                <a:gd name="T2" fmla="*/ 27 w 31"/>
                <a:gd name="T3" fmla="*/ 4 h 31"/>
                <a:gd name="T4" fmla="*/ 16 w 31"/>
                <a:gd name="T5" fmla="*/ 0 h 31"/>
                <a:gd name="T6" fmla="*/ 4 w 31"/>
                <a:gd name="T7" fmla="*/ 4 h 31"/>
                <a:gd name="T8" fmla="*/ 0 w 31"/>
                <a:gd name="T9" fmla="*/ 15 h 31"/>
                <a:gd name="T10" fmla="*/ 4 w 31"/>
                <a:gd name="T11" fmla="*/ 27 h 31"/>
                <a:gd name="T12" fmla="*/ 16 w 31"/>
                <a:gd name="T13" fmla="*/ 31 h 31"/>
                <a:gd name="T14" fmla="*/ 27 w 31"/>
                <a:gd name="T15" fmla="*/ 27 h 31"/>
                <a:gd name="T16" fmla="*/ 31 w 31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1">
                  <a:moveTo>
                    <a:pt x="31" y="15"/>
                  </a:moveTo>
                  <a:cubicBezTo>
                    <a:pt x="31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7" y="1"/>
                    <a:pt x="4" y="4"/>
                  </a:cubicBezTo>
                  <a:cubicBezTo>
                    <a:pt x="1" y="7"/>
                    <a:pt x="0" y="11"/>
                    <a:pt x="0" y="15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1" y="20"/>
                    <a:pt x="31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9" name="Freeform 131">
              <a:extLst>
                <a:ext uri="{FF2B5EF4-FFF2-40B4-BE49-F238E27FC236}">
                  <a16:creationId xmlns:a16="http://schemas.microsoft.com/office/drawing/2014/main" xmlns="" id="{ED76A0CD-70D2-4191-BABF-74D99E08F1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500" y="3322638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0" name="Freeform 132">
              <a:extLst>
                <a:ext uri="{FF2B5EF4-FFF2-40B4-BE49-F238E27FC236}">
                  <a16:creationId xmlns:a16="http://schemas.microsoft.com/office/drawing/2014/main" xmlns="" id="{4712E904-575C-4A80-AD7F-00766DAF0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400" y="3359150"/>
              <a:ext cx="100013" cy="104775"/>
            </a:xfrm>
            <a:custGeom>
              <a:avLst/>
              <a:gdLst>
                <a:gd name="T0" fmla="*/ 31 w 31"/>
                <a:gd name="T1" fmla="*/ 16 h 32"/>
                <a:gd name="T2" fmla="*/ 27 w 31"/>
                <a:gd name="T3" fmla="*/ 5 h 32"/>
                <a:gd name="T4" fmla="*/ 15 w 31"/>
                <a:gd name="T5" fmla="*/ 0 h 32"/>
                <a:gd name="T6" fmla="*/ 4 w 31"/>
                <a:gd name="T7" fmla="*/ 5 h 32"/>
                <a:gd name="T8" fmla="*/ 0 w 31"/>
                <a:gd name="T9" fmla="*/ 16 h 32"/>
                <a:gd name="T10" fmla="*/ 4 w 31"/>
                <a:gd name="T11" fmla="*/ 27 h 32"/>
                <a:gd name="T12" fmla="*/ 15 w 31"/>
                <a:gd name="T13" fmla="*/ 32 h 32"/>
                <a:gd name="T14" fmla="*/ 27 w 31"/>
                <a:gd name="T15" fmla="*/ 27 h 32"/>
                <a:gd name="T16" fmla="*/ 31 w 31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32">
                  <a:moveTo>
                    <a:pt x="31" y="16"/>
                  </a:moveTo>
                  <a:cubicBezTo>
                    <a:pt x="31" y="12"/>
                    <a:pt x="30" y="8"/>
                    <a:pt x="27" y="5"/>
                  </a:cubicBezTo>
                  <a:cubicBezTo>
                    <a:pt x="24" y="2"/>
                    <a:pt x="20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2"/>
                    <a:pt x="0" y="16"/>
                  </a:cubicBezTo>
                  <a:cubicBezTo>
                    <a:pt x="0" y="20"/>
                    <a:pt x="1" y="24"/>
                    <a:pt x="4" y="27"/>
                  </a:cubicBezTo>
                  <a:cubicBezTo>
                    <a:pt x="7" y="30"/>
                    <a:pt x="11" y="32"/>
                    <a:pt x="15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1" y="20"/>
                    <a:pt x="31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1" name="Freeform 133">
              <a:extLst>
                <a:ext uri="{FF2B5EF4-FFF2-40B4-BE49-F238E27FC236}">
                  <a16:creationId xmlns:a16="http://schemas.microsoft.com/office/drawing/2014/main" xmlns="" id="{10DAFFA7-0BA1-47AB-808D-E85632E722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3888" y="3492500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1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2" name="Freeform 134">
              <a:extLst>
                <a:ext uri="{FF2B5EF4-FFF2-40B4-BE49-F238E27FC236}">
                  <a16:creationId xmlns:a16="http://schemas.microsoft.com/office/drawing/2014/main" xmlns="" id="{439353EA-179D-496C-B5E0-0F2F53479E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7025" y="3735388"/>
              <a:ext cx="104775" cy="103188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1" y="0"/>
                    <a:pt x="16" y="0"/>
                  </a:cubicBezTo>
                  <a:cubicBezTo>
                    <a:pt x="12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1"/>
                    <a:pt x="2" y="24"/>
                    <a:pt x="5" y="27"/>
                  </a:cubicBezTo>
                  <a:cubicBezTo>
                    <a:pt x="8" y="30"/>
                    <a:pt x="12" y="32"/>
                    <a:pt x="16" y="32"/>
                  </a:cubicBezTo>
                  <a:cubicBezTo>
                    <a:pt x="21" y="32"/>
                    <a:pt x="24" y="30"/>
                    <a:pt x="27" y="27"/>
                  </a:cubicBezTo>
                  <a:cubicBezTo>
                    <a:pt x="30" y="24"/>
                    <a:pt x="32" y="21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3" name="Freeform 135">
              <a:extLst>
                <a:ext uri="{FF2B5EF4-FFF2-40B4-BE49-F238E27FC236}">
                  <a16:creationId xmlns:a16="http://schemas.microsoft.com/office/drawing/2014/main" xmlns="" id="{77BA269A-CE5B-43E2-8480-6B79CEDE7A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5413" y="3402013"/>
              <a:ext cx="103188" cy="101600"/>
            </a:xfrm>
            <a:custGeom>
              <a:avLst/>
              <a:gdLst>
                <a:gd name="T0" fmla="*/ 32 w 32"/>
                <a:gd name="T1" fmla="*/ 15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5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5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1" y="0"/>
                    <a:pt x="16" y="0"/>
                  </a:cubicBezTo>
                  <a:cubicBezTo>
                    <a:pt x="12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2" y="31"/>
                    <a:pt x="16" y="31"/>
                  </a:cubicBezTo>
                  <a:cubicBezTo>
                    <a:pt x="21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4" name="Freeform 136">
              <a:extLst>
                <a:ext uri="{FF2B5EF4-FFF2-40B4-BE49-F238E27FC236}">
                  <a16:creationId xmlns:a16="http://schemas.microsoft.com/office/drawing/2014/main" xmlns="" id="{5E18013D-11CE-4092-A9D8-97728B3D9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988" y="2979738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5" name="Freeform 137">
              <a:extLst>
                <a:ext uri="{FF2B5EF4-FFF2-40B4-BE49-F238E27FC236}">
                  <a16:creationId xmlns:a16="http://schemas.microsoft.com/office/drawing/2014/main" xmlns="" id="{89017806-64E0-48B3-826C-58A996D43F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988" y="3284538"/>
              <a:ext cx="104775" cy="104775"/>
            </a:xfrm>
            <a:custGeom>
              <a:avLst/>
              <a:gdLst>
                <a:gd name="T0" fmla="*/ 32 w 32"/>
                <a:gd name="T1" fmla="*/ 16 h 32"/>
                <a:gd name="T2" fmla="*/ 27 w 32"/>
                <a:gd name="T3" fmla="*/ 5 h 32"/>
                <a:gd name="T4" fmla="*/ 16 w 32"/>
                <a:gd name="T5" fmla="*/ 0 h 32"/>
                <a:gd name="T6" fmla="*/ 5 w 32"/>
                <a:gd name="T7" fmla="*/ 5 h 32"/>
                <a:gd name="T8" fmla="*/ 0 w 32"/>
                <a:gd name="T9" fmla="*/ 16 h 32"/>
                <a:gd name="T10" fmla="*/ 5 w 32"/>
                <a:gd name="T11" fmla="*/ 27 h 32"/>
                <a:gd name="T12" fmla="*/ 16 w 32"/>
                <a:gd name="T13" fmla="*/ 32 h 32"/>
                <a:gd name="T14" fmla="*/ 27 w 32"/>
                <a:gd name="T15" fmla="*/ 27 h 32"/>
                <a:gd name="T16" fmla="*/ 32 w 32"/>
                <a:gd name="T17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2">
                  <a:moveTo>
                    <a:pt x="32" y="16"/>
                  </a:moveTo>
                  <a:cubicBezTo>
                    <a:pt x="32" y="12"/>
                    <a:pt x="30" y="8"/>
                    <a:pt x="27" y="5"/>
                  </a:cubicBezTo>
                  <a:cubicBezTo>
                    <a:pt x="24" y="2"/>
                    <a:pt x="20" y="0"/>
                    <a:pt x="16" y="0"/>
                  </a:cubicBezTo>
                  <a:cubicBezTo>
                    <a:pt x="11" y="0"/>
                    <a:pt x="8" y="2"/>
                    <a:pt x="5" y="5"/>
                  </a:cubicBezTo>
                  <a:cubicBezTo>
                    <a:pt x="2" y="8"/>
                    <a:pt x="0" y="12"/>
                    <a:pt x="0" y="16"/>
                  </a:cubicBezTo>
                  <a:cubicBezTo>
                    <a:pt x="0" y="21"/>
                    <a:pt x="2" y="24"/>
                    <a:pt x="5" y="27"/>
                  </a:cubicBezTo>
                  <a:cubicBezTo>
                    <a:pt x="8" y="30"/>
                    <a:pt x="11" y="32"/>
                    <a:pt x="16" y="32"/>
                  </a:cubicBezTo>
                  <a:cubicBezTo>
                    <a:pt x="20" y="32"/>
                    <a:pt x="24" y="30"/>
                    <a:pt x="27" y="27"/>
                  </a:cubicBezTo>
                  <a:cubicBezTo>
                    <a:pt x="30" y="24"/>
                    <a:pt x="32" y="21"/>
                    <a:pt x="32" y="16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" name="ZoneTexte 182">
              <a:extLst>
                <a:ext uri="{FF2B5EF4-FFF2-40B4-BE49-F238E27FC236}">
                  <a16:creationId xmlns:a16="http://schemas.microsoft.com/office/drawing/2014/main" xmlns="" id="{A3E0B07F-DA83-462D-913B-2B41EE87ED38}"/>
                </a:ext>
              </a:extLst>
            </p:cNvPr>
            <p:cNvSpPr txBox="1"/>
            <p:nvPr/>
          </p:nvSpPr>
          <p:spPr>
            <a:xfrm>
              <a:off x="4787219" y="4407615"/>
              <a:ext cx="3161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10</a:t>
              </a:r>
            </a:p>
          </p:txBody>
        </p:sp>
        <p:sp>
          <p:nvSpPr>
            <p:cNvPr id="184" name="ZoneTexte 183">
              <a:extLst>
                <a:ext uri="{FF2B5EF4-FFF2-40B4-BE49-F238E27FC236}">
                  <a16:creationId xmlns:a16="http://schemas.microsoft.com/office/drawing/2014/main" xmlns="" id="{1033B08F-C83B-4577-9D37-84F5CA42FB1F}"/>
                </a:ext>
              </a:extLst>
            </p:cNvPr>
            <p:cNvSpPr txBox="1"/>
            <p:nvPr/>
          </p:nvSpPr>
          <p:spPr>
            <a:xfrm>
              <a:off x="4721496" y="2993358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xmlns="" id="{CD2450D7-9F53-4A91-88DD-EF782B079F37}"/>
                </a:ext>
              </a:extLst>
            </p:cNvPr>
            <p:cNvSpPr txBox="1"/>
            <p:nvPr/>
          </p:nvSpPr>
          <p:spPr>
            <a:xfrm>
              <a:off x="4626919" y="1568962"/>
              <a:ext cx="4764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1 000</a:t>
              </a:r>
            </a:p>
          </p:txBody>
        </p:sp>
        <p:sp>
          <p:nvSpPr>
            <p:cNvPr id="195" name="ZoneTexte 194">
              <a:extLst>
                <a:ext uri="{FF2B5EF4-FFF2-40B4-BE49-F238E27FC236}">
                  <a16:creationId xmlns:a16="http://schemas.microsoft.com/office/drawing/2014/main" xmlns="" id="{BC4758F2-E09A-49B7-96EF-8A426D9D3887}"/>
                </a:ext>
              </a:extLst>
            </p:cNvPr>
            <p:cNvSpPr txBox="1"/>
            <p:nvPr/>
          </p:nvSpPr>
          <p:spPr>
            <a:xfrm>
              <a:off x="5028214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0</a:t>
              </a:r>
            </a:p>
          </p:txBody>
        </p:sp>
        <p:sp>
          <p:nvSpPr>
            <p:cNvPr id="196" name="ZoneTexte 195">
              <a:extLst>
                <a:ext uri="{FF2B5EF4-FFF2-40B4-BE49-F238E27FC236}">
                  <a16:creationId xmlns:a16="http://schemas.microsoft.com/office/drawing/2014/main" xmlns="" id="{BDCC275C-6C43-4139-8049-C4928DC0C8E2}"/>
                </a:ext>
              </a:extLst>
            </p:cNvPr>
            <p:cNvSpPr txBox="1"/>
            <p:nvPr/>
          </p:nvSpPr>
          <p:spPr>
            <a:xfrm>
              <a:off x="5123971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xmlns="" id="{B9FC0E08-C74A-46DB-AF7F-0D27BCDF84B8}"/>
                </a:ext>
              </a:extLst>
            </p:cNvPr>
            <p:cNvSpPr txBox="1"/>
            <p:nvPr/>
          </p:nvSpPr>
          <p:spPr>
            <a:xfrm>
              <a:off x="5327382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</a:t>
              </a:r>
            </a:p>
          </p:txBody>
        </p:sp>
        <p:sp>
          <p:nvSpPr>
            <p:cNvPr id="198" name="ZoneTexte 197">
              <a:extLst>
                <a:ext uri="{FF2B5EF4-FFF2-40B4-BE49-F238E27FC236}">
                  <a16:creationId xmlns:a16="http://schemas.microsoft.com/office/drawing/2014/main" xmlns="" id="{6ED09C93-25C5-4467-942B-9F6FD1B32EA6}"/>
                </a:ext>
              </a:extLst>
            </p:cNvPr>
            <p:cNvSpPr txBox="1"/>
            <p:nvPr/>
          </p:nvSpPr>
          <p:spPr>
            <a:xfrm>
              <a:off x="5622338" y="458211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8</a:t>
              </a:r>
            </a:p>
          </p:txBody>
        </p:sp>
        <p:sp>
          <p:nvSpPr>
            <p:cNvPr id="199" name="ZoneTexte 198">
              <a:extLst>
                <a:ext uri="{FF2B5EF4-FFF2-40B4-BE49-F238E27FC236}">
                  <a16:creationId xmlns:a16="http://schemas.microsoft.com/office/drawing/2014/main" xmlns="" id="{C7E9A98F-2E00-421F-87E1-11C59E386A1E}"/>
                </a:ext>
              </a:extLst>
            </p:cNvPr>
            <p:cNvSpPr txBox="1"/>
            <p:nvPr/>
          </p:nvSpPr>
          <p:spPr>
            <a:xfrm>
              <a:off x="5886837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12</a:t>
              </a:r>
            </a:p>
          </p:txBody>
        </p:sp>
        <p:sp>
          <p:nvSpPr>
            <p:cNvPr id="200" name="ZoneTexte 199">
              <a:extLst>
                <a:ext uri="{FF2B5EF4-FFF2-40B4-BE49-F238E27FC236}">
                  <a16:creationId xmlns:a16="http://schemas.microsoft.com/office/drawing/2014/main" xmlns="" id="{6E20D98E-F739-41EC-A7DA-69259BD6362D}"/>
                </a:ext>
              </a:extLst>
            </p:cNvPr>
            <p:cNvSpPr txBox="1"/>
            <p:nvPr/>
          </p:nvSpPr>
          <p:spPr>
            <a:xfrm>
              <a:off x="6181793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16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xmlns="" id="{24627652-B300-4323-804B-2786362DC2F1}"/>
                </a:ext>
              </a:extLst>
            </p:cNvPr>
            <p:cNvSpPr txBox="1"/>
            <p:nvPr/>
          </p:nvSpPr>
          <p:spPr>
            <a:xfrm>
              <a:off x="6476749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20</a:t>
              </a:r>
            </a:p>
          </p:txBody>
        </p:sp>
        <p:sp>
          <p:nvSpPr>
            <p:cNvPr id="202" name="ZoneTexte 201">
              <a:extLst>
                <a:ext uri="{FF2B5EF4-FFF2-40B4-BE49-F238E27FC236}">
                  <a16:creationId xmlns:a16="http://schemas.microsoft.com/office/drawing/2014/main" xmlns="" id="{1BEB0CBD-69EE-40CB-B62C-B8447A71982A}"/>
                </a:ext>
              </a:extLst>
            </p:cNvPr>
            <p:cNvSpPr txBox="1"/>
            <p:nvPr/>
          </p:nvSpPr>
          <p:spPr>
            <a:xfrm>
              <a:off x="6771705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24</a:t>
              </a:r>
            </a:p>
          </p:txBody>
        </p:sp>
        <p:sp>
          <p:nvSpPr>
            <p:cNvPr id="203" name="ZoneTexte 202">
              <a:extLst>
                <a:ext uri="{FF2B5EF4-FFF2-40B4-BE49-F238E27FC236}">
                  <a16:creationId xmlns:a16="http://schemas.microsoft.com/office/drawing/2014/main" xmlns="" id="{56A9DBBD-A9AD-44DF-AD55-BFFB13A4F6B0}"/>
                </a:ext>
              </a:extLst>
            </p:cNvPr>
            <p:cNvSpPr txBox="1"/>
            <p:nvPr/>
          </p:nvSpPr>
          <p:spPr>
            <a:xfrm>
              <a:off x="7066661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28</a:t>
              </a:r>
            </a:p>
          </p:txBody>
        </p:sp>
        <p:sp>
          <p:nvSpPr>
            <p:cNvPr id="204" name="ZoneTexte 203">
              <a:extLst>
                <a:ext uri="{FF2B5EF4-FFF2-40B4-BE49-F238E27FC236}">
                  <a16:creationId xmlns:a16="http://schemas.microsoft.com/office/drawing/2014/main" xmlns="" id="{F4B4F8CE-96D5-4748-9288-65922DE8922D}"/>
                </a:ext>
              </a:extLst>
            </p:cNvPr>
            <p:cNvSpPr txBox="1"/>
            <p:nvPr/>
          </p:nvSpPr>
          <p:spPr>
            <a:xfrm>
              <a:off x="7361617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32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xmlns="" id="{119A44CE-E50F-4F92-A29D-4AED497B418C}"/>
                </a:ext>
              </a:extLst>
            </p:cNvPr>
            <p:cNvSpPr txBox="1"/>
            <p:nvPr/>
          </p:nvSpPr>
          <p:spPr>
            <a:xfrm>
              <a:off x="7656573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36</a:t>
              </a:r>
            </a:p>
          </p:txBody>
        </p:sp>
        <p:sp>
          <p:nvSpPr>
            <p:cNvPr id="206" name="ZoneTexte 205">
              <a:extLst>
                <a:ext uri="{FF2B5EF4-FFF2-40B4-BE49-F238E27FC236}">
                  <a16:creationId xmlns:a16="http://schemas.microsoft.com/office/drawing/2014/main" xmlns="" id="{B5F2175F-C454-491E-8B39-C7C86D7A82BF}"/>
                </a:ext>
              </a:extLst>
            </p:cNvPr>
            <p:cNvSpPr txBox="1"/>
            <p:nvPr/>
          </p:nvSpPr>
          <p:spPr>
            <a:xfrm>
              <a:off x="7951529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40</a:t>
              </a:r>
            </a:p>
          </p:txBody>
        </p:sp>
        <p:sp>
          <p:nvSpPr>
            <p:cNvPr id="207" name="ZoneTexte 206">
              <a:extLst>
                <a:ext uri="{FF2B5EF4-FFF2-40B4-BE49-F238E27FC236}">
                  <a16:creationId xmlns:a16="http://schemas.microsoft.com/office/drawing/2014/main" xmlns="" id="{32B52586-E44E-4073-A534-E00C6176C3CA}"/>
                </a:ext>
              </a:extLst>
            </p:cNvPr>
            <p:cNvSpPr txBox="1"/>
            <p:nvPr/>
          </p:nvSpPr>
          <p:spPr>
            <a:xfrm>
              <a:off x="8246485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44</a:t>
              </a:r>
            </a:p>
          </p:txBody>
        </p:sp>
        <p:sp>
          <p:nvSpPr>
            <p:cNvPr id="208" name="ZoneTexte 207">
              <a:extLst>
                <a:ext uri="{FF2B5EF4-FFF2-40B4-BE49-F238E27FC236}">
                  <a16:creationId xmlns:a16="http://schemas.microsoft.com/office/drawing/2014/main" xmlns="" id="{3B532A96-19DF-457E-BC0D-2750AA3FB1E7}"/>
                </a:ext>
              </a:extLst>
            </p:cNvPr>
            <p:cNvSpPr txBox="1"/>
            <p:nvPr/>
          </p:nvSpPr>
          <p:spPr>
            <a:xfrm>
              <a:off x="8541444" y="4582117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2060"/>
                  </a:solidFill>
                  <a:latin typeface="+mj-lt"/>
                </a:rPr>
                <a:t>48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xmlns="" id="{A9F83A95-6DC0-495D-A612-8324636549D8}"/>
                </a:ext>
              </a:extLst>
            </p:cNvPr>
            <p:cNvSpPr txBox="1"/>
            <p:nvPr/>
          </p:nvSpPr>
          <p:spPr>
            <a:xfrm>
              <a:off x="6551572" y="4687252"/>
              <a:ext cx="76490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dirty="0">
                  <a:solidFill>
                    <a:srgbClr val="002060"/>
                  </a:solidFill>
                  <a:latin typeface="+mn-lt"/>
                </a:rPr>
                <a:t>Semaine</a:t>
              </a:r>
            </a:p>
          </p:txBody>
        </p:sp>
        <p:sp>
          <p:nvSpPr>
            <p:cNvPr id="210" name="ZoneTexte 209"/>
            <p:cNvSpPr txBox="1"/>
            <p:nvPr/>
          </p:nvSpPr>
          <p:spPr>
            <a:xfrm>
              <a:off x="6428524" y="16781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CC3300"/>
                  </a:solidFill>
                </a:rPr>
                <a:t>RPV</a:t>
              </a:r>
            </a:p>
          </p:txBody>
        </p:sp>
        <p:sp>
          <p:nvSpPr>
            <p:cNvPr id="228" name="Rectangle 57">
              <a:extLst>
                <a:ext uri="{FF2B5EF4-FFF2-40B4-BE49-F238E27FC236}">
                  <a16:creationId xmlns:a16="http://schemas.microsoft.com/office/drawing/2014/main" xmlns="" id="{A5D3225C-6B7B-4D21-AD5A-B770EEB80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6495" y="1772816"/>
              <a:ext cx="49440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 b="1" dirty="0">
                  <a:solidFill>
                    <a:srgbClr val="333399"/>
                  </a:solidFill>
                </a:rPr>
                <a:t>IC</a:t>
              </a:r>
              <a:r>
                <a:rPr lang="en-GB" sz="1200" b="1" baseline="-25000" dirty="0">
                  <a:solidFill>
                    <a:srgbClr val="333399"/>
                  </a:solidFill>
                </a:rPr>
                <a:t>90</a:t>
              </a:r>
              <a:r>
                <a:rPr lang="en-GB" sz="1200" b="1" dirty="0">
                  <a:solidFill>
                    <a:srgbClr val="333399"/>
                  </a:solidFill>
                </a:rPr>
                <a:t>-</a:t>
              </a:r>
              <a:r>
                <a:rPr lang="en-GB" sz="1200" b="1" dirty="0">
                  <a:solidFill>
                    <a:srgbClr val="333399"/>
                  </a:solidFill>
                  <a:latin typeface="Calibri"/>
                </a:rPr>
                <a:t>AP</a:t>
              </a:r>
              <a:endParaRPr lang="en-GB" sz="1200" baseline="-25000" dirty="0">
                <a:solidFill>
                  <a:srgbClr val="333399"/>
                </a:solidFill>
              </a:endParaRPr>
            </a:p>
          </p:txBody>
        </p:sp>
        <p:sp>
          <p:nvSpPr>
            <p:cNvPr id="229" name="Rectangle 60">
              <a:extLst>
                <a:ext uri="{FF2B5EF4-FFF2-40B4-BE49-F238E27FC236}">
                  <a16:creationId xmlns:a16="http://schemas.microsoft.com/office/drawing/2014/main" xmlns="" id="{C14FD32F-77FA-4F6D-B5D9-7569FD43D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6495" y="2018912"/>
              <a:ext cx="82874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GB" sz="1200" b="1" dirty="0">
                  <a:solidFill>
                    <a:srgbClr val="333399"/>
                  </a:solidFill>
                  <a:latin typeface="+mj-lt"/>
                </a:rPr>
                <a:t>25 mg PO C</a:t>
              </a:r>
              <a:r>
                <a:rPr lang="en-US" sz="1200" dirty="0" err="1">
                  <a:solidFill>
                    <a:srgbClr val="000066"/>
                  </a:solidFill>
                  <a:cs typeface="Arial" charset="0"/>
                </a:rPr>
                <a:t>τ</a:t>
              </a:r>
              <a:endParaRPr lang="en-GB" sz="1200" b="1" dirty="0">
                <a:solidFill>
                  <a:srgbClr val="333399"/>
                </a:solidFill>
                <a:latin typeface="+mj-lt"/>
              </a:endParaRPr>
            </a:p>
          </p:txBody>
        </p:sp>
        <p:cxnSp>
          <p:nvCxnSpPr>
            <p:cNvPr id="230" name="Connecteur droit 229">
              <a:extLst>
                <a:ext uri="{FF2B5EF4-FFF2-40B4-BE49-F238E27FC236}">
                  <a16:creationId xmlns:a16="http://schemas.microsoft.com/office/drawing/2014/main" xmlns="" id="{20C28C3B-E87C-4B24-B7E7-4995568BB50B}"/>
                </a:ext>
              </a:extLst>
            </p:cNvPr>
            <p:cNvCxnSpPr/>
            <p:nvPr/>
          </p:nvCxnSpPr>
          <p:spPr bwMode="auto">
            <a:xfrm>
              <a:off x="7596336" y="1867836"/>
              <a:ext cx="38735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1" name="Connecteur droit 230">
              <a:extLst>
                <a:ext uri="{FF2B5EF4-FFF2-40B4-BE49-F238E27FC236}">
                  <a16:creationId xmlns:a16="http://schemas.microsoft.com/office/drawing/2014/main" xmlns="" id="{627233C7-D5F9-4951-876C-5C2A046D8C36}"/>
                </a:ext>
              </a:extLst>
            </p:cNvPr>
            <p:cNvCxnSpPr/>
            <p:nvPr/>
          </p:nvCxnSpPr>
          <p:spPr bwMode="auto">
            <a:xfrm>
              <a:off x="7596336" y="2130624"/>
              <a:ext cx="38735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2" name="Rectangle 57">
              <a:extLst>
                <a:ext uri="{FF2B5EF4-FFF2-40B4-BE49-F238E27FC236}">
                  <a16:creationId xmlns:a16="http://schemas.microsoft.com/office/drawing/2014/main" xmlns="" id="{D7B55BE2-B6F6-4CD8-ABDB-60CC82B1A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5551" y="2073928"/>
              <a:ext cx="29902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400" b="1" dirty="0">
                  <a:solidFill>
                    <a:srgbClr val="333399"/>
                  </a:solidFill>
                  <a:latin typeface="+mj-lt"/>
                </a:rPr>
                <a:t>Q4S</a:t>
              </a:r>
              <a:endParaRPr lang="en-GB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33" name="Rectangle 60">
              <a:extLst>
                <a:ext uri="{FF2B5EF4-FFF2-40B4-BE49-F238E27FC236}">
                  <a16:creationId xmlns:a16="http://schemas.microsoft.com/office/drawing/2014/main" xmlns="" id="{404F8A03-BAE8-4614-AC54-01343ADA9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5551" y="2266864"/>
              <a:ext cx="3960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GB" sz="1400" b="1" dirty="0">
                  <a:solidFill>
                    <a:srgbClr val="333399"/>
                  </a:solidFill>
                  <a:latin typeface="+mj-lt"/>
                </a:rPr>
                <a:t>Q8S</a:t>
              </a:r>
              <a:endParaRPr lang="en-GB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34" name="Freeform 7">
              <a:extLst>
                <a:ext uri="{FF2B5EF4-FFF2-40B4-BE49-F238E27FC236}">
                  <a16:creationId xmlns:a16="http://schemas.microsoft.com/office/drawing/2014/main" xmlns="" id="{0ECDA8A0-BB54-4C2D-8141-F7CE6DFF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6372" y="2311408"/>
              <a:ext cx="140775" cy="144000"/>
            </a:xfrm>
            <a:custGeom>
              <a:avLst/>
              <a:gdLst>
                <a:gd name="T0" fmla="*/ 32 w 32"/>
                <a:gd name="T1" fmla="*/ 16 h 31"/>
                <a:gd name="T2" fmla="*/ 27 w 32"/>
                <a:gd name="T3" fmla="*/ 4 h 31"/>
                <a:gd name="T4" fmla="*/ 16 w 32"/>
                <a:gd name="T5" fmla="*/ 0 h 31"/>
                <a:gd name="T6" fmla="*/ 5 w 32"/>
                <a:gd name="T7" fmla="*/ 4 h 31"/>
                <a:gd name="T8" fmla="*/ 0 w 32"/>
                <a:gd name="T9" fmla="*/ 16 h 31"/>
                <a:gd name="T10" fmla="*/ 5 w 32"/>
                <a:gd name="T11" fmla="*/ 27 h 31"/>
                <a:gd name="T12" fmla="*/ 16 w 32"/>
                <a:gd name="T13" fmla="*/ 31 h 31"/>
                <a:gd name="T14" fmla="*/ 27 w 32"/>
                <a:gd name="T15" fmla="*/ 27 h 31"/>
                <a:gd name="T16" fmla="*/ 32 w 32"/>
                <a:gd name="T17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32" y="16"/>
                  </a:move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6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5" name="Freeform 8">
              <a:extLst>
                <a:ext uri="{FF2B5EF4-FFF2-40B4-BE49-F238E27FC236}">
                  <a16:creationId xmlns:a16="http://schemas.microsoft.com/office/drawing/2014/main" xmlns="" id="{BA8F3508-7F83-496F-B503-B7EA2CA0D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6372" y="2109650"/>
              <a:ext cx="140775" cy="144000"/>
            </a:xfrm>
            <a:custGeom>
              <a:avLst/>
              <a:gdLst>
                <a:gd name="T0" fmla="*/ 5 w 32"/>
                <a:gd name="T1" fmla="*/ 27 h 31"/>
                <a:gd name="T2" fmla="*/ 16 w 32"/>
                <a:gd name="T3" fmla="*/ 31 h 31"/>
                <a:gd name="T4" fmla="*/ 27 w 32"/>
                <a:gd name="T5" fmla="*/ 27 h 31"/>
                <a:gd name="T6" fmla="*/ 32 w 32"/>
                <a:gd name="T7" fmla="*/ 15 h 31"/>
                <a:gd name="T8" fmla="*/ 27 w 32"/>
                <a:gd name="T9" fmla="*/ 4 h 31"/>
                <a:gd name="T10" fmla="*/ 16 w 32"/>
                <a:gd name="T11" fmla="*/ 0 h 31"/>
                <a:gd name="T12" fmla="*/ 5 w 32"/>
                <a:gd name="T13" fmla="*/ 4 h 31"/>
                <a:gd name="T14" fmla="*/ 0 w 32"/>
                <a:gd name="T15" fmla="*/ 15 h 31"/>
                <a:gd name="T16" fmla="*/ 5 w 32"/>
                <a:gd name="T17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31">
                  <a:moveTo>
                    <a:pt x="5" y="27"/>
                  </a:moveTo>
                  <a:cubicBezTo>
                    <a:pt x="8" y="30"/>
                    <a:pt x="11" y="31"/>
                    <a:pt x="16" y="31"/>
                  </a:cubicBezTo>
                  <a:cubicBezTo>
                    <a:pt x="20" y="31"/>
                    <a:pt x="24" y="30"/>
                    <a:pt x="27" y="27"/>
                  </a:cubicBezTo>
                  <a:cubicBezTo>
                    <a:pt x="30" y="24"/>
                    <a:pt x="32" y="20"/>
                    <a:pt x="32" y="15"/>
                  </a:cubicBezTo>
                  <a:cubicBezTo>
                    <a:pt x="32" y="11"/>
                    <a:pt x="30" y="7"/>
                    <a:pt x="27" y="4"/>
                  </a:cubicBezTo>
                  <a:cubicBezTo>
                    <a:pt x="24" y="1"/>
                    <a:pt x="20" y="0"/>
                    <a:pt x="16" y="0"/>
                  </a:cubicBezTo>
                  <a:cubicBezTo>
                    <a:pt x="11" y="0"/>
                    <a:pt x="8" y="1"/>
                    <a:pt x="5" y="4"/>
                  </a:cubicBezTo>
                  <a:cubicBezTo>
                    <a:pt x="2" y="7"/>
                    <a:pt x="0" y="11"/>
                    <a:pt x="0" y="15"/>
                  </a:cubicBezTo>
                  <a:cubicBezTo>
                    <a:pt x="0" y="20"/>
                    <a:pt x="2" y="24"/>
                    <a:pt x="5" y="27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11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9086278" cy="1106488"/>
          </a:xfrm>
        </p:spPr>
        <p:txBody>
          <a:bodyPr/>
          <a:lstStyle/>
          <a:p>
            <a:r>
              <a:rPr lang="en-GB" sz="3200" dirty="0"/>
              <a:t>Etude LATTE-2 : switch pour cabotegravir LA </a:t>
            </a:r>
            <a:br>
              <a:rPr lang="en-GB" sz="3200" dirty="0"/>
            </a:br>
            <a:r>
              <a:rPr lang="en-GB" sz="3200" dirty="0"/>
              <a:t>+ rilpivirine LA IM</a:t>
            </a:r>
            <a:r>
              <a:rPr lang="fr-FR" sz="3200" dirty="0"/>
              <a:t>          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173363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8761</TotalTime>
  <Words>1792</Words>
  <Application>Microsoft Office PowerPoint</Application>
  <PresentationFormat>Affichage à l'écran (4:3)</PresentationFormat>
  <Paragraphs>571</Paragraphs>
  <Slides>11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ARV_trials_2017</vt:lpstr>
      <vt:lpstr>Switch pour INSTI + NNRTI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  <vt:lpstr>Etude LATTE-2 : switch pour cabotegravir LA  + rilpivirine LA IM        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314</cp:revision>
  <dcterms:created xsi:type="dcterms:W3CDTF">2014-10-03T08:50:57Z</dcterms:created>
  <dcterms:modified xsi:type="dcterms:W3CDTF">2018-01-31T14:46:07Z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