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64" r:id="rId2"/>
    <p:sldId id="257" r:id="rId3"/>
    <p:sldId id="258" r:id="rId4"/>
    <p:sldId id="259" r:id="rId5"/>
    <p:sldId id="270" r:id="rId6"/>
    <p:sldId id="272" r:id="rId7"/>
    <p:sldId id="271" r:id="rId8"/>
    <p:sldId id="273" r:id="rId9"/>
    <p:sldId id="266" r:id="rId10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 pos="2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5" clrIdx="1"/>
  <p:cmAuthor id="2" name="anton" initials="a" lastIdx="1" clrIdx="2"/>
  <p:cmAuthor id="3" name="Utilisateur de Microsoft Office" initials="Office" lastIdx="1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DDDDDD"/>
    <a:srgbClr val="FFFFFF"/>
    <a:srgbClr val="FF6600"/>
    <a:srgbClr val="660033"/>
    <a:srgbClr val="CC0000"/>
    <a:srgbClr val="333399"/>
    <a:srgbClr val="CC3300"/>
    <a:srgbClr val="FF5050"/>
    <a:srgbClr val="10E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8" autoAdjust="0"/>
    <p:restoredTop sz="86418"/>
  </p:normalViewPr>
  <p:slideViewPr>
    <p:cSldViewPr snapToGrid="0" snapToObjects="1">
      <p:cViewPr varScale="1">
        <p:scale>
          <a:sx n="93" d="100"/>
          <a:sy n="93" d="100"/>
        </p:scale>
        <p:origin x="948" y="66"/>
      </p:cViewPr>
      <p:guideLst>
        <p:guide orient="horz" pos="2273"/>
        <p:guide pos="2880"/>
        <p:guide orient="horz"/>
        <p:guide pos="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21/09/2016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94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7193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 err="1"/>
              <a:t>Cliquez</a:t>
            </a:r>
            <a:r>
              <a:rPr lang="fr-FR" dirty="0"/>
              <a:t>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/>
              <a:t>Cliquez</a:t>
            </a:r>
            <a:r>
              <a:rPr lang="en-US" dirty="0"/>
              <a:t> pour modifier les styles du </a:t>
            </a:r>
            <a:r>
              <a:rPr lang="en-US" dirty="0" err="1"/>
              <a:t>texte</a:t>
            </a:r>
            <a:r>
              <a:rPr lang="en-US" dirty="0"/>
              <a:t> du masque</a:t>
            </a:r>
          </a:p>
          <a:p>
            <a:pPr lvl="1"/>
            <a:r>
              <a:rPr lang="en-US" dirty="0" err="1"/>
              <a:t>Deuxième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2"/>
            <a:r>
              <a:rPr lang="en-US" dirty="0" err="1"/>
              <a:t>Troisième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3"/>
            <a:r>
              <a:rPr lang="en-US" dirty="0" err="1"/>
              <a:t>Quatrième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  <a:p>
            <a:pPr lvl="4"/>
            <a:r>
              <a:rPr lang="en-US" dirty="0" err="1"/>
              <a:t>Cinquième</a:t>
            </a:r>
            <a:r>
              <a:rPr lang="en-US" dirty="0"/>
              <a:t> </a:t>
            </a:r>
            <a:r>
              <a:rPr lang="en-US" dirty="0" err="1"/>
              <a:t>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MVC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Calibri" pitchFamily="34" charset="0"/>
                <a:ea typeface="ＭＳ Ｐゴシック" pitchFamily="34" charset="-128"/>
              </a:rPr>
              <a:t>MARCH Study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662875" y="1937943"/>
            <a:ext cx="0" cy="32400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538137" y="3679275"/>
            <a:ext cx="4320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3954008" y="2689225"/>
            <a:ext cx="0" cy="1871999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938132" y="2698750"/>
            <a:ext cx="6840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966708" y="3679825"/>
            <a:ext cx="6840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41085" y="2372379"/>
            <a:ext cx="4111624" cy="633039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 err="1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Poursuite</a:t>
            </a:r>
            <a:r>
              <a:rPr lang="en-US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 2 INTI + IP/r</a:t>
            </a: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3961643" y="2369454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82</a:t>
            </a: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3903935" y="3380350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156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641084" y="3360738"/>
            <a:ext cx="4111625" cy="632664"/>
          </a:xfrm>
          <a:prstGeom prst="rect">
            <a:avLst/>
          </a:prstGeom>
          <a:solidFill>
            <a:srgbClr val="660033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2 INTI + MVC 300 mg bid</a:t>
            </a: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5" y="1163638"/>
            <a:ext cx="280074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  <a:endParaRPr lang="fr-FR" sz="24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560107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001270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1 : 2 : 2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en-GB" sz="1400" b="1" dirty="0" err="1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en-GB" sz="14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5064833"/>
            <a:ext cx="9066213" cy="1517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Critère principal : pourcentage avec ARN VIH &lt; 200 copies/ml à S48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Non infériorité des bras switch vs bras poursuite, en intention de traiter, borne inférieure de l’IC 95 % bilatéral de la différence = - 12 %, puissance de 80 %</a:t>
            </a:r>
          </a:p>
        </p:txBody>
      </p:sp>
      <p:sp>
        <p:nvSpPr>
          <p:cNvPr id="9243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MARCH</a:t>
            </a: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99924" y="2406162"/>
            <a:ext cx="3564000" cy="255389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Adultes ≥ 18 ans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Traitement stable (&gt; 24 semaines) avec 2 INTI + IP/r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ARN VIH &lt; 200 c/ml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CCR5 virus sur AND </a:t>
            </a:r>
            <a:r>
              <a:rPr lang="fr-FR" sz="1600" b="1" dirty="0" err="1">
                <a:solidFill>
                  <a:srgbClr val="000066"/>
                </a:solidFill>
                <a:latin typeface="Calibri" pitchFamily="34" charset="0"/>
              </a:rPr>
              <a:t>proviral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au test de tropisme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Pas d’antécédent d’échec virologique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Pas de résistance aux ARV de l’étude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Ag </a:t>
            </a:r>
            <a:r>
              <a:rPr lang="fr-FR" sz="1600" b="1" dirty="0" err="1">
                <a:solidFill>
                  <a:srgbClr val="000066"/>
                </a:solidFill>
                <a:latin typeface="Calibri" pitchFamily="34" charset="0"/>
              </a:rPr>
              <a:t>HBs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négatif</a:t>
            </a: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6343788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1937943"/>
            <a:ext cx="0" cy="32400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MARCH : switch pour MVC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4632714" y="4250213"/>
            <a:ext cx="4111625" cy="632664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IP/r + MVC 150 mg bid</a:t>
            </a:r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>
            <a:off x="3938132" y="4555600"/>
            <a:ext cx="6840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4" name="Text Box 37"/>
          <p:cNvSpPr txBox="1">
            <a:spLocks noChangeArrowheads="1"/>
          </p:cNvSpPr>
          <p:nvPr/>
        </p:nvSpPr>
        <p:spPr bwMode="auto">
          <a:xfrm>
            <a:off x="3925250" y="4273250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157</a:t>
            </a:r>
          </a:p>
        </p:txBody>
      </p:sp>
      <p:sp>
        <p:nvSpPr>
          <p:cNvPr id="25" name="ZoneTexte 69"/>
          <p:cNvSpPr txBox="1">
            <a:spLocks noChangeArrowheads="1"/>
          </p:cNvSpPr>
          <p:nvPr/>
        </p:nvSpPr>
        <p:spPr bwMode="auto">
          <a:xfrm>
            <a:off x="6254559" y="6582618"/>
            <a:ext cx="28825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Pett</a:t>
            </a:r>
            <a:r>
              <a:rPr lang="fr-FR" sz="1200" i="1" dirty="0">
                <a:solidFill>
                  <a:srgbClr val="CC0000"/>
                </a:solidFill>
              </a:rPr>
              <a:t> SL. Clin Infect Dis 2016;63:122-32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994447"/>
              </p:ext>
            </p:extLst>
          </p:nvPr>
        </p:nvGraphicFramePr>
        <p:xfrm>
          <a:off x="179095" y="1663301"/>
          <a:ext cx="8775635" cy="4907280"/>
        </p:xfrm>
        <a:graphic>
          <a:graphicData uri="http://schemas.openxmlformats.org/drawingml/2006/table">
            <a:tbl>
              <a:tblPr/>
              <a:tblGrid>
                <a:gridCol w="420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6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5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2 INTI + IP/r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2 INTI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IP/r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 moyen,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42,7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CDC, catégorie C,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19,1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50 c/ml,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96,3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96,8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95,5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moyenne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Nadir 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moyenne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traitement ARV, années, moyenne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8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Traitement ARV à l’inclusion,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TDF/FTC ; TDF+3TC ; ABC/3TC ; ZDV/3TC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ATV/r ; LPV/r ; DRV/r ; SQV/r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46 ; 16 ; 22 ; 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33 ; 35 ; 16 ; 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53 ; 17 ; 12 ; 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 ; 21 ; 21 ; 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53 ; 16 ; 13 ; 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 ; 32 ; 13 ; 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1400" b="1" i="0" u="none" strike="noStrike" baseline="0" dirty="0">
                          <a:solidFill>
                            <a:srgbClr val="000066"/>
                          </a:solidFill>
                          <a:latin typeface="+mn-lt"/>
                        </a:rPr>
                        <a:t>Risque CV moyen à 10 ans, Framingham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6,87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6,84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90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S48,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Pas sous traitement randomisé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Retrait consentement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Décès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MARCH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254559" y="6582618"/>
            <a:ext cx="28825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Pett</a:t>
            </a:r>
            <a:r>
              <a:rPr lang="fr-FR" sz="1200" i="1" dirty="0">
                <a:solidFill>
                  <a:srgbClr val="CC0000"/>
                </a:solidFill>
              </a:rPr>
              <a:t> SL. Clin Infect Dis 2016;63:122-32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156845" y="1151863"/>
            <a:ext cx="68176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MARCH : switch pour MVC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2883993" y="1714263"/>
            <a:ext cx="35369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Analyse en intention de traiter</a:t>
            </a:r>
          </a:p>
        </p:txBody>
      </p: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287347" y="6192421"/>
            <a:ext cx="2884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≠ : - 4 % ; (IC 95 % = - 9,0 à 2,2)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1287347" y="6444261"/>
            <a:ext cx="33902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** ≠ : - 13,5 % ; (IC 95 % = - 19,8 à - 5,8)</a:t>
            </a:r>
          </a:p>
        </p:txBody>
      </p:sp>
      <p:sp>
        <p:nvSpPr>
          <p:cNvPr id="44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MARCH</a:t>
            </a:r>
          </a:p>
        </p:txBody>
      </p:sp>
      <p:sp>
        <p:nvSpPr>
          <p:cNvPr id="48" name="ZoneTexte 69"/>
          <p:cNvSpPr txBox="1">
            <a:spLocks noChangeArrowheads="1"/>
          </p:cNvSpPr>
          <p:nvPr/>
        </p:nvSpPr>
        <p:spPr bwMode="auto">
          <a:xfrm>
            <a:off x="6254559" y="6582618"/>
            <a:ext cx="28825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Pett</a:t>
            </a:r>
            <a:r>
              <a:rPr lang="fr-FR" sz="1200" i="1" dirty="0">
                <a:solidFill>
                  <a:srgbClr val="CC0000"/>
                </a:solidFill>
              </a:rPr>
              <a:t> SL. Clin Infect Dis 2016;63:122-32</a:t>
            </a:r>
          </a:p>
        </p:txBody>
      </p:sp>
      <p:sp>
        <p:nvSpPr>
          <p:cNvPr id="49" name="Text Box 2"/>
          <p:cNvSpPr txBox="1">
            <a:spLocks noChangeArrowheads="1"/>
          </p:cNvSpPr>
          <p:nvPr/>
        </p:nvSpPr>
        <p:spPr bwMode="auto">
          <a:xfrm>
            <a:off x="2696745" y="1151863"/>
            <a:ext cx="37378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 virologiques – S48</a:t>
            </a:r>
            <a:endParaRPr 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1851659" y="2257603"/>
            <a:ext cx="4902709" cy="4002473"/>
            <a:chOff x="1851659" y="2257603"/>
            <a:chExt cx="4902709" cy="4002473"/>
          </a:xfrm>
        </p:grpSpPr>
        <p:sp>
          <p:nvSpPr>
            <p:cNvPr id="11295" name="Rectangle 46"/>
            <p:cNvSpPr>
              <a:spLocks noChangeArrowheads="1"/>
            </p:cNvSpPr>
            <p:nvPr/>
          </p:nvSpPr>
          <p:spPr bwMode="auto">
            <a:xfrm>
              <a:off x="2051358" y="5640329"/>
              <a:ext cx="9985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11283" name="Rectangle 51"/>
            <p:cNvSpPr>
              <a:spLocks noChangeArrowheads="1"/>
            </p:cNvSpPr>
            <p:nvPr/>
          </p:nvSpPr>
          <p:spPr bwMode="auto">
            <a:xfrm>
              <a:off x="1851659" y="3013017"/>
              <a:ext cx="29954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11291" name="Rectangle 42"/>
            <p:cNvSpPr>
              <a:spLocks noChangeArrowheads="1"/>
            </p:cNvSpPr>
            <p:nvPr/>
          </p:nvSpPr>
          <p:spPr bwMode="auto">
            <a:xfrm>
              <a:off x="2625990" y="3062492"/>
              <a:ext cx="36067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95,1 </a:t>
              </a:r>
            </a:p>
          </p:txBody>
        </p:sp>
        <p:sp>
          <p:nvSpPr>
            <p:cNvPr id="11293" name="Rectangle 44"/>
            <p:cNvSpPr>
              <a:spLocks noChangeArrowheads="1"/>
            </p:cNvSpPr>
            <p:nvPr/>
          </p:nvSpPr>
          <p:spPr bwMode="auto">
            <a:xfrm>
              <a:off x="3230739" y="3168263"/>
              <a:ext cx="32060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91,7</a:t>
              </a:r>
            </a:p>
          </p:txBody>
        </p:sp>
        <p:sp>
          <p:nvSpPr>
            <p:cNvPr id="11296" name="Rectangle 47"/>
            <p:cNvSpPr>
              <a:spLocks noChangeArrowheads="1"/>
            </p:cNvSpPr>
            <p:nvPr/>
          </p:nvSpPr>
          <p:spPr bwMode="auto">
            <a:xfrm>
              <a:off x="1951509" y="5133917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11297" name="Rectangle 48"/>
            <p:cNvSpPr>
              <a:spLocks noChangeArrowheads="1"/>
            </p:cNvSpPr>
            <p:nvPr/>
          </p:nvSpPr>
          <p:spPr bwMode="auto">
            <a:xfrm>
              <a:off x="1951509" y="4597342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11298" name="Rectangle 49"/>
            <p:cNvSpPr>
              <a:spLocks noChangeArrowheads="1"/>
            </p:cNvSpPr>
            <p:nvPr/>
          </p:nvSpPr>
          <p:spPr bwMode="auto">
            <a:xfrm>
              <a:off x="1951509" y="4068704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11299" name="Rectangle 50"/>
            <p:cNvSpPr>
              <a:spLocks noChangeArrowheads="1"/>
            </p:cNvSpPr>
            <p:nvPr/>
          </p:nvSpPr>
          <p:spPr bwMode="auto">
            <a:xfrm>
              <a:off x="1951509" y="3576379"/>
              <a:ext cx="19969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11307" name="ZoneTexte 52"/>
            <p:cNvSpPr txBox="1">
              <a:spLocks noChangeArrowheads="1"/>
            </p:cNvSpPr>
            <p:nvPr/>
          </p:nvSpPr>
          <p:spPr bwMode="auto">
            <a:xfrm>
              <a:off x="2126418" y="2698692"/>
              <a:ext cx="36740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b="1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cxnSp>
          <p:nvCxnSpPr>
            <p:cNvPr id="88" name="Connecteur droit 87"/>
            <p:cNvCxnSpPr/>
            <p:nvPr/>
          </p:nvCxnSpPr>
          <p:spPr bwMode="auto">
            <a:xfrm>
              <a:off x="2302977" y="3098742"/>
              <a:ext cx="0" cy="2640012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 bwMode="auto">
            <a:xfrm>
              <a:off x="2226777" y="3684529"/>
              <a:ext cx="73025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 bwMode="auto">
            <a:xfrm>
              <a:off x="2226777" y="4195704"/>
              <a:ext cx="73025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 bwMode="auto">
            <a:xfrm>
              <a:off x="2226777" y="4703704"/>
              <a:ext cx="73025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 bwMode="auto">
            <a:xfrm>
              <a:off x="2226777" y="5237104"/>
              <a:ext cx="73025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ectangle 20"/>
            <p:cNvSpPr>
              <a:spLocks noChangeArrowheads="1"/>
            </p:cNvSpPr>
            <p:nvPr/>
          </p:nvSpPr>
          <p:spPr bwMode="auto">
            <a:xfrm>
              <a:off x="2563327" y="3290949"/>
              <a:ext cx="486000" cy="2449512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3148039" y="3410394"/>
              <a:ext cx="486000" cy="2330067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rgbClr val="660033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6" name="Rectangle 20"/>
            <p:cNvSpPr>
              <a:spLocks noChangeArrowheads="1"/>
            </p:cNvSpPr>
            <p:nvPr/>
          </p:nvSpPr>
          <p:spPr bwMode="auto">
            <a:xfrm>
              <a:off x="4765133" y="3218963"/>
              <a:ext cx="486000" cy="252000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7" name="Rectangle 21"/>
            <p:cNvSpPr>
              <a:spLocks noChangeArrowheads="1"/>
            </p:cNvSpPr>
            <p:nvPr/>
          </p:nvSpPr>
          <p:spPr bwMode="auto">
            <a:xfrm>
              <a:off x="5349845" y="3326963"/>
              <a:ext cx="486000" cy="2412000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rgbClr val="660033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2546018" y="5736856"/>
              <a:ext cx="17347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66"/>
                  </a:solidFill>
                  <a:latin typeface="+mn-lt"/>
                </a:rPr>
                <a:t>ARN VIH &lt; 50 c/ml</a:t>
              </a:r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4671059" y="5736856"/>
              <a:ext cx="18341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  <a:latin typeface="+mn-lt"/>
                </a:rPr>
                <a:t>ARN VIH &lt; 200 c/ml</a:t>
              </a:r>
            </a:p>
            <a:p>
              <a:pPr algn="ctr"/>
              <a:r>
                <a:rPr lang="fr-FR" sz="1400" b="1" dirty="0">
                  <a:solidFill>
                    <a:srgbClr val="000066"/>
                  </a:solidFill>
                  <a:latin typeface="+mn-lt"/>
                </a:rPr>
                <a:t>(critère principal)</a:t>
              </a:r>
            </a:p>
          </p:txBody>
        </p:sp>
        <p:sp>
          <p:nvSpPr>
            <p:cNvPr id="61" name="Rectangle 42"/>
            <p:cNvSpPr>
              <a:spLocks noChangeArrowheads="1"/>
            </p:cNvSpPr>
            <p:nvPr/>
          </p:nvSpPr>
          <p:spPr bwMode="auto">
            <a:xfrm>
              <a:off x="4827796" y="2973552"/>
              <a:ext cx="36067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97,6 </a:t>
              </a:r>
            </a:p>
          </p:txBody>
        </p:sp>
        <p:sp>
          <p:nvSpPr>
            <p:cNvPr id="62" name="Rectangle 44"/>
            <p:cNvSpPr>
              <a:spLocks noChangeArrowheads="1"/>
            </p:cNvSpPr>
            <p:nvPr/>
          </p:nvSpPr>
          <p:spPr bwMode="auto">
            <a:xfrm>
              <a:off x="5367624" y="3095465"/>
              <a:ext cx="45044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93,6 *</a:t>
              </a:r>
            </a:p>
          </p:txBody>
        </p:sp>
        <p:cxnSp>
          <p:nvCxnSpPr>
            <p:cNvPr id="51" name="Connecteur droit 50"/>
            <p:cNvCxnSpPr/>
            <p:nvPr/>
          </p:nvCxnSpPr>
          <p:spPr bwMode="auto">
            <a:xfrm>
              <a:off x="2226777" y="3119279"/>
              <a:ext cx="73025" cy="0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Rectangle 21"/>
            <p:cNvSpPr>
              <a:spLocks noChangeArrowheads="1"/>
            </p:cNvSpPr>
            <p:nvPr/>
          </p:nvSpPr>
          <p:spPr bwMode="auto">
            <a:xfrm>
              <a:off x="3780871" y="3725225"/>
              <a:ext cx="486000" cy="2013738"/>
            </a:xfrm>
            <a:prstGeom prst="rect">
              <a:avLst/>
            </a:prstGeom>
            <a:solidFill>
              <a:srgbClr val="C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5" name="Rectangle 21"/>
            <p:cNvSpPr>
              <a:spLocks noChangeArrowheads="1"/>
            </p:cNvSpPr>
            <p:nvPr/>
          </p:nvSpPr>
          <p:spPr bwMode="auto">
            <a:xfrm>
              <a:off x="5958881" y="3580461"/>
              <a:ext cx="486000" cy="2160000"/>
            </a:xfrm>
            <a:prstGeom prst="rect">
              <a:avLst/>
            </a:prstGeom>
            <a:solidFill>
              <a:srgbClr val="CC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64" name="Rectangle 44"/>
            <p:cNvSpPr>
              <a:spLocks noChangeArrowheads="1"/>
            </p:cNvSpPr>
            <p:nvPr/>
          </p:nvSpPr>
          <p:spPr bwMode="auto">
            <a:xfrm>
              <a:off x="3863571" y="3467297"/>
              <a:ext cx="32060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77,7</a:t>
              </a: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5966500" y="3336922"/>
              <a:ext cx="54021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84,1 **</a:t>
              </a:r>
            </a:p>
          </p:txBody>
        </p:sp>
        <p:cxnSp>
          <p:nvCxnSpPr>
            <p:cNvPr id="75" name="Connecteur droit 74"/>
            <p:cNvCxnSpPr/>
            <p:nvPr/>
          </p:nvCxnSpPr>
          <p:spPr bwMode="auto">
            <a:xfrm>
              <a:off x="2230152" y="5746692"/>
              <a:ext cx="4392000" cy="1588"/>
            </a:xfrm>
            <a:prstGeom prst="line">
              <a:avLst/>
            </a:prstGeom>
            <a:ln w="12700"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AutoShape 165"/>
            <p:cNvSpPr>
              <a:spLocks noChangeArrowheads="1"/>
            </p:cNvSpPr>
            <p:nvPr/>
          </p:nvSpPr>
          <p:spPr bwMode="auto">
            <a:xfrm>
              <a:off x="2380201" y="2257603"/>
              <a:ext cx="4374167" cy="35974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1600">
                <a:solidFill>
                  <a:srgbClr val="000066"/>
                </a:solidFill>
              </a:endParaRPr>
            </a:p>
          </p:txBody>
        </p:sp>
        <p:sp>
          <p:nvSpPr>
            <p:cNvPr id="53" name="Rectangle 36"/>
            <p:cNvSpPr>
              <a:spLocks noChangeArrowheads="1"/>
            </p:cNvSpPr>
            <p:nvPr/>
          </p:nvSpPr>
          <p:spPr bwMode="auto">
            <a:xfrm>
              <a:off x="4002542" y="2365476"/>
              <a:ext cx="180000" cy="144000"/>
            </a:xfrm>
            <a:prstGeom prst="rect">
              <a:avLst/>
            </a:prstGeom>
            <a:solidFill>
              <a:srgbClr val="660033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 sz="16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54" name="Rectangle 37"/>
            <p:cNvSpPr>
              <a:spLocks noChangeArrowheads="1"/>
            </p:cNvSpPr>
            <p:nvPr/>
          </p:nvSpPr>
          <p:spPr bwMode="auto">
            <a:xfrm>
              <a:off x="2554975" y="2365476"/>
              <a:ext cx="180000" cy="144000"/>
            </a:xfrm>
            <a:prstGeom prst="rect">
              <a:avLst/>
            </a:prstGeom>
            <a:solidFill>
              <a:srgbClr val="FF6600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 sz="16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65" name="ZoneTexte 56"/>
            <p:cNvSpPr txBox="1">
              <a:spLocks noChangeArrowheads="1"/>
            </p:cNvSpPr>
            <p:nvPr/>
          </p:nvSpPr>
          <p:spPr bwMode="auto">
            <a:xfrm>
              <a:off x="4143569" y="2272013"/>
              <a:ext cx="128265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2 INTI + MVC</a:t>
              </a:r>
            </a:p>
          </p:txBody>
        </p:sp>
        <p:sp>
          <p:nvSpPr>
            <p:cNvPr id="68" name="ZoneTexte 56"/>
            <p:cNvSpPr txBox="1">
              <a:spLocks noChangeArrowheads="1"/>
            </p:cNvSpPr>
            <p:nvPr/>
          </p:nvSpPr>
          <p:spPr bwMode="auto">
            <a:xfrm>
              <a:off x="2713040" y="2272013"/>
              <a:ext cx="119257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2 INTI + IP/r</a:t>
              </a:r>
            </a:p>
          </p:txBody>
        </p:sp>
        <p:sp>
          <p:nvSpPr>
            <p:cNvPr id="69" name="Rectangle 36"/>
            <p:cNvSpPr>
              <a:spLocks noChangeArrowheads="1"/>
            </p:cNvSpPr>
            <p:nvPr/>
          </p:nvSpPr>
          <p:spPr bwMode="auto">
            <a:xfrm>
              <a:off x="5499577" y="2365476"/>
              <a:ext cx="180000" cy="144000"/>
            </a:xfrm>
            <a:prstGeom prst="rect">
              <a:avLst/>
            </a:prstGeom>
            <a:solidFill>
              <a:srgbClr val="CC0000"/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 sz="16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70" name="ZoneTexte 56"/>
            <p:cNvSpPr txBox="1">
              <a:spLocks noChangeArrowheads="1"/>
            </p:cNvSpPr>
            <p:nvPr/>
          </p:nvSpPr>
          <p:spPr bwMode="auto">
            <a:xfrm>
              <a:off x="5644419" y="2272013"/>
              <a:ext cx="110434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IP/r + MVC</a:t>
              </a:r>
            </a:p>
          </p:txBody>
        </p:sp>
      </p:grpSp>
      <p:sp>
        <p:nvSpPr>
          <p:cNvPr id="5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MARCH : switch pour MVC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MARCH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6254559" y="6582618"/>
            <a:ext cx="28825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Pett</a:t>
            </a:r>
            <a:r>
              <a:rPr lang="fr-FR" sz="1200" i="1" dirty="0">
                <a:solidFill>
                  <a:srgbClr val="CC0000"/>
                </a:solidFill>
              </a:rPr>
              <a:t> SL. Clin Infect Dis 2016;63:122-32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276808" y="1151863"/>
            <a:ext cx="65776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% avec réponse virologique (ARN VIH &lt; 200 c/ml)</a:t>
            </a:r>
          </a:p>
        </p:txBody>
      </p:sp>
      <p:sp>
        <p:nvSpPr>
          <p:cNvPr id="59" name="Rectangle 21"/>
          <p:cNvSpPr>
            <a:spLocks noChangeArrowheads="1"/>
          </p:cNvSpPr>
          <p:nvPr/>
        </p:nvSpPr>
        <p:spPr bwMode="auto">
          <a:xfrm>
            <a:off x="478725" y="5364954"/>
            <a:ext cx="124647" cy="116146"/>
          </a:xfrm>
          <a:prstGeom prst="rect">
            <a:avLst/>
          </a:prstGeom>
          <a:solidFill>
            <a:srgbClr val="FF6600"/>
          </a:solidFill>
          <a:ln w="0">
            <a:solidFill>
              <a:srgbClr val="FF66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solidFill>
                <a:srgbClr val="000066"/>
              </a:solidFill>
            </a:endParaRPr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478725" y="5621894"/>
            <a:ext cx="124647" cy="115145"/>
          </a:xfrm>
          <a:prstGeom prst="rect">
            <a:avLst/>
          </a:prstGeom>
          <a:solidFill>
            <a:srgbClr val="660033"/>
          </a:solidFill>
          <a:ln w="0">
            <a:solidFill>
              <a:srgbClr val="660033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solidFill>
                <a:srgbClr val="000066"/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1812546" y="5279733"/>
            <a:ext cx="43954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82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156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157</a:t>
            </a:r>
          </a:p>
        </p:txBody>
      </p:sp>
      <p:sp>
        <p:nvSpPr>
          <p:cNvPr id="62" name="Rectangle 57"/>
          <p:cNvSpPr>
            <a:spLocks noChangeArrowheads="1"/>
          </p:cNvSpPr>
          <p:nvPr/>
        </p:nvSpPr>
        <p:spPr bwMode="auto">
          <a:xfrm>
            <a:off x="384488" y="5061422"/>
            <a:ext cx="7502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n à risque</a:t>
            </a:r>
            <a:endParaRPr lang="fr-FR" sz="1400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2598828" y="5279733"/>
            <a:ext cx="439544" cy="8002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81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149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151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3397012" y="5279733"/>
            <a:ext cx="439544" cy="8002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80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143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137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4189390" y="5279733"/>
            <a:ext cx="439544" cy="8002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80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139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134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4985470" y="5279733"/>
            <a:ext cx="439544" cy="8002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77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132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123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5780896" y="5279733"/>
            <a:ext cx="439544" cy="8002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59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103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98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6604125" y="5279733"/>
            <a:ext cx="354584" cy="8002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45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90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65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7396503" y="5279733"/>
            <a:ext cx="354584" cy="8002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36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86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54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8191729" y="5279733"/>
            <a:ext cx="354584" cy="80021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17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60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rgbClr val="000066"/>
                </a:solidFill>
              </a:rPr>
              <a:t>36</a:t>
            </a:r>
          </a:p>
        </p:txBody>
      </p:sp>
      <p:sp>
        <p:nvSpPr>
          <p:cNvPr id="72" name="ZoneTexte 71"/>
          <p:cNvSpPr txBox="1"/>
          <p:nvPr/>
        </p:nvSpPr>
        <p:spPr>
          <a:xfrm>
            <a:off x="600716" y="5270208"/>
            <a:ext cx="1143583" cy="8156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14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2 INTI + IP/r</a:t>
            </a:r>
            <a:endParaRPr lang="en-US" sz="1400" b="1" dirty="0">
              <a:solidFill>
                <a:srgbClr val="333399"/>
              </a:solidFill>
              <a:latin typeface="+mj-lt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14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2 INTI + MVC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sz="14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IP/r + MVC</a:t>
            </a: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478725" y="5858025"/>
            <a:ext cx="124647" cy="115145"/>
          </a:xfrm>
          <a:prstGeom prst="rect">
            <a:avLst/>
          </a:prstGeom>
          <a:solidFill>
            <a:srgbClr val="CC0000"/>
          </a:solidFill>
          <a:ln w="0">
            <a:solidFill>
              <a:srgbClr val="C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 dirty="0">
              <a:solidFill>
                <a:srgbClr val="000066"/>
              </a:solidFill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1403306" y="1898650"/>
            <a:ext cx="7128310" cy="3285354"/>
            <a:chOff x="1403306" y="1898650"/>
            <a:chExt cx="7128310" cy="3285354"/>
          </a:xfrm>
        </p:grpSpPr>
        <p:grpSp>
          <p:nvGrpSpPr>
            <p:cNvPr id="3" name="Groupe 2"/>
            <p:cNvGrpSpPr/>
            <p:nvPr/>
          </p:nvGrpSpPr>
          <p:grpSpPr>
            <a:xfrm>
              <a:off x="1403306" y="1898650"/>
              <a:ext cx="7128310" cy="2947473"/>
              <a:chOff x="1403306" y="1898650"/>
              <a:chExt cx="7128310" cy="2947473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2086730" y="3852097"/>
                <a:ext cx="644488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1400" dirty="0">
                    <a:solidFill>
                      <a:srgbClr val="000066"/>
                    </a:solidFill>
                  </a:rPr>
                  <a:t>Hazard ratio </a:t>
                </a:r>
                <a:r>
                  <a:rPr lang="en-US" sz="1400" dirty="0">
                    <a:solidFill>
                      <a:srgbClr val="000066"/>
                    </a:solidFill>
                  </a:rPr>
                  <a:t>pour la </a:t>
                </a:r>
                <a:r>
                  <a:rPr lang="fr-FR" sz="1400" dirty="0">
                    <a:solidFill>
                      <a:srgbClr val="000066"/>
                    </a:solidFill>
                  </a:rPr>
                  <a:t>perte de réponse virologique &lt; 200 c/ml à S48 :</a:t>
                </a:r>
                <a:r>
                  <a:rPr lang="en-US" sz="1400" dirty="0">
                    <a:solidFill>
                      <a:srgbClr val="000066"/>
                    </a:solidFill>
                  </a:rPr>
                  <a:t> </a:t>
                </a:r>
              </a:p>
              <a:p>
                <a:r>
                  <a:rPr lang="en-US" sz="1400" dirty="0">
                    <a:solidFill>
                      <a:srgbClr val="000066"/>
                    </a:solidFill>
                  </a:rPr>
                  <a:t>2,41 (IC 95 % : 1,31-4,43 ; p = 0,005) pour le bras IP/r + MVC </a:t>
                </a:r>
                <a:r>
                  <a:rPr lang="fr-FR" sz="1400" dirty="0">
                    <a:solidFill>
                      <a:srgbClr val="000066"/>
                    </a:solidFill>
                  </a:rPr>
                  <a:t>vs bras contrôle</a:t>
                </a:r>
              </a:p>
            </p:txBody>
          </p:sp>
          <p:sp>
            <p:nvSpPr>
              <p:cNvPr id="15" name="Freeform 7"/>
              <p:cNvSpPr>
                <a:spLocks/>
              </p:cNvSpPr>
              <p:nvPr/>
            </p:nvSpPr>
            <p:spPr bwMode="auto">
              <a:xfrm>
                <a:off x="1887667" y="1898650"/>
                <a:ext cx="6551483" cy="2628900"/>
              </a:xfrm>
              <a:custGeom>
                <a:avLst/>
                <a:gdLst>
                  <a:gd name="T0" fmla="*/ 3753 w 3753"/>
                  <a:gd name="T1" fmla="*/ 1656 h 1656"/>
                  <a:gd name="T2" fmla="*/ 0 w 3753"/>
                  <a:gd name="T3" fmla="*/ 1656 h 1656"/>
                  <a:gd name="T4" fmla="*/ 0 w 3753"/>
                  <a:gd name="T5" fmla="*/ 0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53" h="1656">
                    <a:moveTo>
                      <a:pt x="3753" y="1656"/>
                    </a:moveTo>
                    <a:lnTo>
                      <a:pt x="0" y="1656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6" name="Line 8"/>
              <p:cNvSpPr>
                <a:spLocks noChangeShapeType="1"/>
              </p:cNvSpPr>
              <p:nvPr/>
            </p:nvSpPr>
            <p:spPr bwMode="auto">
              <a:xfrm flipV="1">
                <a:off x="6779022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7" name="Line 9"/>
              <p:cNvSpPr>
                <a:spLocks noChangeShapeType="1"/>
              </p:cNvSpPr>
              <p:nvPr/>
            </p:nvSpPr>
            <p:spPr bwMode="auto">
              <a:xfrm flipV="1">
                <a:off x="7573299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8" name="Line 10"/>
              <p:cNvSpPr>
                <a:spLocks noChangeShapeType="1"/>
              </p:cNvSpPr>
              <p:nvPr/>
            </p:nvSpPr>
            <p:spPr bwMode="auto">
              <a:xfrm flipV="1">
                <a:off x="5986490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9" name="Line 11"/>
              <p:cNvSpPr>
                <a:spLocks noChangeShapeType="1"/>
              </p:cNvSpPr>
              <p:nvPr/>
            </p:nvSpPr>
            <p:spPr bwMode="auto">
              <a:xfrm flipV="1">
                <a:off x="8367577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" name="Line 12"/>
              <p:cNvSpPr>
                <a:spLocks noChangeShapeType="1"/>
              </p:cNvSpPr>
              <p:nvPr/>
            </p:nvSpPr>
            <p:spPr bwMode="auto">
              <a:xfrm flipH="1">
                <a:off x="1798638" y="2044700"/>
                <a:ext cx="89029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1" name="Line 13"/>
              <p:cNvSpPr>
                <a:spLocks noChangeShapeType="1"/>
              </p:cNvSpPr>
              <p:nvPr/>
            </p:nvSpPr>
            <p:spPr bwMode="auto">
              <a:xfrm flipH="1">
                <a:off x="1798638" y="2633663"/>
                <a:ext cx="89029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" name="Line 14"/>
              <p:cNvSpPr>
                <a:spLocks noChangeShapeType="1"/>
              </p:cNvSpPr>
              <p:nvPr/>
            </p:nvSpPr>
            <p:spPr bwMode="auto">
              <a:xfrm flipH="1">
                <a:off x="1798638" y="3224213"/>
                <a:ext cx="89029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" name="Line 15"/>
              <p:cNvSpPr>
                <a:spLocks noChangeShapeType="1"/>
              </p:cNvSpPr>
              <p:nvPr/>
            </p:nvSpPr>
            <p:spPr bwMode="auto">
              <a:xfrm flipV="1">
                <a:off x="2816361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" name="Line 16"/>
              <p:cNvSpPr>
                <a:spLocks noChangeShapeType="1"/>
              </p:cNvSpPr>
              <p:nvPr/>
            </p:nvSpPr>
            <p:spPr bwMode="auto">
              <a:xfrm flipH="1">
                <a:off x="1798638" y="3816350"/>
                <a:ext cx="89029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" name="Line 17"/>
              <p:cNvSpPr>
                <a:spLocks noChangeShapeType="1"/>
              </p:cNvSpPr>
              <p:nvPr/>
            </p:nvSpPr>
            <p:spPr bwMode="auto">
              <a:xfrm flipH="1">
                <a:off x="1798638" y="4406900"/>
                <a:ext cx="89029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Line 18"/>
              <p:cNvSpPr>
                <a:spLocks noChangeShapeType="1"/>
              </p:cNvSpPr>
              <p:nvPr/>
            </p:nvSpPr>
            <p:spPr bwMode="auto">
              <a:xfrm flipV="1">
                <a:off x="2025574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7" name="Line 19"/>
              <p:cNvSpPr>
                <a:spLocks noChangeShapeType="1"/>
              </p:cNvSpPr>
              <p:nvPr/>
            </p:nvSpPr>
            <p:spPr bwMode="auto">
              <a:xfrm flipV="1">
                <a:off x="5192211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8" name="Line 20"/>
              <p:cNvSpPr>
                <a:spLocks noChangeShapeType="1"/>
              </p:cNvSpPr>
              <p:nvPr/>
            </p:nvSpPr>
            <p:spPr bwMode="auto">
              <a:xfrm flipV="1">
                <a:off x="3608893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" name="Line 21"/>
              <p:cNvSpPr>
                <a:spLocks noChangeShapeType="1"/>
              </p:cNvSpPr>
              <p:nvPr/>
            </p:nvSpPr>
            <p:spPr bwMode="auto">
              <a:xfrm flipV="1">
                <a:off x="4397934" y="4527550"/>
                <a:ext cx="0" cy="73025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Freeform 22"/>
              <p:cNvSpPr>
                <a:spLocks/>
              </p:cNvSpPr>
              <p:nvPr/>
            </p:nvSpPr>
            <p:spPr bwMode="auto">
              <a:xfrm>
                <a:off x="2023829" y="2043113"/>
                <a:ext cx="6340256" cy="573088"/>
              </a:xfrm>
              <a:custGeom>
                <a:avLst/>
                <a:gdLst>
                  <a:gd name="T0" fmla="*/ 3632 w 3632"/>
                  <a:gd name="T1" fmla="*/ 361 h 361"/>
                  <a:gd name="T2" fmla="*/ 3632 w 3632"/>
                  <a:gd name="T3" fmla="*/ 303 h 361"/>
                  <a:gd name="T4" fmla="*/ 3585 w 3632"/>
                  <a:gd name="T5" fmla="*/ 303 h 361"/>
                  <a:gd name="T6" fmla="*/ 3585 w 3632"/>
                  <a:gd name="T7" fmla="*/ 285 h 361"/>
                  <a:gd name="T8" fmla="*/ 3366 w 3632"/>
                  <a:gd name="T9" fmla="*/ 285 h 361"/>
                  <a:gd name="T10" fmla="*/ 3366 w 3632"/>
                  <a:gd name="T11" fmla="*/ 269 h 361"/>
                  <a:gd name="T12" fmla="*/ 3178 w 3632"/>
                  <a:gd name="T13" fmla="*/ 269 h 361"/>
                  <a:gd name="T14" fmla="*/ 3178 w 3632"/>
                  <a:gd name="T15" fmla="*/ 256 h 361"/>
                  <a:gd name="T16" fmla="*/ 2767 w 3632"/>
                  <a:gd name="T17" fmla="*/ 256 h 361"/>
                  <a:gd name="T18" fmla="*/ 2767 w 3632"/>
                  <a:gd name="T19" fmla="*/ 240 h 361"/>
                  <a:gd name="T20" fmla="*/ 2504 w 3632"/>
                  <a:gd name="T21" fmla="*/ 240 h 361"/>
                  <a:gd name="T22" fmla="*/ 2504 w 3632"/>
                  <a:gd name="T23" fmla="*/ 227 h 361"/>
                  <a:gd name="T24" fmla="*/ 2217 w 3632"/>
                  <a:gd name="T25" fmla="*/ 227 h 361"/>
                  <a:gd name="T26" fmla="*/ 2217 w 3632"/>
                  <a:gd name="T27" fmla="*/ 213 h 361"/>
                  <a:gd name="T28" fmla="*/ 2074 w 3632"/>
                  <a:gd name="T29" fmla="*/ 213 h 361"/>
                  <a:gd name="T30" fmla="*/ 2074 w 3632"/>
                  <a:gd name="T31" fmla="*/ 202 h 361"/>
                  <a:gd name="T32" fmla="*/ 1829 w 3632"/>
                  <a:gd name="T33" fmla="*/ 202 h 361"/>
                  <a:gd name="T34" fmla="*/ 1829 w 3632"/>
                  <a:gd name="T35" fmla="*/ 193 h 361"/>
                  <a:gd name="T36" fmla="*/ 1801 w 3632"/>
                  <a:gd name="T37" fmla="*/ 193 h 361"/>
                  <a:gd name="T38" fmla="*/ 1801 w 3632"/>
                  <a:gd name="T39" fmla="*/ 183 h 361"/>
                  <a:gd name="T40" fmla="*/ 1743 w 3632"/>
                  <a:gd name="T41" fmla="*/ 183 h 361"/>
                  <a:gd name="T42" fmla="*/ 1743 w 3632"/>
                  <a:gd name="T43" fmla="*/ 174 h 361"/>
                  <a:gd name="T44" fmla="*/ 1369 w 3632"/>
                  <a:gd name="T45" fmla="*/ 174 h 361"/>
                  <a:gd name="T46" fmla="*/ 1369 w 3632"/>
                  <a:gd name="T47" fmla="*/ 162 h 361"/>
                  <a:gd name="T48" fmla="*/ 1098 w 3632"/>
                  <a:gd name="T49" fmla="*/ 162 h 361"/>
                  <a:gd name="T50" fmla="*/ 1098 w 3632"/>
                  <a:gd name="T51" fmla="*/ 155 h 361"/>
                  <a:gd name="T52" fmla="*/ 991 w 3632"/>
                  <a:gd name="T53" fmla="*/ 155 h 361"/>
                  <a:gd name="T54" fmla="*/ 991 w 3632"/>
                  <a:gd name="T55" fmla="*/ 145 h 361"/>
                  <a:gd name="T56" fmla="*/ 953 w 3632"/>
                  <a:gd name="T57" fmla="*/ 145 h 361"/>
                  <a:gd name="T58" fmla="*/ 953 w 3632"/>
                  <a:gd name="T59" fmla="*/ 136 h 361"/>
                  <a:gd name="T60" fmla="*/ 933 w 3632"/>
                  <a:gd name="T61" fmla="*/ 136 h 361"/>
                  <a:gd name="T62" fmla="*/ 933 w 3632"/>
                  <a:gd name="T63" fmla="*/ 126 h 361"/>
                  <a:gd name="T64" fmla="*/ 617 w 3632"/>
                  <a:gd name="T65" fmla="*/ 126 h 361"/>
                  <a:gd name="T66" fmla="*/ 617 w 3632"/>
                  <a:gd name="T67" fmla="*/ 117 h 361"/>
                  <a:gd name="T68" fmla="*/ 574 w 3632"/>
                  <a:gd name="T69" fmla="*/ 117 h 361"/>
                  <a:gd name="T70" fmla="*/ 574 w 3632"/>
                  <a:gd name="T71" fmla="*/ 108 h 361"/>
                  <a:gd name="T72" fmla="*/ 516 w 3632"/>
                  <a:gd name="T73" fmla="*/ 108 h 361"/>
                  <a:gd name="T74" fmla="*/ 516 w 3632"/>
                  <a:gd name="T75" fmla="*/ 97 h 361"/>
                  <a:gd name="T76" fmla="*/ 455 w 3632"/>
                  <a:gd name="T77" fmla="*/ 97 h 361"/>
                  <a:gd name="T78" fmla="*/ 455 w 3632"/>
                  <a:gd name="T79" fmla="*/ 70 h 361"/>
                  <a:gd name="T80" fmla="*/ 423 w 3632"/>
                  <a:gd name="T81" fmla="*/ 70 h 361"/>
                  <a:gd name="T82" fmla="*/ 423 w 3632"/>
                  <a:gd name="T83" fmla="*/ 61 h 361"/>
                  <a:gd name="T84" fmla="*/ 302 w 3632"/>
                  <a:gd name="T85" fmla="*/ 61 h 361"/>
                  <a:gd name="T86" fmla="*/ 302 w 3632"/>
                  <a:gd name="T87" fmla="*/ 40 h 361"/>
                  <a:gd name="T88" fmla="*/ 234 w 3632"/>
                  <a:gd name="T89" fmla="*/ 40 h 361"/>
                  <a:gd name="T90" fmla="*/ 234 w 3632"/>
                  <a:gd name="T91" fmla="*/ 31 h 361"/>
                  <a:gd name="T92" fmla="*/ 198 w 3632"/>
                  <a:gd name="T93" fmla="*/ 31 h 361"/>
                  <a:gd name="T94" fmla="*/ 198 w 3632"/>
                  <a:gd name="T95" fmla="*/ 22 h 361"/>
                  <a:gd name="T96" fmla="*/ 186 w 3632"/>
                  <a:gd name="T97" fmla="*/ 22 h 361"/>
                  <a:gd name="T98" fmla="*/ 186 w 3632"/>
                  <a:gd name="T99" fmla="*/ 11 h 361"/>
                  <a:gd name="T100" fmla="*/ 166 w 3632"/>
                  <a:gd name="T101" fmla="*/ 11 h 361"/>
                  <a:gd name="T102" fmla="*/ 166 w 3632"/>
                  <a:gd name="T103" fmla="*/ 0 h 361"/>
                  <a:gd name="T104" fmla="*/ 0 w 3632"/>
                  <a:gd name="T105" fmla="*/ 0 h 3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632" h="361">
                    <a:moveTo>
                      <a:pt x="3632" y="361"/>
                    </a:moveTo>
                    <a:lnTo>
                      <a:pt x="3632" y="303"/>
                    </a:lnTo>
                    <a:lnTo>
                      <a:pt x="3585" y="303"/>
                    </a:lnTo>
                    <a:lnTo>
                      <a:pt x="3585" y="285"/>
                    </a:lnTo>
                    <a:lnTo>
                      <a:pt x="3366" y="285"/>
                    </a:lnTo>
                    <a:lnTo>
                      <a:pt x="3366" y="269"/>
                    </a:lnTo>
                    <a:lnTo>
                      <a:pt x="3178" y="269"/>
                    </a:lnTo>
                    <a:lnTo>
                      <a:pt x="3178" y="256"/>
                    </a:lnTo>
                    <a:lnTo>
                      <a:pt x="2767" y="256"/>
                    </a:lnTo>
                    <a:lnTo>
                      <a:pt x="2767" y="240"/>
                    </a:lnTo>
                    <a:lnTo>
                      <a:pt x="2504" y="240"/>
                    </a:lnTo>
                    <a:lnTo>
                      <a:pt x="2504" y="227"/>
                    </a:lnTo>
                    <a:lnTo>
                      <a:pt x="2217" y="227"/>
                    </a:lnTo>
                    <a:lnTo>
                      <a:pt x="2217" y="213"/>
                    </a:lnTo>
                    <a:lnTo>
                      <a:pt x="2074" y="213"/>
                    </a:lnTo>
                    <a:lnTo>
                      <a:pt x="2074" y="202"/>
                    </a:lnTo>
                    <a:lnTo>
                      <a:pt x="1829" y="202"/>
                    </a:lnTo>
                    <a:lnTo>
                      <a:pt x="1829" y="193"/>
                    </a:lnTo>
                    <a:lnTo>
                      <a:pt x="1801" y="193"/>
                    </a:lnTo>
                    <a:lnTo>
                      <a:pt x="1801" y="183"/>
                    </a:lnTo>
                    <a:lnTo>
                      <a:pt x="1743" y="183"/>
                    </a:lnTo>
                    <a:lnTo>
                      <a:pt x="1743" y="174"/>
                    </a:lnTo>
                    <a:lnTo>
                      <a:pt x="1369" y="174"/>
                    </a:lnTo>
                    <a:lnTo>
                      <a:pt x="1369" y="162"/>
                    </a:lnTo>
                    <a:lnTo>
                      <a:pt x="1098" y="162"/>
                    </a:lnTo>
                    <a:lnTo>
                      <a:pt x="1098" y="155"/>
                    </a:lnTo>
                    <a:lnTo>
                      <a:pt x="991" y="155"/>
                    </a:lnTo>
                    <a:lnTo>
                      <a:pt x="991" y="145"/>
                    </a:lnTo>
                    <a:lnTo>
                      <a:pt x="953" y="145"/>
                    </a:lnTo>
                    <a:lnTo>
                      <a:pt x="953" y="136"/>
                    </a:lnTo>
                    <a:lnTo>
                      <a:pt x="933" y="136"/>
                    </a:lnTo>
                    <a:lnTo>
                      <a:pt x="933" y="126"/>
                    </a:lnTo>
                    <a:lnTo>
                      <a:pt x="617" y="126"/>
                    </a:lnTo>
                    <a:lnTo>
                      <a:pt x="617" y="117"/>
                    </a:lnTo>
                    <a:lnTo>
                      <a:pt x="574" y="117"/>
                    </a:lnTo>
                    <a:lnTo>
                      <a:pt x="574" y="108"/>
                    </a:lnTo>
                    <a:lnTo>
                      <a:pt x="516" y="108"/>
                    </a:lnTo>
                    <a:lnTo>
                      <a:pt x="516" y="97"/>
                    </a:lnTo>
                    <a:lnTo>
                      <a:pt x="455" y="97"/>
                    </a:lnTo>
                    <a:lnTo>
                      <a:pt x="455" y="70"/>
                    </a:lnTo>
                    <a:lnTo>
                      <a:pt x="423" y="70"/>
                    </a:lnTo>
                    <a:lnTo>
                      <a:pt x="423" y="61"/>
                    </a:lnTo>
                    <a:lnTo>
                      <a:pt x="302" y="61"/>
                    </a:lnTo>
                    <a:lnTo>
                      <a:pt x="302" y="40"/>
                    </a:lnTo>
                    <a:lnTo>
                      <a:pt x="234" y="40"/>
                    </a:lnTo>
                    <a:lnTo>
                      <a:pt x="234" y="31"/>
                    </a:lnTo>
                    <a:lnTo>
                      <a:pt x="198" y="31"/>
                    </a:lnTo>
                    <a:lnTo>
                      <a:pt x="198" y="22"/>
                    </a:lnTo>
                    <a:lnTo>
                      <a:pt x="186" y="22"/>
                    </a:lnTo>
                    <a:lnTo>
                      <a:pt x="186" y="11"/>
                    </a:lnTo>
                    <a:lnTo>
                      <a:pt x="166" y="11"/>
                    </a:lnTo>
                    <a:lnTo>
                      <a:pt x="166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66003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" name="Freeform 23"/>
              <p:cNvSpPr>
                <a:spLocks/>
              </p:cNvSpPr>
              <p:nvPr/>
            </p:nvSpPr>
            <p:spPr bwMode="auto">
              <a:xfrm>
                <a:off x="2023829" y="2043113"/>
                <a:ext cx="6340256" cy="581025"/>
              </a:xfrm>
              <a:custGeom>
                <a:avLst/>
                <a:gdLst>
                  <a:gd name="T0" fmla="*/ 3632 w 3632"/>
                  <a:gd name="T1" fmla="*/ 366 h 366"/>
                  <a:gd name="T2" fmla="*/ 3491 w 3632"/>
                  <a:gd name="T3" fmla="*/ 366 h 366"/>
                  <a:gd name="T4" fmla="*/ 3491 w 3632"/>
                  <a:gd name="T5" fmla="*/ 318 h 366"/>
                  <a:gd name="T6" fmla="*/ 3302 w 3632"/>
                  <a:gd name="T7" fmla="*/ 318 h 366"/>
                  <a:gd name="T8" fmla="*/ 3302 w 3632"/>
                  <a:gd name="T9" fmla="*/ 269 h 366"/>
                  <a:gd name="T10" fmla="*/ 3292 w 3632"/>
                  <a:gd name="T11" fmla="*/ 269 h 366"/>
                  <a:gd name="T12" fmla="*/ 3292 w 3632"/>
                  <a:gd name="T13" fmla="*/ 228 h 366"/>
                  <a:gd name="T14" fmla="*/ 2787 w 3632"/>
                  <a:gd name="T15" fmla="*/ 228 h 366"/>
                  <a:gd name="T16" fmla="*/ 2787 w 3632"/>
                  <a:gd name="T17" fmla="*/ 193 h 366"/>
                  <a:gd name="T18" fmla="*/ 2450 w 3632"/>
                  <a:gd name="T19" fmla="*/ 193 h 366"/>
                  <a:gd name="T20" fmla="*/ 2450 w 3632"/>
                  <a:gd name="T21" fmla="*/ 166 h 366"/>
                  <a:gd name="T22" fmla="*/ 2394 w 3632"/>
                  <a:gd name="T23" fmla="*/ 166 h 366"/>
                  <a:gd name="T24" fmla="*/ 2394 w 3632"/>
                  <a:gd name="T25" fmla="*/ 138 h 366"/>
                  <a:gd name="T26" fmla="*/ 2368 w 3632"/>
                  <a:gd name="T27" fmla="*/ 138 h 366"/>
                  <a:gd name="T28" fmla="*/ 2368 w 3632"/>
                  <a:gd name="T29" fmla="*/ 113 h 366"/>
                  <a:gd name="T30" fmla="*/ 1838 w 3632"/>
                  <a:gd name="T31" fmla="*/ 113 h 366"/>
                  <a:gd name="T32" fmla="*/ 1838 w 3632"/>
                  <a:gd name="T33" fmla="*/ 94 h 366"/>
                  <a:gd name="T34" fmla="*/ 1827 w 3632"/>
                  <a:gd name="T35" fmla="*/ 94 h 366"/>
                  <a:gd name="T36" fmla="*/ 1827 w 3632"/>
                  <a:gd name="T37" fmla="*/ 74 h 366"/>
                  <a:gd name="T38" fmla="*/ 1590 w 3632"/>
                  <a:gd name="T39" fmla="*/ 74 h 366"/>
                  <a:gd name="T40" fmla="*/ 1590 w 3632"/>
                  <a:gd name="T41" fmla="*/ 37 h 366"/>
                  <a:gd name="T42" fmla="*/ 465 w 3632"/>
                  <a:gd name="T43" fmla="*/ 37 h 366"/>
                  <a:gd name="T44" fmla="*/ 465 w 3632"/>
                  <a:gd name="T45" fmla="*/ 20 h 366"/>
                  <a:gd name="T46" fmla="*/ 386 w 3632"/>
                  <a:gd name="T47" fmla="*/ 20 h 366"/>
                  <a:gd name="T48" fmla="*/ 386 w 3632"/>
                  <a:gd name="T49" fmla="*/ 0 h 366"/>
                  <a:gd name="T50" fmla="*/ 0 w 3632"/>
                  <a:gd name="T51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632" h="366">
                    <a:moveTo>
                      <a:pt x="3632" y="366"/>
                    </a:moveTo>
                    <a:lnTo>
                      <a:pt x="3491" y="366"/>
                    </a:lnTo>
                    <a:lnTo>
                      <a:pt x="3491" y="318"/>
                    </a:lnTo>
                    <a:lnTo>
                      <a:pt x="3302" y="318"/>
                    </a:lnTo>
                    <a:lnTo>
                      <a:pt x="3302" y="269"/>
                    </a:lnTo>
                    <a:lnTo>
                      <a:pt x="3292" y="269"/>
                    </a:lnTo>
                    <a:lnTo>
                      <a:pt x="3292" y="228"/>
                    </a:lnTo>
                    <a:lnTo>
                      <a:pt x="2787" y="228"/>
                    </a:lnTo>
                    <a:lnTo>
                      <a:pt x="2787" y="193"/>
                    </a:lnTo>
                    <a:lnTo>
                      <a:pt x="2450" y="193"/>
                    </a:lnTo>
                    <a:lnTo>
                      <a:pt x="2450" y="166"/>
                    </a:lnTo>
                    <a:lnTo>
                      <a:pt x="2394" y="166"/>
                    </a:lnTo>
                    <a:lnTo>
                      <a:pt x="2394" y="138"/>
                    </a:lnTo>
                    <a:lnTo>
                      <a:pt x="2368" y="138"/>
                    </a:lnTo>
                    <a:lnTo>
                      <a:pt x="2368" y="113"/>
                    </a:lnTo>
                    <a:lnTo>
                      <a:pt x="1838" y="113"/>
                    </a:lnTo>
                    <a:lnTo>
                      <a:pt x="1838" y="94"/>
                    </a:lnTo>
                    <a:lnTo>
                      <a:pt x="1827" y="94"/>
                    </a:lnTo>
                    <a:lnTo>
                      <a:pt x="1827" y="74"/>
                    </a:lnTo>
                    <a:lnTo>
                      <a:pt x="1590" y="74"/>
                    </a:lnTo>
                    <a:lnTo>
                      <a:pt x="1590" y="37"/>
                    </a:lnTo>
                    <a:lnTo>
                      <a:pt x="465" y="37"/>
                    </a:lnTo>
                    <a:lnTo>
                      <a:pt x="465" y="20"/>
                    </a:lnTo>
                    <a:lnTo>
                      <a:pt x="386" y="20"/>
                    </a:lnTo>
                    <a:lnTo>
                      <a:pt x="386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4" name="Freeform 24"/>
              <p:cNvSpPr>
                <a:spLocks/>
              </p:cNvSpPr>
              <p:nvPr/>
            </p:nvSpPr>
            <p:spPr bwMode="auto">
              <a:xfrm>
                <a:off x="2023829" y="2043113"/>
                <a:ext cx="6340256" cy="949325"/>
              </a:xfrm>
              <a:custGeom>
                <a:avLst/>
                <a:gdLst>
                  <a:gd name="T0" fmla="*/ 3632 w 3632"/>
                  <a:gd name="T1" fmla="*/ 548 h 598"/>
                  <a:gd name="T2" fmla="*/ 3554 w 3632"/>
                  <a:gd name="T3" fmla="*/ 522 h 598"/>
                  <a:gd name="T4" fmla="*/ 3297 w 3632"/>
                  <a:gd name="T5" fmla="*/ 500 h 598"/>
                  <a:gd name="T6" fmla="*/ 2766 w 3632"/>
                  <a:gd name="T7" fmla="*/ 486 h 598"/>
                  <a:gd name="T8" fmla="*/ 2701 w 3632"/>
                  <a:gd name="T9" fmla="*/ 469 h 598"/>
                  <a:gd name="T10" fmla="*/ 2628 w 3632"/>
                  <a:gd name="T11" fmla="*/ 456 h 598"/>
                  <a:gd name="T12" fmla="*/ 2524 w 3632"/>
                  <a:gd name="T13" fmla="*/ 439 h 598"/>
                  <a:gd name="T14" fmla="*/ 2470 w 3632"/>
                  <a:gd name="T15" fmla="*/ 424 h 598"/>
                  <a:gd name="T16" fmla="*/ 2284 w 3632"/>
                  <a:gd name="T17" fmla="*/ 411 h 598"/>
                  <a:gd name="T18" fmla="*/ 2275 w 3632"/>
                  <a:gd name="T19" fmla="*/ 399 h 598"/>
                  <a:gd name="T20" fmla="*/ 2269 w 3632"/>
                  <a:gd name="T21" fmla="*/ 377 h 598"/>
                  <a:gd name="T22" fmla="*/ 2234 w 3632"/>
                  <a:gd name="T23" fmla="*/ 367 h 598"/>
                  <a:gd name="T24" fmla="*/ 2204 w 3632"/>
                  <a:gd name="T25" fmla="*/ 356 h 598"/>
                  <a:gd name="T26" fmla="*/ 2151 w 3632"/>
                  <a:gd name="T27" fmla="*/ 343 h 598"/>
                  <a:gd name="T28" fmla="*/ 2006 w 3632"/>
                  <a:gd name="T29" fmla="*/ 334 h 598"/>
                  <a:gd name="T30" fmla="*/ 1823 w 3632"/>
                  <a:gd name="T31" fmla="*/ 305 h 598"/>
                  <a:gd name="T32" fmla="*/ 1816 w 3632"/>
                  <a:gd name="T33" fmla="*/ 294 h 598"/>
                  <a:gd name="T34" fmla="*/ 1744 w 3632"/>
                  <a:gd name="T35" fmla="*/ 286 h 598"/>
                  <a:gd name="T36" fmla="*/ 1694 w 3632"/>
                  <a:gd name="T37" fmla="*/ 276 h 598"/>
                  <a:gd name="T38" fmla="*/ 1508 w 3632"/>
                  <a:gd name="T39" fmla="*/ 266 h 598"/>
                  <a:gd name="T40" fmla="*/ 1470 w 3632"/>
                  <a:gd name="T41" fmla="*/ 250 h 598"/>
                  <a:gd name="T42" fmla="*/ 1399 w 3632"/>
                  <a:gd name="T43" fmla="*/ 238 h 598"/>
                  <a:gd name="T44" fmla="*/ 1372 w 3632"/>
                  <a:gd name="T45" fmla="*/ 231 h 598"/>
                  <a:gd name="T46" fmla="*/ 1363 w 3632"/>
                  <a:gd name="T47" fmla="*/ 218 h 598"/>
                  <a:gd name="T48" fmla="*/ 1341 w 3632"/>
                  <a:gd name="T49" fmla="*/ 210 h 598"/>
                  <a:gd name="T50" fmla="*/ 1211 w 3632"/>
                  <a:gd name="T51" fmla="*/ 200 h 598"/>
                  <a:gd name="T52" fmla="*/ 940 w 3632"/>
                  <a:gd name="T53" fmla="*/ 190 h 598"/>
                  <a:gd name="T54" fmla="*/ 903 w 3632"/>
                  <a:gd name="T55" fmla="*/ 162 h 598"/>
                  <a:gd name="T56" fmla="*/ 568 w 3632"/>
                  <a:gd name="T57" fmla="*/ 155 h 598"/>
                  <a:gd name="T58" fmla="*/ 545 w 3632"/>
                  <a:gd name="T59" fmla="*/ 136 h 598"/>
                  <a:gd name="T60" fmla="*/ 515 w 3632"/>
                  <a:gd name="T61" fmla="*/ 123 h 598"/>
                  <a:gd name="T62" fmla="*/ 499 w 3632"/>
                  <a:gd name="T63" fmla="*/ 108 h 598"/>
                  <a:gd name="T64" fmla="*/ 482 w 3632"/>
                  <a:gd name="T65" fmla="*/ 89 h 598"/>
                  <a:gd name="T66" fmla="*/ 472 w 3632"/>
                  <a:gd name="T67" fmla="*/ 77 h 598"/>
                  <a:gd name="T68" fmla="*/ 455 w 3632"/>
                  <a:gd name="T69" fmla="*/ 61 h 598"/>
                  <a:gd name="T70" fmla="*/ 370 w 3632"/>
                  <a:gd name="T71" fmla="*/ 48 h 598"/>
                  <a:gd name="T72" fmla="*/ 226 w 3632"/>
                  <a:gd name="T73" fmla="*/ 39 h 598"/>
                  <a:gd name="T74" fmla="*/ 191 w 3632"/>
                  <a:gd name="T75" fmla="*/ 32 h 598"/>
                  <a:gd name="T76" fmla="*/ 156 w 3632"/>
                  <a:gd name="T77" fmla="*/ 15 h 598"/>
                  <a:gd name="T78" fmla="*/ 150 w 3632"/>
                  <a:gd name="T79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632" h="598">
                    <a:moveTo>
                      <a:pt x="3632" y="598"/>
                    </a:moveTo>
                    <a:lnTo>
                      <a:pt x="3632" y="548"/>
                    </a:lnTo>
                    <a:lnTo>
                      <a:pt x="3554" y="548"/>
                    </a:lnTo>
                    <a:lnTo>
                      <a:pt x="3554" y="522"/>
                    </a:lnTo>
                    <a:lnTo>
                      <a:pt x="3297" y="522"/>
                    </a:lnTo>
                    <a:lnTo>
                      <a:pt x="3297" y="500"/>
                    </a:lnTo>
                    <a:lnTo>
                      <a:pt x="2766" y="500"/>
                    </a:lnTo>
                    <a:lnTo>
                      <a:pt x="2766" y="486"/>
                    </a:lnTo>
                    <a:lnTo>
                      <a:pt x="2701" y="486"/>
                    </a:lnTo>
                    <a:lnTo>
                      <a:pt x="2701" y="469"/>
                    </a:lnTo>
                    <a:lnTo>
                      <a:pt x="2628" y="469"/>
                    </a:lnTo>
                    <a:lnTo>
                      <a:pt x="2628" y="456"/>
                    </a:lnTo>
                    <a:lnTo>
                      <a:pt x="2524" y="456"/>
                    </a:lnTo>
                    <a:lnTo>
                      <a:pt x="2524" y="439"/>
                    </a:lnTo>
                    <a:lnTo>
                      <a:pt x="2470" y="439"/>
                    </a:lnTo>
                    <a:lnTo>
                      <a:pt x="2470" y="424"/>
                    </a:lnTo>
                    <a:lnTo>
                      <a:pt x="2284" y="424"/>
                    </a:lnTo>
                    <a:lnTo>
                      <a:pt x="2284" y="411"/>
                    </a:lnTo>
                    <a:lnTo>
                      <a:pt x="2275" y="411"/>
                    </a:lnTo>
                    <a:lnTo>
                      <a:pt x="2275" y="399"/>
                    </a:lnTo>
                    <a:lnTo>
                      <a:pt x="2269" y="399"/>
                    </a:lnTo>
                    <a:lnTo>
                      <a:pt x="2269" y="377"/>
                    </a:lnTo>
                    <a:lnTo>
                      <a:pt x="2234" y="377"/>
                    </a:lnTo>
                    <a:lnTo>
                      <a:pt x="2234" y="367"/>
                    </a:lnTo>
                    <a:lnTo>
                      <a:pt x="2204" y="367"/>
                    </a:lnTo>
                    <a:lnTo>
                      <a:pt x="2204" y="356"/>
                    </a:lnTo>
                    <a:lnTo>
                      <a:pt x="2151" y="356"/>
                    </a:lnTo>
                    <a:lnTo>
                      <a:pt x="2151" y="343"/>
                    </a:lnTo>
                    <a:lnTo>
                      <a:pt x="2006" y="343"/>
                    </a:lnTo>
                    <a:lnTo>
                      <a:pt x="2006" y="334"/>
                    </a:lnTo>
                    <a:lnTo>
                      <a:pt x="1823" y="334"/>
                    </a:lnTo>
                    <a:lnTo>
                      <a:pt x="1823" y="305"/>
                    </a:lnTo>
                    <a:lnTo>
                      <a:pt x="1816" y="305"/>
                    </a:lnTo>
                    <a:lnTo>
                      <a:pt x="1816" y="294"/>
                    </a:lnTo>
                    <a:lnTo>
                      <a:pt x="1744" y="294"/>
                    </a:lnTo>
                    <a:lnTo>
                      <a:pt x="1744" y="286"/>
                    </a:lnTo>
                    <a:lnTo>
                      <a:pt x="1694" y="286"/>
                    </a:lnTo>
                    <a:lnTo>
                      <a:pt x="1694" y="276"/>
                    </a:lnTo>
                    <a:lnTo>
                      <a:pt x="1508" y="276"/>
                    </a:lnTo>
                    <a:lnTo>
                      <a:pt x="1508" y="266"/>
                    </a:lnTo>
                    <a:lnTo>
                      <a:pt x="1470" y="266"/>
                    </a:lnTo>
                    <a:lnTo>
                      <a:pt x="1470" y="250"/>
                    </a:lnTo>
                    <a:lnTo>
                      <a:pt x="1399" y="250"/>
                    </a:lnTo>
                    <a:lnTo>
                      <a:pt x="1399" y="238"/>
                    </a:lnTo>
                    <a:lnTo>
                      <a:pt x="1372" y="238"/>
                    </a:lnTo>
                    <a:lnTo>
                      <a:pt x="1372" y="231"/>
                    </a:lnTo>
                    <a:lnTo>
                      <a:pt x="1363" y="231"/>
                    </a:lnTo>
                    <a:lnTo>
                      <a:pt x="1363" y="218"/>
                    </a:lnTo>
                    <a:lnTo>
                      <a:pt x="1341" y="218"/>
                    </a:lnTo>
                    <a:lnTo>
                      <a:pt x="1341" y="210"/>
                    </a:lnTo>
                    <a:lnTo>
                      <a:pt x="1211" y="210"/>
                    </a:lnTo>
                    <a:lnTo>
                      <a:pt x="1211" y="200"/>
                    </a:lnTo>
                    <a:lnTo>
                      <a:pt x="940" y="200"/>
                    </a:lnTo>
                    <a:lnTo>
                      <a:pt x="940" y="190"/>
                    </a:lnTo>
                    <a:lnTo>
                      <a:pt x="903" y="190"/>
                    </a:lnTo>
                    <a:lnTo>
                      <a:pt x="903" y="162"/>
                    </a:lnTo>
                    <a:lnTo>
                      <a:pt x="568" y="162"/>
                    </a:lnTo>
                    <a:lnTo>
                      <a:pt x="568" y="155"/>
                    </a:lnTo>
                    <a:lnTo>
                      <a:pt x="545" y="155"/>
                    </a:lnTo>
                    <a:lnTo>
                      <a:pt x="545" y="136"/>
                    </a:lnTo>
                    <a:lnTo>
                      <a:pt x="515" y="136"/>
                    </a:lnTo>
                    <a:lnTo>
                      <a:pt x="515" y="123"/>
                    </a:lnTo>
                    <a:lnTo>
                      <a:pt x="499" y="123"/>
                    </a:lnTo>
                    <a:lnTo>
                      <a:pt x="499" y="108"/>
                    </a:lnTo>
                    <a:lnTo>
                      <a:pt x="482" y="108"/>
                    </a:lnTo>
                    <a:lnTo>
                      <a:pt x="482" y="89"/>
                    </a:lnTo>
                    <a:lnTo>
                      <a:pt x="472" y="89"/>
                    </a:lnTo>
                    <a:lnTo>
                      <a:pt x="472" y="77"/>
                    </a:lnTo>
                    <a:lnTo>
                      <a:pt x="455" y="77"/>
                    </a:lnTo>
                    <a:lnTo>
                      <a:pt x="455" y="61"/>
                    </a:lnTo>
                    <a:lnTo>
                      <a:pt x="370" y="61"/>
                    </a:lnTo>
                    <a:lnTo>
                      <a:pt x="370" y="48"/>
                    </a:lnTo>
                    <a:lnTo>
                      <a:pt x="226" y="48"/>
                    </a:lnTo>
                    <a:lnTo>
                      <a:pt x="226" y="39"/>
                    </a:lnTo>
                    <a:lnTo>
                      <a:pt x="191" y="39"/>
                    </a:lnTo>
                    <a:lnTo>
                      <a:pt x="191" y="32"/>
                    </a:lnTo>
                    <a:lnTo>
                      <a:pt x="156" y="32"/>
                    </a:lnTo>
                    <a:lnTo>
                      <a:pt x="156" y="15"/>
                    </a:lnTo>
                    <a:lnTo>
                      <a:pt x="150" y="15"/>
                    </a:lnTo>
                    <a:lnTo>
                      <a:pt x="150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>
                <a:solidFill>
                  <a:srgbClr val="C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AutoShape 165"/>
              <p:cNvSpPr>
                <a:spLocks noChangeArrowheads="1"/>
              </p:cNvSpPr>
              <p:nvPr/>
            </p:nvSpPr>
            <p:spPr bwMode="auto">
              <a:xfrm>
                <a:off x="2081497" y="3041742"/>
                <a:ext cx="4374167" cy="359746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US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36" name="Rectangle 36"/>
              <p:cNvSpPr>
                <a:spLocks noChangeArrowheads="1"/>
              </p:cNvSpPr>
              <p:nvPr/>
            </p:nvSpPr>
            <p:spPr bwMode="auto">
              <a:xfrm>
                <a:off x="3703838" y="3149615"/>
                <a:ext cx="180000" cy="144000"/>
              </a:xfrm>
              <a:prstGeom prst="rect">
                <a:avLst/>
              </a:prstGeom>
              <a:solidFill>
                <a:srgbClr val="660033"/>
              </a:solidFill>
              <a:ln w="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37" name="Rectangle 37"/>
              <p:cNvSpPr>
                <a:spLocks noChangeArrowheads="1"/>
              </p:cNvSpPr>
              <p:nvPr/>
            </p:nvSpPr>
            <p:spPr bwMode="auto">
              <a:xfrm>
                <a:off x="2256271" y="3149615"/>
                <a:ext cx="180000" cy="144000"/>
              </a:xfrm>
              <a:prstGeom prst="rect">
                <a:avLst/>
              </a:prstGeom>
              <a:solidFill>
                <a:srgbClr val="FF6600"/>
              </a:solidFill>
              <a:ln w="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38" name="ZoneTexte 56"/>
              <p:cNvSpPr txBox="1">
                <a:spLocks noChangeArrowheads="1"/>
              </p:cNvSpPr>
              <p:nvPr/>
            </p:nvSpPr>
            <p:spPr bwMode="auto">
              <a:xfrm>
                <a:off x="3844865" y="3067727"/>
                <a:ext cx="1282659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 dirty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2 INTI + MVC</a:t>
                </a:r>
              </a:p>
            </p:txBody>
          </p:sp>
          <p:sp>
            <p:nvSpPr>
              <p:cNvPr id="39" name="ZoneTexte 56"/>
              <p:cNvSpPr txBox="1">
                <a:spLocks noChangeArrowheads="1"/>
              </p:cNvSpPr>
              <p:nvPr/>
            </p:nvSpPr>
            <p:spPr bwMode="auto">
              <a:xfrm>
                <a:off x="2414336" y="3067727"/>
                <a:ext cx="119257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 dirty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2 INTI + IP/r</a:t>
                </a:r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5200873" y="3149615"/>
                <a:ext cx="180000" cy="144000"/>
              </a:xfrm>
              <a:prstGeom prst="rect">
                <a:avLst/>
              </a:prstGeom>
              <a:solidFill>
                <a:srgbClr val="CC0000"/>
              </a:solidFill>
              <a:ln w="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41" name="ZoneTexte 56"/>
              <p:cNvSpPr txBox="1">
                <a:spLocks noChangeArrowheads="1"/>
              </p:cNvSpPr>
              <p:nvPr/>
            </p:nvSpPr>
            <p:spPr bwMode="auto">
              <a:xfrm>
                <a:off x="5345715" y="3067727"/>
                <a:ext cx="110434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 dirty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IP/r + MVC</a:t>
                </a:r>
              </a:p>
            </p:txBody>
          </p:sp>
          <p:sp>
            <p:nvSpPr>
              <p:cNvPr id="42" name="Rectangle 46"/>
              <p:cNvSpPr>
                <a:spLocks noChangeArrowheads="1"/>
              </p:cNvSpPr>
              <p:nvPr/>
            </p:nvSpPr>
            <p:spPr bwMode="auto">
              <a:xfrm>
                <a:off x="1651772" y="4316354"/>
                <a:ext cx="99386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0</a:t>
                </a:r>
              </a:p>
            </p:txBody>
          </p:sp>
          <p:sp>
            <p:nvSpPr>
              <p:cNvPr id="43" name="Rectangle 51"/>
              <p:cNvSpPr>
                <a:spLocks noChangeArrowheads="1"/>
              </p:cNvSpPr>
              <p:nvPr/>
            </p:nvSpPr>
            <p:spPr bwMode="auto">
              <a:xfrm>
                <a:off x="1403306" y="1936692"/>
                <a:ext cx="347852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1,00</a:t>
                </a:r>
              </a:p>
            </p:txBody>
          </p:sp>
          <p:sp>
            <p:nvSpPr>
              <p:cNvPr id="44" name="Rectangle 47"/>
              <p:cNvSpPr>
                <a:spLocks noChangeArrowheads="1"/>
              </p:cNvSpPr>
              <p:nvPr/>
            </p:nvSpPr>
            <p:spPr bwMode="auto">
              <a:xfrm>
                <a:off x="1403306" y="3724217"/>
                <a:ext cx="347852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0,25</a:t>
                </a:r>
              </a:p>
            </p:txBody>
          </p:sp>
          <p:sp>
            <p:nvSpPr>
              <p:cNvPr id="46" name="Rectangle 49"/>
              <p:cNvSpPr>
                <a:spLocks noChangeArrowheads="1"/>
              </p:cNvSpPr>
              <p:nvPr/>
            </p:nvSpPr>
            <p:spPr bwMode="auto">
              <a:xfrm>
                <a:off x="1403306" y="3106679"/>
                <a:ext cx="347852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0,50</a:t>
                </a:r>
              </a:p>
            </p:txBody>
          </p:sp>
          <p:sp>
            <p:nvSpPr>
              <p:cNvPr id="47" name="Rectangle 50"/>
              <p:cNvSpPr>
                <a:spLocks noChangeArrowheads="1"/>
              </p:cNvSpPr>
              <p:nvPr/>
            </p:nvSpPr>
            <p:spPr bwMode="auto">
              <a:xfrm>
                <a:off x="1403306" y="2500054"/>
                <a:ext cx="347852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0,75</a:t>
                </a:r>
              </a:p>
            </p:txBody>
          </p:sp>
          <p:sp>
            <p:nvSpPr>
              <p:cNvPr id="48" name="Rectangle 46"/>
              <p:cNvSpPr>
                <a:spLocks noChangeArrowheads="1"/>
              </p:cNvSpPr>
              <p:nvPr/>
            </p:nvSpPr>
            <p:spPr bwMode="auto">
              <a:xfrm>
                <a:off x="1994264" y="4630679"/>
                <a:ext cx="99386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0</a:t>
                </a:r>
              </a:p>
            </p:txBody>
          </p:sp>
          <p:sp>
            <p:nvSpPr>
              <p:cNvPr id="49" name="Rectangle 46"/>
              <p:cNvSpPr>
                <a:spLocks noChangeArrowheads="1"/>
              </p:cNvSpPr>
              <p:nvPr/>
            </p:nvSpPr>
            <p:spPr bwMode="auto">
              <a:xfrm>
                <a:off x="2722107" y="4630679"/>
                <a:ext cx="1987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12</a:t>
                </a:r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3514195" y="4630679"/>
                <a:ext cx="1987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24</a:t>
                </a:r>
              </a:p>
            </p:txBody>
          </p:sp>
          <p:sp>
            <p:nvSpPr>
              <p:cNvPr id="51" name="Rectangle 46"/>
              <p:cNvSpPr>
                <a:spLocks noChangeArrowheads="1"/>
              </p:cNvSpPr>
              <p:nvPr/>
            </p:nvSpPr>
            <p:spPr bwMode="auto">
              <a:xfrm>
                <a:off x="4306283" y="4630679"/>
                <a:ext cx="1987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36</a:t>
                </a:r>
              </a:p>
            </p:txBody>
          </p:sp>
          <p:sp>
            <p:nvSpPr>
              <p:cNvPr id="52" name="Rectangle 46"/>
              <p:cNvSpPr>
                <a:spLocks noChangeArrowheads="1"/>
              </p:cNvSpPr>
              <p:nvPr/>
            </p:nvSpPr>
            <p:spPr bwMode="auto">
              <a:xfrm>
                <a:off x="5098371" y="4630679"/>
                <a:ext cx="1987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48</a:t>
                </a:r>
              </a:p>
            </p:txBody>
          </p:sp>
          <p:sp>
            <p:nvSpPr>
              <p:cNvPr id="53" name="Rectangle 46"/>
              <p:cNvSpPr>
                <a:spLocks noChangeArrowheads="1"/>
              </p:cNvSpPr>
              <p:nvPr/>
            </p:nvSpPr>
            <p:spPr bwMode="auto">
              <a:xfrm>
                <a:off x="5890459" y="4630679"/>
                <a:ext cx="1987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60</a:t>
                </a:r>
              </a:p>
            </p:txBody>
          </p:sp>
          <p:sp>
            <p:nvSpPr>
              <p:cNvPr id="54" name="Rectangle 46"/>
              <p:cNvSpPr>
                <a:spLocks noChangeArrowheads="1"/>
              </p:cNvSpPr>
              <p:nvPr/>
            </p:nvSpPr>
            <p:spPr bwMode="auto">
              <a:xfrm>
                <a:off x="6682547" y="4630679"/>
                <a:ext cx="1987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72</a:t>
                </a:r>
              </a:p>
            </p:txBody>
          </p:sp>
          <p:sp>
            <p:nvSpPr>
              <p:cNvPr id="55" name="Rectangle 46"/>
              <p:cNvSpPr>
                <a:spLocks noChangeArrowheads="1"/>
              </p:cNvSpPr>
              <p:nvPr/>
            </p:nvSpPr>
            <p:spPr bwMode="auto">
              <a:xfrm>
                <a:off x="7474635" y="4630679"/>
                <a:ext cx="1987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84</a:t>
                </a:r>
              </a:p>
            </p:txBody>
          </p:sp>
          <p:sp>
            <p:nvSpPr>
              <p:cNvPr id="56" name="Rectangle 46"/>
              <p:cNvSpPr>
                <a:spLocks noChangeArrowheads="1"/>
              </p:cNvSpPr>
              <p:nvPr/>
            </p:nvSpPr>
            <p:spPr bwMode="auto">
              <a:xfrm>
                <a:off x="8266723" y="4630679"/>
                <a:ext cx="1987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000066"/>
                    </a:solidFill>
                    <a:ea typeface="ＭＳ Ｐゴシック" pitchFamily="34" charset="-128"/>
                  </a:rPr>
                  <a:t>96</a:t>
                </a:r>
              </a:p>
            </p:txBody>
          </p:sp>
        </p:grpSp>
        <p:sp>
          <p:nvSpPr>
            <p:cNvPr id="4" name="ZoneTexte 3"/>
            <p:cNvSpPr txBox="1"/>
            <p:nvPr/>
          </p:nvSpPr>
          <p:spPr>
            <a:xfrm>
              <a:off x="4446528" y="4876227"/>
              <a:ext cx="92204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000066"/>
                  </a:solidFill>
                </a:rPr>
                <a:t>Semaine</a:t>
              </a:r>
            </a:p>
          </p:txBody>
        </p:sp>
      </p:grpSp>
      <p:sp>
        <p:nvSpPr>
          <p:cNvPr id="7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MARCH : switch pour MVC</a:t>
            </a:r>
          </a:p>
        </p:txBody>
      </p:sp>
    </p:spTree>
    <p:extLst>
      <p:ext uri="{BB962C8B-B14F-4D97-AF65-F5344CB8AC3E}">
        <p14:creationId xmlns:p14="http://schemas.microsoft.com/office/powerpoint/2010/main" val="4085356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10" y="1301290"/>
            <a:ext cx="90153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+mj-lt"/>
              </a:rPr>
              <a:t>Emergence de résistance chez les patients avec échec virologique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MARCH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254559" y="6582618"/>
            <a:ext cx="28825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Pett</a:t>
            </a:r>
            <a:r>
              <a:rPr lang="fr-FR" sz="1200" i="1" dirty="0">
                <a:solidFill>
                  <a:srgbClr val="CC0000"/>
                </a:solidFill>
              </a:rPr>
              <a:t> SL. Clin Infect Dis 2016;63:122-32</a:t>
            </a:r>
          </a:p>
        </p:txBody>
      </p:sp>
      <p:graphicFrame>
        <p:nvGraphicFramePr>
          <p:cNvPr id="7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51414"/>
              </p:ext>
            </p:extLst>
          </p:nvPr>
        </p:nvGraphicFramePr>
        <p:xfrm>
          <a:off x="147754" y="1913307"/>
          <a:ext cx="8775635" cy="4060078"/>
        </p:xfrm>
        <a:graphic>
          <a:graphicData uri="http://schemas.openxmlformats.org/drawingml/2006/table">
            <a:tbl>
              <a:tblPr/>
              <a:tblGrid>
                <a:gridCol w="3643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3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7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noProof="0" dirty="0">
                        <a:solidFill>
                          <a:srgbClr val="000066"/>
                        </a:solidFill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 INTI + IP/r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 INTI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156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IP/r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157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532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Echec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virologique confirmé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, n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532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Génotype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amplifiable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, n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8746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Génotype IP et RT</a:t>
                      </a:r>
                    </a:p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Emergence de résistance (mutations)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n = 1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K103N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n = 5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M41L, T215E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M184V, K101E, Y181C,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G190A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- L10I, K65R, V106I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- L10I, A71V, M184V</a:t>
                      </a:r>
                    </a:p>
                    <a:p>
                      <a:pPr algn="l"/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- L90M, L10I, A71V, M184M/V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n = 7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L10I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I50V,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L10I, L33F/L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- A62V, T215S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- K20I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- E138A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V32A/V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L10I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72612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Tropisme (test phénotypique) à l’échec</a:t>
                      </a:r>
                    </a:p>
                    <a:p>
                      <a:pPr lvl="1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CCR5</a:t>
                      </a:r>
                    </a:p>
                    <a:p>
                      <a:pPr lvl="1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CXCR4</a:t>
                      </a:r>
                    </a:p>
                    <a:p>
                      <a:pPr lvl="1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Echec du test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br>
                        <a:rPr lang="fr-FR" sz="1400" b="1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baseline="0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  <a:p>
                      <a:pPr algn="ctr"/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/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3</a:t>
                      </a:r>
                      <a:br>
                        <a:rPr lang="fr-FR" sz="1400" b="1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MARCH : switch pour MVC</a:t>
            </a:r>
          </a:p>
        </p:txBody>
      </p:sp>
    </p:spTree>
    <p:extLst>
      <p:ext uri="{BB962C8B-B14F-4D97-AF65-F5344CB8AC3E}">
        <p14:creationId xmlns:p14="http://schemas.microsoft.com/office/powerpoint/2010/main" val="2964741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897" y="1139240"/>
            <a:ext cx="86264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+mj-lt"/>
              </a:rPr>
              <a:t>Modifications des paramètres immunologiques, </a:t>
            </a:r>
            <a:br>
              <a:rPr lang="fr-FR" sz="2400" b="1" dirty="0">
                <a:solidFill>
                  <a:srgbClr val="CC3300"/>
                </a:solidFill>
                <a:latin typeface="+mj-lt"/>
              </a:rPr>
            </a:br>
            <a:r>
              <a:rPr lang="fr-FR" sz="2400" b="1" dirty="0">
                <a:solidFill>
                  <a:srgbClr val="CC3300"/>
                </a:solidFill>
                <a:latin typeface="+mj-lt"/>
              </a:rPr>
              <a:t>métaboliques et de qualité de vie à S48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8850" y="6254925"/>
            <a:ext cx="16321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p : vs 2 INTI + IP/r</a:t>
            </a: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MARCH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6254559" y="6582618"/>
            <a:ext cx="28825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Pett</a:t>
            </a:r>
            <a:r>
              <a:rPr lang="fr-FR" sz="1200" i="1" dirty="0">
                <a:solidFill>
                  <a:srgbClr val="CC0000"/>
                </a:solidFill>
              </a:rPr>
              <a:t> SL. Clin Infect Dis 2016;63:122-32</a:t>
            </a:r>
          </a:p>
        </p:txBody>
      </p:sp>
      <p:graphicFrame>
        <p:nvGraphicFramePr>
          <p:cNvPr id="8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609556"/>
              </p:ext>
            </p:extLst>
          </p:nvPr>
        </p:nvGraphicFramePr>
        <p:xfrm>
          <a:off x="188850" y="2001417"/>
          <a:ext cx="8775635" cy="4255077"/>
        </p:xfrm>
        <a:graphic>
          <a:graphicData uri="http://schemas.openxmlformats.org/drawingml/2006/table">
            <a:tbl>
              <a:tblPr/>
              <a:tblGrid>
                <a:gridCol w="420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6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5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+mj-lt"/>
                        </a:rPr>
                        <a:t>Modification moyenne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 INTI + IP/r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 INTI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156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IP/r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157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Augmentation CD4/mm</a:t>
                      </a:r>
                      <a:r>
                        <a:rPr lang="fr-FR" sz="1400" b="1" baseline="30000" noProof="0" dirty="0">
                          <a:solidFill>
                            <a:srgbClr val="000066"/>
                          </a:solidFill>
                        </a:rPr>
                        <a:t>3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+ 40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+ 39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+ 29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Cholestérol total, </a:t>
                      </a:r>
                      <a:r>
                        <a:rPr lang="fr-FR" sz="1400" b="1" noProof="0" dirty="0" err="1">
                          <a:solidFill>
                            <a:srgbClr val="000066"/>
                          </a:solidFill>
                        </a:rPr>
                        <a:t>mmol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/l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+ 0,06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- 0,45</a:t>
                      </a:r>
                      <a:br>
                        <a:rPr lang="fr-FR" sz="1400" b="1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p &lt; 0,0001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+ 0,34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HDL-cholestérol, </a:t>
                      </a:r>
                      <a:r>
                        <a:rPr lang="fr-FR" sz="1400" b="1" noProof="0" dirty="0" err="1">
                          <a:solidFill>
                            <a:srgbClr val="000066"/>
                          </a:solidFill>
                        </a:rPr>
                        <a:t>mmol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/l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+ 0,05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+ 0.04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LDL-cholestérol, </a:t>
                      </a:r>
                      <a:r>
                        <a:rPr lang="fr-FR" sz="1400" b="1" noProof="0" dirty="0" err="1">
                          <a:solidFill>
                            <a:srgbClr val="000066"/>
                          </a:solidFill>
                        </a:rPr>
                        <a:t>mmol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/l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+ 0,10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- 0,27</a:t>
                      </a:r>
                      <a:br>
                        <a:rPr lang="fr-FR" sz="1400" b="1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p ≤ 0,0002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+ 0,18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Triglycérides, </a:t>
                      </a:r>
                      <a:r>
                        <a:rPr lang="fr-FR" sz="1400" b="1" noProof="0" dirty="0" err="1">
                          <a:solidFill>
                            <a:srgbClr val="000066"/>
                          </a:solidFill>
                        </a:rPr>
                        <a:t>mmol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/l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- 0,0795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- 0,4016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+ 0,1146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Rachis lombaire, T-score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- 0,05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+ 0,08</a:t>
                      </a:r>
                      <a:br>
                        <a:rPr lang="fr-FR" sz="1400" b="1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p = 0,03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+ 0,10</a:t>
                      </a:r>
                      <a:br>
                        <a:rPr lang="fr-FR" sz="1400" b="1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p = 0,028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049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Hanche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droite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, T-score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- 0,12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- 0,12</a:t>
                      </a:r>
                      <a:br>
                        <a:rPr lang="fr-FR" sz="1400" b="1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ns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+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0,07</a:t>
                      </a:r>
                    </a:p>
                    <a:p>
                      <a:pPr algn="ctr"/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p = 0,01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8917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Qualité de vie physique et mentale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Pas de modification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significative </a:t>
                      </a:r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vs contrôle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60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MARCH : switch pour MVC</a:t>
            </a:r>
          </a:p>
        </p:txBody>
      </p:sp>
    </p:spTree>
    <p:extLst>
      <p:ext uri="{BB962C8B-B14F-4D97-AF65-F5344CB8AC3E}">
        <p14:creationId xmlns:p14="http://schemas.microsoft.com/office/powerpoint/2010/main" val="2952782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310" y="1301290"/>
            <a:ext cx="90153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+mj-lt"/>
              </a:rPr>
              <a:t>Tolérance à S48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4182" y="4419128"/>
            <a:ext cx="8702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</a:rPr>
              <a:t>1 infarctus du myocarde sous MVC chez un patient avec risque CV élevé en raison de son mode de vie et d’une malformation cardiaque congénitale</a:t>
            </a: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MARCH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6254559" y="6582618"/>
            <a:ext cx="28825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Pett</a:t>
            </a:r>
            <a:r>
              <a:rPr lang="fr-FR" sz="1200" i="1" dirty="0">
                <a:solidFill>
                  <a:srgbClr val="CC0000"/>
                </a:solidFill>
              </a:rPr>
              <a:t> SL. Clin Infect Dis 2016;63:122-32</a:t>
            </a:r>
          </a:p>
        </p:txBody>
      </p:sp>
      <p:graphicFrame>
        <p:nvGraphicFramePr>
          <p:cNvPr id="8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820971"/>
              </p:ext>
            </p:extLst>
          </p:nvPr>
        </p:nvGraphicFramePr>
        <p:xfrm>
          <a:off x="184182" y="2067249"/>
          <a:ext cx="8775635" cy="2238532"/>
        </p:xfrm>
        <a:graphic>
          <a:graphicData uri="http://schemas.openxmlformats.org/drawingml/2006/table">
            <a:tbl>
              <a:tblPr/>
              <a:tblGrid>
                <a:gridCol w="420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6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80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noProof="0" dirty="0">
                        <a:solidFill>
                          <a:srgbClr val="000066"/>
                        </a:solidFill>
                        <a:latin typeface="+mj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 INTI + IP/r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2 INTI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156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IP/r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n = 157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843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Modification moyenne DFG, ml/min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-1,96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- 9,54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-</a:t>
                      </a:r>
                      <a:r>
                        <a:rPr lang="fr-FR" sz="1400" b="1" baseline="0" dirty="0">
                          <a:solidFill>
                            <a:srgbClr val="000066"/>
                          </a:solidFill>
                        </a:rPr>
                        <a:t> 0,69</a:t>
                      </a:r>
                      <a:endParaRPr lang="fr-FR" sz="1400" b="1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843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Arrêt pour événement indésirable, 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843">
                <a:tc>
                  <a:txBody>
                    <a:bodyPr/>
                    <a:lstStyle/>
                    <a:p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indésirable grave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, n (%)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8 (9,76)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15 (9,62)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0066"/>
                          </a:solidFill>
                        </a:rPr>
                        <a:t>14 (8,92)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MARCH : switch pour MVC</a:t>
            </a:r>
          </a:p>
        </p:txBody>
      </p:sp>
    </p:spTree>
    <p:extLst>
      <p:ext uri="{BB962C8B-B14F-4D97-AF65-F5344CB8AC3E}">
        <p14:creationId xmlns:p14="http://schemas.microsoft.com/office/powerpoint/2010/main" val="1128494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409700"/>
            <a:ext cx="8764427" cy="5303838"/>
          </a:xfrm>
        </p:spPr>
        <p:txBody>
          <a:bodyPr/>
          <a:lstStyle/>
          <a:p>
            <a:r>
              <a:rPr lang="fr-FR" sz="2800" b="1" dirty="0">
                <a:latin typeface="+mj-lt"/>
              </a:rPr>
              <a:t>Conclusion</a:t>
            </a:r>
            <a:br>
              <a:rPr lang="fr-FR" sz="2400" b="1" dirty="0">
                <a:latin typeface="+mj-lt"/>
              </a:rPr>
            </a:br>
            <a:endParaRPr lang="fr-FR" sz="2400" b="1" dirty="0">
              <a:latin typeface="+mj-lt"/>
            </a:endParaRPr>
          </a:p>
          <a:p>
            <a:pPr lvl="1"/>
            <a:r>
              <a:rPr lang="fr-FR" sz="2000" dirty="0">
                <a:latin typeface=""/>
              </a:rPr>
              <a:t>Cette large étude randomisée internationale met en évidence que MVC + 2 IN(t)TI, chez les patients avec tropisme R5, est une option de switch/simplification en cas de contrôle virologique sous </a:t>
            </a:r>
            <a:br>
              <a:rPr lang="fr-FR" sz="2000" dirty="0">
                <a:latin typeface=""/>
              </a:rPr>
            </a:br>
            <a:r>
              <a:rPr lang="fr-FR" sz="2000" dirty="0">
                <a:latin typeface=""/>
              </a:rPr>
              <a:t>IP/r + IN(t)TI</a:t>
            </a:r>
            <a:br>
              <a:rPr lang="fr-FR" sz="2000" dirty="0">
                <a:latin typeface=""/>
              </a:rPr>
            </a:br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MVC était bien toléré, avec un impact favorable sur les lipides et un effet neutre sur la fonction rénale après 48 semaines de traitement</a:t>
            </a:r>
          </a:p>
          <a:p>
            <a:pPr lvl="1"/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Ces résultats font de MVC une option de switch à IP/r, en association à </a:t>
            </a:r>
            <a:r>
              <a:rPr lang="fr-FR" sz="2000" dirty="0"/>
              <a:t>2 IN(</a:t>
            </a:r>
            <a:r>
              <a:rPr lang="fr-FR" sz="2000" dirty="0" err="1"/>
              <a:t>t</a:t>
            </a:r>
            <a:r>
              <a:rPr lang="fr-FR" sz="2000" dirty="0"/>
              <a:t>)TI, mais pas comme schéma d’épargne d’INTI comportant MVC + IP/r </a:t>
            </a:r>
            <a:endParaRPr lang="fr-FR" sz="2000" dirty="0">
              <a:solidFill>
                <a:srgbClr val="000066"/>
              </a:solidFill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611194"/>
            <a:ext cx="778723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MARCH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254559" y="6582618"/>
            <a:ext cx="28825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</a:rPr>
              <a:t>Pett</a:t>
            </a:r>
            <a:r>
              <a:rPr lang="fr-FR" sz="1200" i="1" dirty="0">
                <a:solidFill>
                  <a:srgbClr val="CC0000"/>
                </a:solidFill>
              </a:rPr>
              <a:t> SL. Clin Infect Dis 2016;63:122-32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MARCH : switch pour MVC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2286</TotalTime>
  <Words>963</Words>
  <Application>Microsoft Office PowerPoint</Application>
  <PresentationFormat>Affichage à l'écran (4:3)</PresentationFormat>
  <Paragraphs>308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Cambria</vt:lpstr>
      <vt:lpstr>Times New Roman</vt:lpstr>
      <vt:lpstr>Trebuchet MS</vt:lpstr>
      <vt:lpstr>Wingdings</vt:lpstr>
      <vt:lpstr>ARV_trials_2016</vt:lpstr>
      <vt:lpstr>Switch pour MVC</vt:lpstr>
      <vt:lpstr>Etude MARCH : switch pour MVC</vt:lpstr>
      <vt:lpstr>Etude MARCH : switch pour MVC</vt:lpstr>
      <vt:lpstr>Etude MARCH : switch pour MVC</vt:lpstr>
      <vt:lpstr>Etude MARCH : switch pour MVC</vt:lpstr>
      <vt:lpstr>Etude MARCH : switch pour MVC</vt:lpstr>
      <vt:lpstr>Etude MARCH : switch pour MVC</vt:lpstr>
      <vt:lpstr>Etude MARCH : switch pour MVC</vt:lpstr>
      <vt:lpstr>Etude MARCH : switch pour MVC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Pilar</cp:lastModifiedBy>
  <cp:revision>135</cp:revision>
  <dcterms:created xsi:type="dcterms:W3CDTF">2015-05-20T09:37:18Z</dcterms:created>
  <dcterms:modified xsi:type="dcterms:W3CDTF">2016-09-21T09:10:33Z</dcterms:modified>
</cp:coreProperties>
</file>