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57" r:id="rId3"/>
    <p:sldId id="258" r:id="rId4"/>
    <p:sldId id="267" r:id="rId5"/>
    <p:sldId id="268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Section sans titre" id="{DA8513AD-3E7B-444E-B943-49EF11AFC989}">
          <p14:sldIdLst>
            <p14:sldId id="264"/>
            <p14:sldId id="257"/>
            <p14:sldId id="258"/>
            <p14:sldId id="267"/>
            <p14:sldId id="268"/>
            <p14:sldId id="26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5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Utilisateur de Microsoft Office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FF"/>
    <a:srgbClr val="DDDDDD"/>
    <a:srgbClr val="000066"/>
    <a:srgbClr val="333399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579" autoAdjust="0"/>
  </p:normalViewPr>
  <p:slideViewPr>
    <p:cSldViewPr snapToGrid="0" snapToObjects="1">
      <p:cViewPr>
        <p:scale>
          <a:sx n="100" d="100"/>
          <a:sy n="100" d="100"/>
        </p:scale>
        <p:origin x="-1848" y="-366"/>
      </p:cViewPr>
      <p:guideLst>
        <p:guide orient="horz" pos="25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28/09/2017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589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70F30-CB28-448F-883B-3C6709959F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5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7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‹N°›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4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420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6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Switch pour IP/r + 3TC versus monothérapie IP/r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PIVOT</a:t>
            </a:r>
          </a:p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Etude MOBIDIP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7282506" y="1907347"/>
            <a:ext cx="0" cy="308832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5197529" y="2819860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5549177" y="2542811"/>
            <a:ext cx="0" cy="52387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5533302" y="2547848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5541239" y="3066686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904396" y="2247950"/>
            <a:ext cx="2836211" cy="48445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15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Monothérapie LPV/r (n = 82)</a:t>
            </a:r>
            <a:endParaRPr lang="fr-FR" sz="15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292256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Schéma étude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4206378" y="2246925"/>
            <a:ext cx="287999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591515" y="1211698"/>
            <a:ext cx="1539875" cy="863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En ouvert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5147555"/>
            <a:ext cx="9066213" cy="1386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fr-FR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Objectif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fr-FR" dirty="0">
                <a:solidFill>
                  <a:srgbClr val="000066"/>
                </a:solidFill>
              </a:rPr>
              <a:t>Critère principal de jugement : taux d’échec à S96, en ITT, défini par 1) ARN VIH confirmé </a:t>
            </a:r>
            <a:r>
              <a:rPr lang="fr-FR" u="sng" dirty="0">
                <a:solidFill>
                  <a:srgbClr val="000066"/>
                </a:solidFill>
              </a:rPr>
              <a:t>&gt;</a:t>
            </a:r>
            <a:r>
              <a:rPr lang="fr-FR" dirty="0">
                <a:solidFill>
                  <a:srgbClr val="000066"/>
                </a:solidFill>
              </a:rPr>
              <a:t> 500 c/ml, 2) réintroduction des INTI ou 3) interruption de l’IP/r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fr-FR" dirty="0">
                <a:solidFill>
                  <a:srgbClr val="000066"/>
                </a:solidFill>
              </a:rPr>
              <a:t>Mars 2016 : arrêt du bras monothérapie suite à réunion du Comité Indépendant 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197535" y="1723492"/>
            <a:ext cx="3095999" cy="340917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≥ 18 ans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ARN VIH </a:t>
            </a:r>
            <a:r>
              <a:rPr lang="fr-FR" sz="1400" b="1" u="sng" dirty="0">
                <a:solidFill>
                  <a:srgbClr val="000066"/>
                </a:solidFill>
                <a:latin typeface="Calibri" pitchFamily="34" charset="0"/>
              </a:rPr>
              <a:t>&lt;</a:t>
            </a:r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 200 c/ml &gt; 6 mois dans étude 2LADY (2</a:t>
            </a:r>
            <a:r>
              <a:rPr lang="fr-FR" sz="1400" b="1" baseline="30000" dirty="0">
                <a:solidFill>
                  <a:srgbClr val="000066"/>
                </a:solidFill>
                <a:latin typeface="Calibri" pitchFamily="34" charset="0"/>
              </a:rPr>
              <a:t>ème</a:t>
            </a:r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 ligne au Cameroun, Sénégal, Burkina Faso) sous LPV/r + TDF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+ FTC ou LPV/r + ABC + </a:t>
            </a:r>
            <a:r>
              <a:rPr lang="fr-FR" sz="1400" b="1" dirty="0" err="1">
                <a:solidFill>
                  <a:srgbClr val="000066"/>
                </a:solidFill>
                <a:latin typeface="Calibri" pitchFamily="34" charset="0"/>
              </a:rPr>
              <a:t>ddI</a:t>
            </a:r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br>
              <a:rPr lang="fr-FR" sz="1400" b="1" dirty="0">
                <a:solidFill>
                  <a:srgbClr val="000066"/>
                </a:solidFill>
                <a:latin typeface="Calibri" pitchFamily="34" charset="0"/>
              </a:rPr>
            </a:br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ou DRV/r + TDF + FTC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Traitement ARV stable au cours des 3 derniers mois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Calibri" pitchFamily="34" charset="0"/>
              </a:rPr>
              <a:t>Pas d’antécédent d’échec virologique (&gt; 1 000 c/ml x 2)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+mj-lt"/>
              </a:rPr>
              <a:t>CD4 &gt; 100/mm</a:t>
            </a:r>
            <a:r>
              <a:rPr lang="fr-FR" sz="1400" b="1" baseline="30000" dirty="0">
                <a:solidFill>
                  <a:srgbClr val="000066"/>
                </a:solidFill>
                <a:latin typeface="+mj-lt"/>
              </a:rPr>
              <a:t>3</a:t>
            </a:r>
            <a:endParaRPr lang="fr-FR" sz="1400" b="1" dirty="0">
              <a:solidFill>
                <a:srgbClr val="000066"/>
              </a:solidFill>
              <a:latin typeface="+mj-lt"/>
            </a:endParaRP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+mj-lt"/>
              </a:rPr>
              <a:t> Adhérence ≥ 90%</a:t>
            </a:r>
          </a:p>
          <a:p>
            <a:pPr algn="ctr" defTabSz="914400"/>
            <a:r>
              <a:rPr lang="fr-FR" sz="1400" b="1" dirty="0">
                <a:solidFill>
                  <a:srgbClr val="000066"/>
                </a:solidFill>
                <a:latin typeface="+mj-lt"/>
              </a:rPr>
              <a:t>Ag </a:t>
            </a:r>
            <a:r>
              <a:rPr lang="fr-FR" sz="1400" b="1" dirty="0" err="1">
                <a:solidFill>
                  <a:srgbClr val="000066"/>
                </a:solidFill>
                <a:latin typeface="+mj-lt"/>
              </a:rPr>
              <a:t>HBs</a:t>
            </a:r>
            <a:r>
              <a:rPr lang="fr-FR" sz="1400" b="1" dirty="0">
                <a:solidFill>
                  <a:srgbClr val="000066"/>
                </a:solidFill>
                <a:latin typeface="+mj-lt"/>
              </a:rPr>
              <a:t> négatif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963419" y="136759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54858" y="136759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 flipH="1">
            <a:off x="8729700" y="1907347"/>
            <a:ext cx="23608" cy="308832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901426" y="2897822"/>
            <a:ext cx="2836211" cy="48445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1500" b="1" dirty="0">
                <a:latin typeface="+mj-lt"/>
                <a:ea typeface="Times New Roman" pitchFamily="-65" charset="0"/>
                <a:cs typeface="ＭＳ Ｐゴシック" pitchFamily="-65" charset="-128"/>
              </a:rPr>
              <a:t>LPV/r + 3TC 300 mg QD (n = 82)</a:t>
            </a:r>
            <a:endParaRPr lang="fr-FR" sz="1500" b="1" dirty="0">
              <a:ln>
                <a:solidFill>
                  <a:srgbClr val="FF6600"/>
                </a:solidFill>
              </a:ln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896459" y="3891940"/>
            <a:ext cx="2836211" cy="48445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15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Monothérapie DRV/r (n = 50)</a:t>
            </a:r>
            <a:endParaRPr lang="fr-FR" sz="15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893489" y="4511214"/>
            <a:ext cx="2836211" cy="48445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fr-FR" sz="1500" b="1" dirty="0">
                <a:latin typeface="+mj-lt"/>
                <a:ea typeface="Times New Roman" pitchFamily="-65" charset="0"/>
                <a:cs typeface="ＭＳ Ｐゴシック" pitchFamily="-65" charset="-128"/>
              </a:rPr>
              <a:t>DRV/r + 3TC 300 mg QD (n = 50)</a:t>
            </a:r>
            <a:endParaRPr lang="fr-FR" sz="1500" b="1" dirty="0">
              <a:ln>
                <a:solidFill>
                  <a:srgbClr val="FF6600"/>
                </a:solidFill>
              </a:ln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384655" y="2403403"/>
            <a:ext cx="17893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LPV/r +</a:t>
            </a:r>
          </a:p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TDF + FTC (n = 152)</a:t>
            </a:r>
          </a:p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ABC + </a:t>
            </a:r>
            <a:r>
              <a:rPr lang="fr-FR" sz="1600" b="1" dirty="0" err="1">
                <a:solidFill>
                  <a:srgbClr val="CC3300"/>
                </a:solidFill>
                <a:latin typeface="+mj-lt"/>
              </a:rPr>
              <a:t>ddI</a:t>
            </a:r>
            <a:r>
              <a:rPr lang="fr-FR" sz="1600" b="1" dirty="0">
                <a:solidFill>
                  <a:srgbClr val="CC3300"/>
                </a:solidFill>
                <a:latin typeface="+mj-lt"/>
              </a:rPr>
              <a:t> (n = 147)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3392669" y="4175803"/>
            <a:ext cx="1789372" cy="58477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DRV/r +</a:t>
            </a:r>
          </a:p>
          <a:p>
            <a:pPr algn="ctr"/>
            <a:r>
              <a:rPr lang="fr-FR" sz="1600" b="1" dirty="0">
                <a:solidFill>
                  <a:srgbClr val="CC3300"/>
                </a:solidFill>
                <a:latin typeface="+mj-lt"/>
              </a:rPr>
              <a:t>TDF + FTC (n = 155)</a:t>
            </a:r>
          </a:p>
        </p:txBody>
      </p:sp>
      <p:sp>
        <p:nvSpPr>
          <p:cNvPr id="32" name="Line 105"/>
          <p:cNvSpPr>
            <a:spLocks noChangeShapeType="1"/>
          </p:cNvSpPr>
          <p:nvPr/>
        </p:nvSpPr>
        <p:spPr bwMode="auto">
          <a:xfrm>
            <a:off x="5182228" y="4460501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5" name="Line 3"/>
          <p:cNvSpPr>
            <a:spLocks noChangeShapeType="1"/>
          </p:cNvSpPr>
          <p:nvPr/>
        </p:nvSpPr>
        <p:spPr bwMode="auto">
          <a:xfrm>
            <a:off x="5549364" y="4146207"/>
            <a:ext cx="0" cy="59430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7" name="Line 4"/>
          <p:cNvSpPr>
            <a:spLocks noChangeShapeType="1"/>
          </p:cNvSpPr>
          <p:nvPr/>
        </p:nvSpPr>
        <p:spPr bwMode="auto">
          <a:xfrm>
            <a:off x="5533489" y="4151921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8" name="Line 5"/>
          <p:cNvSpPr>
            <a:spLocks noChangeShapeType="1"/>
          </p:cNvSpPr>
          <p:nvPr/>
        </p:nvSpPr>
        <p:spPr bwMode="auto">
          <a:xfrm>
            <a:off x="5541426" y="4740508"/>
            <a:ext cx="360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31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39" name="Titre 1">
            <a:extLst>
              <a:ext uri="{FF2B5EF4-FFF2-40B4-BE49-F238E27FC236}">
                <a16:creationId xmlns:a16="http://schemas.microsoft.com/office/drawing/2014/main" xmlns="" id="{93CB6BD9-0DAE-4489-9473-CAA09B675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Etude MOBIDIP : switch pour IP/r + 3TC versus monothérapie IP/r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278349" y="1202998"/>
            <a:ext cx="8596574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Caractéristiques à l’inclusion et critère de jugement principal à S48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0396"/>
              </p:ext>
            </p:extLst>
          </p:nvPr>
        </p:nvGraphicFramePr>
        <p:xfrm>
          <a:off x="383371" y="1556562"/>
          <a:ext cx="8575792" cy="4693920"/>
        </p:xfrm>
        <a:graphic>
          <a:graphicData uri="http://schemas.openxmlformats.org/drawingml/2006/table">
            <a:tbl>
              <a:tblPr/>
              <a:tblGrid>
                <a:gridCol w="41918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97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41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Monothérapie IP/r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IP/r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 médian, années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Femmes,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ARN VIH &lt; 50 c/ml,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médiane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 &lt; 100/mm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IP/r = DRV,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Mois sous 1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ère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ligne traitement ARV, médiane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Mois sous 2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ème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ligne traitement ARV, médiane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M184V au 1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er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échec,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Résistance à 1 des ARV de 2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ème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ligne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Résistance à 2 des ARV de 2</a:t>
                      </a:r>
                      <a:r>
                        <a:rPr kumimoji="0" lang="fr-FR" sz="1400" b="1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ème</a:t>
                      </a: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ligne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Echec, ITT, % (IC 95 %)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Echec virologique,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Réintroduction des INTI,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Décès, perdu de vue,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24,8 (17,7 - 33,0)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3,0 (0,8 - 7,6) (p &lt; 0,001)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0321667" y="610850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98706" y="6257098"/>
            <a:ext cx="75051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</a:rPr>
              <a:t>* Pour tous les échecs, obtention ARN VIH &lt; 200 c/ml, en médiane 10 sem. après la réintroduction des INTI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xmlns="" id="{0AD2D71F-D8CA-47D5-ACC9-F253D8AA5224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34" charset="-128"/>
              </a:rPr>
              <a:t>Etude MOBIDIP : switch pour IP/r + 3TC versus monothérapie IP/r</a:t>
            </a:r>
            <a:endParaRPr lang="fr-FR" sz="3200" kern="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en-US" sz="2400" b="1" dirty="0"/>
              <a:t>Autres</a:t>
            </a:r>
            <a:r>
              <a:rPr lang="en-US" altLang="en-US" sz="2400" b="1" dirty="0"/>
              <a:t> </a:t>
            </a:r>
            <a:r>
              <a:rPr lang="fr-FR" altLang="en-US" sz="2400" b="1" dirty="0"/>
              <a:t>résultats</a:t>
            </a:r>
            <a:br>
              <a:rPr lang="fr-FR" altLang="en-US" sz="2400" b="1" dirty="0"/>
            </a:br>
            <a:endParaRPr lang="fr-FR" sz="2400" b="1" dirty="0">
              <a:solidFill>
                <a:srgbClr val="000066"/>
              </a:solidFill>
            </a:endParaRPr>
          </a:p>
          <a:p>
            <a:pPr lvl="1"/>
            <a:r>
              <a:rPr lang="fr-FR" sz="2000" dirty="0"/>
              <a:t>L’échec n’était pas associé 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Adhérence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Nadir des CD4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IP/r</a:t>
            </a:r>
          </a:p>
          <a:p>
            <a:pPr lvl="1"/>
            <a:r>
              <a:rPr lang="fr-FR" sz="2000" dirty="0"/>
              <a:t>Augmentation des similaire dans les 2 groupes à S48</a:t>
            </a:r>
          </a:p>
          <a:p>
            <a:pPr lvl="1"/>
            <a:r>
              <a:rPr lang="fr-FR" sz="2000" dirty="0"/>
              <a:t>Pas de différence en termes de tolérance (mono IP/r vs IP/r + 3TC)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Evénements indésirables graves = 11 % (13 % vs 10 %)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Evénements sida = 3 % (5 % vs 2 %)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Pas d’interruption du traitement pour intolérance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Paramètres biologiques : pas de différence</a:t>
            </a:r>
          </a:p>
          <a:p>
            <a:pPr marL="1657350" lvl="3" indent="-285750"/>
            <a:r>
              <a:rPr lang="fr-FR" sz="1800" dirty="0"/>
              <a:t>Modifications similaires pour le </a:t>
            </a:r>
            <a:r>
              <a:rPr lang="fr-FR" sz="1800" dirty="0" err="1"/>
              <a:t>DFGe</a:t>
            </a:r>
            <a:endParaRPr lang="fr-FR" sz="1800" dirty="0"/>
          </a:p>
          <a:p>
            <a:pPr marL="1657350" lvl="3" indent="-285750"/>
            <a:r>
              <a:rPr lang="fr-FR" sz="1800" dirty="0"/>
              <a:t>Modifications minimes des paramètres lipidiques</a:t>
            </a:r>
          </a:p>
          <a:p>
            <a:endParaRPr lang="fr-FR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8DDC553D-71EF-4BC8-A227-500E85BE0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Etude MOBIDIP : switch pour IP/r + 3TC versus monothérapie IP/r</a:t>
            </a:r>
          </a:p>
        </p:txBody>
      </p:sp>
    </p:spTree>
    <p:extLst>
      <p:ext uri="{BB962C8B-B14F-4D97-AF65-F5344CB8AC3E}">
        <p14:creationId xmlns:p14="http://schemas.microsoft.com/office/powerpoint/2010/main" val="370670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0"/>
          <p:cNvSpPr txBox="1">
            <a:spLocks/>
          </p:cNvSpPr>
          <p:nvPr/>
        </p:nvSpPr>
        <p:spPr>
          <a:xfrm>
            <a:off x="171863" y="1405731"/>
            <a:ext cx="8964000" cy="5303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buClr>
                <a:srgbClr val="C00000"/>
              </a:buClr>
            </a:pPr>
            <a:r>
              <a:rPr lang="fr-FR" altLang="en-US" sz="2400" b="1" dirty="0">
                <a:latin typeface="+mj-lt"/>
              </a:rPr>
              <a:t>Suivi de la bithérapie IP/r + 3TC à S96, n = 132</a:t>
            </a:r>
            <a:r>
              <a:rPr lang="fr-FR" altLang="en-US" sz="2400" b="1" dirty="0"/>
              <a:t/>
            </a:r>
            <a:br>
              <a:rPr lang="fr-FR" altLang="en-US" sz="2400" b="1" dirty="0"/>
            </a:br>
            <a:endParaRPr lang="fr-FR" sz="1400" b="1" dirty="0">
              <a:solidFill>
                <a:srgbClr val="000066"/>
              </a:solidFill>
            </a:endParaRPr>
          </a:p>
          <a:p>
            <a:pPr lvl="1">
              <a:buClr>
                <a:srgbClr val="C00000"/>
              </a:buClr>
            </a:pPr>
            <a:r>
              <a:rPr lang="fr-FR" sz="2000" dirty="0"/>
              <a:t>Echec virologique confirmé (2 charges virales consécutives &gt; 500 c/ml)</a:t>
            </a:r>
          </a:p>
          <a:p>
            <a:pPr lvl="2">
              <a:buClr>
                <a:srgbClr val="C00000"/>
              </a:buClr>
            </a:pPr>
            <a:r>
              <a:rPr lang="fr-FR" dirty="0"/>
              <a:t>n = 8 (succès virologique = 94 % [ ARN VIH &lt; 50 c/ml : 79 %])</a:t>
            </a:r>
          </a:p>
          <a:p>
            <a:pPr lvl="2">
              <a:buClr>
                <a:srgbClr val="C00000"/>
              </a:buClr>
            </a:pPr>
            <a:r>
              <a:rPr lang="fr-FR" dirty="0"/>
              <a:t>Génotype réalisé chez 7/8 échecs : perte de la mutation M184V chez 2 patients, aucune nouvelles mutations aux IP ou aux INTI</a:t>
            </a:r>
          </a:p>
          <a:p>
            <a:pPr lvl="2">
              <a:buClr>
                <a:srgbClr val="C00000"/>
              </a:buClr>
            </a:pPr>
            <a:r>
              <a:rPr lang="fr-FR" dirty="0"/>
              <a:t>Réintroduction de TDF dans 5/8 cas : 4/5 obtiennent à nouveau contrôle virologique, 1 donnée manquante</a:t>
            </a:r>
          </a:p>
          <a:p>
            <a:pPr lvl="2">
              <a:buClr>
                <a:srgbClr val="C00000"/>
              </a:buClr>
            </a:pPr>
            <a:r>
              <a:rPr lang="fr-FR" dirty="0"/>
              <a:t>Pas de modification de la bithérapie dans 3/8 cas : ré-obtention contrôle virologique</a:t>
            </a:r>
          </a:p>
          <a:p>
            <a:pPr lvl="2">
              <a:buClr>
                <a:srgbClr val="C00000"/>
              </a:buClr>
            </a:pPr>
            <a:endParaRPr lang="fr-FR" dirty="0"/>
          </a:p>
          <a:p>
            <a:pPr lvl="1">
              <a:buClr>
                <a:srgbClr val="C00000"/>
              </a:buClr>
            </a:pPr>
            <a:r>
              <a:rPr lang="fr-FR" sz="2000" dirty="0"/>
              <a:t>3 arrêts de la stratégie pour échec non virologique</a:t>
            </a:r>
            <a:endParaRPr lang="fr-FR" dirty="0"/>
          </a:p>
          <a:p>
            <a:pPr lvl="1">
              <a:buClr>
                <a:srgbClr val="C00000"/>
              </a:buClr>
            </a:pPr>
            <a:endParaRPr lang="fr-FR" sz="2000" dirty="0"/>
          </a:p>
          <a:p>
            <a:pPr lvl="1">
              <a:buClr>
                <a:srgbClr val="C00000"/>
              </a:buClr>
            </a:pPr>
            <a:r>
              <a:rPr lang="fr-FR" sz="2000" dirty="0"/>
              <a:t>Taux global de succès à S96 : 91,7 %</a:t>
            </a: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7" name="AutoShape 162">
            <a:extLst>
              <a:ext uri="{FF2B5EF4-FFF2-40B4-BE49-F238E27FC236}">
                <a16:creationId xmlns:a16="http://schemas.microsoft.com/office/drawing/2014/main" xmlns="" id="{1C428FD3-3F20-4EE4-AB0B-B3CAAEE73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xmlns="" id="{4EF9A4F6-FE38-4852-B2A5-7A7B7BEB4A82}"/>
              </a:ext>
            </a:extLst>
          </p:cNvPr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fr-FR" sz="3200" kern="0">
                <a:ea typeface="ＭＳ Ｐゴシック" pitchFamily="34" charset="-128"/>
              </a:rPr>
              <a:t>Etude MOBIDIP : switch pour IP/r + 3TC versus monothérapie IP/r</a:t>
            </a:r>
            <a:endParaRPr lang="fr-FR" sz="3200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1690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34" charset="-128"/>
              </a:rPr>
              <a:t>Etude MOBIDIP : switch pour IP/r + 3TC versus monothérapie IP/r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latin typeface="+mj-lt"/>
              </a:rPr>
              <a:t>Conclusion</a:t>
            </a:r>
            <a:br>
              <a:rPr lang="fr-FR" sz="2800" b="1" dirty="0">
                <a:latin typeface="+mj-lt"/>
              </a:rPr>
            </a:br>
            <a:endParaRPr lang="fr-FR" sz="2800" b="1" dirty="0">
              <a:latin typeface="+mj-lt"/>
            </a:endParaRPr>
          </a:p>
          <a:p>
            <a:pPr lvl="1"/>
            <a:r>
              <a:rPr lang="fr-FR" sz="2000" dirty="0"/>
              <a:t>Après obtention d’une suppression virologique sous un traitement de seconde ligne comportant 1 IP/r + 2 INTI, le traitement de maintenance avec IP/r + 3TC était associé à</a:t>
            </a:r>
          </a:p>
          <a:p>
            <a:pPr lvl="2"/>
            <a:r>
              <a:rPr lang="fr-FR" sz="1800" dirty="0"/>
              <a:t>Un taux plus élevé de succès que la monothérapie d’IP/r malgré </a:t>
            </a:r>
            <a:br>
              <a:rPr lang="fr-FR" sz="1800" dirty="0"/>
            </a:br>
            <a:r>
              <a:rPr lang="fr-FR" sz="1800" dirty="0"/>
              <a:t>la présence de la mutation M184V</a:t>
            </a:r>
          </a:p>
          <a:p>
            <a:pPr lvl="3"/>
            <a:r>
              <a:rPr lang="fr-FR" sz="1800" dirty="0"/>
              <a:t>Taux d’échec virologique significativement plus élevé avec </a:t>
            </a:r>
            <a:br>
              <a:rPr lang="fr-FR" sz="1800" dirty="0"/>
            </a:br>
            <a:r>
              <a:rPr lang="fr-FR" sz="1800" dirty="0"/>
              <a:t>la monothérapie d’IP/r (24,8 % vs 3,0 %)</a:t>
            </a:r>
          </a:p>
          <a:p>
            <a:pPr lvl="2"/>
            <a:r>
              <a:rPr lang="fr-FR" sz="1800" dirty="0"/>
              <a:t>Réponse CD4 et adhérence similaires </a:t>
            </a:r>
          </a:p>
          <a:p>
            <a:pPr lvl="2"/>
            <a:r>
              <a:rPr lang="fr-FR" sz="1800" dirty="0"/>
              <a:t>Pas de différence en termes de tolérance</a:t>
            </a:r>
            <a:endParaRPr lang="fr-FR" sz="2000" dirty="0"/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565238"/>
            <a:ext cx="1296000" cy="2885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MOBIDIP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361452" y="6565238"/>
            <a:ext cx="47744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0000"/>
                </a:solidFill>
                <a:ea typeface="ＭＳ Ｐゴシック" pitchFamily="34" charset="-128"/>
              </a:rPr>
              <a:t>Ciaffi</a:t>
            </a:r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 L, Lancet HIV 2017; 4:e384-92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472</Words>
  <Application>Microsoft Office PowerPoint</Application>
  <PresentationFormat>Affichage à l'écran (4:3)</PresentationFormat>
  <Paragraphs>126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ARV_trials_2017</vt:lpstr>
      <vt:lpstr>Switch pour IP/r + 3TC versus monothérapie IP/r</vt:lpstr>
      <vt:lpstr>Etude MOBIDIP : switch pour IP/r + 3TC versus monothérapie IP/r</vt:lpstr>
      <vt:lpstr>Présentation PowerPoint</vt:lpstr>
      <vt:lpstr>Etude MOBIDIP : switch pour IP/r + 3TC versus monothérapie IP/r</vt:lpstr>
      <vt:lpstr>Présentation PowerPoint</vt:lpstr>
      <vt:lpstr>Etude MOBIDIP : switch pour IP/r + 3TC versus monothérapie IP/r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114</cp:revision>
  <dcterms:created xsi:type="dcterms:W3CDTF">2015-05-20T10:06:58Z</dcterms:created>
  <dcterms:modified xsi:type="dcterms:W3CDTF">2017-09-28T15:01:28Z</dcterms:modified>
</cp:coreProperties>
</file>