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7" r:id="rId2"/>
    <p:sldId id="257" r:id="rId3"/>
    <p:sldId id="258" r:id="rId4"/>
    <p:sldId id="259" r:id="rId5"/>
    <p:sldId id="265" r:id="rId6"/>
    <p:sldId id="266" r:id="rId7"/>
    <p:sldId id="268" r:id="rId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000066"/>
    <a:srgbClr val="FFCC99"/>
    <a:srgbClr val="CC3300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0995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96" y="-544"/>
      </p:cViewPr>
      <p:guideLst>
        <p:guide orient="horz" pos="220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23/08/16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94" tIns="46147" rIns="92294" bIns="46147"/>
          <a:lstStyle/>
          <a:p>
            <a:pPr defTabSz="92224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9" y="8424864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74" tIns="42486" rIns="84974" bIns="42486" anchor="b"/>
          <a:lstStyle/>
          <a:p>
            <a:pPr algn="r" defTabSz="850817"/>
            <a:fld id="{8B87528F-3C34-418C-B37E-B3F1FFDBC226}" type="slidenum">
              <a:rPr lang="fr-FR" sz="1200">
                <a:latin typeface="Calibri" pitchFamily="34" charset="0"/>
              </a:rPr>
              <a:pPr algn="r" defTabSz="850817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>
                <a:ea typeface="ＭＳ Ｐゴシック" pitchFamily="34" charset="-128"/>
              </a:rPr>
              <a:t>Switch pour monothérapie d’ATV/r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65000"/>
                </a:schemeClr>
              </a:buClr>
            </a:pPr>
            <a:r>
              <a:rPr lang="fr-FR" sz="2800" b="1" dirty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ATARITMO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fr-FR" sz="2800" b="1" dirty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Etude suédoise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fr-FR" sz="2800" b="1" dirty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ACTG A5201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fr-FR" sz="2800" b="1" dirty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OREY</a:t>
            </a:r>
          </a:p>
          <a:p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Etude </a:t>
            </a:r>
            <a:r>
              <a:rPr lang="fr-FR" sz="2800" b="1" dirty="0" err="1">
                <a:latin typeface="Calibri" pitchFamily="34" charset="0"/>
                <a:ea typeface="ＭＳ Ｐゴシック" pitchFamily="34" charset="-128"/>
              </a:rPr>
              <a:t>MODAt</a:t>
            </a:r>
            <a:endParaRPr lang="en-US" sz="2800" b="1" dirty="0"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1735194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794237" y="321310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309166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293291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301228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957703" y="2219979"/>
            <a:ext cx="3795005" cy="8244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ATV/r  300/100 mg qd + 2 INTI (poursuite)</a:t>
            </a:r>
            <a:endParaRPr lang="fr-FR" sz="1600" b="1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4312795" y="2324100"/>
            <a:ext cx="6335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51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4300095" y="3717925"/>
            <a:ext cx="6335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52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957703" y="3208338"/>
            <a:ext cx="3795006" cy="8239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fr-FR" sz="1600" b="1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ATV/r 300/100 mg monothérapie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326883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839665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302294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Sans insu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6" y="4425859"/>
            <a:ext cx="8919269" cy="214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Critère principal : proportion en succès thérapeutique à S48</a:t>
            </a:r>
            <a:endParaRPr lang="fr-FR" sz="1600" dirty="0">
              <a:solidFill>
                <a:srgbClr val="000066"/>
              </a:solidFill>
            </a:endParaRP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600" dirty="0">
                <a:solidFill>
                  <a:srgbClr val="000066"/>
                </a:solidFill>
              </a:rPr>
              <a:t>Echec thérapeutique : interruption du traitement toute cause, ou rebond virologique confirmé (la 1</a:t>
            </a:r>
            <a:r>
              <a:rPr lang="fr-FR" sz="1600" baseline="30000" dirty="0">
                <a:solidFill>
                  <a:srgbClr val="000066"/>
                </a:solidFill>
              </a:rPr>
              <a:t>ère</a:t>
            </a:r>
            <a:r>
              <a:rPr lang="fr-FR" sz="1600" dirty="0">
                <a:solidFill>
                  <a:srgbClr val="000066"/>
                </a:solidFill>
              </a:rPr>
              <a:t> de 2 valeurs d’ARN VIH &gt; 50 c/ml à 2 semaines d’intervalle)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600" dirty="0">
                <a:solidFill>
                  <a:srgbClr val="000066"/>
                </a:solidFill>
              </a:rPr>
              <a:t>Non infériorité de ATV/r (analyse en ITT) ; borne inférieure de l’IC 95 % bilatéral de la différence = - 10 % ; nombre de patients = 342 (171 x 2), puissance de 80 % 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600" dirty="0">
                <a:solidFill>
                  <a:srgbClr val="000066"/>
                </a:solidFill>
              </a:rPr>
              <a:t>Analyse intermédiaire en juin 2013 : recommandation du comité Indépendant de stopper les inclusions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MODAT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86408" y="2061738"/>
            <a:ext cx="3707829" cy="228147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</a:rPr>
              <a:t>≥ 18 ans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</a:rPr>
              <a:t>Traitement stable par 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</a:rPr>
              <a:t>ATV/r + 2 INTI ≥ 48 semaines avec 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</a:rPr>
              <a:t>ARN VIH &lt; 50 c/ml &gt; 24 semaines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</a:rPr>
              <a:t>Pas d’antécédent d’échec virologique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</a:rPr>
              <a:t>Nadir de CD4 &gt; 100/mm</a:t>
            </a:r>
            <a:r>
              <a:rPr lang="fr-FR" sz="1600" b="1" baseline="30000">
                <a:solidFill>
                  <a:srgbClr val="000066"/>
                </a:solidFill>
                <a:latin typeface="Calibri" pitchFamily="34" charset="0"/>
              </a:rPr>
              <a:t>3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</a:rPr>
              <a:t>Pas de traitement par IPP ou anti-H2 Ag HBs négatif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fr-FR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fr-FR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799" y="44450"/>
            <a:ext cx="8903396" cy="1106488"/>
          </a:xfrm>
        </p:spPr>
        <p:txBody>
          <a:bodyPr/>
          <a:lstStyle/>
          <a:p>
            <a:r>
              <a:rPr lang="fr-FR" sz="3200">
                <a:ea typeface="ＭＳ Ｐゴシック" pitchFamily="34" charset="-128"/>
              </a:rPr>
              <a:t>Etude MODAt : switch pour monothérapie d’ATV/r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669341" y="4354424"/>
            <a:ext cx="6994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Randomisation stratifiée sur ARN VIH (≤ ou &gt; 100 000 c/ml) avant le début des ARV</a:t>
            </a: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Castagna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A. AIDS 2014;28:2269-79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607963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à l’inclusion et devenir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610819"/>
              </p:ext>
            </p:extLst>
          </p:nvPr>
        </p:nvGraphicFramePr>
        <p:xfrm>
          <a:off x="383371" y="1663300"/>
          <a:ext cx="8278421" cy="4633331"/>
        </p:xfrm>
        <a:graphic>
          <a:graphicData uri="http://schemas.openxmlformats.org/drawingml/2006/table">
            <a:tbl>
              <a:tblPr/>
              <a:tblGrid>
                <a:gridCol w="363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87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79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79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95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monothérapie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à l’inclusion, médiane (IQR)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570 (417 - 735)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599 (457 - 774)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de 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médiane (IQR)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278 (183 - 364)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274 (221 - 355)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Durée ARN VIH &lt; 50 c/ml (mois),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Durée sous ATV/r + 2 INTI (mois),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ère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ligne de traitement antirétroviral,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INTI = TDF/FTC,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369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Réintensification avant S48 avec les 2 INTI antérieurs pour rebond virologique confirmé,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Interruption avant S48,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7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Evénement indésirable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7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Rebond virologique confirmé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7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Décision du patient / perdu de vue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MODAT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Castagna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A. AIDS 2014;28:2269-79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799" y="44450"/>
            <a:ext cx="8903396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Etude </a:t>
            </a:r>
            <a:r>
              <a:rPr kumimoji="0" lang="fr-FR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MODAt</a:t>
            </a: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: </a:t>
            </a:r>
            <a:r>
              <a:rPr kumimoji="0" lang="fr-FR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switch</a:t>
            </a: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pour monothérapie d’ATV/r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459319" y="1772500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ARN VIH &lt; 50 c/ml à S48 (ITT)</a:t>
            </a:r>
          </a:p>
        </p:txBody>
      </p:sp>
      <p:grpSp>
        <p:nvGrpSpPr>
          <p:cNvPr id="52" name="Groupe 51"/>
          <p:cNvGrpSpPr/>
          <p:nvPr/>
        </p:nvGrpSpPr>
        <p:grpSpPr>
          <a:xfrm>
            <a:off x="824695" y="2187303"/>
            <a:ext cx="2579957" cy="475204"/>
            <a:chOff x="523745" y="1955803"/>
            <a:chExt cx="2579957" cy="475204"/>
          </a:xfrm>
        </p:grpSpPr>
        <p:sp>
          <p:nvSpPr>
            <p:cNvPr id="47" name="AutoShape 165"/>
            <p:cNvSpPr>
              <a:spLocks noChangeArrowheads="1"/>
            </p:cNvSpPr>
            <p:nvPr/>
          </p:nvSpPr>
          <p:spPr bwMode="auto">
            <a:xfrm>
              <a:off x="523745" y="1955803"/>
              <a:ext cx="2579957" cy="4752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2220913" y="2104473"/>
              <a:ext cx="207963" cy="206375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723900" y="2104473"/>
              <a:ext cx="209550" cy="209550"/>
            </a:xfrm>
            <a:prstGeom prst="rect">
              <a:avLst/>
            </a:prstGeom>
            <a:solidFill>
              <a:srgbClr val="CC33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2428876" y="2044208"/>
              <a:ext cx="6206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</a:t>
              </a: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949536" y="2044208"/>
              <a:ext cx="124735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+ 2 INTI</a:t>
              </a:r>
            </a:p>
          </p:txBody>
        </p:sp>
      </p:grp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14525" y="5401008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319574" y="1772500"/>
            <a:ext cx="441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Rebond virologique confirmé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31113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Résultats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769658"/>
              </p:ext>
            </p:extLst>
          </p:nvPr>
        </p:nvGraphicFramePr>
        <p:xfrm>
          <a:off x="4032524" y="2335974"/>
          <a:ext cx="4879976" cy="3089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3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51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54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11955">
                <a:tc>
                  <a:txBody>
                    <a:bodyPr/>
                    <a:lstStyle/>
                    <a:p>
                      <a:endParaRPr lang="fr-FR" sz="1600" b="1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ATV/r + 2 INTI</a:t>
                      </a:r>
                    </a:p>
                    <a:p>
                      <a:pPr algn="ctr"/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n = 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</a:t>
                      </a:r>
                    </a:p>
                    <a:p>
                      <a:pPr algn="ctr"/>
                      <a:r>
                        <a:rPr lang="fr-F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364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7013">
                <a:tc>
                  <a:txBody>
                    <a:bodyPr/>
                    <a:lstStyle/>
                    <a:p>
                      <a:r>
                        <a:rPr lang="fr-FR" sz="1400" b="1" noProof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ARN VIH pré-cART </a:t>
                      </a:r>
                    </a:p>
                    <a:p>
                      <a:r>
                        <a:rPr lang="fr-FR" sz="1400" b="1" noProof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&gt; 100 000 c/ml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7364">
                <a:tc>
                  <a:txBody>
                    <a:bodyPr/>
                    <a:lstStyle/>
                    <a:p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Nadir CD4 &lt; 350/mm</a:t>
                      </a:r>
                      <a:r>
                        <a:rPr lang="fr-FR" sz="1400" b="1" baseline="30000" noProof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7364">
                <a:tc>
                  <a:txBody>
                    <a:bodyPr/>
                    <a:lstStyle/>
                    <a:p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Co-infection VHC</a:t>
                      </a:r>
                      <a:endParaRPr lang="fr-FR" sz="1400" b="1" baseline="300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7364">
                <a:tc>
                  <a:txBody>
                    <a:bodyPr/>
                    <a:lstStyle/>
                    <a:p>
                      <a:r>
                        <a:rPr lang="fr-FR" sz="1400" b="1" baseline="0" noProof="0">
                          <a:solidFill>
                            <a:srgbClr val="000066"/>
                          </a:solidFill>
                        </a:rPr>
                        <a:t>Emergence de mutations de résistance</a:t>
                      </a:r>
                      <a:endParaRPr lang="fr-FR" sz="1400" b="1" baseline="300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(INTI)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1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MODAT</a:t>
            </a:r>
          </a:p>
        </p:txBody>
      </p:sp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3994805" y="5515163"/>
            <a:ext cx="5139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>
                <a:solidFill>
                  <a:srgbClr val="000066"/>
                </a:solidFill>
              </a:rPr>
              <a:t>Predicteur</a:t>
            </a:r>
            <a:r>
              <a:rPr lang="fr-FR" sz="1400" i="1" dirty="0">
                <a:solidFill>
                  <a:srgbClr val="000066"/>
                </a:solidFill>
              </a:rPr>
              <a:t> échec thérapeutique dans le bras ATV/r :</a:t>
            </a:r>
          </a:p>
          <a:p>
            <a:r>
              <a:rPr lang="fr-FR" sz="1400" i="1" dirty="0" err="1">
                <a:solidFill>
                  <a:srgbClr val="000066"/>
                </a:solidFill>
              </a:rPr>
              <a:t>co-infection</a:t>
            </a:r>
            <a:r>
              <a:rPr lang="fr-FR" sz="1400" i="1" dirty="0">
                <a:solidFill>
                  <a:srgbClr val="000066"/>
                </a:solidFill>
              </a:rPr>
              <a:t> VHC (HR : 7,64 ; IC 95 % : 1,44 ; 40,47, p = 0,017)</a:t>
            </a:r>
          </a:p>
        </p:txBody>
      </p:sp>
      <p:sp>
        <p:nvSpPr>
          <p:cNvPr id="45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Castagna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A. AIDS 2014;28:2269-79</a:t>
            </a:r>
          </a:p>
        </p:txBody>
      </p:sp>
      <p:grpSp>
        <p:nvGrpSpPr>
          <p:cNvPr id="51" name="Groupe 50"/>
          <p:cNvGrpSpPr/>
          <p:nvPr/>
        </p:nvGrpSpPr>
        <p:grpSpPr>
          <a:xfrm>
            <a:off x="377825" y="2778301"/>
            <a:ext cx="3300048" cy="3602242"/>
            <a:chOff x="377825" y="2778301"/>
            <a:chExt cx="3300048" cy="3602242"/>
          </a:xfrm>
        </p:grpSpPr>
        <p:sp>
          <p:nvSpPr>
            <p:cNvPr id="48" name="Rectangle 47"/>
            <p:cNvSpPr/>
            <p:nvPr/>
          </p:nvSpPr>
          <p:spPr bwMode="auto">
            <a:xfrm>
              <a:off x="1467194" y="3981691"/>
              <a:ext cx="385383" cy="1819144"/>
            </a:xfrm>
            <a:prstGeom prst="rect">
              <a:avLst/>
            </a:prstGeom>
            <a:solidFill>
              <a:srgbClr val="FFCC99"/>
            </a:solidFill>
            <a:ln>
              <a:solidFill>
                <a:srgbClr val="FFCC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028900" y="3453655"/>
              <a:ext cx="385383" cy="2362393"/>
            </a:xfrm>
            <a:prstGeom prst="rect">
              <a:avLst/>
            </a:prstGeom>
            <a:solidFill>
              <a:srgbClr val="FFCC99"/>
            </a:solidFill>
            <a:ln>
              <a:solidFill>
                <a:srgbClr val="FFCC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2220913" y="5865260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fr-F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3" name="ZoneTexte 9"/>
            <p:cNvSpPr txBox="1">
              <a:spLocks noChangeArrowheads="1"/>
            </p:cNvSpPr>
            <p:nvPr/>
          </p:nvSpPr>
          <p:spPr bwMode="auto">
            <a:xfrm>
              <a:off x="523745" y="5857323"/>
              <a:ext cx="162165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(IC 95 %)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-12,1 (- 27,8 ; 3,6)</a:t>
              </a:r>
              <a:endParaRPr lang="fr-FR" sz="1400" b="1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681038" y="5828748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377825" y="3109361"/>
              <a:ext cx="234950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88" name="Freeform 36"/>
            <p:cNvSpPr>
              <a:spLocks noEditPoints="1"/>
            </p:cNvSpPr>
            <p:nvPr/>
          </p:nvSpPr>
          <p:spPr bwMode="auto">
            <a:xfrm>
              <a:off x="871538" y="3637998"/>
              <a:ext cx="1968500" cy="2190750"/>
            </a:xfrm>
            <a:custGeom>
              <a:avLst/>
              <a:gdLst>
                <a:gd name="T0" fmla="*/ 0 w 1743"/>
                <a:gd name="T1" fmla="*/ 2147483647 h 1588"/>
                <a:gd name="T2" fmla="*/ 2147483647 w 1743"/>
                <a:gd name="T3" fmla="*/ 2147483647 h 1588"/>
                <a:gd name="T4" fmla="*/ 2147483647 w 1743"/>
                <a:gd name="T5" fmla="*/ 2147483647 h 1588"/>
                <a:gd name="T6" fmla="*/ 0 w 1743"/>
                <a:gd name="T7" fmla="*/ 2147483647 h 1588"/>
                <a:gd name="T8" fmla="*/ 0 w 1743"/>
                <a:gd name="T9" fmla="*/ 2147483647 h 1588"/>
                <a:gd name="T10" fmla="*/ 2147483647 w 1743"/>
                <a:gd name="T11" fmla="*/ 0 h 1588"/>
                <a:gd name="T12" fmla="*/ 2147483647 w 1743"/>
                <a:gd name="T13" fmla="*/ 0 h 1588"/>
                <a:gd name="T14" fmla="*/ 2147483647 w 1743"/>
                <a:gd name="T15" fmla="*/ 2147483647 h 1588"/>
                <a:gd name="T16" fmla="*/ 2147483647 w 1743"/>
                <a:gd name="T17" fmla="*/ 2147483647 h 1588"/>
                <a:gd name="T18" fmla="*/ 2147483647 w 1743"/>
                <a:gd name="T19" fmla="*/ 0 h 1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43"/>
                <a:gd name="T31" fmla="*/ 0 h 1588"/>
                <a:gd name="T32" fmla="*/ 1743 w 1743"/>
                <a:gd name="T33" fmla="*/ 1588 h 15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43" h="1588">
                  <a:moveTo>
                    <a:pt x="0" y="6"/>
                  </a:moveTo>
                  <a:lnTo>
                    <a:pt x="378" y="6"/>
                  </a:lnTo>
                  <a:lnTo>
                    <a:pt x="378" y="1588"/>
                  </a:lnTo>
                  <a:lnTo>
                    <a:pt x="0" y="1588"/>
                  </a:lnTo>
                  <a:lnTo>
                    <a:pt x="0" y="6"/>
                  </a:lnTo>
                  <a:close/>
                  <a:moveTo>
                    <a:pt x="1364" y="0"/>
                  </a:moveTo>
                  <a:lnTo>
                    <a:pt x="1743" y="0"/>
                  </a:lnTo>
                  <a:lnTo>
                    <a:pt x="1743" y="1588"/>
                  </a:lnTo>
                  <a:lnTo>
                    <a:pt x="1364" y="1588"/>
                  </a:lnTo>
                  <a:lnTo>
                    <a:pt x="1364" y="0"/>
                  </a:ln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992903" y="3434129"/>
              <a:ext cx="2228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85 </a:t>
              </a:r>
            </a:p>
          </p:txBody>
        </p:sp>
        <p:sp>
          <p:nvSpPr>
            <p:cNvPr id="11292" name="Rectangle 43"/>
            <p:cNvSpPr>
              <a:spLocks noChangeArrowheads="1"/>
            </p:cNvSpPr>
            <p:nvPr/>
          </p:nvSpPr>
          <p:spPr bwMode="auto">
            <a:xfrm>
              <a:off x="2534353" y="3422554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85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1550897" y="3766247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73</a:t>
              </a:r>
            </a:p>
          </p:txBody>
        </p:sp>
        <p:sp>
          <p:nvSpPr>
            <p:cNvPr id="11294" name="Rectangle 45"/>
            <p:cNvSpPr>
              <a:spLocks noChangeArrowheads="1"/>
            </p:cNvSpPr>
            <p:nvPr/>
          </p:nvSpPr>
          <p:spPr bwMode="auto">
            <a:xfrm>
              <a:off x="3144216" y="3238211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92</a:t>
              </a: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555625" y="5736673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466725" y="522073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466725" y="469368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466725" y="4165048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466725" y="3637998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27693" name="ZoneTexte 46"/>
            <p:cNvSpPr txBox="1">
              <a:spLocks noChangeArrowheads="1"/>
            </p:cNvSpPr>
            <p:nvPr/>
          </p:nvSpPr>
          <p:spPr bwMode="auto">
            <a:xfrm>
              <a:off x="885430" y="5354086"/>
              <a:ext cx="377026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44/</a:t>
              </a:r>
            </a:p>
            <a:p>
              <a:pPr algn="ctr">
                <a:defRPr/>
              </a:pPr>
              <a:r>
                <a:rPr lang="fr-FR" sz="1050" b="1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52</a:t>
              </a:r>
            </a:p>
          </p:txBody>
        </p:sp>
        <p:sp>
          <p:nvSpPr>
            <p:cNvPr id="27694" name="ZoneTexte 47"/>
            <p:cNvSpPr txBox="1">
              <a:spLocks noChangeArrowheads="1"/>
            </p:cNvSpPr>
            <p:nvPr/>
          </p:nvSpPr>
          <p:spPr bwMode="auto">
            <a:xfrm>
              <a:off x="1448993" y="5354086"/>
              <a:ext cx="377026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37/</a:t>
              </a:r>
            </a:p>
            <a:p>
              <a:pPr algn="ctr">
                <a:defRPr/>
              </a:pPr>
              <a:r>
                <a:rPr lang="fr-FR" sz="1050" b="1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51</a:t>
              </a:r>
            </a:p>
          </p:txBody>
        </p:sp>
        <p:sp>
          <p:nvSpPr>
            <p:cNvPr id="27695" name="ZoneTexte 48"/>
            <p:cNvSpPr txBox="1">
              <a:spLocks noChangeArrowheads="1"/>
            </p:cNvSpPr>
            <p:nvPr/>
          </p:nvSpPr>
          <p:spPr bwMode="auto">
            <a:xfrm>
              <a:off x="2985693" y="5354086"/>
              <a:ext cx="377026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47/</a:t>
              </a:r>
            </a:p>
            <a:p>
              <a:pPr algn="ctr">
                <a:defRPr/>
              </a:pPr>
              <a:r>
                <a:rPr lang="fr-FR" sz="1050" b="1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51</a:t>
              </a:r>
            </a:p>
          </p:txBody>
        </p:sp>
        <p:sp>
          <p:nvSpPr>
            <p:cNvPr id="27696" name="ZoneTexte 49"/>
            <p:cNvSpPr txBox="1">
              <a:spLocks noChangeArrowheads="1"/>
            </p:cNvSpPr>
            <p:nvPr/>
          </p:nvSpPr>
          <p:spPr bwMode="auto">
            <a:xfrm>
              <a:off x="2409431" y="5354086"/>
              <a:ext cx="377026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44/</a:t>
              </a:r>
            </a:p>
            <a:p>
              <a:pPr algn="ctr">
                <a:defRPr/>
              </a:pPr>
              <a:r>
                <a:rPr lang="fr-FR" sz="1050" b="1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52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582613" y="2928386"/>
              <a:ext cx="309562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692150" y="5823986"/>
              <a:ext cx="2833688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 bwMode="auto">
            <a:xfrm>
              <a:off x="720725" y="3176036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650875" y="376182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652463" y="4272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654050" y="4780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641350" y="53143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ZoneTexte 9"/>
            <p:cNvSpPr txBox="1">
              <a:spLocks noChangeArrowheads="1"/>
            </p:cNvSpPr>
            <p:nvPr/>
          </p:nvSpPr>
          <p:spPr bwMode="auto">
            <a:xfrm>
              <a:off x="2152274" y="5857323"/>
              <a:ext cx="146202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(IC 95 %)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7,5 (- 4,7 ; 19,8)</a:t>
              </a:r>
              <a:endParaRPr lang="fr-FR" sz="1400" b="1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754326" y="2778301"/>
              <a:ext cx="1477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Réintensification </a:t>
              </a:r>
            </a:p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= échec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2200737" y="2778301"/>
              <a:ext cx="1477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Réintensification </a:t>
              </a:r>
            </a:p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= succès</a:t>
              </a:r>
            </a:p>
          </p:txBody>
        </p:sp>
        <p:cxnSp>
          <p:nvCxnSpPr>
            <p:cNvPr id="50" name="Connecteur droit 49"/>
            <p:cNvCxnSpPr/>
            <p:nvPr/>
          </p:nvCxnSpPr>
          <p:spPr bwMode="auto">
            <a:xfrm>
              <a:off x="641225" y="320814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Titre 1"/>
          <p:cNvSpPr>
            <a:spLocks noGrp="1"/>
          </p:cNvSpPr>
          <p:nvPr>
            <p:ph type="title"/>
          </p:nvPr>
        </p:nvSpPr>
        <p:spPr>
          <a:xfrm>
            <a:off x="50799" y="44450"/>
            <a:ext cx="8903396" cy="1106488"/>
          </a:xfrm>
        </p:spPr>
        <p:txBody>
          <a:bodyPr/>
          <a:lstStyle/>
          <a:p>
            <a:r>
              <a:rPr lang="fr-FR" sz="3200">
                <a:ea typeface="ＭＳ Ｐゴシック" pitchFamily="34" charset="-128"/>
              </a:rPr>
              <a:t>Etude MODAt : switch pour monothérapie d’ATV/r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274285"/>
              </p:ext>
            </p:extLst>
          </p:nvPr>
        </p:nvGraphicFramePr>
        <p:xfrm>
          <a:off x="502062" y="1576755"/>
          <a:ext cx="8254325" cy="4777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34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029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48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30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5791">
                <a:tc>
                  <a:txBody>
                    <a:bodyPr/>
                    <a:lstStyle/>
                    <a:p>
                      <a:endParaRPr lang="fr-FR" sz="1200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chemeClr val="bg1"/>
                          </a:solidFill>
                        </a:rPr>
                        <a:t>ATV/r + 2 INTI,</a:t>
                      </a:r>
                      <a:r>
                        <a:rPr lang="fr-FR" sz="1400" baseline="0" noProof="0">
                          <a:solidFill>
                            <a:schemeClr val="bg1"/>
                          </a:solidFill>
                        </a:rPr>
                        <a:t> n</a:t>
                      </a:r>
                      <a:r>
                        <a:rPr lang="fr-FR" sz="1400" noProof="0">
                          <a:solidFill>
                            <a:schemeClr val="bg1"/>
                          </a:solidFill>
                        </a:rPr>
                        <a:t> = 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rgbClr val="000000"/>
                          </a:solidFill>
                        </a:rPr>
                        <a:t>ATV/r, n = 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>
                          <a:solidFill>
                            <a:srgbClr val="333399"/>
                          </a:solidFill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EI cliniques grade 3-4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19 (36,5 %)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6 (11,8 %)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0,003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7623">
                <a:tc>
                  <a:txBody>
                    <a:bodyPr/>
                    <a:lstStyle/>
                    <a:p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EI cliniques grade 3-4 liés au traitement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2 lithiase rénale</a:t>
                      </a:r>
                    </a:p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1 lithiase biliaire</a:t>
                      </a:r>
                    </a:p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1 arthrite + hyperuricémie</a:t>
                      </a:r>
                    </a:p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2 hématurie + protéinurie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0,27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3687">
                <a:tc>
                  <a:txBody>
                    <a:bodyPr/>
                    <a:lstStyle/>
                    <a:p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Modification du cholestérol total (mg/dl)</a:t>
                      </a:r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 à S48, médiane</a:t>
                      </a: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+ 1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+ 15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0,012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fr-FR" sz="1200" b="1" noProof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Elévation</a:t>
                      </a:r>
                      <a:r>
                        <a:rPr lang="fr-FR" sz="1200" b="1" baseline="0" noProof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 du cholestérol total, g</a:t>
                      </a:r>
                      <a:r>
                        <a:rPr lang="fr-FR" sz="1200" b="1" noProof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rade 3-4</a:t>
                      </a: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3687">
                <a:tc>
                  <a:txBody>
                    <a:bodyPr/>
                    <a:lstStyle/>
                    <a:p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Modification du LDL-cholestérol (mg/dl)</a:t>
                      </a:r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 </a:t>
                      </a:r>
                    </a:p>
                    <a:p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à S48, médiane</a:t>
                      </a: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- 9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+ 2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0,025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fr-FR" sz="1200" b="1" noProof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Elévation</a:t>
                      </a:r>
                      <a:r>
                        <a:rPr lang="fr-FR" sz="1200" b="1" baseline="0" noProof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 du LDL-cholestérol, g</a:t>
                      </a:r>
                      <a:r>
                        <a:rPr lang="fr-FR" sz="1200" b="1" noProof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rade 3-4</a:t>
                      </a: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3687">
                <a:tc>
                  <a:txBody>
                    <a:bodyPr/>
                    <a:lstStyle/>
                    <a:p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Modification du HDL-cholestérol (mg/dl)</a:t>
                      </a:r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 </a:t>
                      </a:r>
                    </a:p>
                    <a:p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à S48, médiane</a:t>
                      </a: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+ 1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 + 4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0,012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fr-FR" sz="1200" b="1" noProof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Elévation</a:t>
                      </a:r>
                      <a:r>
                        <a:rPr lang="fr-FR" sz="1200" b="1" baseline="0" noProof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 des triglycérides, g</a:t>
                      </a:r>
                      <a:r>
                        <a:rPr lang="fr-FR" sz="1200" b="1" noProof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rade 3-4</a:t>
                      </a: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Hyperbilirubinémie</a:t>
                      </a:r>
                      <a:r>
                        <a:rPr kumimoji="0" lang="fr-FR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, grade 3-4</a:t>
                      </a:r>
                      <a:endParaRPr kumimoji="0" lang="fr-FR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17 (33 %)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20 (39 %)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0,542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Modification du </a:t>
                      </a:r>
                      <a:r>
                        <a:rPr lang="fr-FR" sz="1200" b="1" baseline="0" noProof="0" dirty="0" err="1">
                          <a:solidFill>
                            <a:srgbClr val="000066"/>
                          </a:solidFill>
                        </a:rPr>
                        <a:t>DFGe</a:t>
                      </a: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 à S48, médiane</a:t>
                      </a:r>
                      <a:endParaRPr lang="fr-FR" sz="12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0 ml/min/1,73m</a:t>
                      </a:r>
                      <a:r>
                        <a:rPr lang="fr-FR" sz="1200" b="1" baseline="30000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+ 6,2 ml/min/1,73 m</a:t>
                      </a:r>
                      <a:r>
                        <a:rPr lang="fr-FR" sz="1200" b="1" baseline="30000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>
                          <a:solidFill>
                            <a:srgbClr val="000066"/>
                          </a:solidFill>
                        </a:rPr>
                        <a:t>0,155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439048" y="1238250"/>
            <a:ext cx="2504552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Tolérance, n (%)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MODAT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Castagna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A. AIDS 2014;28:2269-79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799" y="44450"/>
            <a:ext cx="8903396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Etude MODAt : switch pour monothérapie d’ATV/r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+mj-lt"/>
              </a:rPr>
              <a:t>Conclusion</a:t>
            </a:r>
          </a:p>
          <a:p>
            <a:pPr lvl="1"/>
            <a:r>
              <a:rPr lang="fr-FR" sz="2000" dirty="0">
                <a:latin typeface=""/>
              </a:rPr>
              <a:t>La simplification par monothérapie d’ATV/r est moins efficace </a:t>
            </a:r>
            <a:r>
              <a:rPr lang="fr-FR" sz="2000" dirty="0" err="1">
                <a:latin typeface=""/>
              </a:rPr>
              <a:t>virologiquement</a:t>
            </a:r>
            <a:r>
              <a:rPr lang="fr-FR" sz="2000" dirty="0">
                <a:latin typeface=""/>
              </a:rPr>
              <a:t> que le maintien de la trithérapie en cours par ATV/r </a:t>
            </a:r>
            <a:br>
              <a:rPr lang="fr-FR" sz="2000" dirty="0">
                <a:latin typeface=""/>
              </a:rPr>
            </a:br>
            <a:r>
              <a:rPr lang="fr-FR" sz="2000" dirty="0">
                <a:latin typeface=""/>
              </a:rPr>
              <a:t>+ 2 INTI</a:t>
            </a:r>
          </a:p>
          <a:p>
            <a:pPr lvl="2"/>
            <a:r>
              <a:rPr lang="fr-FR" sz="1800" dirty="0">
                <a:latin typeface=""/>
              </a:rPr>
              <a:t>Infériorité plus prononcée si </a:t>
            </a:r>
          </a:p>
          <a:p>
            <a:pPr lvl="3"/>
            <a:r>
              <a:rPr lang="fr-FR" sz="1600" dirty="0">
                <a:latin typeface=""/>
              </a:rPr>
              <a:t>ARN VIH avant l’initiation des ARV &gt; 100 000 c/ml</a:t>
            </a:r>
          </a:p>
          <a:p>
            <a:pPr lvl="3"/>
            <a:r>
              <a:rPr lang="fr-FR" sz="1600" dirty="0">
                <a:latin typeface=""/>
              </a:rPr>
              <a:t>Nadir CD4 &lt; 350/mm</a:t>
            </a:r>
            <a:r>
              <a:rPr lang="fr-FR" sz="1600" baseline="30000" dirty="0">
                <a:latin typeface=""/>
              </a:rPr>
              <a:t>3</a:t>
            </a:r>
          </a:p>
          <a:p>
            <a:pPr lvl="3"/>
            <a:r>
              <a:rPr lang="fr-FR" sz="1600" dirty="0" err="1">
                <a:latin typeface=""/>
              </a:rPr>
              <a:t>Co-infection</a:t>
            </a:r>
            <a:r>
              <a:rPr lang="fr-FR" sz="1600" dirty="0">
                <a:latin typeface=""/>
              </a:rPr>
              <a:t> VHC</a:t>
            </a:r>
          </a:p>
          <a:p>
            <a:pPr lvl="2"/>
            <a:r>
              <a:rPr lang="fr-FR" sz="1800" dirty="0">
                <a:latin typeface=""/>
              </a:rPr>
              <a:t>Pas de bénéfice de la monothérapie d’ATV/r sur les lipides ou la fonction rénale</a:t>
            </a:r>
            <a:br>
              <a:rPr lang="fr-FR" sz="1800" dirty="0">
                <a:latin typeface=""/>
              </a:rPr>
            </a:br>
            <a:endParaRPr lang="fr-FR" sz="1800" dirty="0">
              <a:latin typeface=""/>
            </a:endParaRPr>
          </a:p>
          <a:p>
            <a:pPr lvl="1"/>
            <a:r>
              <a:rPr lang="fr-FR" sz="2000" dirty="0">
                <a:latin typeface=""/>
              </a:rPr>
              <a:t>La </a:t>
            </a:r>
            <a:r>
              <a:rPr lang="fr-FR" sz="2000" dirty="0" err="1">
                <a:latin typeface=""/>
              </a:rPr>
              <a:t>réintensification</a:t>
            </a:r>
            <a:r>
              <a:rPr lang="fr-FR" sz="2000" dirty="0">
                <a:latin typeface=""/>
              </a:rPr>
              <a:t> avec les INTI était toujours efficace</a:t>
            </a:r>
          </a:p>
          <a:p>
            <a:pPr lvl="1"/>
            <a:endParaRPr lang="fr-FR" sz="2000" dirty="0">
              <a:latin typeface=""/>
            </a:endParaRPr>
          </a:p>
          <a:p>
            <a:pPr lvl="1"/>
            <a:r>
              <a:rPr lang="fr-FR" sz="2000" dirty="0">
                <a:latin typeface=""/>
              </a:rPr>
              <a:t>L’étude a été interrompue sur recommandation du comité indépendant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MODAT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Castagna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A. AIDS 2014;28:2269-79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799" y="44450"/>
            <a:ext cx="8903396" cy="1106488"/>
          </a:xfrm>
        </p:spPr>
        <p:txBody>
          <a:bodyPr/>
          <a:lstStyle/>
          <a:p>
            <a:r>
              <a:rPr lang="fr-FR" sz="3200">
                <a:ea typeface="ＭＳ Ｐゴシック" pitchFamily="34" charset="-128"/>
              </a:rPr>
              <a:t>Etude MODAt : switch pour monothérapie d’ATV/r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04500"/>
            <a:ext cx="9093200" cy="5303838"/>
          </a:xfrm>
        </p:spPr>
        <p:txBody>
          <a:bodyPr/>
          <a:lstStyle/>
          <a:p>
            <a:r>
              <a:rPr lang="fr-FR" sz="2800" b="1" dirty="0">
                <a:latin typeface="+mj-lt"/>
              </a:rPr>
              <a:t>Résultats à S96</a:t>
            </a:r>
            <a:br>
              <a:rPr lang="fr-FR" sz="2800" b="1" dirty="0">
                <a:latin typeface="+mj-lt"/>
              </a:rPr>
            </a:br>
            <a:endParaRPr lang="fr-FR" sz="2800" b="1" dirty="0">
              <a:latin typeface="+mj-lt"/>
            </a:endParaRPr>
          </a:p>
          <a:p>
            <a:pPr lvl="1"/>
            <a:r>
              <a:rPr lang="fr-FR" sz="1800" dirty="0"/>
              <a:t>ARN VIH &lt; 50 c/ml </a:t>
            </a:r>
          </a:p>
          <a:p>
            <a:pPr lvl="2"/>
            <a:r>
              <a:rPr lang="fr-FR" sz="1800" dirty="0"/>
              <a:t>Monothérapie ATV/r = 64 % vs ATV/r + 2 INTI = 63 %</a:t>
            </a:r>
          </a:p>
          <a:p>
            <a:pPr lvl="2"/>
            <a:r>
              <a:rPr lang="fr-FR" sz="1800" dirty="0"/>
              <a:t>Différence (IC 95 %) : 1,3 % (- 17,5 à 20,1 %) </a:t>
            </a:r>
            <a:r>
              <a:rPr lang="fr-FR" sz="1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800" dirty="0">
                <a:cs typeface="Wingdings"/>
                <a:sym typeface="Wingdings"/>
              </a:rPr>
              <a:t> </a:t>
            </a:r>
            <a:r>
              <a:rPr lang="fr-FR" sz="1800" dirty="0"/>
              <a:t>monothérapie non inférieure</a:t>
            </a:r>
            <a:endParaRPr lang="fr-FR" sz="1800" dirty="0">
              <a:latin typeface=""/>
            </a:endParaRPr>
          </a:p>
          <a:p>
            <a:pPr lvl="1"/>
            <a:r>
              <a:rPr lang="fr-FR" sz="1800" dirty="0">
                <a:latin typeface=""/>
              </a:rPr>
              <a:t>Bras monothérapie ATV/r</a:t>
            </a:r>
          </a:p>
          <a:p>
            <a:pPr lvl="2"/>
            <a:r>
              <a:rPr lang="fr-FR" sz="1800" dirty="0">
                <a:latin typeface=""/>
              </a:rPr>
              <a:t>Valeur médiane ARN VIH au rebond (n = 14) : 136 (72–376) copies/ml ; </a:t>
            </a:r>
          </a:p>
          <a:p>
            <a:pPr lvl="2"/>
            <a:r>
              <a:rPr lang="fr-FR" sz="1800" dirty="0">
                <a:latin typeface=""/>
              </a:rPr>
              <a:t>Aucune mutation de résistance à IP ou INTI, et tous les obtiennent une charge virale indétectable après </a:t>
            </a:r>
            <a:r>
              <a:rPr lang="fr-FR" sz="1800" dirty="0" err="1">
                <a:latin typeface=""/>
              </a:rPr>
              <a:t>réintensification</a:t>
            </a:r>
            <a:endParaRPr lang="fr-FR" sz="1800" dirty="0">
              <a:latin typeface=""/>
            </a:endParaRPr>
          </a:p>
          <a:p>
            <a:pPr lvl="1"/>
            <a:r>
              <a:rPr lang="fr-FR" sz="1800" dirty="0">
                <a:latin typeface=""/>
              </a:rPr>
              <a:t>Evénements indésirables liés au traitement conduisant à l’arrêt : 3 (6 %) dans </a:t>
            </a:r>
            <a:br>
              <a:rPr lang="fr-FR" sz="1800" dirty="0">
                <a:latin typeface=""/>
              </a:rPr>
            </a:br>
            <a:r>
              <a:rPr lang="fr-FR" sz="1800" dirty="0">
                <a:latin typeface=""/>
              </a:rPr>
              <a:t>le bras monothérapie ATV/r vs 11 (21,5 %) dans le bras trithérapie (p = 0,041) </a:t>
            </a:r>
          </a:p>
          <a:p>
            <a:pPr lvl="1"/>
            <a:r>
              <a:rPr lang="fr-FR" sz="1800" dirty="0">
                <a:latin typeface=""/>
              </a:rPr>
              <a:t>Le pourcentage moyen de modification à S96 de la DMO de hanche proximale totale était de respectivement + 1,16 % et - 1,64 % dans le bras monothérapie ATV/r et le bras trithérapie (p = 0,012)</a:t>
            </a:r>
            <a:endParaRPr lang="fr-FR" sz="1800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Galli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L. JAIDS 2016;71:1637-42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764922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Etude </a:t>
            </a:r>
            <a:r>
              <a:rPr lang="fr-FR" sz="3200" dirty="0" err="1">
                <a:ea typeface="ＭＳ Ｐゴシック" pitchFamily="34" charset="-128"/>
              </a:rPr>
              <a:t>MODAt</a:t>
            </a:r>
            <a:r>
              <a:rPr lang="fr-FR" sz="3200" dirty="0">
                <a:ea typeface="ＭＳ Ｐゴシック" pitchFamily="34" charset="-128"/>
              </a:rPr>
              <a:t> : switch pour monothérapie d’ATV/r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err="1">
                <a:solidFill>
                  <a:srgbClr val="333399"/>
                </a:solidFill>
                <a:latin typeface="Cambria" pitchFamily="18" charset="0"/>
              </a:rPr>
              <a:t>MODAt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8438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888</Words>
  <Application>Microsoft Macintosh PowerPoint</Application>
  <PresentationFormat>Présentation à l'écran (4:3)</PresentationFormat>
  <Paragraphs>210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ARV_trials_2015</vt:lpstr>
      <vt:lpstr>Switch pour monothérapie d’ATV/r</vt:lpstr>
      <vt:lpstr>Etude MODAt : switch pour monothérapie d’ATV/r</vt:lpstr>
      <vt:lpstr>Présentation PowerPoint</vt:lpstr>
      <vt:lpstr>Etude MODAt : switch pour monothérapie d’ATV/r</vt:lpstr>
      <vt:lpstr>Présentation PowerPoint</vt:lpstr>
      <vt:lpstr>Etude MODAt : switch pour monothérapie d’ATV/r</vt:lpstr>
      <vt:lpstr>Etude MODAt : switch pour monothérapie d’ATV/r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Utilisateur de Microsoft Office</cp:lastModifiedBy>
  <cp:revision>63</cp:revision>
  <dcterms:created xsi:type="dcterms:W3CDTF">2015-05-20T09:41:20Z</dcterms:created>
  <dcterms:modified xsi:type="dcterms:W3CDTF">2016-08-23T13:38:58Z</dcterms:modified>
</cp:coreProperties>
</file>