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503" r:id="rId2"/>
    <p:sldId id="351" r:id="rId3"/>
    <p:sldId id="353" r:id="rId4"/>
    <p:sldId id="504" r:id="rId5"/>
    <p:sldId id="505" r:id="rId6"/>
    <p:sldId id="506" r:id="rId7"/>
    <p:sldId id="507" r:id="rId8"/>
    <p:sldId id="508" r:id="rId9"/>
    <p:sldId id="359" r:id="rId10"/>
  </p:sldIdLst>
  <p:sldSz cx="9144000" cy="6858000" type="screen4x3"/>
  <p:notesSz cx="7099300" cy="10234613"/>
  <p:defaultTextStyle>
    <a:defPPr>
      <a:defRPr lang="fr-FR"/>
    </a:defPPr>
    <a:lvl1pPr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2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69">
          <p15:clr>
            <a:srgbClr val="A4A3A4"/>
          </p15:clr>
        </p15:guide>
        <p15:guide id="2" pos="2236">
          <p15:clr>
            <a:srgbClr val="A4A3A4"/>
          </p15:clr>
        </p15:guide>
        <p15:guide id="3" pos="422">
          <p15:clr>
            <a:srgbClr val="A4A3A4"/>
          </p15:clr>
        </p15:guide>
        <p15:guide id="4" pos="378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B2B2B2"/>
    <a:srgbClr val="DDDDDD"/>
    <a:srgbClr val="660033"/>
    <a:srgbClr val="993300"/>
    <a:srgbClr val="FFFFFF"/>
    <a:srgbClr val="333399"/>
    <a:srgbClr val="000066"/>
    <a:srgbClr val="3399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 varScale="1">
        <p:scale>
          <a:sx n="102" d="100"/>
          <a:sy n="102" d="100"/>
        </p:scale>
        <p:origin x="1200" y="72"/>
      </p:cViewPr>
      <p:guideLst>
        <p:guide pos="22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952"/>
    </p:cViewPr>
  </p:sorterViewPr>
  <p:notesViewPr>
    <p:cSldViewPr snapToObjects="1" showGuides="1">
      <p:cViewPr varScale="1">
        <p:scale>
          <a:sx n="73" d="100"/>
          <a:sy n="73" d="100"/>
        </p:scale>
        <p:origin x="3282" y="84"/>
      </p:cViewPr>
      <p:guideLst>
        <p:guide orient="horz" pos="2969"/>
        <p:guide pos="2236"/>
        <p:guide pos="422"/>
        <p:guide pos="378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F775B68-DB20-4520-AED3-EBC6A98FD7D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DB5EB6-FF0D-4CF2-8B4A-CA20B150EC2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anose="020F0502020204030204" pitchFamily="34" charset="0"/>
              </a:defRPr>
            </a:lvl1pPr>
          </a:lstStyle>
          <a:p>
            <a:fld id="{5397D269-7BC3-4D93-8FF2-AD8799EF479E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24580" name="Rectangle 8">
            <a:extLst>
              <a:ext uri="{FF2B5EF4-FFF2-40B4-BE49-F238E27FC236}">
                <a16:creationId xmlns:a16="http://schemas.microsoft.com/office/drawing/2014/main" id="{1D61E47C-07DE-4ED8-AC10-E78220B9259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43852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311" tIns="54156" rIns="108311" bIns="54156"/>
          <a:lstStyle>
            <a:lvl1pPr defTabSz="108267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108267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108267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108267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108267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r>
              <a:rPr lang="fr-FR" sz="1500">
                <a:latin typeface="Trebuchet MS" charset="0"/>
              </a:rPr>
              <a:t>ARV-trials.com</a:t>
            </a:r>
          </a:p>
        </p:txBody>
      </p:sp>
    </p:spTree>
    <p:extLst>
      <p:ext uri="{BB962C8B-B14F-4D97-AF65-F5344CB8AC3E}">
        <p14:creationId xmlns:p14="http://schemas.microsoft.com/office/powerpoint/2010/main" val="3926111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AD0133B1-12B0-42F4-8CC3-B5667CF8CF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EC72D305-384C-4A0C-8644-755CEC5685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089025" y="4840288"/>
            <a:ext cx="4921250" cy="4605337"/>
          </a:xfrm>
          <a:prstGeom prst="rect">
            <a:avLst/>
          </a:prstGeom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2DC34B5-1EEA-401D-A466-2B3287F0BE0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7" name="Rectangle 8">
            <a:extLst>
              <a:ext uri="{FF2B5EF4-FFF2-40B4-BE49-F238E27FC236}">
                <a16:creationId xmlns:a16="http://schemas.microsoft.com/office/drawing/2014/main" id="{CCE7F537-FA2D-485F-9DE3-386FD135E63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43852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311" tIns="54156" rIns="108311" bIns="54156"/>
          <a:lstStyle>
            <a:lvl1pPr defTabSz="108267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108267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108267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108267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108267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r>
              <a:rPr lang="fr-FR" sz="1500">
                <a:latin typeface="Trebuchet MS" charset="0"/>
              </a:rPr>
              <a:t>ARV-trial.com</a:t>
            </a:r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D34BDB7D-FAEE-4B7E-80DB-AF785FE36F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2713" y="9629775"/>
            <a:ext cx="3182937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446" tIns="51723" rIns="103446" bIns="51723" numCol="1" anchor="b" anchorCtr="0" compatLnSpc="1">
            <a:prstTxWarp prst="textNoShape">
              <a:avLst/>
            </a:prstTxWarp>
          </a:bodyPr>
          <a:lstStyle>
            <a:lvl1pPr algn="r" defTabSz="1035050">
              <a:defRPr sz="1400"/>
            </a:lvl1pPr>
          </a:lstStyle>
          <a:p>
            <a:fld id="{C51B8207-AE95-4982-B3FB-34CCF9738C7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292491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pitchFamily="29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>
            <a:extLst>
              <a:ext uri="{FF2B5EF4-FFF2-40B4-BE49-F238E27FC236}">
                <a16:creationId xmlns:a16="http://schemas.microsoft.com/office/drawing/2014/main" id="{A3ED81F4-9437-4B8F-B040-B58F54D7B1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2" name="Rectangle 3">
            <a:extLst>
              <a:ext uri="{FF2B5EF4-FFF2-40B4-BE49-F238E27FC236}">
                <a16:creationId xmlns:a16="http://schemas.microsoft.com/office/drawing/2014/main" id="{0AA34E7A-EE89-41FF-9BF6-A25110B9AB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GB" altLang="fr-FR">
              <a:latin typeface="Arial" panose="020B0604020202020204" pitchFamily="34" charset="0"/>
            </a:endParaRPr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EA73C1D-65A7-459F-B14C-536CC1D91C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xfrm>
            <a:off x="3922713" y="9629775"/>
            <a:ext cx="3182937" cy="57467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0C000170-D617-4307-9EC5-D1ED9C4D9171}" type="slidenum">
              <a:rPr lang="fr-FR" altLang="fr-FR" sz="1400"/>
              <a:pPr eaLnBrk="1" hangingPunct="1"/>
              <a:t>1</a:t>
            </a:fld>
            <a:endParaRPr lang="fr-FR" altLang="fr-FR" sz="14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7">
            <a:extLst>
              <a:ext uri="{FF2B5EF4-FFF2-40B4-BE49-F238E27FC236}">
                <a16:creationId xmlns:a16="http://schemas.microsoft.com/office/drawing/2014/main" id="{E8428617-1779-4D8C-8B4D-8A0E51054D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0C000170-D617-4307-9EC5-D1ED9C4D9171}" type="slidenum">
              <a:rPr lang="fr-FR" altLang="fr-FR" sz="1400"/>
              <a:pPr eaLnBrk="1" hangingPunct="1"/>
              <a:t>2</a:t>
            </a:fld>
            <a:endParaRPr lang="fr-FR" altLang="fr-FR" sz="1400" dirty="0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C21555A2-123C-4FA4-83A7-94CC14B840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4BAB826-4442-49E7-9C3F-C37ACB2EDC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7">
            <a:extLst>
              <a:ext uri="{FF2B5EF4-FFF2-40B4-BE49-F238E27FC236}">
                <a16:creationId xmlns:a16="http://schemas.microsoft.com/office/drawing/2014/main" id="{38E2DCC6-9F53-4225-98E6-71775B38DC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D4393CB2-73C0-4E2D-89BC-D2A63725BC7F}" type="slidenum">
              <a:rPr lang="fr-FR" altLang="fr-FR" sz="1400"/>
              <a:pPr eaLnBrk="1" hangingPunct="1"/>
              <a:t>3</a:t>
            </a:fld>
            <a:endParaRPr lang="fr-FR" altLang="fr-FR" sz="1400"/>
          </a:p>
        </p:txBody>
      </p:sp>
      <p:sp>
        <p:nvSpPr>
          <p:cNvPr id="9218" name="Espace réservé de l'image des diapositives 1">
            <a:extLst>
              <a:ext uri="{FF2B5EF4-FFF2-40B4-BE49-F238E27FC236}">
                <a16:creationId xmlns:a16="http://schemas.microsoft.com/office/drawing/2014/main" id="{158F7E46-7F3B-4EAC-AEFC-972AD01F1F9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Espace réservé des commentaires 2">
            <a:extLst>
              <a:ext uri="{FF2B5EF4-FFF2-40B4-BE49-F238E27FC236}">
                <a16:creationId xmlns:a16="http://schemas.microsoft.com/office/drawing/2014/main" id="{E469F69E-B695-4489-98DE-B695CBBA92B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7">
            <a:extLst>
              <a:ext uri="{FF2B5EF4-FFF2-40B4-BE49-F238E27FC236}">
                <a16:creationId xmlns:a16="http://schemas.microsoft.com/office/drawing/2014/main" id="{7BD90DB0-44A4-4AF9-BB0A-0D23539711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A782C77B-025B-45E9-97DD-2A7A5638C321}" type="slidenum">
              <a:rPr lang="fr-FR" altLang="fr-FR" sz="1400"/>
              <a:pPr eaLnBrk="1" hangingPunct="1"/>
              <a:t>4</a:t>
            </a:fld>
            <a:endParaRPr lang="fr-FR" altLang="fr-FR" sz="1400"/>
          </a:p>
        </p:txBody>
      </p:sp>
      <p:sp>
        <p:nvSpPr>
          <p:cNvPr id="11266" name="Espace réservé de l'image des diapositives 1">
            <a:extLst>
              <a:ext uri="{FF2B5EF4-FFF2-40B4-BE49-F238E27FC236}">
                <a16:creationId xmlns:a16="http://schemas.microsoft.com/office/drawing/2014/main" id="{4652D0C3-BA1B-48AF-82ED-05AC9EB4AC3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commentaires 2">
            <a:extLst>
              <a:ext uri="{FF2B5EF4-FFF2-40B4-BE49-F238E27FC236}">
                <a16:creationId xmlns:a16="http://schemas.microsoft.com/office/drawing/2014/main" id="{1C82B0BD-29E0-4FD5-B437-E5C68F7446C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B8207-AE95-4982-B3FB-34CCF9738C76}" type="slidenum">
              <a:rPr lang="fr-FR" altLang="fr-FR" smtClean="0"/>
              <a:pPr/>
              <a:t>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640041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Espace réservé de l'image des diapositives 1">
            <a:extLst>
              <a:ext uri="{FF2B5EF4-FFF2-40B4-BE49-F238E27FC236}">
                <a16:creationId xmlns:a16="http://schemas.microsoft.com/office/drawing/2014/main" id="{2C720202-494E-47D9-8FC0-580274F694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2" name="Espace réservé des commentaires 2">
            <a:extLst>
              <a:ext uri="{FF2B5EF4-FFF2-40B4-BE49-F238E27FC236}">
                <a16:creationId xmlns:a16="http://schemas.microsoft.com/office/drawing/2014/main" id="{4B6F49D0-EB8B-44C0-8974-B7984C82A80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dirty="0">
              <a:latin typeface="Arial" panose="020B0604020202020204" pitchFamily="34" charset="0"/>
            </a:endParaRPr>
          </a:p>
        </p:txBody>
      </p:sp>
      <p:sp>
        <p:nvSpPr>
          <p:cNvPr id="20483" name="Espace réservé du numéro de diapositive 3">
            <a:extLst>
              <a:ext uri="{FF2B5EF4-FFF2-40B4-BE49-F238E27FC236}">
                <a16:creationId xmlns:a16="http://schemas.microsoft.com/office/drawing/2014/main" id="{765FABFF-FF81-4117-8968-E6F21AE94E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0E3F9D6A-0113-4F89-8EFA-DE0C23B812F9}" type="slidenum">
              <a:rPr lang="fr-FR" altLang="fr-FR" sz="1400"/>
              <a:pPr eaLnBrk="1" hangingPunct="1"/>
              <a:t>6</a:t>
            </a:fld>
            <a:endParaRPr lang="fr-FR" altLang="fr-FR" sz="14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B8207-AE95-4982-B3FB-34CCF9738C76}" type="slidenum">
              <a:rPr lang="fr-FR" altLang="fr-FR" smtClean="0"/>
              <a:pPr/>
              <a:t>7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702069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B8207-AE95-4982-B3FB-34CCF9738C76}" type="slidenum">
              <a:rPr lang="fr-FR" altLang="fr-FR" smtClean="0"/>
              <a:pPr/>
              <a:t>8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170320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>
            <a:extLst>
              <a:ext uri="{FF2B5EF4-FFF2-40B4-BE49-F238E27FC236}">
                <a16:creationId xmlns:a16="http://schemas.microsoft.com/office/drawing/2014/main" id="{923C675E-905A-4D87-A524-1EB403B097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10350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DF6548A6-F02F-40D0-AAAB-2A52334686DB}" type="slidenum">
              <a:rPr lang="fr-FR" altLang="fr-FR" sz="1400"/>
              <a:pPr eaLnBrk="1" hangingPunct="1"/>
              <a:t>9</a:t>
            </a:fld>
            <a:endParaRPr lang="fr-FR" altLang="fr-FR" sz="1400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380A5617-CF72-40EB-8791-2D37E299C6F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B7EEB0C0-E786-48D7-BD44-49349573456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aseline="0"/>
            </a:lvl1pPr>
          </a:lstStyle>
          <a:p>
            <a:r>
              <a:rPr lang="fr-FR" dirty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1506241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ctr"/>
          <a:lstStyle>
            <a:lvl1pPr marL="0" indent="0" algn="ctr">
              <a:buNone/>
              <a:defRPr sz="2800" b="1">
                <a:solidFill>
                  <a:srgbClr val="0070C0"/>
                </a:solidFill>
                <a:latin typeface="Trebuchet MS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7872098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7A0A34E-38E0-4EE5-B1A2-36C55A5853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B387D89-C935-44F3-B054-563E8475E1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Cliquez pour modifier les styles du texte du masque</a:t>
            </a:r>
          </a:p>
          <a:p>
            <a:pPr lvl="1"/>
            <a:r>
              <a:rPr lang="en-US" altLang="fr-FR"/>
              <a:t>Deuxième niveau</a:t>
            </a:r>
          </a:p>
          <a:p>
            <a:pPr lvl="2"/>
            <a:r>
              <a:rPr lang="en-US" altLang="fr-FR"/>
              <a:t>Troisième niveau</a:t>
            </a:r>
          </a:p>
          <a:p>
            <a:pPr lvl="3"/>
            <a:r>
              <a:rPr lang="en-US" altLang="fr-FR"/>
              <a:t>Quatrième niveau</a:t>
            </a:r>
          </a:p>
          <a:p>
            <a:pPr lvl="4"/>
            <a:r>
              <a:rPr lang="en-US" altLang="fr-FR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7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33399"/>
          </a:solidFill>
          <a:latin typeface="+mj-lt"/>
          <a:ea typeface="MS PGothic" panose="020B0600070205080204" pitchFamily="34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MS PGothic" panose="020B0600070205080204" pitchFamily="34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MS PGothic" panose="020B0600070205080204" pitchFamily="34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MS PGothic" panose="020B0600070205080204" pitchFamily="34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MS PGothic" panose="020B0600070205080204" pitchFamily="34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anose="05000000000000000000" pitchFamily="2" charset="2"/>
        <a:buChar char="§"/>
        <a:defRPr sz="2000">
          <a:solidFill>
            <a:srgbClr val="CC3300"/>
          </a:solidFill>
          <a:latin typeface="+mn-lt"/>
          <a:ea typeface="MS PGothic" panose="020B0600070205080204" pitchFamily="34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re 1">
            <a:extLst>
              <a:ext uri="{FF2B5EF4-FFF2-40B4-BE49-F238E27FC236}">
                <a16:creationId xmlns:a16="http://schemas.microsoft.com/office/drawing/2014/main" id="{F42B5FB7-91B7-4C58-90BB-5BF58FCD8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sz="3200"/>
              <a:t>Switch pour schéma avec DTG</a:t>
            </a:r>
          </a:p>
        </p:txBody>
      </p:sp>
      <p:sp>
        <p:nvSpPr>
          <p:cNvPr id="4098" name="Espace réservé du contenu 2">
            <a:extLst>
              <a:ext uri="{FF2B5EF4-FFF2-40B4-BE49-F238E27FC236}">
                <a16:creationId xmlns:a16="http://schemas.microsoft.com/office/drawing/2014/main" id="{5F33F397-ED4E-4634-AC73-CEF91DC0D47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0800" y="1409700"/>
            <a:ext cx="9024938" cy="5303838"/>
          </a:xfrm>
        </p:spPr>
        <p:txBody>
          <a:bodyPr/>
          <a:lstStyle/>
          <a:p>
            <a:pPr>
              <a:buClr>
                <a:srgbClr val="C00000"/>
              </a:buClr>
            </a:pPr>
            <a:r>
              <a:rPr lang="en-US" altLang="fr-FR" sz="2800" b="1" dirty="0">
                <a:solidFill>
                  <a:srgbClr val="B2B2B2"/>
                </a:solidFill>
                <a:latin typeface="Calibri" panose="020F0502020204030204" pitchFamily="34" charset="0"/>
              </a:rPr>
              <a:t>STRIIVING</a:t>
            </a:r>
          </a:p>
          <a:p>
            <a:pPr>
              <a:buClr>
                <a:srgbClr val="C00000"/>
              </a:buClr>
            </a:pPr>
            <a:r>
              <a:rPr lang="en-US" altLang="fr-FR" sz="2800" b="1" dirty="0">
                <a:latin typeface="Calibri" panose="020F0502020204030204" pitchFamily="34" charset="0"/>
              </a:rPr>
              <a:t>NEAT 022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5" name="Line 63">
            <a:extLst>
              <a:ext uri="{FF2B5EF4-FFF2-40B4-BE49-F238E27FC236}">
                <a16:creationId xmlns:a16="http://schemas.microsoft.com/office/drawing/2014/main" id="{59FEA067-281B-4E3A-BBFD-D28E420E4D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38513" y="3324225"/>
            <a:ext cx="433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171" name="Line 172">
            <a:extLst>
              <a:ext uri="{FF2B5EF4-FFF2-40B4-BE49-F238E27FC236}">
                <a16:creationId xmlns:a16="http://schemas.microsoft.com/office/drawing/2014/main" id="{164D36F2-D992-4B6B-B9C0-BF8E4E4F2A94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3000" y="2097088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145" name="Espace réservé du contenu 2">
            <a:extLst>
              <a:ext uri="{FF2B5EF4-FFF2-40B4-BE49-F238E27FC236}">
                <a16:creationId xmlns:a16="http://schemas.microsoft.com/office/drawing/2014/main" id="{37C05650-76B0-4A35-A6F9-DCB7FC5DEE5D}"/>
              </a:ext>
            </a:extLst>
          </p:cNvPr>
          <p:cNvSpPr txBox="1">
            <a:spLocks/>
          </p:cNvSpPr>
          <p:nvPr/>
        </p:nvSpPr>
        <p:spPr bwMode="auto">
          <a:xfrm>
            <a:off x="287338" y="1125538"/>
            <a:ext cx="77501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l" defTabSz="914400" eaLnBrk="1" hangingPunct="1"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en-GB" altLang="fr-FR" b="1" dirty="0" err="1">
                <a:solidFill>
                  <a:srgbClr val="CC3300"/>
                </a:solidFill>
                <a:latin typeface="Calibri" panose="020F0502020204030204" pitchFamily="34" charset="0"/>
              </a:rPr>
              <a:t>Schéma</a:t>
            </a:r>
            <a:endParaRPr lang="en-GB" altLang="fr-FR" b="1" dirty="0">
              <a:solidFill>
                <a:srgbClr val="CC3300"/>
              </a:solidFill>
              <a:latin typeface="Calibri" panose="020F0502020204030204" pitchFamily="34" charset="0"/>
            </a:endParaRPr>
          </a:p>
        </p:txBody>
      </p:sp>
      <p:sp>
        <p:nvSpPr>
          <p:cNvPr id="6146" name="Espace réservé du contenu 2">
            <a:extLst>
              <a:ext uri="{FF2B5EF4-FFF2-40B4-BE49-F238E27FC236}">
                <a16:creationId xmlns:a16="http://schemas.microsoft.com/office/drawing/2014/main" id="{A10EA0BC-F554-4C33-86D4-892FEDA7F5FD}"/>
              </a:ext>
            </a:extLst>
          </p:cNvPr>
          <p:cNvSpPr>
            <a:spLocks/>
          </p:cNvSpPr>
          <p:nvPr/>
        </p:nvSpPr>
        <p:spPr bwMode="auto">
          <a:xfrm>
            <a:off x="287338" y="4347740"/>
            <a:ext cx="8748712" cy="203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4572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l" defTabSz="914400" eaLnBrk="1" hangingPunct="1"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altLang="fr-FR" b="1" dirty="0">
                <a:solidFill>
                  <a:srgbClr val="CC3300"/>
                </a:solidFill>
                <a:latin typeface="Calibri" panose="020F0502020204030204" pitchFamily="34" charset="0"/>
              </a:rPr>
              <a:t>Critères de jugement principaux</a:t>
            </a:r>
          </a:p>
          <a:p>
            <a:pPr lvl="2" algn="l" defTabSz="914400" eaLnBrk="1" hangingPunct="1">
              <a:spcBef>
                <a:spcPct val="20000"/>
              </a:spcBef>
              <a:buClr>
                <a:srgbClr val="CC3300"/>
              </a:buClr>
              <a:buFont typeface="Arial" panose="020B0604020202020204" pitchFamily="34" charset="0"/>
              <a:buChar char="–"/>
            </a:pPr>
            <a:r>
              <a:rPr lang="fr-FR" altLang="fr-FR" sz="1800" dirty="0">
                <a:solidFill>
                  <a:srgbClr val="000066"/>
                </a:solidFill>
              </a:rPr>
              <a:t>Pourcentage de patients en succès virologique à S48 (absence de 2 charges virales consécutives &gt; 50 c/ml et pas d’arrêt du traitement) : non-infériorité de DTG, en ITT, analyse Kaplan-Meier ; borne inférieure de l’IC 95 % de la différence = - 10 % , puissance de 90 %</a:t>
            </a:r>
          </a:p>
          <a:p>
            <a:pPr lvl="2" algn="l" defTabSz="914400" eaLnBrk="1" hangingPunct="1">
              <a:spcBef>
                <a:spcPct val="20000"/>
              </a:spcBef>
              <a:buClr>
                <a:srgbClr val="CC3300"/>
              </a:buClr>
              <a:buFont typeface="Arial" panose="020B0604020202020204" pitchFamily="34" charset="0"/>
              <a:buChar char="–"/>
            </a:pPr>
            <a:r>
              <a:rPr lang="fr-FR" altLang="fr-FR" sz="1800" dirty="0">
                <a:solidFill>
                  <a:srgbClr val="000066"/>
                </a:solidFill>
              </a:rPr>
              <a:t>Pourcentage moyen de modification du cholestérol total à jeun à S48 (différence de 12 %, puissance de 99 %)</a:t>
            </a:r>
          </a:p>
        </p:txBody>
      </p:sp>
      <p:graphicFrame>
        <p:nvGraphicFramePr>
          <p:cNvPr id="14366" name="Group 30">
            <a:extLst>
              <a:ext uri="{FF2B5EF4-FFF2-40B4-BE49-F238E27FC236}">
                <a16:creationId xmlns:a16="http://schemas.microsoft.com/office/drawing/2014/main" id="{54EDDDC7-7F3E-41DA-BEC7-C7C7B72A82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818317"/>
              </p:ext>
            </p:extLst>
          </p:nvPr>
        </p:nvGraphicFramePr>
        <p:xfrm>
          <a:off x="4562475" y="2439988"/>
          <a:ext cx="3360738" cy="749300"/>
        </p:xfrm>
        <a:graphic>
          <a:graphicData uri="http://schemas.openxmlformats.org/drawingml/2006/table">
            <a:tbl>
              <a:tblPr/>
              <a:tblGrid>
                <a:gridCol w="3360738">
                  <a:extLst>
                    <a:ext uri="{9D8B030D-6E8A-4147-A177-3AD203B41FA5}">
                      <a16:colId xmlns:a16="http://schemas.microsoft.com/office/drawing/2014/main" val="2886031092"/>
                    </a:ext>
                  </a:extLst>
                </a:gridCol>
              </a:tblGrid>
              <a:tr h="7493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Switch pour DTG + 2 INTI </a:t>
                      </a:r>
                      <a:br>
                        <a:rPr kumimoji="0" lang="fr-FR" alt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(non modifiés)</a:t>
                      </a:r>
                    </a:p>
                  </a:txBody>
                  <a:tcPr marL="91426" marR="91426" marT="45662" marB="4566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938116"/>
                  </a:ext>
                </a:extLst>
              </a:tr>
            </a:tbl>
          </a:graphicData>
        </a:graphic>
      </p:graphicFrame>
      <p:graphicFrame>
        <p:nvGraphicFramePr>
          <p:cNvPr id="14367" name="Group 31">
            <a:extLst>
              <a:ext uri="{FF2B5EF4-FFF2-40B4-BE49-F238E27FC236}">
                <a16:creationId xmlns:a16="http://schemas.microsoft.com/office/drawing/2014/main" id="{FB9F2631-EEC0-4564-B3B3-12790B549C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573083"/>
              </p:ext>
            </p:extLst>
          </p:nvPr>
        </p:nvGraphicFramePr>
        <p:xfrm>
          <a:off x="4562475" y="3459163"/>
          <a:ext cx="1663700" cy="690562"/>
        </p:xfrm>
        <a:graphic>
          <a:graphicData uri="http://schemas.openxmlformats.org/drawingml/2006/table">
            <a:tbl>
              <a:tblPr/>
              <a:tblGrid>
                <a:gridCol w="1663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905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Poursuite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IP/r + 2 INTI</a:t>
                      </a:r>
                    </a:p>
                  </a:txBody>
                  <a:tcPr marL="91401" marR="914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160" name="AutoShape 162">
            <a:extLst>
              <a:ext uri="{FF2B5EF4-FFF2-40B4-BE49-F238E27FC236}">
                <a16:creationId xmlns:a16="http://schemas.microsoft.com/office/drawing/2014/main" id="{A9133C57-8F13-482A-9737-DAE9D8343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70663"/>
            <a:ext cx="828675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/>
            <a:r>
              <a:rPr lang="en-GB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NEAT 022</a:t>
            </a:r>
          </a:p>
        </p:txBody>
      </p:sp>
      <p:cxnSp>
        <p:nvCxnSpPr>
          <p:cNvPr id="6161" name="Connecteur droit 66">
            <a:extLst>
              <a:ext uri="{FF2B5EF4-FFF2-40B4-BE49-F238E27FC236}">
                <a16:creationId xmlns:a16="http://schemas.microsoft.com/office/drawing/2014/main" id="{BE66F6B3-38A8-4F6E-9B09-E54386F8C7E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3249613" y="2654300"/>
            <a:ext cx="611188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6162" name="Oval 170">
            <a:extLst>
              <a:ext uri="{FF2B5EF4-FFF2-40B4-BE49-F238E27FC236}">
                <a16:creationId xmlns:a16="http://schemas.microsoft.com/office/drawing/2014/main" id="{2535FBE7-AC9B-4558-959C-5E57DC1D3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4475" y="1341438"/>
            <a:ext cx="1539875" cy="1014412"/>
          </a:xfrm>
          <a:prstGeom prst="ellipse">
            <a:avLst/>
          </a:prstGeom>
          <a:solidFill>
            <a:srgbClr val="E5E5F7"/>
          </a:solidFill>
          <a:ln>
            <a:noFill/>
          </a:ln>
          <a:effectLst>
            <a:prstShdw prst="shdw17" dist="17961" dir="2700000">
              <a:srgbClr val="8989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/>
            <a:r>
              <a:rPr lang="en-GB" altLang="fr-FR" sz="14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Randomisation</a:t>
            </a:r>
          </a:p>
          <a:p>
            <a:pPr defTabSz="914400" eaLnBrk="1" hangingPunct="1"/>
            <a:r>
              <a:rPr lang="en-GB" altLang="fr-FR" sz="1400" b="1" dirty="0" err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stratifiée</a:t>
            </a:r>
            <a:r>
              <a:rPr lang="en-GB" altLang="fr-FR" sz="14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par pays</a:t>
            </a:r>
          </a:p>
          <a:p>
            <a:pPr defTabSz="914400" eaLnBrk="1" hangingPunct="1"/>
            <a:r>
              <a:rPr lang="en-GB" altLang="fr-FR" sz="14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 : 1</a:t>
            </a:r>
          </a:p>
          <a:p>
            <a:pPr defTabSz="914400" eaLnBrk="1" hangingPunct="1"/>
            <a:r>
              <a:rPr lang="en-GB" altLang="fr-FR" sz="14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Sans </a:t>
            </a:r>
            <a:r>
              <a:rPr lang="en-GB" altLang="fr-FR" sz="1400" b="1" dirty="0" err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insu</a:t>
            </a:r>
            <a:endParaRPr lang="en-GB" altLang="fr-FR" sz="1400" b="1" dirty="0">
              <a:solidFill>
                <a:srgbClr val="000066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163" name="AutoShape 162">
            <a:extLst>
              <a:ext uri="{FF2B5EF4-FFF2-40B4-BE49-F238E27FC236}">
                <a16:creationId xmlns:a16="http://schemas.microsoft.com/office/drawing/2014/main" id="{5687A53E-6CB8-46CB-A44B-DAD6E6A51C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847" y="2333982"/>
            <a:ext cx="3158194" cy="200906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/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6 pays européens</a:t>
            </a:r>
          </a:p>
          <a:p>
            <a:pPr defTabSz="914400" eaLnBrk="1" hangingPunct="1"/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VIH+ ≥ 50 ans ou score de risque </a:t>
            </a:r>
          </a:p>
          <a:p>
            <a:pPr defTabSz="914400" eaLnBrk="1" hangingPunct="1"/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Framingham &gt; 10 % à 10 ans</a:t>
            </a:r>
          </a:p>
          <a:p>
            <a:pPr defTabSz="914400" eaLnBrk="1" hangingPunct="1"/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Sous IP/r + 2 INTI</a:t>
            </a:r>
          </a:p>
          <a:p>
            <a:pPr defTabSz="914400" eaLnBrk="1" hangingPunct="1"/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ARN VIH &lt; 50 c/ml ≥ 6 mois</a:t>
            </a:r>
          </a:p>
          <a:p>
            <a:pPr defTabSz="914400" eaLnBrk="1" hangingPunct="1"/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Pas de mutations de résistance </a:t>
            </a:r>
          </a:p>
          <a:p>
            <a:pPr defTabSz="914400" eaLnBrk="1" hangingPunct="1"/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dans l’historique</a:t>
            </a:r>
          </a:p>
        </p:txBody>
      </p:sp>
      <p:cxnSp>
        <p:nvCxnSpPr>
          <p:cNvPr id="6164" name="AutoShape 60">
            <a:extLst>
              <a:ext uri="{FF2B5EF4-FFF2-40B4-BE49-F238E27FC236}">
                <a16:creationId xmlns:a16="http://schemas.microsoft.com/office/drawing/2014/main" id="{080EDC71-D51B-40ED-A2AE-30A6B68B9D09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4548188" y="2833688"/>
            <a:ext cx="1587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6166" name="Rectangle 9">
            <a:extLst>
              <a:ext uri="{FF2B5EF4-FFF2-40B4-BE49-F238E27FC236}">
                <a16:creationId xmlns:a16="http://schemas.microsoft.com/office/drawing/2014/main" id="{A100B988-C817-4150-AFE0-D34F8E835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0313" y="3500438"/>
            <a:ext cx="8270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/>
            <a:r>
              <a:rPr lang="en-GB" altLang="fr-FR" sz="1600" b="1" dirty="0">
                <a:solidFill>
                  <a:srgbClr val="CC33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210</a:t>
            </a:r>
          </a:p>
        </p:txBody>
      </p:sp>
      <p:sp>
        <p:nvSpPr>
          <p:cNvPr id="6167" name="Rectangle 8">
            <a:extLst>
              <a:ext uri="{FF2B5EF4-FFF2-40B4-BE49-F238E27FC236}">
                <a16:creationId xmlns:a16="http://schemas.microsoft.com/office/drawing/2014/main" id="{FFBC065B-190F-40A3-90B8-2F9B140E8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0313" y="2506663"/>
            <a:ext cx="8270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/>
            <a:r>
              <a:rPr lang="en-GB" altLang="fr-FR" sz="1600" b="1" dirty="0">
                <a:solidFill>
                  <a:srgbClr val="CC33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205</a:t>
            </a:r>
          </a:p>
        </p:txBody>
      </p:sp>
      <p:sp>
        <p:nvSpPr>
          <p:cNvPr id="28781" name="Oval 109">
            <a:extLst>
              <a:ext uri="{FF2B5EF4-FFF2-40B4-BE49-F238E27FC236}">
                <a16:creationId xmlns:a16="http://schemas.microsoft.com/office/drawing/2014/main" id="{1EFA7943-DC18-4DA4-9CB9-7FF565A650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155733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34" charset="0"/>
                <a:ea typeface="ＭＳ Ｐゴシック" pitchFamily="34" charset="-128"/>
              </a:rPr>
              <a:t>S96</a:t>
            </a:r>
            <a:endParaRPr lang="en-GB" sz="1600" dirty="0">
              <a:solidFill>
                <a:srgbClr val="0066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6169" name="Line 172">
            <a:extLst>
              <a:ext uri="{FF2B5EF4-FFF2-40B4-BE49-F238E27FC236}">
                <a16:creationId xmlns:a16="http://schemas.microsoft.com/office/drawing/2014/main" id="{EB4153FD-C92C-4BA3-AB5E-292635A44FE4}"/>
              </a:ext>
            </a:extLst>
          </p:cNvPr>
          <p:cNvSpPr>
            <a:spLocks noChangeShapeType="1"/>
          </p:cNvSpPr>
          <p:nvPr/>
        </p:nvSpPr>
        <p:spPr bwMode="auto">
          <a:xfrm>
            <a:off x="7950200" y="2097088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9" name="Oval 109">
            <a:extLst>
              <a:ext uri="{FF2B5EF4-FFF2-40B4-BE49-F238E27FC236}">
                <a16:creationId xmlns:a16="http://schemas.microsoft.com/office/drawing/2014/main" id="{6EBE69DC-B733-45E8-8B68-10D2BCE99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155733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34" charset="0"/>
                <a:ea typeface="ＭＳ Ｐゴシック" pitchFamily="34" charset="-128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graphicFrame>
        <p:nvGraphicFramePr>
          <p:cNvPr id="21" name="Group 31">
            <a:extLst>
              <a:ext uri="{FF2B5EF4-FFF2-40B4-BE49-F238E27FC236}">
                <a16:creationId xmlns:a16="http://schemas.microsoft.com/office/drawing/2014/main" id="{405AC1F4-F662-4C4B-B553-7EA5E82041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431619"/>
              </p:ext>
            </p:extLst>
          </p:nvPr>
        </p:nvGraphicFramePr>
        <p:xfrm>
          <a:off x="6259513" y="3459163"/>
          <a:ext cx="1663700" cy="690562"/>
        </p:xfrm>
        <a:graphic>
          <a:graphicData uri="http://schemas.openxmlformats.org/drawingml/2006/table">
            <a:tbl>
              <a:tblPr/>
              <a:tblGrid>
                <a:gridCol w="1663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905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Switch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DTG + 2 INTI</a:t>
                      </a:r>
                    </a:p>
                  </a:txBody>
                  <a:tcPr marL="91401" marR="914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itre 5">
            <a:extLst>
              <a:ext uri="{FF2B5EF4-FFF2-40B4-BE49-F238E27FC236}">
                <a16:creationId xmlns:a16="http://schemas.microsoft.com/office/drawing/2014/main" id="{9D939D1F-3F3E-4582-81B0-FC6F8C604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altLang="fr-FR" sz="2800" dirty="0">
                <a:latin typeface="Calibri" panose="020F0502020204030204" pitchFamily="34" charset="0"/>
              </a:rPr>
              <a:t>Etude NEAT 022 : switch pour DTG vs poursuite IP/r </a:t>
            </a:r>
            <a:br>
              <a:rPr lang="fr-FR" altLang="fr-FR" sz="2800" dirty="0">
                <a:latin typeface="Calibri" panose="020F0502020204030204" pitchFamily="34" charset="0"/>
              </a:rPr>
            </a:br>
            <a:r>
              <a:rPr lang="fr-FR" altLang="fr-FR" sz="2800" dirty="0">
                <a:latin typeface="Calibri" panose="020F0502020204030204" pitchFamily="34" charset="0"/>
              </a:rPr>
              <a:t>chez des patients avec risque cardiovasculaire élevé</a:t>
            </a:r>
            <a:endParaRPr lang="fr-FR" sz="2800" dirty="0"/>
          </a:p>
        </p:txBody>
      </p:sp>
      <p:sp>
        <p:nvSpPr>
          <p:cNvPr id="22" name="ZoneTexte 69">
            <a:extLst>
              <a:ext uri="{FF2B5EF4-FFF2-40B4-BE49-F238E27FC236}">
                <a16:creationId xmlns:a16="http://schemas.microsoft.com/office/drawing/2014/main" id="{C9C2CF6D-2140-4868-871F-55EEA23B1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0113" y="6608763"/>
            <a:ext cx="3200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en-GB" altLang="fr-FR" sz="1200" i="1" dirty="0" err="1">
                <a:solidFill>
                  <a:srgbClr val="CC3300"/>
                </a:solidFill>
              </a:rPr>
              <a:t>Gatell</a:t>
            </a:r>
            <a:r>
              <a:rPr lang="en-GB" altLang="fr-FR" sz="1200" i="1" dirty="0">
                <a:solidFill>
                  <a:srgbClr val="CC3300"/>
                </a:solidFill>
              </a:rPr>
              <a:t> JM. AIDS 2017; 31:2503-14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73" name="Group 89">
            <a:extLst>
              <a:ext uri="{FF2B5EF4-FFF2-40B4-BE49-F238E27FC236}">
                <a16:creationId xmlns:a16="http://schemas.microsoft.com/office/drawing/2014/main" id="{E88D0DA3-E63E-45C3-966B-8F7A965B0D52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767870543"/>
              </p:ext>
            </p:extLst>
          </p:nvPr>
        </p:nvGraphicFramePr>
        <p:xfrm>
          <a:off x="569913" y="1676400"/>
          <a:ext cx="8105775" cy="4689084"/>
        </p:xfrm>
        <a:graphic>
          <a:graphicData uri="http://schemas.openxmlformats.org/drawingml/2006/table">
            <a:tbl>
              <a:tblPr/>
              <a:tblGrid>
                <a:gridCol w="4468812">
                  <a:extLst>
                    <a:ext uri="{9D8B030D-6E8A-4147-A177-3AD203B41FA5}">
                      <a16:colId xmlns:a16="http://schemas.microsoft.com/office/drawing/2014/main" val="1776315873"/>
                    </a:ext>
                  </a:extLst>
                </a:gridCol>
                <a:gridCol w="1817688">
                  <a:extLst>
                    <a:ext uri="{9D8B030D-6E8A-4147-A177-3AD203B41FA5}">
                      <a16:colId xmlns:a16="http://schemas.microsoft.com/office/drawing/2014/main" val="2133891249"/>
                    </a:ext>
                  </a:extLst>
                </a:gridCol>
                <a:gridCol w="1819275">
                  <a:extLst>
                    <a:ext uri="{9D8B030D-6E8A-4147-A177-3AD203B41FA5}">
                      <a16:colId xmlns:a16="http://schemas.microsoft.com/office/drawing/2014/main" val="3241646799"/>
                    </a:ext>
                  </a:extLst>
                </a:gridCol>
              </a:tblGrid>
              <a:tr h="69691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DTG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n = 205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IP/r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n = 210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9024475"/>
                  </a:ext>
                </a:extLst>
              </a:tr>
              <a:tr h="3063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Femme, %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11,7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10,0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931473"/>
                  </a:ext>
                </a:extLst>
              </a:tr>
              <a:tr h="3063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Age &gt; 50 ans, %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87,3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87,6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696820"/>
                  </a:ext>
                </a:extLst>
              </a:tr>
              <a:tr h="3063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Score Framingham &gt; 10 % à 10 ans, %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75,6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71,9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809405"/>
                  </a:ext>
                </a:extLst>
              </a:tr>
              <a:tr h="3063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CD4/mm</a:t>
                      </a:r>
                      <a:r>
                        <a:rPr kumimoji="0" lang="fr-FR" alt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</a:t>
                      </a: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, médiane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635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585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464919"/>
                  </a:ext>
                </a:extLst>
              </a:tr>
              <a:tr h="3063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ARN VIH &gt; 50 c/ml, %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3,4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0,5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624276"/>
                  </a:ext>
                </a:extLst>
              </a:tr>
              <a:tr h="3063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Sérologie VHC positive, %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13,4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11,6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7768842"/>
                  </a:ext>
                </a:extLst>
              </a:tr>
              <a:tr h="3063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Durée médiane ARN VIH &lt; 50 c/ml, années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4,9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5,3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4052190"/>
                  </a:ext>
                </a:extLst>
              </a:tr>
              <a:tr h="18430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Arrêt avant S48, n (%)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Pour manque d’efficacité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Pour événement indésirable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Décès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Perdu de vue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Retrait consentement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Autre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14 (6,8)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2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10 (4,8)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</a:t>
                      </a:r>
                    </a:p>
                  </a:txBody>
                  <a:tcPr marL="89991" marR="89991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264607"/>
                  </a:ext>
                </a:extLst>
              </a:tr>
            </a:tbl>
          </a:graphicData>
        </a:graphic>
      </p:graphicFrame>
      <p:sp>
        <p:nvSpPr>
          <p:cNvPr id="8235" name="Rectangle 8">
            <a:extLst>
              <a:ext uri="{FF2B5EF4-FFF2-40B4-BE49-F238E27FC236}">
                <a16:creationId xmlns:a16="http://schemas.microsoft.com/office/drawing/2014/main" id="{C991984B-5900-4844-BF35-3060FF5EE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688" y="1282700"/>
            <a:ext cx="7516812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ts val="1525"/>
              </a:lnSpc>
              <a:spcBef>
                <a:spcPct val="20000"/>
              </a:spcBef>
            </a:pPr>
            <a:r>
              <a:rPr lang="fr-FR" altLang="fr-FR" b="1">
                <a:solidFill>
                  <a:srgbClr val="CC3300"/>
                </a:solidFill>
                <a:latin typeface="Calibri" panose="020F0502020204030204" pitchFamily="34" charset="0"/>
              </a:rPr>
              <a:t>Caractéristiques des patients à l’inclusion et devenir</a:t>
            </a:r>
          </a:p>
        </p:txBody>
      </p:sp>
      <p:sp>
        <p:nvSpPr>
          <p:cNvPr id="8237" name="AutoShape 162">
            <a:extLst>
              <a:ext uri="{FF2B5EF4-FFF2-40B4-BE49-F238E27FC236}">
                <a16:creationId xmlns:a16="http://schemas.microsoft.com/office/drawing/2014/main" id="{D2A4FFFB-C957-4B96-9382-D095D2110E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70663"/>
            <a:ext cx="828675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/>
            <a:r>
              <a:rPr lang="en-GB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NEAT 022</a:t>
            </a:r>
          </a:p>
        </p:txBody>
      </p:sp>
      <p:sp>
        <p:nvSpPr>
          <p:cNvPr id="7" name="Titre 5">
            <a:extLst>
              <a:ext uri="{FF2B5EF4-FFF2-40B4-BE49-F238E27FC236}">
                <a16:creationId xmlns:a16="http://schemas.microsoft.com/office/drawing/2014/main" id="{4F215015-61A0-4AA4-B37B-4B9EB4942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altLang="fr-FR" sz="2800" dirty="0">
                <a:latin typeface="Calibri" panose="020F0502020204030204" pitchFamily="34" charset="0"/>
              </a:rPr>
              <a:t>Etude NEAT 022 : switch pour DTG vs poursuite IP/r </a:t>
            </a:r>
            <a:br>
              <a:rPr lang="fr-FR" altLang="fr-FR" sz="2800" dirty="0">
                <a:latin typeface="Calibri" panose="020F0502020204030204" pitchFamily="34" charset="0"/>
              </a:rPr>
            </a:br>
            <a:r>
              <a:rPr lang="fr-FR" altLang="fr-FR" sz="2800" dirty="0">
                <a:latin typeface="Calibri" panose="020F0502020204030204" pitchFamily="34" charset="0"/>
              </a:rPr>
              <a:t>chez des patients avec risque cardiovasculaire élevé</a:t>
            </a:r>
            <a:endParaRPr lang="fr-FR" sz="2800" dirty="0"/>
          </a:p>
        </p:txBody>
      </p:sp>
      <p:sp>
        <p:nvSpPr>
          <p:cNvPr id="8" name="ZoneTexte 69">
            <a:extLst>
              <a:ext uri="{FF2B5EF4-FFF2-40B4-BE49-F238E27FC236}">
                <a16:creationId xmlns:a16="http://schemas.microsoft.com/office/drawing/2014/main" id="{C9C2CF6D-2140-4868-871F-55EEA23B1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0113" y="6608763"/>
            <a:ext cx="3200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en-GB" altLang="fr-FR" sz="1200" i="1" dirty="0" err="1">
                <a:solidFill>
                  <a:srgbClr val="CC3300"/>
                </a:solidFill>
              </a:rPr>
              <a:t>Gatell</a:t>
            </a:r>
            <a:r>
              <a:rPr lang="en-GB" altLang="fr-FR" sz="1200" i="1" dirty="0">
                <a:solidFill>
                  <a:srgbClr val="CC3300"/>
                </a:solidFill>
              </a:rPr>
              <a:t> JM. AIDS 2017; 31:2503-14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73" name="Group 89">
            <a:extLst>
              <a:ext uri="{FF2B5EF4-FFF2-40B4-BE49-F238E27FC236}">
                <a16:creationId xmlns:a16="http://schemas.microsoft.com/office/drawing/2014/main" id="{AA4615B1-2846-40FF-9BFE-1994DC0689A3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298269099"/>
              </p:ext>
            </p:extLst>
          </p:nvPr>
        </p:nvGraphicFramePr>
        <p:xfrm>
          <a:off x="569913" y="1628800"/>
          <a:ext cx="8105775" cy="4915756"/>
        </p:xfrm>
        <a:graphic>
          <a:graphicData uri="http://schemas.openxmlformats.org/drawingml/2006/table">
            <a:tbl>
              <a:tblPr/>
              <a:tblGrid>
                <a:gridCol w="4649787">
                  <a:extLst>
                    <a:ext uri="{9D8B030D-6E8A-4147-A177-3AD203B41FA5}">
                      <a16:colId xmlns:a16="http://schemas.microsoft.com/office/drawing/2014/main" val="3723914860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3249883380"/>
                    </a:ext>
                  </a:extLst>
                </a:gridCol>
                <a:gridCol w="1655763">
                  <a:extLst>
                    <a:ext uri="{9D8B030D-6E8A-4147-A177-3AD203B41FA5}">
                      <a16:colId xmlns:a16="http://schemas.microsoft.com/office/drawing/2014/main" val="2010725659"/>
                    </a:ext>
                  </a:extLst>
                </a:gridCol>
              </a:tblGrid>
              <a:tr h="41954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DTG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n = 205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IP/r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n = 210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1527387"/>
                  </a:ext>
                </a:extLst>
              </a:tr>
              <a:tr h="24511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Tabagisme actuel, %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38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37,8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0370666"/>
                  </a:ext>
                </a:extLst>
              </a:tr>
              <a:tr h="24511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Diabète, %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5,5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6,3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9971559"/>
                  </a:ext>
                </a:extLst>
              </a:tr>
              <a:tr h="24511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Antécédent familial de maladie cardiovasculaire, 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%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43,3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43,4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10768"/>
                  </a:ext>
                </a:extLst>
              </a:tr>
              <a:tr h="24511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Sous hypolipémiant, 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%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30,7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28,6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927066"/>
                  </a:ext>
                </a:extLst>
              </a:tr>
              <a:tr h="24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Hypertension </a:t>
                      </a:r>
                      <a:r>
                        <a:rPr kumimoji="0" lang="en-GB" altLang="fr-FR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artérielle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, %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35,3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37,6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511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Activité physique quotidienne, %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32,5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28,9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160644"/>
                  </a:ext>
                </a:extLst>
              </a:tr>
              <a:tr h="24511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Cholestérol total à jeun, </a:t>
                      </a:r>
                      <a:r>
                        <a:rPr kumimoji="0" lang="fr-FR" alt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mmol</a:t>
                      </a: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/l, médiane 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(IQR)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5,2 (4,5 </a:t>
                      </a: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-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 5,8)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5,1 (4,5 - 5,6)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430600"/>
                  </a:ext>
                </a:extLst>
              </a:tr>
              <a:tr h="24511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Triglycérides à jeun, mmol/l, médiane (IQR)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1,6 (1,2 </a:t>
                      </a: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-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 2,3)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1,6 (1,2 </a:t>
                      </a: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-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 2,2)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338720"/>
                  </a:ext>
                </a:extLst>
              </a:tr>
              <a:tr h="75623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INTI, 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   TDF/FTC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   ABC/3TC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   Autre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65,4</a:t>
                      </a:r>
                      <a:b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</a:b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30,7</a:t>
                      </a:r>
                      <a:b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</a:b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3,9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64,3</a:t>
                      </a:r>
                      <a:b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</a:b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31,9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3,8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7591517"/>
                  </a:ext>
                </a:extLst>
              </a:tr>
              <a:tr h="75623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IP/r, 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   DRV/r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   ATV/r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   Autre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51,5</a:t>
                      </a:r>
                      <a:b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</a:b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37,7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10,7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51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35,2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13,8</a:t>
                      </a:r>
                    </a:p>
                  </a:txBody>
                  <a:tcPr marL="89991" marR="89991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5660720"/>
                  </a:ext>
                </a:extLst>
              </a:tr>
            </a:tbl>
          </a:graphicData>
        </a:graphic>
      </p:graphicFrame>
      <p:sp>
        <p:nvSpPr>
          <p:cNvPr id="10287" name="Rectangle 8">
            <a:extLst>
              <a:ext uri="{FF2B5EF4-FFF2-40B4-BE49-F238E27FC236}">
                <a16:creationId xmlns:a16="http://schemas.microsoft.com/office/drawing/2014/main" id="{E75EE7F7-D5C6-40C8-939C-97DEA4BBE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8" y="1196975"/>
            <a:ext cx="9037637" cy="407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ts val="2400"/>
              </a:lnSpc>
              <a:spcBef>
                <a:spcPts val="0"/>
              </a:spcBef>
            </a:pPr>
            <a:r>
              <a:rPr lang="fr-FR" altLang="fr-FR" sz="2300" b="1" dirty="0">
                <a:solidFill>
                  <a:srgbClr val="CC3300"/>
                </a:solidFill>
                <a:latin typeface="Calibri" panose="020F0502020204030204" pitchFamily="34" charset="0"/>
              </a:rPr>
              <a:t>Facteurs de risque cardiovasculaire et traitement ARV à la pré-inclusion</a:t>
            </a:r>
          </a:p>
        </p:txBody>
      </p:sp>
      <p:sp>
        <p:nvSpPr>
          <p:cNvPr id="10288" name="ZoneTexte 69">
            <a:extLst>
              <a:ext uri="{FF2B5EF4-FFF2-40B4-BE49-F238E27FC236}">
                <a16:creationId xmlns:a16="http://schemas.microsoft.com/office/drawing/2014/main" id="{C904870F-33AF-4BD8-9EA6-68D709B1F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0113" y="6608763"/>
            <a:ext cx="3200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defTabSz="914400" eaLnBrk="1" hangingPunct="1"/>
            <a:r>
              <a:rPr lang="en-GB" altLang="fr-FR" sz="1200" i="1" dirty="0" err="1">
                <a:solidFill>
                  <a:srgbClr val="CC3300"/>
                </a:solidFill>
              </a:rPr>
              <a:t>Gatell</a:t>
            </a:r>
            <a:r>
              <a:rPr lang="en-GB" altLang="fr-FR" sz="1200" i="1" dirty="0">
                <a:solidFill>
                  <a:srgbClr val="CC3300"/>
                </a:solidFill>
              </a:rPr>
              <a:t> JM. IAS 2017, Abs. TUAB012</a:t>
            </a:r>
          </a:p>
        </p:txBody>
      </p:sp>
      <p:sp>
        <p:nvSpPr>
          <p:cNvPr id="10289" name="AutoShape 162">
            <a:extLst>
              <a:ext uri="{FF2B5EF4-FFF2-40B4-BE49-F238E27FC236}">
                <a16:creationId xmlns:a16="http://schemas.microsoft.com/office/drawing/2014/main" id="{C0B34B00-0CA0-48CC-A200-B1DA8B6AA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70663"/>
            <a:ext cx="828675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/>
            <a:r>
              <a:rPr lang="en-GB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NEAT 022</a:t>
            </a:r>
          </a:p>
        </p:txBody>
      </p:sp>
      <p:sp>
        <p:nvSpPr>
          <p:cNvPr id="7" name="Titre 5">
            <a:extLst>
              <a:ext uri="{FF2B5EF4-FFF2-40B4-BE49-F238E27FC236}">
                <a16:creationId xmlns:a16="http://schemas.microsoft.com/office/drawing/2014/main" id="{C959C5FC-560E-464E-B58B-9649233FC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altLang="fr-FR" sz="2800" dirty="0">
                <a:latin typeface="Calibri" panose="020F0502020204030204" pitchFamily="34" charset="0"/>
              </a:rPr>
              <a:t>Etude NEAT 022 : switch pour DTG vs poursuite IP/r </a:t>
            </a:r>
            <a:br>
              <a:rPr lang="fr-FR" altLang="fr-FR" sz="2800" dirty="0">
                <a:latin typeface="Calibri" panose="020F0502020204030204" pitchFamily="34" charset="0"/>
              </a:rPr>
            </a:br>
            <a:r>
              <a:rPr lang="fr-FR" altLang="fr-FR" sz="2800" dirty="0">
                <a:latin typeface="Calibri" panose="020F0502020204030204" pitchFamily="34" charset="0"/>
              </a:rPr>
              <a:t>chez des patients avec risque cardiovasculaire élevé</a:t>
            </a:r>
            <a:endParaRPr lang="fr-F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ZoneTexte 3">
            <a:extLst>
              <a:ext uri="{FF2B5EF4-FFF2-40B4-BE49-F238E27FC236}">
                <a16:creationId xmlns:a16="http://schemas.microsoft.com/office/drawing/2014/main" id="{7C0C78A8-4C83-40FD-85B0-FC8158C5A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" y="5716588"/>
            <a:ext cx="83089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altLang="fr-FR" sz="1800" dirty="0">
                <a:solidFill>
                  <a:srgbClr val="000066"/>
                </a:solidFill>
              </a:rPr>
              <a:t>Echec virologique confirmé (ARN VIH &gt; 50 c/ml) : DTG, n = 4 vs IP/r, n = 1 ; génotype amplifié aves succès chez 2/4 et 0/1 patients : pas d’émergence de mutation de résistance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DA18B0B1-79C7-4913-85CC-7D71D4371546}"/>
              </a:ext>
            </a:extLst>
          </p:cNvPr>
          <p:cNvGrpSpPr/>
          <p:nvPr/>
        </p:nvGrpSpPr>
        <p:grpSpPr>
          <a:xfrm>
            <a:off x="609600" y="1484313"/>
            <a:ext cx="8029575" cy="4088229"/>
            <a:chOff x="609600" y="1484313"/>
            <a:chExt cx="8029575" cy="4088229"/>
          </a:xfrm>
        </p:grpSpPr>
        <p:sp>
          <p:nvSpPr>
            <p:cNvPr id="46" name="AutoShape 165">
              <a:extLst>
                <a:ext uri="{FF2B5EF4-FFF2-40B4-BE49-F238E27FC236}">
                  <a16:creationId xmlns:a16="http://schemas.microsoft.com/office/drawing/2014/main" id="{715B49D7-8340-47FA-A982-4604E6CB21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7250" y="1665289"/>
              <a:ext cx="1782904" cy="35401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fr-FR" sz="2800">
                <a:solidFill>
                  <a:srgbClr val="000066"/>
                </a:solidFill>
              </a:endParaRPr>
            </a:p>
          </p:txBody>
        </p:sp>
        <p:sp>
          <p:nvSpPr>
            <p:cNvPr id="12290" name="Freeform 5">
              <a:extLst>
                <a:ext uri="{FF2B5EF4-FFF2-40B4-BE49-F238E27FC236}">
                  <a16:creationId xmlns:a16="http://schemas.microsoft.com/office/drawing/2014/main" id="{D43056BE-CEC4-4024-814C-48DA30D985B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79500" y="1798638"/>
              <a:ext cx="7559675" cy="2773362"/>
            </a:xfrm>
            <a:custGeom>
              <a:avLst/>
              <a:gdLst>
                <a:gd name="T0" fmla="*/ 2147483647 w 4408"/>
                <a:gd name="T1" fmla="*/ 2147483647 h 1747"/>
                <a:gd name="T2" fmla="*/ 164714480 w 4408"/>
                <a:gd name="T3" fmla="*/ 2147483647 h 1747"/>
                <a:gd name="T4" fmla="*/ 164714480 w 4408"/>
                <a:gd name="T5" fmla="*/ 0 h 1747"/>
                <a:gd name="T6" fmla="*/ 0 w 4408"/>
                <a:gd name="T7" fmla="*/ 904736724 h 1747"/>
                <a:gd name="T8" fmla="*/ 164714480 w 4408"/>
                <a:gd name="T9" fmla="*/ 904736724 h 1747"/>
                <a:gd name="T10" fmla="*/ 0 w 4408"/>
                <a:gd name="T11" fmla="*/ 1776710630 h 1747"/>
                <a:gd name="T12" fmla="*/ 164714480 w 4408"/>
                <a:gd name="T13" fmla="*/ 1776710630 h 1747"/>
                <a:gd name="T14" fmla="*/ 0 w 4408"/>
                <a:gd name="T15" fmla="*/ 2147483647 h 1747"/>
                <a:gd name="T16" fmla="*/ 164714480 w 4408"/>
                <a:gd name="T17" fmla="*/ 2147483647 h 1747"/>
                <a:gd name="T18" fmla="*/ 0 w 4408"/>
                <a:gd name="T19" fmla="*/ 2147483647 h 1747"/>
                <a:gd name="T20" fmla="*/ 164714480 w 4408"/>
                <a:gd name="T21" fmla="*/ 2147483647 h 1747"/>
                <a:gd name="T22" fmla="*/ 0 w 4408"/>
                <a:gd name="T23" fmla="*/ 2147483647 h 1747"/>
                <a:gd name="T24" fmla="*/ 164714480 w 4408"/>
                <a:gd name="T25" fmla="*/ 2147483647 h 1747"/>
                <a:gd name="T26" fmla="*/ 0 w 4408"/>
                <a:gd name="T27" fmla="*/ 30241870 h 1747"/>
                <a:gd name="T28" fmla="*/ 164714480 w 4408"/>
                <a:gd name="T29" fmla="*/ 30241870 h 174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4408" h="1747">
                  <a:moveTo>
                    <a:pt x="4408" y="1747"/>
                  </a:moveTo>
                  <a:lnTo>
                    <a:pt x="56" y="1747"/>
                  </a:lnTo>
                  <a:lnTo>
                    <a:pt x="56" y="0"/>
                  </a:lnTo>
                  <a:moveTo>
                    <a:pt x="0" y="359"/>
                  </a:moveTo>
                  <a:lnTo>
                    <a:pt x="56" y="359"/>
                  </a:lnTo>
                  <a:moveTo>
                    <a:pt x="0" y="705"/>
                  </a:moveTo>
                  <a:lnTo>
                    <a:pt x="56" y="705"/>
                  </a:lnTo>
                  <a:moveTo>
                    <a:pt x="0" y="1053"/>
                  </a:moveTo>
                  <a:lnTo>
                    <a:pt x="56" y="1053"/>
                  </a:lnTo>
                  <a:moveTo>
                    <a:pt x="0" y="1399"/>
                  </a:moveTo>
                  <a:lnTo>
                    <a:pt x="56" y="1399"/>
                  </a:lnTo>
                  <a:moveTo>
                    <a:pt x="0" y="1747"/>
                  </a:moveTo>
                  <a:lnTo>
                    <a:pt x="56" y="1747"/>
                  </a:lnTo>
                  <a:moveTo>
                    <a:pt x="0" y="12"/>
                  </a:moveTo>
                  <a:lnTo>
                    <a:pt x="56" y="12"/>
                  </a:lnTo>
                </a:path>
              </a:pathLst>
            </a:custGeom>
            <a:noFill/>
            <a:ln w="7938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291" name="Freeform 6">
              <a:extLst>
                <a:ext uri="{FF2B5EF4-FFF2-40B4-BE49-F238E27FC236}">
                  <a16:creationId xmlns:a16="http://schemas.microsoft.com/office/drawing/2014/main" id="{1236AD54-F807-47AE-B268-28A61DA62A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8863" y="1743075"/>
              <a:ext cx="215900" cy="215900"/>
            </a:xfrm>
            <a:custGeom>
              <a:avLst/>
              <a:gdLst>
                <a:gd name="T0" fmla="*/ 568712195 w 82"/>
                <a:gd name="T1" fmla="*/ 0 h 83"/>
                <a:gd name="T2" fmla="*/ 0 w 82"/>
                <a:gd name="T3" fmla="*/ 0 h 83"/>
                <a:gd name="T4" fmla="*/ 0 w 82"/>
                <a:gd name="T5" fmla="*/ 561860241 h 83"/>
                <a:gd name="T6" fmla="*/ 568712195 w 82"/>
                <a:gd name="T7" fmla="*/ 561860241 h 83"/>
                <a:gd name="T8" fmla="*/ 568712195 w 82"/>
                <a:gd name="T9" fmla="*/ 0 h 83"/>
                <a:gd name="T10" fmla="*/ 568712195 w 82"/>
                <a:gd name="T11" fmla="*/ 0 h 8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2" h="83">
                  <a:moveTo>
                    <a:pt x="82" y="0"/>
                  </a:moveTo>
                  <a:lnTo>
                    <a:pt x="0" y="0"/>
                  </a:lnTo>
                  <a:lnTo>
                    <a:pt x="0" y="83"/>
                  </a:lnTo>
                  <a:lnTo>
                    <a:pt x="82" y="83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292" name="Freeform 7">
              <a:extLst>
                <a:ext uri="{FF2B5EF4-FFF2-40B4-BE49-F238E27FC236}">
                  <a16:creationId xmlns:a16="http://schemas.microsoft.com/office/drawing/2014/main" id="{92988D8D-930E-4F5A-A1C0-3A7046912D7F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7984" y="1743075"/>
              <a:ext cx="215900" cy="215900"/>
            </a:xfrm>
            <a:custGeom>
              <a:avLst/>
              <a:gdLst>
                <a:gd name="T0" fmla="*/ 568712195 w 82"/>
                <a:gd name="T1" fmla="*/ 0 h 84"/>
                <a:gd name="T2" fmla="*/ 0 w 82"/>
                <a:gd name="T3" fmla="*/ 0 h 84"/>
                <a:gd name="T4" fmla="*/ 0 w 82"/>
                <a:gd name="T5" fmla="*/ 555171429 h 84"/>
                <a:gd name="T6" fmla="*/ 568712195 w 82"/>
                <a:gd name="T7" fmla="*/ 555171429 h 84"/>
                <a:gd name="T8" fmla="*/ 568712195 w 82"/>
                <a:gd name="T9" fmla="*/ 0 h 84"/>
                <a:gd name="T10" fmla="*/ 568712195 w 82"/>
                <a:gd name="T11" fmla="*/ 0 h 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2" h="84">
                  <a:moveTo>
                    <a:pt x="82" y="0"/>
                  </a:moveTo>
                  <a:lnTo>
                    <a:pt x="0" y="0"/>
                  </a:lnTo>
                  <a:lnTo>
                    <a:pt x="0" y="84"/>
                  </a:lnTo>
                  <a:lnTo>
                    <a:pt x="82" y="84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CC66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293" name="Freeform 8">
              <a:extLst>
                <a:ext uri="{FF2B5EF4-FFF2-40B4-BE49-F238E27FC236}">
                  <a16:creationId xmlns:a16="http://schemas.microsoft.com/office/drawing/2014/main" id="{5C12F338-193E-44DB-B936-05A19D3D1D7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3263" y="1949450"/>
              <a:ext cx="323850" cy="2613025"/>
            </a:xfrm>
            <a:custGeom>
              <a:avLst/>
              <a:gdLst>
                <a:gd name="T0" fmla="*/ 514111875 w 204"/>
                <a:gd name="T1" fmla="*/ 0 h 1646"/>
                <a:gd name="T2" fmla="*/ 0 w 204"/>
                <a:gd name="T3" fmla="*/ 0 h 1646"/>
                <a:gd name="T4" fmla="*/ 0 w 204"/>
                <a:gd name="T5" fmla="*/ 2147483647 h 1646"/>
                <a:gd name="T6" fmla="*/ 514111875 w 204"/>
                <a:gd name="T7" fmla="*/ 2147483647 h 1646"/>
                <a:gd name="T8" fmla="*/ 514111875 w 204"/>
                <a:gd name="T9" fmla="*/ 0 h 1646"/>
                <a:gd name="T10" fmla="*/ 514111875 w 204"/>
                <a:gd name="T11" fmla="*/ 0 h 164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4" h="1646">
                  <a:moveTo>
                    <a:pt x="204" y="0"/>
                  </a:moveTo>
                  <a:lnTo>
                    <a:pt x="0" y="0"/>
                  </a:lnTo>
                  <a:lnTo>
                    <a:pt x="0" y="1646"/>
                  </a:lnTo>
                  <a:lnTo>
                    <a:pt x="204" y="1646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CC66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294" name="Freeform 9">
              <a:extLst>
                <a:ext uri="{FF2B5EF4-FFF2-40B4-BE49-F238E27FC236}">
                  <a16:creationId xmlns:a16="http://schemas.microsoft.com/office/drawing/2014/main" id="{0BC41B28-D84F-4431-99B7-98A697A0350F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3838" y="2012950"/>
              <a:ext cx="327025" cy="2549525"/>
            </a:xfrm>
            <a:custGeom>
              <a:avLst/>
              <a:gdLst>
                <a:gd name="T0" fmla="*/ 519152188 w 206"/>
                <a:gd name="T1" fmla="*/ 2147483647 h 1606"/>
                <a:gd name="T2" fmla="*/ 519152188 w 206"/>
                <a:gd name="T3" fmla="*/ 0 h 1606"/>
                <a:gd name="T4" fmla="*/ 0 w 206"/>
                <a:gd name="T5" fmla="*/ 0 h 1606"/>
                <a:gd name="T6" fmla="*/ 0 w 206"/>
                <a:gd name="T7" fmla="*/ 2147483647 h 1606"/>
                <a:gd name="T8" fmla="*/ 519152188 w 206"/>
                <a:gd name="T9" fmla="*/ 2147483647 h 1606"/>
                <a:gd name="T10" fmla="*/ 519152188 w 206"/>
                <a:gd name="T11" fmla="*/ 2147483647 h 16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6" h="1606">
                  <a:moveTo>
                    <a:pt x="206" y="1606"/>
                  </a:moveTo>
                  <a:lnTo>
                    <a:pt x="206" y="0"/>
                  </a:lnTo>
                  <a:lnTo>
                    <a:pt x="0" y="0"/>
                  </a:lnTo>
                  <a:lnTo>
                    <a:pt x="0" y="1606"/>
                  </a:lnTo>
                  <a:lnTo>
                    <a:pt x="206" y="1606"/>
                  </a:lnTo>
                  <a:close/>
                </a:path>
              </a:pathLst>
            </a:cu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295" name="Freeform 10">
              <a:extLst>
                <a:ext uri="{FF2B5EF4-FFF2-40B4-BE49-F238E27FC236}">
                  <a16:creationId xmlns:a16="http://schemas.microsoft.com/office/drawing/2014/main" id="{9459B582-95F6-431B-95FD-8F895134DD4E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7438" y="4473575"/>
              <a:ext cx="327025" cy="88900"/>
            </a:xfrm>
            <a:custGeom>
              <a:avLst/>
              <a:gdLst>
                <a:gd name="T0" fmla="*/ 0 w 206"/>
                <a:gd name="T1" fmla="*/ 0 h 56"/>
                <a:gd name="T2" fmla="*/ 0 w 206"/>
                <a:gd name="T3" fmla="*/ 141128750 h 56"/>
                <a:gd name="T4" fmla="*/ 519152188 w 206"/>
                <a:gd name="T5" fmla="*/ 141128750 h 56"/>
                <a:gd name="T6" fmla="*/ 519152188 w 206"/>
                <a:gd name="T7" fmla="*/ 0 h 56"/>
                <a:gd name="T8" fmla="*/ 0 w 206"/>
                <a:gd name="T9" fmla="*/ 0 h 56"/>
                <a:gd name="T10" fmla="*/ 0 w 206"/>
                <a:gd name="T11" fmla="*/ 0 h 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6" h="56">
                  <a:moveTo>
                    <a:pt x="0" y="0"/>
                  </a:moveTo>
                  <a:lnTo>
                    <a:pt x="0" y="56"/>
                  </a:lnTo>
                  <a:lnTo>
                    <a:pt x="206" y="56"/>
                  </a:lnTo>
                  <a:lnTo>
                    <a:pt x="20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296" name="Freeform 11">
              <a:extLst>
                <a:ext uri="{FF2B5EF4-FFF2-40B4-BE49-F238E27FC236}">
                  <a16:creationId xmlns:a16="http://schemas.microsoft.com/office/drawing/2014/main" id="{4D112D73-930E-400F-9C9F-5573ECEE794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1775" y="4508500"/>
              <a:ext cx="327025" cy="53975"/>
            </a:xfrm>
            <a:custGeom>
              <a:avLst/>
              <a:gdLst>
                <a:gd name="T0" fmla="*/ 519152188 w 206"/>
                <a:gd name="T1" fmla="*/ 0 h 34"/>
                <a:gd name="T2" fmla="*/ 0 w 206"/>
                <a:gd name="T3" fmla="*/ 0 h 34"/>
                <a:gd name="T4" fmla="*/ 0 w 206"/>
                <a:gd name="T5" fmla="*/ 85685313 h 34"/>
                <a:gd name="T6" fmla="*/ 519152188 w 206"/>
                <a:gd name="T7" fmla="*/ 85685313 h 34"/>
                <a:gd name="T8" fmla="*/ 519152188 w 206"/>
                <a:gd name="T9" fmla="*/ 0 h 34"/>
                <a:gd name="T10" fmla="*/ 519152188 w 206"/>
                <a:gd name="T11" fmla="*/ 0 h 3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6" h="34">
                  <a:moveTo>
                    <a:pt x="206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206" y="34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rgbClr val="CC66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297" name="Freeform 12">
              <a:extLst>
                <a:ext uri="{FF2B5EF4-FFF2-40B4-BE49-F238E27FC236}">
                  <a16:creationId xmlns:a16="http://schemas.microsoft.com/office/drawing/2014/main" id="{DD100A5D-03B8-489C-9184-563E05C31A79}"/>
                </a:ext>
              </a:extLst>
            </p:cNvPr>
            <p:cNvSpPr>
              <a:spLocks/>
            </p:cNvSpPr>
            <p:nvPr/>
          </p:nvSpPr>
          <p:spPr bwMode="auto">
            <a:xfrm>
              <a:off x="6696075" y="4545013"/>
              <a:ext cx="327025" cy="17462"/>
            </a:xfrm>
            <a:custGeom>
              <a:avLst/>
              <a:gdLst>
                <a:gd name="T0" fmla="*/ 519152188 w 206"/>
                <a:gd name="T1" fmla="*/ 0 h 11"/>
                <a:gd name="T2" fmla="*/ 0 w 206"/>
                <a:gd name="T3" fmla="*/ 0 h 11"/>
                <a:gd name="T4" fmla="*/ 0 w 206"/>
                <a:gd name="T5" fmla="*/ 27721719 h 11"/>
                <a:gd name="T6" fmla="*/ 519152188 w 206"/>
                <a:gd name="T7" fmla="*/ 27721719 h 11"/>
                <a:gd name="T8" fmla="*/ 519152188 w 206"/>
                <a:gd name="T9" fmla="*/ 0 h 11"/>
                <a:gd name="T10" fmla="*/ 519152188 w 206"/>
                <a:gd name="T11" fmla="*/ 0 h 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6" h="11">
                  <a:moveTo>
                    <a:pt x="206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206" y="11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rgbClr val="CC66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298" name="Freeform 13">
              <a:extLst>
                <a:ext uri="{FF2B5EF4-FFF2-40B4-BE49-F238E27FC236}">
                  <a16:creationId xmlns:a16="http://schemas.microsoft.com/office/drawing/2014/main" id="{389ABD62-BEE5-4465-BBEE-5906028A9A08}"/>
                </a:ext>
              </a:extLst>
            </p:cNvPr>
            <p:cNvSpPr>
              <a:spLocks/>
            </p:cNvSpPr>
            <p:nvPr/>
          </p:nvSpPr>
          <p:spPr bwMode="auto">
            <a:xfrm>
              <a:off x="7658100" y="4527550"/>
              <a:ext cx="325438" cy="34925"/>
            </a:xfrm>
            <a:custGeom>
              <a:avLst/>
              <a:gdLst>
                <a:gd name="T0" fmla="*/ 0 w 205"/>
                <a:gd name="T1" fmla="*/ 0 h 22"/>
                <a:gd name="T2" fmla="*/ 0 w 205"/>
                <a:gd name="T3" fmla="*/ 55443438 h 22"/>
                <a:gd name="T4" fmla="*/ 516633619 w 205"/>
                <a:gd name="T5" fmla="*/ 55443438 h 22"/>
                <a:gd name="T6" fmla="*/ 516633619 w 205"/>
                <a:gd name="T7" fmla="*/ 0 h 22"/>
                <a:gd name="T8" fmla="*/ 0 w 205"/>
                <a:gd name="T9" fmla="*/ 0 h 22"/>
                <a:gd name="T10" fmla="*/ 0 w 205"/>
                <a:gd name="T11" fmla="*/ 0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5" h="22">
                  <a:moveTo>
                    <a:pt x="0" y="0"/>
                  </a:moveTo>
                  <a:lnTo>
                    <a:pt x="0" y="22"/>
                  </a:lnTo>
                  <a:lnTo>
                    <a:pt x="205" y="22"/>
                  </a:lnTo>
                  <a:lnTo>
                    <a:pt x="20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299" name="Freeform 14">
              <a:extLst>
                <a:ext uri="{FF2B5EF4-FFF2-40B4-BE49-F238E27FC236}">
                  <a16:creationId xmlns:a16="http://schemas.microsoft.com/office/drawing/2014/main" id="{D6E1C48E-CA32-4606-9BB2-5654EFF2E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2438" y="4518025"/>
              <a:ext cx="325437" cy="44450"/>
            </a:xfrm>
            <a:custGeom>
              <a:avLst/>
              <a:gdLst>
                <a:gd name="T0" fmla="*/ 516632031 w 205"/>
                <a:gd name="T1" fmla="*/ 0 h 28"/>
                <a:gd name="T2" fmla="*/ 0 w 205"/>
                <a:gd name="T3" fmla="*/ 0 h 28"/>
                <a:gd name="T4" fmla="*/ 0 w 205"/>
                <a:gd name="T5" fmla="*/ 70564375 h 28"/>
                <a:gd name="T6" fmla="*/ 516632031 w 205"/>
                <a:gd name="T7" fmla="*/ 70564375 h 28"/>
                <a:gd name="T8" fmla="*/ 516632031 w 205"/>
                <a:gd name="T9" fmla="*/ 0 h 28"/>
                <a:gd name="T10" fmla="*/ 516632031 w 205"/>
                <a:gd name="T11" fmla="*/ 0 h 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5" h="28">
                  <a:moveTo>
                    <a:pt x="205" y="0"/>
                  </a:moveTo>
                  <a:lnTo>
                    <a:pt x="0" y="0"/>
                  </a:lnTo>
                  <a:lnTo>
                    <a:pt x="0" y="28"/>
                  </a:lnTo>
                  <a:lnTo>
                    <a:pt x="205" y="2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CC66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300" name="ZoneTexte 22">
              <a:extLst>
                <a:ext uri="{FF2B5EF4-FFF2-40B4-BE49-F238E27FC236}">
                  <a16:creationId xmlns:a16="http://schemas.microsoft.com/office/drawing/2014/main" id="{156237E9-60E0-4F04-8C5B-52EB6B8983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3121" y="4592638"/>
              <a:ext cx="90120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 b="1" dirty="0">
                  <a:solidFill>
                    <a:srgbClr val="000066"/>
                  </a:solidFill>
                </a:rPr>
                <a:t>Succès</a:t>
              </a:r>
            </a:p>
          </p:txBody>
        </p:sp>
        <p:sp>
          <p:nvSpPr>
            <p:cNvPr id="12301" name="ZoneTexte 23">
              <a:extLst>
                <a:ext uri="{FF2B5EF4-FFF2-40B4-BE49-F238E27FC236}">
                  <a16:creationId xmlns:a16="http://schemas.microsoft.com/office/drawing/2014/main" id="{4A112AA6-0780-479C-8A48-6C15397B58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9952" y="4592638"/>
              <a:ext cx="203904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 b="1" dirty="0">
                  <a:solidFill>
                    <a:srgbClr val="000066"/>
                  </a:solidFill>
                </a:rPr>
                <a:t>Arrêt pour EI</a:t>
              </a:r>
            </a:p>
          </p:txBody>
        </p:sp>
        <p:sp>
          <p:nvSpPr>
            <p:cNvPr id="12302" name="ZoneTexte 24">
              <a:extLst>
                <a:ext uri="{FF2B5EF4-FFF2-40B4-BE49-F238E27FC236}">
                  <a16:creationId xmlns:a16="http://schemas.microsoft.com/office/drawing/2014/main" id="{9FAF6BD2-905D-409D-9A09-D8D0EAB2AF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99812" y="4592638"/>
              <a:ext cx="147187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 b="1">
                  <a:solidFill>
                    <a:srgbClr val="000066"/>
                  </a:solidFill>
                </a:rPr>
                <a:t>Perdu de vue</a:t>
              </a:r>
            </a:p>
          </p:txBody>
        </p:sp>
        <p:sp>
          <p:nvSpPr>
            <p:cNvPr id="12303" name="ZoneTexte 25">
              <a:extLst>
                <a:ext uri="{FF2B5EF4-FFF2-40B4-BE49-F238E27FC236}">
                  <a16:creationId xmlns:a16="http://schemas.microsoft.com/office/drawing/2014/main" id="{FF11A27B-20D6-476F-B4F4-04B44AFF9F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8272" y="4592638"/>
              <a:ext cx="72006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 b="1">
                  <a:solidFill>
                    <a:srgbClr val="000066"/>
                  </a:solidFill>
                </a:rPr>
                <a:t>Autre</a:t>
              </a:r>
            </a:p>
          </p:txBody>
        </p:sp>
        <p:sp>
          <p:nvSpPr>
            <p:cNvPr id="12304" name="ZoneTexte 27">
              <a:extLst>
                <a:ext uri="{FF2B5EF4-FFF2-40B4-BE49-F238E27FC236}">
                  <a16:creationId xmlns:a16="http://schemas.microsoft.com/office/drawing/2014/main" id="{996527E6-63A7-4CF2-8F5A-C592F5B3CB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8767" y="1681163"/>
              <a:ext cx="53841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 b="1">
                  <a:solidFill>
                    <a:srgbClr val="333399"/>
                  </a:solidFill>
                  <a:latin typeface="+mj-lt"/>
                </a:rPr>
                <a:t>DTG</a:t>
              </a:r>
            </a:p>
          </p:txBody>
        </p:sp>
        <p:sp>
          <p:nvSpPr>
            <p:cNvPr id="12305" name="ZoneTexte 28">
              <a:extLst>
                <a:ext uri="{FF2B5EF4-FFF2-40B4-BE49-F238E27FC236}">
                  <a16:creationId xmlns:a16="http://schemas.microsoft.com/office/drawing/2014/main" id="{AEBEBBC9-BE5C-4A1E-95F7-50CD0558C3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37534" y="1681163"/>
              <a:ext cx="517525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 b="1">
                  <a:solidFill>
                    <a:srgbClr val="333399"/>
                  </a:solidFill>
                  <a:latin typeface="+mj-lt"/>
                </a:rPr>
                <a:t>IP/r</a:t>
              </a:r>
            </a:p>
          </p:txBody>
        </p:sp>
        <p:sp>
          <p:nvSpPr>
            <p:cNvPr id="12306" name="ZoneTexte 29">
              <a:extLst>
                <a:ext uri="{FF2B5EF4-FFF2-40B4-BE49-F238E27FC236}">
                  <a16:creationId xmlns:a16="http://schemas.microsoft.com/office/drawing/2014/main" id="{E8408B07-CDFD-44A6-BDF2-7E504164A5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4424363"/>
              <a:ext cx="298450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6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2307" name="ZoneTexte 30">
              <a:extLst>
                <a:ext uri="{FF2B5EF4-FFF2-40B4-BE49-F238E27FC236}">
                  <a16:creationId xmlns:a16="http://schemas.microsoft.com/office/drawing/2014/main" id="{83D65B7C-2300-4A19-ADDA-8441CDC92F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3900" y="3873500"/>
              <a:ext cx="412750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60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12308" name="ZoneTexte 31">
              <a:extLst>
                <a:ext uri="{FF2B5EF4-FFF2-40B4-BE49-F238E27FC236}">
                  <a16:creationId xmlns:a16="http://schemas.microsoft.com/office/drawing/2014/main" id="{B7A33C98-40E9-4FDA-AB58-7DBE7E9AD8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3900" y="3322638"/>
              <a:ext cx="412750" cy="339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60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12309" name="ZoneTexte 32">
              <a:extLst>
                <a:ext uri="{FF2B5EF4-FFF2-40B4-BE49-F238E27FC236}">
                  <a16:creationId xmlns:a16="http://schemas.microsoft.com/office/drawing/2014/main" id="{9F26BCB2-F519-498E-9713-EB8D84EBF5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3900" y="2773363"/>
              <a:ext cx="412750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600">
                  <a:solidFill>
                    <a:srgbClr val="000066"/>
                  </a:solidFill>
                </a:rPr>
                <a:t>60</a:t>
              </a:r>
            </a:p>
          </p:txBody>
        </p:sp>
        <p:sp>
          <p:nvSpPr>
            <p:cNvPr id="12310" name="ZoneTexte 33">
              <a:extLst>
                <a:ext uri="{FF2B5EF4-FFF2-40B4-BE49-F238E27FC236}">
                  <a16:creationId xmlns:a16="http://schemas.microsoft.com/office/drawing/2014/main" id="{47BAE55D-4488-4214-A991-19B9F1BA42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3900" y="2222500"/>
              <a:ext cx="412750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60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12311" name="ZoneTexte 34">
              <a:extLst>
                <a:ext uri="{FF2B5EF4-FFF2-40B4-BE49-F238E27FC236}">
                  <a16:creationId xmlns:a16="http://schemas.microsoft.com/office/drawing/2014/main" id="{A6EE861D-7BC6-486B-A7BB-B2EAAE0284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" y="1671638"/>
              <a:ext cx="527050" cy="339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600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12312" name="ZoneTexte 36">
              <a:extLst>
                <a:ext uri="{FF2B5EF4-FFF2-40B4-BE49-F238E27FC236}">
                  <a16:creationId xmlns:a16="http://schemas.microsoft.com/office/drawing/2014/main" id="{4210E392-9002-46D7-AEC6-93E42F04DF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3862" y="1704975"/>
              <a:ext cx="550151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 b="1" dirty="0">
                  <a:solidFill>
                    <a:srgbClr val="333399"/>
                  </a:solidFill>
                  <a:latin typeface="+mj-lt"/>
                </a:rPr>
                <a:t>93,1</a:t>
              </a:r>
            </a:p>
          </p:txBody>
        </p:sp>
        <p:sp>
          <p:nvSpPr>
            <p:cNvPr id="12313" name="ZoneTexte 37">
              <a:extLst>
                <a:ext uri="{FF2B5EF4-FFF2-40B4-BE49-F238E27FC236}">
                  <a16:creationId xmlns:a16="http://schemas.microsoft.com/office/drawing/2014/main" id="{1DF580A4-3EE4-4895-9493-EC80196228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2174" y="1630363"/>
              <a:ext cx="550151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 b="1">
                  <a:solidFill>
                    <a:srgbClr val="333399"/>
                  </a:solidFill>
                  <a:latin typeface="+mj-lt"/>
                </a:rPr>
                <a:t>95,2</a:t>
              </a:r>
            </a:p>
          </p:txBody>
        </p:sp>
        <p:sp>
          <p:nvSpPr>
            <p:cNvPr id="12314" name="ZoneTexte 38">
              <a:extLst>
                <a:ext uri="{FF2B5EF4-FFF2-40B4-BE49-F238E27FC236}">
                  <a16:creationId xmlns:a16="http://schemas.microsoft.com/office/drawing/2014/main" id="{B61019FE-EC6F-4345-A593-2B0E7143CB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1310" y="4117975"/>
              <a:ext cx="44595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 b="1">
                  <a:solidFill>
                    <a:srgbClr val="333399"/>
                  </a:solidFill>
                  <a:latin typeface="+mj-lt"/>
                </a:rPr>
                <a:t>3,4</a:t>
              </a:r>
            </a:p>
          </p:txBody>
        </p:sp>
        <p:sp>
          <p:nvSpPr>
            <p:cNvPr id="12315" name="ZoneTexte 39">
              <a:extLst>
                <a:ext uri="{FF2B5EF4-FFF2-40B4-BE49-F238E27FC236}">
                  <a16:creationId xmlns:a16="http://schemas.microsoft.com/office/drawing/2014/main" id="{F09B9B83-73AA-4C75-8F6F-38089118DB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99935" y="4106863"/>
              <a:ext cx="44595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 b="1">
                  <a:solidFill>
                    <a:srgbClr val="333399"/>
                  </a:solidFill>
                  <a:latin typeface="+mj-lt"/>
                </a:rPr>
                <a:t>2,0</a:t>
              </a:r>
            </a:p>
          </p:txBody>
        </p:sp>
        <p:sp>
          <p:nvSpPr>
            <p:cNvPr id="12316" name="ZoneTexte 40">
              <a:extLst>
                <a:ext uri="{FF2B5EF4-FFF2-40B4-BE49-F238E27FC236}">
                  <a16:creationId xmlns:a16="http://schemas.microsoft.com/office/drawing/2014/main" id="{A2754FBB-A394-409B-8CF6-E53AB1FDB3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30260" y="4203700"/>
              <a:ext cx="44595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 b="1">
                  <a:solidFill>
                    <a:srgbClr val="333399"/>
                  </a:solidFill>
                  <a:latin typeface="+mj-lt"/>
                </a:rPr>
                <a:t>1,0</a:t>
              </a:r>
            </a:p>
          </p:txBody>
        </p:sp>
        <p:sp>
          <p:nvSpPr>
            <p:cNvPr id="12317" name="ZoneTexte 41">
              <a:extLst>
                <a:ext uri="{FF2B5EF4-FFF2-40B4-BE49-F238E27FC236}">
                  <a16:creationId xmlns:a16="http://schemas.microsoft.com/office/drawing/2014/main" id="{858CE754-F57A-4934-8C08-221724123D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23013" y="4225925"/>
              <a:ext cx="30003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 b="1">
                  <a:solidFill>
                    <a:srgbClr val="333399"/>
                  </a:solidFill>
                  <a:latin typeface="+mj-lt"/>
                </a:rPr>
                <a:t>0</a:t>
              </a:r>
            </a:p>
          </p:txBody>
        </p:sp>
        <p:sp>
          <p:nvSpPr>
            <p:cNvPr id="12318" name="ZoneTexte 42">
              <a:extLst>
                <a:ext uri="{FF2B5EF4-FFF2-40B4-BE49-F238E27FC236}">
                  <a16:creationId xmlns:a16="http://schemas.microsoft.com/office/drawing/2014/main" id="{F73ACBA2-0988-4290-9E2A-AB75A3D938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7210" y="4125913"/>
              <a:ext cx="44595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 b="1">
                  <a:solidFill>
                    <a:srgbClr val="333399"/>
                  </a:solidFill>
                  <a:latin typeface="+mj-lt"/>
                </a:rPr>
                <a:t>1,5</a:t>
              </a:r>
            </a:p>
          </p:txBody>
        </p:sp>
        <p:sp>
          <p:nvSpPr>
            <p:cNvPr id="12319" name="ZoneTexte 43">
              <a:extLst>
                <a:ext uri="{FF2B5EF4-FFF2-40B4-BE49-F238E27FC236}">
                  <a16:creationId xmlns:a16="http://schemas.microsoft.com/office/drawing/2014/main" id="{3DA0114E-2EFC-4C37-9987-B3AD556C0C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36785" y="4106863"/>
              <a:ext cx="44595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 b="1">
                  <a:solidFill>
                    <a:srgbClr val="333399"/>
                  </a:solidFill>
                  <a:latin typeface="+mj-lt"/>
                </a:rPr>
                <a:t>1,4</a:t>
              </a:r>
            </a:p>
          </p:txBody>
        </p:sp>
        <p:sp>
          <p:nvSpPr>
            <p:cNvPr id="12320" name="Freeform 15">
              <a:extLst>
                <a:ext uri="{FF2B5EF4-FFF2-40B4-BE49-F238E27FC236}">
                  <a16:creationId xmlns:a16="http://schemas.microsoft.com/office/drawing/2014/main" id="{9187E1B6-6FBF-437E-A8D3-C8BAD59B6C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7238" y="4508500"/>
              <a:ext cx="325437" cy="53975"/>
            </a:xfrm>
            <a:custGeom>
              <a:avLst/>
              <a:gdLst>
                <a:gd name="T0" fmla="*/ 516632031 w 205"/>
                <a:gd name="T1" fmla="*/ 0 h 34"/>
                <a:gd name="T2" fmla="*/ 0 w 205"/>
                <a:gd name="T3" fmla="*/ 0 h 34"/>
                <a:gd name="T4" fmla="*/ 0 w 205"/>
                <a:gd name="T5" fmla="*/ 85685313 h 34"/>
                <a:gd name="T6" fmla="*/ 516632031 w 205"/>
                <a:gd name="T7" fmla="*/ 85685313 h 34"/>
                <a:gd name="T8" fmla="*/ 516632031 w 205"/>
                <a:gd name="T9" fmla="*/ 0 h 34"/>
                <a:gd name="T10" fmla="*/ 516632031 w 205"/>
                <a:gd name="T11" fmla="*/ 0 h 3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5" h="34">
                  <a:moveTo>
                    <a:pt x="205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205" y="34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321" name="Freeform 16">
              <a:extLst>
                <a:ext uri="{FF2B5EF4-FFF2-40B4-BE49-F238E27FC236}">
                  <a16:creationId xmlns:a16="http://schemas.microsoft.com/office/drawing/2014/main" id="{55A37896-D100-46F0-A6F4-BB99E775C2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8400" y="4552950"/>
              <a:ext cx="327025" cy="9525"/>
            </a:xfrm>
            <a:custGeom>
              <a:avLst/>
              <a:gdLst>
                <a:gd name="T0" fmla="*/ 0 w 206"/>
                <a:gd name="T1" fmla="*/ 0 h 6"/>
                <a:gd name="T2" fmla="*/ 0 w 206"/>
                <a:gd name="T3" fmla="*/ 15120938 h 6"/>
                <a:gd name="T4" fmla="*/ 519152188 w 206"/>
                <a:gd name="T5" fmla="*/ 15120938 h 6"/>
                <a:gd name="T6" fmla="*/ 519152188 w 206"/>
                <a:gd name="T7" fmla="*/ 0 h 6"/>
                <a:gd name="T8" fmla="*/ 0 w 206"/>
                <a:gd name="T9" fmla="*/ 0 h 6"/>
                <a:gd name="T10" fmla="*/ 0 w 206"/>
                <a:gd name="T11" fmla="*/ 0 h 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6" h="6">
                  <a:moveTo>
                    <a:pt x="0" y="0"/>
                  </a:moveTo>
                  <a:lnTo>
                    <a:pt x="0" y="6"/>
                  </a:lnTo>
                  <a:lnTo>
                    <a:pt x="206" y="6"/>
                  </a:lnTo>
                  <a:lnTo>
                    <a:pt x="20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66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322" name="ZoneTexte 26">
              <a:extLst>
                <a:ext uri="{FF2B5EF4-FFF2-40B4-BE49-F238E27FC236}">
                  <a16:creationId xmlns:a16="http://schemas.microsoft.com/office/drawing/2014/main" id="{6A983D53-3CF6-44C3-8561-02E05795BA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34532" y="4592638"/>
              <a:ext cx="1436612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 b="1">
                  <a:solidFill>
                    <a:srgbClr val="000066"/>
                  </a:solidFill>
                </a:rPr>
                <a:t>Non réponse</a:t>
              </a:r>
            </a:p>
            <a:p>
              <a:pPr eaLnBrk="1" hangingPunct="1"/>
              <a:r>
                <a:rPr lang="fr-FR" altLang="fr-FR" sz="1600" b="1">
                  <a:solidFill>
                    <a:srgbClr val="000066"/>
                  </a:solidFill>
                </a:rPr>
                <a:t>virologique</a:t>
              </a:r>
            </a:p>
          </p:txBody>
        </p:sp>
        <p:sp>
          <p:nvSpPr>
            <p:cNvPr id="12323" name="ZoneTexte 44">
              <a:extLst>
                <a:ext uri="{FF2B5EF4-FFF2-40B4-BE49-F238E27FC236}">
                  <a16:creationId xmlns:a16="http://schemas.microsoft.com/office/drawing/2014/main" id="{B3DE5328-15C1-4B57-BA5D-6838331832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37772" y="4151313"/>
              <a:ext cx="44595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 b="1">
                  <a:solidFill>
                    <a:srgbClr val="333399"/>
                  </a:solidFill>
                  <a:latin typeface="+mj-lt"/>
                </a:rPr>
                <a:t>2,0</a:t>
              </a:r>
            </a:p>
          </p:txBody>
        </p:sp>
        <p:sp>
          <p:nvSpPr>
            <p:cNvPr id="12324" name="ZoneTexte 45">
              <a:extLst>
                <a:ext uri="{FF2B5EF4-FFF2-40B4-BE49-F238E27FC236}">
                  <a16:creationId xmlns:a16="http://schemas.microsoft.com/office/drawing/2014/main" id="{FAEC3714-2F6E-4C5D-A353-841C5A92AD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0360" y="4203700"/>
              <a:ext cx="44595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 b="1">
                  <a:solidFill>
                    <a:srgbClr val="333399"/>
                  </a:solidFill>
                  <a:latin typeface="+mj-lt"/>
                </a:rPr>
                <a:t>0,5</a:t>
              </a:r>
            </a:p>
          </p:txBody>
        </p:sp>
        <p:cxnSp>
          <p:nvCxnSpPr>
            <p:cNvPr id="12325" name="Connecteur droit 47">
              <a:extLst>
                <a:ext uri="{FF2B5EF4-FFF2-40B4-BE49-F238E27FC236}">
                  <a16:creationId xmlns:a16="http://schemas.microsoft.com/office/drawing/2014/main" id="{D375C0FC-5966-47B4-BAC9-629635D8643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900613" y="5211763"/>
              <a:ext cx="341947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26" name="ZoneTexte 48">
              <a:extLst>
                <a:ext uri="{FF2B5EF4-FFF2-40B4-BE49-F238E27FC236}">
                  <a16:creationId xmlns:a16="http://schemas.microsoft.com/office/drawing/2014/main" id="{DEF478B4-AA8A-4A75-8A8C-891E8693B4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90154" y="5233988"/>
              <a:ext cx="279435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 b="1">
                  <a:solidFill>
                    <a:srgbClr val="000066"/>
                  </a:solidFill>
                </a:rPr>
                <a:t>Pas de donnée virologique</a:t>
              </a:r>
            </a:p>
          </p:txBody>
        </p:sp>
        <p:sp>
          <p:nvSpPr>
            <p:cNvPr id="12327" name="ZoneTexte 49">
              <a:extLst>
                <a:ext uri="{FF2B5EF4-FFF2-40B4-BE49-F238E27FC236}">
                  <a16:creationId xmlns:a16="http://schemas.microsoft.com/office/drawing/2014/main" id="{1155DB20-46F4-4094-94AC-6783201804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7263" y="1484313"/>
              <a:ext cx="366712" cy="339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12328" name="ZoneTexte 51">
              <a:extLst>
                <a:ext uri="{FF2B5EF4-FFF2-40B4-BE49-F238E27FC236}">
                  <a16:creationId xmlns:a16="http://schemas.microsoft.com/office/drawing/2014/main" id="{FBE12CB8-D47B-4FA2-84BA-01E19D84BB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6288" y="4979988"/>
              <a:ext cx="2154237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 dirty="0">
                  <a:solidFill>
                    <a:srgbClr val="000066"/>
                  </a:solidFill>
                </a:rPr>
                <a:t>Différence (IC 95 %) :</a:t>
              </a:r>
              <a:br>
                <a:rPr lang="fr-FR" altLang="fr-FR" sz="1600" dirty="0">
                  <a:solidFill>
                    <a:srgbClr val="000066"/>
                  </a:solidFill>
                </a:rPr>
              </a:br>
              <a:r>
                <a:rPr lang="fr-FR" altLang="fr-FR" sz="1600" dirty="0">
                  <a:solidFill>
                    <a:srgbClr val="000066"/>
                  </a:solidFill>
                </a:rPr>
                <a:t>- 2,1 % (- 6,6 à 2,4)</a:t>
              </a:r>
            </a:p>
          </p:txBody>
        </p:sp>
      </p:grpSp>
      <p:sp>
        <p:nvSpPr>
          <p:cNvPr id="12329" name="Rectangle 6">
            <a:extLst>
              <a:ext uri="{FF2B5EF4-FFF2-40B4-BE49-F238E27FC236}">
                <a16:creationId xmlns:a16="http://schemas.microsoft.com/office/drawing/2014/main" id="{2F5B15F8-B46F-4A23-B41E-705D825CBC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8" y="1279525"/>
            <a:ext cx="8945562" cy="31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ts val="1525"/>
              </a:lnSpc>
              <a:spcBef>
                <a:spcPct val="20000"/>
              </a:spcBef>
            </a:pPr>
            <a:r>
              <a:rPr lang="fr-FR" altLang="fr-FR" b="1">
                <a:solidFill>
                  <a:srgbClr val="CC3300"/>
                </a:solidFill>
                <a:latin typeface="Calibri" panose="020F0502020204030204" pitchFamily="34" charset="0"/>
              </a:rPr>
              <a:t>Résultats à S48, ITT</a:t>
            </a:r>
          </a:p>
        </p:txBody>
      </p:sp>
      <p:sp>
        <p:nvSpPr>
          <p:cNvPr id="12331" name="AutoShape 162">
            <a:extLst>
              <a:ext uri="{FF2B5EF4-FFF2-40B4-BE49-F238E27FC236}">
                <a16:creationId xmlns:a16="http://schemas.microsoft.com/office/drawing/2014/main" id="{E41BEA25-C453-430C-9F59-CFD6F05CA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70663"/>
            <a:ext cx="828675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/>
            <a:r>
              <a:rPr lang="en-GB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NEAT 022</a:t>
            </a:r>
          </a:p>
        </p:txBody>
      </p:sp>
      <p:sp>
        <p:nvSpPr>
          <p:cNvPr id="49" name="ZoneTexte 69">
            <a:extLst>
              <a:ext uri="{FF2B5EF4-FFF2-40B4-BE49-F238E27FC236}">
                <a16:creationId xmlns:a16="http://schemas.microsoft.com/office/drawing/2014/main" id="{C9C2CF6D-2140-4868-871F-55EEA23B1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0113" y="6608763"/>
            <a:ext cx="3200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en-GB" altLang="fr-FR" sz="1200" i="1" dirty="0" err="1">
                <a:solidFill>
                  <a:srgbClr val="CC3300"/>
                </a:solidFill>
              </a:rPr>
              <a:t>Gatell</a:t>
            </a:r>
            <a:r>
              <a:rPr lang="en-GB" altLang="fr-FR" sz="1200" i="1" dirty="0">
                <a:solidFill>
                  <a:srgbClr val="CC3300"/>
                </a:solidFill>
              </a:rPr>
              <a:t> JM. AIDS 2017; 31:2503-14</a:t>
            </a:r>
          </a:p>
        </p:txBody>
      </p:sp>
      <p:sp>
        <p:nvSpPr>
          <p:cNvPr id="51" name="Titre 5">
            <a:extLst>
              <a:ext uri="{FF2B5EF4-FFF2-40B4-BE49-F238E27FC236}">
                <a16:creationId xmlns:a16="http://schemas.microsoft.com/office/drawing/2014/main" id="{785D0C17-D8D8-4AB3-A71A-58E6DA13807E}"/>
              </a:ext>
            </a:extLst>
          </p:cNvPr>
          <p:cNvSpPr txBox="1">
            <a:spLocks/>
          </p:cNvSpPr>
          <p:nvPr/>
        </p:nvSpPr>
        <p:spPr>
          <a:xfrm>
            <a:off x="50800" y="44450"/>
            <a:ext cx="9093200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333399"/>
                </a:solidFill>
                <a:latin typeface="+mj-lt"/>
                <a:ea typeface="MS PGothic" panose="020B0600070205080204" pitchFamily="34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MS PGothic" panose="020B0600070205080204" pitchFamily="34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MS PGothic" panose="020B0600070205080204" pitchFamily="34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MS PGothic" panose="020B0600070205080204" pitchFamily="34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MS PGothic" panose="020B0600070205080204" pitchFamily="34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pPr defTabSz="914400"/>
            <a:r>
              <a:rPr lang="fr-FR" altLang="fr-FR" sz="2800" kern="0">
                <a:latin typeface="Calibri" panose="020F0502020204030204" pitchFamily="34" charset="0"/>
              </a:rPr>
              <a:t>Etude NEAT 022 : switch pour DTG vs poursuite IP/r </a:t>
            </a:r>
            <a:br>
              <a:rPr lang="fr-FR" altLang="fr-FR" sz="2800" kern="0">
                <a:latin typeface="Calibri" panose="020F0502020204030204" pitchFamily="34" charset="0"/>
              </a:rPr>
            </a:br>
            <a:r>
              <a:rPr lang="fr-FR" altLang="fr-FR" sz="2800" kern="0">
                <a:latin typeface="Calibri" panose="020F0502020204030204" pitchFamily="34" charset="0"/>
              </a:rPr>
              <a:t>chez des patients avec risque cardiovasculaire élevé</a:t>
            </a:r>
            <a:endParaRPr lang="fr-FR" sz="2800" kern="0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7963C685-C72A-4F12-B1CD-06001FDCB1C5}"/>
              </a:ext>
            </a:extLst>
          </p:cNvPr>
          <p:cNvGrpSpPr/>
          <p:nvPr/>
        </p:nvGrpSpPr>
        <p:grpSpPr>
          <a:xfrm>
            <a:off x="107950" y="1506538"/>
            <a:ext cx="8897938" cy="5053012"/>
            <a:chOff x="107950" y="1506538"/>
            <a:chExt cx="8897938" cy="5053012"/>
          </a:xfrm>
        </p:grpSpPr>
        <p:grpSp>
          <p:nvGrpSpPr>
            <p:cNvPr id="13313" name="Grouper 1">
              <a:extLst>
                <a:ext uri="{FF2B5EF4-FFF2-40B4-BE49-F238E27FC236}">
                  <a16:creationId xmlns:a16="http://schemas.microsoft.com/office/drawing/2014/main" id="{B839C281-659F-4EC9-83AB-1F34512894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56088" y="2333625"/>
              <a:ext cx="2971800" cy="3417888"/>
              <a:chOff x="4256131" y="2334266"/>
              <a:chExt cx="2972138" cy="3417887"/>
            </a:xfrm>
          </p:grpSpPr>
          <p:sp>
            <p:nvSpPr>
              <p:cNvPr id="13380" name="Freeform 5">
                <a:extLst>
                  <a:ext uri="{FF2B5EF4-FFF2-40B4-BE49-F238E27FC236}">
                    <a16:creationId xmlns:a16="http://schemas.microsoft.com/office/drawing/2014/main" id="{32F32B2A-0642-4CF3-BFA1-65CAC4AA301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256131" y="2334266"/>
                <a:ext cx="2972138" cy="3417887"/>
              </a:xfrm>
              <a:custGeom>
                <a:avLst/>
                <a:gdLst>
                  <a:gd name="T0" fmla="*/ 2147483647 w 2087"/>
                  <a:gd name="T1" fmla="*/ 2147483647 h 2400"/>
                  <a:gd name="T2" fmla="*/ 1778658683 w 2087"/>
                  <a:gd name="T3" fmla="*/ 2147483647 h 2400"/>
                  <a:gd name="T4" fmla="*/ 1778658683 w 2087"/>
                  <a:gd name="T5" fmla="*/ 2147483647 h 2400"/>
                  <a:gd name="T6" fmla="*/ 1778658683 w 2087"/>
                  <a:gd name="T7" fmla="*/ 0 h 2400"/>
                  <a:gd name="T8" fmla="*/ 1778658683 w 2087"/>
                  <a:gd name="T9" fmla="*/ 2147483647 h 2400"/>
                  <a:gd name="T10" fmla="*/ 0 w 2087"/>
                  <a:gd name="T11" fmla="*/ 2147483647 h 2400"/>
                  <a:gd name="T12" fmla="*/ 709841116 w 2087"/>
                  <a:gd name="T13" fmla="*/ 2147483647 h 2400"/>
                  <a:gd name="T14" fmla="*/ 709841116 w 2087"/>
                  <a:gd name="T15" fmla="*/ 2147483647 h 2400"/>
                  <a:gd name="T16" fmla="*/ 1249320478 w 2087"/>
                  <a:gd name="T17" fmla="*/ 2147483647 h 2400"/>
                  <a:gd name="T18" fmla="*/ 1249320478 w 2087"/>
                  <a:gd name="T19" fmla="*/ 2147483647 h 2400"/>
                  <a:gd name="T20" fmla="*/ 1782714576 w 2087"/>
                  <a:gd name="T21" fmla="*/ 2147483647 h 2400"/>
                  <a:gd name="T22" fmla="*/ 1782714576 w 2087"/>
                  <a:gd name="T23" fmla="*/ 2147483647 h 2400"/>
                  <a:gd name="T24" fmla="*/ 2147483647 w 2087"/>
                  <a:gd name="T25" fmla="*/ 2147483647 h 2400"/>
                  <a:gd name="T26" fmla="*/ 2147483647 w 2087"/>
                  <a:gd name="T27" fmla="*/ 2147483647 h 2400"/>
                  <a:gd name="T28" fmla="*/ 2147483647 w 2087"/>
                  <a:gd name="T29" fmla="*/ 2147483647 h 2400"/>
                  <a:gd name="T30" fmla="*/ 2147483647 w 2087"/>
                  <a:gd name="T31" fmla="*/ 2147483647 h 2400"/>
                  <a:gd name="T32" fmla="*/ 2147483647 w 2087"/>
                  <a:gd name="T33" fmla="*/ 2147483647 h 2400"/>
                  <a:gd name="T34" fmla="*/ 2147483647 w 2087"/>
                  <a:gd name="T35" fmla="*/ 2147483647 h 2400"/>
                  <a:gd name="T36" fmla="*/ 2147483647 w 2087"/>
                  <a:gd name="T37" fmla="*/ 2147483647 h 2400"/>
                  <a:gd name="T38" fmla="*/ 2147483647 w 2087"/>
                  <a:gd name="T39" fmla="*/ 2147483647 h 2400"/>
                  <a:gd name="T40" fmla="*/ 176445594 w 2087"/>
                  <a:gd name="T41" fmla="*/ 2147483647 h 2400"/>
                  <a:gd name="T42" fmla="*/ 176445594 w 2087"/>
                  <a:gd name="T43" fmla="*/ 2147483647 h 240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2087" h="2400">
                    <a:moveTo>
                      <a:pt x="2087" y="2328"/>
                    </a:moveTo>
                    <a:lnTo>
                      <a:pt x="877" y="2328"/>
                    </a:lnTo>
                    <a:moveTo>
                      <a:pt x="877" y="2328"/>
                    </a:moveTo>
                    <a:lnTo>
                      <a:pt x="877" y="0"/>
                    </a:lnTo>
                    <a:moveTo>
                      <a:pt x="877" y="2328"/>
                    </a:moveTo>
                    <a:lnTo>
                      <a:pt x="0" y="2328"/>
                    </a:lnTo>
                    <a:moveTo>
                      <a:pt x="350" y="2400"/>
                    </a:moveTo>
                    <a:lnTo>
                      <a:pt x="350" y="2328"/>
                    </a:lnTo>
                    <a:moveTo>
                      <a:pt x="616" y="2400"/>
                    </a:moveTo>
                    <a:lnTo>
                      <a:pt x="616" y="2328"/>
                    </a:lnTo>
                    <a:moveTo>
                      <a:pt x="879" y="2400"/>
                    </a:moveTo>
                    <a:lnTo>
                      <a:pt x="879" y="2328"/>
                    </a:lnTo>
                    <a:moveTo>
                      <a:pt x="1410" y="2400"/>
                    </a:moveTo>
                    <a:lnTo>
                      <a:pt x="1410" y="2328"/>
                    </a:lnTo>
                    <a:moveTo>
                      <a:pt x="1144" y="2400"/>
                    </a:moveTo>
                    <a:lnTo>
                      <a:pt x="1144" y="2328"/>
                    </a:lnTo>
                    <a:moveTo>
                      <a:pt x="1673" y="2400"/>
                    </a:moveTo>
                    <a:lnTo>
                      <a:pt x="1673" y="2328"/>
                    </a:lnTo>
                    <a:moveTo>
                      <a:pt x="1939" y="2400"/>
                    </a:moveTo>
                    <a:lnTo>
                      <a:pt x="1939" y="2328"/>
                    </a:lnTo>
                    <a:moveTo>
                      <a:pt x="87" y="2400"/>
                    </a:moveTo>
                    <a:lnTo>
                      <a:pt x="87" y="2328"/>
                    </a:lnTo>
                  </a:path>
                </a:pathLst>
              </a:custGeom>
              <a:noFill/>
              <a:ln w="12700" cap="rnd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81" name="Freeform 6">
                <a:extLst>
                  <a:ext uri="{FF2B5EF4-FFF2-40B4-BE49-F238E27FC236}">
                    <a16:creationId xmlns:a16="http://schemas.microsoft.com/office/drawing/2014/main" id="{0C7B4B68-0E55-423A-95E5-735976E029E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424177" y="2395504"/>
                <a:ext cx="2715796" cy="3060433"/>
              </a:xfrm>
              <a:custGeom>
                <a:avLst/>
                <a:gdLst>
                  <a:gd name="T0" fmla="*/ 2147483647 w 1907"/>
                  <a:gd name="T1" fmla="*/ 2147483647 h 2149"/>
                  <a:gd name="T2" fmla="*/ 0 w 1907"/>
                  <a:gd name="T3" fmla="*/ 2147483647 h 2149"/>
                  <a:gd name="T4" fmla="*/ 2147483647 w 1907"/>
                  <a:gd name="T5" fmla="*/ 2147483647 h 2149"/>
                  <a:gd name="T6" fmla="*/ 1444018782 w 1907"/>
                  <a:gd name="T7" fmla="*/ 2147483647 h 2149"/>
                  <a:gd name="T8" fmla="*/ 2147483647 w 1907"/>
                  <a:gd name="T9" fmla="*/ 2147483647 h 2149"/>
                  <a:gd name="T10" fmla="*/ 83152917 w 1907"/>
                  <a:gd name="T11" fmla="*/ 2147483647 h 2149"/>
                  <a:gd name="T12" fmla="*/ 2147483647 w 1907"/>
                  <a:gd name="T13" fmla="*/ 1940906956 h 2149"/>
                  <a:gd name="T14" fmla="*/ 277851423 w 1907"/>
                  <a:gd name="T15" fmla="*/ 1940906956 h 2149"/>
                  <a:gd name="T16" fmla="*/ 2147483647 w 1907"/>
                  <a:gd name="T17" fmla="*/ 1452132023 h 2149"/>
                  <a:gd name="T18" fmla="*/ 1125604162 w 1907"/>
                  <a:gd name="T19" fmla="*/ 1452132023 h 2149"/>
                  <a:gd name="T20" fmla="*/ 2147483647 w 1907"/>
                  <a:gd name="T21" fmla="*/ 480663148 h 2149"/>
                  <a:gd name="T22" fmla="*/ 1405484955 w 1907"/>
                  <a:gd name="T23" fmla="*/ 480663148 h 2149"/>
                  <a:gd name="T24" fmla="*/ 2147483647 w 1907"/>
                  <a:gd name="T25" fmla="*/ 0 h 2149"/>
                  <a:gd name="T26" fmla="*/ 1117492377 w 1907"/>
                  <a:gd name="T27" fmla="*/ 0 h 2149"/>
                  <a:gd name="T28" fmla="*/ 2147483647 w 1907"/>
                  <a:gd name="T29" fmla="*/ 2147483647 h 2149"/>
                  <a:gd name="T30" fmla="*/ 474579298 w 1907"/>
                  <a:gd name="T31" fmla="*/ 2147483647 h 2149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907" h="2149">
                    <a:moveTo>
                      <a:pt x="1555" y="1906"/>
                    </a:moveTo>
                    <a:lnTo>
                      <a:pt x="0" y="1906"/>
                    </a:lnTo>
                    <a:moveTo>
                      <a:pt x="1907" y="1668"/>
                    </a:moveTo>
                    <a:lnTo>
                      <a:pt x="712" y="1668"/>
                    </a:lnTo>
                    <a:moveTo>
                      <a:pt x="1675" y="1432"/>
                    </a:moveTo>
                    <a:lnTo>
                      <a:pt x="41" y="1432"/>
                    </a:lnTo>
                    <a:moveTo>
                      <a:pt x="1442" y="957"/>
                    </a:moveTo>
                    <a:lnTo>
                      <a:pt x="137" y="957"/>
                    </a:lnTo>
                    <a:moveTo>
                      <a:pt x="1481" y="716"/>
                    </a:moveTo>
                    <a:lnTo>
                      <a:pt x="555" y="716"/>
                    </a:lnTo>
                    <a:moveTo>
                      <a:pt x="1366" y="237"/>
                    </a:moveTo>
                    <a:lnTo>
                      <a:pt x="693" y="237"/>
                    </a:lnTo>
                    <a:moveTo>
                      <a:pt x="1339" y="0"/>
                    </a:moveTo>
                    <a:lnTo>
                      <a:pt x="551" y="0"/>
                    </a:lnTo>
                    <a:moveTo>
                      <a:pt x="1308" y="2149"/>
                    </a:moveTo>
                    <a:lnTo>
                      <a:pt x="234" y="2149"/>
                    </a:lnTo>
                  </a:path>
                </a:pathLst>
              </a:custGeom>
              <a:noFill/>
              <a:ln w="38100" cap="rnd">
                <a:solidFill>
                  <a:srgbClr val="008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82" name="Freeform 7">
                <a:extLst>
                  <a:ext uri="{FF2B5EF4-FFF2-40B4-BE49-F238E27FC236}">
                    <a16:creationId xmlns:a16="http://schemas.microsoft.com/office/drawing/2014/main" id="{C03D331B-2554-49EC-8ACF-5457FE2874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99" y="2349932"/>
                <a:ext cx="91144" cy="92568"/>
              </a:xfrm>
              <a:custGeom>
                <a:avLst/>
                <a:gdLst>
                  <a:gd name="T0" fmla="*/ 233396263 w 31"/>
                  <a:gd name="T1" fmla="*/ 225935346 h 32"/>
                  <a:gd name="T2" fmla="*/ 267975121 w 31"/>
                  <a:gd name="T3" fmla="*/ 133888041 h 32"/>
                  <a:gd name="T4" fmla="*/ 233396263 w 31"/>
                  <a:gd name="T5" fmla="*/ 41840736 h 32"/>
                  <a:gd name="T6" fmla="*/ 129665571 w 31"/>
                  <a:gd name="T7" fmla="*/ 0 h 32"/>
                  <a:gd name="T8" fmla="*/ 34578858 w 31"/>
                  <a:gd name="T9" fmla="*/ 41840736 h 32"/>
                  <a:gd name="T10" fmla="*/ 0 w 31"/>
                  <a:gd name="T11" fmla="*/ 133888041 h 32"/>
                  <a:gd name="T12" fmla="*/ 34578858 w 31"/>
                  <a:gd name="T13" fmla="*/ 225935346 h 32"/>
                  <a:gd name="T14" fmla="*/ 129665571 w 31"/>
                  <a:gd name="T15" fmla="*/ 267776082 h 32"/>
                  <a:gd name="T16" fmla="*/ 233396263 w 31"/>
                  <a:gd name="T17" fmla="*/ 225935346 h 3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1" h="32">
                    <a:moveTo>
                      <a:pt x="27" y="27"/>
                    </a:moveTo>
                    <a:cubicBezTo>
                      <a:pt x="30" y="24"/>
                      <a:pt x="31" y="21"/>
                      <a:pt x="31" y="16"/>
                    </a:cubicBezTo>
                    <a:cubicBezTo>
                      <a:pt x="31" y="12"/>
                      <a:pt x="30" y="8"/>
                      <a:pt x="27" y="5"/>
                    </a:cubicBezTo>
                    <a:cubicBezTo>
                      <a:pt x="24" y="2"/>
                      <a:pt x="20" y="0"/>
                      <a:pt x="15" y="0"/>
                    </a:cubicBezTo>
                    <a:cubicBezTo>
                      <a:pt x="11" y="0"/>
                      <a:pt x="7" y="2"/>
                      <a:pt x="4" y="5"/>
                    </a:cubicBezTo>
                    <a:cubicBezTo>
                      <a:pt x="1" y="8"/>
                      <a:pt x="0" y="12"/>
                      <a:pt x="0" y="16"/>
                    </a:cubicBezTo>
                    <a:cubicBezTo>
                      <a:pt x="0" y="21"/>
                      <a:pt x="1" y="24"/>
                      <a:pt x="4" y="27"/>
                    </a:cubicBezTo>
                    <a:cubicBezTo>
                      <a:pt x="7" y="30"/>
                      <a:pt x="11" y="32"/>
                      <a:pt x="15" y="32"/>
                    </a:cubicBezTo>
                    <a:cubicBezTo>
                      <a:pt x="20" y="32"/>
                      <a:pt x="24" y="30"/>
                      <a:pt x="27" y="27"/>
                    </a:cubicBezTo>
                    <a:close/>
                  </a:path>
                </a:pathLst>
              </a:custGeom>
              <a:solidFill>
                <a:srgbClr val="00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83" name="Freeform 8">
                <a:extLst>
                  <a:ext uri="{FF2B5EF4-FFF2-40B4-BE49-F238E27FC236}">
                    <a16:creationId xmlns:a16="http://schemas.microsoft.com/office/drawing/2014/main" id="{81CF340B-5D7F-4BD9-81B1-27E410EA54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45448" y="2686024"/>
                <a:ext cx="92568" cy="93992"/>
              </a:xfrm>
              <a:custGeom>
                <a:avLst/>
                <a:gdLst>
                  <a:gd name="T0" fmla="*/ 225935346 w 32"/>
                  <a:gd name="T1" fmla="*/ 232941549 h 32"/>
                  <a:gd name="T2" fmla="*/ 267776082 w 32"/>
                  <a:gd name="T3" fmla="*/ 138039001 h 32"/>
                  <a:gd name="T4" fmla="*/ 225935346 w 32"/>
                  <a:gd name="T5" fmla="*/ 43136454 h 32"/>
                  <a:gd name="T6" fmla="*/ 133888041 w 32"/>
                  <a:gd name="T7" fmla="*/ 0 h 32"/>
                  <a:gd name="T8" fmla="*/ 41840736 w 32"/>
                  <a:gd name="T9" fmla="*/ 43136454 h 32"/>
                  <a:gd name="T10" fmla="*/ 0 w 32"/>
                  <a:gd name="T11" fmla="*/ 138039001 h 32"/>
                  <a:gd name="T12" fmla="*/ 41840736 w 32"/>
                  <a:gd name="T13" fmla="*/ 232941549 h 32"/>
                  <a:gd name="T14" fmla="*/ 133888041 w 32"/>
                  <a:gd name="T15" fmla="*/ 276078002 h 32"/>
                  <a:gd name="T16" fmla="*/ 225935346 w 32"/>
                  <a:gd name="T17" fmla="*/ 232941549 h 3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" h="32">
                    <a:moveTo>
                      <a:pt x="27" y="27"/>
                    </a:moveTo>
                    <a:cubicBezTo>
                      <a:pt x="30" y="24"/>
                      <a:pt x="32" y="21"/>
                      <a:pt x="32" y="16"/>
                    </a:cubicBezTo>
                    <a:cubicBezTo>
                      <a:pt x="32" y="12"/>
                      <a:pt x="30" y="8"/>
                      <a:pt x="27" y="5"/>
                    </a:cubicBezTo>
                    <a:cubicBezTo>
                      <a:pt x="24" y="2"/>
                      <a:pt x="20" y="0"/>
                      <a:pt x="16" y="0"/>
                    </a:cubicBezTo>
                    <a:cubicBezTo>
                      <a:pt x="11" y="0"/>
                      <a:pt x="8" y="2"/>
                      <a:pt x="5" y="5"/>
                    </a:cubicBezTo>
                    <a:cubicBezTo>
                      <a:pt x="2" y="8"/>
                      <a:pt x="0" y="12"/>
                      <a:pt x="0" y="16"/>
                    </a:cubicBezTo>
                    <a:cubicBezTo>
                      <a:pt x="0" y="21"/>
                      <a:pt x="2" y="24"/>
                      <a:pt x="5" y="27"/>
                    </a:cubicBezTo>
                    <a:cubicBezTo>
                      <a:pt x="8" y="30"/>
                      <a:pt x="11" y="32"/>
                      <a:pt x="16" y="32"/>
                    </a:cubicBezTo>
                    <a:cubicBezTo>
                      <a:pt x="20" y="32"/>
                      <a:pt x="24" y="30"/>
                      <a:pt x="27" y="27"/>
                    </a:cubicBezTo>
                    <a:close/>
                  </a:path>
                </a:pathLst>
              </a:custGeom>
              <a:solidFill>
                <a:srgbClr val="00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84" name="Freeform 9">
                <a:extLst>
                  <a:ext uri="{FF2B5EF4-FFF2-40B4-BE49-F238E27FC236}">
                    <a16:creationId xmlns:a16="http://schemas.microsoft.com/office/drawing/2014/main" id="{71188006-7ECA-446A-993A-81431D7D8E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26935" y="3368177"/>
                <a:ext cx="93992" cy="91144"/>
              </a:xfrm>
              <a:custGeom>
                <a:avLst/>
                <a:gdLst>
                  <a:gd name="T0" fmla="*/ 232941549 w 32"/>
                  <a:gd name="T1" fmla="*/ 233396263 h 31"/>
                  <a:gd name="T2" fmla="*/ 276078002 w 32"/>
                  <a:gd name="T3" fmla="*/ 138309550 h 31"/>
                  <a:gd name="T4" fmla="*/ 232941549 w 32"/>
                  <a:gd name="T5" fmla="*/ 43222837 h 31"/>
                  <a:gd name="T6" fmla="*/ 138039001 w 32"/>
                  <a:gd name="T7" fmla="*/ 0 h 31"/>
                  <a:gd name="T8" fmla="*/ 43136454 w 32"/>
                  <a:gd name="T9" fmla="*/ 43222837 h 31"/>
                  <a:gd name="T10" fmla="*/ 0 w 32"/>
                  <a:gd name="T11" fmla="*/ 138309550 h 31"/>
                  <a:gd name="T12" fmla="*/ 43136454 w 32"/>
                  <a:gd name="T13" fmla="*/ 233396263 h 31"/>
                  <a:gd name="T14" fmla="*/ 138039001 w 32"/>
                  <a:gd name="T15" fmla="*/ 267975121 h 31"/>
                  <a:gd name="T16" fmla="*/ 232941549 w 32"/>
                  <a:gd name="T17" fmla="*/ 233396263 h 3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" h="31">
                    <a:moveTo>
                      <a:pt x="27" y="27"/>
                    </a:moveTo>
                    <a:cubicBezTo>
                      <a:pt x="30" y="24"/>
                      <a:pt x="32" y="20"/>
                      <a:pt x="32" y="16"/>
                    </a:cubicBezTo>
                    <a:cubicBezTo>
                      <a:pt x="32" y="11"/>
                      <a:pt x="30" y="8"/>
                      <a:pt x="27" y="5"/>
                    </a:cubicBezTo>
                    <a:cubicBezTo>
                      <a:pt x="24" y="2"/>
                      <a:pt x="20" y="0"/>
                      <a:pt x="16" y="0"/>
                    </a:cubicBezTo>
                    <a:cubicBezTo>
                      <a:pt x="12" y="0"/>
                      <a:pt x="8" y="2"/>
                      <a:pt x="5" y="5"/>
                    </a:cubicBezTo>
                    <a:cubicBezTo>
                      <a:pt x="2" y="8"/>
                      <a:pt x="0" y="11"/>
                      <a:pt x="0" y="16"/>
                    </a:cubicBezTo>
                    <a:cubicBezTo>
                      <a:pt x="0" y="20"/>
                      <a:pt x="2" y="24"/>
                      <a:pt x="5" y="27"/>
                    </a:cubicBezTo>
                    <a:cubicBezTo>
                      <a:pt x="8" y="30"/>
                      <a:pt x="12" y="31"/>
                      <a:pt x="16" y="31"/>
                    </a:cubicBezTo>
                    <a:cubicBezTo>
                      <a:pt x="20" y="31"/>
                      <a:pt x="24" y="30"/>
                      <a:pt x="27" y="27"/>
                    </a:cubicBezTo>
                    <a:close/>
                  </a:path>
                </a:pathLst>
              </a:custGeom>
              <a:solidFill>
                <a:srgbClr val="00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85" name="Freeform 10">
                <a:extLst>
                  <a:ext uri="{FF2B5EF4-FFF2-40B4-BE49-F238E27FC236}">
                    <a16:creationId xmlns:a16="http://schemas.microsoft.com/office/drawing/2014/main" id="{66DC3E4D-6A9D-4CA5-8A84-DE89646442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2236" y="3711390"/>
                <a:ext cx="93992" cy="92568"/>
              </a:xfrm>
              <a:custGeom>
                <a:avLst/>
                <a:gdLst>
                  <a:gd name="T0" fmla="*/ 232941549 w 32"/>
                  <a:gd name="T1" fmla="*/ 225935346 h 32"/>
                  <a:gd name="T2" fmla="*/ 276078002 w 32"/>
                  <a:gd name="T3" fmla="*/ 133888041 h 32"/>
                  <a:gd name="T4" fmla="*/ 232941549 w 32"/>
                  <a:gd name="T5" fmla="*/ 41840736 h 32"/>
                  <a:gd name="T6" fmla="*/ 138039001 w 32"/>
                  <a:gd name="T7" fmla="*/ 0 h 32"/>
                  <a:gd name="T8" fmla="*/ 43136454 w 32"/>
                  <a:gd name="T9" fmla="*/ 41840736 h 32"/>
                  <a:gd name="T10" fmla="*/ 0 w 32"/>
                  <a:gd name="T11" fmla="*/ 133888041 h 32"/>
                  <a:gd name="T12" fmla="*/ 43136454 w 32"/>
                  <a:gd name="T13" fmla="*/ 225935346 h 32"/>
                  <a:gd name="T14" fmla="*/ 138039001 w 32"/>
                  <a:gd name="T15" fmla="*/ 267776082 h 32"/>
                  <a:gd name="T16" fmla="*/ 232941549 w 32"/>
                  <a:gd name="T17" fmla="*/ 225935346 h 3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" h="32">
                    <a:moveTo>
                      <a:pt x="27" y="27"/>
                    </a:moveTo>
                    <a:cubicBezTo>
                      <a:pt x="30" y="24"/>
                      <a:pt x="32" y="20"/>
                      <a:pt x="32" y="16"/>
                    </a:cubicBezTo>
                    <a:cubicBezTo>
                      <a:pt x="32" y="12"/>
                      <a:pt x="30" y="8"/>
                      <a:pt x="27" y="5"/>
                    </a:cubicBezTo>
                    <a:cubicBezTo>
                      <a:pt x="24" y="2"/>
                      <a:pt x="20" y="0"/>
                      <a:pt x="16" y="0"/>
                    </a:cubicBezTo>
                    <a:cubicBezTo>
                      <a:pt x="12" y="0"/>
                      <a:pt x="8" y="2"/>
                      <a:pt x="5" y="5"/>
                    </a:cubicBezTo>
                    <a:cubicBezTo>
                      <a:pt x="2" y="8"/>
                      <a:pt x="0" y="12"/>
                      <a:pt x="0" y="16"/>
                    </a:cubicBezTo>
                    <a:cubicBezTo>
                      <a:pt x="0" y="20"/>
                      <a:pt x="2" y="24"/>
                      <a:pt x="5" y="27"/>
                    </a:cubicBezTo>
                    <a:cubicBezTo>
                      <a:pt x="8" y="30"/>
                      <a:pt x="12" y="32"/>
                      <a:pt x="16" y="32"/>
                    </a:cubicBezTo>
                    <a:cubicBezTo>
                      <a:pt x="20" y="32"/>
                      <a:pt x="24" y="30"/>
                      <a:pt x="27" y="27"/>
                    </a:cubicBezTo>
                    <a:close/>
                  </a:path>
                </a:pathLst>
              </a:custGeom>
              <a:solidFill>
                <a:srgbClr val="00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86" name="Freeform 11">
                <a:extLst>
                  <a:ext uri="{FF2B5EF4-FFF2-40B4-BE49-F238E27FC236}">
                    <a16:creationId xmlns:a16="http://schemas.microsoft.com/office/drawing/2014/main" id="{BB2B485C-E0D7-4E30-B856-1462131870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9076" y="4390695"/>
                <a:ext cx="93992" cy="89720"/>
              </a:xfrm>
              <a:custGeom>
                <a:avLst/>
                <a:gdLst>
                  <a:gd name="T0" fmla="*/ 232941549 w 32"/>
                  <a:gd name="T1" fmla="*/ 226160966 h 31"/>
                  <a:gd name="T2" fmla="*/ 276078002 w 32"/>
                  <a:gd name="T3" fmla="*/ 125645625 h 31"/>
                  <a:gd name="T4" fmla="*/ 232941549 w 32"/>
                  <a:gd name="T5" fmla="*/ 33506079 h 31"/>
                  <a:gd name="T6" fmla="*/ 138039001 w 32"/>
                  <a:gd name="T7" fmla="*/ 0 h 31"/>
                  <a:gd name="T8" fmla="*/ 43136454 w 32"/>
                  <a:gd name="T9" fmla="*/ 33506079 h 31"/>
                  <a:gd name="T10" fmla="*/ 0 w 32"/>
                  <a:gd name="T11" fmla="*/ 125645625 h 31"/>
                  <a:gd name="T12" fmla="*/ 43136454 w 32"/>
                  <a:gd name="T13" fmla="*/ 226160966 h 31"/>
                  <a:gd name="T14" fmla="*/ 138039001 w 32"/>
                  <a:gd name="T15" fmla="*/ 259667045 h 31"/>
                  <a:gd name="T16" fmla="*/ 232941549 w 32"/>
                  <a:gd name="T17" fmla="*/ 226160966 h 3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" h="31">
                    <a:moveTo>
                      <a:pt x="27" y="27"/>
                    </a:moveTo>
                    <a:cubicBezTo>
                      <a:pt x="30" y="24"/>
                      <a:pt x="32" y="20"/>
                      <a:pt x="32" y="15"/>
                    </a:cubicBezTo>
                    <a:cubicBezTo>
                      <a:pt x="32" y="11"/>
                      <a:pt x="30" y="7"/>
                      <a:pt x="27" y="4"/>
                    </a:cubicBezTo>
                    <a:cubicBezTo>
                      <a:pt x="24" y="1"/>
                      <a:pt x="20" y="0"/>
                      <a:pt x="16" y="0"/>
                    </a:cubicBezTo>
                    <a:cubicBezTo>
                      <a:pt x="12" y="0"/>
                      <a:pt x="8" y="1"/>
                      <a:pt x="5" y="4"/>
                    </a:cubicBezTo>
                    <a:cubicBezTo>
                      <a:pt x="2" y="7"/>
                      <a:pt x="0" y="11"/>
                      <a:pt x="0" y="15"/>
                    </a:cubicBezTo>
                    <a:cubicBezTo>
                      <a:pt x="0" y="20"/>
                      <a:pt x="2" y="24"/>
                      <a:pt x="5" y="27"/>
                    </a:cubicBezTo>
                    <a:cubicBezTo>
                      <a:pt x="8" y="30"/>
                      <a:pt x="12" y="31"/>
                      <a:pt x="16" y="31"/>
                    </a:cubicBezTo>
                    <a:cubicBezTo>
                      <a:pt x="20" y="31"/>
                      <a:pt x="24" y="30"/>
                      <a:pt x="27" y="27"/>
                    </a:cubicBezTo>
                    <a:close/>
                  </a:path>
                </a:pathLst>
              </a:custGeom>
              <a:solidFill>
                <a:srgbClr val="00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87" name="Freeform 12">
                <a:extLst>
                  <a:ext uri="{FF2B5EF4-FFF2-40B4-BE49-F238E27FC236}">
                    <a16:creationId xmlns:a16="http://schemas.microsoft.com/office/drawing/2014/main" id="{6BF1FB97-5438-493B-828F-A4F7CF46A2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9930" y="4726787"/>
                <a:ext cx="93992" cy="91144"/>
              </a:xfrm>
              <a:custGeom>
                <a:avLst/>
                <a:gdLst>
                  <a:gd name="T0" fmla="*/ 232941549 w 32"/>
                  <a:gd name="T1" fmla="*/ 233396263 h 31"/>
                  <a:gd name="T2" fmla="*/ 276078002 w 32"/>
                  <a:gd name="T3" fmla="*/ 129665571 h 31"/>
                  <a:gd name="T4" fmla="*/ 232941549 w 32"/>
                  <a:gd name="T5" fmla="*/ 34578858 h 31"/>
                  <a:gd name="T6" fmla="*/ 138039001 w 32"/>
                  <a:gd name="T7" fmla="*/ 0 h 31"/>
                  <a:gd name="T8" fmla="*/ 43136454 w 32"/>
                  <a:gd name="T9" fmla="*/ 34578858 h 31"/>
                  <a:gd name="T10" fmla="*/ 0 w 32"/>
                  <a:gd name="T11" fmla="*/ 129665571 h 31"/>
                  <a:gd name="T12" fmla="*/ 43136454 w 32"/>
                  <a:gd name="T13" fmla="*/ 233396263 h 31"/>
                  <a:gd name="T14" fmla="*/ 138039001 w 32"/>
                  <a:gd name="T15" fmla="*/ 267975121 h 31"/>
                  <a:gd name="T16" fmla="*/ 232941549 w 32"/>
                  <a:gd name="T17" fmla="*/ 233396263 h 3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" h="31">
                    <a:moveTo>
                      <a:pt x="27" y="27"/>
                    </a:moveTo>
                    <a:cubicBezTo>
                      <a:pt x="30" y="24"/>
                      <a:pt x="32" y="20"/>
                      <a:pt x="32" y="15"/>
                    </a:cubicBezTo>
                    <a:cubicBezTo>
                      <a:pt x="32" y="11"/>
                      <a:pt x="30" y="7"/>
                      <a:pt x="27" y="4"/>
                    </a:cubicBezTo>
                    <a:cubicBezTo>
                      <a:pt x="24" y="1"/>
                      <a:pt x="20" y="0"/>
                      <a:pt x="16" y="0"/>
                    </a:cubicBezTo>
                    <a:cubicBezTo>
                      <a:pt x="12" y="0"/>
                      <a:pt x="8" y="1"/>
                      <a:pt x="5" y="4"/>
                    </a:cubicBezTo>
                    <a:cubicBezTo>
                      <a:pt x="2" y="7"/>
                      <a:pt x="0" y="11"/>
                      <a:pt x="0" y="15"/>
                    </a:cubicBezTo>
                    <a:cubicBezTo>
                      <a:pt x="0" y="20"/>
                      <a:pt x="2" y="24"/>
                      <a:pt x="5" y="27"/>
                    </a:cubicBezTo>
                    <a:cubicBezTo>
                      <a:pt x="8" y="30"/>
                      <a:pt x="12" y="31"/>
                      <a:pt x="16" y="31"/>
                    </a:cubicBezTo>
                    <a:cubicBezTo>
                      <a:pt x="20" y="31"/>
                      <a:pt x="24" y="30"/>
                      <a:pt x="27" y="27"/>
                    </a:cubicBezTo>
                    <a:close/>
                  </a:path>
                </a:pathLst>
              </a:custGeom>
              <a:solidFill>
                <a:srgbClr val="00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88" name="Freeform 13">
                <a:extLst>
                  <a:ext uri="{FF2B5EF4-FFF2-40B4-BE49-F238E27FC236}">
                    <a16:creationId xmlns:a16="http://schemas.microsoft.com/office/drawing/2014/main" id="{B1EB19F3-78F1-4A8D-9CC9-30916B8CEC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83722" y="5067152"/>
                <a:ext cx="93992" cy="89720"/>
              </a:xfrm>
              <a:custGeom>
                <a:avLst/>
                <a:gdLst>
                  <a:gd name="T0" fmla="*/ 232941549 w 32"/>
                  <a:gd name="T1" fmla="*/ 226160966 h 31"/>
                  <a:gd name="T2" fmla="*/ 276078002 w 32"/>
                  <a:gd name="T3" fmla="*/ 125645625 h 31"/>
                  <a:gd name="T4" fmla="*/ 232941549 w 32"/>
                  <a:gd name="T5" fmla="*/ 33506079 h 31"/>
                  <a:gd name="T6" fmla="*/ 138039001 w 32"/>
                  <a:gd name="T7" fmla="*/ 0 h 31"/>
                  <a:gd name="T8" fmla="*/ 43136454 w 32"/>
                  <a:gd name="T9" fmla="*/ 33506079 h 31"/>
                  <a:gd name="T10" fmla="*/ 0 w 32"/>
                  <a:gd name="T11" fmla="*/ 125645625 h 31"/>
                  <a:gd name="T12" fmla="*/ 43136454 w 32"/>
                  <a:gd name="T13" fmla="*/ 226160966 h 31"/>
                  <a:gd name="T14" fmla="*/ 138039001 w 32"/>
                  <a:gd name="T15" fmla="*/ 259667045 h 31"/>
                  <a:gd name="T16" fmla="*/ 232941549 w 32"/>
                  <a:gd name="T17" fmla="*/ 226160966 h 3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" h="31">
                    <a:moveTo>
                      <a:pt x="27" y="27"/>
                    </a:moveTo>
                    <a:cubicBezTo>
                      <a:pt x="30" y="24"/>
                      <a:pt x="32" y="20"/>
                      <a:pt x="32" y="15"/>
                    </a:cubicBezTo>
                    <a:cubicBezTo>
                      <a:pt x="32" y="11"/>
                      <a:pt x="30" y="7"/>
                      <a:pt x="27" y="4"/>
                    </a:cubicBezTo>
                    <a:cubicBezTo>
                      <a:pt x="24" y="1"/>
                      <a:pt x="20" y="0"/>
                      <a:pt x="16" y="0"/>
                    </a:cubicBezTo>
                    <a:cubicBezTo>
                      <a:pt x="12" y="0"/>
                      <a:pt x="8" y="1"/>
                      <a:pt x="5" y="4"/>
                    </a:cubicBezTo>
                    <a:cubicBezTo>
                      <a:pt x="2" y="7"/>
                      <a:pt x="0" y="11"/>
                      <a:pt x="0" y="15"/>
                    </a:cubicBezTo>
                    <a:cubicBezTo>
                      <a:pt x="0" y="20"/>
                      <a:pt x="2" y="24"/>
                      <a:pt x="5" y="27"/>
                    </a:cubicBezTo>
                    <a:cubicBezTo>
                      <a:pt x="8" y="30"/>
                      <a:pt x="12" y="31"/>
                      <a:pt x="16" y="31"/>
                    </a:cubicBezTo>
                    <a:cubicBezTo>
                      <a:pt x="20" y="31"/>
                      <a:pt x="24" y="30"/>
                      <a:pt x="27" y="27"/>
                    </a:cubicBezTo>
                    <a:close/>
                  </a:path>
                </a:pathLst>
              </a:custGeom>
              <a:solidFill>
                <a:srgbClr val="00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89" name="Freeform 14">
                <a:extLst>
                  <a:ext uri="{FF2B5EF4-FFF2-40B4-BE49-F238E27FC236}">
                    <a16:creationId xmlns:a16="http://schemas.microsoft.com/office/drawing/2014/main" id="{42E043A7-4349-452D-A27D-CD5AC87B07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5177" y="5408941"/>
                <a:ext cx="93992" cy="93992"/>
              </a:xfrm>
              <a:custGeom>
                <a:avLst/>
                <a:gdLst>
                  <a:gd name="T0" fmla="*/ 232941549 w 32"/>
                  <a:gd name="T1" fmla="*/ 232941549 h 32"/>
                  <a:gd name="T2" fmla="*/ 276078002 w 32"/>
                  <a:gd name="T3" fmla="*/ 138039001 h 32"/>
                  <a:gd name="T4" fmla="*/ 232941549 w 32"/>
                  <a:gd name="T5" fmla="*/ 43136454 h 32"/>
                  <a:gd name="T6" fmla="*/ 138039001 w 32"/>
                  <a:gd name="T7" fmla="*/ 0 h 32"/>
                  <a:gd name="T8" fmla="*/ 43136454 w 32"/>
                  <a:gd name="T9" fmla="*/ 43136454 h 32"/>
                  <a:gd name="T10" fmla="*/ 0 w 32"/>
                  <a:gd name="T11" fmla="*/ 138039001 h 32"/>
                  <a:gd name="T12" fmla="*/ 43136454 w 32"/>
                  <a:gd name="T13" fmla="*/ 232941549 h 32"/>
                  <a:gd name="T14" fmla="*/ 138039001 w 32"/>
                  <a:gd name="T15" fmla="*/ 276078002 h 32"/>
                  <a:gd name="T16" fmla="*/ 232941549 w 32"/>
                  <a:gd name="T17" fmla="*/ 232941549 h 3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" h="32">
                    <a:moveTo>
                      <a:pt x="27" y="27"/>
                    </a:moveTo>
                    <a:cubicBezTo>
                      <a:pt x="30" y="24"/>
                      <a:pt x="32" y="20"/>
                      <a:pt x="32" y="16"/>
                    </a:cubicBezTo>
                    <a:cubicBezTo>
                      <a:pt x="32" y="12"/>
                      <a:pt x="30" y="8"/>
                      <a:pt x="27" y="5"/>
                    </a:cubicBezTo>
                    <a:cubicBezTo>
                      <a:pt x="24" y="2"/>
                      <a:pt x="21" y="0"/>
                      <a:pt x="16" y="0"/>
                    </a:cubicBezTo>
                    <a:cubicBezTo>
                      <a:pt x="12" y="0"/>
                      <a:pt x="8" y="2"/>
                      <a:pt x="5" y="5"/>
                    </a:cubicBezTo>
                    <a:cubicBezTo>
                      <a:pt x="2" y="8"/>
                      <a:pt x="0" y="12"/>
                      <a:pt x="0" y="16"/>
                    </a:cubicBezTo>
                    <a:cubicBezTo>
                      <a:pt x="0" y="20"/>
                      <a:pt x="2" y="24"/>
                      <a:pt x="5" y="27"/>
                    </a:cubicBezTo>
                    <a:cubicBezTo>
                      <a:pt x="8" y="30"/>
                      <a:pt x="12" y="32"/>
                      <a:pt x="16" y="32"/>
                    </a:cubicBezTo>
                    <a:cubicBezTo>
                      <a:pt x="21" y="32"/>
                      <a:pt x="24" y="30"/>
                      <a:pt x="27" y="27"/>
                    </a:cubicBezTo>
                    <a:close/>
                  </a:path>
                </a:pathLst>
              </a:custGeom>
              <a:solidFill>
                <a:srgbClr val="00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3314" name="ZoneTexte 16">
              <a:extLst>
                <a:ext uri="{FF2B5EF4-FFF2-40B4-BE49-F238E27FC236}">
                  <a16:creationId xmlns:a16="http://schemas.microsoft.com/office/drawing/2014/main" id="{C1990482-BF81-431A-8717-B81ADEE5B5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4563" y="2252663"/>
              <a:ext cx="64452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2,1 %</a:t>
              </a:r>
            </a:p>
          </p:txBody>
        </p:sp>
        <p:sp>
          <p:nvSpPr>
            <p:cNvPr id="13315" name="ZoneTexte 17">
              <a:extLst>
                <a:ext uri="{FF2B5EF4-FFF2-40B4-BE49-F238E27FC236}">
                  <a16:creationId xmlns:a16="http://schemas.microsoft.com/office/drawing/2014/main" id="{BB870338-3180-4FD0-8265-43D81DBF2B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4563" y="2593975"/>
              <a:ext cx="64452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3,0 %</a:t>
              </a:r>
            </a:p>
          </p:txBody>
        </p:sp>
        <p:sp>
          <p:nvSpPr>
            <p:cNvPr id="13316" name="ZoneTexte 18">
              <a:extLst>
                <a:ext uri="{FF2B5EF4-FFF2-40B4-BE49-F238E27FC236}">
                  <a16:creationId xmlns:a16="http://schemas.microsoft.com/office/drawing/2014/main" id="{54C20322-8A49-4B12-9CC3-32EE5E6536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4563" y="3275013"/>
              <a:ext cx="64452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2,9 %</a:t>
              </a:r>
            </a:p>
          </p:txBody>
        </p:sp>
        <p:sp>
          <p:nvSpPr>
            <p:cNvPr id="13317" name="ZoneTexte 19">
              <a:extLst>
                <a:ext uri="{FF2B5EF4-FFF2-40B4-BE49-F238E27FC236}">
                  <a16:creationId xmlns:a16="http://schemas.microsoft.com/office/drawing/2014/main" id="{86338386-5C9E-4671-9937-7AC9DA6452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4563" y="3613150"/>
              <a:ext cx="64452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0,4 %</a:t>
              </a:r>
            </a:p>
          </p:txBody>
        </p:sp>
        <p:sp>
          <p:nvSpPr>
            <p:cNvPr id="13318" name="ZoneTexte 20">
              <a:extLst>
                <a:ext uri="{FF2B5EF4-FFF2-40B4-BE49-F238E27FC236}">
                  <a16:creationId xmlns:a16="http://schemas.microsoft.com/office/drawing/2014/main" id="{5AB0016E-8E72-4A40-9040-AF7C34AAF9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4563" y="4297363"/>
              <a:ext cx="64452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1,1 %</a:t>
              </a:r>
            </a:p>
          </p:txBody>
        </p:sp>
        <p:sp>
          <p:nvSpPr>
            <p:cNvPr id="13319" name="ZoneTexte 21">
              <a:extLst>
                <a:ext uri="{FF2B5EF4-FFF2-40B4-BE49-F238E27FC236}">
                  <a16:creationId xmlns:a16="http://schemas.microsoft.com/office/drawing/2014/main" id="{507C3139-73F7-4799-810C-CC8D0A9CF3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4563" y="4619625"/>
              <a:ext cx="64452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6,2 %</a:t>
              </a:r>
            </a:p>
          </p:txBody>
        </p:sp>
        <p:sp>
          <p:nvSpPr>
            <p:cNvPr id="13320" name="ZoneTexte 22">
              <a:extLst>
                <a:ext uri="{FF2B5EF4-FFF2-40B4-BE49-F238E27FC236}">
                  <a16:creationId xmlns:a16="http://schemas.microsoft.com/office/drawing/2014/main" id="{CBA72BDE-7CD9-4FF7-9682-76079E5B18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4563" y="4973638"/>
              <a:ext cx="64452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0,2 %</a:t>
              </a:r>
            </a:p>
          </p:txBody>
        </p:sp>
        <p:sp>
          <p:nvSpPr>
            <p:cNvPr id="13321" name="ZoneTexte 23">
              <a:extLst>
                <a:ext uri="{FF2B5EF4-FFF2-40B4-BE49-F238E27FC236}">
                  <a16:creationId xmlns:a16="http://schemas.microsoft.com/office/drawing/2014/main" id="{F7C6D38C-6006-4BAD-B92B-D088C1DDA5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4563" y="5311775"/>
              <a:ext cx="64452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0,1 %</a:t>
              </a:r>
            </a:p>
          </p:txBody>
        </p:sp>
        <p:sp>
          <p:nvSpPr>
            <p:cNvPr id="13322" name="ZoneTexte 24">
              <a:extLst>
                <a:ext uri="{FF2B5EF4-FFF2-40B4-BE49-F238E27FC236}">
                  <a16:creationId xmlns:a16="http://schemas.microsoft.com/office/drawing/2014/main" id="{03B15722-A6E7-410D-A99C-E97C165CC5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4175" y="5761038"/>
              <a:ext cx="3937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- 9</a:t>
              </a:r>
            </a:p>
          </p:txBody>
        </p:sp>
        <p:sp>
          <p:nvSpPr>
            <p:cNvPr id="13323" name="ZoneTexte 25">
              <a:extLst>
                <a:ext uri="{FF2B5EF4-FFF2-40B4-BE49-F238E27FC236}">
                  <a16:creationId xmlns:a16="http://schemas.microsoft.com/office/drawing/2014/main" id="{96D83978-6A92-4542-9777-EE17590672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0413" y="5761038"/>
              <a:ext cx="3937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- 6</a:t>
              </a:r>
            </a:p>
          </p:txBody>
        </p:sp>
        <p:sp>
          <p:nvSpPr>
            <p:cNvPr id="13324" name="ZoneTexte 26">
              <a:extLst>
                <a:ext uri="{FF2B5EF4-FFF2-40B4-BE49-F238E27FC236}">
                  <a16:creationId xmlns:a16="http://schemas.microsoft.com/office/drawing/2014/main" id="{FF5A7136-EBB3-40A6-A265-C9C18223DC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72050" y="5761038"/>
              <a:ext cx="344488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-3</a:t>
              </a:r>
            </a:p>
          </p:txBody>
        </p:sp>
        <p:sp>
          <p:nvSpPr>
            <p:cNvPr id="13325" name="ZoneTexte 27">
              <a:extLst>
                <a:ext uri="{FF2B5EF4-FFF2-40B4-BE49-F238E27FC236}">
                  <a16:creationId xmlns:a16="http://schemas.microsoft.com/office/drawing/2014/main" id="{18C3BB35-D370-4D1F-9210-B54AD79EF0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78450" y="5761038"/>
              <a:ext cx="284163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3326" name="ZoneTexte 28">
              <a:extLst>
                <a:ext uri="{FF2B5EF4-FFF2-40B4-BE49-F238E27FC236}">
                  <a16:creationId xmlns:a16="http://schemas.microsoft.com/office/drawing/2014/main" id="{B52902EC-0A05-4A46-A023-02E4DBB4F4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54688" y="5761038"/>
              <a:ext cx="284162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13327" name="ZoneTexte 29">
              <a:extLst>
                <a:ext uri="{FF2B5EF4-FFF2-40B4-BE49-F238E27FC236}">
                  <a16:creationId xmlns:a16="http://schemas.microsoft.com/office/drawing/2014/main" id="{E8742FCF-A779-4A6C-83FF-3EB85BEBD5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30925" y="5761038"/>
              <a:ext cx="284163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6</a:t>
              </a:r>
            </a:p>
          </p:txBody>
        </p:sp>
        <p:sp>
          <p:nvSpPr>
            <p:cNvPr id="13328" name="ZoneTexte 30">
              <a:extLst>
                <a:ext uri="{FF2B5EF4-FFF2-40B4-BE49-F238E27FC236}">
                  <a16:creationId xmlns:a16="http://schemas.microsoft.com/office/drawing/2014/main" id="{69CB8486-60AC-4FB7-9C35-761E267BA2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07163" y="5761038"/>
              <a:ext cx="28575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9</a:t>
              </a:r>
            </a:p>
          </p:txBody>
        </p:sp>
        <p:sp>
          <p:nvSpPr>
            <p:cNvPr id="13329" name="ZoneTexte 31">
              <a:extLst>
                <a:ext uri="{FF2B5EF4-FFF2-40B4-BE49-F238E27FC236}">
                  <a16:creationId xmlns:a16="http://schemas.microsoft.com/office/drawing/2014/main" id="{1805D7E1-3AC0-4DAA-8A2E-AD65D1A190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34188" y="5761038"/>
              <a:ext cx="38417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12</a:t>
              </a:r>
            </a:p>
          </p:txBody>
        </p:sp>
        <p:cxnSp>
          <p:nvCxnSpPr>
            <p:cNvPr id="13330" name="Connecteur droit avec flèche 33">
              <a:extLst>
                <a:ext uri="{FF2B5EF4-FFF2-40B4-BE49-F238E27FC236}">
                  <a16:creationId xmlns:a16="http://schemas.microsoft.com/office/drawing/2014/main" id="{DDB1249B-83A4-452B-B515-6DCBCDF2CB4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564188" y="6167438"/>
              <a:ext cx="1054100" cy="0"/>
            </a:xfrm>
            <a:prstGeom prst="straightConnector1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31" name="Connecteur droit avec flèche 34">
              <a:extLst>
                <a:ext uri="{FF2B5EF4-FFF2-40B4-BE49-F238E27FC236}">
                  <a16:creationId xmlns:a16="http://schemas.microsoft.com/office/drawing/2014/main" id="{F5D00A5D-5CBC-4CF4-8195-9F6F08D9B61B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4391025" y="6167438"/>
              <a:ext cx="1054100" cy="0"/>
            </a:xfrm>
            <a:prstGeom prst="straightConnector1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32" name="ZoneTexte 35">
              <a:extLst>
                <a:ext uri="{FF2B5EF4-FFF2-40B4-BE49-F238E27FC236}">
                  <a16:creationId xmlns:a16="http://schemas.microsoft.com/office/drawing/2014/main" id="{2F4A7E67-240E-4B5A-97C5-C9F8257DFF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6800" y="6221413"/>
              <a:ext cx="1838325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600">
                  <a:solidFill>
                    <a:srgbClr val="000066"/>
                  </a:solidFill>
                </a:rPr>
                <a:t>En faveur de DTG</a:t>
              </a:r>
            </a:p>
          </p:txBody>
        </p:sp>
        <p:sp>
          <p:nvSpPr>
            <p:cNvPr id="13333" name="ZoneTexte 36">
              <a:extLst>
                <a:ext uri="{FF2B5EF4-FFF2-40B4-BE49-F238E27FC236}">
                  <a16:creationId xmlns:a16="http://schemas.microsoft.com/office/drawing/2014/main" id="{558ED21F-B98B-492B-8025-FBA00F7066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83238" y="6221413"/>
              <a:ext cx="1725612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>
                  <a:solidFill>
                    <a:srgbClr val="000066"/>
                  </a:solidFill>
                </a:rPr>
                <a:t>En faveur de IP/r</a:t>
              </a:r>
            </a:p>
          </p:txBody>
        </p:sp>
        <p:sp>
          <p:nvSpPr>
            <p:cNvPr id="13334" name="ZoneTexte 37">
              <a:extLst>
                <a:ext uri="{FF2B5EF4-FFF2-40B4-BE49-F238E27FC236}">
                  <a16:creationId xmlns:a16="http://schemas.microsoft.com/office/drawing/2014/main" id="{892F3B8D-047A-45FA-85C9-5F8AF6A437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99425" y="2954338"/>
              <a:ext cx="531813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0,44</a:t>
              </a:r>
            </a:p>
          </p:txBody>
        </p:sp>
        <p:sp>
          <p:nvSpPr>
            <p:cNvPr id="13335" name="ZoneTexte 38">
              <a:extLst>
                <a:ext uri="{FF2B5EF4-FFF2-40B4-BE49-F238E27FC236}">
                  <a16:creationId xmlns:a16="http://schemas.microsoft.com/office/drawing/2014/main" id="{D65B1DD0-ABF7-48E6-90D1-A3FF06C57A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99425" y="3973513"/>
              <a:ext cx="531813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1,00</a:t>
              </a:r>
            </a:p>
          </p:txBody>
        </p:sp>
        <p:sp>
          <p:nvSpPr>
            <p:cNvPr id="13336" name="ZoneTexte 39">
              <a:extLst>
                <a:ext uri="{FF2B5EF4-FFF2-40B4-BE49-F238E27FC236}">
                  <a16:creationId xmlns:a16="http://schemas.microsoft.com/office/drawing/2014/main" id="{476EA874-448E-41A1-8843-045531DC87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1588" y="2252663"/>
              <a:ext cx="53498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CC6600"/>
                  </a:solidFill>
                </a:rPr>
                <a:t>95,2</a:t>
              </a:r>
            </a:p>
          </p:txBody>
        </p:sp>
        <p:sp>
          <p:nvSpPr>
            <p:cNvPr id="13337" name="ZoneTexte 40">
              <a:extLst>
                <a:ext uri="{FF2B5EF4-FFF2-40B4-BE49-F238E27FC236}">
                  <a16:creationId xmlns:a16="http://schemas.microsoft.com/office/drawing/2014/main" id="{01233703-1409-4A8B-B0AE-A4EF500F19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1588" y="2593975"/>
              <a:ext cx="53498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CC6600"/>
                  </a:solidFill>
                </a:rPr>
                <a:t>97,5</a:t>
              </a:r>
            </a:p>
          </p:txBody>
        </p:sp>
        <p:sp>
          <p:nvSpPr>
            <p:cNvPr id="13338" name="ZoneTexte 41">
              <a:extLst>
                <a:ext uri="{FF2B5EF4-FFF2-40B4-BE49-F238E27FC236}">
                  <a16:creationId xmlns:a16="http://schemas.microsoft.com/office/drawing/2014/main" id="{2206A9FA-6165-4856-B9EC-8C90AF2EC7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1588" y="3275013"/>
              <a:ext cx="53498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CC6600"/>
                  </a:solidFill>
                </a:rPr>
                <a:t>97,2</a:t>
              </a:r>
            </a:p>
          </p:txBody>
        </p:sp>
        <p:sp>
          <p:nvSpPr>
            <p:cNvPr id="13339" name="ZoneTexte 42">
              <a:extLst>
                <a:ext uri="{FF2B5EF4-FFF2-40B4-BE49-F238E27FC236}">
                  <a16:creationId xmlns:a16="http://schemas.microsoft.com/office/drawing/2014/main" id="{CF8002FD-8643-432A-91AE-4FAC71EC1C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1588" y="3613150"/>
              <a:ext cx="53498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CC6600"/>
                  </a:solidFill>
                </a:rPr>
                <a:t>92,9</a:t>
              </a:r>
            </a:p>
          </p:txBody>
        </p:sp>
        <p:sp>
          <p:nvSpPr>
            <p:cNvPr id="13340" name="ZoneTexte 43">
              <a:extLst>
                <a:ext uri="{FF2B5EF4-FFF2-40B4-BE49-F238E27FC236}">
                  <a16:creationId xmlns:a16="http://schemas.microsoft.com/office/drawing/2014/main" id="{0958DC42-143B-429F-A97F-285305A59A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1588" y="4297363"/>
              <a:ext cx="53498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CC6600"/>
                  </a:solidFill>
                </a:rPr>
                <a:t>90,1</a:t>
              </a:r>
            </a:p>
          </p:txBody>
        </p:sp>
        <p:sp>
          <p:nvSpPr>
            <p:cNvPr id="13341" name="ZoneTexte 44">
              <a:extLst>
                <a:ext uri="{FF2B5EF4-FFF2-40B4-BE49-F238E27FC236}">
                  <a16:creationId xmlns:a16="http://schemas.microsoft.com/office/drawing/2014/main" id="{252C40BD-FE88-4F3D-8B46-6B5C99842A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6988" y="4619625"/>
              <a:ext cx="48418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CC6600"/>
                  </a:solidFill>
                </a:rPr>
                <a:t>100</a:t>
              </a:r>
            </a:p>
          </p:txBody>
        </p:sp>
        <p:sp>
          <p:nvSpPr>
            <p:cNvPr id="13342" name="ZoneTexte 45">
              <a:extLst>
                <a:ext uri="{FF2B5EF4-FFF2-40B4-BE49-F238E27FC236}">
                  <a16:creationId xmlns:a16="http://schemas.microsoft.com/office/drawing/2014/main" id="{F85BEB80-828C-468B-A888-631F4D8DC0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1588" y="4973638"/>
              <a:ext cx="53498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CC6600"/>
                  </a:solidFill>
                </a:rPr>
                <a:t>96,9</a:t>
              </a:r>
            </a:p>
          </p:txBody>
        </p:sp>
        <p:sp>
          <p:nvSpPr>
            <p:cNvPr id="13343" name="ZoneTexte 46">
              <a:extLst>
                <a:ext uri="{FF2B5EF4-FFF2-40B4-BE49-F238E27FC236}">
                  <a16:creationId xmlns:a16="http://schemas.microsoft.com/office/drawing/2014/main" id="{8625799E-2D5A-48D4-9287-2F590E9501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1588" y="5311775"/>
              <a:ext cx="53498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CC6600"/>
                  </a:solidFill>
                </a:rPr>
                <a:t>97,8</a:t>
              </a:r>
            </a:p>
          </p:txBody>
        </p:sp>
        <p:sp>
          <p:nvSpPr>
            <p:cNvPr id="13344" name="ZoneTexte 47">
              <a:extLst>
                <a:ext uri="{FF2B5EF4-FFF2-40B4-BE49-F238E27FC236}">
                  <a16:creationId xmlns:a16="http://schemas.microsoft.com/office/drawing/2014/main" id="{18CB022F-7FE9-440A-83C4-92B8A9162A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5613" y="2252663"/>
              <a:ext cx="5334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333399"/>
                  </a:solidFill>
                </a:rPr>
                <a:t>93,1</a:t>
              </a:r>
            </a:p>
          </p:txBody>
        </p:sp>
        <p:sp>
          <p:nvSpPr>
            <p:cNvPr id="13345" name="ZoneTexte 48">
              <a:extLst>
                <a:ext uri="{FF2B5EF4-FFF2-40B4-BE49-F238E27FC236}">
                  <a16:creationId xmlns:a16="http://schemas.microsoft.com/office/drawing/2014/main" id="{B53FEEE7-FCB4-4131-9E8D-3EB25500DD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5613" y="2593975"/>
              <a:ext cx="5334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333399"/>
                  </a:solidFill>
                </a:rPr>
                <a:t>94,5</a:t>
              </a:r>
            </a:p>
          </p:txBody>
        </p:sp>
        <p:sp>
          <p:nvSpPr>
            <p:cNvPr id="13346" name="ZoneTexte 49">
              <a:extLst>
                <a:ext uri="{FF2B5EF4-FFF2-40B4-BE49-F238E27FC236}">
                  <a16:creationId xmlns:a16="http://schemas.microsoft.com/office/drawing/2014/main" id="{243015F3-783E-4AAE-93D9-17B0C2EFBC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5613" y="3275013"/>
              <a:ext cx="5334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333399"/>
                  </a:solidFill>
                </a:rPr>
                <a:t>94,3</a:t>
              </a:r>
            </a:p>
          </p:txBody>
        </p:sp>
        <p:sp>
          <p:nvSpPr>
            <p:cNvPr id="13347" name="ZoneTexte 50">
              <a:extLst>
                <a:ext uri="{FF2B5EF4-FFF2-40B4-BE49-F238E27FC236}">
                  <a16:creationId xmlns:a16="http://schemas.microsoft.com/office/drawing/2014/main" id="{2100C745-1449-4BF1-9EF6-C298CA0041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5613" y="3613150"/>
              <a:ext cx="5334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333399"/>
                  </a:solidFill>
                </a:rPr>
                <a:t>92,5</a:t>
              </a:r>
            </a:p>
          </p:txBody>
        </p:sp>
        <p:sp>
          <p:nvSpPr>
            <p:cNvPr id="13348" name="ZoneTexte 51">
              <a:extLst>
                <a:ext uri="{FF2B5EF4-FFF2-40B4-BE49-F238E27FC236}">
                  <a16:creationId xmlns:a16="http://schemas.microsoft.com/office/drawing/2014/main" id="{E1C991F3-F7B4-4021-8F48-6DEB5F577A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5613" y="4297363"/>
              <a:ext cx="5334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333399"/>
                  </a:solidFill>
                </a:rPr>
                <a:t>89,0</a:t>
              </a:r>
            </a:p>
          </p:txBody>
        </p:sp>
        <p:sp>
          <p:nvSpPr>
            <p:cNvPr id="13349" name="ZoneTexte 52">
              <a:extLst>
                <a:ext uri="{FF2B5EF4-FFF2-40B4-BE49-F238E27FC236}">
                  <a16:creationId xmlns:a16="http://schemas.microsoft.com/office/drawing/2014/main" id="{7EB91E95-3E3C-4120-9FB9-CBE8034598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5613" y="4619625"/>
              <a:ext cx="5334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333399"/>
                  </a:solidFill>
                </a:rPr>
                <a:t>93,8</a:t>
              </a:r>
            </a:p>
          </p:txBody>
        </p:sp>
        <p:sp>
          <p:nvSpPr>
            <p:cNvPr id="13350" name="ZoneTexte 53">
              <a:extLst>
                <a:ext uri="{FF2B5EF4-FFF2-40B4-BE49-F238E27FC236}">
                  <a16:creationId xmlns:a16="http://schemas.microsoft.com/office/drawing/2014/main" id="{C348AEBD-A2DC-4BEF-B3B0-4B99B9B627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5613" y="4973638"/>
              <a:ext cx="5334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333399"/>
                  </a:solidFill>
                </a:rPr>
                <a:t>96,7</a:t>
              </a:r>
            </a:p>
          </p:txBody>
        </p:sp>
        <p:sp>
          <p:nvSpPr>
            <p:cNvPr id="13351" name="ZoneTexte 54">
              <a:extLst>
                <a:ext uri="{FF2B5EF4-FFF2-40B4-BE49-F238E27FC236}">
                  <a16:creationId xmlns:a16="http://schemas.microsoft.com/office/drawing/2014/main" id="{9BC2DB9E-285D-43CA-A65D-99D6F58348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5613" y="5311775"/>
              <a:ext cx="5334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333399"/>
                  </a:solidFill>
                </a:rPr>
                <a:t>97,7</a:t>
              </a:r>
            </a:p>
          </p:txBody>
        </p:sp>
        <p:sp>
          <p:nvSpPr>
            <p:cNvPr id="13352" name="ZoneTexte 55">
              <a:extLst>
                <a:ext uri="{FF2B5EF4-FFF2-40B4-BE49-F238E27FC236}">
                  <a16:creationId xmlns:a16="http://schemas.microsoft.com/office/drawing/2014/main" id="{3D1BBF8C-047D-4886-9B76-D6B9B14C00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1063" y="2252663"/>
              <a:ext cx="48418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13353" name="ZoneTexte 56">
              <a:extLst>
                <a:ext uri="{FF2B5EF4-FFF2-40B4-BE49-F238E27FC236}">
                  <a16:creationId xmlns:a16="http://schemas.microsoft.com/office/drawing/2014/main" id="{060B8166-D1AC-4BFE-BA4B-D28E2614FF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5663" y="2593975"/>
              <a:ext cx="53498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97,3</a:t>
              </a:r>
            </a:p>
          </p:txBody>
        </p:sp>
        <p:sp>
          <p:nvSpPr>
            <p:cNvPr id="13354" name="ZoneTexte 57">
              <a:extLst>
                <a:ext uri="{FF2B5EF4-FFF2-40B4-BE49-F238E27FC236}">
                  <a16:creationId xmlns:a16="http://schemas.microsoft.com/office/drawing/2014/main" id="{D26D3B40-29AC-4869-A5CA-8C0CD566C5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5663" y="3275013"/>
              <a:ext cx="53498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53,0</a:t>
              </a:r>
            </a:p>
          </p:txBody>
        </p:sp>
        <p:sp>
          <p:nvSpPr>
            <p:cNvPr id="13355" name="ZoneTexte 58">
              <a:extLst>
                <a:ext uri="{FF2B5EF4-FFF2-40B4-BE49-F238E27FC236}">
                  <a16:creationId xmlns:a16="http://schemas.microsoft.com/office/drawing/2014/main" id="{932B56DA-3720-4EC7-8FF5-C151EDC5E8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5663" y="3613150"/>
              <a:ext cx="53498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47,0</a:t>
              </a:r>
            </a:p>
          </p:txBody>
        </p:sp>
        <p:sp>
          <p:nvSpPr>
            <p:cNvPr id="13356" name="ZoneTexte 59">
              <a:extLst>
                <a:ext uri="{FF2B5EF4-FFF2-40B4-BE49-F238E27FC236}">
                  <a16:creationId xmlns:a16="http://schemas.microsoft.com/office/drawing/2014/main" id="{3AD20254-3658-402C-856A-EC26F8A76B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5663" y="4297363"/>
              <a:ext cx="53498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39,5</a:t>
              </a:r>
            </a:p>
          </p:txBody>
        </p:sp>
        <p:sp>
          <p:nvSpPr>
            <p:cNvPr id="13357" name="ZoneTexte 60">
              <a:extLst>
                <a:ext uri="{FF2B5EF4-FFF2-40B4-BE49-F238E27FC236}">
                  <a16:creationId xmlns:a16="http://schemas.microsoft.com/office/drawing/2014/main" id="{0000D236-78B3-4F22-B817-FA13294EAB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5663" y="4619625"/>
              <a:ext cx="53498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23,9</a:t>
              </a:r>
            </a:p>
          </p:txBody>
        </p:sp>
        <p:sp>
          <p:nvSpPr>
            <p:cNvPr id="13358" name="ZoneTexte 61">
              <a:extLst>
                <a:ext uri="{FF2B5EF4-FFF2-40B4-BE49-F238E27FC236}">
                  <a16:creationId xmlns:a16="http://schemas.microsoft.com/office/drawing/2014/main" id="{F53D542C-37BE-4C38-8AB6-DC517683AD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5663" y="4973638"/>
              <a:ext cx="53498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14,9</a:t>
              </a:r>
            </a:p>
          </p:txBody>
        </p:sp>
        <p:sp>
          <p:nvSpPr>
            <p:cNvPr id="13359" name="ZoneTexte 62">
              <a:extLst>
                <a:ext uri="{FF2B5EF4-FFF2-40B4-BE49-F238E27FC236}">
                  <a16:creationId xmlns:a16="http://schemas.microsoft.com/office/drawing/2014/main" id="{FC0D8688-79A2-4068-A2C6-FEBCA8EE4F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5663" y="5311775"/>
              <a:ext cx="53498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21,7</a:t>
              </a:r>
            </a:p>
          </p:txBody>
        </p:sp>
        <p:sp>
          <p:nvSpPr>
            <p:cNvPr id="13360" name="ZoneTexte 63">
              <a:extLst>
                <a:ext uri="{FF2B5EF4-FFF2-40B4-BE49-F238E27FC236}">
                  <a16:creationId xmlns:a16="http://schemas.microsoft.com/office/drawing/2014/main" id="{A36AE7B7-483E-4DB9-BABA-5901F5A776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950" y="2252663"/>
              <a:ext cx="1192213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000066"/>
                  </a:solidFill>
                </a:rPr>
                <a:t>Analyse ITT</a:t>
              </a:r>
            </a:p>
          </p:txBody>
        </p:sp>
        <p:sp>
          <p:nvSpPr>
            <p:cNvPr id="13361" name="ZoneTexte 64">
              <a:extLst>
                <a:ext uri="{FF2B5EF4-FFF2-40B4-BE49-F238E27FC236}">
                  <a16:creationId xmlns:a16="http://schemas.microsoft.com/office/drawing/2014/main" id="{2A498308-E69A-4657-909A-F879BDDC3B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950" y="2593975"/>
              <a:ext cx="20828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000066"/>
                  </a:solidFill>
                </a:rPr>
                <a:t>Analyse per-protocole</a:t>
              </a:r>
            </a:p>
          </p:txBody>
        </p:sp>
        <p:sp>
          <p:nvSpPr>
            <p:cNvPr id="13362" name="ZoneTexte 65">
              <a:extLst>
                <a:ext uri="{FF2B5EF4-FFF2-40B4-BE49-F238E27FC236}">
                  <a16:creationId xmlns:a16="http://schemas.microsoft.com/office/drawing/2014/main" id="{23575621-403C-4399-AB1C-1756C8D994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1463" y="3275013"/>
              <a:ext cx="7493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&lt; 15 %</a:t>
              </a:r>
            </a:p>
          </p:txBody>
        </p:sp>
        <p:sp>
          <p:nvSpPr>
            <p:cNvPr id="13363" name="ZoneTexte 66">
              <a:extLst>
                <a:ext uri="{FF2B5EF4-FFF2-40B4-BE49-F238E27FC236}">
                  <a16:creationId xmlns:a16="http://schemas.microsoft.com/office/drawing/2014/main" id="{6234BE55-0858-457B-8DA2-87202FB5BA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1463" y="3613150"/>
              <a:ext cx="7493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u="sng">
                  <a:solidFill>
                    <a:srgbClr val="000066"/>
                  </a:solidFill>
                </a:rPr>
                <a:t>&gt;</a:t>
              </a:r>
              <a:r>
                <a:rPr lang="fr-FR" altLang="fr-FR" sz="1400">
                  <a:solidFill>
                    <a:srgbClr val="000066"/>
                  </a:solidFill>
                </a:rPr>
                <a:t> 15 %</a:t>
              </a:r>
            </a:p>
          </p:txBody>
        </p:sp>
        <p:sp>
          <p:nvSpPr>
            <p:cNvPr id="13364" name="ZoneTexte 67">
              <a:extLst>
                <a:ext uri="{FF2B5EF4-FFF2-40B4-BE49-F238E27FC236}">
                  <a16:creationId xmlns:a16="http://schemas.microsoft.com/office/drawing/2014/main" id="{DFC1DA84-F5E4-448B-9A4F-1EEA8E2270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388" y="4297363"/>
              <a:ext cx="12827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Royaume-Uni</a:t>
              </a:r>
            </a:p>
          </p:txBody>
        </p:sp>
        <p:sp>
          <p:nvSpPr>
            <p:cNvPr id="13365" name="ZoneTexte 68">
              <a:extLst>
                <a:ext uri="{FF2B5EF4-FFF2-40B4-BE49-F238E27FC236}">
                  <a16:creationId xmlns:a16="http://schemas.microsoft.com/office/drawing/2014/main" id="{6FBB52AE-183F-4DFB-90E3-59E8E48D87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388" y="4619625"/>
              <a:ext cx="893762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Espagne</a:t>
              </a:r>
            </a:p>
          </p:txBody>
        </p:sp>
        <p:sp>
          <p:nvSpPr>
            <p:cNvPr id="13366" name="ZoneTexte 69">
              <a:extLst>
                <a:ext uri="{FF2B5EF4-FFF2-40B4-BE49-F238E27FC236}">
                  <a16:creationId xmlns:a16="http://schemas.microsoft.com/office/drawing/2014/main" id="{8FDB4B98-9E7D-4770-AD44-81C9A70F52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388" y="4973638"/>
              <a:ext cx="1033462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Allemagne</a:t>
              </a:r>
            </a:p>
          </p:txBody>
        </p:sp>
        <p:sp>
          <p:nvSpPr>
            <p:cNvPr id="13367" name="ZoneTexte 70">
              <a:extLst>
                <a:ext uri="{FF2B5EF4-FFF2-40B4-BE49-F238E27FC236}">
                  <a16:creationId xmlns:a16="http://schemas.microsoft.com/office/drawing/2014/main" id="{A0407B17-C6F6-41E3-9691-A46CA59215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388" y="5311775"/>
              <a:ext cx="1941512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Belgique-France-Italie</a:t>
              </a:r>
            </a:p>
          </p:txBody>
        </p:sp>
        <p:sp>
          <p:nvSpPr>
            <p:cNvPr id="13368" name="ZoneTexte 71">
              <a:extLst>
                <a:ext uri="{FF2B5EF4-FFF2-40B4-BE49-F238E27FC236}">
                  <a16:creationId xmlns:a16="http://schemas.microsoft.com/office/drawing/2014/main" id="{E2103A89-3C10-43C6-AFA5-FC52082D21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950" y="2954338"/>
              <a:ext cx="2668588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000066"/>
                  </a:solidFill>
                </a:rPr>
                <a:t>Risque Framingham à 10 ans</a:t>
              </a:r>
            </a:p>
          </p:txBody>
        </p:sp>
        <p:sp>
          <p:nvSpPr>
            <p:cNvPr id="13369" name="ZoneTexte 72">
              <a:extLst>
                <a:ext uri="{FF2B5EF4-FFF2-40B4-BE49-F238E27FC236}">
                  <a16:creationId xmlns:a16="http://schemas.microsoft.com/office/drawing/2014/main" id="{641A92A6-3969-4AAA-BAFA-DCCDE55312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950" y="3976688"/>
              <a:ext cx="60325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000066"/>
                  </a:solidFill>
                </a:rPr>
                <a:t>Pays</a:t>
              </a:r>
            </a:p>
          </p:txBody>
        </p:sp>
        <p:sp>
          <p:nvSpPr>
            <p:cNvPr id="13370" name="ZoneTexte 73">
              <a:extLst>
                <a:ext uri="{FF2B5EF4-FFF2-40B4-BE49-F238E27FC236}">
                  <a16:creationId xmlns:a16="http://schemas.microsoft.com/office/drawing/2014/main" id="{9BB5F6D7-1291-41A4-9190-ED88E8771E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8575" y="1614488"/>
              <a:ext cx="47942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CC6600"/>
                  </a:solidFill>
                </a:rPr>
                <a:t>IP/r</a:t>
              </a:r>
            </a:p>
          </p:txBody>
        </p:sp>
        <p:sp>
          <p:nvSpPr>
            <p:cNvPr id="13371" name="ZoneTexte 74">
              <a:extLst>
                <a:ext uri="{FF2B5EF4-FFF2-40B4-BE49-F238E27FC236}">
                  <a16:creationId xmlns:a16="http://schemas.microsoft.com/office/drawing/2014/main" id="{B59AA22F-A301-4C96-A3A8-3200C48200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9738" y="1614488"/>
              <a:ext cx="563562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333399"/>
                  </a:solidFill>
                </a:rPr>
                <a:t>DTG</a:t>
              </a:r>
            </a:p>
          </p:txBody>
        </p:sp>
        <p:sp>
          <p:nvSpPr>
            <p:cNvPr id="13372" name="ZoneTexte 75">
              <a:extLst>
                <a:ext uri="{FF2B5EF4-FFF2-40B4-BE49-F238E27FC236}">
                  <a16:creationId xmlns:a16="http://schemas.microsoft.com/office/drawing/2014/main" id="{A6E9152D-B4BE-4FBF-A01D-442276584A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0850" y="1614488"/>
              <a:ext cx="134302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000066"/>
                  </a:solidFill>
                </a:rPr>
                <a:t>% de patients</a:t>
              </a:r>
            </a:p>
          </p:txBody>
        </p:sp>
        <p:sp>
          <p:nvSpPr>
            <p:cNvPr id="13373" name="ZoneTexte 76">
              <a:extLst>
                <a:ext uri="{FF2B5EF4-FFF2-40B4-BE49-F238E27FC236}">
                  <a16:creationId xmlns:a16="http://schemas.microsoft.com/office/drawing/2014/main" id="{14B6A4C7-3A61-49CD-8DEA-15FEE52B08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54563" y="1614488"/>
              <a:ext cx="218122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000066"/>
                  </a:solidFill>
                </a:rPr>
                <a:t>Différence, % (IC 95 %)</a:t>
              </a:r>
            </a:p>
          </p:txBody>
        </p:sp>
        <p:sp>
          <p:nvSpPr>
            <p:cNvPr id="13374" name="ZoneTexte 77">
              <a:extLst>
                <a:ext uri="{FF2B5EF4-FFF2-40B4-BE49-F238E27FC236}">
                  <a16:creationId xmlns:a16="http://schemas.microsoft.com/office/drawing/2014/main" id="{6EAAFAE1-ED5D-4045-8684-A4DDD93CF5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18413" y="1506538"/>
              <a:ext cx="1387475" cy="522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000066"/>
                  </a:solidFill>
                </a:rPr>
                <a:t>p pour </a:t>
              </a:r>
            </a:p>
            <a:p>
              <a:pPr eaLnBrk="1" hangingPunct="1"/>
              <a:r>
                <a:rPr lang="fr-FR" altLang="fr-FR" sz="1400" b="1">
                  <a:solidFill>
                    <a:srgbClr val="000066"/>
                  </a:solidFill>
                </a:rPr>
                <a:t>l’interaction</a:t>
              </a:r>
            </a:p>
          </p:txBody>
        </p:sp>
        <p:sp>
          <p:nvSpPr>
            <p:cNvPr id="13375" name="ZoneTexte 78">
              <a:extLst>
                <a:ext uri="{FF2B5EF4-FFF2-40B4-BE49-F238E27FC236}">
                  <a16:creationId xmlns:a16="http://schemas.microsoft.com/office/drawing/2014/main" id="{45F739DF-F199-4591-81FF-E6067B154E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1696" y="1922463"/>
              <a:ext cx="114005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 dirty="0">
                  <a:solidFill>
                    <a:srgbClr val="000066"/>
                  </a:solidFill>
                  <a:latin typeface="+mn-lt"/>
                </a:rPr>
                <a:t>Succès (%)</a:t>
              </a:r>
            </a:p>
          </p:txBody>
        </p:sp>
      </p:grpSp>
      <p:sp>
        <p:nvSpPr>
          <p:cNvPr id="13376" name="Rectangle 6">
            <a:extLst>
              <a:ext uri="{FF2B5EF4-FFF2-40B4-BE49-F238E27FC236}">
                <a16:creationId xmlns:a16="http://schemas.microsoft.com/office/drawing/2014/main" id="{03714F2E-4CAE-4BBB-A2ED-8932D75FE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8" y="1279525"/>
            <a:ext cx="8945562" cy="31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ts val="1525"/>
              </a:lnSpc>
              <a:spcBef>
                <a:spcPct val="20000"/>
              </a:spcBef>
            </a:pPr>
            <a:r>
              <a:rPr lang="fr-FR" altLang="fr-FR" b="1">
                <a:solidFill>
                  <a:srgbClr val="CC3300"/>
                </a:solidFill>
                <a:latin typeface="Calibri" panose="020F0502020204030204" pitchFamily="34" charset="0"/>
              </a:rPr>
              <a:t>Succès thérapeutique à S48 (ITT, per-protocole et sous-groupes)</a:t>
            </a:r>
          </a:p>
        </p:txBody>
      </p:sp>
      <p:sp>
        <p:nvSpPr>
          <p:cNvPr id="13378" name="AutoShape 162">
            <a:extLst>
              <a:ext uri="{FF2B5EF4-FFF2-40B4-BE49-F238E27FC236}">
                <a16:creationId xmlns:a16="http://schemas.microsoft.com/office/drawing/2014/main" id="{B1A02915-DB7B-419A-9E2B-D110DDE7C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70663"/>
            <a:ext cx="828675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/>
            <a:r>
              <a:rPr lang="en-GB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NEAT 022</a:t>
            </a:r>
          </a:p>
        </p:txBody>
      </p:sp>
      <p:sp>
        <p:nvSpPr>
          <p:cNvPr id="79" name="Titre 5">
            <a:extLst>
              <a:ext uri="{FF2B5EF4-FFF2-40B4-BE49-F238E27FC236}">
                <a16:creationId xmlns:a16="http://schemas.microsoft.com/office/drawing/2014/main" id="{6E33B9FB-B09A-4FD6-BCDF-1218AD347E8A}"/>
              </a:ext>
            </a:extLst>
          </p:cNvPr>
          <p:cNvSpPr txBox="1">
            <a:spLocks/>
          </p:cNvSpPr>
          <p:nvPr/>
        </p:nvSpPr>
        <p:spPr>
          <a:xfrm>
            <a:off x="50800" y="44450"/>
            <a:ext cx="9093200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333399"/>
                </a:solidFill>
                <a:latin typeface="+mj-lt"/>
                <a:ea typeface="MS PGothic" panose="020B0600070205080204" pitchFamily="34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MS PGothic" panose="020B0600070205080204" pitchFamily="34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MS PGothic" panose="020B0600070205080204" pitchFamily="34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MS PGothic" panose="020B0600070205080204" pitchFamily="34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MS PGothic" panose="020B0600070205080204" pitchFamily="34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pPr defTabSz="914400"/>
            <a:r>
              <a:rPr lang="fr-FR" altLang="fr-FR" sz="2800" kern="0" dirty="0">
                <a:latin typeface="Calibri" panose="020F0502020204030204" pitchFamily="34" charset="0"/>
              </a:rPr>
              <a:t>Etude NEAT 022 : switch pour DTG vs poursuite IP/r </a:t>
            </a:r>
            <a:br>
              <a:rPr lang="fr-FR" altLang="fr-FR" sz="2800" kern="0" dirty="0">
                <a:latin typeface="Calibri" panose="020F0502020204030204" pitchFamily="34" charset="0"/>
              </a:rPr>
            </a:br>
            <a:r>
              <a:rPr lang="fr-FR" altLang="fr-FR" sz="2800" kern="0" dirty="0">
                <a:latin typeface="Calibri" panose="020F0502020204030204" pitchFamily="34" charset="0"/>
              </a:rPr>
              <a:t>chez des patients avec risque cardiovasculaire élevé</a:t>
            </a:r>
            <a:endParaRPr lang="fr-FR" sz="2800" kern="0" dirty="0"/>
          </a:p>
        </p:txBody>
      </p:sp>
      <p:sp>
        <p:nvSpPr>
          <p:cNvPr id="80" name="ZoneTexte 69">
            <a:extLst>
              <a:ext uri="{FF2B5EF4-FFF2-40B4-BE49-F238E27FC236}">
                <a16:creationId xmlns:a16="http://schemas.microsoft.com/office/drawing/2014/main" id="{C9C2CF6D-2140-4868-871F-55EEA23B1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0113" y="6608763"/>
            <a:ext cx="3200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en-GB" altLang="fr-FR" sz="1200" i="1" dirty="0" err="1">
                <a:solidFill>
                  <a:srgbClr val="CC3300"/>
                </a:solidFill>
              </a:rPr>
              <a:t>Gatell</a:t>
            </a:r>
            <a:r>
              <a:rPr lang="en-GB" altLang="fr-FR" sz="1200" i="1" dirty="0">
                <a:solidFill>
                  <a:srgbClr val="CC3300"/>
                </a:solidFill>
              </a:rPr>
              <a:t> JM. AIDS 2017; 31:2503-14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CuadroTexto">
            <a:extLst>
              <a:ext uri="{FF2B5EF4-FFF2-40B4-BE49-F238E27FC236}">
                <a16:creationId xmlns:a16="http://schemas.microsoft.com/office/drawing/2014/main" id="{58017D0D-7728-4D13-8F37-05BBBADEE82D}"/>
              </a:ext>
            </a:extLst>
          </p:cNvPr>
          <p:cNvSpPr txBox="1"/>
          <p:nvPr/>
        </p:nvSpPr>
        <p:spPr>
          <a:xfrm>
            <a:off x="414337" y="5807484"/>
            <a:ext cx="8115300" cy="707886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altLang="fr-FR" sz="2000" b="1" dirty="0">
                <a:solidFill>
                  <a:srgbClr val="CC3300"/>
                </a:solidFill>
                <a:latin typeface="+mj-lt"/>
              </a:rPr>
              <a:t>Pas de modification dans l’utilisation d’</a:t>
            </a:r>
            <a:r>
              <a:rPr lang="fr-FR" altLang="ja-JP" sz="2000" b="1" dirty="0">
                <a:solidFill>
                  <a:srgbClr val="CC3300"/>
                </a:solidFill>
                <a:latin typeface="+mj-lt"/>
              </a:rPr>
              <a:t>hypolipémiants (environ 30 % dans chaque groupe, à la fois à J0 et à S48)</a:t>
            </a:r>
            <a:endParaRPr lang="fr-FR" altLang="fr-FR" sz="2000" b="1" dirty="0">
              <a:solidFill>
                <a:srgbClr val="CC3300"/>
              </a:solidFill>
              <a:latin typeface="+mj-lt"/>
            </a:endParaRPr>
          </a:p>
        </p:txBody>
      </p:sp>
      <p:sp>
        <p:nvSpPr>
          <p:cNvPr id="14338" name="ZoneTexte 35">
            <a:extLst>
              <a:ext uri="{FF2B5EF4-FFF2-40B4-BE49-F238E27FC236}">
                <a16:creationId xmlns:a16="http://schemas.microsoft.com/office/drawing/2014/main" id="{2DC59757-F3BC-434C-9347-1CAA29CD9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42397"/>
            <a:ext cx="85772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b="1" dirty="0">
                <a:solidFill>
                  <a:srgbClr val="CC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Lipides plasmatiques à jeun (</a:t>
            </a:r>
            <a:r>
              <a:rPr lang="fr-FR" altLang="fr-FR" b="1" dirty="0" err="1">
                <a:solidFill>
                  <a:srgbClr val="CC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mmol</a:t>
            </a:r>
            <a:r>
              <a:rPr lang="fr-FR" altLang="fr-FR" b="1" dirty="0">
                <a:solidFill>
                  <a:srgbClr val="CC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/l) : </a:t>
            </a:r>
            <a:br>
              <a:rPr lang="fr-FR" altLang="fr-FR" b="1" dirty="0">
                <a:solidFill>
                  <a:srgbClr val="CC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altLang="fr-FR" b="1" dirty="0">
                <a:solidFill>
                  <a:srgbClr val="CC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pourcentage moyen de modification à S48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C1F4AD90-0BD2-4CF2-8431-56AB8BB21B62}"/>
              </a:ext>
            </a:extLst>
          </p:cNvPr>
          <p:cNvGrpSpPr/>
          <p:nvPr/>
        </p:nvGrpSpPr>
        <p:grpSpPr>
          <a:xfrm>
            <a:off x="735013" y="1838325"/>
            <a:ext cx="8085459" cy="4038590"/>
            <a:chOff x="735013" y="1838325"/>
            <a:chExt cx="8085459" cy="4038590"/>
          </a:xfrm>
        </p:grpSpPr>
        <p:sp>
          <p:nvSpPr>
            <p:cNvPr id="61" name="AutoShape 165">
              <a:extLst>
                <a:ext uri="{FF2B5EF4-FFF2-40B4-BE49-F238E27FC236}">
                  <a16:creationId xmlns:a16="http://schemas.microsoft.com/office/drawing/2014/main" id="{E7F7654C-C40E-434E-87BB-1DC3B4D2F3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7668" y="2126629"/>
              <a:ext cx="938425" cy="66026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fr-FR" sz="2800">
                <a:solidFill>
                  <a:srgbClr val="000066"/>
                </a:solidFill>
              </a:endParaRPr>
            </a:p>
          </p:txBody>
        </p:sp>
        <p:grpSp>
          <p:nvGrpSpPr>
            <p:cNvPr id="14343" name="Groupe 24">
              <a:extLst>
                <a:ext uri="{FF2B5EF4-FFF2-40B4-BE49-F238E27FC236}">
                  <a16:creationId xmlns:a16="http://schemas.microsoft.com/office/drawing/2014/main" id="{B374FAF2-8BF1-43C7-A08B-4BA150796A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71554" y="2161466"/>
              <a:ext cx="7301706" cy="3104263"/>
              <a:chOff x="1524000" y="1335088"/>
              <a:chExt cx="6529388" cy="3205162"/>
            </a:xfrm>
          </p:grpSpPr>
          <p:sp>
            <p:nvSpPr>
              <p:cNvPr id="14379" name="Freeform 5">
                <a:extLst>
                  <a:ext uri="{FF2B5EF4-FFF2-40B4-BE49-F238E27FC236}">
                    <a16:creationId xmlns:a16="http://schemas.microsoft.com/office/drawing/2014/main" id="{3B6D173D-68A1-4413-8592-6F7A6BD809E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606550" y="1335088"/>
                <a:ext cx="6446838" cy="3205162"/>
              </a:xfrm>
              <a:custGeom>
                <a:avLst/>
                <a:gdLst>
                  <a:gd name="T0" fmla="*/ 0 w 4061"/>
                  <a:gd name="T1" fmla="*/ 1466730709 h 2019"/>
                  <a:gd name="T2" fmla="*/ 2147483647 w 4061"/>
                  <a:gd name="T3" fmla="*/ 1466730709 h 2019"/>
                  <a:gd name="T4" fmla="*/ 0 w 4061"/>
                  <a:gd name="T5" fmla="*/ 1466730709 h 2019"/>
                  <a:gd name="T6" fmla="*/ 0 w 4061"/>
                  <a:gd name="T7" fmla="*/ 0 h 2019"/>
                  <a:gd name="T8" fmla="*/ 0 w 4061"/>
                  <a:gd name="T9" fmla="*/ 2147483647 h 2019"/>
                  <a:gd name="T10" fmla="*/ 0 w 4061"/>
                  <a:gd name="T11" fmla="*/ 1466730709 h 20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061" h="2019">
                    <a:moveTo>
                      <a:pt x="0" y="582"/>
                    </a:moveTo>
                    <a:lnTo>
                      <a:pt x="4061" y="582"/>
                    </a:lnTo>
                    <a:moveTo>
                      <a:pt x="0" y="582"/>
                    </a:moveTo>
                    <a:lnTo>
                      <a:pt x="0" y="0"/>
                    </a:lnTo>
                    <a:moveTo>
                      <a:pt x="0" y="2019"/>
                    </a:moveTo>
                    <a:lnTo>
                      <a:pt x="0" y="582"/>
                    </a:lnTo>
                  </a:path>
                </a:pathLst>
              </a:custGeom>
              <a:noFill/>
              <a:ln w="9525" cap="rnd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80" name="Freeform 6">
                <a:extLst>
                  <a:ext uri="{FF2B5EF4-FFF2-40B4-BE49-F238E27FC236}">
                    <a16:creationId xmlns:a16="http://schemas.microsoft.com/office/drawing/2014/main" id="{9FCD583B-23DD-41D8-807B-24BDB2BC892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524000" y="1352550"/>
                <a:ext cx="82550" cy="3182937"/>
              </a:xfrm>
              <a:custGeom>
                <a:avLst/>
                <a:gdLst>
                  <a:gd name="T0" fmla="*/ 0 w 52"/>
                  <a:gd name="T1" fmla="*/ 723283936 h 2005"/>
                  <a:gd name="T2" fmla="*/ 131048125 w 52"/>
                  <a:gd name="T3" fmla="*/ 723283936 h 2005"/>
                  <a:gd name="T4" fmla="*/ 0 w 52"/>
                  <a:gd name="T5" fmla="*/ 2147483647 h 2005"/>
                  <a:gd name="T6" fmla="*/ 131048125 w 52"/>
                  <a:gd name="T7" fmla="*/ 2147483647 h 2005"/>
                  <a:gd name="T8" fmla="*/ 0 w 52"/>
                  <a:gd name="T9" fmla="*/ 2147483647 h 2005"/>
                  <a:gd name="T10" fmla="*/ 131048125 w 52"/>
                  <a:gd name="T11" fmla="*/ 2147483647 h 2005"/>
                  <a:gd name="T12" fmla="*/ 0 w 52"/>
                  <a:gd name="T13" fmla="*/ 2147483647 h 2005"/>
                  <a:gd name="T14" fmla="*/ 131048125 w 52"/>
                  <a:gd name="T15" fmla="*/ 2147483647 h 2005"/>
                  <a:gd name="T16" fmla="*/ 0 w 52"/>
                  <a:gd name="T17" fmla="*/ 2147483647 h 2005"/>
                  <a:gd name="T18" fmla="*/ 131048125 w 52"/>
                  <a:gd name="T19" fmla="*/ 2147483647 h 2005"/>
                  <a:gd name="T20" fmla="*/ 0 w 52"/>
                  <a:gd name="T21" fmla="*/ 2147483647 h 2005"/>
                  <a:gd name="T22" fmla="*/ 131048125 w 52"/>
                  <a:gd name="T23" fmla="*/ 2147483647 h 2005"/>
                  <a:gd name="T24" fmla="*/ 0 w 52"/>
                  <a:gd name="T25" fmla="*/ 1444048511 h 2005"/>
                  <a:gd name="T26" fmla="*/ 131048125 w 52"/>
                  <a:gd name="T27" fmla="*/ 1444048511 h 2005"/>
                  <a:gd name="T28" fmla="*/ 0 w 52"/>
                  <a:gd name="T29" fmla="*/ 0 h 2005"/>
                  <a:gd name="T30" fmla="*/ 131048125 w 52"/>
                  <a:gd name="T31" fmla="*/ 0 h 2005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2" h="2005">
                    <a:moveTo>
                      <a:pt x="0" y="287"/>
                    </a:moveTo>
                    <a:lnTo>
                      <a:pt x="52" y="287"/>
                    </a:lnTo>
                    <a:moveTo>
                      <a:pt x="0" y="2005"/>
                    </a:moveTo>
                    <a:lnTo>
                      <a:pt x="52" y="2005"/>
                    </a:lnTo>
                    <a:moveTo>
                      <a:pt x="0" y="1717"/>
                    </a:moveTo>
                    <a:lnTo>
                      <a:pt x="52" y="1717"/>
                    </a:lnTo>
                    <a:moveTo>
                      <a:pt x="0" y="1431"/>
                    </a:moveTo>
                    <a:lnTo>
                      <a:pt x="52" y="1431"/>
                    </a:lnTo>
                    <a:moveTo>
                      <a:pt x="0" y="1145"/>
                    </a:moveTo>
                    <a:lnTo>
                      <a:pt x="52" y="1145"/>
                    </a:lnTo>
                    <a:moveTo>
                      <a:pt x="0" y="858"/>
                    </a:moveTo>
                    <a:lnTo>
                      <a:pt x="52" y="858"/>
                    </a:lnTo>
                    <a:moveTo>
                      <a:pt x="0" y="573"/>
                    </a:moveTo>
                    <a:lnTo>
                      <a:pt x="52" y="573"/>
                    </a:lnTo>
                    <a:moveTo>
                      <a:pt x="0" y="0"/>
                    </a:moveTo>
                    <a:lnTo>
                      <a:pt x="52" y="0"/>
                    </a:lnTo>
                  </a:path>
                </a:pathLst>
              </a:custGeom>
              <a:noFill/>
              <a:ln w="9525" cap="rnd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81" name="Freeform 7">
                <a:extLst>
                  <a:ext uri="{FF2B5EF4-FFF2-40B4-BE49-F238E27FC236}">
                    <a16:creationId xmlns:a16="http://schemas.microsoft.com/office/drawing/2014/main" id="{CA11AAC3-95C3-40E2-9A24-780A76BF0E7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65325" y="2563813"/>
                <a:ext cx="5748338" cy="1692275"/>
              </a:xfrm>
              <a:custGeom>
                <a:avLst/>
                <a:gdLst>
                  <a:gd name="T0" fmla="*/ 2147483647 w 3621"/>
                  <a:gd name="T1" fmla="*/ 1013102813 h 1066"/>
                  <a:gd name="T2" fmla="*/ 2147483647 w 3621"/>
                  <a:gd name="T3" fmla="*/ 1131550950 h 1066"/>
                  <a:gd name="T4" fmla="*/ 2147483647 w 3621"/>
                  <a:gd name="T5" fmla="*/ 1131550950 h 1066"/>
                  <a:gd name="T6" fmla="*/ 2147483647 w 3621"/>
                  <a:gd name="T7" fmla="*/ 27722513 h 1066"/>
                  <a:gd name="T8" fmla="*/ 2147483647 w 3621"/>
                  <a:gd name="T9" fmla="*/ 1013102813 h 1066"/>
                  <a:gd name="T10" fmla="*/ 2147483647 w 3621"/>
                  <a:gd name="T11" fmla="*/ 1166833138 h 1066"/>
                  <a:gd name="T12" fmla="*/ 2147483647 w 3621"/>
                  <a:gd name="T13" fmla="*/ 1166833138 h 1066"/>
                  <a:gd name="T14" fmla="*/ 2147483647 w 3621"/>
                  <a:gd name="T15" fmla="*/ 0 h 1066"/>
                  <a:gd name="T16" fmla="*/ 0 w 3621"/>
                  <a:gd name="T17" fmla="*/ 1207155638 h 1066"/>
                  <a:gd name="T18" fmla="*/ 0 w 3621"/>
                  <a:gd name="T19" fmla="*/ 1333163450 h 1066"/>
                  <a:gd name="T20" fmla="*/ 597277877 w 3621"/>
                  <a:gd name="T21" fmla="*/ 1333163450 h 1066"/>
                  <a:gd name="T22" fmla="*/ 597277877 w 3621"/>
                  <a:gd name="T23" fmla="*/ 0 h 1066"/>
                  <a:gd name="T24" fmla="*/ 2147483647 w 3621"/>
                  <a:gd name="T25" fmla="*/ 2147483647 h 1066"/>
                  <a:gd name="T26" fmla="*/ 2147483647 w 3621"/>
                  <a:gd name="T27" fmla="*/ 2147483647 h 1066"/>
                  <a:gd name="T28" fmla="*/ 2147483647 w 3621"/>
                  <a:gd name="T29" fmla="*/ 2147483647 h 1066"/>
                  <a:gd name="T30" fmla="*/ 2147483647 w 3621"/>
                  <a:gd name="T31" fmla="*/ 10080625 h 1066"/>
                  <a:gd name="T32" fmla="*/ 2147483647 w 3621"/>
                  <a:gd name="T33" fmla="*/ 10080625 h 1066"/>
                  <a:gd name="T34" fmla="*/ 2147483647 w 3621"/>
                  <a:gd name="T35" fmla="*/ 1776710950 h 1066"/>
                  <a:gd name="T36" fmla="*/ 1776711105 w 3621"/>
                  <a:gd name="T37" fmla="*/ 1776710950 h 1066"/>
                  <a:gd name="T38" fmla="*/ 1776711105 w 3621"/>
                  <a:gd name="T39" fmla="*/ 1643141875 h 1066"/>
                  <a:gd name="T40" fmla="*/ 2147483647 w 3621"/>
                  <a:gd name="T41" fmla="*/ 10080625 h 1066"/>
                  <a:gd name="T42" fmla="*/ 2147483647 w 3621"/>
                  <a:gd name="T43" fmla="*/ 146169063 h 1066"/>
                  <a:gd name="T44" fmla="*/ 2147483647 w 3621"/>
                  <a:gd name="T45" fmla="*/ 146169063 h 1066"/>
                  <a:gd name="T46" fmla="*/ 2147483647 w 3621"/>
                  <a:gd name="T47" fmla="*/ 10080625 h 106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3621" h="1066">
                    <a:moveTo>
                      <a:pt x="3406" y="402"/>
                    </a:moveTo>
                    <a:lnTo>
                      <a:pt x="3406" y="449"/>
                    </a:lnTo>
                    <a:lnTo>
                      <a:pt x="3621" y="449"/>
                    </a:lnTo>
                    <a:lnTo>
                      <a:pt x="3621" y="11"/>
                    </a:lnTo>
                    <a:moveTo>
                      <a:pt x="2048" y="402"/>
                    </a:moveTo>
                    <a:lnTo>
                      <a:pt x="2048" y="463"/>
                    </a:lnTo>
                    <a:lnTo>
                      <a:pt x="2251" y="463"/>
                    </a:lnTo>
                    <a:lnTo>
                      <a:pt x="2251" y="0"/>
                    </a:lnTo>
                    <a:moveTo>
                      <a:pt x="0" y="479"/>
                    </a:moveTo>
                    <a:lnTo>
                      <a:pt x="0" y="529"/>
                    </a:lnTo>
                    <a:lnTo>
                      <a:pt x="237" y="529"/>
                    </a:lnTo>
                    <a:lnTo>
                      <a:pt x="237" y="0"/>
                    </a:lnTo>
                    <a:moveTo>
                      <a:pt x="1398" y="1003"/>
                    </a:moveTo>
                    <a:lnTo>
                      <a:pt x="1398" y="1066"/>
                    </a:lnTo>
                    <a:lnTo>
                      <a:pt x="1604" y="1066"/>
                    </a:lnTo>
                    <a:lnTo>
                      <a:pt x="1604" y="4"/>
                    </a:lnTo>
                    <a:moveTo>
                      <a:pt x="907" y="4"/>
                    </a:moveTo>
                    <a:lnTo>
                      <a:pt x="907" y="705"/>
                    </a:lnTo>
                    <a:lnTo>
                      <a:pt x="705" y="705"/>
                    </a:lnTo>
                    <a:lnTo>
                      <a:pt x="705" y="652"/>
                    </a:lnTo>
                    <a:moveTo>
                      <a:pt x="2707" y="4"/>
                    </a:moveTo>
                    <a:lnTo>
                      <a:pt x="2707" y="58"/>
                    </a:lnTo>
                    <a:lnTo>
                      <a:pt x="2944" y="58"/>
                    </a:lnTo>
                    <a:lnTo>
                      <a:pt x="2944" y="4"/>
                    </a:lnTo>
                  </a:path>
                </a:pathLst>
              </a:custGeom>
              <a:noFill/>
              <a:ln w="9525" cap="rnd">
                <a:solidFill>
                  <a:srgbClr val="3333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82" name="Freeform 8">
                <a:extLst>
                  <a:ext uri="{FF2B5EF4-FFF2-40B4-BE49-F238E27FC236}">
                    <a16:creationId xmlns:a16="http://schemas.microsoft.com/office/drawing/2014/main" id="{E052D063-84C9-40C8-B095-23949EE4E7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00238" y="2259013"/>
                <a:ext cx="239713" cy="792162"/>
              </a:xfrm>
              <a:custGeom>
                <a:avLst/>
                <a:gdLst>
                  <a:gd name="T0" fmla="*/ 380545181 w 151"/>
                  <a:gd name="T1" fmla="*/ 0 h 499"/>
                  <a:gd name="T2" fmla="*/ 0 w 151"/>
                  <a:gd name="T3" fmla="*/ 0 h 499"/>
                  <a:gd name="T4" fmla="*/ 0 w 151"/>
                  <a:gd name="T5" fmla="*/ 1257556381 h 499"/>
                  <a:gd name="T6" fmla="*/ 380545181 w 151"/>
                  <a:gd name="T7" fmla="*/ 1257556381 h 499"/>
                  <a:gd name="T8" fmla="*/ 380545181 w 151"/>
                  <a:gd name="T9" fmla="*/ 0 h 499"/>
                  <a:gd name="T10" fmla="*/ 380545181 w 151"/>
                  <a:gd name="T11" fmla="*/ 0 h 49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1" h="499">
                    <a:moveTo>
                      <a:pt x="151" y="0"/>
                    </a:moveTo>
                    <a:lnTo>
                      <a:pt x="0" y="0"/>
                    </a:lnTo>
                    <a:lnTo>
                      <a:pt x="0" y="499"/>
                    </a:lnTo>
                    <a:lnTo>
                      <a:pt x="151" y="499"/>
                    </a:lnTo>
                    <a:lnTo>
                      <a:pt x="151" y="0"/>
                    </a:lnTo>
                    <a:close/>
                  </a:path>
                </a:pathLst>
              </a:custGeom>
              <a:solidFill>
                <a:srgbClr val="3333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83" name="Freeform 9">
                <a:extLst>
                  <a:ext uri="{FF2B5EF4-FFF2-40B4-BE49-F238E27FC236}">
                    <a16:creationId xmlns:a16="http://schemas.microsoft.com/office/drawing/2014/main" id="{B3EDB4D8-6233-434B-B4C0-704EAEBF00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88075" y="2155825"/>
                <a:ext cx="242888" cy="106362"/>
              </a:xfrm>
              <a:custGeom>
                <a:avLst/>
                <a:gdLst>
                  <a:gd name="T0" fmla="*/ 385585494 w 153"/>
                  <a:gd name="T1" fmla="*/ 168848881 h 67"/>
                  <a:gd name="T2" fmla="*/ 385585494 w 153"/>
                  <a:gd name="T3" fmla="*/ 0 h 67"/>
                  <a:gd name="T4" fmla="*/ 0 w 153"/>
                  <a:gd name="T5" fmla="*/ 0 h 67"/>
                  <a:gd name="T6" fmla="*/ 0 w 153"/>
                  <a:gd name="T7" fmla="*/ 168848881 h 67"/>
                  <a:gd name="T8" fmla="*/ 385585494 w 153"/>
                  <a:gd name="T9" fmla="*/ 168848881 h 67"/>
                  <a:gd name="T10" fmla="*/ 385585494 w 153"/>
                  <a:gd name="T11" fmla="*/ 168848881 h 6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3" h="67">
                    <a:moveTo>
                      <a:pt x="153" y="67"/>
                    </a:moveTo>
                    <a:lnTo>
                      <a:pt x="153" y="0"/>
                    </a:lnTo>
                    <a:lnTo>
                      <a:pt x="0" y="0"/>
                    </a:lnTo>
                    <a:lnTo>
                      <a:pt x="0" y="67"/>
                    </a:lnTo>
                    <a:lnTo>
                      <a:pt x="153" y="67"/>
                    </a:lnTo>
                    <a:close/>
                  </a:path>
                </a:pathLst>
              </a:custGeom>
              <a:solidFill>
                <a:srgbClr val="3333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84" name="Freeform 10">
                <a:extLst>
                  <a:ext uri="{FF2B5EF4-FFF2-40B4-BE49-F238E27FC236}">
                    <a16:creationId xmlns:a16="http://schemas.microsoft.com/office/drawing/2014/main" id="{2329905B-0226-4B6C-B7F1-76643C086B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58050" y="2259013"/>
                <a:ext cx="242888" cy="627062"/>
              </a:xfrm>
              <a:custGeom>
                <a:avLst/>
                <a:gdLst>
                  <a:gd name="T0" fmla="*/ 0 w 153"/>
                  <a:gd name="T1" fmla="*/ 0 h 395"/>
                  <a:gd name="T2" fmla="*/ 0 w 153"/>
                  <a:gd name="T3" fmla="*/ 995460131 h 395"/>
                  <a:gd name="T4" fmla="*/ 385585494 w 153"/>
                  <a:gd name="T5" fmla="*/ 995460131 h 395"/>
                  <a:gd name="T6" fmla="*/ 385585494 w 153"/>
                  <a:gd name="T7" fmla="*/ 0 h 395"/>
                  <a:gd name="T8" fmla="*/ 0 w 153"/>
                  <a:gd name="T9" fmla="*/ 0 h 395"/>
                  <a:gd name="T10" fmla="*/ 0 w 153"/>
                  <a:gd name="T11" fmla="*/ 0 h 3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3" h="395">
                    <a:moveTo>
                      <a:pt x="0" y="0"/>
                    </a:moveTo>
                    <a:lnTo>
                      <a:pt x="0" y="395"/>
                    </a:lnTo>
                    <a:lnTo>
                      <a:pt x="153" y="395"/>
                    </a:lnTo>
                    <a:lnTo>
                      <a:pt x="15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33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85" name="Freeform 11">
                <a:extLst>
                  <a:ext uri="{FF2B5EF4-FFF2-40B4-BE49-F238E27FC236}">
                    <a16:creationId xmlns:a16="http://schemas.microsoft.com/office/drawing/2014/main" id="{B3249431-BF6B-4173-BDCA-7ED3F52E5D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19688" y="2259013"/>
                <a:ext cx="242888" cy="695325"/>
              </a:xfrm>
              <a:custGeom>
                <a:avLst/>
                <a:gdLst>
                  <a:gd name="T0" fmla="*/ 0 w 153"/>
                  <a:gd name="T1" fmla="*/ 1103828438 h 438"/>
                  <a:gd name="T2" fmla="*/ 385585494 w 153"/>
                  <a:gd name="T3" fmla="*/ 1103828438 h 438"/>
                  <a:gd name="T4" fmla="*/ 385585494 w 153"/>
                  <a:gd name="T5" fmla="*/ 0 h 438"/>
                  <a:gd name="T6" fmla="*/ 0 w 153"/>
                  <a:gd name="T7" fmla="*/ 0 h 438"/>
                  <a:gd name="T8" fmla="*/ 0 w 153"/>
                  <a:gd name="T9" fmla="*/ 1103828438 h 438"/>
                  <a:gd name="T10" fmla="*/ 0 w 153"/>
                  <a:gd name="T11" fmla="*/ 1103828438 h 43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3" h="438">
                    <a:moveTo>
                      <a:pt x="0" y="438"/>
                    </a:moveTo>
                    <a:lnTo>
                      <a:pt x="153" y="438"/>
                    </a:lnTo>
                    <a:lnTo>
                      <a:pt x="153" y="0"/>
                    </a:lnTo>
                    <a:lnTo>
                      <a:pt x="0" y="0"/>
                    </a:lnTo>
                    <a:lnTo>
                      <a:pt x="0" y="438"/>
                    </a:lnTo>
                    <a:close/>
                  </a:path>
                </a:pathLst>
              </a:custGeom>
              <a:solidFill>
                <a:srgbClr val="3333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86" name="Freeform 12">
                <a:extLst>
                  <a:ext uri="{FF2B5EF4-FFF2-40B4-BE49-F238E27FC236}">
                    <a16:creationId xmlns:a16="http://schemas.microsoft.com/office/drawing/2014/main" id="{088044AB-8ABB-4F45-A8B8-CF1E71C296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41775" y="2259013"/>
                <a:ext cx="244475" cy="1660525"/>
              </a:xfrm>
              <a:custGeom>
                <a:avLst/>
                <a:gdLst>
                  <a:gd name="T0" fmla="*/ 388104063 w 154"/>
                  <a:gd name="T1" fmla="*/ 0 h 1046"/>
                  <a:gd name="T2" fmla="*/ 0 w 154"/>
                  <a:gd name="T3" fmla="*/ 0 h 1046"/>
                  <a:gd name="T4" fmla="*/ 0 w 154"/>
                  <a:gd name="T5" fmla="*/ 2147483647 h 1046"/>
                  <a:gd name="T6" fmla="*/ 388104063 w 154"/>
                  <a:gd name="T7" fmla="*/ 2147483647 h 1046"/>
                  <a:gd name="T8" fmla="*/ 388104063 w 154"/>
                  <a:gd name="T9" fmla="*/ 0 h 1046"/>
                  <a:gd name="T10" fmla="*/ 388104063 w 154"/>
                  <a:gd name="T11" fmla="*/ 0 h 104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4" h="1046">
                    <a:moveTo>
                      <a:pt x="154" y="0"/>
                    </a:moveTo>
                    <a:lnTo>
                      <a:pt x="0" y="0"/>
                    </a:lnTo>
                    <a:lnTo>
                      <a:pt x="0" y="1046"/>
                    </a:lnTo>
                    <a:lnTo>
                      <a:pt x="154" y="1046"/>
                    </a:lnTo>
                    <a:lnTo>
                      <a:pt x="154" y="0"/>
                    </a:lnTo>
                    <a:close/>
                  </a:path>
                </a:pathLst>
              </a:custGeom>
              <a:solidFill>
                <a:srgbClr val="3333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87" name="Freeform 13">
                <a:extLst>
                  <a:ext uri="{FF2B5EF4-FFF2-40B4-BE49-F238E27FC236}">
                    <a16:creationId xmlns:a16="http://schemas.microsoft.com/office/drawing/2014/main" id="{9F304CF7-3083-47D9-8664-182DB22447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7038" y="2259013"/>
                <a:ext cx="244475" cy="1017587"/>
              </a:xfrm>
              <a:custGeom>
                <a:avLst/>
                <a:gdLst>
                  <a:gd name="T0" fmla="*/ 388104063 w 154"/>
                  <a:gd name="T1" fmla="*/ 1615418569 h 641"/>
                  <a:gd name="T2" fmla="*/ 388104063 w 154"/>
                  <a:gd name="T3" fmla="*/ 0 h 641"/>
                  <a:gd name="T4" fmla="*/ 0 w 154"/>
                  <a:gd name="T5" fmla="*/ 0 h 641"/>
                  <a:gd name="T6" fmla="*/ 0 w 154"/>
                  <a:gd name="T7" fmla="*/ 1615418569 h 641"/>
                  <a:gd name="T8" fmla="*/ 388104063 w 154"/>
                  <a:gd name="T9" fmla="*/ 1615418569 h 641"/>
                  <a:gd name="T10" fmla="*/ 388104063 w 154"/>
                  <a:gd name="T11" fmla="*/ 1615418569 h 64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4" h="641">
                    <a:moveTo>
                      <a:pt x="154" y="641"/>
                    </a:moveTo>
                    <a:lnTo>
                      <a:pt x="154" y="0"/>
                    </a:lnTo>
                    <a:lnTo>
                      <a:pt x="0" y="0"/>
                    </a:lnTo>
                    <a:lnTo>
                      <a:pt x="0" y="641"/>
                    </a:lnTo>
                    <a:lnTo>
                      <a:pt x="154" y="641"/>
                    </a:lnTo>
                    <a:close/>
                  </a:path>
                </a:pathLst>
              </a:custGeom>
              <a:solidFill>
                <a:srgbClr val="3333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88" name="Freeform 14">
                <a:extLst>
                  <a:ext uri="{FF2B5EF4-FFF2-40B4-BE49-F238E27FC236}">
                    <a16:creationId xmlns:a16="http://schemas.microsoft.com/office/drawing/2014/main" id="{A0574A30-7C26-48FC-9A19-48AB942409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7888" y="2198688"/>
                <a:ext cx="242888" cy="63500"/>
              </a:xfrm>
              <a:custGeom>
                <a:avLst/>
                <a:gdLst>
                  <a:gd name="T0" fmla="*/ 385585494 w 153"/>
                  <a:gd name="T1" fmla="*/ 100806250 h 40"/>
                  <a:gd name="T2" fmla="*/ 385585494 w 153"/>
                  <a:gd name="T3" fmla="*/ 0 h 40"/>
                  <a:gd name="T4" fmla="*/ 0 w 153"/>
                  <a:gd name="T5" fmla="*/ 0 h 40"/>
                  <a:gd name="T6" fmla="*/ 0 w 153"/>
                  <a:gd name="T7" fmla="*/ 100806250 h 40"/>
                  <a:gd name="T8" fmla="*/ 385585494 w 153"/>
                  <a:gd name="T9" fmla="*/ 100806250 h 40"/>
                  <a:gd name="T10" fmla="*/ 385585494 w 153"/>
                  <a:gd name="T11" fmla="*/ 100806250 h 4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3" h="40">
                    <a:moveTo>
                      <a:pt x="153" y="40"/>
                    </a:moveTo>
                    <a:lnTo>
                      <a:pt x="153" y="0"/>
                    </a:lnTo>
                    <a:lnTo>
                      <a:pt x="0" y="0"/>
                    </a:lnTo>
                    <a:lnTo>
                      <a:pt x="0" y="40"/>
                    </a:lnTo>
                    <a:lnTo>
                      <a:pt x="153" y="40"/>
                    </a:lnTo>
                    <a:close/>
                  </a:path>
                </a:pathLst>
              </a:custGeom>
              <a:solidFill>
                <a:srgbClr val="CC66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89" name="Freeform 15">
                <a:extLst>
                  <a:ext uri="{FF2B5EF4-FFF2-40B4-BE49-F238E27FC236}">
                    <a16:creationId xmlns:a16="http://schemas.microsoft.com/office/drawing/2014/main" id="{147DFCFA-97CC-4EBA-B3BF-C369879A57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1513" y="2222500"/>
                <a:ext cx="242888" cy="39687"/>
              </a:xfrm>
              <a:custGeom>
                <a:avLst/>
                <a:gdLst>
                  <a:gd name="T0" fmla="*/ 385585494 w 153"/>
                  <a:gd name="T1" fmla="*/ 63002319 h 25"/>
                  <a:gd name="T2" fmla="*/ 385585494 w 153"/>
                  <a:gd name="T3" fmla="*/ 0 h 25"/>
                  <a:gd name="T4" fmla="*/ 0 w 153"/>
                  <a:gd name="T5" fmla="*/ 0 h 25"/>
                  <a:gd name="T6" fmla="*/ 0 w 153"/>
                  <a:gd name="T7" fmla="*/ 63002319 h 25"/>
                  <a:gd name="T8" fmla="*/ 385585494 w 153"/>
                  <a:gd name="T9" fmla="*/ 63002319 h 25"/>
                  <a:gd name="T10" fmla="*/ 385585494 w 153"/>
                  <a:gd name="T11" fmla="*/ 63002319 h 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3" h="25">
                    <a:moveTo>
                      <a:pt x="153" y="25"/>
                    </a:moveTo>
                    <a:lnTo>
                      <a:pt x="153" y="0"/>
                    </a:lnTo>
                    <a:lnTo>
                      <a:pt x="0" y="0"/>
                    </a:lnTo>
                    <a:lnTo>
                      <a:pt x="0" y="25"/>
                    </a:lnTo>
                    <a:lnTo>
                      <a:pt x="153" y="25"/>
                    </a:lnTo>
                    <a:close/>
                  </a:path>
                </a:pathLst>
              </a:custGeom>
              <a:solidFill>
                <a:srgbClr val="CC66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90" name="Freeform 16">
                <a:extLst>
                  <a:ext uri="{FF2B5EF4-FFF2-40B4-BE49-F238E27FC236}">
                    <a16:creationId xmlns:a16="http://schemas.microsoft.com/office/drawing/2014/main" id="{015B62D1-6043-41DC-8AEE-6FD97AA902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98950" y="1882775"/>
                <a:ext cx="244475" cy="379412"/>
              </a:xfrm>
              <a:custGeom>
                <a:avLst/>
                <a:gdLst>
                  <a:gd name="T0" fmla="*/ 388104063 w 154"/>
                  <a:gd name="T1" fmla="*/ 602315756 h 239"/>
                  <a:gd name="T2" fmla="*/ 388104063 w 154"/>
                  <a:gd name="T3" fmla="*/ 0 h 239"/>
                  <a:gd name="T4" fmla="*/ 0 w 154"/>
                  <a:gd name="T5" fmla="*/ 0 h 239"/>
                  <a:gd name="T6" fmla="*/ 0 w 154"/>
                  <a:gd name="T7" fmla="*/ 602315756 h 239"/>
                  <a:gd name="T8" fmla="*/ 388104063 w 154"/>
                  <a:gd name="T9" fmla="*/ 602315756 h 239"/>
                  <a:gd name="T10" fmla="*/ 388104063 w 154"/>
                  <a:gd name="T11" fmla="*/ 602315756 h 23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4" h="239">
                    <a:moveTo>
                      <a:pt x="154" y="239"/>
                    </a:moveTo>
                    <a:lnTo>
                      <a:pt x="154" y="0"/>
                    </a:lnTo>
                    <a:lnTo>
                      <a:pt x="0" y="0"/>
                    </a:lnTo>
                    <a:lnTo>
                      <a:pt x="0" y="239"/>
                    </a:lnTo>
                    <a:lnTo>
                      <a:pt x="154" y="239"/>
                    </a:lnTo>
                    <a:close/>
                  </a:path>
                </a:pathLst>
              </a:custGeom>
              <a:solidFill>
                <a:srgbClr val="CC66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91" name="Freeform 17">
                <a:extLst>
                  <a:ext uri="{FF2B5EF4-FFF2-40B4-BE49-F238E27FC236}">
                    <a16:creationId xmlns:a16="http://schemas.microsoft.com/office/drawing/2014/main" id="{6E4FD8F3-4C58-418D-87FD-E0BC8748AC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0513" y="2076450"/>
                <a:ext cx="239713" cy="185737"/>
              </a:xfrm>
              <a:custGeom>
                <a:avLst/>
                <a:gdLst>
                  <a:gd name="T0" fmla="*/ 380545181 w 151"/>
                  <a:gd name="T1" fmla="*/ 294856694 h 117"/>
                  <a:gd name="T2" fmla="*/ 380545181 w 151"/>
                  <a:gd name="T3" fmla="*/ 0 h 117"/>
                  <a:gd name="T4" fmla="*/ 0 w 151"/>
                  <a:gd name="T5" fmla="*/ 0 h 117"/>
                  <a:gd name="T6" fmla="*/ 0 w 151"/>
                  <a:gd name="T7" fmla="*/ 294856694 h 117"/>
                  <a:gd name="T8" fmla="*/ 380545181 w 151"/>
                  <a:gd name="T9" fmla="*/ 294856694 h 117"/>
                  <a:gd name="T10" fmla="*/ 380545181 w 151"/>
                  <a:gd name="T11" fmla="*/ 294856694 h 1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1" h="117">
                    <a:moveTo>
                      <a:pt x="151" y="117"/>
                    </a:moveTo>
                    <a:lnTo>
                      <a:pt x="151" y="0"/>
                    </a:lnTo>
                    <a:lnTo>
                      <a:pt x="0" y="0"/>
                    </a:lnTo>
                    <a:lnTo>
                      <a:pt x="0" y="117"/>
                    </a:lnTo>
                    <a:lnTo>
                      <a:pt x="151" y="117"/>
                    </a:lnTo>
                    <a:close/>
                  </a:path>
                </a:pathLst>
              </a:custGeom>
              <a:solidFill>
                <a:srgbClr val="CC66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92" name="Freeform 18">
                <a:extLst>
                  <a:ext uri="{FF2B5EF4-FFF2-40B4-BE49-F238E27FC236}">
                    <a16:creationId xmlns:a16="http://schemas.microsoft.com/office/drawing/2014/main" id="{E4FF9B44-4922-4809-B8D0-92D4C150B6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12050" y="2230438"/>
                <a:ext cx="244475" cy="31750"/>
              </a:xfrm>
              <a:custGeom>
                <a:avLst/>
                <a:gdLst>
                  <a:gd name="T0" fmla="*/ 388104063 w 154"/>
                  <a:gd name="T1" fmla="*/ 0 h 20"/>
                  <a:gd name="T2" fmla="*/ 0 w 154"/>
                  <a:gd name="T3" fmla="*/ 0 h 20"/>
                  <a:gd name="T4" fmla="*/ 0 w 154"/>
                  <a:gd name="T5" fmla="*/ 50403125 h 20"/>
                  <a:gd name="T6" fmla="*/ 388104063 w 154"/>
                  <a:gd name="T7" fmla="*/ 50403125 h 20"/>
                  <a:gd name="T8" fmla="*/ 388104063 w 154"/>
                  <a:gd name="T9" fmla="*/ 0 h 20"/>
                  <a:gd name="T10" fmla="*/ 388104063 w 154"/>
                  <a:gd name="T11" fmla="*/ 0 h 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4" h="20">
                    <a:moveTo>
                      <a:pt x="154" y="0"/>
                    </a:moveTo>
                    <a:lnTo>
                      <a:pt x="0" y="0"/>
                    </a:lnTo>
                    <a:lnTo>
                      <a:pt x="0" y="20"/>
                    </a:lnTo>
                    <a:lnTo>
                      <a:pt x="154" y="20"/>
                    </a:lnTo>
                    <a:lnTo>
                      <a:pt x="154" y="0"/>
                    </a:lnTo>
                    <a:close/>
                  </a:path>
                </a:pathLst>
              </a:custGeom>
              <a:solidFill>
                <a:srgbClr val="CC66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93" name="Freeform 19">
                <a:extLst>
                  <a:ext uri="{FF2B5EF4-FFF2-40B4-BE49-F238E27FC236}">
                    <a16:creationId xmlns:a16="http://schemas.microsoft.com/office/drawing/2014/main" id="{41A17C8D-B5F8-49B1-A086-11BA9DBE25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37313" y="2028825"/>
                <a:ext cx="244475" cy="233362"/>
              </a:xfrm>
              <a:custGeom>
                <a:avLst/>
                <a:gdLst>
                  <a:gd name="T0" fmla="*/ 388104063 w 154"/>
                  <a:gd name="T1" fmla="*/ 370461381 h 147"/>
                  <a:gd name="T2" fmla="*/ 388104063 w 154"/>
                  <a:gd name="T3" fmla="*/ 0 h 147"/>
                  <a:gd name="T4" fmla="*/ 0 w 154"/>
                  <a:gd name="T5" fmla="*/ 0 h 147"/>
                  <a:gd name="T6" fmla="*/ 0 w 154"/>
                  <a:gd name="T7" fmla="*/ 370461381 h 147"/>
                  <a:gd name="T8" fmla="*/ 388104063 w 154"/>
                  <a:gd name="T9" fmla="*/ 370461381 h 147"/>
                  <a:gd name="T10" fmla="*/ 388104063 w 154"/>
                  <a:gd name="T11" fmla="*/ 370461381 h 14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4" h="147">
                    <a:moveTo>
                      <a:pt x="154" y="147"/>
                    </a:moveTo>
                    <a:lnTo>
                      <a:pt x="154" y="0"/>
                    </a:lnTo>
                    <a:lnTo>
                      <a:pt x="0" y="0"/>
                    </a:lnTo>
                    <a:lnTo>
                      <a:pt x="0" y="147"/>
                    </a:lnTo>
                    <a:lnTo>
                      <a:pt x="154" y="147"/>
                    </a:lnTo>
                    <a:close/>
                  </a:path>
                </a:pathLst>
              </a:custGeom>
              <a:solidFill>
                <a:srgbClr val="CC66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94" name="Freeform 20">
                <a:extLst>
                  <a:ext uri="{FF2B5EF4-FFF2-40B4-BE49-F238E27FC236}">
                    <a16:creationId xmlns:a16="http://schemas.microsoft.com/office/drawing/2014/main" id="{09869D8D-DA0D-4930-9797-B60C77D1BD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3563" y="1412874"/>
                <a:ext cx="185880" cy="185880"/>
              </a:xfrm>
              <a:custGeom>
                <a:avLst/>
                <a:gdLst>
                  <a:gd name="T0" fmla="*/ 0 w 86"/>
                  <a:gd name="T1" fmla="*/ 0 h 84"/>
                  <a:gd name="T2" fmla="*/ 0 w 86"/>
                  <a:gd name="T3" fmla="*/ 411325886 h 84"/>
                  <a:gd name="T4" fmla="*/ 401760167 w 86"/>
                  <a:gd name="T5" fmla="*/ 411325886 h 84"/>
                  <a:gd name="T6" fmla="*/ 401760167 w 86"/>
                  <a:gd name="T7" fmla="*/ 0 h 84"/>
                  <a:gd name="T8" fmla="*/ 0 w 86"/>
                  <a:gd name="T9" fmla="*/ 0 h 84"/>
                  <a:gd name="T10" fmla="*/ 0 w 86"/>
                  <a:gd name="T11" fmla="*/ 0 h 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86" h="84">
                    <a:moveTo>
                      <a:pt x="0" y="0"/>
                    </a:moveTo>
                    <a:lnTo>
                      <a:pt x="0" y="84"/>
                    </a:lnTo>
                    <a:lnTo>
                      <a:pt x="86" y="84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33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95" name="Freeform 21">
                <a:extLst>
                  <a:ext uri="{FF2B5EF4-FFF2-40B4-BE49-F238E27FC236}">
                    <a16:creationId xmlns:a16="http://schemas.microsoft.com/office/drawing/2014/main" id="{57FC9A7E-F1D5-44C3-BEB9-CA67F6D534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3563" y="1738312"/>
                <a:ext cx="185880" cy="185880"/>
              </a:xfrm>
              <a:custGeom>
                <a:avLst/>
                <a:gdLst>
                  <a:gd name="T0" fmla="*/ 401760167 w 86"/>
                  <a:gd name="T1" fmla="*/ 0 h 84"/>
                  <a:gd name="T2" fmla="*/ 0 w 86"/>
                  <a:gd name="T3" fmla="*/ 0 h 84"/>
                  <a:gd name="T4" fmla="*/ 0 w 86"/>
                  <a:gd name="T5" fmla="*/ 411325886 h 84"/>
                  <a:gd name="T6" fmla="*/ 401760167 w 86"/>
                  <a:gd name="T7" fmla="*/ 411325886 h 84"/>
                  <a:gd name="T8" fmla="*/ 401760167 w 86"/>
                  <a:gd name="T9" fmla="*/ 0 h 84"/>
                  <a:gd name="T10" fmla="*/ 401760167 w 86"/>
                  <a:gd name="T11" fmla="*/ 0 h 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86" h="84">
                    <a:moveTo>
                      <a:pt x="86" y="0"/>
                    </a:moveTo>
                    <a:lnTo>
                      <a:pt x="0" y="0"/>
                    </a:lnTo>
                    <a:lnTo>
                      <a:pt x="0" y="84"/>
                    </a:lnTo>
                    <a:lnTo>
                      <a:pt x="86" y="84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CC66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4344" name="ZoneTexte 25">
              <a:extLst>
                <a:ext uri="{FF2B5EF4-FFF2-40B4-BE49-F238E27FC236}">
                  <a16:creationId xmlns:a16="http://schemas.microsoft.com/office/drawing/2014/main" id="{48F9F1DB-595D-40D8-888F-C854D90734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4536" y="2920638"/>
              <a:ext cx="284521" cy="307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4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4345" name="ZoneTexte 26">
              <a:extLst>
                <a:ext uri="{FF2B5EF4-FFF2-40B4-BE49-F238E27FC236}">
                  <a16:creationId xmlns:a16="http://schemas.microsoft.com/office/drawing/2014/main" id="{3524B681-12C6-404C-93DE-BEEAA622D5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4536" y="2480247"/>
              <a:ext cx="284521" cy="307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400">
                  <a:solidFill>
                    <a:srgbClr val="000066"/>
                  </a:solidFill>
                </a:rPr>
                <a:t>5</a:t>
              </a:r>
            </a:p>
          </p:txBody>
        </p:sp>
        <p:sp>
          <p:nvSpPr>
            <p:cNvPr id="14346" name="ZoneTexte 27">
              <a:extLst>
                <a:ext uri="{FF2B5EF4-FFF2-40B4-BE49-F238E27FC236}">
                  <a16:creationId xmlns:a16="http://schemas.microsoft.com/office/drawing/2014/main" id="{6AC5C0C3-BE8A-4FDD-94E0-C41C4235A4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4684" y="2039856"/>
              <a:ext cx="384374" cy="307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400">
                  <a:solidFill>
                    <a:srgbClr val="000066"/>
                  </a:solidFill>
                </a:rPr>
                <a:t>10</a:t>
              </a:r>
            </a:p>
          </p:txBody>
        </p:sp>
        <p:sp>
          <p:nvSpPr>
            <p:cNvPr id="14347" name="ZoneTexte 28">
              <a:extLst>
                <a:ext uri="{FF2B5EF4-FFF2-40B4-BE49-F238E27FC236}">
                  <a16:creationId xmlns:a16="http://schemas.microsoft.com/office/drawing/2014/main" id="{24EBD373-581D-43CB-BA17-97509B430D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4867" y="3361028"/>
              <a:ext cx="394192" cy="307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400">
                  <a:solidFill>
                    <a:srgbClr val="000066"/>
                  </a:solidFill>
                </a:rPr>
                <a:t>- 5 </a:t>
              </a:r>
            </a:p>
          </p:txBody>
        </p:sp>
        <p:sp>
          <p:nvSpPr>
            <p:cNvPr id="14348" name="ZoneTexte 29">
              <a:extLst>
                <a:ext uri="{FF2B5EF4-FFF2-40B4-BE49-F238E27FC236}">
                  <a16:creationId xmlns:a16="http://schemas.microsoft.com/office/drawing/2014/main" id="{76D3A212-5F77-45B9-82E1-B95599C5FF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5013" y="3801419"/>
              <a:ext cx="494044" cy="307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400">
                  <a:solidFill>
                    <a:srgbClr val="000066"/>
                  </a:solidFill>
                </a:rPr>
                <a:t>- 10</a:t>
              </a:r>
            </a:p>
          </p:txBody>
        </p:sp>
        <p:sp>
          <p:nvSpPr>
            <p:cNvPr id="14349" name="ZoneTexte 30">
              <a:extLst>
                <a:ext uri="{FF2B5EF4-FFF2-40B4-BE49-F238E27FC236}">
                  <a16:creationId xmlns:a16="http://schemas.microsoft.com/office/drawing/2014/main" id="{C4AF26C4-88A1-42D3-8391-BEFD72A126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5013" y="4241810"/>
              <a:ext cx="494044" cy="307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400">
                  <a:solidFill>
                    <a:srgbClr val="000066"/>
                  </a:solidFill>
                </a:rPr>
                <a:t>- 15</a:t>
              </a:r>
            </a:p>
          </p:txBody>
        </p:sp>
        <p:sp>
          <p:nvSpPr>
            <p:cNvPr id="14350" name="ZoneTexte 31">
              <a:extLst>
                <a:ext uri="{FF2B5EF4-FFF2-40B4-BE49-F238E27FC236}">
                  <a16:creationId xmlns:a16="http://schemas.microsoft.com/office/drawing/2014/main" id="{924A0459-3258-4867-9382-6DA89A9C9D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5013" y="4682200"/>
              <a:ext cx="494044" cy="307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400">
                  <a:solidFill>
                    <a:srgbClr val="000066"/>
                  </a:solidFill>
                </a:rPr>
                <a:t>- 20</a:t>
              </a:r>
            </a:p>
          </p:txBody>
        </p:sp>
        <p:sp>
          <p:nvSpPr>
            <p:cNvPr id="14351" name="ZoneTexte 32">
              <a:extLst>
                <a:ext uri="{FF2B5EF4-FFF2-40B4-BE49-F238E27FC236}">
                  <a16:creationId xmlns:a16="http://schemas.microsoft.com/office/drawing/2014/main" id="{6A00F5C9-CB78-48CC-BBB5-FDDC63EE28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5013" y="5122594"/>
              <a:ext cx="494044" cy="307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400">
                  <a:solidFill>
                    <a:srgbClr val="000066"/>
                  </a:solidFill>
                </a:rPr>
                <a:t>- 25</a:t>
              </a:r>
            </a:p>
          </p:txBody>
        </p:sp>
        <p:sp>
          <p:nvSpPr>
            <p:cNvPr id="14352" name="ZoneTexte 33">
              <a:extLst>
                <a:ext uri="{FF2B5EF4-FFF2-40B4-BE49-F238E27FC236}">
                  <a16:creationId xmlns:a16="http://schemas.microsoft.com/office/drawing/2014/main" id="{156C6C68-6F2A-4A04-BC66-EF0B91EB55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4288" y="2161466"/>
              <a:ext cx="53841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 b="1" dirty="0">
                  <a:solidFill>
                    <a:srgbClr val="333399"/>
                  </a:solidFill>
                  <a:latin typeface="+mj-lt"/>
                </a:rPr>
                <a:t>DTG</a:t>
              </a:r>
            </a:p>
          </p:txBody>
        </p:sp>
        <p:sp>
          <p:nvSpPr>
            <p:cNvPr id="14353" name="ZoneTexte 34">
              <a:extLst>
                <a:ext uri="{FF2B5EF4-FFF2-40B4-BE49-F238E27FC236}">
                  <a16:creationId xmlns:a16="http://schemas.microsoft.com/office/drawing/2014/main" id="{52E66972-761B-4A76-A7F8-42C9A76718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3650" y="2480247"/>
              <a:ext cx="50154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 b="1">
                  <a:solidFill>
                    <a:srgbClr val="333399"/>
                  </a:solidFill>
                  <a:latin typeface="+mj-lt"/>
                </a:rPr>
                <a:t>IP/r</a:t>
              </a:r>
            </a:p>
          </p:txBody>
        </p:sp>
        <p:sp>
          <p:nvSpPr>
            <p:cNvPr id="14354" name="ZoneTexte 36">
              <a:extLst>
                <a:ext uri="{FF2B5EF4-FFF2-40B4-BE49-F238E27FC236}">
                  <a16:creationId xmlns:a16="http://schemas.microsoft.com/office/drawing/2014/main" id="{EB66E9E5-0081-484B-992B-B142E867F1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3311" y="5353695"/>
              <a:ext cx="116891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 dirty="0">
                  <a:solidFill>
                    <a:srgbClr val="000066"/>
                  </a:solidFill>
                </a:rPr>
                <a:t>Cholestérol</a:t>
              </a:r>
            </a:p>
            <a:p>
              <a:pPr eaLnBrk="1" hangingPunct="1"/>
              <a:r>
                <a:rPr lang="fr-FR" altLang="fr-FR" sz="1400" b="1" dirty="0">
                  <a:solidFill>
                    <a:srgbClr val="000066"/>
                  </a:solidFill>
                </a:rPr>
                <a:t>total</a:t>
              </a:r>
            </a:p>
          </p:txBody>
        </p:sp>
        <p:sp>
          <p:nvSpPr>
            <p:cNvPr id="14355" name="ZoneTexte 37">
              <a:extLst>
                <a:ext uri="{FF2B5EF4-FFF2-40B4-BE49-F238E27FC236}">
                  <a16:creationId xmlns:a16="http://schemas.microsoft.com/office/drawing/2014/main" id="{231632C3-6C30-414C-84A7-2931B27CF8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3791" y="5353695"/>
              <a:ext cx="113845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000066"/>
                  </a:solidFill>
                </a:rPr>
                <a:t>Non-HDL </a:t>
              </a:r>
              <a:br>
                <a:rPr lang="fr-FR" altLang="fr-FR" sz="1400" b="1">
                  <a:solidFill>
                    <a:srgbClr val="000066"/>
                  </a:solidFill>
                </a:rPr>
              </a:br>
              <a:r>
                <a:rPr lang="fr-FR" altLang="fr-FR" sz="1400" b="1">
                  <a:solidFill>
                    <a:srgbClr val="000066"/>
                  </a:solidFill>
                </a:rPr>
                <a:t>cholestérol</a:t>
              </a:r>
            </a:p>
          </p:txBody>
        </p:sp>
        <p:sp>
          <p:nvSpPr>
            <p:cNvPr id="14356" name="ZoneTexte 38">
              <a:extLst>
                <a:ext uri="{FF2B5EF4-FFF2-40B4-BE49-F238E27FC236}">
                  <a16:creationId xmlns:a16="http://schemas.microsoft.com/office/drawing/2014/main" id="{26BF09ED-15B1-403D-90EF-64D52A1E8E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9875" y="5353695"/>
              <a:ext cx="128887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000066"/>
                  </a:solidFill>
                </a:rPr>
                <a:t>Triglycérides</a:t>
              </a:r>
            </a:p>
          </p:txBody>
        </p:sp>
        <p:sp>
          <p:nvSpPr>
            <p:cNvPr id="14357" name="ZoneTexte 39">
              <a:extLst>
                <a:ext uri="{FF2B5EF4-FFF2-40B4-BE49-F238E27FC236}">
                  <a16:creationId xmlns:a16="http://schemas.microsoft.com/office/drawing/2014/main" id="{72FADE3A-63D4-4830-903C-24BC7E897C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03821" y="5353695"/>
              <a:ext cx="113845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000066"/>
                  </a:solidFill>
                </a:rPr>
                <a:t>LDL</a:t>
              </a:r>
              <a:br>
                <a:rPr lang="fr-FR" altLang="fr-FR" sz="1400" b="1">
                  <a:solidFill>
                    <a:srgbClr val="000066"/>
                  </a:solidFill>
                </a:rPr>
              </a:br>
              <a:r>
                <a:rPr lang="fr-FR" altLang="fr-FR" sz="1400" b="1">
                  <a:solidFill>
                    <a:srgbClr val="000066"/>
                  </a:solidFill>
                </a:rPr>
                <a:t>cholestérol</a:t>
              </a:r>
            </a:p>
          </p:txBody>
        </p:sp>
        <p:sp>
          <p:nvSpPr>
            <p:cNvPr id="14358" name="ZoneTexte 40">
              <a:extLst>
                <a:ext uri="{FF2B5EF4-FFF2-40B4-BE49-F238E27FC236}">
                  <a16:creationId xmlns:a16="http://schemas.microsoft.com/office/drawing/2014/main" id="{8C9C6CD3-2345-4907-8551-7B318FAE4D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8691" y="5353695"/>
              <a:ext cx="113845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000066"/>
                  </a:solidFill>
                </a:rPr>
                <a:t>HDL</a:t>
              </a:r>
              <a:br>
                <a:rPr lang="fr-FR" altLang="fr-FR" sz="1400" b="1">
                  <a:solidFill>
                    <a:srgbClr val="000066"/>
                  </a:solidFill>
                </a:rPr>
              </a:br>
              <a:r>
                <a:rPr lang="fr-FR" altLang="fr-FR" sz="1400" b="1">
                  <a:solidFill>
                    <a:srgbClr val="000066"/>
                  </a:solidFill>
                </a:rPr>
                <a:t>cholestérol</a:t>
              </a:r>
            </a:p>
          </p:txBody>
        </p:sp>
        <p:sp>
          <p:nvSpPr>
            <p:cNvPr id="14359" name="ZoneTexte 41">
              <a:extLst>
                <a:ext uri="{FF2B5EF4-FFF2-40B4-BE49-F238E27FC236}">
                  <a16:creationId xmlns:a16="http://schemas.microsoft.com/office/drawing/2014/main" id="{D4DC4C79-FA68-4DDC-99E8-00AF8F83FA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16159" y="5353695"/>
              <a:ext cx="170431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 dirty="0">
                  <a:solidFill>
                    <a:srgbClr val="000066"/>
                  </a:solidFill>
                </a:rPr>
                <a:t>Cholestérol total :</a:t>
              </a:r>
            </a:p>
            <a:p>
              <a:pPr eaLnBrk="1" hangingPunct="1"/>
              <a:r>
                <a:rPr lang="fr-FR" altLang="fr-FR" sz="1400" b="1" dirty="0">
                  <a:solidFill>
                    <a:srgbClr val="000066"/>
                  </a:solidFill>
                </a:rPr>
                <a:t>HDL-cholestérol</a:t>
              </a:r>
            </a:p>
          </p:txBody>
        </p:sp>
        <p:sp>
          <p:nvSpPr>
            <p:cNvPr id="14360" name="ZoneTexte 42">
              <a:extLst>
                <a:ext uri="{FF2B5EF4-FFF2-40B4-BE49-F238E27FC236}">
                  <a16:creationId xmlns:a16="http://schemas.microsoft.com/office/drawing/2014/main" id="{9E7F0C68-35DA-4D76-AE5F-A6170D1F75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7668" y="4202779"/>
              <a:ext cx="938425" cy="307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p &lt; 0,001</a:t>
              </a:r>
            </a:p>
          </p:txBody>
        </p:sp>
        <p:sp>
          <p:nvSpPr>
            <p:cNvPr id="14361" name="ZoneTexte 43">
              <a:extLst>
                <a:ext uri="{FF2B5EF4-FFF2-40B4-BE49-F238E27FC236}">
                  <a16:creationId xmlns:a16="http://schemas.microsoft.com/office/drawing/2014/main" id="{D4412A05-69C8-4A1B-AA52-B8E86DEEB2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0716" y="4497557"/>
              <a:ext cx="938425" cy="307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p &lt; 0,001</a:t>
              </a:r>
            </a:p>
          </p:txBody>
        </p:sp>
        <p:sp>
          <p:nvSpPr>
            <p:cNvPr id="14362" name="ZoneTexte 44">
              <a:extLst>
                <a:ext uri="{FF2B5EF4-FFF2-40B4-BE49-F238E27FC236}">
                  <a16:creationId xmlns:a16="http://schemas.microsoft.com/office/drawing/2014/main" id="{F2035FDD-D036-4FAC-987C-F613602A82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65104" y="5005599"/>
              <a:ext cx="938425" cy="307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p &lt; 0,001</a:t>
              </a:r>
            </a:p>
          </p:txBody>
        </p:sp>
        <p:sp>
          <p:nvSpPr>
            <p:cNvPr id="14363" name="ZoneTexte 45">
              <a:extLst>
                <a:ext uri="{FF2B5EF4-FFF2-40B4-BE49-F238E27FC236}">
                  <a16:creationId xmlns:a16="http://schemas.microsoft.com/office/drawing/2014/main" id="{D690042E-C188-4C9A-80DE-EC4D302787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0779" y="4128113"/>
              <a:ext cx="938425" cy="307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p &lt; 0,001</a:t>
              </a:r>
            </a:p>
          </p:txBody>
        </p:sp>
        <p:sp>
          <p:nvSpPr>
            <p:cNvPr id="14364" name="ZoneTexte 46">
              <a:extLst>
                <a:ext uri="{FF2B5EF4-FFF2-40B4-BE49-F238E27FC236}">
                  <a16:creationId xmlns:a16="http://schemas.microsoft.com/office/drawing/2014/main" id="{0D579EF7-93B2-45B0-A487-87162FCCF2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5653" y="3488098"/>
              <a:ext cx="938425" cy="307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p = 0,286</a:t>
              </a:r>
            </a:p>
          </p:txBody>
        </p:sp>
        <p:sp>
          <p:nvSpPr>
            <p:cNvPr id="14365" name="ZoneTexte 47">
              <a:extLst>
                <a:ext uri="{FF2B5EF4-FFF2-40B4-BE49-F238E27FC236}">
                  <a16:creationId xmlns:a16="http://schemas.microsoft.com/office/drawing/2014/main" id="{00BBC25D-1192-4BCA-A393-39520841D9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32584" y="4102002"/>
              <a:ext cx="938425" cy="307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p &lt; 0,001</a:t>
              </a:r>
            </a:p>
          </p:txBody>
        </p:sp>
        <p:sp>
          <p:nvSpPr>
            <p:cNvPr id="14366" name="ZoneTexte 48">
              <a:extLst>
                <a:ext uri="{FF2B5EF4-FFF2-40B4-BE49-F238E27FC236}">
                  <a16:creationId xmlns:a16="http://schemas.microsoft.com/office/drawing/2014/main" id="{E13E0658-A7C6-452F-887B-50DCADC312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8019" y="3842201"/>
              <a:ext cx="50847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 dirty="0">
                  <a:solidFill>
                    <a:srgbClr val="333399"/>
                  </a:solidFill>
                  <a:latin typeface="+mj-lt"/>
                </a:rPr>
                <a:t>- 8,7</a:t>
              </a:r>
            </a:p>
          </p:txBody>
        </p:sp>
        <p:sp>
          <p:nvSpPr>
            <p:cNvPr id="14367" name="ZoneTexte 49">
              <a:extLst>
                <a:ext uri="{FF2B5EF4-FFF2-40B4-BE49-F238E27FC236}">
                  <a16:creationId xmlns:a16="http://schemas.microsoft.com/office/drawing/2014/main" id="{B2384D5E-12C7-43CB-8FC5-93D06685D7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47025" y="3076295"/>
              <a:ext cx="41389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333399"/>
                  </a:solidFill>
                  <a:latin typeface="+mj-lt"/>
                </a:rPr>
                <a:t>0,7</a:t>
              </a:r>
            </a:p>
          </p:txBody>
        </p:sp>
        <p:sp>
          <p:nvSpPr>
            <p:cNvPr id="14368" name="ZoneTexte 50">
              <a:extLst>
                <a:ext uri="{FF2B5EF4-FFF2-40B4-BE49-F238E27FC236}">
                  <a16:creationId xmlns:a16="http://schemas.microsoft.com/office/drawing/2014/main" id="{15D5C9D2-5BD8-42DF-BBC5-51DBE5363F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2303" y="4054151"/>
              <a:ext cx="59984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333399"/>
                  </a:solidFill>
                  <a:latin typeface="+mj-lt"/>
                </a:rPr>
                <a:t>- 11,3</a:t>
              </a:r>
            </a:p>
          </p:txBody>
        </p:sp>
        <p:sp>
          <p:nvSpPr>
            <p:cNvPr id="14369" name="ZoneTexte 51">
              <a:extLst>
                <a:ext uri="{FF2B5EF4-FFF2-40B4-BE49-F238E27FC236}">
                  <a16:creationId xmlns:a16="http://schemas.microsoft.com/office/drawing/2014/main" id="{545F6406-F15A-44FB-9622-6A90C4B5E7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1188" y="3065387"/>
              <a:ext cx="41389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333399"/>
                  </a:solidFill>
                  <a:latin typeface="+mj-lt"/>
                </a:rPr>
                <a:t>0,5</a:t>
              </a:r>
            </a:p>
          </p:txBody>
        </p:sp>
        <p:sp>
          <p:nvSpPr>
            <p:cNvPr id="14370" name="ZoneTexte 52">
              <a:extLst>
                <a:ext uri="{FF2B5EF4-FFF2-40B4-BE49-F238E27FC236}">
                  <a16:creationId xmlns:a16="http://schemas.microsoft.com/office/drawing/2014/main" id="{464C5A9E-2D87-4832-850D-7D6EC4B477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2447" y="4581128"/>
              <a:ext cx="5597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 dirty="0">
                  <a:solidFill>
                    <a:srgbClr val="333399"/>
                  </a:solidFill>
                  <a:latin typeface="+mj-lt"/>
                </a:rPr>
                <a:t>-18,4</a:t>
              </a:r>
            </a:p>
          </p:txBody>
        </p:sp>
        <p:sp>
          <p:nvSpPr>
            <p:cNvPr id="14371" name="ZoneTexte 53">
              <a:extLst>
                <a:ext uri="{FF2B5EF4-FFF2-40B4-BE49-F238E27FC236}">
                  <a16:creationId xmlns:a16="http://schemas.microsoft.com/office/drawing/2014/main" id="{FD3411A0-5560-4AC9-B2F6-B1EEBD00C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34041" y="3072739"/>
              <a:ext cx="284521" cy="307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333399"/>
                  </a:solidFill>
                  <a:latin typeface="+mj-lt"/>
                </a:rPr>
                <a:t>2</a:t>
              </a:r>
            </a:p>
          </p:txBody>
        </p:sp>
        <p:sp>
          <p:nvSpPr>
            <p:cNvPr id="14372" name="ZoneTexte 54">
              <a:extLst>
                <a:ext uri="{FF2B5EF4-FFF2-40B4-BE49-F238E27FC236}">
                  <a16:creationId xmlns:a16="http://schemas.microsoft.com/office/drawing/2014/main" id="{09F3073E-00FA-4CF7-A8F8-B08BF6756E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33670" y="3746175"/>
              <a:ext cx="50847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333399"/>
                  </a:solidFill>
                  <a:latin typeface="+mj-lt"/>
                </a:rPr>
                <a:t>- 7,7</a:t>
              </a:r>
            </a:p>
          </p:txBody>
        </p:sp>
        <p:sp>
          <p:nvSpPr>
            <p:cNvPr id="14373" name="ZoneTexte 55">
              <a:extLst>
                <a:ext uri="{FF2B5EF4-FFF2-40B4-BE49-F238E27FC236}">
                  <a16:creationId xmlns:a16="http://schemas.microsoft.com/office/drawing/2014/main" id="{85C4D664-27DA-403B-A376-6C063F1ABA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61498" y="3040238"/>
              <a:ext cx="284521" cy="307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333399"/>
                  </a:solidFill>
                  <a:latin typeface="+mj-lt"/>
                </a:rPr>
                <a:t>2</a:t>
              </a:r>
            </a:p>
          </p:txBody>
        </p:sp>
        <p:sp>
          <p:nvSpPr>
            <p:cNvPr id="14374" name="ZoneTexte 56">
              <a:extLst>
                <a:ext uri="{FF2B5EF4-FFF2-40B4-BE49-F238E27FC236}">
                  <a16:creationId xmlns:a16="http://schemas.microsoft.com/office/drawing/2014/main" id="{ECD801A7-5534-440D-97F5-187935D06C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68725" y="3093608"/>
              <a:ext cx="41389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333399"/>
                  </a:solidFill>
                  <a:latin typeface="+mj-lt"/>
                </a:rPr>
                <a:t>1,1</a:t>
              </a:r>
            </a:p>
          </p:txBody>
        </p:sp>
        <p:sp>
          <p:nvSpPr>
            <p:cNvPr id="14375" name="ZoneTexte 57">
              <a:extLst>
                <a:ext uri="{FF2B5EF4-FFF2-40B4-BE49-F238E27FC236}">
                  <a16:creationId xmlns:a16="http://schemas.microsoft.com/office/drawing/2014/main" id="{6F5ED528-FB97-495D-A18D-B32FA7DE0E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70931" y="3102689"/>
              <a:ext cx="41389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333399"/>
                  </a:solidFill>
                  <a:latin typeface="+mj-lt"/>
                </a:rPr>
                <a:t>2,5</a:t>
              </a:r>
            </a:p>
          </p:txBody>
        </p:sp>
        <p:sp>
          <p:nvSpPr>
            <p:cNvPr id="14376" name="ZoneTexte 58">
              <a:extLst>
                <a:ext uri="{FF2B5EF4-FFF2-40B4-BE49-F238E27FC236}">
                  <a16:creationId xmlns:a16="http://schemas.microsoft.com/office/drawing/2014/main" id="{F9927A50-AFFC-42AB-94C2-49A3EE8ED3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74324" y="3677177"/>
              <a:ext cx="50847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333399"/>
                  </a:solidFill>
                  <a:latin typeface="+mj-lt"/>
                </a:rPr>
                <a:t>- 7,0</a:t>
              </a:r>
            </a:p>
          </p:txBody>
        </p:sp>
        <p:sp>
          <p:nvSpPr>
            <p:cNvPr id="14377" name="ZoneTexte 59">
              <a:extLst>
                <a:ext uri="{FF2B5EF4-FFF2-40B4-BE49-F238E27FC236}">
                  <a16:creationId xmlns:a16="http://schemas.microsoft.com/office/drawing/2014/main" id="{13CAE74B-6D8C-4CC9-9011-0A07F71581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23957" y="3072738"/>
              <a:ext cx="41389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400" b="1">
                  <a:solidFill>
                    <a:srgbClr val="333399"/>
                  </a:solidFill>
                  <a:latin typeface="+mj-lt"/>
                </a:rPr>
                <a:t>0,4</a:t>
              </a:r>
            </a:p>
          </p:txBody>
        </p:sp>
        <p:sp>
          <p:nvSpPr>
            <p:cNvPr id="14378" name="Rectangle 1">
              <a:extLst>
                <a:ext uri="{FF2B5EF4-FFF2-40B4-BE49-F238E27FC236}">
                  <a16:creationId xmlns:a16="http://schemas.microsoft.com/office/drawing/2014/main" id="{D1DC5308-7435-46EF-A818-E3E3731852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255" y="1838325"/>
              <a:ext cx="367116" cy="3386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600">
                  <a:solidFill>
                    <a:srgbClr val="000066"/>
                  </a:solidFill>
                </a:rPr>
                <a:t>%</a:t>
              </a:r>
            </a:p>
          </p:txBody>
        </p:sp>
      </p:grpSp>
      <p:sp>
        <p:nvSpPr>
          <p:cNvPr id="14341" name="AutoShape 162">
            <a:extLst>
              <a:ext uri="{FF2B5EF4-FFF2-40B4-BE49-F238E27FC236}">
                <a16:creationId xmlns:a16="http://schemas.microsoft.com/office/drawing/2014/main" id="{4D0F1D51-2004-46D0-8710-8320EF6F7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70663"/>
            <a:ext cx="828675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/>
            <a:r>
              <a:rPr lang="en-GB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NEAT 022</a:t>
            </a:r>
          </a:p>
        </p:txBody>
      </p:sp>
      <p:sp>
        <p:nvSpPr>
          <p:cNvPr id="63" name="Titre 5">
            <a:extLst>
              <a:ext uri="{FF2B5EF4-FFF2-40B4-BE49-F238E27FC236}">
                <a16:creationId xmlns:a16="http://schemas.microsoft.com/office/drawing/2014/main" id="{660FBFAF-2F08-40B6-8635-419D12B7C750}"/>
              </a:ext>
            </a:extLst>
          </p:cNvPr>
          <p:cNvSpPr txBox="1">
            <a:spLocks/>
          </p:cNvSpPr>
          <p:nvPr/>
        </p:nvSpPr>
        <p:spPr>
          <a:xfrm>
            <a:off x="50800" y="44450"/>
            <a:ext cx="9093200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333399"/>
                </a:solidFill>
                <a:latin typeface="+mj-lt"/>
                <a:ea typeface="MS PGothic" panose="020B0600070205080204" pitchFamily="34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MS PGothic" panose="020B0600070205080204" pitchFamily="34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MS PGothic" panose="020B0600070205080204" pitchFamily="34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MS PGothic" panose="020B0600070205080204" pitchFamily="34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MS PGothic" panose="020B0600070205080204" pitchFamily="34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pPr defTabSz="914400"/>
            <a:r>
              <a:rPr lang="fr-FR" altLang="fr-FR" sz="2800" kern="0" dirty="0">
                <a:latin typeface="Calibri" panose="020F0502020204030204" pitchFamily="34" charset="0"/>
              </a:rPr>
              <a:t>Etude NEAT 022 : switch pour DTG vs poursuite IP/r </a:t>
            </a:r>
            <a:br>
              <a:rPr lang="fr-FR" altLang="fr-FR" sz="2800" kern="0" dirty="0">
                <a:latin typeface="Calibri" panose="020F0502020204030204" pitchFamily="34" charset="0"/>
              </a:rPr>
            </a:br>
            <a:r>
              <a:rPr lang="fr-FR" altLang="fr-FR" sz="2800" kern="0" dirty="0">
                <a:latin typeface="Calibri" panose="020F0502020204030204" pitchFamily="34" charset="0"/>
              </a:rPr>
              <a:t>chez des patients avec risque cardiovasculaire élevé</a:t>
            </a:r>
            <a:endParaRPr lang="fr-FR" sz="2800" kern="0" dirty="0"/>
          </a:p>
        </p:txBody>
      </p:sp>
      <p:sp>
        <p:nvSpPr>
          <p:cNvPr id="62" name="ZoneTexte 69">
            <a:extLst>
              <a:ext uri="{FF2B5EF4-FFF2-40B4-BE49-F238E27FC236}">
                <a16:creationId xmlns:a16="http://schemas.microsoft.com/office/drawing/2014/main" id="{C9C2CF6D-2140-4868-871F-55EEA23B1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0113" y="6608763"/>
            <a:ext cx="3200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en-GB" altLang="fr-FR" sz="1200" i="1" dirty="0" err="1">
                <a:solidFill>
                  <a:srgbClr val="CC3300"/>
                </a:solidFill>
              </a:rPr>
              <a:t>Gatell</a:t>
            </a:r>
            <a:r>
              <a:rPr lang="en-GB" altLang="fr-FR" sz="1200" i="1" dirty="0">
                <a:solidFill>
                  <a:srgbClr val="CC3300"/>
                </a:solidFill>
              </a:rPr>
              <a:t> JM. AIDS 2017; 31:2503-14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77">
            <a:extLst>
              <a:ext uri="{FF2B5EF4-FFF2-40B4-BE49-F238E27FC236}">
                <a16:creationId xmlns:a16="http://schemas.microsoft.com/office/drawing/2014/main" id="{3724AFBF-C41B-4F05-B47E-B1200B10BF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2804021"/>
              </p:ext>
            </p:extLst>
          </p:nvPr>
        </p:nvGraphicFramePr>
        <p:xfrm>
          <a:off x="322263" y="1673225"/>
          <a:ext cx="8637587" cy="3334392"/>
        </p:xfrm>
        <a:graphic>
          <a:graphicData uri="http://schemas.openxmlformats.org/drawingml/2006/table">
            <a:tbl>
              <a:tblPr/>
              <a:tblGrid>
                <a:gridCol w="3657600">
                  <a:extLst>
                    <a:ext uri="{9D8B030D-6E8A-4147-A177-3AD203B41FA5}">
                      <a16:colId xmlns:a16="http://schemas.microsoft.com/office/drawing/2014/main" val="665765359"/>
                    </a:ext>
                  </a:extLst>
                </a:gridCol>
                <a:gridCol w="2493962">
                  <a:extLst>
                    <a:ext uri="{9D8B030D-6E8A-4147-A177-3AD203B41FA5}">
                      <a16:colId xmlns:a16="http://schemas.microsoft.com/office/drawing/2014/main" val="3465463067"/>
                    </a:ext>
                  </a:extLst>
                </a:gridCol>
                <a:gridCol w="2486025">
                  <a:extLst>
                    <a:ext uri="{9D8B030D-6E8A-4147-A177-3AD203B41FA5}">
                      <a16:colId xmlns:a16="http://schemas.microsoft.com/office/drawing/2014/main" val="2483765453"/>
                    </a:ext>
                  </a:extLst>
                </a:gridCol>
              </a:tblGrid>
              <a:tr h="4794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fr-FR" altLang="fr-F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89993" marR="89993" marT="46800" marB="468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DTG + 2 INTI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n = 205</a:t>
                      </a:r>
                    </a:p>
                  </a:txBody>
                  <a:tcPr marL="89993" marR="89993" marT="46800" marB="468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IP/r + 2 INTI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n = 210</a:t>
                      </a:r>
                    </a:p>
                  </a:txBody>
                  <a:tcPr marL="89993" marR="89993" marT="46800" marB="468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7764064"/>
                  </a:ext>
                </a:extLst>
              </a:tr>
              <a:tr h="2571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89993" marR="89993" marT="46800" marB="468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89993" marR="89993" marT="46800" marB="468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89993" marR="89993" marT="46800" marB="468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36514"/>
                  </a:ext>
                </a:extLst>
              </a:tr>
              <a:tr h="2571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Evénement indésirable de grade 3-4</a:t>
                      </a:r>
                    </a:p>
                  </a:txBody>
                  <a:tcPr marL="89993" marR="89993" marT="46800" marB="468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5,9</a:t>
                      </a:r>
                    </a:p>
                  </a:txBody>
                  <a:tcPr marL="89993" marR="89993" marT="46800" marB="468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9, 1</a:t>
                      </a:r>
                    </a:p>
                  </a:txBody>
                  <a:tcPr marL="89993" marR="89993" marT="46800" marB="468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364203"/>
                  </a:ext>
                </a:extLst>
              </a:tr>
              <a:tr h="2571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Evénement indésirable  grave</a:t>
                      </a:r>
                    </a:p>
                  </a:txBody>
                  <a:tcPr marL="89993" marR="89993" marT="46800" marB="468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5,9</a:t>
                      </a:r>
                    </a:p>
                  </a:txBody>
                  <a:tcPr marL="89993" marR="89993" marT="46800" marB="468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7,7</a:t>
                      </a:r>
                    </a:p>
                  </a:txBody>
                  <a:tcPr marL="89993" marR="89993" marT="46800" marB="468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436420"/>
                  </a:ext>
                </a:extLst>
              </a:tr>
              <a:tr h="93186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Evénement indésirable lié au traitement</a:t>
                      </a:r>
                    </a:p>
                  </a:txBody>
                  <a:tcPr marL="89993" marR="89993" marT="46800" marB="468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12,8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41 EI chez 26 patients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dont 15/41 troubles de l’humeur, du sommeil ou du SNC</a:t>
                      </a:r>
                    </a:p>
                  </a:txBody>
                  <a:tcPr marL="89993" marR="89993" marT="46800" marB="468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7,2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21 EI chez 15 patients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dont 6/21 troubles de l’humeur, du sommeil ou du SNC</a:t>
                      </a:r>
                    </a:p>
                  </a:txBody>
                  <a:tcPr marL="89993" marR="89993" marT="46800" marB="468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615993"/>
                  </a:ext>
                </a:extLst>
              </a:tr>
              <a:tr h="2571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Arrêt pour événement indésirable </a:t>
                      </a:r>
                    </a:p>
                  </a:txBody>
                  <a:tcPr marL="89993" marR="89993" marT="46800" marB="468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3,4 (n = 7 *)</a:t>
                      </a:r>
                    </a:p>
                  </a:txBody>
                  <a:tcPr marL="89993" marR="89993" marT="46800" marB="468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1,4 (n = 3 **)</a:t>
                      </a:r>
                    </a:p>
                  </a:txBody>
                  <a:tcPr marL="89993" marR="89993" marT="46800" marB="468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153776"/>
                  </a:ext>
                </a:extLst>
              </a:tr>
              <a:tr h="46831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Décès</a:t>
                      </a:r>
                    </a:p>
                  </a:txBody>
                  <a:tcPr marL="89993" marR="89993" marT="46800" marB="468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0</a:t>
                      </a:r>
                    </a:p>
                  </a:txBody>
                  <a:tcPr marL="89993" marR="89993" marT="46800" marB="468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0,5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(n = 1, chute accidentelle)</a:t>
                      </a:r>
                    </a:p>
                  </a:txBody>
                  <a:tcPr marL="89993" marR="89993" marT="46800" marB="468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784376"/>
                  </a:ext>
                </a:extLst>
              </a:tr>
            </a:tbl>
          </a:graphicData>
        </a:graphic>
      </p:graphicFrame>
      <p:sp>
        <p:nvSpPr>
          <p:cNvPr id="15395" name="Rectangle 6">
            <a:extLst>
              <a:ext uri="{FF2B5EF4-FFF2-40B4-BE49-F238E27FC236}">
                <a16:creationId xmlns:a16="http://schemas.microsoft.com/office/drawing/2014/main" id="{64EEB047-A466-47B7-858F-3DC7DDADE6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8" y="1271588"/>
            <a:ext cx="8945562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ts val="1525"/>
              </a:lnSpc>
              <a:spcBef>
                <a:spcPct val="20000"/>
              </a:spcBef>
            </a:pPr>
            <a:r>
              <a:rPr lang="fr-FR" altLang="fr-FR" b="1">
                <a:solidFill>
                  <a:srgbClr val="CC3300"/>
                </a:solidFill>
                <a:latin typeface="Calibri" panose="020F0502020204030204" pitchFamily="34" charset="0"/>
              </a:rPr>
              <a:t>Evénements indésirables, %</a:t>
            </a:r>
          </a:p>
        </p:txBody>
      </p:sp>
      <p:sp>
        <p:nvSpPr>
          <p:cNvPr id="15396" name="ZoneTexte 4">
            <a:extLst>
              <a:ext uri="{FF2B5EF4-FFF2-40B4-BE49-F238E27FC236}">
                <a16:creationId xmlns:a16="http://schemas.microsoft.com/office/drawing/2014/main" id="{9E229C50-3815-40E1-9B81-92A1A99A7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6750" y="56848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fr-FR" altLang="fr-FR" sz="1800"/>
          </a:p>
        </p:txBody>
      </p:sp>
      <p:sp>
        <p:nvSpPr>
          <p:cNvPr id="15397" name="ZoneTexte 5">
            <a:extLst>
              <a:ext uri="{FF2B5EF4-FFF2-40B4-BE49-F238E27FC236}">
                <a16:creationId xmlns:a16="http://schemas.microsoft.com/office/drawing/2014/main" id="{24499043-54EE-40A8-B3F4-0C46B06F8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263" y="5065713"/>
            <a:ext cx="6816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/>
            <a:r>
              <a:rPr lang="fr-FR" altLang="fr-FR" sz="1400" dirty="0">
                <a:solidFill>
                  <a:srgbClr val="000066"/>
                </a:solidFill>
              </a:rPr>
              <a:t>* Infection VHC aiguë (n = 1), troubles de l’humeur et/ou du sommeil (n = 6)</a:t>
            </a:r>
          </a:p>
          <a:p>
            <a:pPr algn="l" eaLnBrk="1" hangingPunct="1"/>
            <a:r>
              <a:rPr lang="fr-FR" altLang="fr-FR" sz="1400" dirty="0">
                <a:solidFill>
                  <a:srgbClr val="000066"/>
                </a:solidFill>
              </a:rPr>
              <a:t>** Infection VHC aiguë (n = 1), dyspepsie (n = 1), aggravation fonction rénale (n = 1)</a:t>
            </a:r>
          </a:p>
        </p:txBody>
      </p:sp>
      <p:sp>
        <p:nvSpPr>
          <p:cNvPr id="15398" name="ZoneTexte 6">
            <a:extLst>
              <a:ext uri="{FF2B5EF4-FFF2-40B4-BE49-F238E27FC236}">
                <a16:creationId xmlns:a16="http://schemas.microsoft.com/office/drawing/2014/main" id="{B2289B34-752E-4493-8778-99602C4B6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75" y="5589588"/>
            <a:ext cx="672081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altLang="fr-FR" sz="2000" b="1" dirty="0">
                <a:solidFill>
                  <a:srgbClr val="CC3300"/>
                </a:solidFill>
                <a:latin typeface="+mj-lt"/>
              </a:rPr>
              <a:t>Modification médiane du </a:t>
            </a:r>
            <a:r>
              <a:rPr lang="fr-FR" altLang="fr-FR" sz="2000" b="1" dirty="0" err="1">
                <a:solidFill>
                  <a:srgbClr val="CC3300"/>
                </a:solidFill>
                <a:latin typeface="+mj-lt"/>
              </a:rPr>
              <a:t>DFGe</a:t>
            </a:r>
            <a:r>
              <a:rPr lang="fr-FR" altLang="fr-FR" sz="2000" b="1" dirty="0">
                <a:solidFill>
                  <a:srgbClr val="CC3300"/>
                </a:solidFill>
                <a:latin typeface="+mj-lt"/>
              </a:rPr>
              <a:t> (CKD-EPI) à S48 (p &lt; 0,001) </a:t>
            </a:r>
          </a:p>
          <a:p>
            <a:pPr lvl="1" algn="l" eaLnBrk="1" hangingPunct="1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altLang="fr-FR" sz="1800" dirty="0">
                <a:solidFill>
                  <a:srgbClr val="000066"/>
                </a:solidFill>
              </a:rPr>
              <a:t>DTG : environ - 8 ml/min </a:t>
            </a:r>
          </a:p>
          <a:p>
            <a:pPr lvl="1" algn="l" eaLnBrk="1" hangingPunct="1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altLang="fr-FR" sz="1800" dirty="0">
                <a:solidFill>
                  <a:srgbClr val="000066"/>
                </a:solidFill>
              </a:rPr>
              <a:t>IP/r : 0 ml/min </a:t>
            </a:r>
          </a:p>
        </p:txBody>
      </p:sp>
      <p:sp>
        <p:nvSpPr>
          <p:cNvPr id="15400" name="AutoShape 162">
            <a:extLst>
              <a:ext uri="{FF2B5EF4-FFF2-40B4-BE49-F238E27FC236}">
                <a16:creationId xmlns:a16="http://schemas.microsoft.com/office/drawing/2014/main" id="{DD95F905-172C-49D6-BE19-56CEB196F5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70663"/>
            <a:ext cx="828675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/>
            <a:r>
              <a:rPr lang="en-GB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NEAT 022</a:t>
            </a:r>
          </a:p>
        </p:txBody>
      </p:sp>
      <p:sp>
        <p:nvSpPr>
          <p:cNvPr id="10" name="Titre 5">
            <a:extLst>
              <a:ext uri="{FF2B5EF4-FFF2-40B4-BE49-F238E27FC236}">
                <a16:creationId xmlns:a16="http://schemas.microsoft.com/office/drawing/2014/main" id="{C3D8351F-E934-42C0-B713-0D4EE448C3EC}"/>
              </a:ext>
            </a:extLst>
          </p:cNvPr>
          <p:cNvSpPr txBox="1">
            <a:spLocks/>
          </p:cNvSpPr>
          <p:nvPr/>
        </p:nvSpPr>
        <p:spPr>
          <a:xfrm>
            <a:off x="50800" y="44450"/>
            <a:ext cx="9093200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333399"/>
                </a:solidFill>
                <a:latin typeface="+mj-lt"/>
                <a:ea typeface="MS PGothic" panose="020B0600070205080204" pitchFamily="34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MS PGothic" panose="020B0600070205080204" pitchFamily="34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MS PGothic" panose="020B0600070205080204" pitchFamily="34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MS PGothic" panose="020B0600070205080204" pitchFamily="34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MS PGothic" panose="020B0600070205080204" pitchFamily="34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pPr defTabSz="914400"/>
            <a:r>
              <a:rPr lang="fr-FR" altLang="fr-FR" sz="2800" kern="0" dirty="0">
                <a:latin typeface="Calibri" panose="020F0502020204030204" pitchFamily="34" charset="0"/>
              </a:rPr>
              <a:t>Etude NEAT 022 : switch pour DTG vs poursuite IP/r </a:t>
            </a:r>
            <a:br>
              <a:rPr lang="fr-FR" altLang="fr-FR" sz="2800" kern="0" dirty="0">
                <a:latin typeface="Calibri" panose="020F0502020204030204" pitchFamily="34" charset="0"/>
              </a:rPr>
            </a:br>
            <a:r>
              <a:rPr lang="fr-FR" altLang="fr-FR" sz="2800" kern="0" dirty="0">
                <a:latin typeface="Calibri" panose="020F0502020204030204" pitchFamily="34" charset="0"/>
              </a:rPr>
              <a:t>chez des patients avec risque cardiovasculaire élevé</a:t>
            </a:r>
            <a:endParaRPr lang="fr-FR" sz="2800" kern="0" dirty="0"/>
          </a:p>
        </p:txBody>
      </p:sp>
      <p:sp>
        <p:nvSpPr>
          <p:cNvPr id="11" name="ZoneTexte 69">
            <a:extLst>
              <a:ext uri="{FF2B5EF4-FFF2-40B4-BE49-F238E27FC236}">
                <a16:creationId xmlns:a16="http://schemas.microsoft.com/office/drawing/2014/main" id="{C9C2CF6D-2140-4868-871F-55EEA23B1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0113" y="6608763"/>
            <a:ext cx="3200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en-GB" altLang="fr-FR" sz="1200" i="1" dirty="0" err="1">
                <a:solidFill>
                  <a:srgbClr val="CC3300"/>
                </a:solidFill>
              </a:rPr>
              <a:t>Gatell</a:t>
            </a:r>
            <a:r>
              <a:rPr lang="en-GB" altLang="fr-FR" sz="1200" i="1" dirty="0">
                <a:solidFill>
                  <a:srgbClr val="CC3300"/>
                </a:solidFill>
              </a:rPr>
              <a:t> JM. AIDS 2017; 31:2503-14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Espace réservé du contenu 2">
            <a:extLst>
              <a:ext uri="{FF2B5EF4-FFF2-40B4-BE49-F238E27FC236}">
                <a16:creationId xmlns:a16="http://schemas.microsoft.com/office/drawing/2014/main" id="{5C4F979C-C20B-410B-BDE7-32DF836A256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0800" y="1409700"/>
            <a:ext cx="9024938" cy="5303838"/>
          </a:xfrm>
        </p:spPr>
        <p:txBody>
          <a:bodyPr/>
          <a:lstStyle/>
          <a:p>
            <a:r>
              <a:rPr lang="fr-FR" altLang="fr-FR" sz="2800" b="1" dirty="0">
                <a:latin typeface="Calibri" panose="020F0502020204030204" pitchFamily="34" charset="0"/>
              </a:rPr>
              <a:t>Conclusions</a:t>
            </a:r>
            <a:br>
              <a:rPr lang="fr-FR" altLang="fr-FR" sz="2800" b="1" dirty="0">
                <a:latin typeface="Calibri" panose="020F0502020204030204" pitchFamily="34" charset="0"/>
              </a:rPr>
            </a:br>
            <a:endParaRPr lang="fr-FR" altLang="fr-FR" sz="2800" b="1" dirty="0">
              <a:latin typeface="Calibri" panose="020F0502020204030204" pitchFamily="34" charset="0"/>
            </a:endParaRPr>
          </a:p>
          <a:p>
            <a:pPr lvl="1"/>
            <a:r>
              <a:rPr lang="fr-FR" altLang="fr-FR" sz="2000" dirty="0"/>
              <a:t>Après 48 semaines, chez des patients contrôlés </a:t>
            </a:r>
            <a:r>
              <a:rPr lang="fr-FR" altLang="fr-FR" sz="2000" dirty="0" err="1"/>
              <a:t>virologiquement</a:t>
            </a:r>
            <a:r>
              <a:rPr lang="fr-FR" altLang="fr-FR" sz="2000" dirty="0"/>
              <a:t> avec risque cardiovasculaire élevé (de plus de 50 ans et/ou avec score Framingham &gt; 10 %) et recevant une trithérapie avec IP/r + 2 INTI</a:t>
            </a:r>
          </a:p>
          <a:p>
            <a:pPr lvl="2"/>
            <a:r>
              <a:rPr lang="fr-FR" altLang="fr-FR" sz="1800" dirty="0"/>
              <a:t>Le switch pour un schéma avec DTG était non-inférieur. Les analyses de sensibilité et par sous-groupes confirmaient ce résultat</a:t>
            </a:r>
          </a:p>
          <a:p>
            <a:pPr lvl="2"/>
            <a:r>
              <a:rPr lang="fr-FR" altLang="fr-FR" sz="1800" dirty="0"/>
              <a:t>Le cholestérol total et les autres paramètres lipidiques s’amélioraient tant globalement que pour les divers sous-groupes</a:t>
            </a:r>
          </a:p>
          <a:p>
            <a:pPr lvl="2"/>
            <a:r>
              <a:rPr lang="fr-FR" altLang="fr-FR" sz="1800" dirty="0"/>
              <a:t>Il y avait très peu d’</a:t>
            </a:r>
            <a:r>
              <a:rPr lang="fr-FR" altLang="ja-JP" sz="1800" dirty="0"/>
              <a:t>échecs virologiques confirmés, sans émergence de mutation de résistance</a:t>
            </a:r>
          </a:p>
          <a:p>
            <a:pPr lvl="2"/>
            <a:r>
              <a:rPr lang="fr-FR" altLang="fr-FR" sz="1800" dirty="0"/>
              <a:t>La tolérance était globalement bonne et similaire dans les 2 groupes</a:t>
            </a:r>
          </a:p>
        </p:txBody>
      </p:sp>
      <p:sp>
        <p:nvSpPr>
          <p:cNvPr id="16387" name="AutoShape 162">
            <a:extLst>
              <a:ext uri="{FF2B5EF4-FFF2-40B4-BE49-F238E27FC236}">
                <a16:creationId xmlns:a16="http://schemas.microsoft.com/office/drawing/2014/main" id="{F151C20F-7BC1-4937-BA83-A654A5F51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70663"/>
            <a:ext cx="828675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/>
            <a:r>
              <a:rPr lang="en-GB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NEAT 022</a:t>
            </a:r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87BDC9E3-165C-4706-85FF-20AE3E3AF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altLang="fr-FR" sz="2800" dirty="0">
                <a:latin typeface="Calibri" panose="020F0502020204030204" pitchFamily="34" charset="0"/>
              </a:rPr>
              <a:t>Etude NEAT 022 : switch pour DTG vs poursuite IP/r </a:t>
            </a:r>
            <a:br>
              <a:rPr lang="fr-FR" altLang="fr-FR" sz="2800" dirty="0">
                <a:latin typeface="Calibri" panose="020F0502020204030204" pitchFamily="34" charset="0"/>
              </a:rPr>
            </a:br>
            <a:r>
              <a:rPr lang="fr-FR" altLang="fr-FR" sz="2800" dirty="0">
                <a:latin typeface="Calibri" panose="020F0502020204030204" pitchFamily="34" charset="0"/>
              </a:rPr>
              <a:t>chez des patients avec risque cardiovasculaire élevé</a:t>
            </a:r>
            <a:endParaRPr lang="fr-FR" sz="2800" dirty="0"/>
          </a:p>
        </p:txBody>
      </p:sp>
      <p:sp>
        <p:nvSpPr>
          <p:cNvPr id="7" name="ZoneTexte 69">
            <a:extLst>
              <a:ext uri="{FF2B5EF4-FFF2-40B4-BE49-F238E27FC236}">
                <a16:creationId xmlns:a16="http://schemas.microsoft.com/office/drawing/2014/main" id="{C9C2CF6D-2140-4868-871F-55EEA23B1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0113" y="6608763"/>
            <a:ext cx="3200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en-GB" altLang="fr-FR" sz="1200" i="1" dirty="0" err="1">
                <a:solidFill>
                  <a:srgbClr val="CC3300"/>
                </a:solidFill>
              </a:rPr>
              <a:t>Gatell</a:t>
            </a:r>
            <a:r>
              <a:rPr lang="en-GB" altLang="fr-FR" sz="1200" i="1" dirty="0">
                <a:solidFill>
                  <a:srgbClr val="CC3300"/>
                </a:solidFill>
              </a:rPr>
              <a:t> JM. AIDS 2017; 31:2503-14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7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8330</TotalTime>
  <Words>1082</Words>
  <Application>Microsoft Office PowerPoint</Application>
  <PresentationFormat>Affichage à l'écran (4:3)</PresentationFormat>
  <Paragraphs>322</Paragraphs>
  <Slides>9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ＭＳ Ｐゴシック</vt:lpstr>
      <vt:lpstr>ＭＳ Ｐゴシック</vt:lpstr>
      <vt:lpstr>Arial</vt:lpstr>
      <vt:lpstr>Calibri</vt:lpstr>
      <vt:lpstr>Cambria</vt:lpstr>
      <vt:lpstr>Trebuchet MS</vt:lpstr>
      <vt:lpstr>Wingdings</vt:lpstr>
      <vt:lpstr>ARV_trials_2017</vt:lpstr>
      <vt:lpstr>Switch pour schéma avec DTG</vt:lpstr>
      <vt:lpstr>Etude NEAT 022 : switch pour DTG vs poursuite IP/r  chez des patients avec risque cardiovasculaire élevé</vt:lpstr>
      <vt:lpstr>Etude NEAT 022 : switch pour DTG vs poursuite IP/r  chez des patients avec risque cardiovasculaire élevé</vt:lpstr>
      <vt:lpstr>Etude NEAT 022 : switch pour DTG vs poursuite IP/r  chez des patients avec risque cardiovasculaire élevé</vt:lpstr>
      <vt:lpstr>Présentation PowerPoint</vt:lpstr>
      <vt:lpstr>Présentation PowerPoint</vt:lpstr>
      <vt:lpstr>Présentation PowerPoint</vt:lpstr>
      <vt:lpstr>Présentation PowerPoint</vt:lpstr>
      <vt:lpstr>Etude NEAT 022 : switch pour DTG vs poursuite IP/r  chez des patients avec risque cardiovasculaire élevé</vt:lpstr>
    </vt:vector>
  </TitlesOfParts>
  <Company>ARV-trials.com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Switch 2017</dc:title>
  <dc:subject>www.arv-trials.com</dc:subject>
  <dc:creator>Pedro Cahn, Anton Posniak, François Raffi</dc:creator>
  <cp:keywords>AEI</cp:keywords>
  <cp:lastModifiedBy>Pilar</cp:lastModifiedBy>
  <cp:revision>304</cp:revision>
  <dcterms:created xsi:type="dcterms:W3CDTF">2011-03-08T09:11:08Z</dcterms:created>
  <dcterms:modified xsi:type="dcterms:W3CDTF">2017-12-21T09:43:41Z</dcterms:modified>
  <cp:category>www.aei.fr</cp:category>
</cp:coreProperties>
</file>