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4" r:id="rId2"/>
    <p:sldId id="257" r:id="rId3"/>
    <p:sldId id="258" r:id="rId4"/>
    <p:sldId id="259" r:id="rId5"/>
    <p:sldId id="267" r:id="rId6"/>
    <p:sldId id="266" r:id="rId7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4" clrIdx="2"/>
  <p:cmAuthor id="3" name="Utilisateur de Microsoft Office" initials="Office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66"/>
    <a:srgbClr val="10EB00"/>
    <a:srgbClr val="DDDDDD"/>
    <a:srgbClr val="333399"/>
    <a:srgbClr val="006600"/>
    <a:srgbClr val="FF960C"/>
    <a:srgbClr val="CC3300"/>
    <a:srgbClr val="3AC5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9630" autoAdjust="0"/>
  </p:normalViewPr>
  <p:slideViewPr>
    <p:cSldViewPr snapToGrid="0" snapToObjects="1">
      <p:cViewPr varScale="1">
        <p:scale>
          <a:sx n="88" d="100"/>
          <a:sy n="88" d="100"/>
        </p:scale>
        <p:origin x="-1650" y="-96"/>
      </p:cViewPr>
      <p:guideLst>
        <p:guide orient="horz" pos="233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16/07/2015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B87528F-3C34-418C-B37E-B3F1FFDBC226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Switch pour LPV/r + 3TC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 smtClean="0">
                <a:latin typeface="Calibri" pitchFamily="34" charset="0"/>
                <a:ea typeface="ＭＳ Ｐゴシック" pitchFamily="34" charset="-128"/>
              </a:rPr>
              <a:t>Etude OLE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865365" y="3213100"/>
            <a:ext cx="510924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380294" y="2689225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364419" y="2698750"/>
            <a:ext cx="6508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372356" y="3679825"/>
            <a:ext cx="6223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008993" y="2219979"/>
            <a:ext cx="3743716" cy="824400"/>
          </a:xfrm>
          <a:prstGeom prst="rect">
            <a:avLst/>
          </a:prstGeom>
          <a:solidFill>
            <a:srgbClr val="10EB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b="1" smtClean="0">
                <a:solidFill>
                  <a:srgbClr val="000000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LPV/r bid + </a:t>
            </a:r>
            <a:r>
              <a:rPr lang="fr-FR" b="1" smtClean="0">
                <a:solidFill>
                  <a:srgbClr val="000000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3TC ou FTC qd + </a:t>
            </a:r>
            <a:r>
              <a:rPr lang="fr-FR" b="1" smtClean="0">
                <a:solidFill>
                  <a:srgbClr val="000000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INTI</a:t>
            </a:r>
            <a:endParaRPr lang="fr-FR" b="1">
              <a:ln>
                <a:solidFill>
                  <a:srgbClr val="FF6600"/>
                </a:solidFill>
              </a:ln>
              <a:solidFill>
                <a:srgbClr val="000000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9232" name="Text Box 36"/>
          <p:cNvSpPr txBox="1">
            <a:spLocks noChangeArrowheads="1"/>
          </p:cNvSpPr>
          <p:nvPr/>
        </p:nvSpPr>
        <p:spPr bwMode="auto">
          <a:xfrm>
            <a:off x="4229275" y="2324100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127</a:t>
            </a:r>
            <a:endParaRPr lang="fr-FR" sz="14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233" name="Text Box 37"/>
          <p:cNvSpPr txBox="1">
            <a:spLocks noChangeArrowheads="1"/>
          </p:cNvSpPr>
          <p:nvPr/>
        </p:nvSpPr>
        <p:spPr bwMode="auto">
          <a:xfrm>
            <a:off x="4216575" y="3717925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123</a:t>
            </a:r>
            <a:endParaRPr lang="fr-FR" sz="14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5008992" y="3208338"/>
            <a:ext cx="3743717" cy="823912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LPV/</a:t>
            </a:r>
            <a:r>
              <a:rPr lang="fr-FR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r bid + 3TC/FTC </a:t>
            </a:r>
            <a:r>
              <a:rPr lang="fr-FR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qd</a:t>
            </a:r>
            <a:endParaRPr lang="fr-FR" b="1">
              <a:solidFill>
                <a:schemeClr val="bg1"/>
              </a:solidFill>
              <a:latin typeface="+mj-lt"/>
              <a:ea typeface="Times New Roman" pitchFamily="-65" charset="0"/>
              <a:cs typeface="Times New Roman" pitchFamily="-65" charset="0"/>
            </a:endParaRP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4" y="1163638"/>
            <a:ext cx="3282411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  <a:endParaRPr lang="fr-F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9238" name="Connecteur droit 66"/>
          <p:cNvCxnSpPr>
            <a:cxnSpLocks noChangeShapeType="1"/>
          </p:cNvCxnSpPr>
          <p:nvPr/>
        </p:nvCxnSpPr>
        <p:spPr bwMode="auto">
          <a:xfrm rot="5400000">
            <a:off x="3910793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239" name="Oval 170"/>
          <p:cNvSpPr>
            <a:spLocks noChangeArrowheads="1"/>
          </p:cNvSpPr>
          <p:nvPr/>
        </p:nvSpPr>
        <p:spPr bwMode="auto">
          <a:xfrm>
            <a:off x="3351956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Randomisation*</a:t>
            </a: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1 : 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fr-FR" sz="1400" b="1" smtClean="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Sans </a:t>
            </a:r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insu</a:t>
            </a:r>
            <a:endParaRPr lang="fr-FR" sz="1400" b="1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9242" name="Espace réservé du contenu 2"/>
          <p:cNvSpPr>
            <a:spLocks/>
          </p:cNvSpPr>
          <p:nvPr/>
        </p:nvSpPr>
        <p:spPr bwMode="auto">
          <a:xfrm>
            <a:off x="34926" y="4580155"/>
            <a:ext cx="8731388" cy="2002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 smtClean="0">
                <a:solidFill>
                  <a:srgbClr val="000066"/>
                </a:solidFill>
              </a:rPr>
              <a:t>Principal: proportion sans échec thérapeutique à S48 (ITT)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 smtClean="0">
                <a:solidFill>
                  <a:srgbClr val="000066"/>
                </a:solidFill>
              </a:rPr>
              <a:t>Echec thérapeutique : 2 ARN VIH consécutifs ≥ 50 c/ml, décès, nouvel événement sida, perdu de vue ou modification ou arrêt de l’un des ARV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 smtClean="0">
                <a:solidFill>
                  <a:srgbClr val="000066"/>
                </a:solidFill>
              </a:rPr>
              <a:t>Non infériorité de la bithérapie, borne supérieure de l’IC 95 % bilatéral de la différence = 12 %, puissance de 80 %</a:t>
            </a:r>
            <a:endParaRPr lang="fr-FR" dirty="0" smtClean="0">
              <a:solidFill>
                <a:srgbClr val="000066"/>
              </a:solidFill>
            </a:endParaRPr>
          </a:p>
        </p:txBody>
      </p:sp>
      <p:sp>
        <p:nvSpPr>
          <p:cNvPr id="9245" name="AutoShape 162"/>
          <p:cNvSpPr>
            <a:spLocks noChangeArrowheads="1"/>
          </p:cNvSpPr>
          <p:nvPr/>
        </p:nvSpPr>
        <p:spPr bwMode="auto">
          <a:xfrm>
            <a:off x="213657" y="2490317"/>
            <a:ext cx="3662886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Patients VIH+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Traitement stable par LPV/r + 3TC </a:t>
            </a:r>
            <a:b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</a:br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ou FTC + INTI </a:t>
            </a:r>
            <a:endParaRPr lang="fr-FR" sz="1600" b="1" smtClean="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ARN VIH &lt; 50 c/ml </a:t>
            </a:r>
            <a:r>
              <a:rPr lang="fr-FR" sz="1600" b="1" u="sng" smtClean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 6 </a:t>
            </a:r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mois</a:t>
            </a:r>
            <a:endParaRPr lang="fr-FR" sz="1600" b="1" smtClean="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Pas de résistance à </a:t>
            </a:r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LPV/r</a:t>
            </a:r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, 3TC ou </a:t>
            </a:r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FTC</a:t>
            </a:r>
            <a:endParaRPr lang="fr-FR" sz="1600" b="1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34" name="Oval 110"/>
          <p:cNvSpPr>
            <a:spLocks noChangeArrowheads="1"/>
          </p:cNvSpPr>
          <p:nvPr/>
        </p:nvSpPr>
        <p:spPr bwMode="auto">
          <a:xfrm>
            <a:off x="8467863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W48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248" name="Line 172"/>
          <p:cNvSpPr>
            <a:spLocks noChangeShapeType="1"/>
          </p:cNvSpPr>
          <p:nvPr/>
        </p:nvSpPr>
        <p:spPr bwMode="auto">
          <a:xfrm>
            <a:off x="8766313" y="193794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1" name="AutoShape 162"/>
          <p:cNvSpPr>
            <a:spLocks noChangeArrowheads="1"/>
          </p:cNvSpPr>
          <p:nvPr/>
        </p:nvSpPr>
        <p:spPr bwMode="auto">
          <a:xfrm>
            <a:off x="1" y="6605389"/>
            <a:ext cx="403200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200" b="1" i="1" smtClean="0">
                <a:solidFill>
                  <a:srgbClr val="333399"/>
                </a:solidFill>
                <a:latin typeface="Cambria" pitchFamily="18" charset="0"/>
              </a:rPr>
              <a:t>OLE</a:t>
            </a:r>
            <a:endParaRPr lang="fr-FR" sz="1200" b="1" i="1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2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OLE : </a:t>
            </a:r>
            <a:r>
              <a:rPr lang="en-GB" sz="3200" dirty="0" smtClean="0">
                <a:ea typeface="ＭＳ Ｐゴシック" pitchFamily="34" charset="-128"/>
              </a:rPr>
              <a:t>switch </a:t>
            </a:r>
            <a:r>
              <a:rPr lang="en-GB" sz="3200" dirty="0" smtClean="0">
                <a:ea typeface="ＭＳ Ｐゴシック" pitchFamily="34" charset="-128"/>
              </a:rPr>
              <a:t>pour LPV/r + 3TC/FTC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13657" y="4155496"/>
            <a:ext cx="88304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000066"/>
                </a:solidFill>
              </a:rPr>
              <a:t>* Randomisation stratifiée sur durée suppression VIH (&lt; ou &gt; 1 an)</a:t>
            </a:r>
            <a:r>
              <a:rPr lang="fr-FR" sz="1400" dirty="0">
                <a:solidFill>
                  <a:srgbClr val="000066"/>
                </a:solidFill>
              </a:rPr>
              <a:t> </a:t>
            </a:r>
            <a:r>
              <a:rPr lang="fr-FR" sz="1400" dirty="0" smtClean="0">
                <a:solidFill>
                  <a:srgbClr val="000066"/>
                </a:solidFill>
              </a:rPr>
              <a:t>et nadir CD4 (&lt; ou &gt; 100/</a:t>
            </a:r>
            <a:r>
              <a:rPr lang="fr-FR" sz="1400" dirty="0" smtClean="0">
                <a:solidFill>
                  <a:srgbClr val="000066"/>
                </a:solidFill>
                <a:latin typeface="Symbol" charset="2"/>
                <a:cs typeface="Symbol" charset="2"/>
              </a:rPr>
              <a:t>m</a:t>
            </a:r>
            <a:r>
              <a:rPr lang="fr-FR" sz="1400" dirty="0" smtClean="0">
                <a:solidFill>
                  <a:srgbClr val="000066"/>
                </a:solidFill>
              </a:rPr>
              <a:t>l)</a:t>
            </a:r>
            <a:endParaRPr lang="fr-FR" sz="1400" dirty="0">
              <a:solidFill>
                <a:srgbClr val="000066"/>
              </a:solidFill>
            </a:endParaRPr>
          </a:p>
        </p:txBody>
      </p:sp>
      <p:sp>
        <p:nvSpPr>
          <p:cNvPr id="23" name="ZoneTexte 69"/>
          <p:cNvSpPr txBox="1">
            <a:spLocks noChangeArrowheads="1"/>
          </p:cNvSpPr>
          <p:nvPr/>
        </p:nvSpPr>
        <p:spPr bwMode="auto">
          <a:xfrm>
            <a:off x="500899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Arribas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JR. Lancet Infect Dis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34" charset="-128"/>
              </a:rPr>
              <a:t>2015;2015;15:785-92</a:t>
            </a:r>
            <a:endParaRPr lang="fr-FR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1520798" y="127878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</a:t>
            </a: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à l’inclusion et </a:t>
            </a: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devenir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93381331"/>
              </p:ext>
            </p:extLst>
          </p:nvPr>
        </p:nvGraphicFramePr>
        <p:xfrm>
          <a:off x="383371" y="1663299"/>
          <a:ext cx="8278421" cy="4539024"/>
        </p:xfrm>
        <a:graphic>
          <a:graphicData uri="http://schemas.openxmlformats.org/drawingml/2006/table">
            <a:tbl>
              <a:tblPr/>
              <a:tblGrid>
                <a:gridCol w="4387783"/>
                <a:gridCol w="1997493"/>
                <a:gridCol w="1893145"/>
              </a:tblGrid>
              <a:tr h="62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LPV/r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121</a:t>
                      </a:r>
                      <a:endParaRPr kumimoji="0" lang="fr-FR" sz="16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65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LPV/r + 3TC/FTC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118</a:t>
                      </a:r>
                      <a:endParaRPr kumimoji="0" lang="fr-FR" sz="16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65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</a:tr>
              <a:tr h="328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 médian, années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47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43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36 %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27 %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8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médiane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614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599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Nadir 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médiane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177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175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Durée ARN VIH &lt; 50 c/ml, médiane, mois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50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44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0196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INTI à la pré-inclusion,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ABC/3TC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autres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12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9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avant S48,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Echec virologique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Perdu de vue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Décision médicale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 (7 %)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 (7 %)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1" y="6605389"/>
            <a:ext cx="403200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OLE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200" dirty="0" smtClean="0">
                <a:ea typeface="ＭＳ Ｐゴシック" pitchFamily="34" charset="-128"/>
              </a:rPr>
              <a:t>Etude OLE : </a:t>
            </a:r>
            <a:r>
              <a:rPr lang="en-GB" sz="3200" dirty="0" smtClean="0">
                <a:ea typeface="ＭＳ Ｐゴシック" pitchFamily="34" charset="-128"/>
              </a:rPr>
              <a:t>switch </a:t>
            </a:r>
            <a:r>
              <a:rPr lang="en-GB" sz="3200" dirty="0" smtClean="0">
                <a:ea typeface="ＭＳ Ｐゴシック" pitchFamily="34" charset="-128"/>
              </a:rPr>
              <a:t>pour LPV/r + 3TC/FTC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500899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Arribas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JR. Lancet Infect Dis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34" charset="-128"/>
              </a:rPr>
              <a:t>2015;2015;15:785-92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0"/>
          <p:cNvSpPr>
            <a:spLocks noChangeArrowheads="1"/>
          </p:cNvSpPr>
          <p:nvPr/>
        </p:nvSpPr>
        <p:spPr bwMode="auto">
          <a:xfrm>
            <a:off x="136546" y="1552575"/>
            <a:ext cx="35369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ARN VIH &lt; 50 c/ml (ITT)</a:t>
            </a:r>
            <a:endParaRPr lang="en-US" sz="2000" b="1" dirty="0">
              <a:solidFill>
                <a:srgbClr val="333399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pSp>
        <p:nvGrpSpPr>
          <p:cNvPr id="54" name="Groupe 53"/>
          <p:cNvGrpSpPr/>
          <p:nvPr/>
        </p:nvGrpSpPr>
        <p:grpSpPr>
          <a:xfrm>
            <a:off x="163697" y="1952685"/>
            <a:ext cx="3463500" cy="359745"/>
            <a:chOff x="163697" y="1952685"/>
            <a:chExt cx="3463500" cy="359745"/>
          </a:xfrm>
        </p:grpSpPr>
        <p:sp>
          <p:nvSpPr>
            <p:cNvPr id="53" name="AutoShape 165"/>
            <p:cNvSpPr>
              <a:spLocks noChangeArrowheads="1"/>
            </p:cNvSpPr>
            <p:nvPr/>
          </p:nvSpPr>
          <p:spPr bwMode="auto">
            <a:xfrm>
              <a:off x="163697" y="1952685"/>
              <a:ext cx="3463500" cy="35974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</a:endParaRPr>
            </a:p>
          </p:txBody>
        </p:sp>
        <p:sp>
          <p:nvSpPr>
            <p:cNvPr id="11266" name="Rectangle 36"/>
            <p:cNvSpPr>
              <a:spLocks noChangeArrowheads="1"/>
            </p:cNvSpPr>
            <p:nvPr/>
          </p:nvSpPr>
          <p:spPr bwMode="auto">
            <a:xfrm>
              <a:off x="1995412" y="2053866"/>
              <a:ext cx="207963" cy="206375"/>
            </a:xfrm>
            <a:prstGeom prst="rect">
              <a:avLst/>
            </a:prstGeom>
            <a:solidFill>
              <a:srgbClr val="7030A0"/>
            </a:solidFill>
            <a:ln w="0">
              <a:solidFill>
                <a:srgbClr val="7030A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67" name="Rectangle 37"/>
            <p:cNvSpPr>
              <a:spLocks noChangeArrowheads="1"/>
            </p:cNvSpPr>
            <p:nvPr/>
          </p:nvSpPr>
          <p:spPr bwMode="auto">
            <a:xfrm>
              <a:off x="323512" y="2053866"/>
              <a:ext cx="209550" cy="209550"/>
            </a:xfrm>
            <a:prstGeom prst="rect">
              <a:avLst/>
            </a:prstGeom>
            <a:solidFill>
              <a:srgbClr val="10EB00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68" name="ZoneTexte 56"/>
            <p:cNvSpPr txBox="1">
              <a:spLocks noChangeArrowheads="1"/>
            </p:cNvSpPr>
            <p:nvPr/>
          </p:nvSpPr>
          <p:spPr bwMode="auto">
            <a:xfrm>
              <a:off x="2157397" y="2004653"/>
              <a:ext cx="13773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LPV/</a:t>
              </a:r>
              <a:r>
                <a:rPr lang="en-US" sz="1400" b="1" dirty="0" err="1" smtClean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r</a:t>
              </a:r>
              <a:r>
                <a:rPr lang="en-US" sz="1400" b="1" dirty="0" smtClean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 + 3TC/FTC</a:t>
              </a:r>
              <a:endParaRPr lang="en-US" sz="14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11269" name="ZoneTexte 56"/>
            <p:cNvSpPr txBox="1">
              <a:spLocks noChangeArrowheads="1"/>
            </p:cNvSpPr>
            <p:nvPr/>
          </p:nvSpPr>
          <p:spPr bwMode="auto">
            <a:xfrm>
              <a:off x="478649" y="2004653"/>
              <a:ext cx="120832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LPV/r + 2 INTI</a:t>
              </a:r>
              <a:endParaRPr lang="en-US" sz="14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</p:grpSp>
      <p:sp>
        <p:nvSpPr>
          <p:cNvPr id="11290" name="Freeform 41"/>
          <p:cNvSpPr>
            <a:spLocks noEditPoints="1"/>
          </p:cNvSpPr>
          <p:nvPr/>
        </p:nvSpPr>
        <p:spPr bwMode="auto">
          <a:xfrm>
            <a:off x="4279038" y="4843463"/>
            <a:ext cx="4332287" cy="28575"/>
          </a:xfrm>
          <a:custGeom>
            <a:avLst/>
            <a:gdLst>
              <a:gd name="T0" fmla="*/ 2147483647 w 2729"/>
              <a:gd name="T1" fmla="*/ 0 h 18"/>
              <a:gd name="T2" fmla="*/ 2147483647 w 2729"/>
              <a:gd name="T3" fmla="*/ 2147483647 h 18"/>
              <a:gd name="T4" fmla="*/ 0 w 2729"/>
              <a:gd name="T5" fmla="*/ 2147483647 h 18"/>
              <a:gd name="T6" fmla="*/ 0 w 2729"/>
              <a:gd name="T7" fmla="*/ 0 h 18"/>
              <a:gd name="T8" fmla="*/ 2147483647 w 2729"/>
              <a:gd name="T9" fmla="*/ 0 h 18"/>
              <a:gd name="T10" fmla="*/ 2147483647 w 2729"/>
              <a:gd name="T11" fmla="*/ 0 h 18"/>
              <a:gd name="T12" fmla="*/ 2147483647 w 2729"/>
              <a:gd name="T13" fmla="*/ 2147483647 h 18"/>
              <a:gd name="T14" fmla="*/ 2147483647 w 2729"/>
              <a:gd name="T15" fmla="*/ 2147483647 h 18"/>
              <a:gd name="T16" fmla="*/ 2147483647 w 2729"/>
              <a:gd name="T17" fmla="*/ 0 h 18"/>
              <a:gd name="T18" fmla="*/ 2147483647 w 2729"/>
              <a:gd name="T19" fmla="*/ 0 h 18"/>
              <a:gd name="T20" fmla="*/ 2147483647 w 2729"/>
              <a:gd name="T21" fmla="*/ 0 h 18"/>
              <a:gd name="T22" fmla="*/ 2147483647 w 2729"/>
              <a:gd name="T23" fmla="*/ 2147483647 h 18"/>
              <a:gd name="T24" fmla="*/ 2147483647 w 2729"/>
              <a:gd name="T25" fmla="*/ 2147483647 h 18"/>
              <a:gd name="T26" fmla="*/ 2147483647 w 2729"/>
              <a:gd name="T27" fmla="*/ 0 h 18"/>
              <a:gd name="T28" fmla="*/ 2147483647 w 2729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29"/>
              <a:gd name="T46" fmla="*/ 0 h 18"/>
              <a:gd name="T47" fmla="*/ 2729 w 2729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29" h="18">
                <a:moveTo>
                  <a:pt x="6" y="0"/>
                </a:moveTo>
                <a:lnTo>
                  <a:pt x="6" y="18"/>
                </a:lnTo>
                <a:lnTo>
                  <a:pt x="0" y="18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371" y="0"/>
                </a:moveTo>
                <a:lnTo>
                  <a:pt x="1371" y="18"/>
                </a:lnTo>
                <a:lnTo>
                  <a:pt x="1365" y="18"/>
                </a:lnTo>
                <a:lnTo>
                  <a:pt x="1365" y="0"/>
                </a:lnTo>
                <a:lnTo>
                  <a:pt x="1371" y="0"/>
                </a:lnTo>
                <a:close/>
                <a:moveTo>
                  <a:pt x="2729" y="0"/>
                </a:moveTo>
                <a:lnTo>
                  <a:pt x="2729" y="18"/>
                </a:lnTo>
                <a:lnTo>
                  <a:pt x="2723" y="18"/>
                </a:lnTo>
                <a:lnTo>
                  <a:pt x="2723" y="0"/>
                </a:lnTo>
                <a:lnTo>
                  <a:pt x="2729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bg1"/>
            </a:solidFill>
            <a:bevel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Rectangle 10"/>
          <p:cNvSpPr>
            <a:spLocks noChangeArrowheads="1"/>
          </p:cNvSpPr>
          <p:nvPr/>
        </p:nvSpPr>
        <p:spPr bwMode="auto">
          <a:xfrm>
            <a:off x="4515240" y="1552575"/>
            <a:ext cx="40960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Rebond</a:t>
            </a:r>
            <a:r>
              <a:rPr lang="fr-FR" sz="20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 virologique </a:t>
            </a:r>
            <a:r>
              <a:rPr lang="fr-FR" sz="2000" b="1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confirmé</a:t>
            </a:r>
            <a:endParaRPr lang="fr-FR" sz="2000" b="1" smtClean="0">
              <a:solidFill>
                <a:srgbClr val="333399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9" name="Rectangle 8"/>
          <p:cNvSpPr>
            <a:spLocks noChangeArrowheads="1"/>
          </p:cNvSpPr>
          <p:nvPr/>
        </p:nvSpPr>
        <p:spPr bwMode="auto">
          <a:xfrm>
            <a:off x="1623392" y="123825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Résultats</a:t>
            </a: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à </a:t>
            </a: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S48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100" name="Tableau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32108030"/>
              </p:ext>
            </p:extLst>
          </p:nvPr>
        </p:nvGraphicFramePr>
        <p:xfrm>
          <a:off x="3731372" y="2013284"/>
          <a:ext cx="5259919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5336"/>
                <a:gridCol w="1701413"/>
                <a:gridCol w="1893170"/>
              </a:tblGrid>
              <a:tr h="298425">
                <a:tc>
                  <a:txBody>
                    <a:bodyPr/>
                    <a:lstStyle/>
                    <a:p>
                      <a:endParaRPr lang="fr-FR" sz="1600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smtClean="0">
                          <a:solidFill>
                            <a:srgbClr val="000000"/>
                          </a:solidFill>
                          <a:latin typeface="+mj-lt"/>
                        </a:rPr>
                        <a:t>LPV/r + 2 INTI</a:t>
                      </a:r>
                      <a:endParaRPr lang="fr-FR" sz="1600" b="1" noProof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  <a:t>LPV/r + 3TC/FTC</a:t>
                      </a:r>
                      <a:endParaRPr lang="fr-FR" sz="1600" b="1" noProof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284860">
                <a:tc>
                  <a:txBody>
                    <a:bodyPr/>
                    <a:lstStyle/>
                    <a:p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 3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3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1202">
                <a:tc>
                  <a:txBody>
                    <a:bodyPr/>
                    <a:lstStyle/>
                    <a:p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Analysés pour</a:t>
                      </a:r>
                      <a: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  <a:t> </a:t>
                      </a:r>
                      <a:b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  <a:t>la</a:t>
                      </a:r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 résistance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2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2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461202">
                <a:tc>
                  <a:txBody>
                    <a:bodyPr/>
                    <a:lstStyle/>
                    <a:p>
                      <a: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  <a:t>Emergence</a:t>
                      </a:r>
                      <a:b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  <a:t>de résistance</a:t>
                      </a:r>
                      <a:endParaRPr lang="fr-FR" sz="1400" b="1" baseline="30000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-</a:t>
                      </a:r>
                      <a:endParaRPr lang="fr-FR" sz="1400" b="1" noProof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 (K103N + M184V)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6" name="Titre 1"/>
          <p:cNvSpPr txBox="1">
            <a:spLocks/>
          </p:cNvSpPr>
          <p:nvPr/>
        </p:nvSpPr>
        <p:spPr bwMode="auto">
          <a:xfrm>
            <a:off x="203200" y="1968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0" cap="none" spc="0" normalizeH="0" baseline="0" noProof="0" dirty="0" smtClean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5096719" y="4081813"/>
            <a:ext cx="3381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smtClean="0">
                <a:solidFill>
                  <a:srgbClr val="333399"/>
                </a:solidFill>
                <a:latin typeface="+mj-lt"/>
              </a:rPr>
              <a:t>Causes d’échec </a:t>
            </a:r>
            <a:r>
              <a:rPr lang="fr-FR" sz="2000" b="1" smtClean="0">
                <a:solidFill>
                  <a:srgbClr val="333399"/>
                </a:solidFill>
                <a:latin typeface="+mj-lt"/>
              </a:rPr>
              <a:t>thérapeutique</a:t>
            </a:r>
            <a:endParaRPr lang="fr-FR" sz="2000" b="1">
              <a:solidFill>
                <a:srgbClr val="333399"/>
              </a:solidFill>
              <a:latin typeface="+mj-lt"/>
            </a:endParaRPr>
          </a:p>
        </p:txBody>
      </p:sp>
      <p:graphicFrame>
        <p:nvGraphicFramePr>
          <p:cNvPr id="55" name="Tableau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52004138"/>
              </p:ext>
            </p:extLst>
          </p:nvPr>
        </p:nvGraphicFramePr>
        <p:xfrm>
          <a:off x="3731372" y="4532531"/>
          <a:ext cx="5259919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457"/>
                <a:gridCol w="1360714"/>
                <a:gridCol w="1708748"/>
              </a:tblGrid>
              <a:tr h="159112">
                <a:tc>
                  <a:txBody>
                    <a:bodyPr/>
                    <a:lstStyle/>
                    <a:p>
                      <a:endParaRPr lang="fr-FR" sz="1600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smtClean="0">
                          <a:solidFill>
                            <a:srgbClr val="000000"/>
                          </a:solidFill>
                          <a:latin typeface="+mj-lt"/>
                        </a:rPr>
                        <a:t>LPV/r + 2 INTI</a:t>
                      </a:r>
                      <a:endParaRPr lang="fr-FR" sz="1600" b="1" noProof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  <a:t>LPV/r + 3TC/FTC</a:t>
                      </a:r>
                      <a:endParaRPr lang="fr-FR" sz="1600" b="1" noProof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51879">
                <a:tc>
                  <a:txBody>
                    <a:bodyPr/>
                    <a:lstStyle/>
                    <a:p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Evénement indésirable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3 %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1879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Echec virologique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2 %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2 %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211477">
                <a:tc>
                  <a:txBody>
                    <a:bodyPr/>
                    <a:lstStyle/>
                    <a:p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Perdu de vue</a:t>
                      </a:r>
                      <a:endParaRPr lang="fr-FR" sz="1400" b="1" baseline="30000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2 %</a:t>
                      </a:r>
                      <a:endParaRPr lang="fr-FR" sz="1400" b="1" noProof="0" dirty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3 %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1477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Autre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6 %</a:t>
                      </a:r>
                      <a:endParaRPr lang="fr-FR" sz="1400" b="1" noProof="0" dirty="0" smtClean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6 %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58" name="ZoneTexte 57"/>
          <p:cNvSpPr txBox="1"/>
          <p:nvPr/>
        </p:nvSpPr>
        <p:spPr>
          <a:xfrm>
            <a:off x="3748619" y="3703638"/>
            <a:ext cx="36784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rgbClr val="000066"/>
                </a:solidFill>
              </a:rPr>
              <a:t>Nombre de </a:t>
            </a:r>
            <a:r>
              <a:rPr lang="fr-FR" sz="1200" dirty="0" err="1" smtClean="0">
                <a:solidFill>
                  <a:srgbClr val="000066"/>
                </a:solidFill>
              </a:rPr>
              <a:t>blips</a:t>
            </a:r>
            <a:r>
              <a:rPr lang="fr-FR" sz="1200" dirty="0" smtClean="0">
                <a:solidFill>
                  <a:srgbClr val="000066"/>
                </a:solidFill>
              </a:rPr>
              <a:t> similaire dans les 2 bras (n = 12)</a:t>
            </a:r>
            <a:endParaRPr lang="fr-FR" sz="1200" dirty="0">
              <a:solidFill>
                <a:srgbClr val="000066"/>
              </a:solidFill>
            </a:endParaRPr>
          </a:p>
        </p:txBody>
      </p:sp>
      <p:sp>
        <p:nvSpPr>
          <p:cNvPr id="48" name="AutoShape 162"/>
          <p:cNvSpPr>
            <a:spLocks noChangeArrowheads="1"/>
          </p:cNvSpPr>
          <p:nvPr/>
        </p:nvSpPr>
        <p:spPr bwMode="auto">
          <a:xfrm>
            <a:off x="1" y="6605389"/>
            <a:ext cx="403200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OLE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64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OLE : </a:t>
            </a:r>
            <a:r>
              <a:rPr lang="en-GB" sz="3200" dirty="0" smtClean="0">
                <a:ea typeface="ＭＳ Ｐゴシック" pitchFamily="34" charset="-128"/>
              </a:rPr>
              <a:t>switch </a:t>
            </a:r>
            <a:r>
              <a:rPr lang="en-GB" sz="3200" dirty="0" smtClean="0">
                <a:ea typeface="ＭＳ Ｐゴシック" pitchFamily="34" charset="-128"/>
              </a:rPr>
              <a:t>pour LPV/r + 3TC/FTC</a:t>
            </a:r>
          </a:p>
        </p:txBody>
      </p:sp>
      <p:grpSp>
        <p:nvGrpSpPr>
          <p:cNvPr id="63" name="Groupe 62"/>
          <p:cNvGrpSpPr/>
          <p:nvPr/>
        </p:nvGrpSpPr>
        <p:grpSpPr>
          <a:xfrm>
            <a:off x="121097" y="2499555"/>
            <a:ext cx="3647596" cy="4134623"/>
            <a:chOff x="121097" y="2499555"/>
            <a:chExt cx="3647596" cy="4134623"/>
          </a:xfrm>
        </p:grpSpPr>
        <p:sp>
          <p:nvSpPr>
            <p:cNvPr id="49" name="ZoneTexte 48"/>
            <p:cNvSpPr txBox="1"/>
            <p:nvPr/>
          </p:nvSpPr>
          <p:spPr>
            <a:xfrm>
              <a:off x="443992" y="2499555"/>
              <a:ext cx="153776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 smtClean="0">
                  <a:solidFill>
                    <a:srgbClr val="333399"/>
                  </a:solidFill>
                  <a:latin typeface="+mj-lt"/>
                </a:rPr>
                <a:t>Réponse</a:t>
              </a:r>
            </a:p>
            <a:p>
              <a:pPr algn="ctr"/>
              <a:r>
                <a:rPr lang="fr-FR" sz="1400" b="1" dirty="0" smtClean="0">
                  <a:solidFill>
                    <a:srgbClr val="333399"/>
                  </a:solidFill>
                  <a:latin typeface="+mj-lt"/>
                </a:rPr>
                <a:t>thérapeutique</a:t>
              </a:r>
            </a:p>
            <a:p>
              <a:pPr algn="ctr"/>
              <a:r>
                <a:rPr lang="fr-FR" sz="1400" b="1" dirty="0" smtClean="0">
                  <a:solidFill>
                    <a:srgbClr val="333399"/>
                  </a:solidFill>
                  <a:latin typeface="+mj-lt"/>
                </a:rPr>
                <a:t>(ITT)</a:t>
              </a:r>
              <a:endParaRPr lang="fr-FR" sz="1400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1804584" y="2499555"/>
              <a:ext cx="165492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 smtClean="0">
                  <a:solidFill>
                    <a:srgbClr val="333399"/>
                  </a:solidFill>
                  <a:latin typeface="+mj-lt"/>
                </a:rPr>
                <a:t>Absence</a:t>
              </a:r>
            </a:p>
            <a:p>
              <a:pPr algn="ctr"/>
              <a:r>
                <a:rPr lang="fr-FR" sz="1400" b="1" dirty="0" smtClean="0">
                  <a:solidFill>
                    <a:srgbClr val="333399"/>
                  </a:solidFill>
                  <a:latin typeface="+mj-lt"/>
                </a:rPr>
                <a:t>d’échec virologique</a:t>
              </a:r>
            </a:p>
            <a:p>
              <a:pPr algn="ctr"/>
              <a:r>
                <a:rPr lang="fr-FR" sz="1400" b="1" dirty="0" smtClean="0">
                  <a:solidFill>
                    <a:srgbClr val="333399"/>
                  </a:solidFill>
                  <a:latin typeface="+mj-lt"/>
                </a:rPr>
                <a:t>(per protocole)</a:t>
              </a:r>
              <a:endParaRPr lang="fr-FR" sz="1400" b="1" dirty="0">
                <a:solidFill>
                  <a:srgbClr val="333399"/>
                </a:solidFill>
                <a:latin typeface="+mj-lt"/>
              </a:endParaRPr>
            </a:p>
          </p:txBody>
        </p:sp>
        <p:grpSp>
          <p:nvGrpSpPr>
            <p:cNvPr id="60" name="Groupe 59"/>
            <p:cNvGrpSpPr/>
            <p:nvPr/>
          </p:nvGrpSpPr>
          <p:grpSpPr>
            <a:xfrm>
              <a:off x="121097" y="3174176"/>
              <a:ext cx="3242971" cy="3275012"/>
              <a:chOff x="121097" y="3174176"/>
              <a:chExt cx="3242971" cy="3275012"/>
            </a:xfrm>
          </p:grpSpPr>
          <p:sp>
            <p:nvSpPr>
              <p:cNvPr id="11270" name="Rectangle 8"/>
              <p:cNvSpPr>
                <a:spLocks noChangeArrowheads="1"/>
              </p:cNvSpPr>
              <p:nvPr/>
            </p:nvSpPr>
            <p:spPr bwMode="auto">
              <a:xfrm>
                <a:off x="2220913" y="6111050"/>
                <a:ext cx="185737" cy="338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endParaRPr lang="en-GB" sz="1600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sp>
            <p:nvSpPr>
              <p:cNvPr id="11276" name="Freeform 25"/>
              <p:cNvSpPr>
                <a:spLocks noEditPoints="1"/>
              </p:cNvSpPr>
              <p:nvPr/>
            </p:nvSpPr>
            <p:spPr bwMode="auto">
              <a:xfrm>
                <a:off x="424310" y="6074538"/>
                <a:ext cx="2706687" cy="58737"/>
              </a:xfrm>
              <a:custGeom>
                <a:avLst/>
                <a:gdLst>
                  <a:gd name="T0" fmla="*/ 2147483647 w 1705"/>
                  <a:gd name="T1" fmla="*/ 0 h 37"/>
                  <a:gd name="T2" fmla="*/ 2147483647 w 1705"/>
                  <a:gd name="T3" fmla="*/ 2147483647 h 37"/>
                  <a:gd name="T4" fmla="*/ 0 w 1705"/>
                  <a:gd name="T5" fmla="*/ 2147483647 h 37"/>
                  <a:gd name="T6" fmla="*/ 0 w 1705"/>
                  <a:gd name="T7" fmla="*/ 0 h 37"/>
                  <a:gd name="T8" fmla="*/ 2147483647 w 1705"/>
                  <a:gd name="T9" fmla="*/ 0 h 37"/>
                  <a:gd name="T10" fmla="*/ 2147483647 w 1705"/>
                  <a:gd name="T11" fmla="*/ 0 h 37"/>
                  <a:gd name="T12" fmla="*/ 2147483647 w 1705"/>
                  <a:gd name="T13" fmla="*/ 2147483647 h 37"/>
                  <a:gd name="T14" fmla="*/ 2147483647 w 1705"/>
                  <a:gd name="T15" fmla="*/ 2147483647 h 37"/>
                  <a:gd name="T16" fmla="*/ 2147483647 w 1705"/>
                  <a:gd name="T17" fmla="*/ 0 h 37"/>
                  <a:gd name="T18" fmla="*/ 2147483647 w 1705"/>
                  <a:gd name="T19" fmla="*/ 0 h 37"/>
                  <a:gd name="T20" fmla="*/ 2147483647 w 1705"/>
                  <a:gd name="T21" fmla="*/ 0 h 37"/>
                  <a:gd name="T22" fmla="*/ 2147483647 w 1705"/>
                  <a:gd name="T23" fmla="*/ 2147483647 h 37"/>
                  <a:gd name="T24" fmla="*/ 2147483647 w 1705"/>
                  <a:gd name="T25" fmla="*/ 2147483647 h 37"/>
                  <a:gd name="T26" fmla="*/ 2147483647 w 1705"/>
                  <a:gd name="T27" fmla="*/ 0 h 37"/>
                  <a:gd name="T28" fmla="*/ 2147483647 w 1705"/>
                  <a:gd name="T29" fmla="*/ 0 h 3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705"/>
                  <a:gd name="T46" fmla="*/ 0 h 37"/>
                  <a:gd name="T47" fmla="*/ 1705 w 1705"/>
                  <a:gd name="T48" fmla="*/ 37 h 3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705" h="37">
                    <a:moveTo>
                      <a:pt x="5" y="0"/>
                    </a:moveTo>
                    <a:lnTo>
                      <a:pt x="5" y="37"/>
                    </a:lnTo>
                    <a:lnTo>
                      <a:pt x="0" y="37"/>
                    </a:lnTo>
                    <a:lnTo>
                      <a:pt x="0" y="0"/>
                    </a:lnTo>
                    <a:lnTo>
                      <a:pt x="5" y="0"/>
                    </a:lnTo>
                    <a:close/>
                    <a:moveTo>
                      <a:pt x="855" y="0"/>
                    </a:moveTo>
                    <a:lnTo>
                      <a:pt x="855" y="37"/>
                    </a:lnTo>
                    <a:lnTo>
                      <a:pt x="850" y="37"/>
                    </a:lnTo>
                    <a:lnTo>
                      <a:pt x="850" y="0"/>
                    </a:lnTo>
                    <a:lnTo>
                      <a:pt x="855" y="0"/>
                    </a:lnTo>
                    <a:close/>
                    <a:moveTo>
                      <a:pt x="1705" y="0"/>
                    </a:moveTo>
                    <a:lnTo>
                      <a:pt x="1705" y="37"/>
                    </a:lnTo>
                    <a:lnTo>
                      <a:pt x="1700" y="37"/>
                    </a:lnTo>
                    <a:lnTo>
                      <a:pt x="1700" y="0"/>
                    </a:lnTo>
                    <a:lnTo>
                      <a:pt x="1705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FFFFFF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5" name="Rectangle 46"/>
              <p:cNvSpPr>
                <a:spLocks noChangeArrowheads="1"/>
              </p:cNvSpPr>
              <p:nvPr/>
            </p:nvSpPr>
            <p:spPr bwMode="auto">
              <a:xfrm>
                <a:off x="298897" y="5982463"/>
                <a:ext cx="77788" cy="1698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100" dirty="0">
                    <a:solidFill>
                      <a:srgbClr val="000066"/>
                    </a:solidFill>
                    <a:ea typeface="ＭＳ Ｐゴシック" pitchFamily="34" charset="-128"/>
                  </a:rPr>
                  <a:t>0</a:t>
                </a:r>
              </a:p>
            </p:txBody>
          </p:sp>
          <p:sp>
            <p:nvSpPr>
              <p:cNvPr id="11283" name="Rectangle 51"/>
              <p:cNvSpPr>
                <a:spLocks noChangeArrowheads="1"/>
              </p:cNvSpPr>
              <p:nvPr/>
            </p:nvSpPr>
            <p:spPr bwMode="auto">
              <a:xfrm>
                <a:off x="121097" y="3355151"/>
                <a:ext cx="234950" cy="1698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100">
                    <a:solidFill>
                      <a:srgbClr val="000066"/>
                    </a:solidFill>
                    <a:ea typeface="ＭＳ Ｐゴシック" pitchFamily="34" charset="-128"/>
                  </a:rPr>
                  <a:t>100</a:t>
                </a:r>
              </a:p>
            </p:txBody>
          </p:sp>
          <p:sp>
            <p:nvSpPr>
              <p:cNvPr id="11296" name="Rectangle 47"/>
              <p:cNvSpPr>
                <a:spLocks noChangeArrowheads="1"/>
              </p:cNvSpPr>
              <p:nvPr/>
            </p:nvSpPr>
            <p:spPr bwMode="auto">
              <a:xfrm>
                <a:off x="209997" y="5466526"/>
                <a:ext cx="157163" cy="1698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100">
                    <a:solidFill>
                      <a:srgbClr val="000066"/>
                    </a:solidFill>
                    <a:ea typeface="ＭＳ Ｐゴシック" pitchFamily="34" charset="-128"/>
                  </a:rPr>
                  <a:t>20</a:t>
                </a:r>
              </a:p>
            </p:txBody>
          </p:sp>
          <p:sp>
            <p:nvSpPr>
              <p:cNvPr id="11297" name="Rectangle 48"/>
              <p:cNvSpPr>
                <a:spLocks noChangeArrowheads="1"/>
              </p:cNvSpPr>
              <p:nvPr/>
            </p:nvSpPr>
            <p:spPr bwMode="auto">
              <a:xfrm>
                <a:off x="209997" y="4939476"/>
                <a:ext cx="157163" cy="1698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100">
                    <a:solidFill>
                      <a:srgbClr val="000066"/>
                    </a:solidFill>
                    <a:ea typeface="ＭＳ Ｐゴシック" pitchFamily="34" charset="-128"/>
                  </a:rPr>
                  <a:t>40</a:t>
                </a:r>
              </a:p>
            </p:txBody>
          </p:sp>
          <p:sp>
            <p:nvSpPr>
              <p:cNvPr id="11298" name="Rectangle 49"/>
              <p:cNvSpPr>
                <a:spLocks noChangeArrowheads="1"/>
              </p:cNvSpPr>
              <p:nvPr/>
            </p:nvSpPr>
            <p:spPr bwMode="auto">
              <a:xfrm>
                <a:off x="209997" y="4410838"/>
                <a:ext cx="157163" cy="1698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100">
                    <a:solidFill>
                      <a:srgbClr val="000066"/>
                    </a:solidFill>
                    <a:ea typeface="ＭＳ Ｐゴシック" pitchFamily="34" charset="-128"/>
                  </a:rPr>
                  <a:t>60</a:t>
                </a:r>
              </a:p>
            </p:txBody>
          </p:sp>
          <p:sp>
            <p:nvSpPr>
              <p:cNvPr id="11299" name="Rectangle 50"/>
              <p:cNvSpPr>
                <a:spLocks noChangeArrowheads="1"/>
              </p:cNvSpPr>
              <p:nvPr/>
            </p:nvSpPr>
            <p:spPr bwMode="auto">
              <a:xfrm>
                <a:off x="209997" y="3883788"/>
                <a:ext cx="157163" cy="1698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100">
                    <a:solidFill>
                      <a:srgbClr val="000066"/>
                    </a:solidFill>
                    <a:ea typeface="ＭＳ Ｐゴシック" pitchFamily="34" charset="-128"/>
                  </a:rPr>
                  <a:t>80</a:t>
                </a:r>
              </a:p>
            </p:txBody>
          </p:sp>
          <p:sp>
            <p:nvSpPr>
              <p:cNvPr id="11307" name="ZoneTexte 52"/>
              <p:cNvSpPr txBox="1">
                <a:spLocks noChangeArrowheads="1"/>
              </p:cNvSpPr>
              <p:nvPr/>
            </p:nvSpPr>
            <p:spPr bwMode="auto">
              <a:xfrm>
                <a:off x="325885" y="3174176"/>
                <a:ext cx="309562" cy="2619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100">
                    <a:solidFill>
                      <a:srgbClr val="000066"/>
                    </a:solidFill>
                    <a:ea typeface="ＭＳ Ｐゴシック" pitchFamily="34" charset="-128"/>
                  </a:rPr>
                  <a:t>%</a:t>
                </a:r>
              </a:p>
            </p:txBody>
          </p:sp>
          <p:cxnSp>
            <p:nvCxnSpPr>
              <p:cNvPr id="75" name="Connecteur droit 74"/>
              <p:cNvCxnSpPr/>
              <p:nvPr/>
            </p:nvCxnSpPr>
            <p:spPr bwMode="auto">
              <a:xfrm>
                <a:off x="412272" y="6069776"/>
                <a:ext cx="2951796" cy="1588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8" name="Connecteur droit 87"/>
              <p:cNvCxnSpPr/>
              <p:nvPr/>
            </p:nvCxnSpPr>
            <p:spPr bwMode="auto">
              <a:xfrm>
                <a:off x="463997" y="3421826"/>
                <a:ext cx="0" cy="2640012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Connecteur droit 89"/>
              <p:cNvCxnSpPr/>
              <p:nvPr/>
            </p:nvCxnSpPr>
            <p:spPr bwMode="auto">
              <a:xfrm>
                <a:off x="394147" y="4007613"/>
                <a:ext cx="73025" cy="0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1" name="Connecteur droit 90"/>
              <p:cNvCxnSpPr/>
              <p:nvPr/>
            </p:nvCxnSpPr>
            <p:spPr bwMode="auto">
              <a:xfrm>
                <a:off x="395735" y="4518788"/>
                <a:ext cx="73025" cy="0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2" name="Connecteur droit 91"/>
              <p:cNvCxnSpPr/>
              <p:nvPr/>
            </p:nvCxnSpPr>
            <p:spPr bwMode="auto">
              <a:xfrm>
                <a:off x="397322" y="5026788"/>
                <a:ext cx="73025" cy="0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3" name="Connecteur droit 92"/>
              <p:cNvCxnSpPr/>
              <p:nvPr/>
            </p:nvCxnSpPr>
            <p:spPr bwMode="auto">
              <a:xfrm>
                <a:off x="384622" y="5560188"/>
                <a:ext cx="73025" cy="0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Rectangle 20"/>
              <p:cNvSpPr>
                <a:spLocks noChangeArrowheads="1"/>
              </p:cNvSpPr>
              <p:nvPr/>
            </p:nvSpPr>
            <p:spPr bwMode="auto">
              <a:xfrm>
                <a:off x="733872" y="3883788"/>
                <a:ext cx="486000" cy="2179757"/>
              </a:xfrm>
              <a:prstGeom prst="rect">
                <a:avLst/>
              </a:prstGeom>
              <a:solidFill>
                <a:srgbClr val="10EB00"/>
              </a:solidFill>
              <a:ln w="9525">
                <a:solidFill>
                  <a:srgbClr val="10EB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sp>
            <p:nvSpPr>
              <p:cNvPr id="47" name="Rectangle 21"/>
              <p:cNvSpPr>
                <a:spLocks noChangeArrowheads="1"/>
              </p:cNvSpPr>
              <p:nvPr/>
            </p:nvSpPr>
            <p:spPr bwMode="auto">
              <a:xfrm>
                <a:off x="1318584" y="3789040"/>
                <a:ext cx="486000" cy="2274505"/>
              </a:xfrm>
              <a:prstGeom prst="rect">
                <a:avLst/>
              </a:prstGeom>
              <a:solidFill>
                <a:srgbClr val="7030A0"/>
              </a:solidFill>
              <a:ln w="9525">
                <a:solidFill>
                  <a:srgbClr val="703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105347" y="3442917"/>
                <a:ext cx="486000" cy="2620628"/>
              </a:xfrm>
              <a:prstGeom prst="rect">
                <a:avLst/>
              </a:prstGeom>
              <a:solidFill>
                <a:srgbClr val="10EB00"/>
              </a:solidFill>
              <a:ln w="9525">
                <a:solidFill>
                  <a:srgbClr val="10EB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690059" y="3442917"/>
                <a:ext cx="486000" cy="2620628"/>
              </a:xfrm>
              <a:prstGeom prst="rect">
                <a:avLst/>
              </a:prstGeom>
              <a:solidFill>
                <a:srgbClr val="7030A0"/>
              </a:solidFill>
              <a:ln w="9525">
                <a:solidFill>
                  <a:srgbClr val="703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sp>
            <p:nvSpPr>
              <p:cNvPr id="61" name="Rectangle 42"/>
              <p:cNvSpPr>
                <a:spLocks noChangeArrowheads="1"/>
              </p:cNvSpPr>
              <p:nvPr/>
            </p:nvSpPr>
            <p:spPr bwMode="auto">
              <a:xfrm>
                <a:off x="2242686" y="3258251"/>
                <a:ext cx="273663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200" b="1" dirty="0" smtClean="0">
                    <a:solidFill>
                      <a:srgbClr val="333399"/>
                    </a:solidFill>
                    <a:latin typeface="+mj-lt"/>
                    <a:ea typeface="ＭＳ Ｐゴシック" pitchFamily="34" charset="-128"/>
                  </a:rPr>
                  <a:t>97,3 </a:t>
                </a:r>
                <a:endParaRPr lang="fr-FR" sz="12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endParaRPr>
              </a:p>
            </p:txBody>
          </p:sp>
          <p:sp>
            <p:nvSpPr>
              <p:cNvPr id="62" name="Rectangle 44"/>
              <p:cNvSpPr>
                <a:spLocks noChangeArrowheads="1"/>
              </p:cNvSpPr>
              <p:nvPr/>
            </p:nvSpPr>
            <p:spPr bwMode="auto">
              <a:xfrm>
                <a:off x="2760858" y="3258251"/>
                <a:ext cx="273663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200" b="1" dirty="0" smtClean="0">
                    <a:solidFill>
                      <a:srgbClr val="333399"/>
                    </a:solidFill>
                    <a:latin typeface="+mj-lt"/>
                    <a:ea typeface="ＭＳ Ｐゴシック" pitchFamily="34" charset="-128"/>
                  </a:rPr>
                  <a:t>97,3</a:t>
                </a:r>
                <a:endParaRPr lang="fr-FR" sz="12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endParaRPr>
              </a:p>
            </p:txBody>
          </p:sp>
          <p:cxnSp>
            <p:nvCxnSpPr>
              <p:cNvPr id="59" name="Connecteur droit 58"/>
              <p:cNvCxnSpPr/>
              <p:nvPr/>
            </p:nvCxnSpPr>
            <p:spPr bwMode="auto">
              <a:xfrm>
                <a:off x="396072" y="3430788"/>
                <a:ext cx="73025" cy="0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2" name="Rectangle 42"/>
            <p:cNvSpPr>
              <a:spLocks noChangeArrowheads="1"/>
            </p:cNvSpPr>
            <p:nvPr/>
          </p:nvSpPr>
          <p:spPr bwMode="auto">
            <a:xfrm>
              <a:off x="868897" y="3693147"/>
              <a:ext cx="273663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b="1" dirty="0" smtClean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86,6 </a:t>
              </a:r>
              <a:endParaRPr lang="fr-FR" sz="1200" b="1" dirty="0">
                <a:solidFill>
                  <a:srgbClr val="333399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65" name="Rectangle 44"/>
            <p:cNvSpPr>
              <a:spLocks noChangeArrowheads="1"/>
            </p:cNvSpPr>
            <p:nvPr/>
          </p:nvSpPr>
          <p:spPr bwMode="auto">
            <a:xfrm>
              <a:off x="1421278" y="3582543"/>
              <a:ext cx="273663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b="1" dirty="0" smtClean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87,8</a:t>
              </a:r>
              <a:endParaRPr lang="fr-FR" sz="1200" b="1" dirty="0">
                <a:solidFill>
                  <a:srgbClr val="333399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66" name="ZoneTexte 86"/>
            <p:cNvSpPr txBox="1">
              <a:spLocks noChangeArrowheads="1"/>
            </p:cNvSpPr>
            <p:nvPr/>
          </p:nvSpPr>
          <p:spPr bwMode="auto">
            <a:xfrm>
              <a:off x="311788" y="6110958"/>
              <a:ext cx="175788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400" smtClean="0">
                  <a:solidFill>
                    <a:srgbClr val="000066"/>
                  </a:solidFill>
                </a:rPr>
                <a:t>Différence</a:t>
              </a:r>
              <a:r>
                <a:rPr lang="fr-FR" sz="1400" smtClean="0">
                  <a:solidFill>
                    <a:srgbClr val="000066"/>
                  </a:solidFill>
                </a:rPr>
                <a:t> </a:t>
              </a:r>
              <a:r>
                <a:rPr lang="fr-FR" sz="1400" smtClean="0">
                  <a:solidFill>
                    <a:srgbClr val="000066"/>
                  </a:solidFill>
                </a:rPr>
                <a:t>(</a:t>
              </a:r>
              <a:r>
                <a:rPr lang="fr-FR" sz="1400" smtClean="0">
                  <a:solidFill>
                    <a:srgbClr val="000066"/>
                  </a:solidFill>
                </a:rPr>
                <a:t>IC </a:t>
              </a:r>
              <a:r>
                <a:rPr lang="fr-FR" sz="1400" smtClean="0">
                  <a:solidFill>
                    <a:srgbClr val="000066"/>
                  </a:solidFill>
                </a:rPr>
                <a:t>95%)</a:t>
              </a:r>
              <a:endParaRPr lang="fr-FR" sz="1400" smtClean="0">
                <a:solidFill>
                  <a:srgbClr val="000066"/>
                </a:solidFill>
              </a:endParaRPr>
            </a:p>
            <a:p>
              <a:pPr algn="ctr"/>
              <a:r>
                <a:rPr lang="fr-FR" sz="1400" smtClean="0">
                  <a:solidFill>
                    <a:srgbClr val="000066"/>
                  </a:solidFill>
                </a:rPr>
                <a:t>- </a:t>
              </a:r>
              <a:r>
                <a:rPr lang="fr-FR" sz="1400" smtClean="0">
                  <a:solidFill>
                    <a:srgbClr val="000066"/>
                  </a:solidFill>
                </a:rPr>
                <a:t>1,2</a:t>
              </a:r>
              <a:r>
                <a:rPr lang="fr-FR" sz="1400" smtClean="0">
                  <a:solidFill>
                    <a:srgbClr val="000066"/>
                  </a:solidFill>
                </a:rPr>
                <a:t>% (- 9,6 à </a:t>
              </a:r>
              <a:r>
                <a:rPr lang="fr-FR" sz="1400" smtClean="0">
                  <a:solidFill>
                    <a:srgbClr val="000066"/>
                  </a:solidFill>
                </a:rPr>
                <a:t>7,3)</a:t>
              </a:r>
              <a:endParaRPr lang="fr-FR" sz="1400">
                <a:solidFill>
                  <a:srgbClr val="FF0000"/>
                </a:solidFill>
                <a:ea typeface="Arial" pitchFamily="-83" charset="0"/>
                <a:cs typeface="Arial" pitchFamily="-83" charset="0"/>
              </a:endParaRPr>
            </a:p>
          </p:txBody>
        </p:sp>
        <p:sp>
          <p:nvSpPr>
            <p:cNvPr id="67" name="ZoneTexte 86"/>
            <p:cNvSpPr txBox="1">
              <a:spLocks noChangeArrowheads="1"/>
            </p:cNvSpPr>
            <p:nvPr/>
          </p:nvSpPr>
          <p:spPr bwMode="auto">
            <a:xfrm>
              <a:off x="2010805" y="6110958"/>
              <a:ext cx="175788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fr-FR" sz="1400" smtClean="0">
                  <a:solidFill>
                    <a:srgbClr val="000066"/>
                  </a:solidFill>
                </a:rPr>
                <a:t>Différence</a:t>
              </a:r>
              <a:r>
                <a:rPr lang="fr-FR" sz="1400" smtClean="0">
                  <a:solidFill>
                    <a:srgbClr val="000066"/>
                  </a:solidFill>
                </a:rPr>
                <a:t> </a:t>
              </a:r>
              <a:r>
                <a:rPr lang="fr-FR" sz="1400" smtClean="0">
                  <a:solidFill>
                    <a:srgbClr val="000066"/>
                  </a:solidFill>
                </a:rPr>
                <a:t>(</a:t>
              </a:r>
              <a:r>
                <a:rPr lang="fr-FR" sz="1400" smtClean="0">
                  <a:solidFill>
                    <a:srgbClr val="000066"/>
                  </a:solidFill>
                </a:rPr>
                <a:t>IC </a:t>
              </a:r>
              <a:r>
                <a:rPr lang="fr-FR" sz="1400" smtClean="0">
                  <a:solidFill>
                    <a:srgbClr val="000066"/>
                  </a:solidFill>
                </a:rPr>
                <a:t>95%)</a:t>
              </a:r>
              <a:endParaRPr lang="fr-FR" sz="1400" smtClean="0">
                <a:solidFill>
                  <a:srgbClr val="000066"/>
                </a:solidFill>
              </a:endParaRPr>
            </a:p>
            <a:p>
              <a:pPr algn="ctr"/>
              <a:r>
                <a:rPr lang="fr-FR" sz="1400" smtClean="0">
                  <a:solidFill>
                    <a:srgbClr val="000066"/>
                  </a:solidFill>
                </a:rPr>
                <a:t>0,1</a:t>
              </a:r>
              <a:r>
                <a:rPr lang="fr-FR" sz="1400" smtClean="0">
                  <a:solidFill>
                    <a:srgbClr val="000066"/>
                  </a:solidFill>
                </a:rPr>
                <a:t>% (- 5,1 à </a:t>
              </a:r>
              <a:r>
                <a:rPr lang="fr-FR" sz="1400" smtClean="0">
                  <a:solidFill>
                    <a:srgbClr val="000066"/>
                  </a:solidFill>
                </a:rPr>
                <a:t>5,3)</a:t>
              </a:r>
              <a:endParaRPr lang="fr-FR" sz="1400">
                <a:solidFill>
                  <a:srgbClr val="FF0000"/>
                </a:solidFill>
                <a:ea typeface="Arial" pitchFamily="-83" charset="0"/>
                <a:cs typeface="Arial" pitchFamily="-83" charset="0"/>
              </a:endParaRPr>
            </a:p>
          </p:txBody>
        </p:sp>
      </p:grpSp>
      <p:sp>
        <p:nvSpPr>
          <p:cNvPr id="68" name="ZoneTexte 69"/>
          <p:cNvSpPr txBox="1">
            <a:spLocks noChangeArrowheads="1"/>
          </p:cNvSpPr>
          <p:nvPr/>
        </p:nvSpPr>
        <p:spPr bwMode="auto">
          <a:xfrm>
            <a:off x="500899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Arribas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JR. Lancet Infect Dis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34" charset="-128"/>
              </a:rPr>
              <a:t>2015;2015;15:785-92</a:t>
            </a:r>
            <a:endParaRPr lang="fr-FR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40960238"/>
              </p:ext>
            </p:extLst>
          </p:nvPr>
        </p:nvGraphicFramePr>
        <p:xfrm>
          <a:off x="669116" y="1725439"/>
          <a:ext cx="7865513" cy="4330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471"/>
                <a:gridCol w="2570561"/>
                <a:gridCol w="1843481"/>
              </a:tblGrid>
              <a:tr h="561649">
                <a:tc>
                  <a:txBody>
                    <a:bodyPr/>
                    <a:lstStyle/>
                    <a:p>
                      <a:endParaRPr lang="fr-FR" sz="1600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noProof="0" dirty="0" smtClean="0">
                          <a:solidFill>
                            <a:srgbClr val="000000"/>
                          </a:solidFill>
                        </a:rPr>
                        <a:t>LPV/r + 2 INTI</a:t>
                      </a:r>
                    </a:p>
                    <a:p>
                      <a:pPr algn="ctr"/>
                      <a:r>
                        <a:rPr lang="fr-FR" sz="1500" b="1" noProof="0" dirty="0" smtClean="0">
                          <a:solidFill>
                            <a:srgbClr val="000000"/>
                          </a:solidFill>
                        </a:rPr>
                        <a:t>n = 121</a:t>
                      </a:r>
                      <a:endParaRPr lang="fr-FR" sz="1500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noProof="0" dirty="0" smtClean="0">
                          <a:solidFill>
                            <a:schemeClr val="bg1"/>
                          </a:solidFill>
                        </a:rPr>
                        <a:t>LPV/r + 3TC/FTC</a:t>
                      </a:r>
                      <a:endParaRPr lang="fr-FR" sz="1500" b="1" baseline="0" noProof="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fr-FR" sz="1500" b="1" baseline="0" noProof="0" dirty="0" smtClean="0">
                          <a:solidFill>
                            <a:schemeClr val="bg1"/>
                          </a:solidFill>
                        </a:rPr>
                        <a:t>n = 118</a:t>
                      </a:r>
                      <a:endParaRPr lang="fr-FR" sz="1500" b="1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12027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Evénements</a:t>
                      </a:r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 indésirables, g</a:t>
                      </a: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rade 3-4, n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8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2027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Evénements indésirables graves, n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9</a:t>
                      </a:r>
                      <a:endParaRPr lang="fr-FR" sz="1400" b="1" noProof="0" smtClean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6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1538692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Arrêt pour événement indésirable, n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4</a:t>
                      </a:r>
                    </a:p>
                    <a:p>
                      <a:pPr algn="ctr"/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Elévation des marqueurs osseux </a:t>
                      </a:r>
                    </a:p>
                    <a:p>
                      <a:pPr algn="ctr"/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Nécrose avasculaire hanche</a:t>
                      </a:r>
                    </a:p>
                    <a:p>
                      <a:pPr algn="ctr"/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Osteopénie + tubulopathie rénale</a:t>
                      </a:r>
                    </a:p>
                    <a:p>
                      <a:pPr algn="ctr"/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Aggravation fonction rénale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  <a:t>Syndrome </a:t>
                      </a:r>
                      <a:b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  <a:t>de </a:t>
                      </a:r>
                      <a:r>
                        <a:rPr lang="fr-FR" sz="1400" b="1" baseline="0" noProof="0" dirty="0" err="1" smtClean="0">
                          <a:solidFill>
                            <a:srgbClr val="000066"/>
                          </a:solidFill>
                        </a:rPr>
                        <a:t>Fanconi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2027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Anomalies</a:t>
                      </a:r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 biologiques, g</a:t>
                      </a: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rade 3-4, %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12027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ASAT &gt; 5 x LSN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2 %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2027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ALAT &gt; 5 x LSN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3 %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12027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Cholestérol &gt; 300 mg/dl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4 %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4 %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2027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Triglycérides &gt; 750 mg/dl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1 %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3391758" y="1358040"/>
            <a:ext cx="2387552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Tolérance</a:t>
            </a: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à </a:t>
            </a: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S48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69117" y="6072806"/>
            <a:ext cx="8316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smtClean="0">
                <a:solidFill>
                  <a:srgbClr val="000066"/>
                </a:solidFill>
              </a:rPr>
              <a:t>Augmentation modérée mais significative du DFGe </a:t>
            </a:r>
            <a:r>
              <a:rPr lang="fr-FR" sz="1400" smtClean="0">
                <a:solidFill>
                  <a:srgbClr val="000066"/>
                </a:solidFill>
              </a:rPr>
              <a:t>(MDR</a:t>
            </a:r>
            <a:r>
              <a:rPr lang="fr-FR" sz="1400" smtClean="0">
                <a:solidFill>
                  <a:srgbClr val="000066"/>
                </a:solidFill>
              </a:rPr>
              <a:t>), du cholestérol total et du LDL-cholestérol dans le groupe  bithérapie comparativement au groupe trithérapie à S48 </a:t>
            </a:r>
            <a:endParaRPr lang="fr-FR" sz="1400">
              <a:solidFill>
                <a:srgbClr val="000066"/>
              </a:solidFill>
            </a:endParaRPr>
          </a:p>
        </p:txBody>
      </p:sp>
      <p:sp>
        <p:nvSpPr>
          <p:cNvPr id="9" name="AutoShape 162"/>
          <p:cNvSpPr>
            <a:spLocks noChangeArrowheads="1"/>
          </p:cNvSpPr>
          <p:nvPr/>
        </p:nvSpPr>
        <p:spPr bwMode="auto">
          <a:xfrm>
            <a:off x="1" y="6605389"/>
            <a:ext cx="403200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OLE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200" dirty="0" smtClean="0">
                <a:ea typeface="ＭＳ Ｐゴシック" pitchFamily="34" charset="-128"/>
              </a:rPr>
              <a:t>Etude OLE : </a:t>
            </a:r>
            <a:r>
              <a:rPr lang="en-GB" sz="3200" dirty="0" smtClean="0">
                <a:ea typeface="ＭＳ Ｐゴシック" pitchFamily="34" charset="-128"/>
              </a:rPr>
              <a:t>switch </a:t>
            </a:r>
            <a:r>
              <a:rPr lang="en-GB" sz="3200" dirty="0" smtClean="0">
                <a:ea typeface="ＭＳ Ｐゴシック" pitchFamily="34" charset="-128"/>
              </a:rPr>
              <a:t>pour LPV/r + 3TC/FTC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00899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Arribas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JR. Lancet Infect Dis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34" charset="-128"/>
              </a:rPr>
              <a:t>2015;2015;15:785-92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8390" y="1278315"/>
            <a:ext cx="8193088" cy="4887748"/>
          </a:xfrm>
        </p:spPr>
        <p:txBody>
          <a:bodyPr/>
          <a:lstStyle/>
          <a:p>
            <a:r>
              <a:rPr lang="fr-FR" sz="2800" b="1" dirty="0" smtClean="0">
                <a:latin typeface="+mj-lt"/>
              </a:rPr>
              <a:t>Conclusion</a:t>
            </a:r>
            <a:r>
              <a:rPr lang="fr-FR" sz="2400" b="1" dirty="0" smtClean="0">
                <a:latin typeface="+mj-lt"/>
              </a:rPr>
              <a:t/>
            </a:r>
            <a:br>
              <a:rPr lang="fr-FR" sz="2400" b="1" dirty="0" smtClean="0">
                <a:latin typeface="+mj-lt"/>
              </a:rPr>
            </a:br>
            <a:endParaRPr lang="fr-FR" sz="2400" b="1" dirty="0" smtClean="0">
              <a:latin typeface="+mj-lt"/>
            </a:endParaRPr>
          </a:p>
          <a:p>
            <a:pPr lvl="1"/>
            <a:r>
              <a:rPr lang="fr-FR" sz="2000" dirty="0" smtClean="0">
                <a:latin typeface=""/>
              </a:rPr>
              <a:t>Chez les patients contrôlés </a:t>
            </a:r>
            <a:r>
              <a:rPr lang="fr-FR" sz="2000" dirty="0" err="1" smtClean="0">
                <a:latin typeface=""/>
              </a:rPr>
              <a:t>virologiquement</a:t>
            </a:r>
            <a:r>
              <a:rPr lang="fr-FR" sz="2000" dirty="0" smtClean="0">
                <a:latin typeface=""/>
              </a:rPr>
              <a:t> sous trithérapie par LPV/r + 2 INTI, le </a:t>
            </a:r>
            <a:r>
              <a:rPr lang="fr-FR" sz="2000" dirty="0" err="1" smtClean="0">
                <a:latin typeface=""/>
              </a:rPr>
              <a:t>switch</a:t>
            </a:r>
            <a:r>
              <a:rPr lang="fr-FR" sz="2000" dirty="0" smtClean="0">
                <a:latin typeface=""/>
              </a:rPr>
              <a:t> pour LPV/r + 3TC ou FTC a montré une efficacité virologique non inférieure et une tolérance similaire au maintien de LPV/r + 2 INTI</a:t>
            </a:r>
            <a:br>
              <a:rPr lang="fr-FR" sz="2000" dirty="0" smtClean="0">
                <a:latin typeface=""/>
              </a:rPr>
            </a:br>
            <a:endParaRPr lang="fr-FR" sz="2000" dirty="0" smtClean="0">
              <a:latin typeface=""/>
            </a:endParaRPr>
          </a:p>
          <a:p>
            <a:pPr lvl="1"/>
            <a:r>
              <a:rPr lang="fr-FR" sz="2000" dirty="0" smtClean="0">
                <a:latin typeface=""/>
              </a:rPr>
              <a:t>La proportion de patients avec échec virologique était faible et similaire dans les 2 bras</a:t>
            </a:r>
          </a:p>
          <a:p>
            <a:pPr lvl="1"/>
            <a:endParaRPr lang="fr-FR" sz="1600" dirty="0" smtClean="0">
              <a:latin typeface=""/>
            </a:endParaRPr>
          </a:p>
          <a:p>
            <a:pPr lvl="1"/>
            <a:r>
              <a:rPr lang="fr-FR" sz="2000" dirty="0" smtClean="0">
                <a:latin typeface=""/>
              </a:rPr>
              <a:t>La bithérapie de LPV/r + 3TC ou FTC a le bénéfice potentiel de préserver les options futures, réduisant le coût du traitement antirétroviral et minimisant la toxicité potentielle à long terme</a:t>
            </a:r>
            <a:endParaRPr lang="fr-FR" sz="2000" dirty="0" smtClean="0">
              <a:latin typeface=""/>
            </a:endParaRPr>
          </a:p>
        </p:txBody>
      </p:sp>
      <p:sp>
        <p:nvSpPr>
          <p:cNvPr id="9" name="AutoShape 162"/>
          <p:cNvSpPr>
            <a:spLocks noChangeArrowheads="1"/>
          </p:cNvSpPr>
          <p:nvPr/>
        </p:nvSpPr>
        <p:spPr bwMode="auto">
          <a:xfrm>
            <a:off x="1" y="6605389"/>
            <a:ext cx="403200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OLE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OLE : </a:t>
            </a:r>
            <a:r>
              <a:rPr lang="en-GB" sz="3200" dirty="0" smtClean="0">
                <a:ea typeface="ＭＳ Ｐゴシック" pitchFamily="34" charset="-128"/>
              </a:rPr>
              <a:t>switch </a:t>
            </a:r>
            <a:r>
              <a:rPr lang="en-GB" sz="3200" dirty="0" smtClean="0">
                <a:ea typeface="ＭＳ Ｐゴシック" pitchFamily="34" charset="-128"/>
              </a:rPr>
              <a:t>pour LPV/r + 3TC/FTC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5008993" y="658261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Arribas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JR. Lancet Infect Dis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34" charset="-128"/>
              </a:rPr>
              <a:t>2015;2015;15:785-92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570</Words>
  <Application>Microsoft Office PowerPoint</Application>
  <PresentationFormat>Affichage à l'écran (4:3)</PresentationFormat>
  <Paragraphs>175</Paragraphs>
  <Slides>6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ARV_trials_2015</vt:lpstr>
      <vt:lpstr>Switch pour LPV/r + 3TC</vt:lpstr>
      <vt:lpstr>Etude OLE : switch pour LPV/r + 3TC/FTC</vt:lpstr>
      <vt:lpstr>Diapositive 3</vt:lpstr>
      <vt:lpstr>Etude OLE : switch pour LPV/r + 3TC/FTC</vt:lpstr>
      <vt:lpstr>Diapositive 5</vt:lpstr>
      <vt:lpstr>Etude OLE : switch pour LPV/r + 3TC/FTC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Pilouk</cp:lastModifiedBy>
  <cp:revision>75</cp:revision>
  <dcterms:created xsi:type="dcterms:W3CDTF">2015-05-20T09:45:14Z</dcterms:created>
  <dcterms:modified xsi:type="dcterms:W3CDTF">2015-07-16T21:49:08Z</dcterms:modified>
</cp:coreProperties>
</file>