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73" r:id="rId2"/>
    <p:sldId id="265" r:id="rId3"/>
    <p:sldId id="267" r:id="rId4"/>
    <p:sldId id="269" r:id="rId5"/>
    <p:sldId id="270" r:id="rId6"/>
    <p:sldId id="268" r:id="rId7"/>
    <p:sldId id="271" r:id="rId8"/>
    <p:sldId id="272" r:id="rId9"/>
  </p:sldIdLst>
  <p:sldSz cx="9144000" cy="6858000" type="screen4x3"/>
  <p:notesSz cx="6858000" cy="9144000"/>
  <p:custDataLst>
    <p:tags r:id="rId11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3" clrIdx="0"/>
  <p:cmAuthor id="1" name="Pozniak, Anton" initials="P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3AC5FF"/>
    <a:srgbClr val="FF960C"/>
    <a:srgbClr val="DDDDDD"/>
    <a:srgbClr val="FFFFFF"/>
    <a:srgbClr val="000066"/>
    <a:srgbClr val="333399"/>
    <a:srgbClr val="10E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70" autoAdjust="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572" y="84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-305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33E0BB3-D131-4F7C-A614-FA98950D8177}" type="datetimeFigureOut">
              <a:rPr lang="fr-FR"/>
              <a:pPr>
                <a:defRPr/>
              </a:pPr>
              <a:t>30/08/2017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526787D-91DA-4A3A-AAD1-2F88B3AF8D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903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8B87528F-3C34-418C-B37E-B3F1FFDBC226}" type="slidenum">
              <a:rPr lang="fr-FR" sz="1200">
                <a:latin typeface="Calibri" pitchFamily="34" charset="0"/>
              </a:rPr>
              <a:pPr algn="r" defTabSz="850900"/>
              <a:t>1</a:t>
            </a:fld>
            <a:endParaRPr 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903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35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8F650C-E4F0-45CF-81DB-ED697EC003E6}" type="slidenum">
              <a:rPr lang="fr-FR"/>
              <a:pPr/>
              <a:t>3</a:t>
            </a:fld>
            <a:endParaRPr lang="fr-FR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8F650C-E4F0-45CF-81DB-ED697EC003E6}" type="slidenum">
              <a:rPr lang="fr-FR"/>
              <a:pPr/>
              <a:t>7</a:t>
            </a:fld>
            <a:endParaRPr lang="fr-FR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fr-FR" sz="3200" dirty="0">
                <a:ea typeface="ＭＳ Ｐゴシック" pitchFamily="34" charset="-128"/>
              </a:rPr>
              <a:t>Switch pour IP/r + 3TC versus monothérapie IP/r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latin typeface="Calibri" pitchFamily="34" charset="0"/>
                <a:ea typeface="ＭＳ Ｐゴシック" pitchFamily="34" charset="-128"/>
              </a:rPr>
              <a:t>PIVOT</a:t>
            </a:r>
          </a:p>
          <a:p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Etude MOBIDIP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403432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Espace réservé du contenu 5"/>
          <p:cNvSpPr>
            <a:spLocks noGrp="1"/>
          </p:cNvSpPr>
          <p:nvPr>
            <p:ph idx="1"/>
          </p:nvPr>
        </p:nvSpPr>
        <p:spPr>
          <a:xfrm>
            <a:off x="207728" y="1341438"/>
            <a:ext cx="1736725" cy="458787"/>
          </a:xfrm>
        </p:spPr>
        <p:txBody>
          <a:bodyPr/>
          <a:lstStyle/>
          <a:p>
            <a:r>
              <a:rPr lang="fr-FR" altLang="fr-FR" b="1">
                <a:latin typeface="+mj-lt"/>
              </a:rPr>
              <a:t>Schéma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62569" y="3981100"/>
            <a:ext cx="85020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defRPr/>
            </a:pPr>
            <a:r>
              <a:rPr lang="fr-FR" sz="1400" kern="0" dirty="0">
                <a:solidFill>
                  <a:srgbClr val="000066"/>
                </a:solidFill>
              </a:rPr>
              <a:t>* Réintroduction INTI (</a:t>
            </a:r>
            <a:r>
              <a:rPr lang="fr-FR" sz="1400" kern="0" dirty="0" err="1">
                <a:solidFill>
                  <a:srgbClr val="000066"/>
                </a:solidFill>
              </a:rPr>
              <a:t>switch</a:t>
            </a:r>
            <a:r>
              <a:rPr lang="fr-FR" sz="1400" kern="0" dirty="0">
                <a:solidFill>
                  <a:srgbClr val="000066"/>
                </a:solidFill>
              </a:rPr>
              <a:t> IPI/r pour INNTI permis) pour rebond virologique </a:t>
            </a:r>
            <a:br>
              <a:rPr lang="fr-FR" sz="1400" kern="0" dirty="0">
                <a:solidFill>
                  <a:srgbClr val="000066"/>
                </a:solidFill>
              </a:rPr>
            </a:br>
            <a:r>
              <a:rPr lang="fr-FR" sz="1400" kern="0" dirty="0">
                <a:solidFill>
                  <a:srgbClr val="000066"/>
                </a:solidFill>
              </a:rPr>
              <a:t>(3 ARN VIH consécutifs &gt; 50 c/ml) ; prise en charge ultérieure comme dans le bras trithérapie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defRPr/>
            </a:pPr>
            <a:r>
              <a:rPr lang="fr-FR" sz="1400" kern="0" dirty="0">
                <a:solidFill>
                  <a:srgbClr val="000066"/>
                </a:solidFill>
              </a:rPr>
              <a:t>** Substitution IP autorisée</a:t>
            </a:r>
          </a:p>
          <a:p>
            <a:r>
              <a:rPr lang="fr-FR" sz="1400" kern="0" dirty="0">
                <a:solidFill>
                  <a:srgbClr val="000066"/>
                </a:solidFill>
              </a:rPr>
              <a:t>*** </a:t>
            </a:r>
            <a:r>
              <a:rPr lang="fr-FR" sz="1400" dirty="0">
                <a:solidFill>
                  <a:srgbClr val="000066"/>
                </a:solidFill>
              </a:rPr>
              <a:t>Switch autorisé pour toxicité, désir de simplification ou échec virologique</a:t>
            </a:r>
            <a:endParaRPr lang="fr-FR" sz="1400" kern="0" dirty="0">
              <a:solidFill>
                <a:srgbClr val="000066"/>
              </a:solidFill>
            </a:endParaRPr>
          </a:p>
        </p:txBody>
      </p:sp>
      <p:sp>
        <p:nvSpPr>
          <p:cNvPr id="37" name="Espace réservé du contenu 5"/>
          <p:cNvSpPr txBox="1">
            <a:spLocks/>
          </p:cNvSpPr>
          <p:nvPr/>
        </p:nvSpPr>
        <p:spPr bwMode="auto">
          <a:xfrm>
            <a:off x="207728" y="5002182"/>
            <a:ext cx="8756885" cy="1581181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•"/>
              <a:defRPr sz="24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–"/>
              <a:defRPr sz="2400">
                <a:solidFill>
                  <a:schemeClr val="bg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–"/>
              <a:defRPr sz="2000">
                <a:solidFill>
                  <a:schemeClr val="bg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defTabSz="914400">
              <a:buClr>
                <a:srgbClr val="CC3300"/>
              </a:buClr>
              <a:buFont typeface="Wingdings" pitchFamily="2" charset="2"/>
              <a:buChar char="§"/>
              <a:defRPr/>
            </a:pPr>
            <a:r>
              <a:rPr lang="fr-FR" altLang="fr-FR" sz="2000" b="1" kern="0" dirty="0">
                <a:solidFill>
                  <a:srgbClr val="CC3300"/>
                </a:solidFill>
                <a:latin typeface="+mj-lt"/>
              </a:rPr>
              <a:t>Objectif</a:t>
            </a:r>
          </a:p>
          <a:p>
            <a:pPr lvl="1" defTabSz="914400">
              <a:buClr>
                <a:srgbClr val="CC3300"/>
              </a:buClr>
              <a:defRPr/>
            </a:pPr>
            <a:r>
              <a:rPr lang="fr-FR" altLang="fr-FR" sz="1600" kern="0" dirty="0">
                <a:solidFill>
                  <a:srgbClr val="000066"/>
                </a:solidFill>
                <a:cs typeface="Arial" charset="0"/>
              </a:rPr>
              <a:t>Critère principal : </a:t>
            </a:r>
            <a:r>
              <a:rPr lang="fr-FR" altLang="fr-FR" sz="1600" kern="0" dirty="0">
                <a:solidFill>
                  <a:srgbClr val="000066"/>
                </a:solidFill>
              </a:rPr>
              <a:t>non-infériorité de la monothérapie IP/r sur la perte d’options futures, définie comme une résistance intermédiaire ou élevée à au moins 1 ARV pour lequel existait une sensibilité à l’inclusion</a:t>
            </a:r>
          </a:p>
          <a:p>
            <a:pPr lvl="1" defTabSz="914400">
              <a:buClr>
                <a:srgbClr val="CC3300"/>
              </a:buClr>
              <a:defRPr/>
            </a:pPr>
            <a:r>
              <a:rPr lang="fr-FR" altLang="fr-FR" sz="1600" kern="0" dirty="0">
                <a:solidFill>
                  <a:srgbClr val="000066"/>
                </a:solidFill>
              </a:rPr>
              <a:t>IC 95 % bilatéral de la différence dans le maintien de toutes les options futures pendant 3 ans, avec borne supérieure de 10 %, puissance de 85 %</a:t>
            </a:r>
          </a:p>
        </p:txBody>
      </p:sp>
      <p:sp>
        <p:nvSpPr>
          <p:cNvPr id="322568" name="Rectangle à coins arrondis 20"/>
          <p:cNvSpPr>
            <a:spLocks noChangeArrowheads="1"/>
          </p:cNvSpPr>
          <p:nvPr/>
        </p:nvSpPr>
        <p:spPr bwMode="auto">
          <a:xfrm>
            <a:off x="4528019" y="1341438"/>
            <a:ext cx="2725281" cy="415925"/>
          </a:xfrm>
          <a:prstGeom prst="roundRect">
            <a:avLst>
              <a:gd name="adj" fmla="val 16667"/>
            </a:avLst>
          </a:prstGeom>
          <a:solidFill>
            <a:srgbClr val="3AC5FF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fr-FR" altLang="fr-FR" sz="1400" b="1">
                <a:solidFill>
                  <a:schemeClr val="bg1"/>
                </a:solidFill>
                <a:ea typeface="ＭＳ Ｐゴシック" pitchFamily="34" charset="-128"/>
              </a:rPr>
              <a:t>Trithérapie</a:t>
            </a:r>
            <a:endParaRPr lang="fr-FR" altLang="fr-FR" sz="1400" b="1">
              <a:solidFill>
                <a:schemeClr val="bg1"/>
              </a:solidFill>
              <a:ea typeface="ＭＳ Ｐゴシック" pitchFamily="34" charset="-128"/>
              <a:cs typeface="Arial" charset="0"/>
            </a:endParaRPr>
          </a:p>
        </p:txBody>
      </p:sp>
      <p:cxnSp>
        <p:nvCxnSpPr>
          <p:cNvPr id="322573" name="Connecteur droit avec flèche 14"/>
          <p:cNvCxnSpPr>
            <a:cxnSpLocks noChangeShapeType="1"/>
          </p:cNvCxnSpPr>
          <p:nvPr/>
        </p:nvCxnSpPr>
        <p:spPr bwMode="auto">
          <a:xfrm>
            <a:off x="7253300" y="2531376"/>
            <a:ext cx="1555750" cy="0"/>
          </a:xfrm>
          <a:prstGeom prst="straightConnector1">
            <a:avLst/>
          </a:prstGeom>
          <a:noFill/>
          <a:ln w="28575" algn="ctr">
            <a:solidFill>
              <a:srgbClr val="333399"/>
            </a:solidFill>
            <a:prstDash val="sysDash"/>
            <a:round/>
            <a:headEnd/>
            <a:tailEnd type="triangle" w="med" len="med"/>
          </a:ln>
        </p:spPr>
      </p:cxnSp>
      <p:cxnSp>
        <p:nvCxnSpPr>
          <p:cNvPr id="322574" name="Connecteur droit avec flèche 15"/>
          <p:cNvCxnSpPr>
            <a:cxnSpLocks noChangeShapeType="1"/>
          </p:cNvCxnSpPr>
          <p:nvPr/>
        </p:nvCxnSpPr>
        <p:spPr bwMode="auto">
          <a:xfrm>
            <a:off x="7253300" y="3267049"/>
            <a:ext cx="1555750" cy="0"/>
          </a:xfrm>
          <a:prstGeom prst="straightConnector1">
            <a:avLst/>
          </a:prstGeom>
          <a:noFill/>
          <a:ln w="28575" algn="ctr">
            <a:solidFill>
              <a:srgbClr val="333399"/>
            </a:solidFill>
            <a:prstDash val="sysDash"/>
            <a:round/>
            <a:headEnd/>
            <a:tailEnd type="triangle" w="med" len="med"/>
          </a:ln>
        </p:spPr>
      </p:cxnSp>
      <p:cxnSp>
        <p:nvCxnSpPr>
          <p:cNvPr id="322576" name="Connecteur droit avec flèche 17"/>
          <p:cNvCxnSpPr>
            <a:cxnSpLocks noChangeShapeType="1"/>
          </p:cNvCxnSpPr>
          <p:nvPr/>
        </p:nvCxnSpPr>
        <p:spPr bwMode="auto">
          <a:xfrm flipV="1">
            <a:off x="5881995" y="1785931"/>
            <a:ext cx="0" cy="374650"/>
          </a:xfrm>
          <a:prstGeom prst="straightConnector1">
            <a:avLst/>
          </a:prstGeom>
          <a:noFill/>
          <a:ln w="38100" algn="ctr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39" name="Rectangle 38"/>
          <p:cNvSpPr/>
          <p:nvPr/>
        </p:nvSpPr>
        <p:spPr bwMode="auto">
          <a:xfrm>
            <a:off x="5956608" y="1814506"/>
            <a:ext cx="365125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defRPr/>
            </a:pPr>
            <a:r>
              <a:rPr lang="fr-FR" sz="2000" kern="0">
                <a:solidFill>
                  <a:srgbClr val="000066"/>
                </a:solidFill>
                <a:cs typeface="Arial" charset="0"/>
              </a:rPr>
              <a:t>*</a:t>
            </a:r>
            <a:endParaRPr lang="fr-FR" sz="1600" kern="0">
              <a:solidFill>
                <a:srgbClr val="000066"/>
              </a:solidFill>
              <a:cs typeface="Arial" charset="0"/>
            </a:endParaRPr>
          </a:p>
        </p:txBody>
      </p:sp>
      <p:cxnSp>
        <p:nvCxnSpPr>
          <p:cNvPr id="24" name="Connecteur droit 66"/>
          <p:cNvCxnSpPr>
            <a:cxnSpLocks noChangeShapeType="1"/>
          </p:cNvCxnSpPr>
          <p:nvPr/>
        </p:nvCxnSpPr>
        <p:spPr bwMode="auto">
          <a:xfrm>
            <a:off x="3711761" y="2131327"/>
            <a:ext cx="0" cy="310349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25" name="Oval 170"/>
          <p:cNvSpPr>
            <a:spLocks noChangeArrowheads="1"/>
          </p:cNvSpPr>
          <p:nvPr/>
        </p:nvSpPr>
        <p:spPr bwMode="auto">
          <a:xfrm>
            <a:off x="3052020" y="1181099"/>
            <a:ext cx="1367998" cy="936000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fr-FR" sz="1400" b="1">
                <a:solidFill>
                  <a:srgbClr val="000066"/>
                </a:solidFill>
                <a:latin typeface="Calibri" pitchFamily="34" charset="0"/>
              </a:rPr>
              <a:t>Randomisation</a:t>
            </a:r>
          </a:p>
          <a:p>
            <a:pPr algn="ctr" defTabSz="914400"/>
            <a:r>
              <a:rPr lang="fr-FR" sz="1400" b="1">
                <a:solidFill>
                  <a:srgbClr val="000066"/>
                </a:solidFill>
                <a:latin typeface="Calibri" pitchFamily="34" charset="0"/>
              </a:rPr>
              <a:t>1 : 1</a:t>
            </a:r>
          </a:p>
          <a:p>
            <a:pPr algn="ctr" defTabSz="914400"/>
            <a:r>
              <a:rPr lang="fr-FR" sz="1400" b="1">
                <a:solidFill>
                  <a:srgbClr val="000066"/>
                </a:solidFill>
                <a:latin typeface="Calibri" pitchFamily="34" charset="0"/>
              </a:rPr>
              <a:t>En ouvert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4377111" y="2219979"/>
            <a:ext cx="2876189" cy="647721"/>
          </a:xfrm>
          <a:prstGeom prst="rect">
            <a:avLst/>
          </a:prstGeom>
          <a:solidFill>
            <a:srgbClr val="FF960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fr-FR" sz="1600" b="1">
                <a:solidFill>
                  <a:srgbClr val="000000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Monothérapie IP/r**</a:t>
            </a:r>
          </a:p>
          <a:p>
            <a:pPr algn="ctr">
              <a:defRPr/>
            </a:pPr>
            <a:r>
              <a:rPr lang="fr-FR" sz="1600" b="1">
                <a:solidFill>
                  <a:srgbClr val="000000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(sélectionnée par investigateur)</a:t>
            </a:r>
          </a:p>
        </p:txBody>
      </p:sp>
      <p:sp>
        <p:nvSpPr>
          <p:cNvPr id="28" name="Text Box 36"/>
          <p:cNvSpPr txBox="1">
            <a:spLocks noChangeArrowheads="1"/>
          </p:cNvSpPr>
          <p:nvPr/>
        </p:nvSpPr>
        <p:spPr bwMode="auto">
          <a:xfrm>
            <a:off x="3652233" y="2441674"/>
            <a:ext cx="72487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296</a:t>
            </a:r>
          </a:p>
        </p:txBody>
      </p:sp>
      <p:sp>
        <p:nvSpPr>
          <p:cNvPr id="29" name="Text Box 37"/>
          <p:cNvSpPr txBox="1">
            <a:spLocks noChangeArrowheads="1"/>
          </p:cNvSpPr>
          <p:nvPr/>
        </p:nvSpPr>
        <p:spPr bwMode="auto">
          <a:xfrm>
            <a:off x="3640211" y="3136222"/>
            <a:ext cx="72487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291</a:t>
            </a:r>
          </a:p>
        </p:txBody>
      </p:sp>
      <p:sp>
        <p:nvSpPr>
          <p:cNvPr id="30" name="Rectangle 20"/>
          <p:cNvSpPr>
            <a:spLocks noChangeArrowheads="1"/>
          </p:cNvSpPr>
          <p:nvPr/>
        </p:nvSpPr>
        <p:spPr bwMode="auto">
          <a:xfrm>
            <a:off x="4377111" y="2958858"/>
            <a:ext cx="2876190" cy="647338"/>
          </a:xfrm>
          <a:prstGeom prst="rect">
            <a:avLst/>
          </a:prstGeom>
          <a:solidFill>
            <a:srgbClr val="3AC5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fr-FR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Poursuite trithérapie </a:t>
            </a:r>
            <a:br>
              <a:rPr lang="fr-FR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</a:br>
            <a:r>
              <a:rPr lang="fr-FR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en cours***</a:t>
            </a:r>
          </a:p>
        </p:txBody>
      </p:sp>
      <p:sp>
        <p:nvSpPr>
          <p:cNvPr id="32" name="AutoShape 162"/>
          <p:cNvSpPr>
            <a:spLocks noChangeArrowheads="1"/>
          </p:cNvSpPr>
          <p:nvPr/>
        </p:nvSpPr>
        <p:spPr bwMode="auto">
          <a:xfrm>
            <a:off x="319294" y="2408373"/>
            <a:ext cx="3109093" cy="105560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 defTabSz="914400"/>
            <a:r>
              <a:rPr lang="fr-FR" sz="1400" b="1">
                <a:solidFill>
                  <a:srgbClr val="000066"/>
                </a:solidFill>
                <a:latin typeface="Calibri" pitchFamily="34" charset="0"/>
              </a:rPr>
              <a:t>Patients VIH+ </a:t>
            </a:r>
            <a:r>
              <a:rPr lang="fr-FR" sz="1400" b="1" u="sng">
                <a:solidFill>
                  <a:srgbClr val="000066"/>
                </a:solidFill>
                <a:latin typeface="Calibri" pitchFamily="34" charset="0"/>
              </a:rPr>
              <a:t>&gt;</a:t>
            </a:r>
            <a:r>
              <a:rPr lang="fr-FR" sz="1400" b="1">
                <a:solidFill>
                  <a:srgbClr val="000066"/>
                </a:solidFill>
                <a:latin typeface="Calibri" pitchFamily="34" charset="0"/>
              </a:rPr>
              <a:t> 18 ans</a:t>
            </a:r>
          </a:p>
          <a:p>
            <a:pPr algn="ctr" defTabSz="914400"/>
            <a:r>
              <a:rPr lang="fr-FR" sz="1400" b="1">
                <a:solidFill>
                  <a:srgbClr val="000066"/>
                </a:solidFill>
                <a:latin typeface="Calibri" pitchFamily="34" charset="0"/>
              </a:rPr>
              <a:t>Trithérapie stable (INNTI ou IP/r)</a:t>
            </a:r>
          </a:p>
          <a:p>
            <a:pPr algn="ctr" defTabSz="914400"/>
            <a:r>
              <a:rPr lang="fr-FR" sz="1400" b="1">
                <a:solidFill>
                  <a:srgbClr val="000066"/>
                </a:solidFill>
                <a:latin typeface="Calibri" pitchFamily="34" charset="0"/>
              </a:rPr>
              <a:t>ARN VIH &lt; 50 c/ml &gt; 24 semaines</a:t>
            </a:r>
          </a:p>
          <a:p>
            <a:pPr algn="ctr" defTabSz="914400"/>
            <a:r>
              <a:rPr lang="fr-FR" sz="1400" b="1">
                <a:solidFill>
                  <a:srgbClr val="000066"/>
                </a:solidFill>
                <a:latin typeface="Calibri" pitchFamily="34" charset="0"/>
              </a:rPr>
              <a:t>CD4 &gt; 100/mm</a:t>
            </a:r>
            <a:r>
              <a:rPr lang="fr-FR" sz="1400" b="1" baseline="30000">
                <a:solidFill>
                  <a:srgbClr val="000066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62569" y="3684765"/>
            <a:ext cx="5529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000066"/>
                </a:solidFill>
              </a:rPr>
              <a:t>Randomisation stratifiée par centre et ARV en cours (INNTI ou IP/r)</a:t>
            </a:r>
          </a:p>
        </p:txBody>
      </p:sp>
      <p:sp>
        <p:nvSpPr>
          <p:cNvPr id="33" name="AutoShape 162"/>
          <p:cNvSpPr>
            <a:spLocks noChangeArrowheads="1"/>
          </p:cNvSpPr>
          <p:nvPr/>
        </p:nvSpPr>
        <p:spPr bwMode="auto">
          <a:xfrm>
            <a:off x="1" y="6604684"/>
            <a:ext cx="623680" cy="24765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fr-FR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PIVOT</a:t>
            </a:r>
          </a:p>
        </p:txBody>
      </p:sp>
      <p:sp>
        <p:nvSpPr>
          <p:cNvPr id="38" name="Titre 4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pPr>
              <a:defRPr/>
            </a:pPr>
            <a:r>
              <a:rPr lang="fr-FR" altLang="fr-FR" dirty="0"/>
              <a:t>Etude PIVOT : </a:t>
            </a:r>
            <a:r>
              <a:rPr lang="fr-FR" altLang="fr-FR" dirty="0" err="1"/>
              <a:t>switch</a:t>
            </a:r>
            <a:r>
              <a:rPr lang="fr-FR" altLang="fr-FR" dirty="0"/>
              <a:t> pour monothérapie d’IP/r</a:t>
            </a:r>
          </a:p>
        </p:txBody>
      </p:sp>
      <p:sp>
        <p:nvSpPr>
          <p:cNvPr id="26" name="ZoneTexte 69"/>
          <p:cNvSpPr txBox="1">
            <a:spLocks noChangeArrowheads="1"/>
          </p:cNvSpPr>
          <p:nvPr/>
        </p:nvSpPr>
        <p:spPr bwMode="auto">
          <a:xfrm>
            <a:off x="5934758" y="657610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>
                <a:solidFill>
                  <a:srgbClr val="CC3300"/>
                </a:solidFill>
              </a:rPr>
              <a:t>Paton NI. Lancet HIV 2015;2e:417-26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0601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40" name="Group 7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3460713"/>
              </p:ext>
            </p:extLst>
          </p:nvPr>
        </p:nvGraphicFramePr>
        <p:xfrm>
          <a:off x="362867" y="1615516"/>
          <a:ext cx="8414006" cy="4914900"/>
        </p:xfrm>
        <a:graphic>
          <a:graphicData uri="http://schemas.openxmlformats.org/drawingml/2006/table">
            <a:tbl>
              <a:tblPr/>
              <a:tblGrid>
                <a:gridCol w="448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8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77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Trithérapie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Monothérapie IP/r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60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8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Age médian, années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8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Femme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22 %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25 %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8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Blanc / Noir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71 % / 25 %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66 % / 30 %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8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Ac VHC+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5 %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8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Antécédent SIDA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20 %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19 %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8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CD4/mm</a:t>
                      </a:r>
                      <a:r>
                        <a:rPr kumimoji="0" lang="fr-FR" sz="1400" b="1" i="0" u="none" strike="noStrike" cap="none" normalizeH="0" baseline="3000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</a:t>
                      </a: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, médiane (IQR) à J0 / au nadir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512 / 181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516 / 170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8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Durée médiane ARN VIH indétectable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36 months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38 months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400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INNTI à J0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EFV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NVP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ETR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54 %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40 %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14 %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53 %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39 %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13 %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174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IP/r à J0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ATV/r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LPV/r</a:t>
                      </a:r>
                      <a:b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</a:b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DRV/r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SQV/r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FPV/r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46 %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20 %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10 %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8 %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5 %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47 %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20 %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17 %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4 %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5 %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38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INTI à J0 : TDF/FTC, ABC/3TC, autres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65 %, 27 %, 7 %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61 %, 28 %, 11 %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2354" name="Rectangle 8"/>
          <p:cNvSpPr>
            <a:spLocks noChangeArrowheads="1"/>
          </p:cNvSpPr>
          <p:nvPr/>
        </p:nvSpPr>
        <p:spPr bwMode="auto">
          <a:xfrm>
            <a:off x="2829407" y="1282700"/>
            <a:ext cx="3802205" cy="327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ts val="1525"/>
              </a:lnSpc>
              <a:spcBef>
                <a:spcPct val="20000"/>
              </a:spcBef>
            </a:pPr>
            <a:r>
              <a:rPr lang="fr-FR" sz="2400" b="1">
                <a:solidFill>
                  <a:srgbClr val="CC3300"/>
                </a:solidFill>
                <a:latin typeface="Calibri" pitchFamily="34" charset="0"/>
              </a:rPr>
              <a:t>Caractéristiques initiales</a:t>
            </a:r>
          </a:p>
        </p:txBody>
      </p:sp>
      <p:sp>
        <p:nvSpPr>
          <p:cNvPr id="10" name="AutoShape 162"/>
          <p:cNvSpPr>
            <a:spLocks noChangeArrowheads="1"/>
          </p:cNvSpPr>
          <p:nvPr/>
        </p:nvSpPr>
        <p:spPr bwMode="auto">
          <a:xfrm>
            <a:off x="1" y="6604684"/>
            <a:ext cx="623680" cy="24765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PIVOT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934758" y="657610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>
                <a:solidFill>
                  <a:srgbClr val="CC3300"/>
                </a:solidFill>
              </a:rPr>
              <a:t>Paton NI. Lancet HIV 2015;2e:417-26</a:t>
            </a:r>
          </a:p>
        </p:txBody>
      </p:sp>
      <p:sp>
        <p:nvSpPr>
          <p:cNvPr id="14" name="Titre 4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pPr>
              <a:defRPr/>
            </a:pPr>
            <a:r>
              <a:rPr lang="fr-FR" altLang="fr-FR" dirty="0"/>
              <a:t>Etude PIVOT : </a:t>
            </a:r>
            <a:r>
              <a:rPr lang="fr-FR" altLang="fr-FR" dirty="0" err="1"/>
              <a:t>switch</a:t>
            </a:r>
            <a:r>
              <a:rPr lang="fr-FR" altLang="fr-FR" dirty="0"/>
              <a:t> pour monothérapie d’IP/r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179508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375680"/>
            <a:ext cx="9024938" cy="5303838"/>
          </a:xfrm>
        </p:spPr>
        <p:txBody>
          <a:bodyPr/>
          <a:lstStyle/>
          <a:p>
            <a:r>
              <a:rPr lang="fr-FR" sz="2400" b="1" dirty="0">
                <a:latin typeface="+mj-lt"/>
              </a:rPr>
              <a:t>Groupe monothérapie IP/r </a:t>
            </a:r>
            <a:endParaRPr lang="fr-FR" dirty="0"/>
          </a:p>
          <a:p>
            <a:pPr lvl="1"/>
            <a:r>
              <a:rPr lang="fr-FR" sz="1800" dirty="0"/>
              <a:t>DRV/r : 80 %</a:t>
            </a:r>
          </a:p>
          <a:p>
            <a:pPr lvl="1"/>
            <a:r>
              <a:rPr lang="fr-FR" sz="1800" dirty="0"/>
              <a:t>LPV/r : 14 %</a:t>
            </a:r>
          </a:p>
          <a:p>
            <a:pPr lvl="1"/>
            <a:r>
              <a:rPr lang="fr-FR" sz="1800" dirty="0"/>
              <a:t>ATV/r : 6 %</a:t>
            </a:r>
          </a:p>
          <a:p>
            <a:pPr lvl="1"/>
            <a:r>
              <a:rPr lang="fr-FR" sz="1800" dirty="0" err="1"/>
              <a:t>Saquinavir</a:t>
            </a:r>
            <a:r>
              <a:rPr lang="fr-FR" sz="1800" dirty="0"/>
              <a:t>/r &lt; 1 %</a:t>
            </a:r>
          </a:p>
          <a:p>
            <a:pPr lvl="1"/>
            <a:r>
              <a:rPr lang="fr-FR" sz="1800" dirty="0"/>
              <a:t>58 % toujours sous monothérapie IP/r à la fin de l’essai </a:t>
            </a:r>
            <a:br>
              <a:rPr lang="fr-FR" sz="1800" dirty="0"/>
            </a:br>
            <a:r>
              <a:rPr lang="fr-FR" sz="1800" dirty="0"/>
              <a:t>(72 % du suivi sous monothérapie)</a:t>
            </a:r>
          </a:p>
          <a:p>
            <a:pPr lvl="1"/>
            <a:r>
              <a:rPr lang="fr-FR" sz="1800" dirty="0"/>
              <a:t>Raisons pour la réintroduction d’une trithérapie</a:t>
            </a:r>
          </a:p>
          <a:p>
            <a:pPr lvl="2"/>
            <a:r>
              <a:rPr lang="fr-FR" dirty="0"/>
              <a:t>23 % pour rebond virologique (selon critères du protocole)</a:t>
            </a:r>
          </a:p>
          <a:p>
            <a:pPr lvl="2"/>
            <a:r>
              <a:rPr lang="fr-FR" dirty="0"/>
              <a:t>4 % pour rebond  virologique ne remplissant pas les critères du protocole</a:t>
            </a:r>
          </a:p>
          <a:p>
            <a:pPr lvl="2"/>
            <a:r>
              <a:rPr lang="fr-FR" dirty="0"/>
              <a:t>5 % pour toxicité</a:t>
            </a:r>
          </a:p>
          <a:p>
            <a:pPr lvl="2"/>
            <a:r>
              <a:rPr lang="fr-FR" dirty="0"/>
              <a:t>7 % pour raison autre ou inconnue</a:t>
            </a:r>
          </a:p>
          <a:p>
            <a:pPr lvl="2"/>
            <a:endParaRPr lang="fr-FR" dirty="0"/>
          </a:p>
          <a:p>
            <a:r>
              <a:rPr lang="fr-FR" sz="2400" b="1" dirty="0">
                <a:latin typeface="+mj-lt"/>
              </a:rPr>
              <a:t>Durée médiane du suivi : 44 mois </a:t>
            </a:r>
          </a:p>
          <a:p>
            <a:pPr lvl="2"/>
            <a:endParaRPr lang="fr-FR" dirty="0"/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1" y="6604684"/>
            <a:ext cx="623680" cy="24765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PIVOT</a:t>
            </a:r>
          </a:p>
        </p:txBody>
      </p:sp>
      <p:sp>
        <p:nvSpPr>
          <p:cNvPr id="8" name="Titre 4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pPr>
              <a:defRPr/>
            </a:pPr>
            <a:r>
              <a:rPr lang="fr-FR" altLang="fr-FR" dirty="0"/>
              <a:t>Etude PIVOT : </a:t>
            </a:r>
            <a:r>
              <a:rPr lang="fr-FR" altLang="fr-FR" dirty="0" err="1"/>
              <a:t>switch</a:t>
            </a:r>
            <a:r>
              <a:rPr lang="fr-FR" altLang="fr-FR" dirty="0"/>
              <a:t> pour monothérapie d’IP/r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5934758" y="657610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>
                <a:solidFill>
                  <a:srgbClr val="CC3300"/>
                </a:solidFill>
              </a:rPr>
              <a:t>Paton NI. Lancet HIV 2015;2e:417-26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1506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6550" y="1558060"/>
            <a:ext cx="8918853" cy="965221"/>
          </a:xfrm>
        </p:spPr>
        <p:txBody>
          <a:bodyPr/>
          <a:lstStyle/>
          <a:p>
            <a:r>
              <a:rPr lang="fr-FR" sz="2400" b="1" dirty="0">
                <a:latin typeface="+mj-lt"/>
              </a:rPr>
              <a:t>Définition : </a:t>
            </a:r>
            <a:r>
              <a:rPr lang="fr-FR" sz="1800" dirty="0">
                <a:solidFill>
                  <a:srgbClr val="000066"/>
                </a:solidFill>
              </a:rPr>
              <a:t>p</a:t>
            </a:r>
            <a:r>
              <a:rPr lang="fr-FR" altLang="fr-FR" sz="1800" dirty="0">
                <a:solidFill>
                  <a:srgbClr val="000066"/>
                </a:solidFill>
              </a:rPr>
              <a:t>erte d’options futures, définie comme une résistance intermédiaire ou élevée à au moins 1 ARV pour lequel existait une sensibilité à l’inclusion </a:t>
            </a:r>
            <a:r>
              <a:rPr lang="fr-FR" sz="1800" dirty="0">
                <a:solidFill>
                  <a:srgbClr val="000066"/>
                </a:solidFill>
              </a:rPr>
              <a:t>(estimation Kaplan-Meier à 3 ans)</a:t>
            </a:r>
            <a:endParaRPr lang="fr-FR" dirty="0">
              <a:solidFill>
                <a:srgbClr val="000066"/>
              </a:solidFill>
            </a:endParaRP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1878025" y="1258804"/>
            <a:ext cx="4655583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fr-FR" sz="2400" b="1">
                <a:solidFill>
                  <a:srgbClr val="CC3300"/>
                </a:solidFill>
                <a:latin typeface="Calibri" pitchFamily="34" charset="0"/>
              </a:rPr>
              <a:t>Critère principal de jugement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62867" y="6179673"/>
            <a:ext cx="1228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66"/>
                </a:solidFill>
              </a:rPr>
              <a:t>* non-</a:t>
            </a:r>
            <a:r>
              <a:rPr lang="en-US" sz="1200" dirty="0" err="1">
                <a:solidFill>
                  <a:srgbClr val="000066"/>
                </a:solidFill>
              </a:rPr>
              <a:t>infériorité</a:t>
            </a:r>
            <a:endParaRPr lang="en-US" sz="1200" dirty="0">
              <a:solidFill>
                <a:srgbClr val="000066"/>
              </a:solidFill>
            </a:endParaRP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1" y="6604684"/>
            <a:ext cx="623680" cy="24765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PIVOT</a:t>
            </a:r>
          </a:p>
        </p:txBody>
      </p:sp>
      <p:graphicFrame>
        <p:nvGraphicFramePr>
          <p:cNvPr id="11" name="Group 7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4970706"/>
              </p:ext>
            </p:extLst>
          </p:nvPr>
        </p:nvGraphicFramePr>
        <p:xfrm>
          <a:off x="362867" y="2674209"/>
          <a:ext cx="8414008" cy="3482314"/>
        </p:xfrm>
        <a:graphic>
          <a:graphicData uri="http://schemas.openxmlformats.org/drawingml/2006/table">
            <a:tbl>
              <a:tblPr/>
              <a:tblGrid>
                <a:gridCol w="3144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0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90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0242">
                <a:tc>
                  <a:txBody>
                    <a:bodyPr/>
                    <a:lstStyle/>
                    <a:p>
                      <a:endParaRPr lang="fr-FR" sz="1400" noProof="0" dirty="0">
                        <a:solidFill>
                          <a:srgbClr val="000066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Trithérapie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n = 291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Monothérapie IP/r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n = 296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60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>
                          <a:solidFill>
                            <a:srgbClr val="000066"/>
                          </a:solidFill>
                          <a:latin typeface="+mj-lt"/>
                        </a:rPr>
                        <a:t>Différence </a:t>
                      </a:r>
                    </a:p>
                    <a:p>
                      <a:pPr algn="ctr"/>
                      <a:r>
                        <a:rPr lang="fr-FR" sz="1400" b="1" noProof="0">
                          <a:solidFill>
                            <a:srgbClr val="000066"/>
                          </a:solidFill>
                          <a:latin typeface="+mj-lt"/>
                        </a:rPr>
                        <a:t>(IC 95 %)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22">
                <a:tc>
                  <a:txBody>
                    <a:bodyPr/>
                    <a:lstStyle/>
                    <a:p>
                      <a:r>
                        <a:rPr lang="fr-FR" sz="1200" b="1" noProof="0">
                          <a:solidFill>
                            <a:srgbClr val="000066"/>
                          </a:solidFill>
                        </a:rPr>
                        <a:t>Critère</a:t>
                      </a:r>
                      <a:r>
                        <a:rPr lang="fr-FR" sz="1200" b="1" baseline="0" noProof="0">
                          <a:solidFill>
                            <a:srgbClr val="000066"/>
                          </a:solidFill>
                        </a:rPr>
                        <a:t> principal</a:t>
                      </a:r>
                      <a:r>
                        <a:rPr lang="fr-FR" sz="1200" b="1" noProof="0">
                          <a:solidFill>
                            <a:srgbClr val="000066"/>
                          </a:solidFill>
                        </a:rPr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noProof="0" dirty="0">
                          <a:solidFill>
                            <a:srgbClr val="000066"/>
                          </a:solidFill>
                        </a:rPr>
                        <a:t>n = 2 (0,7 %)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noProof="0" dirty="0">
                          <a:solidFill>
                            <a:srgbClr val="000066"/>
                          </a:solidFill>
                        </a:rPr>
                        <a:t>n = 6</a:t>
                      </a:r>
                      <a:r>
                        <a:rPr lang="fr-FR" sz="1200" b="1" baseline="0" noProof="0" dirty="0">
                          <a:solidFill>
                            <a:srgbClr val="000066"/>
                          </a:solidFill>
                        </a:rPr>
                        <a:t> (2,1 %)</a:t>
                      </a:r>
                      <a:endParaRPr lang="fr-FR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noProof="0" dirty="0">
                          <a:solidFill>
                            <a:srgbClr val="000066"/>
                          </a:solidFill>
                        </a:rPr>
                        <a:t>1,4 % (- 0,4 ; 3,4)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037">
                <a:tc>
                  <a:txBody>
                    <a:bodyPr/>
                    <a:lstStyle/>
                    <a:p>
                      <a:r>
                        <a:rPr lang="fr-FR" sz="1200" b="1" noProof="0">
                          <a:solidFill>
                            <a:srgbClr val="000066"/>
                          </a:solidFill>
                        </a:rPr>
                        <a:t>Perte d’options futures durant le suivi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noProof="0" dirty="0">
                          <a:solidFill>
                            <a:srgbClr val="000066"/>
                          </a:solidFill>
                        </a:rPr>
                        <a:t>1,8 %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noProof="0" dirty="0">
                          <a:solidFill>
                            <a:srgbClr val="000066"/>
                          </a:solidFill>
                        </a:rPr>
                        <a:t>2,1 %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noProof="0" dirty="0">
                          <a:solidFill>
                            <a:srgbClr val="000066"/>
                          </a:solidFill>
                        </a:rPr>
                        <a:t>0,2 % (- 2,5 ; 2,6)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65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noProof="0" dirty="0">
                          <a:solidFill>
                            <a:srgbClr val="000066"/>
                          </a:solidFill>
                        </a:rPr>
                        <a:t>Perte d’options futures durant le suivi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noProof="0" dirty="0">
                          <a:solidFill>
                            <a:srgbClr val="000066"/>
                          </a:solidFill>
                        </a:rPr>
                        <a:t>(en excluant les possibles mutations</a:t>
                      </a:r>
                      <a:r>
                        <a:rPr lang="fr-FR" sz="1200" b="1" baseline="0" noProof="0" dirty="0">
                          <a:solidFill>
                            <a:srgbClr val="000066"/>
                          </a:solidFill>
                        </a:rPr>
                        <a:t> archivées</a:t>
                      </a:r>
                      <a:r>
                        <a:rPr lang="fr-FR" sz="1200" b="1" noProof="0" dirty="0">
                          <a:solidFill>
                            <a:srgbClr val="000066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noProof="0" dirty="0">
                          <a:solidFill>
                            <a:srgbClr val="000066"/>
                          </a:solidFill>
                        </a:rPr>
                        <a:t>1,5 %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noProof="0" dirty="0">
                          <a:solidFill>
                            <a:srgbClr val="000066"/>
                          </a:solidFill>
                        </a:rPr>
                        <a:t>1,0 %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noProof="0" dirty="0">
                          <a:solidFill>
                            <a:srgbClr val="000066"/>
                          </a:solidFill>
                        </a:rPr>
                        <a:t>- 0,4 % (- 2,9 ; 1,4)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64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noProof="0">
                          <a:solidFill>
                            <a:srgbClr val="000066"/>
                          </a:solidFill>
                        </a:rPr>
                        <a:t>Options perdues (ARV)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fr-FR" sz="1400" b="1" noProof="0" dirty="0">
                          <a:solidFill>
                            <a:srgbClr val="000066"/>
                          </a:solidFill>
                        </a:rPr>
                        <a:t>n = 4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fr-FR" sz="1200" b="1" noProof="0" dirty="0">
                          <a:solidFill>
                            <a:srgbClr val="000066"/>
                          </a:solidFill>
                        </a:rPr>
                        <a:t>NVP, EFV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fr-FR" sz="1200" b="1" noProof="0" dirty="0">
                          <a:solidFill>
                            <a:srgbClr val="000066"/>
                          </a:solidFill>
                        </a:rPr>
                        <a:t>3TC, FTC, ATV, SQV, FPV, TPV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fr-FR" sz="1200" b="1" noProof="0" dirty="0">
                          <a:solidFill>
                            <a:srgbClr val="000066"/>
                          </a:solidFill>
                        </a:rPr>
                        <a:t>3TC, FTC, NVP, EFV, ETR, RPV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fr-FR" sz="1200" b="1" noProof="0" dirty="0">
                          <a:solidFill>
                            <a:srgbClr val="000066"/>
                          </a:solidFill>
                        </a:rPr>
                        <a:t>3TC, FTC,</a:t>
                      </a:r>
                      <a:r>
                        <a:rPr lang="fr-FR" sz="1200" b="1" baseline="0" noProof="0" dirty="0">
                          <a:solidFill>
                            <a:srgbClr val="000066"/>
                          </a:solidFill>
                        </a:rPr>
                        <a:t> ABC, TDF, NVP, EFV, ETR, RPV</a:t>
                      </a: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fr-FR" sz="1400" b="1" baseline="0" noProof="0" dirty="0">
                          <a:solidFill>
                            <a:srgbClr val="000066"/>
                          </a:solidFill>
                        </a:rPr>
                        <a:t>n = 6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fr-FR" sz="1200" b="1" baseline="0" noProof="0" dirty="0">
                          <a:solidFill>
                            <a:srgbClr val="000066"/>
                          </a:solidFill>
                        </a:rPr>
                        <a:t>ATV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fr-FR" sz="1200" b="1" baseline="0" noProof="0" dirty="0">
                          <a:solidFill>
                            <a:srgbClr val="000066"/>
                          </a:solidFill>
                        </a:rPr>
                        <a:t>SQV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fr-FR" sz="1200" b="1" baseline="0" noProof="0" dirty="0">
                          <a:solidFill>
                            <a:srgbClr val="000066"/>
                          </a:solidFill>
                        </a:rPr>
                        <a:t>SQV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fr-FR" sz="1200" b="1" baseline="0" noProof="0" dirty="0">
                          <a:solidFill>
                            <a:srgbClr val="000066"/>
                          </a:solidFill>
                        </a:rPr>
                        <a:t>NVP,EFV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fr-FR" sz="1200" b="1" baseline="0" noProof="0" dirty="0">
                          <a:solidFill>
                            <a:srgbClr val="000066"/>
                          </a:solidFill>
                        </a:rPr>
                        <a:t>NVP, EFV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fr-FR" sz="1200" b="1" baseline="0" noProof="0" dirty="0">
                          <a:solidFill>
                            <a:srgbClr val="000066"/>
                          </a:solidFill>
                        </a:rPr>
                        <a:t>ZDV</a:t>
                      </a:r>
                      <a:endParaRPr lang="fr-FR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itre 4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pPr>
              <a:defRPr/>
            </a:pPr>
            <a:r>
              <a:rPr lang="fr-FR" altLang="fr-FR" dirty="0"/>
              <a:t>Etude PIVOT : </a:t>
            </a:r>
            <a:r>
              <a:rPr lang="fr-FR" altLang="fr-FR" dirty="0" err="1"/>
              <a:t>switch</a:t>
            </a:r>
            <a:r>
              <a:rPr lang="fr-FR" altLang="fr-FR" dirty="0"/>
              <a:t> pour monothérapie d’IP/r</a:t>
            </a:r>
          </a:p>
        </p:txBody>
      </p:sp>
      <p:sp>
        <p:nvSpPr>
          <p:cNvPr id="13" name="ZoneTexte 69"/>
          <p:cNvSpPr txBox="1">
            <a:spLocks noChangeArrowheads="1"/>
          </p:cNvSpPr>
          <p:nvPr/>
        </p:nvSpPr>
        <p:spPr bwMode="auto">
          <a:xfrm>
            <a:off x="5934758" y="657610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>
                <a:solidFill>
                  <a:srgbClr val="CC3300"/>
                </a:solidFill>
              </a:rPr>
              <a:t>Paton NI. Lancet HIV 2015;2e:417-26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9621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1779350" y="1198520"/>
            <a:ext cx="5284271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fr-FR" sz="2400" b="1" dirty="0">
                <a:solidFill>
                  <a:srgbClr val="CC3300"/>
                </a:solidFill>
                <a:latin typeface="Calibri" pitchFamily="34" charset="0"/>
              </a:rPr>
              <a:t>Rebond virologique et </a:t>
            </a:r>
            <a:r>
              <a:rPr lang="fr-FR" sz="2400" b="1">
                <a:solidFill>
                  <a:srgbClr val="CC3300"/>
                </a:solidFill>
                <a:latin typeface="Calibri" pitchFamily="34" charset="0"/>
              </a:rPr>
              <a:t>resuppression</a:t>
            </a:r>
            <a:endParaRPr lang="fr-FR" sz="2400" b="1" dirty="0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244728" y="5040215"/>
            <a:ext cx="8469853" cy="164549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r>
              <a:rPr lang="fr-FR" b="1" dirty="0">
                <a:latin typeface="+mj-lt"/>
              </a:rPr>
              <a:t>Rebond virologique confirmé (estimation Kaplan-Meier) durant le suivi </a:t>
            </a:r>
            <a:r>
              <a:rPr lang="fr-FR" dirty="0">
                <a:latin typeface="+mj-lt"/>
              </a:rPr>
              <a:t>:</a:t>
            </a:r>
            <a:endParaRPr lang="fr-FR" sz="1800" dirty="0">
              <a:latin typeface="+mj-lt"/>
            </a:endParaRPr>
          </a:p>
          <a:p>
            <a:pPr lvl="1"/>
            <a:r>
              <a:rPr lang="fr-FR" sz="1600" dirty="0"/>
              <a:t>Monothérapie IP/r : 35,0 % vs trithérapie : 3,2 % (différence : 31,8 %) </a:t>
            </a:r>
            <a:br>
              <a:rPr lang="fr-FR" sz="1600" dirty="0"/>
            </a:br>
            <a:r>
              <a:rPr lang="fr-FR" sz="1600" dirty="0"/>
              <a:t>(IC 95 % : 24,6 à 39,0 ; p &lt; 0,0001)</a:t>
            </a:r>
          </a:p>
          <a:p>
            <a:pPr lvl="1"/>
            <a:r>
              <a:rPr lang="fr-FR" sz="1600" dirty="0"/>
              <a:t>Rebond sous monothérapie IP/r : 24 pour 100 patient-années durant la 1</a:t>
            </a:r>
            <a:r>
              <a:rPr lang="fr-FR" sz="1600" baseline="30000" dirty="0"/>
              <a:t>ère</a:t>
            </a:r>
            <a:r>
              <a:rPr lang="fr-FR" sz="1600" dirty="0"/>
              <a:t> année, </a:t>
            </a:r>
            <a:br>
              <a:rPr lang="fr-FR" sz="1600" dirty="0"/>
            </a:br>
            <a:r>
              <a:rPr lang="fr-FR" sz="1600" dirty="0"/>
              <a:t>6 pour 100 patient-années les années suivantes</a:t>
            </a:r>
            <a:endParaRPr lang="fr-FR" sz="2400" dirty="0"/>
          </a:p>
        </p:txBody>
      </p:sp>
      <p:sp>
        <p:nvSpPr>
          <p:cNvPr id="12" name="AutoShape 162"/>
          <p:cNvSpPr>
            <a:spLocks noChangeArrowheads="1"/>
          </p:cNvSpPr>
          <p:nvPr/>
        </p:nvSpPr>
        <p:spPr bwMode="auto">
          <a:xfrm>
            <a:off x="1" y="6604684"/>
            <a:ext cx="623680" cy="24765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PIVOT</a:t>
            </a:r>
          </a:p>
        </p:txBody>
      </p:sp>
      <p:grpSp>
        <p:nvGrpSpPr>
          <p:cNvPr id="115" name="Groupe 114"/>
          <p:cNvGrpSpPr/>
          <p:nvPr/>
        </p:nvGrpSpPr>
        <p:grpSpPr>
          <a:xfrm>
            <a:off x="1047" y="1521765"/>
            <a:ext cx="4629386" cy="3502708"/>
            <a:chOff x="1047" y="1521765"/>
            <a:chExt cx="4629386" cy="3502708"/>
          </a:xfrm>
        </p:grpSpPr>
        <p:sp>
          <p:nvSpPr>
            <p:cNvPr id="114" name="AutoShape 165"/>
            <p:cNvSpPr>
              <a:spLocks noChangeArrowheads="1"/>
            </p:cNvSpPr>
            <p:nvPr/>
          </p:nvSpPr>
          <p:spPr bwMode="auto">
            <a:xfrm>
              <a:off x="1093634" y="3469402"/>
              <a:ext cx="1028800" cy="3970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fr-FR" sz="2800">
                <a:solidFill>
                  <a:srgbClr val="000066"/>
                </a:solidFill>
              </a:endParaRPr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1023938" y="1521765"/>
              <a:ext cx="297940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fr-FR" sz="1600" b="1" dirty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Délai du rebond virologique</a:t>
              </a:r>
            </a:p>
          </p:txBody>
        </p:sp>
        <p:grpSp>
          <p:nvGrpSpPr>
            <p:cNvPr id="1032" name="Groupe 1031"/>
            <p:cNvGrpSpPr/>
            <p:nvPr/>
          </p:nvGrpSpPr>
          <p:grpSpPr>
            <a:xfrm>
              <a:off x="985838" y="2241550"/>
              <a:ext cx="3446463" cy="1811338"/>
              <a:chOff x="1052513" y="2279650"/>
              <a:chExt cx="3446463" cy="1811338"/>
            </a:xfrm>
          </p:grpSpPr>
          <p:sp>
            <p:nvSpPr>
              <p:cNvPr id="15" name="Freeform 8"/>
              <p:cNvSpPr>
                <a:spLocks/>
              </p:cNvSpPr>
              <p:nvPr/>
            </p:nvSpPr>
            <p:spPr bwMode="auto">
              <a:xfrm>
                <a:off x="1090613" y="2279650"/>
                <a:ext cx="3408363" cy="1768475"/>
              </a:xfrm>
              <a:custGeom>
                <a:avLst/>
                <a:gdLst>
                  <a:gd name="T0" fmla="*/ 4296 w 4296"/>
                  <a:gd name="T1" fmla="*/ 2230 h 2230"/>
                  <a:gd name="T2" fmla="*/ 0 w 4296"/>
                  <a:gd name="T3" fmla="*/ 2230 h 2230"/>
                  <a:gd name="T4" fmla="*/ 0 w 4296"/>
                  <a:gd name="T5" fmla="*/ 0 h 2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96" h="2230">
                    <a:moveTo>
                      <a:pt x="4296" y="2230"/>
                    </a:moveTo>
                    <a:lnTo>
                      <a:pt x="0" y="2230"/>
                    </a:lnTo>
                    <a:lnTo>
                      <a:pt x="0" y="0"/>
                    </a:lnTo>
                  </a:path>
                </a:pathLst>
              </a:cu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 flipV="1">
                <a:off x="3130550" y="4048125"/>
                <a:ext cx="0" cy="42863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7" name="Line 10"/>
              <p:cNvSpPr>
                <a:spLocks noChangeShapeType="1"/>
              </p:cNvSpPr>
              <p:nvPr/>
            </p:nvSpPr>
            <p:spPr bwMode="auto">
              <a:xfrm flipV="1">
                <a:off x="2790825" y="4048125"/>
                <a:ext cx="0" cy="42863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8" name="Line 11"/>
              <p:cNvSpPr>
                <a:spLocks noChangeShapeType="1"/>
              </p:cNvSpPr>
              <p:nvPr/>
            </p:nvSpPr>
            <p:spPr bwMode="auto">
              <a:xfrm flipV="1">
                <a:off x="3470275" y="4048125"/>
                <a:ext cx="0" cy="42863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9" name="Line 12"/>
              <p:cNvSpPr>
                <a:spLocks noChangeShapeType="1"/>
              </p:cNvSpPr>
              <p:nvPr/>
            </p:nvSpPr>
            <p:spPr bwMode="auto">
              <a:xfrm flipV="1">
                <a:off x="3810000" y="4048125"/>
                <a:ext cx="0" cy="42863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0" name="Line 13"/>
              <p:cNvSpPr>
                <a:spLocks noChangeShapeType="1"/>
              </p:cNvSpPr>
              <p:nvPr/>
            </p:nvSpPr>
            <p:spPr bwMode="auto">
              <a:xfrm flipV="1">
                <a:off x="4491038" y="4048125"/>
                <a:ext cx="0" cy="42863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1" name="Line 14"/>
              <p:cNvSpPr>
                <a:spLocks noChangeShapeType="1"/>
              </p:cNvSpPr>
              <p:nvPr/>
            </p:nvSpPr>
            <p:spPr bwMode="auto">
              <a:xfrm flipV="1">
                <a:off x="4149725" y="4048125"/>
                <a:ext cx="0" cy="42863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2" name="Line 15"/>
              <p:cNvSpPr>
                <a:spLocks noChangeShapeType="1"/>
              </p:cNvSpPr>
              <p:nvPr/>
            </p:nvSpPr>
            <p:spPr bwMode="auto">
              <a:xfrm flipV="1">
                <a:off x="1090613" y="4048125"/>
                <a:ext cx="0" cy="42863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3" name="Line 16"/>
              <p:cNvSpPr>
                <a:spLocks noChangeShapeType="1"/>
              </p:cNvSpPr>
              <p:nvPr/>
            </p:nvSpPr>
            <p:spPr bwMode="auto">
              <a:xfrm flipV="1">
                <a:off x="1430338" y="4048125"/>
                <a:ext cx="0" cy="42863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4" name="Line 17"/>
              <p:cNvSpPr>
                <a:spLocks noChangeShapeType="1"/>
              </p:cNvSpPr>
              <p:nvPr/>
            </p:nvSpPr>
            <p:spPr bwMode="auto">
              <a:xfrm flipV="1">
                <a:off x="2111375" y="4048125"/>
                <a:ext cx="0" cy="42863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5" name="Line 18"/>
              <p:cNvSpPr>
                <a:spLocks noChangeShapeType="1"/>
              </p:cNvSpPr>
              <p:nvPr/>
            </p:nvSpPr>
            <p:spPr bwMode="auto">
              <a:xfrm flipV="1">
                <a:off x="1770063" y="4048125"/>
                <a:ext cx="0" cy="42863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6" name="Line 19"/>
              <p:cNvSpPr>
                <a:spLocks noChangeShapeType="1"/>
              </p:cNvSpPr>
              <p:nvPr/>
            </p:nvSpPr>
            <p:spPr bwMode="auto">
              <a:xfrm flipV="1">
                <a:off x="2451100" y="4048125"/>
                <a:ext cx="0" cy="42863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7" name="Line 20"/>
              <p:cNvSpPr>
                <a:spLocks noChangeShapeType="1"/>
              </p:cNvSpPr>
              <p:nvPr/>
            </p:nvSpPr>
            <p:spPr bwMode="auto">
              <a:xfrm>
                <a:off x="1052513" y="2638425"/>
                <a:ext cx="38100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8" name="Line 21"/>
              <p:cNvSpPr>
                <a:spLocks noChangeShapeType="1"/>
              </p:cNvSpPr>
              <p:nvPr/>
            </p:nvSpPr>
            <p:spPr bwMode="auto">
              <a:xfrm>
                <a:off x="1052513" y="2990850"/>
                <a:ext cx="38100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9" name="Line 22"/>
              <p:cNvSpPr>
                <a:spLocks noChangeShapeType="1"/>
              </p:cNvSpPr>
              <p:nvPr/>
            </p:nvSpPr>
            <p:spPr bwMode="auto">
              <a:xfrm>
                <a:off x="1052513" y="3344863"/>
                <a:ext cx="38100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30" name="Line 23"/>
              <p:cNvSpPr>
                <a:spLocks noChangeShapeType="1"/>
              </p:cNvSpPr>
              <p:nvPr/>
            </p:nvSpPr>
            <p:spPr bwMode="auto">
              <a:xfrm>
                <a:off x="1052513" y="3697288"/>
                <a:ext cx="38100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31" name="Line 24"/>
              <p:cNvSpPr>
                <a:spLocks noChangeShapeType="1"/>
              </p:cNvSpPr>
              <p:nvPr/>
            </p:nvSpPr>
            <p:spPr bwMode="auto">
              <a:xfrm>
                <a:off x="1052513" y="4048125"/>
                <a:ext cx="38100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024" name="Line 25"/>
              <p:cNvSpPr>
                <a:spLocks noChangeShapeType="1"/>
              </p:cNvSpPr>
              <p:nvPr/>
            </p:nvSpPr>
            <p:spPr bwMode="auto">
              <a:xfrm>
                <a:off x="1052513" y="2286000"/>
                <a:ext cx="38100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025" name="Freeform 26"/>
              <p:cNvSpPr>
                <a:spLocks/>
              </p:cNvSpPr>
              <p:nvPr/>
            </p:nvSpPr>
            <p:spPr bwMode="auto">
              <a:xfrm>
                <a:off x="1090613" y="2286000"/>
                <a:ext cx="3384550" cy="58738"/>
              </a:xfrm>
              <a:custGeom>
                <a:avLst/>
                <a:gdLst>
                  <a:gd name="T0" fmla="*/ 4265 w 4265"/>
                  <a:gd name="T1" fmla="*/ 75 h 75"/>
                  <a:gd name="T2" fmla="*/ 3231 w 4265"/>
                  <a:gd name="T3" fmla="*/ 75 h 75"/>
                  <a:gd name="T4" fmla="*/ 3231 w 4265"/>
                  <a:gd name="T5" fmla="*/ 58 h 75"/>
                  <a:gd name="T6" fmla="*/ 2811 w 4265"/>
                  <a:gd name="T7" fmla="*/ 58 h 75"/>
                  <a:gd name="T8" fmla="*/ 2811 w 4265"/>
                  <a:gd name="T9" fmla="*/ 44 h 75"/>
                  <a:gd name="T10" fmla="*/ 2028 w 4265"/>
                  <a:gd name="T11" fmla="*/ 44 h 75"/>
                  <a:gd name="T12" fmla="*/ 2028 w 4265"/>
                  <a:gd name="T13" fmla="*/ 30 h 75"/>
                  <a:gd name="T14" fmla="*/ 1271 w 4265"/>
                  <a:gd name="T15" fmla="*/ 30 h 75"/>
                  <a:gd name="T16" fmla="*/ 1271 w 4265"/>
                  <a:gd name="T17" fmla="*/ 14 h 75"/>
                  <a:gd name="T18" fmla="*/ 959 w 4265"/>
                  <a:gd name="T19" fmla="*/ 14 h 75"/>
                  <a:gd name="T20" fmla="*/ 959 w 4265"/>
                  <a:gd name="T21" fmla="*/ 0 h 75"/>
                  <a:gd name="T22" fmla="*/ 0 w 4265"/>
                  <a:gd name="T23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265" h="75">
                    <a:moveTo>
                      <a:pt x="4265" y="75"/>
                    </a:moveTo>
                    <a:lnTo>
                      <a:pt x="3231" y="75"/>
                    </a:lnTo>
                    <a:lnTo>
                      <a:pt x="3231" y="58"/>
                    </a:lnTo>
                    <a:lnTo>
                      <a:pt x="2811" y="58"/>
                    </a:lnTo>
                    <a:lnTo>
                      <a:pt x="2811" y="44"/>
                    </a:lnTo>
                    <a:lnTo>
                      <a:pt x="2028" y="44"/>
                    </a:lnTo>
                    <a:lnTo>
                      <a:pt x="2028" y="30"/>
                    </a:lnTo>
                    <a:lnTo>
                      <a:pt x="1271" y="30"/>
                    </a:lnTo>
                    <a:lnTo>
                      <a:pt x="1271" y="14"/>
                    </a:lnTo>
                    <a:lnTo>
                      <a:pt x="959" y="14"/>
                    </a:lnTo>
                    <a:lnTo>
                      <a:pt x="959" y="0"/>
                    </a:lnTo>
                    <a:lnTo>
                      <a:pt x="0" y="0"/>
                    </a:lnTo>
                  </a:path>
                </a:pathLst>
              </a:custGeom>
              <a:noFill/>
              <a:ln w="17463">
                <a:solidFill>
                  <a:srgbClr val="3AC5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029" name="Freeform 29"/>
              <p:cNvSpPr>
                <a:spLocks/>
              </p:cNvSpPr>
              <p:nvPr/>
            </p:nvSpPr>
            <p:spPr bwMode="auto">
              <a:xfrm>
                <a:off x="1090613" y="2286000"/>
                <a:ext cx="3402013" cy="614363"/>
              </a:xfrm>
              <a:custGeom>
                <a:avLst/>
                <a:gdLst>
                  <a:gd name="T0" fmla="*/ 3969 w 4287"/>
                  <a:gd name="T1" fmla="*/ 775 h 775"/>
                  <a:gd name="T2" fmla="*/ 3351 w 4287"/>
                  <a:gd name="T3" fmla="*/ 726 h 775"/>
                  <a:gd name="T4" fmla="*/ 3081 w 4287"/>
                  <a:gd name="T5" fmla="*/ 705 h 775"/>
                  <a:gd name="T6" fmla="*/ 2876 w 4287"/>
                  <a:gd name="T7" fmla="*/ 689 h 775"/>
                  <a:gd name="T8" fmla="*/ 2754 w 4287"/>
                  <a:gd name="T9" fmla="*/ 677 h 775"/>
                  <a:gd name="T10" fmla="*/ 2630 w 4287"/>
                  <a:gd name="T11" fmla="*/ 667 h 775"/>
                  <a:gd name="T12" fmla="*/ 2517 w 4287"/>
                  <a:gd name="T13" fmla="*/ 651 h 775"/>
                  <a:gd name="T14" fmla="*/ 2190 w 4287"/>
                  <a:gd name="T15" fmla="*/ 639 h 775"/>
                  <a:gd name="T16" fmla="*/ 2017 w 4287"/>
                  <a:gd name="T17" fmla="*/ 627 h 775"/>
                  <a:gd name="T18" fmla="*/ 1984 w 4287"/>
                  <a:gd name="T19" fmla="*/ 613 h 775"/>
                  <a:gd name="T20" fmla="*/ 1675 w 4287"/>
                  <a:gd name="T21" fmla="*/ 595 h 775"/>
                  <a:gd name="T22" fmla="*/ 1483 w 4287"/>
                  <a:gd name="T23" fmla="*/ 578 h 775"/>
                  <a:gd name="T24" fmla="*/ 1382 w 4287"/>
                  <a:gd name="T25" fmla="*/ 566 h 775"/>
                  <a:gd name="T26" fmla="*/ 1173 w 4287"/>
                  <a:gd name="T27" fmla="*/ 550 h 775"/>
                  <a:gd name="T28" fmla="*/ 1144 w 4287"/>
                  <a:gd name="T29" fmla="*/ 534 h 775"/>
                  <a:gd name="T30" fmla="*/ 1062 w 4287"/>
                  <a:gd name="T31" fmla="*/ 521 h 775"/>
                  <a:gd name="T32" fmla="*/ 992 w 4287"/>
                  <a:gd name="T33" fmla="*/ 508 h 775"/>
                  <a:gd name="T34" fmla="*/ 952 w 4287"/>
                  <a:gd name="T35" fmla="*/ 493 h 775"/>
                  <a:gd name="T36" fmla="*/ 919 w 4287"/>
                  <a:gd name="T37" fmla="*/ 475 h 775"/>
                  <a:gd name="T38" fmla="*/ 865 w 4287"/>
                  <a:gd name="T39" fmla="*/ 447 h 775"/>
                  <a:gd name="T40" fmla="*/ 811 w 4287"/>
                  <a:gd name="T41" fmla="*/ 420 h 775"/>
                  <a:gd name="T42" fmla="*/ 780 w 4287"/>
                  <a:gd name="T43" fmla="*/ 395 h 775"/>
                  <a:gd name="T44" fmla="*/ 738 w 4287"/>
                  <a:gd name="T45" fmla="*/ 380 h 775"/>
                  <a:gd name="T46" fmla="*/ 724 w 4287"/>
                  <a:gd name="T47" fmla="*/ 357 h 775"/>
                  <a:gd name="T48" fmla="*/ 700 w 4287"/>
                  <a:gd name="T49" fmla="*/ 334 h 775"/>
                  <a:gd name="T50" fmla="*/ 648 w 4287"/>
                  <a:gd name="T51" fmla="*/ 282 h 775"/>
                  <a:gd name="T52" fmla="*/ 609 w 4287"/>
                  <a:gd name="T53" fmla="*/ 261 h 775"/>
                  <a:gd name="T54" fmla="*/ 524 w 4287"/>
                  <a:gd name="T55" fmla="*/ 237 h 775"/>
                  <a:gd name="T56" fmla="*/ 512 w 4287"/>
                  <a:gd name="T57" fmla="*/ 207 h 775"/>
                  <a:gd name="T58" fmla="*/ 489 w 4287"/>
                  <a:gd name="T59" fmla="*/ 172 h 775"/>
                  <a:gd name="T60" fmla="*/ 461 w 4287"/>
                  <a:gd name="T61" fmla="*/ 148 h 775"/>
                  <a:gd name="T62" fmla="*/ 395 w 4287"/>
                  <a:gd name="T63" fmla="*/ 106 h 775"/>
                  <a:gd name="T64" fmla="*/ 326 w 4287"/>
                  <a:gd name="T65" fmla="*/ 89 h 775"/>
                  <a:gd name="T66" fmla="*/ 310 w 4287"/>
                  <a:gd name="T67" fmla="*/ 66 h 775"/>
                  <a:gd name="T68" fmla="*/ 291 w 4287"/>
                  <a:gd name="T69" fmla="*/ 54 h 775"/>
                  <a:gd name="T70" fmla="*/ 216 w 4287"/>
                  <a:gd name="T71" fmla="*/ 37 h 775"/>
                  <a:gd name="T72" fmla="*/ 145 w 4287"/>
                  <a:gd name="T73" fmla="*/ 25 h 775"/>
                  <a:gd name="T74" fmla="*/ 0 w 4287"/>
                  <a:gd name="T75" fmla="*/ 0 h 7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4287" h="775">
                    <a:moveTo>
                      <a:pt x="4287" y="775"/>
                    </a:moveTo>
                    <a:lnTo>
                      <a:pt x="3969" y="775"/>
                    </a:lnTo>
                    <a:lnTo>
                      <a:pt x="3969" y="726"/>
                    </a:lnTo>
                    <a:lnTo>
                      <a:pt x="3351" y="726"/>
                    </a:lnTo>
                    <a:lnTo>
                      <a:pt x="3351" y="705"/>
                    </a:lnTo>
                    <a:lnTo>
                      <a:pt x="3081" y="705"/>
                    </a:lnTo>
                    <a:lnTo>
                      <a:pt x="3081" y="689"/>
                    </a:lnTo>
                    <a:lnTo>
                      <a:pt x="2876" y="689"/>
                    </a:lnTo>
                    <a:lnTo>
                      <a:pt x="2876" y="677"/>
                    </a:lnTo>
                    <a:lnTo>
                      <a:pt x="2754" y="677"/>
                    </a:lnTo>
                    <a:lnTo>
                      <a:pt x="2754" y="667"/>
                    </a:lnTo>
                    <a:lnTo>
                      <a:pt x="2630" y="667"/>
                    </a:lnTo>
                    <a:lnTo>
                      <a:pt x="2630" y="651"/>
                    </a:lnTo>
                    <a:lnTo>
                      <a:pt x="2517" y="651"/>
                    </a:lnTo>
                    <a:lnTo>
                      <a:pt x="2517" y="639"/>
                    </a:lnTo>
                    <a:lnTo>
                      <a:pt x="2190" y="639"/>
                    </a:lnTo>
                    <a:lnTo>
                      <a:pt x="2190" y="627"/>
                    </a:lnTo>
                    <a:lnTo>
                      <a:pt x="2017" y="627"/>
                    </a:lnTo>
                    <a:lnTo>
                      <a:pt x="2017" y="613"/>
                    </a:lnTo>
                    <a:lnTo>
                      <a:pt x="1984" y="613"/>
                    </a:lnTo>
                    <a:lnTo>
                      <a:pt x="1984" y="595"/>
                    </a:lnTo>
                    <a:lnTo>
                      <a:pt x="1675" y="595"/>
                    </a:lnTo>
                    <a:lnTo>
                      <a:pt x="1675" y="578"/>
                    </a:lnTo>
                    <a:lnTo>
                      <a:pt x="1483" y="578"/>
                    </a:lnTo>
                    <a:lnTo>
                      <a:pt x="1483" y="566"/>
                    </a:lnTo>
                    <a:lnTo>
                      <a:pt x="1382" y="566"/>
                    </a:lnTo>
                    <a:lnTo>
                      <a:pt x="1382" y="550"/>
                    </a:lnTo>
                    <a:lnTo>
                      <a:pt x="1173" y="550"/>
                    </a:lnTo>
                    <a:lnTo>
                      <a:pt x="1173" y="534"/>
                    </a:lnTo>
                    <a:lnTo>
                      <a:pt x="1144" y="534"/>
                    </a:lnTo>
                    <a:lnTo>
                      <a:pt x="1144" y="521"/>
                    </a:lnTo>
                    <a:lnTo>
                      <a:pt x="1062" y="521"/>
                    </a:lnTo>
                    <a:lnTo>
                      <a:pt x="1062" y="508"/>
                    </a:lnTo>
                    <a:lnTo>
                      <a:pt x="992" y="508"/>
                    </a:lnTo>
                    <a:lnTo>
                      <a:pt x="992" y="493"/>
                    </a:lnTo>
                    <a:lnTo>
                      <a:pt x="952" y="493"/>
                    </a:lnTo>
                    <a:lnTo>
                      <a:pt x="952" y="475"/>
                    </a:lnTo>
                    <a:lnTo>
                      <a:pt x="919" y="475"/>
                    </a:lnTo>
                    <a:lnTo>
                      <a:pt x="919" y="447"/>
                    </a:lnTo>
                    <a:lnTo>
                      <a:pt x="865" y="447"/>
                    </a:lnTo>
                    <a:lnTo>
                      <a:pt x="865" y="420"/>
                    </a:lnTo>
                    <a:lnTo>
                      <a:pt x="811" y="420"/>
                    </a:lnTo>
                    <a:lnTo>
                      <a:pt x="811" y="395"/>
                    </a:lnTo>
                    <a:lnTo>
                      <a:pt x="780" y="395"/>
                    </a:lnTo>
                    <a:lnTo>
                      <a:pt x="780" y="380"/>
                    </a:lnTo>
                    <a:lnTo>
                      <a:pt x="738" y="380"/>
                    </a:lnTo>
                    <a:lnTo>
                      <a:pt x="738" y="357"/>
                    </a:lnTo>
                    <a:lnTo>
                      <a:pt x="724" y="357"/>
                    </a:lnTo>
                    <a:lnTo>
                      <a:pt x="724" y="334"/>
                    </a:lnTo>
                    <a:lnTo>
                      <a:pt x="700" y="334"/>
                    </a:lnTo>
                    <a:lnTo>
                      <a:pt x="700" y="282"/>
                    </a:lnTo>
                    <a:lnTo>
                      <a:pt x="648" y="282"/>
                    </a:lnTo>
                    <a:lnTo>
                      <a:pt x="648" y="261"/>
                    </a:lnTo>
                    <a:lnTo>
                      <a:pt x="609" y="261"/>
                    </a:lnTo>
                    <a:lnTo>
                      <a:pt x="609" y="237"/>
                    </a:lnTo>
                    <a:lnTo>
                      <a:pt x="524" y="237"/>
                    </a:lnTo>
                    <a:lnTo>
                      <a:pt x="524" y="207"/>
                    </a:lnTo>
                    <a:lnTo>
                      <a:pt x="512" y="207"/>
                    </a:lnTo>
                    <a:lnTo>
                      <a:pt x="512" y="172"/>
                    </a:lnTo>
                    <a:lnTo>
                      <a:pt x="489" y="172"/>
                    </a:lnTo>
                    <a:lnTo>
                      <a:pt x="489" y="148"/>
                    </a:lnTo>
                    <a:lnTo>
                      <a:pt x="461" y="148"/>
                    </a:lnTo>
                    <a:lnTo>
                      <a:pt x="461" y="106"/>
                    </a:lnTo>
                    <a:lnTo>
                      <a:pt x="395" y="106"/>
                    </a:lnTo>
                    <a:lnTo>
                      <a:pt x="395" y="89"/>
                    </a:lnTo>
                    <a:lnTo>
                      <a:pt x="326" y="89"/>
                    </a:lnTo>
                    <a:lnTo>
                      <a:pt x="326" y="66"/>
                    </a:lnTo>
                    <a:lnTo>
                      <a:pt x="310" y="66"/>
                    </a:lnTo>
                    <a:lnTo>
                      <a:pt x="310" y="54"/>
                    </a:lnTo>
                    <a:lnTo>
                      <a:pt x="291" y="54"/>
                    </a:lnTo>
                    <a:lnTo>
                      <a:pt x="291" y="37"/>
                    </a:lnTo>
                    <a:lnTo>
                      <a:pt x="216" y="37"/>
                    </a:lnTo>
                    <a:lnTo>
                      <a:pt x="216" y="25"/>
                    </a:lnTo>
                    <a:lnTo>
                      <a:pt x="145" y="25"/>
                    </a:lnTo>
                    <a:lnTo>
                      <a:pt x="145" y="0"/>
                    </a:lnTo>
                    <a:lnTo>
                      <a:pt x="0" y="0"/>
                    </a:lnTo>
                  </a:path>
                </a:pathLst>
              </a:custGeom>
              <a:noFill/>
              <a:ln w="17463">
                <a:solidFill>
                  <a:srgbClr val="FF960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1030" name="ZoneTexte 1029"/>
            <p:cNvSpPr txBox="1"/>
            <p:nvPr/>
          </p:nvSpPr>
          <p:spPr>
            <a:xfrm>
              <a:off x="782821" y="3884890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712289" y="3532869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712289" y="3180849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712289" y="2828829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>
                  <a:solidFill>
                    <a:srgbClr val="000066"/>
                  </a:solidFill>
                </a:rPr>
                <a:t>60</a:t>
              </a:r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712289" y="2476809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>
                  <a:solidFill>
                    <a:srgbClr val="000066"/>
                  </a:solidFill>
                </a:rPr>
                <a:t>80</a:t>
              </a:r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641757" y="2124789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905864" y="4052888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1210482" y="4052888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1550366" y="4052888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1890250" y="4052888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72</a:t>
              </a:r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2230134" y="4052888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96</a:t>
              </a: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2534752" y="4052888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120</a:t>
              </a:r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2874636" y="4052888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144</a:t>
              </a: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3214520" y="4052888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168</a:t>
              </a:r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3554404" y="4052888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192</a:t>
              </a:r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3894288" y="4052888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216</a:t>
              </a:r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4234170" y="4052888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240</a:t>
              </a:r>
            </a:p>
          </p:txBody>
        </p:sp>
        <p:sp>
          <p:nvSpPr>
            <p:cNvPr id="57" name="ZoneTexte 56"/>
            <p:cNvSpPr txBox="1"/>
            <p:nvPr/>
          </p:nvSpPr>
          <p:spPr>
            <a:xfrm>
              <a:off x="1282102" y="3469402"/>
              <a:ext cx="84033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>
                  <a:solidFill>
                    <a:srgbClr val="333399"/>
                  </a:solidFill>
                </a:rPr>
                <a:t>Trithérapie</a:t>
              </a:r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1282102" y="3620214"/>
              <a:ext cx="76882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>
                  <a:solidFill>
                    <a:srgbClr val="333399"/>
                  </a:solidFill>
                </a:rPr>
                <a:t>Mono IP/r</a:t>
              </a:r>
            </a:p>
          </p:txBody>
        </p:sp>
        <p:sp>
          <p:nvSpPr>
            <p:cNvPr id="59" name="Line 27"/>
            <p:cNvSpPr>
              <a:spLocks noChangeShapeType="1"/>
            </p:cNvSpPr>
            <p:nvPr/>
          </p:nvSpPr>
          <p:spPr bwMode="auto">
            <a:xfrm flipH="1">
              <a:off x="1144588" y="3592513"/>
              <a:ext cx="127000" cy="0"/>
            </a:xfrm>
            <a:prstGeom prst="line">
              <a:avLst/>
            </a:prstGeom>
            <a:noFill/>
            <a:ln w="17463">
              <a:solidFill>
                <a:srgbClr val="3AC5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60" name="Line 28"/>
            <p:cNvSpPr>
              <a:spLocks noChangeShapeType="1"/>
            </p:cNvSpPr>
            <p:nvPr/>
          </p:nvSpPr>
          <p:spPr bwMode="auto">
            <a:xfrm flipH="1">
              <a:off x="1144588" y="3743325"/>
              <a:ext cx="127000" cy="0"/>
            </a:xfrm>
            <a:prstGeom prst="line">
              <a:avLst/>
            </a:prstGeom>
            <a:noFill/>
            <a:ln w="17463">
              <a:solidFill>
                <a:srgbClr val="FF960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61" name="ZoneTexte 60"/>
            <p:cNvSpPr txBox="1"/>
            <p:nvPr/>
          </p:nvSpPr>
          <p:spPr>
            <a:xfrm>
              <a:off x="2384425" y="3420159"/>
              <a:ext cx="210826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>
                  <a:solidFill>
                    <a:srgbClr val="000066"/>
                  </a:solidFill>
                </a:rPr>
                <a:t>HR = 13,9 ; IC 95 % : 6,8-28,6</a:t>
              </a:r>
              <a:br>
                <a:rPr lang="fr-FR" sz="1100" dirty="0">
                  <a:solidFill>
                    <a:srgbClr val="000066"/>
                  </a:solidFill>
                </a:rPr>
              </a:br>
              <a:r>
                <a:rPr lang="fr-FR" sz="1100" dirty="0">
                  <a:solidFill>
                    <a:srgbClr val="000066"/>
                  </a:solidFill>
                </a:rPr>
                <a:t>p &lt; 0,0001</a:t>
              </a:r>
            </a:p>
          </p:txBody>
        </p:sp>
        <p:sp>
          <p:nvSpPr>
            <p:cNvPr id="62" name="ZoneTexte 61"/>
            <p:cNvSpPr txBox="1"/>
            <p:nvPr/>
          </p:nvSpPr>
          <p:spPr>
            <a:xfrm>
              <a:off x="1580902" y="4274582"/>
              <a:ext cx="222304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b="1">
                  <a:solidFill>
                    <a:srgbClr val="000066"/>
                  </a:solidFill>
                </a:rPr>
                <a:t>Semaines après la randomisation</a:t>
              </a:r>
            </a:p>
          </p:txBody>
        </p:sp>
        <p:sp>
          <p:nvSpPr>
            <p:cNvPr id="63" name="ZoneTexte 62"/>
            <p:cNvSpPr txBox="1"/>
            <p:nvPr/>
          </p:nvSpPr>
          <p:spPr>
            <a:xfrm>
              <a:off x="835332" y="4624363"/>
              <a:ext cx="3962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291</a:t>
              </a:r>
            </a:p>
            <a:p>
              <a:pPr algn="ctr"/>
              <a:r>
                <a:rPr lang="fr-FR" sz="1000">
                  <a:solidFill>
                    <a:srgbClr val="000066"/>
                  </a:solidFill>
                </a:rPr>
                <a:t>296</a:t>
              </a:r>
            </a:p>
          </p:txBody>
        </p:sp>
        <p:sp>
          <p:nvSpPr>
            <p:cNvPr id="64" name="ZoneTexte 63"/>
            <p:cNvSpPr txBox="1"/>
            <p:nvPr/>
          </p:nvSpPr>
          <p:spPr>
            <a:xfrm>
              <a:off x="1175216" y="4624363"/>
              <a:ext cx="3962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289</a:t>
              </a:r>
            </a:p>
            <a:p>
              <a:pPr algn="ctr"/>
              <a:r>
                <a:rPr lang="fr-FR" sz="1000">
                  <a:solidFill>
                    <a:srgbClr val="000066"/>
                  </a:solidFill>
                </a:rPr>
                <a:t>281</a:t>
              </a:r>
            </a:p>
          </p:txBody>
        </p:sp>
        <p:sp>
          <p:nvSpPr>
            <p:cNvPr id="65" name="ZoneTexte 64"/>
            <p:cNvSpPr txBox="1"/>
            <p:nvPr/>
          </p:nvSpPr>
          <p:spPr>
            <a:xfrm>
              <a:off x="1515100" y="4624363"/>
              <a:ext cx="3962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287</a:t>
              </a:r>
            </a:p>
            <a:p>
              <a:pPr algn="ctr"/>
              <a:r>
                <a:rPr lang="fr-FR" sz="1000">
                  <a:solidFill>
                    <a:srgbClr val="000066"/>
                  </a:solidFill>
                </a:rPr>
                <a:t>240</a:t>
              </a:r>
            </a:p>
          </p:txBody>
        </p:sp>
        <p:sp>
          <p:nvSpPr>
            <p:cNvPr id="66" name="ZoneTexte 65"/>
            <p:cNvSpPr txBox="1"/>
            <p:nvPr/>
          </p:nvSpPr>
          <p:spPr>
            <a:xfrm>
              <a:off x="1854984" y="4624363"/>
              <a:ext cx="3962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283</a:t>
              </a:r>
            </a:p>
            <a:p>
              <a:pPr algn="ctr"/>
              <a:r>
                <a:rPr lang="fr-FR" sz="1000">
                  <a:solidFill>
                    <a:srgbClr val="000066"/>
                  </a:solidFill>
                </a:rPr>
                <a:t>220</a:t>
              </a:r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2194868" y="4624363"/>
              <a:ext cx="3962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280</a:t>
              </a:r>
            </a:p>
            <a:p>
              <a:pPr algn="ctr"/>
              <a:r>
                <a:rPr lang="fr-FR" sz="1000">
                  <a:solidFill>
                    <a:srgbClr val="000066"/>
                  </a:solidFill>
                </a:rPr>
                <a:t>216</a:t>
              </a:r>
            </a:p>
          </p:txBody>
        </p:sp>
        <p:sp>
          <p:nvSpPr>
            <p:cNvPr id="68" name="ZoneTexte 67"/>
            <p:cNvSpPr txBox="1"/>
            <p:nvPr/>
          </p:nvSpPr>
          <p:spPr>
            <a:xfrm>
              <a:off x="2534752" y="4624363"/>
              <a:ext cx="3962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279</a:t>
              </a:r>
            </a:p>
            <a:p>
              <a:pPr algn="ctr"/>
              <a:r>
                <a:rPr lang="fr-FR" sz="1000">
                  <a:solidFill>
                    <a:srgbClr val="000066"/>
                  </a:solidFill>
                </a:rPr>
                <a:t>210</a:t>
              </a:r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2874636" y="4624363"/>
              <a:ext cx="3962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276</a:t>
              </a:r>
            </a:p>
            <a:p>
              <a:pPr algn="ctr"/>
              <a:r>
                <a:rPr lang="fr-FR" sz="1000">
                  <a:solidFill>
                    <a:srgbClr val="000066"/>
                  </a:solidFill>
                </a:rPr>
                <a:t>208</a:t>
              </a:r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3214520" y="4624363"/>
              <a:ext cx="3962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247</a:t>
              </a:r>
            </a:p>
            <a:p>
              <a:pPr algn="ctr"/>
              <a:r>
                <a:rPr lang="fr-FR" sz="1000">
                  <a:solidFill>
                    <a:srgbClr val="000066"/>
                  </a:solidFill>
                </a:rPr>
                <a:t>183</a:t>
              </a:r>
            </a:p>
          </p:txBody>
        </p:sp>
        <p:sp>
          <p:nvSpPr>
            <p:cNvPr id="71" name="ZoneTexte 70"/>
            <p:cNvSpPr txBox="1"/>
            <p:nvPr/>
          </p:nvSpPr>
          <p:spPr>
            <a:xfrm>
              <a:off x="3554404" y="4624363"/>
              <a:ext cx="3962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133</a:t>
              </a:r>
            </a:p>
            <a:p>
              <a:pPr algn="ctr"/>
              <a:r>
                <a:rPr lang="fr-FR" sz="100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72" name="ZoneTexte 71"/>
            <p:cNvSpPr txBox="1"/>
            <p:nvPr/>
          </p:nvSpPr>
          <p:spPr>
            <a:xfrm>
              <a:off x="3929554" y="4624363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64</a:t>
              </a:r>
            </a:p>
            <a:p>
              <a:pPr algn="ctr"/>
              <a:r>
                <a:rPr lang="fr-FR" sz="1000">
                  <a:solidFill>
                    <a:srgbClr val="000066"/>
                  </a:solidFill>
                </a:rPr>
                <a:t>53</a:t>
              </a:r>
            </a:p>
          </p:txBody>
        </p:sp>
        <p:sp>
          <p:nvSpPr>
            <p:cNvPr id="73" name="ZoneTexte 72"/>
            <p:cNvSpPr txBox="1"/>
            <p:nvPr/>
          </p:nvSpPr>
          <p:spPr>
            <a:xfrm>
              <a:off x="4269436" y="4624363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74" name="ZoneTexte 73"/>
            <p:cNvSpPr txBox="1"/>
            <p:nvPr/>
          </p:nvSpPr>
          <p:spPr>
            <a:xfrm>
              <a:off x="1047" y="4624363"/>
              <a:ext cx="9724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>
                  <a:solidFill>
                    <a:srgbClr val="000066"/>
                  </a:solidFill>
                </a:rPr>
                <a:t>Trithérapie</a:t>
              </a:r>
              <a:br>
                <a:rPr lang="fr-FR" sz="1000">
                  <a:solidFill>
                    <a:srgbClr val="000066"/>
                  </a:solidFill>
                </a:rPr>
              </a:br>
              <a:r>
                <a:rPr lang="fr-FR" sz="1000">
                  <a:solidFill>
                    <a:srgbClr val="000066"/>
                  </a:solidFill>
                </a:rPr>
                <a:t>Monothérapie</a:t>
              </a:r>
            </a:p>
          </p:txBody>
        </p:sp>
        <p:sp>
          <p:nvSpPr>
            <p:cNvPr id="75" name="ZoneTexte 74"/>
            <p:cNvSpPr txBox="1"/>
            <p:nvPr/>
          </p:nvSpPr>
          <p:spPr>
            <a:xfrm>
              <a:off x="206667" y="4397192"/>
              <a:ext cx="78739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000066"/>
                  </a:solidFill>
                </a:rPr>
                <a:t>n à risque</a:t>
              </a:r>
            </a:p>
          </p:txBody>
        </p:sp>
      </p:grpSp>
      <p:grpSp>
        <p:nvGrpSpPr>
          <p:cNvPr id="117" name="Groupe 116"/>
          <p:cNvGrpSpPr/>
          <p:nvPr/>
        </p:nvGrpSpPr>
        <p:grpSpPr>
          <a:xfrm>
            <a:off x="4408488" y="1521765"/>
            <a:ext cx="4726670" cy="3348819"/>
            <a:chOff x="4408488" y="1521765"/>
            <a:chExt cx="4726670" cy="3348819"/>
          </a:xfrm>
        </p:grpSpPr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4408488" y="1521765"/>
              <a:ext cx="472667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fr-FR" sz="1600" b="1" dirty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Délai pour la </a:t>
              </a:r>
              <a:r>
                <a:rPr lang="fr-FR" sz="1600" b="1" dirty="0" err="1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resuppression</a:t>
              </a:r>
              <a:r>
                <a:rPr lang="fr-FR" sz="1600" b="1" dirty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 virale après modification du traitement dans le groupe monothérapie IP/r</a:t>
              </a: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6345149" y="2987287"/>
              <a:ext cx="21263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Délai médian : 3,5 semaines</a:t>
              </a:r>
            </a:p>
          </p:txBody>
        </p:sp>
        <p:grpSp>
          <p:nvGrpSpPr>
            <p:cNvPr id="1048" name="Groupe 1047"/>
            <p:cNvGrpSpPr/>
            <p:nvPr/>
          </p:nvGrpSpPr>
          <p:grpSpPr>
            <a:xfrm>
              <a:off x="5271626" y="2247899"/>
              <a:ext cx="3451829" cy="1817609"/>
              <a:chOff x="5424488" y="2398713"/>
              <a:chExt cx="3705225" cy="1951038"/>
            </a:xfrm>
          </p:grpSpPr>
          <p:sp>
            <p:nvSpPr>
              <p:cNvPr id="1036" name="Freeform 36"/>
              <p:cNvSpPr>
                <a:spLocks/>
              </p:cNvSpPr>
              <p:nvPr/>
            </p:nvSpPr>
            <p:spPr bwMode="auto">
              <a:xfrm>
                <a:off x="5475288" y="2398713"/>
                <a:ext cx="3654425" cy="1898650"/>
              </a:xfrm>
              <a:custGeom>
                <a:avLst/>
                <a:gdLst>
                  <a:gd name="T0" fmla="*/ 4603 w 4603"/>
                  <a:gd name="T1" fmla="*/ 2392 h 2392"/>
                  <a:gd name="T2" fmla="*/ 0 w 4603"/>
                  <a:gd name="T3" fmla="*/ 2392 h 2392"/>
                  <a:gd name="T4" fmla="*/ 0 w 4603"/>
                  <a:gd name="T5" fmla="*/ 0 h 2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03" h="2392">
                    <a:moveTo>
                      <a:pt x="4603" y="2392"/>
                    </a:moveTo>
                    <a:lnTo>
                      <a:pt x="0" y="2392"/>
                    </a:lnTo>
                    <a:lnTo>
                      <a:pt x="0" y="0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037" name="Line 37"/>
              <p:cNvSpPr>
                <a:spLocks noChangeShapeType="1"/>
              </p:cNvSpPr>
              <p:nvPr/>
            </p:nvSpPr>
            <p:spPr bwMode="auto">
              <a:xfrm flipV="1">
                <a:off x="9120188" y="4297363"/>
                <a:ext cx="0" cy="5238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038" name="Line 38"/>
              <p:cNvSpPr>
                <a:spLocks noChangeShapeType="1"/>
              </p:cNvSpPr>
              <p:nvPr/>
            </p:nvSpPr>
            <p:spPr bwMode="auto">
              <a:xfrm flipV="1">
                <a:off x="5475288" y="4297363"/>
                <a:ext cx="0" cy="5238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039" name="Line 39"/>
              <p:cNvSpPr>
                <a:spLocks noChangeShapeType="1"/>
              </p:cNvSpPr>
              <p:nvPr/>
            </p:nvSpPr>
            <p:spPr bwMode="auto">
              <a:xfrm flipV="1">
                <a:off x="6751638" y="4297363"/>
                <a:ext cx="0" cy="5238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040" name="Line 40"/>
              <p:cNvSpPr>
                <a:spLocks noChangeShapeType="1"/>
              </p:cNvSpPr>
              <p:nvPr/>
            </p:nvSpPr>
            <p:spPr bwMode="auto">
              <a:xfrm flipV="1">
                <a:off x="7931150" y="4297363"/>
                <a:ext cx="0" cy="5238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041" name="Line 41"/>
              <p:cNvSpPr>
                <a:spLocks noChangeShapeType="1"/>
              </p:cNvSpPr>
              <p:nvPr/>
            </p:nvSpPr>
            <p:spPr bwMode="auto">
              <a:xfrm>
                <a:off x="5424488" y="2787650"/>
                <a:ext cx="50800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042" name="Line 42"/>
              <p:cNvSpPr>
                <a:spLocks noChangeShapeType="1"/>
              </p:cNvSpPr>
              <p:nvPr/>
            </p:nvSpPr>
            <p:spPr bwMode="auto">
              <a:xfrm>
                <a:off x="5424488" y="3165475"/>
                <a:ext cx="50800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043" name="Line 43"/>
              <p:cNvSpPr>
                <a:spLocks noChangeShapeType="1"/>
              </p:cNvSpPr>
              <p:nvPr/>
            </p:nvSpPr>
            <p:spPr bwMode="auto">
              <a:xfrm>
                <a:off x="5424488" y="3543300"/>
                <a:ext cx="50800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044" name="Line 44"/>
              <p:cNvSpPr>
                <a:spLocks noChangeShapeType="1"/>
              </p:cNvSpPr>
              <p:nvPr/>
            </p:nvSpPr>
            <p:spPr bwMode="auto">
              <a:xfrm>
                <a:off x="5424488" y="3919538"/>
                <a:ext cx="50800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045" name="Line 45"/>
              <p:cNvSpPr>
                <a:spLocks noChangeShapeType="1"/>
              </p:cNvSpPr>
              <p:nvPr/>
            </p:nvSpPr>
            <p:spPr bwMode="auto">
              <a:xfrm>
                <a:off x="5424488" y="4297363"/>
                <a:ext cx="50800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046" name="Line 46"/>
              <p:cNvSpPr>
                <a:spLocks noChangeShapeType="1"/>
              </p:cNvSpPr>
              <p:nvPr/>
            </p:nvSpPr>
            <p:spPr bwMode="auto">
              <a:xfrm>
                <a:off x="5424488" y="2409825"/>
                <a:ext cx="50800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047" name="Freeform 47"/>
              <p:cNvSpPr>
                <a:spLocks/>
              </p:cNvSpPr>
              <p:nvPr/>
            </p:nvSpPr>
            <p:spPr bwMode="auto">
              <a:xfrm>
                <a:off x="5475288" y="2409825"/>
                <a:ext cx="2563812" cy="1874838"/>
              </a:xfrm>
              <a:custGeom>
                <a:avLst/>
                <a:gdLst>
                  <a:gd name="T0" fmla="*/ 3228 w 3228"/>
                  <a:gd name="T1" fmla="*/ 2346 h 2364"/>
                  <a:gd name="T2" fmla="*/ 2465 w 3228"/>
                  <a:gd name="T3" fmla="*/ 2303 h 2364"/>
                  <a:gd name="T4" fmla="*/ 2311 w 3228"/>
                  <a:gd name="T5" fmla="*/ 2267 h 2364"/>
                  <a:gd name="T6" fmla="*/ 2252 w 3228"/>
                  <a:gd name="T7" fmla="*/ 2242 h 2364"/>
                  <a:gd name="T8" fmla="*/ 2049 w 3228"/>
                  <a:gd name="T9" fmla="*/ 2202 h 2364"/>
                  <a:gd name="T10" fmla="*/ 1920 w 3228"/>
                  <a:gd name="T11" fmla="*/ 2161 h 2364"/>
                  <a:gd name="T12" fmla="*/ 1853 w 3228"/>
                  <a:gd name="T13" fmla="*/ 2127 h 2364"/>
                  <a:gd name="T14" fmla="*/ 1803 w 3228"/>
                  <a:gd name="T15" fmla="*/ 2058 h 2364"/>
                  <a:gd name="T16" fmla="*/ 1604 w 3228"/>
                  <a:gd name="T17" fmla="*/ 2021 h 2364"/>
                  <a:gd name="T18" fmla="*/ 1541 w 3228"/>
                  <a:gd name="T19" fmla="*/ 1985 h 2364"/>
                  <a:gd name="T20" fmla="*/ 1408 w 3228"/>
                  <a:gd name="T21" fmla="*/ 1918 h 2364"/>
                  <a:gd name="T22" fmla="*/ 1310 w 3228"/>
                  <a:gd name="T23" fmla="*/ 1877 h 2364"/>
                  <a:gd name="T24" fmla="*/ 1233 w 3228"/>
                  <a:gd name="T25" fmla="*/ 1848 h 2364"/>
                  <a:gd name="T26" fmla="*/ 1216 w 3228"/>
                  <a:gd name="T27" fmla="*/ 1811 h 2364"/>
                  <a:gd name="T28" fmla="*/ 1170 w 3228"/>
                  <a:gd name="T29" fmla="*/ 1767 h 2364"/>
                  <a:gd name="T30" fmla="*/ 1062 w 3228"/>
                  <a:gd name="T31" fmla="*/ 1697 h 2364"/>
                  <a:gd name="T32" fmla="*/ 992 w 3228"/>
                  <a:gd name="T33" fmla="*/ 1635 h 2364"/>
                  <a:gd name="T34" fmla="*/ 883 w 3228"/>
                  <a:gd name="T35" fmla="*/ 1595 h 2364"/>
                  <a:gd name="T36" fmla="*/ 813 w 3228"/>
                  <a:gd name="T37" fmla="*/ 1556 h 2364"/>
                  <a:gd name="T38" fmla="*/ 687 w 3228"/>
                  <a:gd name="T39" fmla="*/ 1457 h 2364"/>
                  <a:gd name="T40" fmla="*/ 583 w 3228"/>
                  <a:gd name="T41" fmla="*/ 1414 h 2364"/>
                  <a:gd name="T42" fmla="*/ 563 w 3228"/>
                  <a:gd name="T43" fmla="*/ 1376 h 2364"/>
                  <a:gd name="T44" fmla="*/ 529 w 3228"/>
                  <a:gd name="T45" fmla="*/ 1351 h 2364"/>
                  <a:gd name="T46" fmla="*/ 502 w 3228"/>
                  <a:gd name="T47" fmla="*/ 1318 h 2364"/>
                  <a:gd name="T48" fmla="*/ 482 w 3228"/>
                  <a:gd name="T49" fmla="*/ 1266 h 2364"/>
                  <a:gd name="T50" fmla="*/ 459 w 3228"/>
                  <a:gd name="T51" fmla="*/ 1241 h 2364"/>
                  <a:gd name="T52" fmla="*/ 436 w 3228"/>
                  <a:gd name="T53" fmla="*/ 1101 h 2364"/>
                  <a:gd name="T54" fmla="*/ 398 w 3228"/>
                  <a:gd name="T55" fmla="*/ 1058 h 2364"/>
                  <a:gd name="T56" fmla="*/ 377 w 3228"/>
                  <a:gd name="T57" fmla="*/ 918 h 2364"/>
                  <a:gd name="T58" fmla="*/ 353 w 3228"/>
                  <a:gd name="T59" fmla="*/ 875 h 2364"/>
                  <a:gd name="T60" fmla="*/ 307 w 3228"/>
                  <a:gd name="T61" fmla="*/ 699 h 2364"/>
                  <a:gd name="T62" fmla="*/ 292 w 3228"/>
                  <a:gd name="T63" fmla="*/ 654 h 2364"/>
                  <a:gd name="T64" fmla="*/ 255 w 3228"/>
                  <a:gd name="T65" fmla="*/ 338 h 2364"/>
                  <a:gd name="T66" fmla="*/ 224 w 3228"/>
                  <a:gd name="T67" fmla="*/ 279 h 2364"/>
                  <a:gd name="T68" fmla="*/ 179 w 3228"/>
                  <a:gd name="T69" fmla="*/ 234 h 2364"/>
                  <a:gd name="T70" fmla="*/ 158 w 3228"/>
                  <a:gd name="T71" fmla="*/ 169 h 2364"/>
                  <a:gd name="T72" fmla="*/ 125 w 3228"/>
                  <a:gd name="T73" fmla="*/ 130 h 2364"/>
                  <a:gd name="T74" fmla="*/ 111 w 3228"/>
                  <a:gd name="T75" fmla="*/ 33 h 2364"/>
                  <a:gd name="T76" fmla="*/ 16 w 3228"/>
                  <a:gd name="T77" fmla="*/ 0 h 2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228" h="2364">
                    <a:moveTo>
                      <a:pt x="3228" y="2364"/>
                    </a:moveTo>
                    <a:lnTo>
                      <a:pt x="3228" y="2346"/>
                    </a:lnTo>
                    <a:lnTo>
                      <a:pt x="2465" y="2346"/>
                    </a:lnTo>
                    <a:lnTo>
                      <a:pt x="2465" y="2303"/>
                    </a:lnTo>
                    <a:lnTo>
                      <a:pt x="2311" y="2303"/>
                    </a:lnTo>
                    <a:lnTo>
                      <a:pt x="2311" y="2267"/>
                    </a:lnTo>
                    <a:lnTo>
                      <a:pt x="2252" y="2267"/>
                    </a:lnTo>
                    <a:lnTo>
                      <a:pt x="2252" y="2242"/>
                    </a:lnTo>
                    <a:lnTo>
                      <a:pt x="2049" y="2242"/>
                    </a:lnTo>
                    <a:lnTo>
                      <a:pt x="2049" y="2202"/>
                    </a:lnTo>
                    <a:lnTo>
                      <a:pt x="1920" y="2202"/>
                    </a:lnTo>
                    <a:lnTo>
                      <a:pt x="1920" y="2161"/>
                    </a:lnTo>
                    <a:lnTo>
                      <a:pt x="1853" y="2161"/>
                    </a:lnTo>
                    <a:lnTo>
                      <a:pt x="1853" y="2127"/>
                    </a:lnTo>
                    <a:lnTo>
                      <a:pt x="1803" y="2127"/>
                    </a:lnTo>
                    <a:lnTo>
                      <a:pt x="1803" y="2058"/>
                    </a:lnTo>
                    <a:lnTo>
                      <a:pt x="1604" y="2058"/>
                    </a:lnTo>
                    <a:lnTo>
                      <a:pt x="1604" y="2021"/>
                    </a:lnTo>
                    <a:lnTo>
                      <a:pt x="1541" y="2021"/>
                    </a:lnTo>
                    <a:lnTo>
                      <a:pt x="1541" y="1985"/>
                    </a:lnTo>
                    <a:lnTo>
                      <a:pt x="1408" y="1985"/>
                    </a:lnTo>
                    <a:lnTo>
                      <a:pt x="1408" y="1918"/>
                    </a:lnTo>
                    <a:lnTo>
                      <a:pt x="1310" y="1918"/>
                    </a:lnTo>
                    <a:lnTo>
                      <a:pt x="1310" y="1877"/>
                    </a:lnTo>
                    <a:lnTo>
                      <a:pt x="1233" y="1877"/>
                    </a:lnTo>
                    <a:lnTo>
                      <a:pt x="1233" y="1848"/>
                    </a:lnTo>
                    <a:lnTo>
                      <a:pt x="1216" y="1848"/>
                    </a:lnTo>
                    <a:lnTo>
                      <a:pt x="1216" y="1811"/>
                    </a:lnTo>
                    <a:lnTo>
                      <a:pt x="1170" y="1811"/>
                    </a:lnTo>
                    <a:lnTo>
                      <a:pt x="1170" y="1767"/>
                    </a:lnTo>
                    <a:lnTo>
                      <a:pt x="1062" y="1767"/>
                    </a:lnTo>
                    <a:lnTo>
                      <a:pt x="1062" y="1697"/>
                    </a:lnTo>
                    <a:lnTo>
                      <a:pt x="992" y="1697"/>
                    </a:lnTo>
                    <a:lnTo>
                      <a:pt x="992" y="1635"/>
                    </a:lnTo>
                    <a:lnTo>
                      <a:pt x="883" y="1635"/>
                    </a:lnTo>
                    <a:lnTo>
                      <a:pt x="883" y="1595"/>
                    </a:lnTo>
                    <a:lnTo>
                      <a:pt x="813" y="1595"/>
                    </a:lnTo>
                    <a:lnTo>
                      <a:pt x="813" y="1556"/>
                    </a:lnTo>
                    <a:lnTo>
                      <a:pt x="687" y="1556"/>
                    </a:lnTo>
                    <a:lnTo>
                      <a:pt x="687" y="1457"/>
                    </a:lnTo>
                    <a:lnTo>
                      <a:pt x="583" y="1457"/>
                    </a:lnTo>
                    <a:lnTo>
                      <a:pt x="583" y="1414"/>
                    </a:lnTo>
                    <a:lnTo>
                      <a:pt x="563" y="1414"/>
                    </a:lnTo>
                    <a:lnTo>
                      <a:pt x="563" y="1376"/>
                    </a:lnTo>
                    <a:lnTo>
                      <a:pt x="529" y="1376"/>
                    </a:lnTo>
                    <a:lnTo>
                      <a:pt x="529" y="1351"/>
                    </a:lnTo>
                    <a:lnTo>
                      <a:pt x="502" y="1351"/>
                    </a:lnTo>
                    <a:lnTo>
                      <a:pt x="502" y="1318"/>
                    </a:lnTo>
                    <a:lnTo>
                      <a:pt x="482" y="1318"/>
                    </a:lnTo>
                    <a:lnTo>
                      <a:pt x="482" y="1266"/>
                    </a:lnTo>
                    <a:lnTo>
                      <a:pt x="459" y="1266"/>
                    </a:lnTo>
                    <a:lnTo>
                      <a:pt x="459" y="1241"/>
                    </a:lnTo>
                    <a:lnTo>
                      <a:pt x="436" y="1241"/>
                    </a:lnTo>
                    <a:lnTo>
                      <a:pt x="436" y="1101"/>
                    </a:lnTo>
                    <a:lnTo>
                      <a:pt x="398" y="1101"/>
                    </a:lnTo>
                    <a:lnTo>
                      <a:pt x="398" y="1058"/>
                    </a:lnTo>
                    <a:lnTo>
                      <a:pt x="377" y="1058"/>
                    </a:lnTo>
                    <a:lnTo>
                      <a:pt x="377" y="918"/>
                    </a:lnTo>
                    <a:lnTo>
                      <a:pt x="353" y="918"/>
                    </a:lnTo>
                    <a:lnTo>
                      <a:pt x="353" y="875"/>
                    </a:lnTo>
                    <a:lnTo>
                      <a:pt x="307" y="875"/>
                    </a:lnTo>
                    <a:lnTo>
                      <a:pt x="307" y="699"/>
                    </a:lnTo>
                    <a:lnTo>
                      <a:pt x="292" y="699"/>
                    </a:lnTo>
                    <a:lnTo>
                      <a:pt x="292" y="654"/>
                    </a:lnTo>
                    <a:lnTo>
                      <a:pt x="255" y="654"/>
                    </a:lnTo>
                    <a:lnTo>
                      <a:pt x="255" y="338"/>
                    </a:lnTo>
                    <a:lnTo>
                      <a:pt x="224" y="338"/>
                    </a:lnTo>
                    <a:lnTo>
                      <a:pt x="224" y="279"/>
                    </a:lnTo>
                    <a:lnTo>
                      <a:pt x="179" y="279"/>
                    </a:lnTo>
                    <a:lnTo>
                      <a:pt x="179" y="234"/>
                    </a:lnTo>
                    <a:lnTo>
                      <a:pt x="158" y="234"/>
                    </a:lnTo>
                    <a:lnTo>
                      <a:pt x="158" y="169"/>
                    </a:lnTo>
                    <a:lnTo>
                      <a:pt x="125" y="169"/>
                    </a:lnTo>
                    <a:lnTo>
                      <a:pt x="125" y="130"/>
                    </a:lnTo>
                    <a:lnTo>
                      <a:pt x="111" y="130"/>
                    </a:lnTo>
                    <a:lnTo>
                      <a:pt x="111" y="33"/>
                    </a:lnTo>
                    <a:lnTo>
                      <a:pt x="16" y="33"/>
                    </a:lnTo>
                    <a:lnTo>
                      <a:pt x="16" y="0"/>
                    </a:lnTo>
                    <a:lnTo>
                      <a:pt x="0" y="0"/>
                    </a:lnTo>
                  </a:path>
                </a:pathLst>
              </a:custGeom>
              <a:noFill/>
              <a:ln w="20638">
                <a:solidFill>
                  <a:srgbClr val="00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95" name="ZoneTexte 94"/>
            <p:cNvSpPr txBox="1"/>
            <p:nvPr/>
          </p:nvSpPr>
          <p:spPr>
            <a:xfrm>
              <a:off x="5049260" y="3884890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5191353" y="4052888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97" name="ZoneTexte 96"/>
            <p:cNvSpPr txBox="1"/>
            <p:nvPr/>
          </p:nvSpPr>
          <p:spPr>
            <a:xfrm>
              <a:off x="6345149" y="4052888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12</a:t>
              </a:r>
            </a:p>
          </p:txBody>
        </p:sp>
        <p:sp>
          <p:nvSpPr>
            <p:cNvPr id="98" name="ZoneTexte 97"/>
            <p:cNvSpPr txBox="1"/>
            <p:nvPr/>
          </p:nvSpPr>
          <p:spPr>
            <a:xfrm>
              <a:off x="7443995" y="4052888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99" name="ZoneTexte 98"/>
            <p:cNvSpPr txBox="1"/>
            <p:nvPr/>
          </p:nvSpPr>
          <p:spPr>
            <a:xfrm>
              <a:off x="8551716" y="4052888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36</a:t>
              </a:r>
            </a:p>
          </p:txBody>
        </p:sp>
        <p:sp>
          <p:nvSpPr>
            <p:cNvPr id="100" name="ZoneTexte 99"/>
            <p:cNvSpPr txBox="1"/>
            <p:nvPr/>
          </p:nvSpPr>
          <p:spPr>
            <a:xfrm>
              <a:off x="4978728" y="3534932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101" name="ZoneTexte 100"/>
            <p:cNvSpPr txBox="1"/>
            <p:nvPr/>
          </p:nvSpPr>
          <p:spPr>
            <a:xfrm>
              <a:off x="4978728" y="3184976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102" name="ZoneTexte 101"/>
            <p:cNvSpPr txBox="1"/>
            <p:nvPr/>
          </p:nvSpPr>
          <p:spPr>
            <a:xfrm>
              <a:off x="4978728" y="2835020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>
                  <a:solidFill>
                    <a:srgbClr val="000066"/>
                  </a:solidFill>
                </a:rPr>
                <a:t>60</a:t>
              </a:r>
            </a:p>
          </p:txBody>
        </p:sp>
        <p:sp>
          <p:nvSpPr>
            <p:cNvPr id="103" name="ZoneTexte 102"/>
            <p:cNvSpPr txBox="1"/>
            <p:nvPr/>
          </p:nvSpPr>
          <p:spPr>
            <a:xfrm>
              <a:off x="4978728" y="2485064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>
                  <a:solidFill>
                    <a:srgbClr val="000066"/>
                  </a:solidFill>
                </a:rPr>
                <a:t>80</a:t>
              </a:r>
            </a:p>
          </p:txBody>
        </p:sp>
        <p:sp>
          <p:nvSpPr>
            <p:cNvPr id="104" name="ZoneTexte 103"/>
            <p:cNvSpPr txBox="1"/>
            <p:nvPr/>
          </p:nvSpPr>
          <p:spPr>
            <a:xfrm>
              <a:off x="4978728" y="2135108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105" name="ZoneTexte 104"/>
            <p:cNvSpPr txBox="1"/>
            <p:nvPr/>
          </p:nvSpPr>
          <p:spPr>
            <a:xfrm>
              <a:off x="5156087" y="4624363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67</a:t>
              </a:r>
            </a:p>
          </p:txBody>
        </p:sp>
        <p:sp>
          <p:nvSpPr>
            <p:cNvPr id="106" name="ZoneTexte 105"/>
            <p:cNvSpPr txBox="1"/>
            <p:nvPr/>
          </p:nvSpPr>
          <p:spPr>
            <a:xfrm>
              <a:off x="6345149" y="4624363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11</a:t>
              </a:r>
            </a:p>
          </p:txBody>
        </p:sp>
        <p:sp>
          <p:nvSpPr>
            <p:cNvPr id="107" name="ZoneTexte 106"/>
            <p:cNvSpPr txBox="1"/>
            <p:nvPr/>
          </p:nvSpPr>
          <p:spPr>
            <a:xfrm>
              <a:off x="7479261" y="4624363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108" name="ZoneTexte 107"/>
            <p:cNvSpPr txBox="1"/>
            <p:nvPr/>
          </p:nvSpPr>
          <p:spPr>
            <a:xfrm>
              <a:off x="8586982" y="4624363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09" name="ZoneTexte 108"/>
            <p:cNvSpPr txBox="1"/>
            <p:nvPr/>
          </p:nvSpPr>
          <p:spPr>
            <a:xfrm>
              <a:off x="5438831" y="4213527"/>
              <a:ext cx="324960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b="1">
                  <a:solidFill>
                    <a:srgbClr val="000066"/>
                  </a:solidFill>
                </a:rPr>
                <a:t>Semaines après le changement du traitement ARV</a:t>
              </a:r>
            </a:p>
          </p:txBody>
        </p:sp>
        <p:sp>
          <p:nvSpPr>
            <p:cNvPr id="110" name="ZoneTexte 109"/>
            <p:cNvSpPr txBox="1"/>
            <p:nvPr/>
          </p:nvSpPr>
          <p:spPr>
            <a:xfrm>
              <a:off x="4901593" y="4397192"/>
              <a:ext cx="78739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000066"/>
                  </a:solidFill>
                </a:rPr>
                <a:t>n à risque</a:t>
              </a:r>
            </a:p>
          </p:txBody>
        </p:sp>
      </p:grpSp>
      <p:sp>
        <p:nvSpPr>
          <p:cNvPr id="113" name="Titre 4"/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30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-109" charset="-128"/>
                <a:cs typeface="ＭＳ Ｐゴシック" pitchFamily="-109" charset="-128"/>
              </a:rPr>
              <a:t>Etude PIVOT : </a:t>
            </a:r>
            <a:r>
              <a:rPr kumimoji="0" lang="fr-FR" altLang="fr-FR" sz="3000" b="1" i="0" u="none" strike="noStrike" kern="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-109" charset="-128"/>
                <a:cs typeface="ＭＳ Ｐゴシック" pitchFamily="-109" charset="-128"/>
              </a:rPr>
              <a:t>switch</a:t>
            </a:r>
            <a:r>
              <a:rPr kumimoji="0" lang="fr-FR" altLang="fr-FR" sz="30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-109" charset="-128"/>
                <a:cs typeface="ＭＳ Ｐゴシック" pitchFamily="-109" charset="-128"/>
              </a:rPr>
              <a:t> pour monothérapie d’IP/r</a:t>
            </a:r>
          </a:p>
        </p:txBody>
      </p:sp>
      <p:sp>
        <p:nvSpPr>
          <p:cNvPr id="111" name="ZoneTexte 69"/>
          <p:cNvSpPr txBox="1">
            <a:spLocks noChangeArrowheads="1"/>
          </p:cNvSpPr>
          <p:nvPr/>
        </p:nvSpPr>
        <p:spPr bwMode="auto">
          <a:xfrm>
            <a:off x="5934758" y="657610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>
                <a:solidFill>
                  <a:srgbClr val="CC3300"/>
                </a:solidFill>
              </a:rPr>
              <a:t>Paton NI. Lancet HIV 2015;2e:417-26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7655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40" name="Group 7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0977155"/>
              </p:ext>
            </p:extLst>
          </p:nvPr>
        </p:nvGraphicFramePr>
        <p:xfrm>
          <a:off x="362867" y="1615516"/>
          <a:ext cx="8414006" cy="4689651"/>
        </p:xfrm>
        <a:graphic>
          <a:graphicData uri="http://schemas.openxmlformats.org/drawingml/2006/table">
            <a:tbl>
              <a:tblPr/>
              <a:tblGrid>
                <a:gridCol w="4522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4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7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084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Trithérapie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291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Monothérapie IP/r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296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60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Décès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 (0,3 %)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 (2,0 %)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Evénement sida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 (0,3 %)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 (0,3 %)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Evénement grave non SIDA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7 (2,4 %)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12 (4,1 %)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Modification moyenne des CD4/mm</a:t>
                      </a:r>
                      <a:r>
                        <a:rPr kumimoji="0" lang="fr-FR" sz="1600" b="1" i="0" u="none" strike="noStrike" cap="none" normalizeH="0" baseline="3000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</a:t>
                      </a:r>
                      <a:endParaRPr kumimoji="0" lang="fr-FR" sz="1400" b="1" i="0" u="none" strike="noStrike" cap="none" normalizeH="0" baseline="3000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+ 93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+ 100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Evénement indésirable clinique grade 2 à 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16,8 %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22,0 %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DFGe</a:t>
                      </a: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&lt; 60 ml/min/1,73 m</a:t>
                      </a:r>
                      <a:r>
                        <a:rPr kumimoji="0" lang="fr-FR" sz="1400" b="1" i="0" u="none" strike="noStrike" cap="none" normalizeH="0" baseline="3000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durant le suivi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9,7 %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5,1 % (p &lt; 0,033)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8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Neuropathie périphérique symptomatique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15,5 %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15,9 %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Lipoatrophie</a:t>
                      </a: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faciale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8,2 %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12,1 %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Accumulation graisse abdominale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17,2 %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20,6 %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8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Risque CV à 10 ans, modification moyenne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+ 1,32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+ 1,59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2354" name="Rectangle 8"/>
          <p:cNvSpPr>
            <a:spLocks noChangeArrowheads="1"/>
          </p:cNvSpPr>
          <p:nvPr/>
        </p:nvSpPr>
        <p:spPr bwMode="auto">
          <a:xfrm>
            <a:off x="2563742" y="1282700"/>
            <a:ext cx="4218345" cy="327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fr-FR" sz="2400" b="1" dirty="0">
                <a:solidFill>
                  <a:srgbClr val="CC3300"/>
                </a:solidFill>
                <a:latin typeface="Calibri" pitchFamily="34" charset="0"/>
              </a:rPr>
              <a:t>Critères secondaires, n (%)</a:t>
            </a:r>
          </a:p>
        </p:txBody>
      </p:sp>
      <p:sp>
        <p:nvSpPr>
          <p:cNvPr id="10" name="Titre 4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pPr>
              <a:defRPr/>
            </a:pPr>
            <a:r>
              <a:rPr lang="fr-FR" altLang="fr-FR" dirty="0"/>
              <a:t>Etude PIVOT : </a:t>
            </a:r>
            <a:r>
              <a:rPr lang="fr-FR" altLang="fr-FR" dirty="0" err="1"/>
              <a:t>switch</a:t>
            </a:r>
            <a:r>
              <a:rPr lang="fr-FR" altLang="fr-FR" dirty="0"/>
              <a:t> pour monothérapie d’IP/r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1" y="6604684"/>
            <a:ext cx="623680" cy="24765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PIVOT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5934758" y="657610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>
                <a:solidFill>
                  <a:srgbClr val="CC3300"/>
                </a:solidFill>
              </a:rPr>
              <a:t>Paton NI. Lancet HIV 2015;2e:417-26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883116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799" y="1238544"/>
            <a:ext cx="8918853" cy="512656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fr-FR" sz="2400" b="1" dirty="0">
                <a:latin typeface="Calibri" pitchFamily="34" charset="0"/>
                <a:ea typeface="ＭＳ Ｐゴシック"/>
                <a:cs typeface="ＭＳ Ｐゴシック"/>
              </a:rPr>
              <a:t>Conclusion</a:t>
            </a:r>
          </a:p>
          <a:p>
            <a:pPr lvl="1">
              <a:spcBef>
                <a:spcPts val="0"/>
              </a:spcBef>
            </a:pPr>
            <a:r>
              <a:rPr lang="fr-FR" sz="1800" dirty="0">
                <a:solidFill>
                  <a:srgbClr val="000066"/>
                </a:solidFill>
              </a:rPr>
              <a:t>Chez les patients ayant obtenu une suppression virologique avec une trithérapie, un traitement de maintenance par monothérapie d’IP/r, avec réintroduction de la trithérapie en cas de rebond virologique confirmé, est non inférieur à la poursuite de la trithérapie en ce qui concerne la préservation des options thérapeutiques futures, sur une période de 3 à 5 ans</a:t>
            </a:r>
          </a:p>
          <a:p>
            <a:pPr lvl="2">
              <a:spcBef>
                <a:spcPts val="0"/>
              </a:spcBef>
            </a:pPr>
            <a:r>
              <a:rPr lang="fr-FR" dirty="0"/>
              <a:t>Un suivi régulier de la CV, avec réintroduction rapide d’une trithérapie en cas de rebond virologique, est nécessaire </a:t>
            </a:r>
          </a:p>
          <a:p>
            <a:pPr lvl="2">
              <a:spcBef>
                <a:spcPts val="0"/>
              </a:spcBef>
            </a:pPr>
            <a:r>
              <a:rPr lang="fr-FR" dirty="0"/>
              <a:t>Le nombre absolu de patients ayant perdu des options thérapeutiques futures sous monothérapie d’IP/r était très faible (seulement 1 patient avec résistance à ATV)</a:t>
            </a:r>
          </a:p>
          <a:p>
            <a:pPr lvl="2">
              <a:spcBef>
                <a:spcPts val="0"/>
              </a:spcBef>
            </a:pPr>
            <a:r>
              <a:rPr lang="fr-FR" dirty="0"/>
              <a:t>Pas de différence dans l’évolution clinique globale ou les événements indésirables</a:t>
            </a:r>
            <a:br>
              <a:rPr lang="fr-FR" dirty="0"/>
            </a:br>
            <a:endParaRPr lang="fr-FR" dirty="0"/>
          </a:p>
          <a:p>
            <a:pPr lvl="1">
              <a:spcBef>
                <a:spcPts val="0"/>
              </a:spcBef>
            </a:pPr>
            <a:r>
              <a:rPr lang="fr-FR" sz="1800" dirty="0">
                <a:solidFill>
                  <a:srgbClr val="000066"/>
                </a:solidFill>
              </a:rPr>
              <a:t>Taux beaucoup plus élevé de rebond virologique dans le groupe monothérapie d’IP/r</a:t>
            </a:r>
          </a:p>
          <a:p>
            <a:pPr lvl="2">
              <a:spcBef>
                <a:spcPts val="0"/>
              </a:spcBef>
            </a:pPr>
            <a:r>
              <a:rPr lang="fr-FR" dirty="0" err="1"/>
              <a:t>Resuppression</a:t>
            </a:r>
            <a:r>
              <a:rPr lang="fr-FR" dirty="0"/>
              <a:t> rapide de la CV par la réintroduction d’une trithérapie </a:t>
            </a:r>
          </a:p>
          <a:p>
            <a:pPr lvl="2">
              <a:spcBef>
                <a:spcPts val="0"/>
              </a:spcBef>
            </a:pPr>
            <a:r>
              <a:rPr lang="fr-FR" dirty="0"/>
              <a:t>Pas d’impact sur la modification des CD4</a:t>
            </a:r>
            <a:br>
              <a:rPr lang="fr-FR" dirty="0"/>
            </a:br>
            <a:endParaRPr lang="fr-FR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FR" sz="1800" dirty="0">
                <a:solidFill>
                  <a:srgbClr val="000066"/>
                </a:solidFill>
              </a:rPr>
              <a:t>Une monothérapie d’IP/r est une alternative acceptable pour le traitement </a:t>
            </a:r>
            <a:br>
              <a:rPr lang="fr-FR" sz="1800" dirty="0">
                <a:solidFill>
                  <a:srgbClr val="000066"/>
                </a:solidFill>
              </a:rPr>
            </a:br>
            <a:r>
              <a:rPr lang="fr-FR" sz="1800" dirty="0">
                <a:solidFill>
                  <a:srgbClr val="000066"/>
                </a:solidFill>
              </a:rPr>
              <a:t>à long terme des patients VIH contrôlés sous trithérapie</a:t>
            </a:r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1" y="6604684"/>
            <a:ext cx="623680" cy="24765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PIVOT</a:t>
            </a:r>
          </a:p>
        </p:txBody>
      </p:sp>
      <p:sp>
        <p:nvSpPr>
          <p:cNvPr id="8" name="Titre 4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pPr>
              <a:defRPr/>
            </a:pPr>
            <a:r>
              <a:rPr lang="en-US" altLang="fr-FR" dirty="0"/>
              <a:t>Etude PIVOT : switch pour </a:t>
            </a:r>
            <a:r>
              <a:rPr lang="en-US" altLang="fr-FR" dirty="0" err="1"/>
              <a:t>monothérapie</a:t>
            </a:r>
            <a:r>
              <a:rPr lang="en-US" altLang="fr-FR" dirty="0"/>
              <a:t> </a:t>
            </a:r>
            <a:r>
              <a:rPr lang="en-US" altLang="fr-FR" dirty="0" err="1"/>
              <a:t>d’IP</a:t>
            </a:r>
            <a:r>
              <a:rPr lang="en-US" altLang="fr-FR" dirty="0"/>
              <a:t>/r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5934758" y="657610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>
                <a:solidFill>
                  <a:srgbClr val="CC3300"/>
                </a:solidFill>
              </a:rPr>
              <a:t>Paton NI. Lancet HIV 2015;2e:417-26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50341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8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5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4919</TotalTime>
  <Words>1060</Words>
  <Application>Microsoft Office PowerPoint</Application>
  <PresentationFormat>Affichage à l'écran (4:3)</PresentationFormat>
  <Paragraphs>265</Paragraphs>
  <Slides>8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ＭＳ Ｐゴシック</vt:lpstr>
      <vt:lpstr>Arial</vt:lpstr>
      <vt:lpstr>Calibri</vt:lpstr>
      <vt:lpstr>Cambria</vt:lpstr>
      <vt:lpstr>Times New Roman</vt:lpstr>
      <vt:lpstr>Trebuchet MS</vt:lpstr>
      <vt:lpstr>Wingdings</vt:lpstr>
      <vt:lpstr>ARV_trials_2015</vt:lpstr>
      <vt:lpstr>Switch pour IP/r + 3TC versus monothérapie IP/r</vt:lpstr>
      <vt:lpstr>Etude PIVOT : switch pour monothérapie d’IP/r</vt:lpstr>
      <vt:lpstr>Etude PIVOT : switch pour monothérapie d’IP/r</vt:lpstr>
      <vt:lpstr>Etude PIVOT : switch pour monothérapie d’IP/r</vt:lpstr>
      <vt:lpstr>Etude PIVOT : switch pour monothérapie d’IP/r</vt:lpstr>
      <vt:lpstr>Présentation PowerPoint</vt:lpstr>
      <vt:lpstr>Etude PIVOT : switch pour monothérapie d’IP/r</vt:lpstr>
      <vt:lpstr>Etude PIVOT : switch pour monothérapie d’IP/r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2015</dc:title>
  <dc:creator>www.arv-trial.com</dc:creator>
  <cp:lastModifiedBy>Pilar</cp:lastModifiedBy>
  <cp:revision>105</cp:revision>
  <dcterms:created xsi:type="dcterms:W3CDTF">2015-05-10T13:53:33Z</dcterms:created>
  <dcterms:modified xsi:type="dcterms:W3CDTF">2017-08-30T12:05:14Z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DE840288-FCEA-4F6C-BA3B-D0413804702F</vt:lpwstr>
  </property>
  <property fmtid="{D5CDD505-2E9C-101B-9397-08002B2CF9AE}" pid="3" name="ArticulatePath">
    <vt:lpwstr>PIVOT V1</vt:lpwstr>
  </property>
</Properties>
</file>