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4" r:id="rId2"/>
    <p:sldId id="268" r:id="rId3"/>
    <p:sldId id="258" r:id="rId4"/>
    <p:sldId id="269" r:id="rId5"/>
    <p:sldId id="270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DDDDDD"/>
    <a:srgbClr val="FFFFFF"/>
    <a:srgbClr val="E5E5F7"/>
    <a:srgbClr val="10EB00"/>
    <a:srgbClr val="0066FF"/>
    <a:srgbClr val="000066"/>
    <a:srgbClr val="990000"/>
    <a:srgbClr val="FF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1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1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23/08/16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DRV/r + RPV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Etude PROBE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PROBE : switch pour DRV/r + RPV </a:t>
            </a:r>
            <a:endParaRPr lang="fr-FR" sz="3200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800" b="1" dirty="0">
                <a:latin typeface="+mj-lt"/>
                <a:ea typeface="MS PGothic" charset="0"/>
              </a:rPr>
              <a:t>Schéma d’étude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253918" y="2166300"/>
            <a:ext cx="3491994" cy="1835993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rgbClr val="DDDDDD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Age ≥ 18 ans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VIH+</a:t>
            </a:r>
          </a:p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Pas de résistance aux ARV de l’étude 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ARN VIH-1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 &lt; 50 c/ml ≥ 6 mois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Traitement stable (≥ 6 mois) avec 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I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P/r + 2 INTI (TDF/FTC ou ABC/3TC)</a:t>
            </a:r>
          </a:p>
          <a:p>
            <a:pPr algn="ctr"/>
            <a:r>
              <a:rPr lang="fr-FR" sz="1600" b="1" dirty="0">
                <a:solidFill>
                  <a:srgbClr val="000066"/>
                </a:solidFill>
                <a:latin typeface="+mj-lt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+mj-lt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 négatif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10EB00"/>
          </a:solidFill>
          <a:ln w="9525">
            <a:solidFill>
              <a:srgbClr val="10EB00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sz="1700" b="1" baseline="0" dirty="0">
                <a:solidFill>
                  <a:srgbClr val="FFFFFF"/>
                </a:solidFill>
                <a:latin typeface="+mj-lt"/>
                <a:cs typeface="Arial" charset="0"/>
              </a:rPr>
              <a:t>DRV/r 800/100 mg + RPV 25 mg </a:t>
            </a:r>
            <a:r>
              <a:rPr lang="fr-FR" sz="1700" b="1" baseline="0" dirty="0" err="1">
                <a:solidFill>
                  <a:srgbClr val="FFFFFF"/>
                </a:solidFill>
                <a:latin typeface="+mj-lt"/>
                <a:cs typeface="Arial" charset="0"/>
              </a:rPr>
              <a:t>qd</a:t>
            </a:r>
            <a:endParaRPr lang="fr-FR" sz="1700" b="1" baseline="0" dirty="0">
              <a:solidFill>
                <a:srgbClr val="FFFFFF"/>
              </a:solidFill>
              <a:latin typeface="+mj-lt"/>
              <a:cs typeface="Arial" charset="0"/>
            </a:endParaRP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sz="1700" b="1" baseline="0" dirty="0">
                <a:solidFill>
                  <a:schemeClr val="bg1"/>
                </a:solidFill>
                <a:latin typeface="+mj-lt"/>
                <a:cs typeface="Arial" charset="0"/>
              </a:rPr>
              <a:t>Poursuite de la trithérapie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43831" y="2248891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30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43831" y="3596819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30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4049739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490902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grpSp>
        <p:nvGrpSpPr>
          <p:cNvPr id="90" name="Grouper 89"/>
          <p:cNvGrpSpPr/>
          <p:nvPr/>
        </p:nvGrpSpPr>
        <p:grpSpPr>
          <a:xfrm>
            <a:off x="3741308" y="2568119"/>
            <a:ext cx="1367029" cy="990600"/>
            <a:chOff x="3297579" y="2629315"/>
            <a:chExt cx="1367029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297579" y="3153190"/>
              <a:ext cx="7200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34925" y="4503257"/>
            <a:ext cx="8902093" cy="1786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Critère principal : pourcentage de patients avec ARN VIH &lt; 50 c/ml à S24 et S48 (ITT, FDA </a:t>
            </a:r>
            <a:r>
              <a:rPr lang="fr-FR" dirty="0" err="1">
                <a:solidFill>
                  <a:srgbClr val="000066"/>
                </a:solidFill>
              </a:rPr>
              <a:t>snapshot</a:t>
            </a:r>
            <a:r>
              <a:rPr lang="fr-FR" dirty="0">
                <a:solidFill>
                  <a:srgbClr val="000066"/>
                </a:solidFill>
              </a:rPr>
              <a:t>), avec non infériorité </a:t>
            </a:r>
            <a:r>
              <a:rPr lang="en-US" dirty="0">
                <a:solidFill>
                  <a:srgbClr val="000066"/>
                </a:solidFill>
              </a:rPr>
              <a:t>de DRV/r + RPV (borne </a:t>
            </a:r>
            <a:r>
              <a:rPr lang="fr-FR" dirty="0">
                <a:solidFill>
                  <a:srgbClr val="000066"/>
                </a:solidFill>
              </a:rPr>
              <a:t>inférieure de l</a:t>
            </a:r>
            <a:r>
              <a:rPr lang="en-US" dirty="0">
                <a:solidFill>
                  <a:srgbClr val="000066"/>
                </a:solidFill>
              </a:rPr>
              <a:t>’IC</a:t>
            </a:r>
            <a:r>
              <a:rPr lang="en-GB" dirty="0">
                <a:solidFill>
                  <a:srgbClr val="000066"/>
                </a:solidFill>
              </a:rPr>
              <a:t> 95 % de la </a:t>
            </a:r>
            <a:r>
              <a:rPr lang="fr-FR" dirty="0">
                <a:solidFill>
                  <a:srgbClr val="000066"/>
                </a:solidFill>
              </a:rPr>
              <a:t>différence</a:t>
            </a:r>
            <a:r>
              <a:rPr lang="en-GB" dirty="0">
                <a:solidFill>
                  <a:srgbClr val="000066"/>
                </a:solidFill>
              </a:rPr>
              <a:t>e = - 12 %, puissance de 80 %)</a:t>
            </a:r>
            <a:endParaRPr lang="en-US" dirty="0">
              <a:solidFill>
                <a:srgbClr val="000066"/>
              </a:solidFill>
            </a:endParaRP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Echec virologique : 2 CV consécutives</a:t>
            </a:r>
            <a:r>
              <a:rPr lang="en-US" dirty="0">
                <a:solidFill>
                  <a:srgbClr val="000066"/>
                </a:solidFill>
              </a:rPr>
              <a:t> &gt; 50 c/ml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Maggiolo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F. JAIDS 2016;72:46-51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0" y="6605389"/>
            <a:ext cx="6426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PROBE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520798" y="127878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(moyenne)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85906"/>
              </p:ext>
            </p:extLst>
          </p:nvPr>
        </p:nvGraphicFramePr>
        <p:xfrm>
          <a:off x="383371" y="1663298"/>
          <a:ext cx="8278421" cy="4737503"/>
        </p:xfrm>
        <a:graphic>
          <a:graphicData uri="http://schemas.openxmlformats.org/drawingml/2006/table">
            <a:tbl>
              <a:tblPr/>
              <a:tblGrid>
                <a:gridCol w="43877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74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931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1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RPV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IP/r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24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ARV,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 / ABC/3TC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DRV/r / ATV/r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ND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90 /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 / 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actuel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avant traitement ARV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avant traitement ARV, copies/ml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272 000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215 000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du traitement ARV en cours, mois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&lt; 50 c/ml, mois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AND VIH à J0, copies/10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cellules,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15 200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10 900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Maggiolo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F. JAIDS 2016;72:46-51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0" y="6605389"/>
            <a:ext cx="6426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PROBE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PROBE : switch pour DRV/r + RPV </a:t>
            </a:r>
            <a:endParaRPr lang="fr-FR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3"/>
          <p:cNvSpPr txBox="1">
            <a:spLocks noChangeArrowheads="1"/>
          </p:cNvSpPr>
          <p:nvPr/>
        </p:nvSpPr>
        <p:spPr bwMode="auto">
          <a:xfrm>
            <a:off x="6091550" y="5356504"/>
            <a:ext cx="2882854" cy="77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marL="180975" indent="-180975" eaLnBrk="1" hangingPunct="1">
              <a:buClr>
                <a:srgbClr val="C00000"/>
              </a:buClr>
              <a:buFontTx/>
              <a:buChar char="•"/>
            </a:pPr>
            <a:r>
              <a:rPr lang="fr-FR" sz="1800" dirty="0">
                <a:cs typeface="Arial" charset="0"/>
              </a:rPr>
              <a:t>Non infériorité virologique à S</a:t>
            </a:r>
            <a:r>
              <a:rPr lang="fr-FR" sz="1800" baseline="0" dirty="0">
                <a:cs typeface="Arial" charset="0"/>
              </a:rPr>
              <a:t>24 et </a:t>
            </a:r>
            <a:r>
              <a:rPr lang="fr-FR" sz="1800" dirty="0">
                <a:cs typeface="Arial" charset="0"/>
              </a:rPr>
              <a:t>S</a:t>
            </a:r>
            <a:r>
              <a:rPr lang="fr-FR" sz="1800" baseline="0" dirty="0">
                <a:cs typeface="Arial" charset="0"/>
              </a:rPr>
              <a:t>48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170059" y="2099771"/>
            <a:ext cx="5859387" cy="3793637"/>
            <a:chOff x="170059" y="2099771"/>
            <a:chExt cx="5859387" cy="3793637"/>
          </a:xfrm>
        </p:grpSpPr>
        <p:cxnSp>
          <p:nvCxnSpPr>
            <p:cNvPr id="125994" name="Connecteur droit 58"/>
            <p:cNvCxnSpPr>
              <a:cxnSpLocks noChangeShapeType="1"/>
            </p:cNvCxnSpPr>
            <p:nvPr/>
          </p:nvCxnSpPr>
          <p:spPr bwMode="auto">
            <a:xfrm>
              <a:off x="6029446" y="2870801"/>
              <a:ext cx="0" cy="90000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76" name="Connecteur droit 35"/>
            <p:cNvCxnSpPr>
              <a:cxnSpLocks noChangeShapeType="1"/>
            </p:cNvCxnSpPr>
            <p:nvPr/>
          </p:nvCxnSpPr>
          <p:spPr bwMode="auto">
            <a:xfrm>
              <a:off x="697656" y="2491460"/>
              <a:ext cx="0" cy="278997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77" name="Connecteur droit 37"/>
            <p:cNvCxnSpPr>
              <a:cxnSpLocks noChangeShapeType="1"/>
            </p:cNvCxnSpPr>
            <p:nvPr/>
          </p:nvCxnSpPr>
          <p:spPr bwMode="auto">
            <a:xfrm>
              <a:off x="610519" y="5290955"/>
              <a:ext cx="5400000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78" name="Connecteur droit 39"/>
            <p:cNvCxnSpPr>
              <a:cxnSpLocks noChangeShapeType="1"/>
            </p:cNvCxnSpPr>
            <p:nvPr/>
          </p:nvCxnSpPr>
          <p:spPr bwMode="auto">
            <a:xfrm>
              <a:off x="610519" y="2500985"/>
              <a:ext cx="80853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79" name="Connecteur droit 40"/>
            <p:cNvCxnSpPr>
              <a:cxnSpLocks noChangeShapeType="1"/>
            </p:cNvCxnSpPr>
            <p:nvPr/>
          </p:nvCxnSpPr>
          <p:spPr bwMode="auto">
            <a:xfrm>
              <a:off x="610519" y="3032331"/>
              <a:ext cx="80853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80" name="Connecteur droit 42"/>
            <p:cNvCxnSpPr>
              <a:cxnSpLocks noChangeShapeType="1"/>
            </p:cNvCxnSpPr>
            <p:nvPr/>
          </p:nvCxnSpPr>
          <p:spPr bwMode="auto">
            <a:xfrm>
              <a:off x="610519" y="3591547"/>
              <a:ext cx="80853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81" name="Connecteur droit 43"/>
            <p:cNvCxnSpPr>
              <a:cxnSpLocks noChangeShapeType="1"/>
            </p:cNvCxnSpPr>
            <p:nvPr/>
          </p:nvCxnSpPr>
          <p:spPr bwMode="auto">
            <a:xfrm>
              <a:off x="610519" y="4150762"/>
              <a:ext cx="80853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82" name="Connecteur droit 44"/>
            <p:cNvCxnSpPr>
              <a:cxnSpLocks noChangeShapeType="1"/>
            </p:cNvCxnSpPr>
            <p:nvPr/>
          </p:nvCxnSpPr>
          <p:spPr bwMode="auto">
            <a:xfrm>
              <a:off x="610519" y="4719285"/>
              <a:ext cx="80853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985" name="Rectangle 47"/>
            <p:cNvSpPr>
              <a:spLocks noChangeArrowheads="1"/>
            </p:cNvSpPr>
            <p:nvPr/>
          </p:nvSpPr>
          <p:spPr bwMode="auto">
            <a:xfrm>
              <a:off x="988911" y="2486263"/>
              <a:ext cx="324000" cy="2789970"/>
            </a:xfrm>
            <a:prstGeom prst="rect">
              <a:avLst/>
            </a:prstGeom>
            <a:solidFill>
              <a:srgbClr val="10EB00"/>
            </a:solidFill>
            <a:ln w="9525">
              <a:solidFill>
                <a:srgbClr val="10EB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2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86" name="Rectangle 48"/>
            <p:cNvSpPr>
              <a:spLocks noChangeArrowheads="1"/>
            </p:cNvSpPr>
            <p:nvPr/>
          </p:nvSpPr>
          <p:spPr bwMode="auto">
            <a:xfrm>
              <a:off x="1808736" y="2562047"/>
              <a:ext cx="324000" cy="2714185"/>
            </a:xfrm>
            <a:prstGeom prst="rect">
              <a:avLst/>
            </a:prstGeom>
            <a:solidFill>
              <a:srgbClr val="10EB00"/>
            </a:solidFill>
            <a:ln w="9525">
              <a:solidFill>
                <a:srgbClr val="10EB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2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87" name="Rectangle 49"/>
            <p:cNvSpPr>
              <a:spLocks noChangeArrowheads="1"/>
            </p:cNvSpPr>
            <p:nvPr/>
          </p:nvSpPr>
          <p:spPr bwMode="auto">
            <a:xfrm>
              <a:off x="1329805" y="2743692"/>
              <a:ext cx="324000" cy="2532540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2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88" name="Rectangle 50"/>
            <p:cNvSpPr>
              <a:spLocks noChangeArrowheads="1"/>
            </p:cNvSpPr>
            <p:nvPr/>
          </p:nvSpPr>
          <p:spPr bwMode="auto">
            <a:xfrm>
              <a:off x="2148306" y="2656793"/>
              <a:ext cx="324000" cy="2619440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2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89" name="Rectangle 51"/>
            <p:cNvSpPr>
              <a:spLocks noChangeArrowheads="1"/>
            </p:cNvSpPr>
            <p:nvPr/>
          </p:nvSpPr>
          <p:spPr bwMode="auto">
            <a:xfrm>
              <a:off x="3129423" y="5086740"/>
              <a:ext cx="324000" cy="189493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2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90" name="Rectangle 52"/>
            <p:cNvSpPr>
              <a:spLocks noChangeArrowheads="1"/>
            </p:cNvSpPr>
            <p:nvPr/>
          </p:nvSpPr>
          <p:spPr bwMode="auto">
            <a:xfrm>
              <a:off x="3927848" y="5186067"/>
              <a:ext cx="324000" cy="90167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6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91" name="Rectangle 54"/>
            <p:cNvSpPr>
              <a:spLocks noChangeArrowheads="1"/>
            </p:cNvSpPr>
            <p:nvPr/>
          </p:nvSpPr>
          <p:spPr bwMode="auto">
            <a:xfrm>
              <a:off x="4837394" y="5186067"/>
              <a:ext cx="324000" cy="90167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6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92" name="Rectangle 55"/>
            <p:cNvSpPr>
              <a:spLocks noChangeArrowheads="1"/>
            </p:cNvSpPr>
            <p:nvPr/>
          </p:nvSpPr>
          <p:spPr bwMode="auto">
            <a:xfrm>
              <a:off x="5595535" y="5186067"/>
              <a:ext cx="324000" cy="90167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6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5993" name="Rectangle 56"/>
            <p:cNvSpPr>
              <a:spLocks noChangeArrowheads="1"/>
            </p:cNvSpPr>
            <p:nvPr/>
          </p:nvSpPr>
          <p:spPr bwMode="auto">
            <a:xfrm>
              <a:off x="5252245" y="5186067"/>
              <a:ext cx="324000" cy="90167"/>
            </a:xfrm>
            <a:prstGeom prst="rect">
              <a:avLst/>
            </a:prstGeom>
            <a:solidFill>
              <a:srgbClr val="10EB00"/>
            </a:solidFill>
            <a:ln w="9525">
              <a:solidFill>
                <a:srgbClr val="10EB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fr-FR" sz="1600" baseline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26013" name="ZoneTexte 85"/>
            <p:cNvSpPr txBox="1">
              <a:spLocks noChangeArrowheads="1"/>
            </p:cNvSpPr>
            <p:nvPr/>
          </p:nvSpPr>
          <p:spPr bwMode="auto">
            <a:xfrm>
              <a:off x="170059" y="2332806"/>
              <a:ext cx="48282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 dirty="0">
                  <a:cs typeface="Arial" charset="0"/>
                </a:rPr>
                <a:t>100</a:t>
              </a:r>
            </a:p>
          </p:txBody>
        </p:sp>
        <p:sp>
          <p:nvSpPr>
            <p:cNvPr id="126014" name="ZoneTexte 86"/>
            <p:cNvSpPr txBox="1">
              <a:spLocks noChangeArrowheads="1"/>
            </p:cNvSpPr>
            <p:nvPr/>
          </p:nvSpPr>
          <p:spPr bwMode="auto">
            <a:xfrm>
              <a:off x="269445" y="2844097"/>
              <a:ext cx="3834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>
                  <a:cs typeface="Arial" charset="0"/>
                </a:rPr>
                <a:t>80</a:t>
              </a:r>
            </a:p>
          </p:txBody>
        </p:sp>
        <p:sp>
          <p:nvSpPr>
            <p:cNvPr id="126015" name="ZoneTexte 87"/>
            <p:cNvSpPr txBox="1">
              <a:spLocks noChangeArrowheads="1"/>
            </p:cNvSpPr>
            <p:nvPr/>
          </p:nvSpPr>
          <p:spPr bwMode="auto">
            <a:xfrm>
              <a:off x="269445" y="3408177"/>
              <a:ext cx="3834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>
                  <a:cs typeface="Arial" charset="0"/>
                </a:rPr>
                <a:t>60</a:t>
              </a:r>
            </a:p>
          </p:txBody>
        </p:sp>
        <p:sp>
          <p:nvSpPr>
            <p:cNvPr id="126016" name="ZoneTexte 88"/>
            <p:cNvSpPr txBox="1">
              <a:spLocks noChangeArrowheads="1"/>
            </p:cNvSpPr>
            <p:nvPr/>
          </p:nvSpPr>
          <p:spPr bwMode="auto">
            <a:xfrm>
              <a:off x="269445" y="3978179"/>
              <a:ext cx="3834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>
                  <a:cs typeface="Arial" charset="0"/>
                </a:rPr>
                <a:t>40</a:t>
              </a:r>
            </a:p>
          </p:txBody>
        </p:sp>
        <p:sp>
          <p:nvSpPr>
            <p:cNvPr id="126017" name="ZoneTexte 89"/>
            <p:cNvSpPr txBox="1">
              <a:spLocks noChangeArrowheads="1"/>
            </p:cNvSpPr>
            <p:nvPr/>
          </p:nvSpPr>
          <p:spPr bwMode="auto">
            <a:xfrm>
              <a:off x="269445" y="4546704"/>
              <a:ext cx="3834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>
                  <a:cs typeface="Arial" charset="0"/>
                </a:rPr>
                <a:t>20</a:t>
              </a:r>
            </a:p>
          </p:txBody>
        </p:sp>
        <p:sp>
          <p:nvSpPr>
            <p:cNvPr id="126018" name="ZoneTexte 90"/>
            <p:cNvSpPr txBox="1">
              <a:spLocks noChangeArrowheads="1"/>
            </p:cNvSpPr>
            <p:nvPr/>
          </p:nvSpPr>
          <p:spPr bwMode="auto">
            <a:xfrm>
              <a:off x="368831" y="5114669"/>
              <a:ext cx="2840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400" baseline="0" dirty="0">
                  <a:cs typeface="Arial" charset="0"/>
                </a:rPr>
                <a:t>0</a:t>
              </a:r>
            </a:p>
          </p:txBody>
        </p:sp>
        <p:sp>
          <p:nvSpPr>
            <p:cNvPr id="126020" name="ZoneTexte 92"/>
            <p:cNvSpPr txBox="1">
              <a:spLocks noChangeArrowheads="1"/>
            </p:cNvSpPr>
            <p:nvPr/>
          </p:nvSpPr>
          <p:spPr bwMode="auto">
            <a:xfrm>
              <a:off x="1074889" y="5285380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24</a:t>
              </a:r>
            </a:p>
          </p:txBody>
        </p:sp>
        <p:sp>
          <p:nvSpPr>
            <p:cNvPr id="126021" name="ZoneTexte 93"/>
            <p:cNvSpPr txBox="1">
              <a:spLocks noChangeArrowheads="1"/>
            </p:cNvSpPr>
            <p:nvPr/>
          </p:nvSpPr>
          <p:spPr bwMode="auto">
            <a:xfrm>
              <a:off x="1892059" y="5285380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48</a:t>
              </a:r>
            </a:p>
          </p:txBody>
        </p:sp>
        <p:sp>
          <p:nvSpPr>
            <p:cNvPr id="126022" name="ZoneTexte 94"/>
            <p:cNvSpPr txBox="1">
              <a:spLocks noChangeArrowheads="1"/>
            </p:cNvSpPr>
            <p:nvPr/>
          </p:nvSpPr>
          <p:spPr bwMode="auto">
            <a:xfrm>
              <a:off x="2868548" y="5296528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24</a:t>
              </a:r>
            </a:p>
          </p:txBody>
        </p:sp>
        <p:sp>
          <p:nvSpPr>
            <p:cNvPr id="126023" name="ZoneTexte 95"/>
            <p:cNvSpPr txBox="1">
              <a:spLocks noChangeArrowheads="1"/>
            </p:cNvSpPr>
            <p:nvPr/>
          </p:nvSpPr>
          <p:spPr bwMode="auto">
            <a:xfrm>
              <a:off x="3679404" y="5296528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48</a:t>
              </a:r>
            </a:p>
          </p:txBody>
        </p:sp>
        <p:sp>
          <p:nvSpPr>
            <p:cNvPr id="126024" name="ZoneTexte 96"/>
            <p:cNvSpPr txBox="1">
              <a:spLocks noChangeArrowheads="1"/>
            </p:cNvSpPr>
            <p:nvPr/>
          </p:nvSpPr>
          <p:spPr bwMode="auto">
            <a:xfrm>
              <a:off x="4584731" y="5296528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24</a:t>
              </a:r>
            </a:p>
          </p:txBody>
        </p:sp>
        <p:sp>
          <p:nvSpPr>
            <p:cNvPr id="126025" name="ZoneTexte 97"/>
            <p:cNvSpPr txBox="1">
              <a:spLocks noChangeArrowheads="1"/>
            </p:cNvSpPr>
            <p:nvPr/>
          </p:nvSpPr>
          <p:spPr bwMode="auto">
            <a:xfrm>
              <a:off x="5339111" y="5296528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400" dirty="0">
                  <a:cs typeface="Arial" charset="0"/>
                </a:rPr>
                <a:t>S</a:t>
              </a:r>
              <a:r>
                <a:rPr lang="fr-FR" sz="1400" baseline="0" dirty="0">
                  <a:cs typeface="Arial" charset="0"/>
                </a:rPr>
                <a:t>48</a:t>
              </a:r>
            </a:p>
          </p:txBody>
        </p:sp>
        <p:sp>
          <p:nvSpPr>
            <p:cNvPr id="126026" name="ZoneTexte 98"/>
            <p:cNvSpPr txBox="1">
              <a:spLocks noChangeArrowheads="1"/>
            </p:cNvSpPr>
            <p:nvPr/>
          </p:nvSpPr>
          <p:spPr bwMode="auto">
            <a:xfrm>
              <a:off x="829092" y="5554854"/>
              <a:ext cx="176502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ARN VIH</a:t>
              </a:r>
              <a:r>
                <a:rPr lang="fr-FR" sz="1600" b="1" baseline="0" dirty="0">
                  <a:solidFill>
                    <a:srgbClr val="333399"/>
                  </a:solidFill>
                  <a:latin typeface="+mj-lt"/>
                  <a:cs typeface="Arial" charset="0"/>
                </a:rPr>
                <a:t> &lt; 50 c/ml</a:t>
              </a:r>
            </a:p>
          </p:txBody>
        </p:sp>
        <p:sp>
          <p:nvSpPr>
            <p:cNvPr id="126027" name="ZoneTexte 99"/>
            <p:cNvSpPr txBox="1">
              <a:spLocks noChangeArrowheads="1"/>
            </p:cNvSpPr>
            <p:nvPr/>
          </p:nvSpPr>
          <p:spPr bwMode="auto">
            <a:xfrm>
              <a:off x="2629335" y="5554854"/>
              <a:ext cx="176502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ARN VIH</a:t>
              </a:r>
              <a:r>
                <a:rPr lang="fr-FR" sz="1600" b="1" baseline="0" dirty="0">
                  <a:solidFill>
                    <a:srgbClr val="333399"/>
                  </a:solidFill>
                  <a:latin typeface="+mj-lt"/>
                  <a:cs typeface="Arial" charset="0"/>
                </a:rPr>
                <a:t> &gt; 50 c/ml</a:t>
              </a:r>
            </a:p>
          </p:txBody>
        </p:sp>
        <p:sp>
          <p:nvSpPr>
            <p:cNvPr id="126028" name="ZoneTexte 100"/>
            <p:cNvSpPr txBox="1">
              <a:spLocks noChangeArrowheads="1"/>
            </p:cNvSpPr>
            <p:nvPr/>
          </p:nvSpPr>
          <p:spPr bwMode="auto">
            <a:xfrm>
              <a:off x="4511829" y="5554854"/>
              <a:ext cx="1430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Pas de donnée</a:t>
              </a:r>
              <a:endParaRPr lang="fr-FR" sz="1600" b="1" baseline="0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cxnSp>
          <p:nvCxnSpPr>
            <p:cNvPr id="126029" name="Connecteur droit 103"/>
            <p:cNvCxnSpPr>
              <a:cxnSpLocks noChangeShapeType="1"/>
            </p:cNvCxnSpPr>
            <p:nvPr/>
          </p:nvCxnSpPr>
          <p:spPr bwMode="auto">
            <a:xfrm>
              <a:off x="2795047" y="5271029"/>
              <a:ext cx="324000" cy="0"/>
            </a:xfrm>
            <a:prstGeom prst="line">
              <a:avLst/>
            </a:prstGeom>
            <a:noFill/>
            <a:ln w="28575">
              <a:solidFill>
                <a:srgbClr val="10EB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030" name="Connecteur droit 107"/>
            <p:cNvCxnSpPr>
              <a:cxnSpLocks noChangeShapeType="1"/>
            </p:cNvCxnSpPr>
            <p:nvPr/>
          </p:nvCxnSpPr>
          <p:spPr bwMode="auto">
            <a:xfrm>
              <a:off x="4492900" y="5266115"/>
              <a:ext cx="324000" cy="0"/>
            </a:xfrm>
            <a:prstGeom prst="line">
              <a:avLst/>
            </a:prstGeom>
            <a:noFill/>
            <a:ln w="28575">
              <a:solidFill>
                <a:srgbClr val="10EB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031" name="Connecteur droit 108"/>
            <p:cNvCxnSpPr>
              <a:cxnSpLocks noChangeShapeType="1"/>
            </p:cNvCxnSpPr>
            <p:nvPr/>
          </p:nvCxnSpPr>
          <p:spPr bwMode="auto">
            <a:xfrm>
              <a:off x="3581340" y="5266115"/>
              <a:ext cx="324000" cy="0"/>
            </a:xfrm>
            <a:prstGeom prst="line">
              <a:avLst/>
            </a:prstGeom>
            <a:noFill/>
            <a:ln w="28575">
              <a:solidFill>
                <a:srgbClr val="10EB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6032" name="ZoneTexte 109"/>
            <p:cNvSpPr txBox="1">
              <a:spLocks noChangeArrowheads="1"/>
            </p:cNvSpPr>
            <p:nvPr/>
          </p:nvSpPr>
          <p:spPr bwMode="auto">
            <a:xfrm>
              <a:off x="483222" y="2099771"/>
              <a:ext cx="377026" cy="282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r" eaLnBrk="1" hangingPunct="1"/>
              <a:r>
                <a:rPr lang="fr-FR" sz="1600" b="1" baseline="0">
                  <a:cs typeface="Arial" charset="0"/>
                </a:rPr>
                <a:t>%</a:t>
              </a:r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915850" y="2182562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100</a:t>
              </a: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3122646" y="4766910"/>
              <a:ext cx="3658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7*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1264216" y="2431411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90,1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2816379" y="495344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4868975" y="486553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4524608" y="495344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1733935" y="225437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96,7</a:t>
              </a: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2100549" y="2340202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93,4</a:t>
              </a:r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5626029" y="486553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</a:p>
          </p:txBody>
        </p:sp>
        <p:sp>
          <p:nvSpPr>
            <p:cNvPr id="92" name="ZoneTexte 91"/>
            <p:cNvSpPr txBox="1"/>
            <p:nvPr/>
          </p:nvSpPr>
          <p:spPr>
            <a:xfrm>
              <a:off x="5272137" y="486553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3877027" y="4865537"/>
              <a:ext cx="4555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3**</a:t>
              </a: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3618385" y="495344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</p:grpSp>
      <p:sp>
        <p:nvSpPr>
          <p:cNvPr id="95" name="Text Box 2"/>
          <p:cNvSpPr txBox="1">
            <a:spLocks noChangeArrowheads="1"/>
          </p:cNvSpPr>
          <p:nvPr/>
        </p:nvSpPr>
        <p:spPr bwMode="auto">
          <a:xfrm>
            <a:off x="1279950" y="1128713"/>
            <a:ext cx="6569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Résultats virologiques à S24 et S48 (ITT, </a:t>
            </a:r>
            <a:r>
              <a:rPr lang="fr-FR" altLang="fr-FR" sz="2400" b="1" dirty="0" err="1">
                <a:latin typeface="Calibri" panose="020F0502020204030204" pitchFamily="34" charset="0"/>
              </a:rPr>
              <a:t>snapshot</a:t>
            </a:r>
            <a:r>
              <a:rPr lang="fr-FR" altLang="fr-FR" sz="2400" b="1" dirty="0">
                <a:latin typeface="Calibri" panose="020F0502020204030204" pitchFamily="34" charset="0"/>
              </a:rPr>
              <a:t>)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1594334" y="1710959"/>
            <a:ext cx="4980956" cy="378341"/>
            <a:chOff x="1594334" y="1710959"/>
            <a:chExt cx="4980956" cy="378341"/>
          </a:xfrm>
        </p:grpSpPr>
        <p:sp>
          <p:nvSpPr>
            <p:cNvPr id="97" name="AutoShape 165"/>
            <p:cNvSpPr>
              <a:spLocks noChangeArrowheads="1"/>
            </p:cNvSpPr>
            <p:nvPr/>
          </p:nvSpPr>
          <p:spPr bwMode="auto">
            <a:xfrm>
              <a:off x="1594334" y="1710959"/>
              <a:ext cx="4980956" cy="3492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98" name="Rectangle 3"/>
            <p:cNvSpPr>
              <a:spLocks noChangeArrowheads="1"/>
            </p:cNvSpPr>
            <p:nvPr/>
          </p:nvSpPr>
          <p:spPr bwMode="auto">
            <a:xfrm>
              <a:off x="1789597" y="1832403"/>
              <a:ext cx="165100" cy="144463"/>
            </a:xfrm>
            <a:prstGeom prst="rect">
              <a:avLst/>
            </a:prstGeom>
            <a:solidFill>
              <a:srgbClr val="10EB00"/>
            </a:solidFill>
            <a:ln w="9525">
              <a:solidFill>
                <a:srgbClr val="10EB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99" name="Rectangle 4"/>
            <p:cNvSpPr>
              <a:spLocks noChangeArrowheads="1"/>
            </p:cNvSpPr>
            <p:nvPr/>
          </p:nvSpPr>
          <p:spPr bwMode="auto">
            <a:xfrm>
              <a:off x="4229584" y="1832403"/>
              <a:ext cx="165100" cy="144462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100" name="ZoneTexte 84"/>
            <p:cNvSpPr txBox="1">
              <a:spLocks noChangeArrowheads="1"/>
            </p:cNvSpPr>
            <p:nvPr/>
          </p:nvSpPr>
          <p:spPr bwMode="auto">
            <a:xfrm>
              <a:off x="1941997" y="1719968"/>
              <a:ext cx="21672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8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DRV/r + RPV (n = 30)</a:t>
              </a:r>
            </a:p>
          </p:txBody>
        </p:sp>
        <p:sp>
          <p:nvSpPr>
            <p:cNvPr id="101" name="ZoneTexte 85"/>
            <p:cNvSpPr txBox="1">
              <a:spLocks noChangeArrowheads="1"/>
            </p:cNvSpPr>
            <p:nvPr/>
          </p:nvSpPr>
          <p:spPr bwMode="auto">
            <a:xfrm>
              <a:off x="4381984" y="1719691"/>
              <a:ext cx="21933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8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IP/r + 2 INTI (n = 30)</a:t>
              </a: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5564858" y="2500619"/>
            <a:ext cx="3445927" cy="2180272"/>
            <a:chOff x="5564858" y="2500619"/>
            <a:chExt cx="3445927" cy="2180272"/>
          </a:xfrm>
        </p:grpSpPr>
        <p:cxnSp>
          <p:nvCxnSpPr>
            <p:cNvPr id="125995" name="Connecteur droit 60"/>
            <p:cNvCxnSpPr>
              <a:cxnSpLocks noChangeShapeType="1"/>
            </p:cNvCxnSpPr>
            <p:nvPr/>
          </p:nvCxnSpPr>
          <p:spPr bwMode="auto">
            <a:xfrm>
              <a:off x="6029444" y="3767461"/>
              <a:ext cx="1871997" cy="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96" name="Connecteur droit 62"/>
            <p:cNvCxnSpPr>
              <a:cxnSpLocks noChangeShapeType="1"/>
            </p:cNvCxnSpPr>
            <p:nvPr/>
          </p:nvCxnSpPr>
          <p:spPr bwMode="auto">
            <a:xfrm>
              <a:off x="6922341" y="2870801"/>
              <a:ext cx="0" cy="90000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97" name="Connecteur droit 63"/>
            <p:cNvCxnSpPr>
              <a:cxnSpLocks noChangeShapeType="1"/>
            </p:cNvCxnSpPr>
            <p:nvPr/>
          </p:nvCxnSpPr>
          <p:spPr bwMode="auto">
            <a:xfrm flipH="1">
              <a:off x="7891474" y="2870801"/>
              <a:ext cx="8703" cy="900000"/>
            </a:xfrm>
            <a:prstGeom prst="line">
              <a:avLst/>
            </a:prstGeom>
            <a:noFill/>
            <a:ln w="9525">
              <a:solidFill>
                <a:srgbClr val="00206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98" name="Connecteur droit avec flèche 66"/>
            <p:cNvCxnSpPr>
              <a:cxnSpLocks noChangeShapeType="1"/>
            </p:cNvCxnSpPr>
            <p:nvPr/>
          </p:nvCxnSpPr>
          <p:spPr bwMode="auto">
            <a:xfrm flipH="1">
              <a:off x="6064121" y="4078136"/>
              <a:ext cx="864000" cy="0"/>
            </a:xfrm>
            <a:prstGeom prst="straightConnector1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999" name="Connecteur droit avec flèche 67"/>
            <p:cNvCxnSpPr>
              <a:cxnSpLocks noChangeShapeType="1"/>
            </p:cNvCxnSpPr>
            <p:nvPr/>
          </p:nvCxnSpPr>
          <p:spPr bwMode="auto">
            <a:xfrm>
              <a:off x="7006020" y="4078136"/>
              <a:ext cx="950356" cy="0"/>
            </a:xfrm>
            <a:prstGeom prst="straightConnector1">
              <a:avLst/>
            </a:prstGeom>
            <a:noFill/>
            <a:ln w="28575">
              <a:solidFill>
                <a:srgbClr val="10EB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000" name="Connecteur droit 69"/>
            <p:cNvCxnSpPr>
              <a:cxnSpLocks noChangeShapeType="1"/>
            </p:cNvCxnSpPr>
            <p:nvPr/>
          </p:nvCxnSpPr>
          <p:spPr bwMode="auto">
            <a:xfrm>
              <a:off x="6828697" y="3024564"/>
              <a:ext cx="1655998" cy="1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001" name="Connecteur droit 71"/>
            <p:cNvCxnSpPr>
              <a:cxnSpLocks noChangeShapeType="1"/>
            </p:cNvCxnSpPr>
            <p:nvPr/>
          </p:nvCxnSpPr>
          <p:spPr bwMode="auto">
            <a:xfrm>
              <a:off x="6415179" y="3464787"/>
              <a:ext cx="1583998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6002" name="ZoneTexte 74"/>
            <p:cNvSpPr txBox="1">
              <a:spLocks noChangeArrowheads="1"/>
            </p:cNvSpPr>
            <p:nvPr/>
          </p:nvSpPr>
          <p:spPr bwMode="auto">
            <a:xfrm>
              <a:off x="6387559" y="4074019"/>
              <a:ext cx="112082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400" b="1" baseline="0" dirty="0">
                  <a:latin typeface="+mj-lt"/>
                  <a:cs typeface="Arial" charset="0"/>
                </a:rPr>
                <a:t>En faveur de</a:t>
              </a:r>
            </a:p>
          </p:txBody>
        </p:sp>
        <p:sp>
          <p:nvSpPr>
            <p:cNvPr id="126003" name="ZoneTexte 75"/>
            <p:cNvSpPr txBox="1">
              <a:spLocks noChangeArrowheads="1"/>
            </p:cNvSpPr>
            <p:nvPr/>
          </p:nvSpPr>
          <p:spPr bwMode="auto">
            <a:xfrm>
              <a:off x="5849678" y="4373114"/>
              <a:ext cx="10182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400" b="1" baseline="0" dirty="0">
                  <a:latin typeface="+mj-lt"/>
                  <a:cs typeface="Arial" charset="0"/>
                </a:rPr>
                <a:t>Trithérapie</a:t>
              </a:r>
            </a:p>
          </p:txBody>
        </p:sp>
        <p:sp>
          <p:nvSpPr>
            <p:cNvPr id="126004" name="ZoneTexte 76"/>
            <p:cNvSpPr txBox="1">
              <a:spLocks noChangeArrowheads="1"/>
            </p:cNvSpPr>
            <p:nvPr/>
          </p:nvSpPr>
          <p:spPr bwMode="auto">
            <a:xfrm>
              <a:off x="6988475" y="4373114"/>
              <a:ext cx="110773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400" b="1" baseline="0" dirty="0">
                  <a:latin typeface="+mj-lt"/>
                  <a:cs typeface="Arial" charset="0"/>
                </a:rPr>
                <a:t>DRV/r + RPV</a:t>
              </a:r>
            </a:p>
          </p:txBody>
        </p:sp>
        <p:sp>
          <p:nvSpPr>
            <p:cNvPr id="126005" name="ZoneTexte 77"/>
            <p:cNvSpPr txBox="1">
              <a:spLocks noChangeArrowheads="1"/>
            </p:cNvSpPr>
            <p:nvPr/>
          </p:nvSpPr>
          <p:spPr bwMode="auto">
            <a:xfrm>
              <a:off x="7116556" y="3012238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400" b="1" dirty="0">
                  <a:cs typeface="Arial" charset="0"/>
                </a:rPr>
                <a:t>S</a:t>
              </a:r>
              <a:r>
                <a:rPr lang="fr-FR" sz="1400" b="1" baseline="0" dirty="0">
                  <a:cs typeface="Arial" charset="0"/>
                </a:rPr>
                <a:t>24</a:t>
              </a:r>
            </a:p>
          </p:txBody>
        </p:sp>
        <p:sp>
          <p:nvSpPr>
            <p:cNvPr id="126006" name="ZoneTexte 78"/>
            <p:cNvSpPr txBox="1">
              <a:spLocks noChangeArrowheads="1"/>
            </p:cNvSpPr>
            <p:nvPr/>
          </p:nvSpPr>
          <p:spPr bwMode="auto">
            <a:xfrm>
              <a:off x="7031861" y="3460205"/>
              <a:ext cx="5041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400" b="1" dirty="0">
                  <a:cs typeface="Arial" charset="0"/>
                </a:rPr>
                <a:t>S</a:t>
              </a:r>
              <a:r>
                <a:rPr lang="fr-FR" sz="1400" b="1" baseline="0" dirty="0">
                  <a:cs typeface="Arial" charset="0"/>
                </a:rPr>
                <a:t>48</a:t>
              </a:r>
            </a:p>
          </p:txBody>
        </p:sp>
        <p:sp>
          <p:nvSpPr>
            <p:cNvPr id="126007" name="ZoneTexte 79"/>
            <p:cNvSpPr txBox="1">
              <a:spLocks noChangeArrowheads="1"/>
            </p:cNvSpPr>
            <p:nvPr/>
          </p:nvSpPr>
          <p:spPr bwMode="auto">
            <a:xfrm>
              <a:off x="6402426" y="2870676"/>
              <a:ext cx="4498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 dirty="0">
                  <a:cs typeface="Arial" charset="0"/>
                </a:rPr>
                <a:t>-0,7</a:t>
              </a:r>
            </a:p>
          </p:txBody>
        </p:sp>
        <p:sp>
          <p:nvSpPr>
            <p:cNvPr id="126008" name="ZoneTexte 80"/>
            <p:cNvSpPr txBox="1">
              <a:spLocks noChangeArrowheads="1"/>
            </p:cNvSpPr>
            <p:nvPr/>
          </p:nvSpPr>
          <p:spPr bwMode="auto">
            <a:xfrm>
              <a:off x="8436740" y="2870676"/>
              <a:ext cx="57404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 dirty="0">
                  <a:cs typeface="Arial" charset="0"/>
                </a:rPr>
                <a:t>+20,7</a:t>
              </a:r>
            </a:p>
          </p:txBody>
        </p:sp>
        <p:sp>
          <p:nvSpPr>
            <p:cNvPr id="126009" name="ZoneTexte 81"/>
            <p:cNvSpPr txBox="1">
              <a:spLocks noChangeArrowheads="1"/>
            </p:cNvSpPr>
            <p:nvPr/>
          </p:nvSpPr>
          <p:spPr bwMode="auto">
            <a:xfrm>
              <a:off x="8008192" y="3310899"/>
              <a:ext cx="57404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 dirty="0">
                  <a:cs typeface="Arial" charset="0"/>
                </a:rPr>
                <a:t>+13,5</a:t>
              </a:r>
            </a:p>
          </p:txBody>
        </p:sp>
        <p:sp>
          <p:nvSpPr>
            <p:cNvPr id="126010" name="ZoneTexte 82"/>
            <p:cNvSpPr txBox="1">
              <a:spLocks noChangeArrowheads="1"/>
            </p:cNvSpPr>
            <p:nvPr/>
          </p:nvSpPr>
          <p:spPr bwMode="auto">
            <a:xfrm>
              <a:off x="6006612" y="3310899"/>
              <a:ext cx="44983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 dirty="0">
                  <a:cs typeface="Arial" charset="0"/>
                </a:rPr>
                <a:t>-7,5</a:t>
              </a:r>
            </a:p>
          </p:txBody>
        </p:sp>
        <p:sp>
          <p:nvSpPr>
            <p:cNvPr id="126011" name="ZoneTexte 83"/>
            <p:cNvSpPr txBox="1">
              <a:spLocks noChangeArrowheads="1"/>
            </p:cNvSpPr>
            <p:nvPr/>
          </p:nvSpPr>
          <p:spPr bwMode="auto">
            <a:xfrm>
              <a:off x="6054911" y="3735561"/>
              <a:ext cx="40588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 dirty="0">
                  <a:cs typeface="Arial" charset="0"/>
                </a:rPr>
                <a:t>-12</a:t>
              </a:r>
            </a:p>
          </p:txBody>
        </p:sp>
        <p:sp>
          <p:nvSpPr>
            <p:cNvPr id="126012" name="ZoneTexte 84"/>
            <p:cNvSpPr txBox="1">
              <a:spLocks noChangeArrowheads="1"/>
            </p:cNvSpPr>
            <p:nvPr/>
          </p:nvSpPr>
          <p:spPr bwMode="auto">
            <a:xfrm>
              <a:off x="7469928" y="3767461"/>
              <a:ext cx="44435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>
                <a:defRPr sz="24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eaLnBrk="0" hangingPunct="0">
                <a:buClr>
                  <a:srgbClr val="0070C0"/>
                </a:buClr>
                <a:defRPr sz="2000">
                  <a:solidFill>
                    <a:srgbClr val="000066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fr-FR" sz="1200" baseline="0">
                  <a:cs typeface="Arial" charset="0"/>
                </a:rPr>
                <a:t>+12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564858" y="2500619"/>
              <a:ext cx="279782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Différence (IC 95 %)</a:t>
              </a:r>
            </a:p>
          </p:txBody>
        </p:sp>
      </p:grpSp>
      <p:sp>
        <p:nvSpPr>
          <p:cNvPr id="7" name="ZoneTexte 6"/>
          <p:cNvSpPr txBox="1"/>
          <p:nvPr/>
        </p:nvSpPr>
        <p:spPr>
          <a:xfrm>
            <a:off x="414464" y="5983198"/>
            <a:ext cx="2016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</a:t>
            </a:r>
            <a:r>
              <a:rPr lang="fr-FR" sz="1400" dirty="0" err="1">
                <a:solidFill>
                  <a:srgbClr val="000066"/>
                </a:solidFill>
              </a:rPr>
              <a:t>Blips</a:t>
            </a:r>
            <a:r>
              <a:rPr lang="fr-FR" sz="1400" dirty="0">
                <a:solidFill>
                  <a:srgbClr val="000066"/>
                </a:solidFill>
              </a:rPr>
              <a:t> à 57 et 138 c/ml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</a:t>
            </a:r>
            <a:r>
              <a:rPr lang="fr-FR" sz="1400" dirty="0" err="1">
                <a:solidFill>
                  <a:srgbClr val="000066"/>
                </a:solidFill>
              </a:rPr>
              <a:t>blip</a:t>
            </a:r>
            <a:r>
              <a:rPr lang="fr-FR" sz="1400" dirty="0">
                <a:solidFill>
                  <a:srgbClr val="000066"/>
                </a:solidFill>
              </a:rPr>
              <a:t> à 59 c/ml</a:t>
            </a:r>
          </a:p>
        </p:txBody>
      </p:sp>
      <p:sp>
        <p:nvSpPr>
          <p:cNvPr id="110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Maggiolo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F. JAIDS 2016;72:46-51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11" name="AutoShape 162"/>
          <p:cNvSpPr>
            <a:spLocks noChangeArrowheads="1"/>
          </p:cNvSpPr>
          <p:nvPr/>
        </p:nvSpPr>
        <p:spPr bwMode="auto">
          <a:xfrm>
            <a:off x="0" y="6605389"/>
            <a:ext cx="6426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PROBE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PROBE : switch pour DRV/r + RPV 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252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201145"/>
              </p:ext>
            </p:extLst>
          </p:nvPr>
        </p:nvGraphicFramePr>
        <p:xfrm>
          <a:off x="403201" y="3447266"/>
          <a:ext cx="8313132" cy="3078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7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00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1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86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8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3353">
                <a:tc>
                  <a:txBody>
                    <a:bodyPr/>
                    <a:lstStyle/>
                    <a:p>
                      <a:endParaRPr lang="fr-FR" sz="16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DRV/r + RPV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IP/r + 2 INTI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indésirables graves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Arrêt pour événement indésirable, 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Anomalie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biologique g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rade 3-4, 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0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Valeur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moyenne paramètre biologique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J0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S48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J0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S48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Cholestérol total, mg/dl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183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184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188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HDL-cholestérol, mg/dl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47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49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Triglycérides, mg/dl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173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128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143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1"/>
                      <a:r>
                        <a:rPr lang="fr-FR" sz="1400" b="1" baseline="0" noProof="0" dirty="0" err="1">
                          <a:solidFill>
                            <a:srgbClr val="000066"/>
                          </a:solidFill>
                        </a:rPr>
                        <a:t>DFGe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, ml/min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101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99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Densité minérale osseuse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- 0,0003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- 0,014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2228207" y="3102399"/>
            <a:ext cx="4734936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 à S48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158272"/>
              </p:ext>
            </p:extLst>
          </p:nvPr>
        </p:nvGraphicFramePr>
        <p:xfrm>
          <a:off x="398511" y="1584697"/>
          <a:ext cx="8313134" cy="124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7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93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00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0183">
                <a:tc>
                  <a:txBody>
                    <a:bodyPr/>
                    <a:lstStyle/>
                    <a:p>
                      <a:endParaRPr lang="fr-FR" sz="16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DRV/r + RPV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IP/r + 2 INTI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471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Modification moyenne CD4/mm</a:t>
                      </a:r>
                      <a:r>
                        <a:rPr lang="fr-FR" sz="1400" b="1" baseline="30000" noProof="0" dirty="0">
                          <a:solidFill>
                            <a:srgbClr val="000066"/>
                          </a:solidFill>
                        </a:rPr>
                        <a:t>3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 depuis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J0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+ 15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+ 16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71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Modification moyenne CD8/mm</a:t>
                      </a:r>
                      <a:r>
                        <a:rPr lang="fr-FR" sz="1400" b="1" baseline="30000" noProof="0" dirty="0">
                          <a:solidFill>
                            <a:srgbClr val="000066"/>
                          </a:solidFill>
                        </a:rPr>
                        <a:t>3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 depuis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J0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21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-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41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471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Valeur moyenne CD8+38+HLADR+ à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S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3,4 %*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5,2 %*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06733" y="1262110"/>
            <a:ext cx="42224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Critères secondaires à S48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12786" y="2834376"/>
            <a:ext cx="1055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p = 0,018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Maggiolo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F. JAIDS 2016;72:46-51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4" name="AutoShape 162"/>
          <p:cNvSpPr>
            <a:spLocks noChangeArrowheads="1"/>
          </p:cNvSpPr>
          <p:nvPr/>
        </p:nvSpPr>
        <p:spPr bwMode="auto">
          <a:xfrm>
            <a:off x="0" y="6605389"/>
            <a:ext cx="6426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PROBE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PROBE : switch pour DRV/r + RPV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445552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PROBE : switch pour DRV/r + RPV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800" b="1" dirty="0">
                <a:latin typeface="+mj-lt"/>
              </a:rPr>
            </a:br>
            <a:endParaRPr lang="fr-FR" sz="2400" b="1" dirty="0">
              <a:latin typeface="+mj-lt"/>
            </a:endParaRPr>
          </a:p>
          <a:p>
            <a:pPr lvl="1"/>
            <a:r>
              <a:rPr lang="fr-FR" sz="2000" dirty="0">
                <a:latin typeface=""/>
              </a:rPr>
              <a:t>La bithérapie </a:t>
            </a:r>
            <a:r>
              <a:rPr lang="fr-FR" sz="2000" dirty="0" err="1">
                <a:latin typeface=""/>
              </a:rPr>
              <a:t>rilpivirine</a:t>
            </a:r>
            <a:r>
              <a:rPr lang="fr-FR" sz="2000" dirty="0">
                <a:latin typeface=""/>
              </a:rPr>
              <a:t> plus DRV/</a:t>
            </a:r>
            <a:r>
              <a:rPr lang="fr-FR" sz="2000" dirty="0" err="1">
                <a:latin typeface=""/>
              </a:rPr>
              <a:t>ritonavir</a:t>
            </a:r>
            <a:r>
              <a:rPr lang="fr-FR" sz="2000" dirty="0">
                <a:latin typeface=""/>
              </a:rPr>
              <a:t> était non inférieure à 48 semaines à celle de la trithérapie standard à base d’IP/r</a:t>
            </a:r>
          </a:p>
          <a:p>
            <a:pPr lvl="1"/>
            <a:r>
              <a:rPr lang="fr-FR" sz="2000" dirty="0">
                <a:latin typeface=""/>
              </a:rPr>
              <a:t>La bithérapie n’avait pas d’impact négatif sur le profil lipidique et la fonction rénale et avait un impact positif sur la densité minérale osseuse</a:t>
            </a:r>
          </a:p>
          <a:p>
            <a:pPr lvl="1"/>
            <a:r>
              <a:rPr lang="fr-FR" sz="2000" dirty="0">
                <a:latin typeface=""/>
              </a:rPr>
              <a:t>Cette stratégie représente une alternative pour les patients ayant une toxicité avec les INTI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Limite</a:t>
            </a:r>
          </a:p>
          <a:p>
            <a:pPr lvl="2"/>
            <a:r>
              <a:rPr lang="fr-FR" sz="1800" dirty="0">
                <a:latin typeface=""/>
              </a:rPr>
              <a:t>Faible taille d’étude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Maggiolo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F. JAIDS 2016;72:46-51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605389"/>
            <a:ext cx="6426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PROBE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4904</TotalTime>
  <Words>668</Words>
  <Application>Microsoft Macintosh PowerPoint</Application>
  <PresentationFormat>Présentation à l'écran (4:3)</PresentationFormat>
  <Paragraphs>183</Paragraphs>
  <Slides>6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ARV_trials_2016</vt:lpstr>
      <vt:lpstr>Switch pour DRV/r + RPV</vt:lpstr>
      <vt:lpstr>Etude PROBE : switch pour DRV/r + RPV </vt:lpstr>
      <vt:lpstr>Etude PROBE : switch pour DRV/r + RPV </vt:lpstr>
      <vt:lpstr>Etude PROBE : switch pour DRV/r + RPV </vt:lpstr>
      <vt:lpstr>Etude PROBE : switch pour DRV/r + RPV </vt:lpstr>
      <vt:lpstr>Etude PROBE : switch pour DRV/r + RPV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 de Microsoft Office</cp:lastModifiedBy>
  <cp:revision>109</cp:revision>
  <dcterms:created xsi:type="dcterms:W3CDTF">2015-05-20T09:45:14Z</dcterms:created>
  <dcterms:modified xsi:type="dcterms:W3CDTF">2016-08-23T13:44:42Z</dcterms:modified>
</cp:coreProperties>
</file>