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68" r:id="rId3"/>
    <p:sldId id="258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DDDDDD"/>
    <a:srgbClr val="FFFFFF"/>
    <a:srgbClr val="E5E5F7"/>
    <a:srgbClr val="10EB00"/>
    <a:srgbClr val="0066FF"/>
    <a:srgbClr val="000066"/>
    <a:srgbClr val="990000"/>
    <a:srgbClr val="FF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1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23/08/16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pour DRV/r + RPV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Etude PROBE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PROBE : switch pour DRV/r + RPV </a:t>
            </a:r>
            <a:endParaRPr lang="fr-FR" sz="3200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Schéma d’étude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253918" y="2166300"/>
            <a:ext cx="3491994" cy="1835993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DDDDDD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Age ≥ 18 ans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VIH+</a:t>
            </a:r>
          </a:p>
          <a:p>
            <a:pPr algn="ctr" eaLnBrk="1" hangingPunct="1"/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Pas de résistance aux ARV de l’étude 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ARN VIH-1</a:t>
            </a:r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 &lt; 50 c/ml ≥ 6 mois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Traitement stable (≥ 6 mois) avec </a:t>
            </a:r>
          </a:p>
          <a:p>
            <a:pPr algn="ctr" eaLnBrk="1" hangingPunct="1"/>
            <a:r>
              <a:rPr lang="fr-FR" sz="1600" b="1" dirty="0">
                <a:solidFill>
                  <a:srgbClr val="000066"/>
                </a:solidFill>
                <a:latin typeface="+mj-lt"/>
              </a:rPr>
              <a:t>I</a:t>
            </a:r>
            <a:r>
              <a:rPr lang="fr-FR" sz="1600" b="1" baseline="0" dirty="0">
                <a:solidFill>
                  <a:srgbClr val="000066"/>
                </a:solidFill>
                <a:latin typeface="+mj-lt"/>
              </a:rPr>
              <a:t>P/r + 2 INTI (TDF/FTC ou ABC/3TC)</a:t>
            </a:r>
          </a:p>
          <a:p>
            <a:pPr algn="ctr"/>
            <a:r>
              <a:rPr lang="fr-FR" sz="1600" b="1" dirty="0">
                <a:solidFill>
                  <a:srgbClr val="000066"/>
                </a:solidFill>
                <a:latin typeface="+mj-lt"/>
              </a:rPr>
              <a:t>Ag </a:t>
            </a:r>
            <a:r>
              <a:rPr lang="fr-FR" sz="1600" b="1" dirty="0" err="1">
                <a:solidFill>
                  <a:srgbClr val="000066"/>
                </a:solidFill>
                <a:latin typeface="+mj-lt"/>
              </a:rPr>
              <a:t>HBs</a:t>
            </a:r>
            <a:r>
              <a:rPr lang="fr-FR" sz="1600" b="1" dirty="0">
                <a:solidFill>
                  <a:srgbClr val="000066"/>
                </a:solidFill>
                <a:latin typeface="+mj-lt"/>
              </a:rPr>
              <a:t> négatif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10EB00"/>
          </a:solidFill>
          <a:ln w="9525">
            <a:solidFill>
              <a:srgbClr val="10EB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700" b="1" baseline="0" dirty="0">
                <a:solidFill>
                  <a:srgbClr val="FFFFFF"/>
                </a:solidFill>
                <a:latin typeface="+mj-lt"/>
                <a:cs typeface="Arial" charset="0"/>
              </a:rPr>
              <a:t>DRV/r 800/100 mg + RPV 25 mg </a:t>
            </a:r>
            <a:r>
              <a:rPr lang="fr-FR" sz="1700" b="1" baseline="0" dirty="0" err="1">
                <a:solidFill>
                  <a:srgbClr val="FFFFFF"/>
                </a:solidFill>
                <a:latin typeface="+mj-lt"/>
                <a:cs typeface="Arial" charset="0"/>
              </a:rPr>
              <a:t>qd</a:t>
            </a:r>
            <a:endParaRPr lang="fr-FR" sz="1700" b="1" baseline="0" dirty="0">
              <a:solidFill>
                <a:srgbClr val="FFFFFF"/>
              </a:solidFill>
              <a:latin typeface="+mj-lt"/>
              <a:cs typeface="Arial" charset="0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700" b="1" baseline="0" dirty="0">
                <a:solidFill>
                  <a:schemeClr val="bg1"/>
                </a:solidFill>
                <a:latin typeface="+mj-lt"/>
                <a:cs typeface="Arial" charset="0"/>
              </a:rPr>
              <a:t>Poursuite de la trithérapie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43831" y="2248891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43831" y="3596819"/>
            <a:ext cx="6335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4049739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490902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en-GB" sz="1400" b="1" dirty="0" err="1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grpSp>
        <p:nvGrpSpPr>
          <p:cNvPr id="90" name="Grouper 89"/>
          <p:cNvGrpSpPr/>
          <p:nvPr/>
        </p:nvGrpSpPr>
        <p:grpSpPr>
          <a:xfrm>
            <a:off x="3741308" y="2568119"/>
            <a:ext cx="1367029" cy="990600"/>
            <a:chOff x="3297579" y="2629315"/>
            <a:chExt cx="1367029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297579" y="3153190"/>
              <a:ext cx="7200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503257"/>
            <a:ext cx="890209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Critère principal : pourcentage de patients avec ARN VIH &lt; 50 c/ml à S24 et S48 (ITT, FDA </a:t>
            </a:r>
            <a:r>
              <a:rPr lang="fr-FR" dirty="0" err="1">
                <a:solidFill>
                  <a:srgbClr val="000066"/>
                </a:solidFill>
              </a:rPr>
              <a:t>snapshot</a:t>
            </a:r>
            <a:r>
              <a:rPr lang="fr-FR" dirty="0">
                <a:solidFill>
                  <a:srgbClr val="000066"/>
                </a:solidFill>
              </a:rPr>
              <a:t>), avec non infériorité </a:t>
            </a:r>
            <a:r>
              <a:rPr lang="en-US" dirty="0">
                <a:solidFill>
                  <a:srgbClr val="000066"/>
                </a:solidFill>
              </a:rPr>
              <a:t>de DRV/r + RPV (borne </a:t>
            </a:r>
            <a:r>
              <a:rPr lang="fr-FR" dirty="0">
                <a:solidFill>
                  <a:srgbClr val="000066"/>
                </a:solidFill>
              </a:rPr>
              <a:t>inférieure de l</a:t>
            </a:r>
            <a:r>
              <a:rPr lang="en-US" dirty="0">
                <a:solidFill>
                  <a:srgbClr val="000066"/>
                </a:solidFill>
              </a:rPr>
              <a:t>’IC</a:t>
            </a:r>
            <a:r>
              <a:rPr lang="en-GB" dirty="0">
                <a:solidFill>
                  <a:srgbClr val="000066"/>
                </a:solidFill>
              </a:rPr>
              <a:t> 95 % de la </a:t>
            </a:r>
            <a:r>
              <a:rPr lang="fr-FR" dirty="0">
                <a:solidFill>
                  <a:srgbClr val="000066"/>
                </a:solidFill>
              </a:rPr>
              <a:t>différence</a:t>
            </a:r>
            <a:r>
              <a:rPr lang="en-GB" dirty="0">
                <a:solidFill>
                  <a:srgbClr val="000066"/>
                </a:solidFill>
              </a:rPr>
              <a:t>e = - 12 %, puissance de 80 %)</a:t>
            </a:r>
            <a:endParaRPr lang="en-US" dirty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0066"/>
                </a:solidFill>
              </a:rPr>
              <a:t>Echec virologique : 2 CV consécutives</a:t>
            </a:r>
            <a:r>
              <a:rPr lang="en-US" dirty="0">
                <a:solidFill>
                  <a:srgbClr val="000066"/>
                </a:solidFill>
              </a:rPr>
              <a:t> &gt; 50 c/ml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520798" y="127878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(moyenne)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85906"/>
              </p:ext>
            </p:extLst>
          </p:nvPr>
        </p:nvGraphicFramePr>
        <p:xfrm>
          <a:off x="383371" y="1663298"/>
          <a:ext cx="8278421" cy="4737503"/>
        </p:xfrm>
        <a:graphic>
          <a:graphicData uri="http://schemas.openxmlformats.org/drawingml/2006/table">
            <a:tbl>
              <a:tblPr/>
              <a:tblGrid>
                <a:gridCol w="43877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74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1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IP/r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4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Traitement ARV,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/ ABC/3TC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DRV/r / ATV/r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ND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90 /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 / 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actuel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avant traitement ARV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avant traitement ARV, copies/ml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272 000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215 000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du traitement ARV en cours, mois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ARN VIH &lt; 50 c/ml, mois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AND VIH à J0, copies/10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cellules,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15 200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10 900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PROBE : switch pour DRV/r + RPV </a:t>
            </a:r>
            <a:endParaRPr lang="fr-F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3"/>
          <p:cNvSpPr txBox="1">
            <a:spLocks noChangeArrowheads="1"/>
          </p:cNvSpPr>
          <p:nvPr/>
        </p:nvSpPr>
        <p:spPr bwMode="auto">
          <a:xfrm>
            <a:off x="6091550" y="5356504"/>
            <a:ext cx="2882854" cy="77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180975" indent="-180975" eaLnBrk="1" hangingPunct="1">
              <a:buClr>
                <a:srgbClr val="C00000"/>
              </a:buClr>
              <a:buFontTx/>
              <a:buChar char="•"/>
            </a:pPr>
            <a:r>
              <a:rPr lang="fr-FR" sz="1800" dirty="0">
                <a:cs typeface="Arial" charset="0"/>
              </a:rPr>
              <a:t>Non infériorité virologique à S</a:t>
            </a:r>
            <a:r>
              <a:rPr lang="fr-FR" sz="1800" baseline="0" dirty="0">
                <a:cs typeface="Arial" charset="0"/>
              </a:rPr>
              <a:t>24 et </a:t>
            </a:r>
            <a:r>
              <a:rPr lang="fr-FR" sz="1800" dirty="0">
                <a:cs typeface="Arial" charset="0"/>
              </a:rPr>
              <a:t>S</a:t>
            </a:r>
            <a:r>
              <a:rPr lang="fr-FR" sz="1800" baseline="0" dirty="0">
                <a:cs typeface="Arial" charset="0"/>
              </a:rPr>
              <a:t>48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70059" y="2099771"/>
            <a:ext cx="5859387" cy="3793637"/>
            <a:chOff x="170059" y="2099771"/>
            <a:chExt cx="5859387" cy="3793637"/>
          </a:xfrm>
        </p:grpSpPr>
        <p:cxnSp>
          <p:nvCxnSpPr>
            <p:cNvPr id="125994" name="Connecteur droit 58"/>
            <p:cNvCxnSpPr>
              <a:cxnSpLocks noChangeShapeType="1"/>
            </p:cNvCxnSpPr>
            <p:nvPr/>
          </p:nvCxnSpPr>
          <p:spPr bwMode="auto">
            <a:xfrm>
              <a:off x="6029446" y="2870801"/>
              <a:ext cx="0" cy="9000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76" name="Connecteur droit 35"/>
            <p:cNvCxnSpPr>
              <a:cxnSpLocks noChangeShapeType="1"/>
            </p:cNvCxnSpPr>
            <p:nvPr/>
          </p:nvCxnSpPr>
          <p:spPr bwMode="auto">
            <a:xfrm>
              <a:off x="697656" y="2491460"/>
              <a:ext cx="0" cy="278997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77" name="Connecteur droit 37"/>
            <p:cNvCxnSpPr>
              <a:cxnSpLocks noChangeShapeType="1"/>
            </p:cNvCxnSpPr>
            <p:nvPr/>
          </p:nvCxnSpPr>
          <p:spPr bwMode="auto">
            <a:xfrm>
              <a:off x="610519" y="5290955"/>
              <a:ext cx="5400000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78" name="Connecteur droit 39"/>
            <p:cNvCxnSpPr>
              <a:cxnSpLocks noChangeShapeType="1"/>
            </p:cNvCxnSpPr>
            <p:nvPr/>
          </p:nvCxnSpPr>
          <p:spPr bwMode="auto">
            <a:xfrm>
              <a:off x="610519" y="2500985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79" name="Connecteur droit 40"/>
            <p:cNvCxnSpPr>
              <a:cxnSpLocks noChangeShapeType="1"/>
            </p:cNvCxnSpPr>
            <p:nvPr/>
          </p:nvCxnSpPr>
          <p:spPr bwMode="auto">
            <a:xfrm>
              <a:off x="610519" y="3032331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80" name="Connecteur droit 42"/>
            <p:cNvCxnSpPr>
              <a:cxnSpLocks noChangeShapeType="1"/>
            </p:cNvCxnSpPr>
            <p:nvPr/>
          </p:nvCxnSpPr>
          <p:spPr bwMode="auto">
            <a:xfrm>
              <a:off x="610519" y="3591547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81" name="Connecteur droit 43"/>
            <p:cNvCxnSpPr>
              <a:cxnSpLocks noChangeShapeType="1"/>
            </p:cNvCxnSpPr>
            <p:nvPr/>
          </p:nvCxnSpPr>
          <p:spPr bwMode="auto">
            <a:xfrm>
              <a:off x="610519" y="4150762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82" name="Connecteur droit 44"/>
            <p:cNvCxnSpPr>
              <a:cxnSpLocks noChangeShapeType="1"/>
            </p:cNvCxnSpPr>
            <p:nvPr/>
          </p:nvCxnSpPr>
          <p:spPr bwMode="auto">
            <a:xfrm>
              <a:off x="610519" y="4719285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985" name="Rectangle 47"/>
            <p:cNvSpPr>
              <a:spLocks noChangeArrowheads="1"/>
            </p:cNvSpPr>
            <p:nvPr/>
          </p:nvSpPr>
          <p:spPr bwMode="auto">
            <a:xfrm>
              <a:off x="988911" y="2486263"/>
              <a:ext cx="324000" cy="2789970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6" name="Rectangle 48"/>
            <p:cNvSpPr>
              <a:spLocks noChangeArrowheads="1"/>
            </p:cNvSpPr>
            <p:nvPr/>
          </p:nvSpPr>
          <p:spPr bwMode="auto">
            <a:xfrm>
              <a:off x="1808736" y="2562047"/>
              <a:ext cx="324000" cy="2714185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7" name="Rectangle 49"/>
            <p:cNvSpPr>
              <a:spLocks noChangeArrowheads="1"/>
            </p:cNvSpPr>
            <p:nvPr/>
          </p:nvSpPr>
          <p:spPr bwMode="auto">
            <a:xfrm>
              <a:off x="1329805" y="2743692"/>
              <a:ext cx="324000" cy="2532540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8" name="Rectangle 50"/>
            <p:cNvSpPr>
              <a:spLocks noChangeArrowheads="1"/>
            </p:cNvSpPr>
            <p:nvPr/>
          </p:nvSpPr>
          <p:spPr bwMode="auto">
            <a:xfrm>
              <a:off x="2148306" y="2656793"/>
              <a:ext cx="324000" cy="2619440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9" name="Rectangle 51"/>
            <p:cNvSpPr>
              <a:spLocks noChangeArrowheads="1"/>
            </p:cNvSpPr>
            <p:nvPr/>
          </p:nvSpPr>
          <p:spPr bwMode="auto">
            <a:xfrm>
              <a:off x="3129423" y="5086740"/>
              <a:ext cx="324000" cy="189493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0" name="Rectangle 52"/>
            <p:cNvSpPr>
              <a:spLocks noChangeArrowheads="1"/>
            </p:cNvSpPr>
            <p:nvPr/>
          </p:nvSpPr>
          <p:spPr bwMode="auto">
            <a:xfrm>
              <a:off x="3927848" y="5186067"/>
              <a:ext cx="324000" cy="90167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1" name="Rectangle 54"/>
            <p:cNvSpPr>
              <a:spLocks noChangeArrowheads="1"/>
            </p:cNvSpPr>
            <p:nvPr/>
          </p:nvSpPr>
          <p:spPr bwMode="auto">
            <a:xfrm>
              <a:off x="4837394" y="5186067"/>
              <a:ext cx="324000" cy="90167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2" name="Rectangle 55"/>
            <p:cNvSpPr>
              <a:spLocks noChangeArrowheads="1"/>
            </p:cNvSpPr>
            <p:nvPr/>
          </p:nvSpPr>
          <p:spPr bwMode="auto">
            <a:xfrm>
              <a:off x="5595535" y="5186067"/>
              <a:ext cx="324000" cy="90167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3" name="Rectangle 56"/>
            <p:cNvSpPr>
              <a:spLocks noChangeArrowheads="1"/>
            </p:cNvSpPr>
            <p:nvPr/>
          </p:nvSpPr>
          <p:spPr bwMode="auto">
            <a:xfrm>
              <a:off x="5252245" y="5186067"/>
              <a:ext cx="324000" cy="90167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6013" name="ZoneTexte 85"/>
            <p:cNvSpPr txBox="1">
              <a:spLocks noChangeArrowheads="1"/>
            </p:cNvSpPr>
            <p:nvPr/>
          </p:nvSpPr>
          <p:spPr bwMode="auto">
            <a:xfrm>
              <a:off x="170059" y="2332806"/>
              <a:ext cx="48282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 dirty="0">
                  <a:cs typeface="Arial" charset="0"/>
                </a:rPr>
                <a:t>100</a:t>
              </a:r>
            </a:p>
          </p:txBody>
        </p:sp>
        <p:sp>
          <p:nvSpPr>
            <p:cNvPr id="126014" name="ZoneTexte 86"/>
            <p:cNvSpPr txBox="1">
              <a:spLocks noChangeArrowheads="1"/>
            </p:cNvSpPr>
            <p:nvPr/>
          </p:nvSpPr>
          <p:spPr bwMode="auto">
            <a:xfrm>
              <a:off x="269445" y="2844097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80</a:t>
              </a:r>
            </a:p>
          </p:txBody>
        </p:sp>
        <p:sp>
          <p:nvSpPr>
            <p:cNvPr id="126015" name="ZoneTexte 87"/>
            <p:cNvSpPr txBox="1">
              <a:spLocks noChangeArrowheads="1"/>
            </p:cNvSpPr>
            <p:nvPr/>
          </p:nvSpPr>
          <p:spPr bwMode="auto">
            <a:xfrm>
              <a:off x="269445" y="3408177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60</a:t>
              </a:r>
            </a:p>
          </p:txBody>
        </p:sp>
        <p:sp>
          <p:nvSpPr>
            <p:cNvPr id="126016" name="ZoneTexte 88"/>
            <p:cNvSpPr txBox="1">
              <a:spLocks noChangeArrowheads="1"/>
            </p:cNvSpPr>
            <p:nvPr/>
          </p:nvSpPr>
          <p:spPr bwMode="auto">
            <a:xfrm>
              <a:off x="269445" y="3978179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40</a:t>
              </a:r>
            </a:p>
          </p:txBody>
        </p:sp>
        <p:sp>
          <p:nvSpPr>
            <p:cNvPr id="126017" name="ZoneTexte 89"/>
            <p:cNvSpPr txBox="1">
              <a:spLocks noChangeArrowheads="1"/>
            </p:cNvSpPr>
            <p:nvPr/>
          </p:nvSpPr>
          <p:spPr bwMode="auto">
            <a:xfrm>
              <a:off x="269445" y="4546704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20</a:t>
              </a:r>
            </a:p>
          </p:txBody>
        </p:sp>
        <p:sp>
          <p:nvSpPr>
            <p:cNvPr id="126018" name="ZoneTexte 90"/>
            <p:cNvSpPr txBox="1">
              <a:spLocks noChangeArrowheads="1"/>
            </p:cNvSpPr>
            <p:nvPr/>
          </p:nvSpPr>
          <p:spPr bwMode="auto">
            <a:xfrm>
              <a:off x="368831" y="5114669"/>
              <a:ext cx="2840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 dirty="0">
                  <a:cs typeface="Arial" charset="0"/>
                </a:rPr>
                <a:t>0</a:t>
              </a:r>
            </a:p>
          </p:txBody>
        </p:sp>
        <p:sp>
          <p:nvSpPr>
            <p:cNvPr id="126020" name="ZoneTexte 92"/>
            <p:cNvSpPr txBox="1">
              <a:spLocks noChangeArrowheads="1"/>
            </p:cNvSpPr>
            <p:nvPr/>
          </p:nvSpPr>
          <p:spPr bwMode="auto">
            <a:xfrm>
              <a:off x="1074889" y="5285380"/>
              <a:ext cx="5041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24</a:t>
              </a:r>
            </a:p>
          </p:txBody>
        </p:sp>
        <p:sp>
          <p:nvSpPr>
            <p:cNvPr id="126021" name="ZoneTexte 93"/>
            <p:cNvSpPr txBox="1">
              <a:spLocks noChangeArrowheads="1"/>
            </p:cNvSpPr>
            <p:nvPr/>
          </p:nvSpPr>
          <p:spPr bwMode="auto">
            <a:xfrm>
              <a:off x="1892059" y="5285380"/>
              <a:ext cx="5041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48</a:t>
              </a:r>
            </a:p>
          </p:txBody>
        </p:sp>
        <p:sp>
          <p:nvSpPr>
            <p:cNvPr id="126022" name="ZoneTexte 94"/>
            <p:cNvSpPr txBox="1">
              <a:spLocks noChangeArrowheads="1"/>
            </p:cNvSpPr>
            <p:nvPr/>
          </p:nvSpPr>
          <p:spPr bwMode="auto">
            <a:xfrm>
              <a:off x="2868548" y="5296528"/>
              <a:ext cx="5041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24</a:t>
              </a:r>
            </a:p>
          </p:txBody>
        </p:sp>
        <p:sp>
          <p:nvSpPr>
            <p:cNvPr id="126023" name="ZoneTexte 95"/>
            <p:cNvSpPr txBox="1">
              <a:spLocks noChangeArrowheads="1"/>
            </p:cNvSpPr>
            <p:nvPr/>
          </p:nvSpPr>
          <p:spPr bwMode="auto">
            <a:xfrm>
              <a:off x="3679404" y="5296528"/>
              <a:ext cx="5041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48</a:t>
              </a:r>
            </a:p>
          </p:txBody>
        </p:sp>
        <p:sp>
          <p:nvSpPr>
            <p:cNvPr id="126024" name="ZoneTexte 96"/>
            <p:cNvSpPr txBox="1">
              <a:spLocks noChangeArrowheads="1"/>
            </p:cNvSpPr>
            <p:nvPr/>
          </p:nvSpPr>
          <p:spPr bwMode="auto">
            <a:xfrm>
              <a:off x="4584731" y="5296528"/>
              <a:ext cx="5041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24</a:t>
              </a:r>
            </a:p>
          </p:txBody>
        </p:sp>
        <p:sp>
          <p:nvSpPr>
            <p:cNvPr id="126025" name="ZoneTexte 97"/>
            <p:cNvSpPr txBox="1">
              <a:spLocks noChangeArrowheads="1"/>
            </p:cNvSpPr>
            <p:nvPr/>
          </p:nvSpPr>
          <p:spPr bwMode="auto">
            <a:xfrm>
              <a:off x="5339111" y="5296528"/>
              <a:ext cx="5041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S</a:t>
              </a:r>
              <a:r>
                <a:rPr lang="fr-FR" sz="1400" baseline="0" dirty="0">
                  <a:cs typeface="Arial" charset="0"/>
                </a:rPr>
                <a:t>48</a:t>
              </a:r>
            </a:p>
          </p:txBody>
        </p:sp>
        <p:sp>
          <p:nvSpPr>
            <p:cNvPr id="126026" name="ZoneTexte 98"/>
            <p:cNvSpPr txBox="1">
              <a:spLocks noChangeArrowheads="1"/>
            </p:cNvSpPr>
            <p:nvPr/>
          </p:nvSpPr>
          <p:spPr bwMode="auto">
            <a:xfrm>
              <a:off x="829092" y="5554854"/>
              <a:ext cx="176502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ARN VIH</a:t>
              </a:r>
              <a:r>
                <a:rPr lang="fr-FR" sz="1600" b="1" baseline="0" dirty="0">
                  <a:solidFill>
                    <a:srgbClr val="333399"/>
                  </a:solidFill>
                  <a:latin typeface="+mj-lt"/>
                  <a:cs typeface="Arial" charset="0"/>
                </a:rPr>
                <a:t> &lt; 50 c/ml</a:t>
              </a:r>
            </a:p>
          </p:txBody>
        </p:sp>
        <p:sp>
          <p:nvSpPr>
            <p:cNvPr id="126027" name="ZoneTexte 99"/>
            <p:cNvSpPr txBox="1">
              <a:spLocks noChangeArrowheads="1"/>
            </p:cNvSpPr>
            <p:nvPr/>
          </p:nvSpPr>
          <p:spPr bwMode="auto">
            <a:xfrm>
              <a:off x="2629335" y="5554854"/>
              <a:ext cx="176502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ARN VIH</a:t>
              </a:r>
              <a:r>
                <a:rPr lang="fr-FR" sz="1600" b="1" baseline="0" dirty="0">
                  <a:solidFill>
                    <a:srgbClr val="333399"/>
                  </a:solidFill>
                  <a:latin typeface="+mj-lt"/>
                  <a:cs typeface="Arial" charset="0"/>
                </a:rPr>
                <a:t> &gt; 50 c/ml</a:t>
              </a:r>
            </a:p>
          </p:txBody>
        </p:sp>
        <p:sp>
          <p:nvSpPr>
            <p:cNvPr id="126028" name="ZoneTexte 100"/>
            <p:cNvSpPr txBox="1">
              <a:spLocks noChangeArrowheads="1"/>
            </p:cNvSpPr>
            <p:nvPr/>
          </p:nvSpPr>
          <p:spPr bwMode="auto">
            <a:xfrm>
              <a:off x="4511829" y="5554854"/>
              <a:ext cx="1430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Pas de donnée</a:t>
              </a:r>
              <a:endParaRPr lang="fr-FR" sz="1600" b="1" baseline="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126029" name="Connecteur droit 103"/>
            <p:cNvCxnSpPr>
              <a:cxnSpLocks noChangeShapeType="1"/>
            </p:cNvCxnSpPr>
            <p:nvPr/>
          </p:nvCxnSpPr>
          <p:spPr bwMode="auto">
            <a:xfrm>
              <a:off x="2795047" y="5271029"/>
              <a:ext cx="324000" cy="0"/>
            </a:xfrm>
            <a:prstGeom prst="line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030" name="Connecteur droit 107"/>
            <p:cNvCxnSpPr>
              <a:cxnSpLocks noChangeShapeType="1"/>
            </p:cNvCxnSpPr>
            <p:nvPr/>
          </p:nvCxnSpPr>
          <p:spPr bwMode="auto">
            <a:xfrm>
              <a:off x="4492900" y="5266115"/>
              <a:ext cx="324000" cy="0"/>
            </a:xfrm>
            <a:prstGeom prst="line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031" name="Connecteur droit 108"/>
            <p:cNvCxnSpPr>
              <a:cxnSpLocks noChangeShapeType="1"/>
            </p:cNvCxnSpPr>
            <p:nvPr/>
          </p:nvCxnSpPr>
          <p:spPr bwMode="auto">
            <a:xfrm>
              <a:off x="3581340" y="5266115"/>
              <a:ext cx="324000" cy="0"/>
            </a:xfrm>
            <a:prstGeom prst="line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032" name="ZoneTexte 109"/>
            <p:cNvSpPr txBox="1">
              <a:spLocks noChangeArrowheads="1"/>
            </p:cNvSpPr>
            <p:nvPr/>
          </p:nvSpPr>
          <p:spPr bwMode="auto">
            <a:xfrm>
              <a:off x="483222" y="2099771"/>
              <a:ext cx="377026" cy="28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600" b="1" baseline="0">
                  <a:cs typeface="Arial" charset="0"/>
                </a:rPr>
                <a:t>%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915850" y="2182562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100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3122646" y="4766910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7*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1264216" y="2431411"/>
              <a:ext cx="5052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90,1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2816379" y="495344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868975" y="486553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524608" y="495344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733935" y="2254370"/>
              <a:ext cx="5052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96,7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2100549" y="2340202"/>
              <a:ext cx="5052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93,4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5626029" y="486553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5272137" y="486553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3877027" y="4865537"/>
              <a:ext cx="4555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3**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3618385" y="495344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</p:grp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1279950" y="1128713"/>
            <a:ext cx="6569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Résultats virologiques à S24 et S48 (ITT, </a:t>
            </a:r>
            <a:r>
              <a:rPr lang="fr-FR" altLang="fr-FR" sz="2400" b="1" dirty="0" err="1">
                <a:latin typeface="Calibri" panose="020F0502020204030204" pitchFamily="34" charset="0"/>
              </a:rPr>
              <a:t>snapshot</a:t>
            </a:r>
            <a:r>
              <a:rPr lang="fr-FR" altLang="fr-FR" sz="2400" b="1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594334" y="1710959"/>
            <a:ext cx="4980956" cy="378341"/>
            <a:chOff x="1594334" y="1710959"/>
            <a:chExt cx="4980956" cy="378341"/>
          </a:xfrm>
        </p:grpSpPr>
        <p:sp>
          <p:nvSpPr>
            <p:cNvPr id="97" name="AutoShape 165"/>
            <p:cNvSpPr>
              <a:spLocks noChangeArrowheads="1"/>
            </p:cNvSpPr>
            <p:nvPr/>
          </p:nvSpPr>
          <p:spPr bwMode="auto">
            <a:xfrm>
              <a:off x="1594334" y="1710959"/>
              <a:ext cx="4980956" cy="3492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789597" y="1832403"/>
              <a:ext cx="165100" cy="144463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4229584" y="1832403"/>
              <a:ext cx="165100" cy="14446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00" name="ZoneTexte 84"/>
            <p:cNvSpPr txBox="1">
              <a:spLocks noChangeArrowheads="1"/>
            </p:cNvSpPr>
            <p:nvPr/>
          </p:nvSpPr>
          <p:spPr bwMode="auto">
            <a:xfrm>
              <a:off x="1941997" y="1719968"/>
              <a:ext cx="21672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DRV/r + RPV (n = 30)</a:t>
              </a:r>
            </a:p>
          </p:txBody>
        </p:sp>
        <p:sp>
          <p:nvSpPr>
            <p:cNvPr id="101" name="ZoneTexte 85"/>
            <p:cNvSpPr txBox="1">
              <a:spLocks noChangeArrowheads="1"/>
            </p:cNvSpPr>
            <p:nvPr/>
          </p:nvSpPr>
          <p:spPr bwMode="auto">
            <a:xfrm>
              <a:off x="4381984" y="1719691"/>
              <a:ext cx="21933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IP/r + 2 INTI (n = 30)</a:t>
              </a: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5564858" y="2500619"/>
            <a:ext cx="3445927" cy="2180272"/>
            <a:chOff x="5564858" y="2500619"/>
            <a:chExt cx="3445927" cy="2180272"/>
          </a:xfrm>
        </p:grpSpPr>
        <p:cxnSp>
          <p:nvCxnSpPr>
            <p:cNvPr id="125995" name="Connecteur droit 60"/>
            <p:cNvCxnSpPr>
              <a:cxnSpLocks noChangeShapeType="1"/>
            </p:cNvCxnSpPr>
            <p:nvPr/>
          </p:nvCxnSpPr>
          <p:spPr bwMode="auto">
            <a:xfrm>
              <a:off x="6029444" y="3767461"/>
              <a:ext cx="1871997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96" name="Connecteur droit 62"/>
            <p:cNvCxnSpPr>
              <a:cxnSpLocks noChangeShapeType="1"/>
            </p:cNvCxnSpPr>
            <p:nvPr/>
          </p:nvCxnSpPr>
          <p:spPr bwMode="auto">
            <a:xfrm>
              <a:off x="6922341" y="2870801"/>
              <a:ext cx="0" cy="9000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97" name="Connecteur droit 63"/>
            <p:cNvCxnSpPr>
              <a:cxnSpLocks noChangeShapeType="1"/>
            </p:cNvCxnSpPr>
            <p:nvPr/>
          </p:nvCxnSpPr>
          <p:spPr bwMode="auto">
            <a:xfrm flipH="1">
              <a:off x="7891474" y="2870801"/>
              <a:ext cx="8703" cy="9000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98" name="Connecteur droit avec flèche 66"/>
            <p:cNvCxnSpPr>
              <a:cxnSpLocks noChangeShapeType="1"/>
            </p:cNvCxnSpPr>
            <p:nvPr/>
          </p:nvCxnSpPr>
          <p:spPr bwMode="auto">
            <a:xfrm flipH="1">
              <a:off x="6064121" y="4078136"/>
              <a:ext cx="864000" cy="0"/>
            </a:xfrm>
            <a:prstGeom prst="straightConnector1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999" name="Connecteur droit avec flèche 67"/>
            <p:cNvCxnSpPr>
              <a:cxnSpLocks noChangeShapeType="1"/>
            </p:cNvCxnSpPr>
            <p:nvPr/>
          </p:nvCxnSpPr>
          <p:spPr bwMode="auto">
            <a:xfrm>
              <a:off x="7006020" y="4078136"/>
              <a:ext cx="950356" cy="0"/>
            </a:xfrm>
            <a:prstGeom prst="straightConnector1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000" name="Connecteur droit 69"/>
            <p:cNvCxnSpPr>
              <a:cxnSpLocks noChangeShapeType="1"/>
            </p:cNvCxnSpPr>
            <p:nvPr/>
          </p:nvCxnSpPr>
          <p:spPr bwMode="auto">
            <a:xfrm>
              <a:off x="6828697" y="3024564"/>
              <a:ext cx="1655998" cy="1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001" name="Connecteur droit 71"/>
            <p:cNvCxnSpPr>
              <a:cxnSpLocks noChangeShapeType="1"/>
            </p:cNvCxnSpPr>
            <p:nvPr/>
          </p:nvCxnSpPr>
          <p:spPr bwMode="auto">
            <a:xfrm>
              <a:off x="6415179" y="3464787"/>
              <a:ext cx="1583998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002" name="ZoneTexte 74"/>
            <p:cNvSpPr txBox="1">
              <a:spLocks noChangeArrowheads="1"/>
            </p:cNvSpPr>
            <p:nvPr/>
          </p:nvSpPr>
          <p:spPr bwMode="auto">
            <a:xfrm>
              <a:off x="6387559" y="4074019"/>
              <a:ext cx="11208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baseline="0" dirty="0">
                  <a:latin typeface="+mj-lt"/>
                  <a:cs typeface="Arial" charset="0"/>
                </a:rPr>
                <a:t>En faveur de</a:t>
              </a:r>
            </a:p>
          </p:txBody>
        </p:sp>
        <p:sp>
          <p:nvSpPr>
            <p:cNvPr id="126003" name="ZoneTexte 75"/>
            <p:cNvSpPr txBox="1">
              <a:spLocks noChangeArrowheads="1"/>
            </p:cNvSpPr>
            <p:nvPr/>
          </p:nvSpPr>
          <p:spPr bwMode="auto">
            <a:xfrm>
              <a:off x="5849678" y="4373114"/>
              <a:ext cx="1018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baseline="0" dirty="0">
                  <a:latin typeface="+mj-lt"/>
                  <a:cs typeface="Arial" charset="0"/>
                </a:rPr>
                <a:t>Trithérapie</a:t>
              </a:r>
            </a:p>
          </p:txBody>
        </p:sp>
        <p:sp>
          <p:nvSpPr>
            <p:cNvPr id="126004" name="ZoneTexte 76"/>
            <p:cNvSpPr txBox="1">
              <a:spLocks noChangeArrowheads="1"/>
            </p:cNvSpPr>
            <p:nvPr/>
          </p:nvSpPr>
          <p:spPr bwMode="auto">
            <a:xfrm>
              <a:off x="6988475" y="4373114"/>
              <a:ext cx="1107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baseline="0" dirty="0">
                  <a:latin typeface="+mj-lt"/>
                  <a:cs typeface="Arial" charset="0"/>
                </a:rPr>
                <a:t>DRV/r + RPV</a:t>
              </a:r>
            </a:p>
          </p:txBody>
        </p:sp>
        <p:sp>
          <p:nvSpPr>
            <p:cNvPr id="126005" name="ZoneTexte 77"/>
            <p:cNvSpPr txBox="1">
              <a:spLocks noChangeArrowheads="1"/>
            </p:cNvSpPr>
            <p:nvPr/>
          </p:nvSpPr>
          <p:spPr bwMode="auto">
            <a:xfrm>
              <a:off x="7116556" y="3012238"/>
              <a:ext cx="5041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dirty="0">
                  <a:cs typeface="Arial" charset="0"/>
                </a:rPr>
                <a:t>S</a:t>
              </a:r>
              <a:r>
                <a:rPr lang="fr-FR" sz="1400" b="1" baseline="0" dirty="0">
                  <a:cs typeface="Arial" charset="0"/>
                </a:rPr>
                <a:t>24</a:t>
              </a:r>
            </a:p>
          </p:txBody>
        </p:sp>
        <p:sp>
          <p:nvSpPr>
            <p:cNvPr id="126006" name="ZoneTexte 78"/>
            <p:cNvSpPr txBox="1">
              <a:spLocks noChangeArrowheads="1"/>
            </p:cNvSpPr>
            <p:nvPr/>
          </p:nvSpPr>
          <p:spPr bwMode="auto">
            <a:xfrm>
              <a:off x="7031861" y="3460205"/>
              <a:ext cx="5041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dirty="0">
                  <a:cs typeface="Arial" charset="0"/>
                </a:rPr>
                <a:t>S</a:t>
              </a:r>
              <a:r>
                <a:rPr lang="fr-FR" sz="1400" b="1" baseline="0" dirty="0">
                  <a:cs typeface="Arial" charset="0"/>
                </a:rPr>
                <a:t>48</a:t>
              </a:r>
            </a:p>
          </p:txBody>
        </p:sp>
        <p:sp>
          <p:nvSpPr>
            <p:cNvPr id="126007" name="ZoneTexte 79"/>
            <p:cNvSpPr txBox="1">
              <a:spLocks noChangeArrowheads="1"/>
            </p:cNvSpPr>
            <p:nvPr/>
          </p:nvSpPr>
          <p:spPr bwMode="auto">
            <a:xfrm>
              <a:off x="6402426" y="2870676"/>
              <a:ext cx="4498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-0,7</a:t>
              </a:r>
            </a:p>
          </p:txBody>
        </p:sp>
        <p:sp>
          <p:nvSpPr>
            <p:cNvPr id="126008" name="ZoneTexte 80"/>
            <p:cNvSpPr txBox="1">
              <a:spLocks noChangeArrowheads="1"/>
            </p:cNvSpPr>
            <p:nvPr/>
          </p:nvSpPr>
          <p:spPr bwMode="auto">
            <a:xfrm>
              <a:off x="8436740" y="2870676"/>
              <a:ext cx="57404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+20,7</a:t>
              </a:r>
            </a:p>
          </p:txBody>
        </p:sp>
        <p:sp>
          <p:nvSpPr>
            <p:cNvPr id="126009" name="ZoneTexte 81"/>
            <p:cNvSpPr txBox="1">
              <a:spLocks noChangeArrowheads="1"/>
            </p:cNvSpPr>
            <p:nvPr/>
          </p:nvSpPr>
          <p:spPr bwMode="auto">
            <a:xfrm>
              <a:off x="8008192" y="3310899"/>
              <a:ext cx="57404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+13,5</a:t>
              </a:r>
            </a:p>
          </p:txBody>
        </p:sp>
        <p:sp>
          <p:nvSpPr>
            <p:cNvPr id="126010" name="ZoneTexte 82"/>
            <p:cNvSpPr txBox="1">
              <a:spLocks noChangeArrowheads="1"/>
            </p:cNvSpPr>
            <p:nvPr/>
          </p:nvSpPr>
          <p:spPr bwMode="auto">
            <a:xfrm>
              <a:off x="6006612" y="3310899"/>
              <a:ext cx="4498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-7,5</a:t>
              </a:r>
            </a:p>
          </p:txBody>
        </p:sp>
        <p:sp>
          <p:nvSpPr>
            <p:cNvPr id="126011" name="ZoneTexte 83"/>
            <p:cNvSpPr txBox="1">
              <a:spLocks noChangeArrowheads="1"/>
            </p:cNvSpPr>
            <p:nvPr/>
          </p:nvSpPr>
          <p:spPr bwMode="auto">
            <a:xfrm>
              <a:off x="6054911" y="3735561"/>
              <a:ext cx="40588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-12</a:t>
              </a:r>
            </a:p>
          </p:txBody>
        </p:sp>
        <p:sp>
          <p:nvSpPr>
            <p:cNvPr id="126012" name="ZoneTexte 84"/>
            <p:cNvSpPr txBox="1">
              <a:spLocks noChangeArrowheads="1"/>
            </p:cNvSpPr>
            <p:nvPr/>
          </p:nvSpPr>
          <p:spPr bwMode="auto">
            <a:xfrm>
              <a:off x="7469928" y="3767461"/>
              <a:ext cx="4443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>
                  <a:cs typeface="Arial" charset="0"/>
                </a:rPr>
                <a:t>+12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64858" y="2500619"/>
              <a:ext cx="279782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Différence (IC 95 %)</a:t>
              </a: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414464" y="5983198"/>
            <a:ext cx="2016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</a:t>
            </a:r>
            <a:r>
              <a:rPr lang="fr-FR" sz="1400" dirty="0" err="1">
                <a:solidFill>
                  <a:srgbClr val="000066"/>
                </a:solidFill>
              </a:rPr>
              <a:t>Blips</a:t>
            </a:r>
            <a:r>
              <a:rPr lang="fr-FR" sz="1400" dirty="0">
                <a:solidFill>
                  <a:srgbClr val="000066"/>
                </a:solidFill>
              </a:rPr>
              <a:t> à 57 et 138 c/ml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</a:t>
            </a:r>
            <a:r>
              <a:rPr lang="fr-FR" sz="1400" dirty="0" err="1">
                <a:solidFill>
                  <a:srgbClr val="000066"/>
                </a:solidFill>
              </a:rPr>
              <a:t>blip</a:t>
            </a:r>
            <a:r>
              <a:rPr lang="fr-FR" sz="1400" dirty="0">
                <a:solidFill>
                  <a:srgbClr val="000066"/>
                </a:solidFill>
              </a:rPr>
              <a:t> à 59 c/ml</a:t>
            </a:r>
          </a:p>
        </p:txBody>
      </p:sp>
      <p:sp>
        <p:nvSpPr>
          <p:cNvPr id="110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1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PROBE : switch pour DRV/r + RPV 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25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01145"/>
              </p:ext>
            </p:extLst>
          </p:nvPr>
        </p:nvGraphicFramePr>
        <p:xfrm>
          <a:off x="403201" y="3447266"/>
          <a:ext cx="8313132" cy="3078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12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86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8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3353">
                <a:tc>
                  <a:txBody>
                    <a:bodyPr/>
                    <a:lstStyle/>
                    <a:p>
                      <a:endParaRPr lang="fr-FR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DRV/r + RPV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IP/r + 2 INTI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Evénements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indésirables graves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, 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Arrêt pour événement indésirable, 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Anomalie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biologique g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rade 3-4, 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0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Valeur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moyenne paramètre biologique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J0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S48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J0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S48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Cholestérol total, mg/dl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183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184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188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HDL-cholestérol, mg/dl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Triglycérides, mg/dl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173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143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fr-FR" sz="1400" b="1" baseline="0" noProof="0" dirty="0" err="1">
                          <a:solidFill>
                            <a:srgbClr val="000066"/>
                          </a:solidFill>
                        </a:rPr>
                        <a:t>DFGe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, ml/min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101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Densité minérale osseuse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- 0,0003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- 0,014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228207" y="3102399"/>
            <a:ext cx="473493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Tolérance à S48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158272"/>
              </p:ext>
            </p:extLst>
          </p:nvPr>
        </p:nvGraphicFramePr>
        <p:xfrm>
          <a:off x="398511" y="1584697"/>
          <a:ext cx="8313134" cy="1249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93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00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0183">
                <a:tc>
                  <a:txBody>
                    <a:bodyPr/>
                    <a:lstStyle/>
                    <a:p>
                      <a:endParaRPr lang="fr-FR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DRV/r + RPV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IP/r + 2 INTI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Modification moyenne CD4/mm</a:t>
                      </a:r>
                      <a:r>
                        <a:rPr lang="fr-FR" sz="14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 depuis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J0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+ 15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+ 16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Modification moyenne CD8/mm</a:t>
                      </a:r>
                      <a:r>
                        <a:rPr lang="fr-FR" sz="14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 depuis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J0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21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41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Valeur moyenne CD8+38+HLADR+ à</a:t>
                      </a:r>
                      <a:r>
                        <a:rPr lang="fr-FR" sz="1400" b="1" baseline="0" noProof="0" dirty="0">
                          <a:solidFill>
                            <a:srgbClr val="000066"/>
                          </a:solidFill>
                        </a:rPr>
                        <a:t> S</a:t>
                      </a: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3,4 %*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5,2 %*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06733" y="1262110"/>
            <a:ext cx="42224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Critères secondaires à S48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2786" y="2834376"/>
            <a:ext cx="1055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p = 0,018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PROBE : switch pour DRV/r + RPV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4555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Etude PROBE : switch pour DRV/r + RPV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800" b="1" dirty="0">
                <a:latin typeface="+mj-lt"/>
              </a:rPr>
            </a:br>
            <a:endParaRPr lang="fr-FR" sz="2400" b="1" dirty="0">
              <a:latin typeface="+mj-lt"/>
            </a:endParaRPr>
          </a:p>
          <a:p>
            <a:pPr lvl="1"/>
            <a:r>
              <a:rPr lang="fr-FR" sz="2000" dirty="0">
                <a:latin typeface=""/>
              </a:rPr>
              <a:t>La bithérapie </a:t>
            </a:r>
            <a:r>
              <a:rPr lang="fr-FR" sz="2000" dirty="0" err="1">
                <a:latin typeface=""/>
              </a:rPr>
              <a:t>rilpivirine</a:t>
            </a:r>
            <a:r>
              <a:rPr lang="fr-FR" sz="2000" dirty="0">
                <a:latin typeface=""/>
              </a:rPr>
              <a:t> plus DRV/</a:t>
            </a:r>
            <a:r>
              <a:rPr lang="fr-FR" sz="2000" dirty="0" err="1">
                <a:latin typeface=""/>
              </a:rPr>
              <a:t>ritonavir</a:t>
            </a:r>
            <a:r>
              <a:rPr lang="fr-FR" sz="2000" dirty="0">
                <a:latin typeface=""/>
              </a:rPr>
              <a:t> était non inférieure à 48 semaines à celle de la trithérapie standard à base d’IP/r</a:t>
            </a:r>
          </a:p>
          <a:p>
            <a:pPr lvl="1"/>
            <a:r>
              <a:rPr lang="fr-FR" sz="2000" dirty="0">
                <a:latin typeface=""/>
              </a:rPr>
              <a:t>La bithérapie n’avait pas d’impact négatif sur le profil lipidique et la fonction rénale et avait un impact positif sur la densité minérale osseuse</a:t>
            </a:r>
          </a:p>
          <a:p>
            <a:pPr lvl="1"/>
            <a:r>
              <a:rPr lang="fr-FR" sz="2000" dirty="0">
                <a:latin typeface=""/>
              </a:rPr>
              <a:t>Cette stratégie représente une alternative pour les patients ayant une toxicité avec les INTI</a:t>
            </a:r>
          </a:p>
          <a:p>
            <a:pPr lvl="1"/>
            <a:endParaRPr lang="fr-FR" sz="2000" dirty="0">
              <a:latin typeface=""/>
            </a:endParaRPr>
          </a:p>
          <a:p>
            <a:pPr lvl="1"/>
            <a:r>
              <a:rPr lang="fr-FR" sz="2000" dirty="0">
                <a:latin typeface=""/>
              </a:rPr>
              <a:t>Limite</a:t>
            </a:r>
          </a:p>
          <a:p>
            <a:pPr lvl="2"/>
            <a:r>
              <a:rPr lang="fr-FR" sz="1800" dirty="0">
                <a:latin typeface=""/>
              </a:rPr>
              <a:t>Faible taille d’étude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4904</TotalTime>
  <Words>668</Words>
  <Application>Microsoft Macintosh PowerPoint</Application>
  <PresentationFormat>Présentation à l'écran (4:3)</PresentationFormat>
  <Paragraphs>183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ARV_trials_2016</vt:lpstr>
      <vt:lpstr>Switch pour DRV/r + RPV</vt:lpstr>
      <vt:lpstr>Etude PROBE : switch pour DRV/r + RPV </vt:lpstr>
      <vt:lpstr>Etude PROBE : switch pour DRV/r + RPV </vt:lpstr>
      <vt:lpstr>Etude PROBE : switch pour DRV/r + RPV </vt:lpstr>
      <vt:lpstr>Etude PROBE : switch pour DRV/r + RPV </vt:lpstr>
      <vt:lpstr>Etude PROBE : switch pour DRV/r + RPV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 de Microsoft Office</cp:lastModifiedBy>
  <cp:revision>109</cp:revision>
  <dcterms:created xsi:type="dcterms:W3CDTF">2015-05-20T09:45:14Z</dcterms:created>
  <dcterms:modified xsi:type="dcterms:W3CDTF">2016-08-23T13:44:42Z</dcterms:modified>
</cp:coreProperties>
</file>