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508" r:id="rId2"/>
    <p:sldId id="436" r:id="rId3"/>
    <p:sldId id="437" r:id="rId4"/>
    <p:sldId id="438" r:id="rId5"/>
    <p:sldId id="506" r:id="rId6"/>
    <p:sldId id="441" r:id="rId7"/>
    <p:sldId id="507" r:id="rId8"/>
    <p:sldId id="442" r:id="rId9"/>
  </p:sldIdLst>
  <p:sldSz cx="9144000" cy="6858000" type="screen4x3"/>
  <p:notesSz cx="7099300" cy="10234613"/>
  <p:defaultTextStyle>
    <a:defPPr>
      <a:defRPr lang="fr-FR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00"/>
    <a:srgbClr val="333399"/>
    <a:srgbClr val="DDDDDD"/>
    <a:srgbClr val="000066"/>
    <a:srgbClr val="B2B2B2"/>
    <a:srgbClr val="993300"/>
    <a:srgbClr val="660033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20" autoAdjust="0"/>
    <p:restoredTop sz="94660"/>
  </p:normalViewPr>
  <p:slideViewPr>
    <p:cSldViewPr snapToObjects="1" showGuides="1">
      <p:cViewPr>
        <p:scale>
          <a:sx n="100" d="100"/>
          <a:sy n="100" d="100"/>
        </p:scale>
        <p:origin x="-2118" y="-234"/>
      </p:cViewPr>
      <p:guideLst>
        <p:guide orient="horz" pos="2362"/>
        <p:guide pos="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3348"/>
    </p:cViewPr>
  </p:sorterViewPr>
  <p:notesViewPr>
    <p:cSldViewPr snapToObjects="1" showGuides="1">
      <p:cViewPr varScale="1">
        <p:scale>
          <a:sx n="94" d="100"/>
          <a:sy n="94" d="100"/>
        </p:scale>
        <p:origin x="-3312" y="-104"/>
      </p:cViewPr>
      <p:guideLst>
        <p:guide orient="horz" pos="2969"/>
        <p:guide pos="2236"/>
        <p:guide pos="422"/>
        <p:guide pos="378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fld id="{95EC8F12-4FF0-4C73-9298-3CAD14888221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205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4385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311" tIns="54156" rIns="108311" bIns="54156"/>
          <a:lstStyle>
            <a:lvl1pPr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fr-FR" sz="1500" smtClean="0">
                <a:latin typeface="Trebuchet MS" charset="0"/>
              </a:rPr>
              <a:t>ARV-trials.com</a:t>
            </a:r>
          </a:p>
        </p:txBody>
      </p:sp>
    </p:spTree>
    <p:extLst>
      <p:ext uri="{BB962C8B-B14F-4D97-AF65-F5344CB8AC3E}">
        <p14:creationId xmlns:p14="http://schemas.microsoft.com/office/powerpoint/2010/main" val="70162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89025" y="4840288"/>
            <a:ext cx="4921250" cy="4605337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4385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311" tIns="54156" rIns="108311" bIns="54156"/>
          <a:lstStyle>
            <a:lvl1pPr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10826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fr-FR" sz="1500" dirty="0" smtClean="0">
                <a:latin typeface="Trebuchet MS" charset="0"/>
              </a:rPr>
              <a:t>ARV-</a:t>
            </a:r>
            <a:r>
              <a:rPr lang="fr-FR" sz="1500" dirty="0" err="1" smtClean="0">
                <a:latin typeface="Trebuchet MS" charset="0"/>
              </a:rPr>
              <a:t>trial.com</a:t>
            </a:r>
            <a:endParaRPr lang="fr-FR" sz="1500" dirty="0" smtClean="0">
              <a:latin typeface="Trebuchet MS" charset="0"/>
            </a:endParaRP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2713" y="9629775"/>
            <a:ext cx="318293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446" tIns="51723" rIns="103446" bIns="51723" numCol="1" anchor="b" anchorCtr="0" compatLnSpc="1">
            <a:prstTxWarp prst="textNoShape">
              <a:avLst/>
            </a:prstTxWarp>
          </a:bodyPr>
          <a:lstStyle>
            <a:lvl1pPr algn="r" defTabSz="1035050">
              <a:defRPr sz="1400"/>
            </a:lvl1pPr>
          </a:lstStyle>
          <a:p>
            <a:fld id="{A77522E4-1F19-44B3-A943-0219E1FB074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53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224" cy="29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999077"/>
            <a:r>
              <a:rPr 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741924" y="9429704"/>
            <a:ext cx="3073077" cy="513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1695"/>
            <a:fld id="{CCD63FB9-B75E-4FDF-9792-F0CD9C236DA5}" type="slidenum">
              <a:rPr lang="fr-FR" sz="1300">
                <a:latin typeface="Calibri" pitchFamily="34" charset="0"/>
              </a:rPr>
              <a:pPr algn="r" defTabSz="921695"/>
              <a:t>1</a:t>
            </a:fld>
            <a:endParaRPr lang="fr-FR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305BC8-52D1-4D8E-ACEA-7FB025AA83EA}" type="slidenum">
              <a:rPr lang="fr-FR"/>
              <a:pPr/>
              <a:t>2</a:t>
            </a:fld>
            <a:endParaRPr lang="fr-FR"/>
          </a:p>
        </p:txBody>
      </p:sp>
      <p:sp>
        <p:nvSpPr>
          <p:cNvPr id="61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6AC219-BCE5-4790-8F0D-EB249E914B94}" type="slidenum">
              <a:rPr lang="fr-FR"/>
              <a:pPr/>
              <a:t>3</a:t>
            </a:fld>
            <a:endParaRPr lang="fr-FR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998538"/>
            <a:r>
              <a:rPr lang="fr-FR" sz="140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47357B-7E13-4549-B592-8CCF2B24BA6C}" type="slidenum">
              <a:rPr lang="fr-FR"/>
              <a:pPr/>
              <a:t>4</a:t>
            </a:fld>
            <a:endParaRPr lang="fr-FR"/>
          </a:p>
        </p:txBody>
      </p:sp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B6BF35-2FF5-405D-96C1-1F9BC59217A8}" type="slidenum">
              <a:rPr lang="fr-FR"/>
              <a:pPr/>
              <a:t>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0BA358-424B-4C1A-97F7-E9A00CDDD72F}" type="slidenum">
              <a:rPr lang="fr-FR"/>
              <a:pPr/>
              <a:t>6</a:t>
            </a:fld>
            <a:endParaRPr lang="fr-FR"/>
          </a:p>
        </p:txBody>
      </p:sp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CB8512-6D99-4EBB-A5DD-DE95E3F64F49}" type="slidenum">
              <a:rPr lang="fr-FR"/>
              <a:pPr/>
              <a:t>7</a:t>
            </a:fld>
            <a:endParaRPr lang="fr-FR"/>
          </a:p>
        </p:txBody>
      </p:sp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3DE897-041F-4357-9DE4-CEB1E7D472B3}" type="slidenum">
              <a:rPr lang="fr-FR"/>
              <a:pPr/>
              <a:t>8</a:t>
            </a:fld>
            <a:endParaRPr lang="fr-FR"/>
          </a:p>
        </p:txBody>
      </p:sp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>
                <a:ea typeface="ＭＳ Ｐゴシック" pitchFamily="34" charset="-128"/>
              </a:rPr>
              <a:t>Switch pour </a:t>
            </a:r>
            <a:r>
              <a:rPr lang="en-GB" sz="3600" dirty="0" err="1" smtClean="0">
                <a:ea typeface="ＭＳ Ｐゴシック" pitchFamily="34" charset="-128"/>
              </a:rPr>
              <a:t>monothérapie</a:t>
            </a:r>
            <a:r>
              <a:rPr lang="en-GB" sz="3600" dirty="0" smtClean="0">
                <a:ea typeface="ＭＳ Ｐゴシック" pitchFamily="34" charset="-128"/>
              </a:rPr>
              <a:t> de DRV/r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>
                  <a:lumMod val="65000"/>
                </a:schemeClr>
              </a:buClr>
            </a:pPr>
            <a:r>
              <a:rPr lang="en-GB" sz="2800" b="1" dirty="0" smtClean="0">
                <a:solidFill>
                  <a:schemeClr val="accent3">
                    <a:lumMod val="65000"/>
                  </a:schemeClr>
                </a:solidFill>
                <a:latin typeface="+mj-lt"/>
                <a:ea typeface="ＭＳ Ｐゴシック" pitchFamily="34" charset="-128"/>
              </a:rPr>
              <a:t>MONOI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en-GB" sz="2800" b="1" dirty="0" smtClean="0">
                <a:solidFill>
                  <a:schemeClr val="accent3">
                    <a:lumMod val="65000"/>
                  </a:schemeClr>
                </a:solidFill>
                <a:latin typeface="+mj-lt"/>
                <a:ea typeface="ＭＳ Ｐゴシック" pitchFamily="34" charset="-128"/>
              </a:rPr>
              <a:t>MONET</a:t>
            </a:r>
          </a:p>
          <a:p>
            <a:r>
              <a:rPr lang="en-GB" sz="2800" b="1" smtClean="0">
                <a:latin typeface="+mj-lt"/>
                <a:ea typeface="ＭＳ Ｐゴシック" pitchFamily="34" charset="-128"/>
              </a:rPr>
              <a:t>PROTEA</a:t>
            </a:r>
            <a:endParaRPr lang="fr-FR" sz="2400" b="1" dirty="0" smtClean="0">
              <a:solidFill>
                <a:schemeClr val="accent3">
                  <a:lumMod val="65000"/>
                </a:schemeClr>
              </a:solidFill>
              <a:latin typeface="+mj-lt"/>
              <a:ea typeface="ＭＳ Ｐゴシック" pitchFamily="34" charset="-128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34925" y="1104900"/>
            <a:ext cx="1811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  <a:endParaRPr lang="fr-FR" sz="24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22" name="Espace réservé du contenu 2"/>
          <p:cNvSpPr>
            <a:spLocks/>
          </p:cNvSpPr>
          <p:nvPr/>
        </p:nvSpPr>
        <p:spPr bwMode="auto">
          <a:xfrm>
            <a:off x="34925" y="4652963"/>
            <a:ext cx="8999538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 algn="l" defTabSz="914400">
              <a:buClr>
                <a:srgbClr val="CC3300"/>
              </a:buClr>
              <a:buFont typeface="Arial" pitchFamily="34" charset="0"/>
              <a:buChar char="–"/>
            </a:pPr>
            <a:r>
              <a:rPr lang="fr-FR" dirty="0" smtClean="0">
                <a:solidFill>
                  <a:srgbClr val="000066"/>
                </a:solidFill>
              </a:rPr>
              <a:t>Non infériorité du % de patients avec ARN VIH &lt; 50 c/ml à S48 (analyse en ITT, donnée manquante/interruption/</a:t>
            </a:r>
            <a:r>
              <a:rPr lang="fr-FR" dirty="0" err="1" smtClean="0">
                <a:solidFill>
                  <a:srgbClr val="000066"/>
                </a:solidFill>
              </a:rPr>
              <a:t>switch</a:t>
            </a:r>
            <a:r>
              <a:rPr lang="fr-FR" dirty="0" smtClean="0">
                <a:solidFill>
                  <a:srgbClr val="000066"/>
                </a:solidFill>
              </a:rPr>
              <a:t> = échec, algorithme </a:t>
            </a:r>
            <a:r>
              <a:rPr lang="fr-FR" dirty="0" err="1" smtClean="0">
                <a:solidFill>
                  <a:srgbClr val="000066"/>
                </a:solidFill>
              </a:rPr>
              <a:t>snapshot</a:t>
            </a:r>
            <a:r>
              <a:rPr lang="fr-FR" dirty="0" smtClean="0">
                <a:solidFill>
                  <a:srgbClr val="000066"/>
                </a:solidFill>
              </a:rPr>
              <a:t>) ; borne inférieure de l’IC 95 % de la différence = - 12 %, puissance 80 % </a:t>
            </a:r>
          </a:p>
          <a:p>
            <a:pPr marL="800100" lvl="1" indent="-342900" algn="l" defTabSz="914400">
              <a:buClr>
                <a:srgbClr val="CC3300"/>
              </a:buClr>
              <a:buFont typeface="Arial" pitchFamily="34" charset="0"/>
              <a:buChar char="–"/>
            </a:pPr>
            <a:r>
              <a:rPr lang="fr-FR" dirty="0" smtClean="0">
                <a:solidFill>
                  <a:srgbClr val="000066"/>
                </a:solidFill>
              </a:rPr>
              <a:t>Sous-étude SNC : ARN VIH du LCR à J0 et S48 </a:t>
            </a:r>
          </a:p>
          <a:p>
            <a:pPr marL="800100" lvl="1" indent="-342900" algn="l" defTabSz="914400">
              <a:buClr>
                <a:srgbClr val="CC3300"/>
              </a:buClr>
              <a:buFont typeface="Arial" pitchFamily="34" charset="0"/>
              <a:buChar char="–"/>
            </a:pPr>
            <a:r>
              <a:rPr lang="fr-FR" dirty="0" smtClean="0">
                <a:solidFill>
                  <a:srgbClr val="000066"/>
                </a:solidFill>
              </a:rPr>
              <a:t>Evaluation neurocognitive avec une batterie de tests neuropsychologiques</a:t>
            </a:r>
            <a:endParaRPr lang="fr-FR" dirty="0">
              <a:solidFill>
                <a:srgbClr val="000066"/>
              </a:solidFill>
            </a:endParaRPr>
          </a:p>
        </p:txBody>
      </p:sp>
      <p:graphicFrame>
        <p:nvGraphicFramePr>
          <p:cNvPr id="13346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063805"/>
              </p:ext>
            </p:extLst>
          </p:nvPr>
        </p:nvGraphicFramePr>
        <p:xfrm>
          <a:off x="4752975" y="2395538"/>
          <a:ext cx="3262313" cy="585787"/>
        </p:xfrm>
        <a:graphic>
          <a:graphicData uri="http://schemas.openxmlformats.org/drawingml/2006/table">
            <a:tbl>
              <a:tblPr/>
              <a:tblGrid>
                <a:gridCol w="3262313"/>
              </a:tblGrid>
              <a:tr h="585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DRV/r 800/100 mg QD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+ 2 INTI (optimisés à J0**)</a:t>
                      </a:r>
                    </a:p>
                  </a:txBody>
                  <a:tcPr marT="43320" marB="4332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oup 39"/>
          <p:cNvGraphicFramePr>
            <a:graphicFrameLocks noGrp="1"/>
          </p:cNvGraphicFramePr>
          <p:nvPr/>
        </p:nvGraphicFramePr>
        <p:xfrm>
          <a:off x="4752975" y="3398838"/>
          <a:ext cx="3282950" cy="571500"/>
        </p:xfrm>
        <a:graphic>
          <a:graphicData uri="http://schemas.openxmlformats.org/drawingml/2006/table">
            <a:tbl>
              <a:tblPr/>
              <a:tblGrid>
                <a:gridCol w="3282950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DRV/r 800/100 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cxnSp>
        <p:nvCxnSpPr>
          <p:cNvPr id="5135" name="Connecteur droit 66"/>
          <p:cNvCxnSpPr>
            <a:cxnSpLocks noChangeShapeType="1"/>
          </p:cNvCxnSpPr>
          <p:nvPr/>
        </p:nvCxnSpPr>
        <p:spPr bwMode="auto">
          <a:xfrm rot="5400000">
            <a:off x="3846562" y="245189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36" name="Oval 170"/>
          <p:cNvSpPr>
            <a:spLocks noChangeArrowheads="1"/>
          </p:cNvSpPr>
          <p:nvPr/>
        </p:nvSpPr>
        <p:spPr bwMode="auto">
          <a:xfrm>
            <a:off x="3275856" y="121285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Randomisation*</a:t>
            </a:r>
          </a:p>
          <a:p>
            <a:pPr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1 : 1</a:t>
            </a:r>
          </a:p>
          <a:p>
            <a:pPr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Sans insu</a:t>
            </a:r>
            <a:endParaRPr lang="fr-FR" sz="1400" b="1">
              <a:solidFill>
                <a:srgbClr val="000066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137" name="AutoShape 162"/>
          <p:cNvSpPr>
            <a:spLocks noChangeArrowheads="1"/>
          </p:cNvSpPr>
          <p:nvPr/>
        </p:nvSpPr>
        <p:spPr bwMode="auto">
          <a:xfrm>
            <a:off x="139700" y="1756205"/>
            <a:ext cx="2664000" cy="255389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282 adultes VIH+</a:t>
            </a:r>
          </a:p>
          <a:p>
            <a:pPr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1</a:t>
            </a:r>
            <a:r>
              <a:rPr lang="fr-FR" sz="1600" b="1" baseline="30000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ère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 ligne ARV avec 2 INTI </a:t>
            </a:r>
            <a:b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</a:b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+ (IP ou INNTI)</a:t>
            </a:r>
          </a:p>
          <a:p>
            <a:pPr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Pas d’antécédent d’échec virologique</a:t>
            </a:r>
          </a:p>
          <a:p>
            <a:pPr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ARN VIH &lt; 50 c/ml</a:t>
            </a:r>
          </a:p>
          <a:p>
            <a:pPr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Exclusion si </a:t>
            </a:r>
          </a:p>
          <a:p>
            <a:pPr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nadir CD4 </a:t>
            </a:r>
            <a:r>
              <a:rPr lang="fr-FR" sz="1600" b="1" u="sng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&lt;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 100/mm</a:t>
            </a:r>
            <a:r>
              <a:rPr lang="fr-FR" sz="1600" b="1" baseline="30000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3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 ou</a:t>
            </a:r>
          </a:p>
          <a:p>
            <a:pPr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CD4 actuels </a:t>
            </a:r>
            <a:r>
              <a:rPr lang="fr-FR" sz="1600" b="1" u="sng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&lt;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 200/mm</a:t>
            </a:r>
            <a:r>
              <a:rPr lang="fr-FR" sz="1600" b="1" baseline="30000" dirty="0" smtClean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3</a:t>
            </a:r>
            <a:endParaRPr lang="fr-FR" sz="1600" b="1" baseline="30000" dirty="0">
              <a:solidFill>
                <a:srgbClr val="000066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5138" name="AutoShape 60"/>
          <p:cNvCxnSpPr>
            <a:cxnSpLocks noChangeShapeType="1"/>
          </p:cNvCxnSpPr>
          <p:nvPr/>
        </p:nvCxnSpPr>
        <p:spPr bwMode="auto">
          <a:xfrm rot="10800000" flipH="1" flipV="1">
            <a:off x="4778375" y="2703513"/>
            <a:ext cx="1588" cy="993775"/>
          </a:xfrm>
          <a:prstGeom prst="bentConnector3">
            <a:avLst>
              <a:gd name="adj1" fmla="val -36152898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39" name="Line 63"/>
          <p:cNvSpPr>
            <a:spLocks noChangeShapeType="1"/>
          </p:cNvSpPr>
          <p:nvPr/>
        </p:nvSpPr>
        <p:spPr bwMode="auto">
          <a:xfrm>
            <a:off x="3771900" y="3182938"/>
            <a:ext cx="4397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0" name="Rectangle 9"/>
          <p:cNvSpPr>
            <a:spLocks noChangeArrowheads="1"/>
          </p:cNvSpPr>
          <p:nvPr/>
        </p:nvSpPr>
        <p:spPr bwMode="auto">
          <a:xfrm>
            <a:off x="4035622" y="3729038"/>
            <a:ext cx="74731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n = 137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141" name="Rectangle 8"/>
          <p:cNvSpPr>
            <a:spLocks noChangeArrowheads="1"/>
          </p:cNvSpPr>
          <p:nvPr/>
        </p:nvSpPr>
        <p:spPr bwMode="auto">
          <a:xfrm>
            <a:off x="4035622" y="2365375"/>
            <a:ext cx="74731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n = 136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9" name="Oval 109"/>
          <p:cNvSpPr>
            <a:spLocks noChangeArrowheads="1"/>
          </p:cNvSpPr>
          <p:nvPr/>
        </p:nvSpPr>
        <p:spPr bwMode="auto">
          <a:xfrm>
            <a:off x="7785100" y="14493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fr-FR" sz="160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43" name="Line 172"/>
          <p:cNvSpPr>
            <a:spLocks noChangeShapeType="1"/>
          </p:cNvSpPr>
          <p:nvPr/>
        </p:nvSpPr>
        <p:spPr bwMode="auto">
          <a:xfrm>
            <a:off x="8067675" y="1989138"/>
            <a:ext cx="0" cy="19812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4" name="ZoneTexte 20"/>
          <p:cNvSpPr txBox="1">
            <a:spLocks noChangeArrowheads="1"/>
          </p:cNvSpPr>
          <p:nvPr/>
        </p:nvSpPr>
        <p:spPr bwMode="auto">
          <a:xfrm>
            <a:off x="2771800" y="4201924"/>
            <a:ext cx="44085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1400" dirty="0" smtClean="0">
                <a:solidFill>
                  <a:srgbClr val="000066"/>
                </a:solidFill>
              </a:rPr>
              <a:t>* Randomisation stratifiée sur anticorps VHC (+ ou -) </a:t>
            </a:r>
          </a:p>
          <a:p>
            <a:pPr algn="l"/>
            <a:r>
              <a:rPr lang="fr-FR" sz="1400" dirty="0" smtClean="0">
                <a:solidFill>
                  <a:srgbClr val="000066"/>
                </a:solidFill>
              </a:rPr>
              <a:t>** TDF, ABC ou ZDV + 3TC ou FTC</a:t>
            </a:r>
            <a:endParaRPr lang="fr-FR" sz="1400" dirty="0">
              <a:solidFill>
                <a:srgbClr val="000066"/>
              </a:solidFill>
            </a:endParaRPr>
          </a:p>
        </p:txBody>
      </p:sp>
      <p:sp>
        <p:nvSpPr>
          <p:cNvPr id="51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PROTEA 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2 INTI + (IP ou INNTI) </a:t>
            </a:r>
            <a:br>
              <a:rPr lang="fr-FR" sz="3200" dirty="0" smtClean="0">
                <a:ea typeface="ＭＳ Ｐゴシック" pitchFamily="34" charset="-128"/>
              </a:rPr>
            </a:br>
            <a:r>
              <a:rPr lang="fr-FR" sz="3200" dirty="0" smtClean="0">
                <a:ea typeface="ＭＳ Ｐゴシック" pitchFamily="34" charset="-128"/>
              </a:rPr>
              <a:t>pour monothérapie de DRV/r QD</a:t>
            </a:r>
          </a:p>
        </p:txBody>
      </p:sp>
      <p:sp>
        <p:nvSpPr>
          <p:cNvPr id="5146" name="ZoneTexte 69"/>
          <p:cNvSpPr txBox="1">
            <a:spLocks noChangeArrowheads="1"/>
          </p:cNvSpPr>
          <p:nvPr/>
        </p:nvSpPr>
        <p:spPr bwMode="auto">
          <a:xfrm>
            <a:off x="5634038" y="6542088"/>
            <a:ext cx="3467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</a:rPr>
              <a:t>Antinori A. AIDS 2015; 29:1811-20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5147" name="Line 172"/>
          <p:cNvSpPr>
            <a:spLocks noChangeShapeType="1"/>
          </p:cNvSpPr>
          <p:nvPr/>
        </p:nvSpPr>
        <p:spPr bwMode="auto">
          <a:xfrm>
            <a:off x="8740775" y="2001838"/>
            <a:ext cx="0" cy="19685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7" name="Oval 109"/>
          <p:cNvSpPr>
            <a:spLocks noChangeArrowheads="1"/>
          </p:cNvSpPr>
          <p:nvPr/>
        </p:nvSpPr>
        <p:spPr bwMode="auto">
          <a:xfrm>
            <a:off x="8458200" y="14493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fr-FR" sz="160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49" name="Line 63"/>
          <p:cNvSpPr>
            <a:spLocks noChangeShapeType="1"/>
          </p:cNvSpPr>
          <p:nvPr/>
        </p:nvSpPr>
        <p:spPr bwMode="auto">
          <a:xfrm>
            <a:off x="8013700" y="2703513"/>
            <a:ext cx="74612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150" name="Line 63"/>
          <p:cNvSpPr>
            <a:spLocks noChangeShapeType="1"/>
          </p:cNvSpPr>
          <p:nvPr/>
        </p:nvSpPr>
        <p:spPr bwMode="auto">
          <a:xfrm>
            <a:off x="8013700" y="3673475"/>
            <a:ext cx="74612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151" name="ZoneTexte 2"/>
          <p:cNvSpPr txBox="1">
            <a:spLocks noChangeArrowheads="1"/>
          </p:cNvSpPr>
          <p:nvPr/>
        </p:nvSpPr>
        <p:spPr bwMode="auto">
          <a:xfrm>
            <a:off x="2906663" y="2619489"/>
            <a:ext cx="1018227" cy="116955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4</a:t>
            </a:r>
            <a:r>
              <a:rPr lang="fr-FR" sz="1400" b="1" dirty="0">
                <a:solidFill>
                  <a:srgbClr val="333399"/>
                </a:solidFill>
                <a:latin typeface="+mj-lt"/>
              </a:rPr>
              <a:t> </a:t>
            </a: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semaines</a:t>
            </a:r>
          </a:p>
          <a:p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initiales</a:t>
            </a:r>
          </a:p>
          <a:p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DRV</a:t>
            </a:r>
            <a:r>
              <a:rPr lang="fr-FR" sz="1400" b="1" dirty="0">
                <a:solidFill>
                  <a:srgbClr val="333399"/>
                </a:solidFill>
                <a:latin typeface="+mj-lt"/>
              </a:rPr>
              <a:t>/r</a:t>
            </a:r>
          </a:p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+</a:t>
            </a:r>
            <a:br>
              <a:rPr lang="fr-FR" sz="1400" b="1" dirty="0">
                <a:solidFill>
                  <a:srgbClr val="333399"/>
                </a:solidFill>
                <a:latin typeface="+mj-lt"/>
              </a:rPr>
            </a:b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INTI</a:t>
            </a:r>
            <a:endParaRPr lang="fr-FR" sz="14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5152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PROTEA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08" name="Group 7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250305"/>
              </p:ext>
            </p:extLst>
          </p:nvPr>
        </p:nvGraphicFramePr>
        <p:xfrm>
          <a:off x="514226" y="1657350"/>
          <a:ext cx="8162230" cy="4149920"/>
        </p:xfrm>
        <a:graphic>
          <a:graphicData uri="http://schemas.openxmlformats.org/drawingml/2006/table">
            <a:tbl>
              <a:tblPr/>
              <a:tblGrid>
                <a:gridCol w="4849862"/>
                <a:gridCol w="1656184"/>
                <a:gridCol w="1656184"/>
              </a:tblGrid>
              <a:tr h="620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DRV/r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+ 2 INTI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DRV/r QD</a:t>
                      </a:r>
                      <a:b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monothérapie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00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Age moyen,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Femme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Durée moyenne de traitement ARV,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5,3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5,7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Sous 1</a:t>
                      </a:r>
                      <a:r>
                        <a:rPr kumimoji="0" lang="fr-F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ère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 ligne d’INTI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Sous IP/r / sous INNTI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76 % / 23 %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69 % / 26 %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Anticorps VHC positif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 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à l’inclusion : </a:t>
                      </a:r>
                      <a:r>
                        <a:rPr kumimoji="0" lang="fr-F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 350 / 200-350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93 % / 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90 % / 10 %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 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au nadir : </a:t>
                      </a:r>
                      <a:r>
                        <a:rPr kumimoji="0" lang="fr-F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 200 / 100-200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78 % / 20 %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70 % / 26 %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ARN VIH &lt; 50 c/ml à l’inclusion</a:t>
                      </a:r>
                      <a:endParaRPr kumimoji="0" lang="fr-FR" sz="1400" b="1" i="0" u="none" strike="noStrike" cap="none" normalizeH="0" baseline="3000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Sida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Inclus dans sous-étude SNC, n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Echec du traitement défini au protocole à S48, n (%)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 (6 %)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19 (14 %)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227" name="Rectangle 8"/>
          <p:cNvSpPr>
            <a:spLocks noChangeArrowheads="1"/>
          </p:cNvSpPr>
          <p:nvPr/>
        </p:nvSpPr>
        <p:spPr bwMode="auto">
          <a:xfrm>
            <a:off x="801688" y="1282700"/>
            <a:ext cx="7516812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</a:rPr>
              <a:t>Caractéristiques à l’inclusion et devenir </a:t>
            </a:r>
            <a:endParaRPr 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7228" name="ZoneTexte 13"/>
          <p:cNvSpPr txBox="1">
            <a:spLocks noChangeArrowheads="1"/>
          </p:cNvSpPr>
          <p:nvPr/>
        </p:nvSpPr>
        <p:spPr bwMode="auto">
          <a:xfrm>
            <a:off x="395536" y="5877272"/>
            <a:ext cx="864096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dirty="0" smtClean="0">
                <a:solidFill>
                  <a:srgbClr val="000066"/>
                </a:solidFill>
              </a:rPr>
              <a:t>8 patients avaient un nadir de CD4 &lt; 100/mm</a:t>
            </a:r>
            <a:r>
              <a:rPr lang="fr-FR" sz="1600" baseline="30000" dirty="0" smtClean="0">
                <a:solidFill>
                  <a:srgbClr val="000066"/>
                </a:solidFill>
              </a:rPr>
              <a:t>3</a:t>
            </a:r>
            <a:r>
              <a:rPr lang="fr-FR" sz="1600" dirty="0" smtClean="0">
                <a:solidFill>
                  <a:srgbClr val="000066"/>
                </a:solidFill>
              </a:rPr>
              <a:t> (5 dans le bras monothérapie </a:t>
            </a:r>
            <a:br>
              <a:rPr lang="fr-FR" sz="1600" dirty="0" smtClean="0">
                <a:solidFill>
                  <a:srgbClr val="000066"/>
                </a:solidFill>
              </a:rPr>
            </a:br>
            <a:r>
              <a:rPr lang="fr-FR" sz="1600" dirty="0" smtClean="0">
                <a:solidFill>
                  <a:srgbClr val="000066"/>
                </a:solidFill>
              </a:rPr>
              <a:t>et 3 dans le bras trithérapie), et ont été exclus de la population Per Protocole</a:t>
            </a:r>
            <a:endParaRPr lang="fr-FR" sz="1600" dirty="0">
              <a:solidFill>
                <a:srgbClr val="000066"/>
              </a:solidFill>
            </a:endParaRPr>
          </a:p>
        </p:txBody>
      </p:sp>
      <p:sp>
        <p:nvSpPr>
          <p:cNvPr id="7230" name="ZoneTexte 69"/>
          <p:cNvSpPr txBox="1">
            <a:spLocks noChangeArrowheads="1"/>
          </p:cNvSpPr>
          <p:nvPr/>
        </p:nvSpPr>
        <p:spPr bwMode="auto">
          <a:xfrm>
            <a:off x="5634038" y="6542088"/>
            <a:ext cx="3467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</a:rPr>
              <a:t>Antinori A. AIDS 2015; 29:1811-20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7231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PROTEA</a:t>
            </a: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PROTEA 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2 INTI + (IP ou INNTI) </a:t>
            </a:r>
            <a:br>
              <a:rPr lang="fr-FR" sz="3200" dirty="0" smtClean="0">
                <a:ea typeface="ＭＳ Ｐゴシック" pitchFamily="34" charset="-128"/>
              </a:rPr>
            </a:br>
            <a:r>
              <a:rPr lang="fr-FR" sz="3200" dirty="0" smtClean="0">
                <a:ea typeface="ＭＳ Ｐゴシック" pitchFamily="34" charset="-128"/>
              </a:rPr>
              <a:t>pour monothérapie de DRV/r QD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"/>
          <p:cNvSpPr txBox="1">
            <a:spLocks noChangeArrowheads="1"/>
          </p:cNvSpPr>
          <p:nvPr/>
        </p:nvSpPr>
        <p:spPr bwMode="auto">
          <a:xfrm>
            <a:off x="1380548" y="1103313"/>
            <a:ext cx="63400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rgbClr val="CC3300"/>
                </a:solidFill>
                <a:latin typeface="Calibri" pitchFamily="34" charset="0"/>
              </a:rPr>
              <a:t>ARN VIH &lt; 50 c/ml à S48 (analyse snapshot FDA)</a:t>
            </a:r>
            <a:endParaRPr lang="fr-F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grpSp>
        <p:nvGrpSpPr>
          <p:cNvPr id="9218" name="Group 97"/>
          <p:cNvGrpSpPr>
            <a:grpSpLocks/>
          </p:cNvGrpSpPr>
          <p:nvPr/>
        </p:nvGrpSpPr>
        <p:grpSpPr bwMode="auto">
          <a:xfrm>
            <a:off x="2298700" y="1556792"/>
            <a:ext cx="4908551" cy="369887"/>
            <a:chOff x="1267" y="3879"/>
            <a:chExt cx="3092" cy="233"/>
          </a:xfrm>
        </p:grpSpPr>
        <p:sp>
          <p:nvSpPr>
            <p:cNvPr id="9274" name="AutoShape 126"/>
            <p:cNvSpPr>
              <a:spLocks noChangeArrowheads="1"/>
            </p:cNvSpPr>
            <p:nvPr/>
          </p:nvSpPr>
          <p:spPr bwMode="auto">
            <a:xfrm>
              <a:off x="1267" y="3882"/>
              <a:ext cx="3065" cy="22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sz="2400"/>
            </a:p>
          </p:txBody>
        </p:sp>
        <p:sp>
          <p:nvSpPr>
            <p:cNvPr id="9275" name="Rectangle 3"/>
            <p:cNvSpPr>
              <a:spLocks noChangeArrowheads="1"/>
            </p:cNvSpPr>
            <p:nvPr/>
          </p:nvSpPr>
          <p:spPr bwMode="auto">
            <a:xfrm>
              <a:off x="1423" y="3948"/>
              <a:ext cx="112" cy="9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76" name="Rectangle 4"/>
            <p:cNvSpPr>
              <a:spLocks noChangeArrowheads="1"/>
            </p:cNvSpPr>
            <p:nvPr/>
          </p:nvSpPr>
          <p:spPr bwMode="auto">
            <a:xfrm>
              <a:off x="2678" y="3948"/>
              <a:ext cx="112" cy="91"/>
            </a:xfrm>
            <a:prstGeom prst="rect">
              <a:avLst/>
            </a:prstGeom>
            <a:solidFill>
              <a:srgbClr val="339900"/>
            </a:solidFill>
            <a:ln w="9525">
              <a:solidFill>
                <a:srgbClr val="33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77" name="ZoneTexte 84"/>
            <p:cNvSpPr txBox="1">
              <a:spLocks noChangeArrowheads="1"/>
            </p:cNvSpPr>
            <p:nvPr/>
          </p:nvSpPr>
          <p:spPr bwMode="auto">
            <a:xfrm>
              <a:off x="1510" y="3879"/>
              <a:ext cx="100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b="1" dirty="0" smtClean="0">
                  <a:solidFill>
                    <a:srgbClr val="333399"/>
                  </a:solidFill>
                  <a:latin typeface="Calibri" pitchFamily="34" charset="0"/>
                </a:rPr>
                <a:t>DRV/r + 2 INTI </a:t>
              </a:r>
              <a:endParaRPr lang="fr-FR" b="1" dirty="0">
                <a:solidFill>
                  <a:srgbClr val="333399"/>
                </a:solidFill>
                <a:latin typeface="Calibri" pitchFamily="34" charset="0"/>
              </a:endParaRPr>
            </a:p>
          </p:txBody>
        </p:sp>
        <p:sp>
          <p:nvSpPr>
            <p:cNvPr id="9278" name="ZoneTexte 85"/>
            <p:cNvSpPr txBox="1">
              <a:spLocks noChangeArrowheads="1"/>
            </p:cNvSpPr>
            <p:nvPr/>
          </p:nvSpPr>
          <p:spPr bwMode="auto">
            <a:xfrm>
              <a:off x="2761" y="3879"/>
              <a:ext cx="15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b="1" dirty="0" smtClean="0">
                  <a:solidFill>
                    <a:srgbClr val="333399"/>
                  </a:solidFill>
                  <a:latin typeface="Calibri" pitchFamily="34" charset="0"/>
                </a:rPr>
                <a:t>DRV/r QD monothérapie</a:t>
              </a:r>
              <a:endParaRPr lang="fr-FR" b="1" dirty="0">
                <a:solidFill>
                  <a:srgbClr val="333399"/>
                </a:solidFill>
                <a:latin typeface="Calibri" pitchFamily="34" charset="0"/>
              </a:endParaRPr>
            </a:p>
          </p:txBody>
        </p:sp>
      </p:grpSp>
      <p:sp>
        <p:nvSpPr>
          <p:cNvPr id="9219" name="Rectangle 86"/>
          <p:cNvSpPr>
            <a:spLocks noChangeArrowheads="1"/>
          </p:cNvSpPr>
          <p:nvPr/>
        </p:nvSpPr>
        <p:spPr bwMode="auto">
          <a:xfrm>
            <a:off x="1220788" y="3046309"/>
            <a:ext cx="649287" cy="1859264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0" name="Rectangle 87"/>
          <p:cNvSpPr>
            <a:spLocks noChangeArrowheads="1"/>
          </p:cNvSpPr>
          <p:nvPr/>
        </p:nvSpPr>
        <p:spPr bwMode="auto">
          <a:xfrm>
            <a:off x="3070225" y="2962473"/>
            <a:ext cx="649288" cy="19431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1" name="Rectangle 88"/>
          <p:cNvSpPr>
            <a:spLocks noChangeArrowheads="1"/>
          </p:cNvSpPr>
          <p:nvPr/>
        </p:nvSpPr>
        <p:spPr bwMode="auto">
          <a:xfrm>
            <a:off x="5434013" y="2930562"/>
            <a:ext cx="650875" cy="1975011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2" name="Rectangle 89"/>
          <p:cNvSpPr>
            <a:spLocks noChangeArrowheads="1"/>
          </p:cNvSpPr>
          <p:nvPr/>
        </p:nvSpPr>
        <p:spPr bwMode="auto">
          <a:xfrm>
            <a:off x="1870075" y="3175198"/>
            <a:ext cx="635000" cy="1730375"/>
          </a:xfrm>
          <a:prstGeom prst="rect">
            <a:avLst/>
          </a:prstGeom>
          <a:solidFill>
            <a:srgbClr val="339900"/>
          </a:solidFill>
          <a:ln w="9525">
            <a:solidFill>
              <a:srgbClr val="3399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3" name="Rectangle 90"/>
          <p:cNvSpPr>
            <a:spLocks noChangeArrowheads="1"/>
          </p:cNvSpPr>
          <p:nvPr/>
        </p:nvSpPr>
        <p:spPr bwMode="auto">
          <a:xfrm>
            <a:off x="3719513" y="3106936"/>
            <a:ext cx="649287" cy="1798637"/>
          </a:xfrm>
          <a:prstGeom prst="rect">
            <a:avLst/>
          </a:prstGeom>
          <a:solidFill>
            <a:srgbClr val="339900"/>
          </a:solidFill>
          <a:ln w="9525">
            <a:solidFill>
              <a:srgbClr val="3399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4" name="Rectangle 91"/>
          <p:cNvSpPr>
            <a:spLocks noChangeArrowheads="1"/>
          </p:cNvSpPr>
          <p:nvPr/>
        </p:nvSpPr>
        <p:spPr bwMode="auto">
          <a:xfrm>
            <a:off x="6084888" y="3070423"/>
            <a:ext cx="633412" cy="1835150"/>
          </a:xfrm>
          <a:prstGeom prst="rect">
            <a:avLst/>
          </a:prstGeom>
          <a:solidFill>
            <a:srgbClr val="339900"/>
          </a:solidFill>
          <a:ln w="9525">
            <a:solidFill>
              <a:srgbClr val="3399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5" name="Rectangle 171"/>
          <p:cNvSpPr>
            <a:spLocks noChangeArrowheads="1"/>
          </p:cNvSpPr>
          <p:nvPr/>
        </p:nvSpPr>
        <p:spPr bwMode="auto">
          <a:xfrm>
            <a:off x="468939" y="4812139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fr-FR" sz="1400" smtClean="0">
                <a:solidFill>
                  <a:srgbClr val="000066"/>
                </a:solidFill>
                <a:cs typeface="Arial" pitchFamily="34" charset="0"/>
              </a:rPr>
              <a:t>0</a:t>
            </a:r>
            <a:endParaRPr lang="fr-FR" sz="140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26" name="Rectangle 172"/>
          <p:cNvSpPr>
            <a:spLocks noChangeArrowheads="1"/>
          </p:cNvSpPr>
          <p:nvPr/>
        </p:nvSpPr>
        <p:spPr bwMode="auto">
          <a:xfrm>
            <a:off x="369553" y="4307314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fr-FR" sz="1400" smtClean="0">
                <a:solidFill>
                  <a:srgbClr val="000066"/>
                </a:solidFill>
                <a:cs typeface="Arial" pitchFamily="34" charset="0"/>
              </a:rPr>
              <a:t>25</a:t>
            </a:r>
            <a:endParaRPr lang="fr-FR" sz="140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27" name="Rectangle 173"/>
          <p:cNvSpPr>
            <a:spLocks noChangeArrowheads="1"/>
          </p:cNvSpPr>
          <p:nvPr/>
        </p:nvSpPr>
        <p:spPr bwMode="auto">
          <a:xfrm>
            <a:off x="369553" y="3799314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fr-FR" sz="1400" smtClean="0">
                <a:solidFill>
                  <a:srgbClr val="000066"/>
                </a:solidFill>
                <a:cs typeface="Arial" pitchFamily="34" charset="0"/>
              </a:rPr>
              <a:t>50</a:t>
            </a:r>
            <a:endParaRPr lang="fr-FR" sz="140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28" name="Rectangle 174"/>
          <p:cNvSpPr>
            <a:spLocks noChangeArrowheads="1"/>
          </p:cNvSpPr>
          <p:nvPr/>
        </p:nvSpPr>
        <p:spPr bwMode="auto">
          <a:xfrm>
            <a:off x="270166" y="2786489"/>
            <a:ext cx="2981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fr-FR" sz="1400" smtClean="0">
                <a:solidFill>
                  <a:srgbClr val="000066"/>
                </a:solidFill>
                <a:cs typeface="Arial" pitchFamily="34" charset="0"/>
              </a:rPr>
              <a:t>100</a:t>
            </a:r>
            <a:endParaRPr lang="fr-FR" sz="140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29" name="Rectangle 175"/>
          <p:cNvSpPr>
            <a:spLocks noChangeArrowheads="1"/>
          </p:cNvSpPr>
          <p:nvPr/>
        </p:nvSpPr>
        <p:spPr bwMode="auto">
          <a:xfrm>
            <a:off x="369553" y="3291314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fr-FR" sz="1400" smtClean="0">
                <a:solidFill>
                  <a:srgbClr val="000066"/>
                </a:solidFill>
                <a:cs typeface="Arial" pitchFamily="34" charset="0"/>
              </a:rPr>
              <a:t>75</a:t>
            </a:r>
            <a:endParaRPr lang="fr-FR" sz="140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30" name="Line 176"/>
          <p:cNvSpPr>
            <a:spLocks noChangeShapeType="1"/>
          </p:cNvSpPr>
          <p:nvPr/>
        </p:nvSpPr>
        <p:spPr bwMode="auto">
          <a:xfrm>
            <a:off x="633413" y="4413448"/>
            <a:ext cx="109537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31" name="Line 177"/>
          <p:cNvSpPr>
            <a:spLocks noChangeShapeType="1"/>
          </p:cNvSpPr>
          <p:nvPr/>
        </p:nvSpPr>
        <p:spPr bwMode="auto">
          <a:xfrm>
            <a:off x="633413" y="3907036"/>
            <a:ext cx="109537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32" name="Line 178"/>
          <p:cNvSpPr>
            <a:spLocks noChangeShapeType="1"/>
          </p:cNvSpPr>
          <p:nvPr/>
        </p:nvSpPr>
        <p:spPr bwMode="auto">
          <a:xfrm>
            <a:off x="633413" y="2891036"/>
            <a:ext cx="109537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33" name="Line 179"/>
          <p:cNvSpPr>
            <a:spLocks noChangeShapeType="1"/>
          </p:cNvSpPr>
          <p:nvPr/>
        </p:nvSpPr>
        <p:spPr bwMode="auto">
          <a:xfrm>
            <a:off x="633413" y="3397448"/>
            <a:ext cx="109537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34" name="Line 180"/>
          <p:cNvSpPr>
            <a:spLocks noChangeShapeType="1"/>
          </p:cNvSpPr>
          <p:nvPr/>
        </p:nvSpPr>
        <p:spPr bwMode="auto">
          <a:xfrm>
            <a:off x="741363" y="2884686"/>
            <a:ext cx="1587" cy="20986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35" name="Rectangle 183"/>
          <p:cNvSpPr>
            <a:spLocks noChangeArrowheads="1"/>
          </p:cNvSpPr>
          <p:nvPr/>
        </p:nvSpPr>
        <p:spPr bwMode="auto">
          <a:xfrm>
            <a:off x="1280090" y="2679838"/>
            <a:ext cx="506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+mj-lt"/>
                <a:cs typeface="Arial" pitchFamily="34" charset="0"/>
              </a:rPr>
              <a:t>94,9</a:t>
            </a:r>
            <a:endParaRPr lang="fr-FR" sz="1400" b="1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36" name="Rectangle 184"/>
          <p:cNvSpPr>
            <a:spLocks noChangeArrowheads="1"/>
          </p:cNvSpPr>
          <p:nvPr/>
        </p:nvSpPr>
        <p:spPr bwMode="auto">
          <a:xfrm>
            <a:off x="3775795" y="2789634"/>
            <a:ext cx="506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+mj-lt"/>
                <a:cs typeface="Arial" pitchFamily="34" charset="0"/>
              </a:rPr>
              <a:t>89,4</a:t>
            </a:r>
            <a:endParaRPr lang="fr-FR" sz="1400" b="1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37" name="Line 185"/>
          <p:cNvSpPr>
            <a:spLocks noChangeShapeType="1"/>
          </p:cNvSpPr>
          <p:nvPr/>
        </p:nvSpPr>
        <p:spPr bwMode="auto">
          <a:xfrm flipV="1">
            <a:off x="633413" y="4907161"/>
            <a:ext cx="8208962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38" name="Rectangle 186"/>
          <p:cNvSpPr>
            <a:spLocks noChangeArrowheads="1"/>
          </p:cNvSpPr>
          <p:nvPr/>
        </p:nvSpPr>
        <p:spPr bwMode="auto">
          <a:xfrm>
            <a:off x="1263747" y="4576961"/>
            <a:ext cx="4395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smtClean="0">
                <a:solidFill>
                  <a:schemeClr val="bg1"/>
                </a:solidFill>
              </a:rPr>
              <a:t>136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9239" name="Text Box 141"/>
          <p:cNvSpPr txBox="1">
            <a:spLocks noChangeArrowheads="1"/>
          </p:cNvSpPr>
          <p:nvPr/>
        </p:nvSpPr>
        <p:spPr bwMode="auto">
          <a:xfrm>
            <a:off x="547688" y="2413198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mtClean="0">
                <a:solidFill>
                  <a:srgbClr val="000066"/>
                </a:solidFill>
              </a:rPr>
              <a:t>%</a:t>
            </a:r>
            <a:endParaRPr lang="fr-FR">
              <a:solidFill>
                <a:srgbClr val="000066"/>
              </a:solidFill>
            </a:endParaRPr>
          </a:p>
        </p:txBody>
      </p:sp>
      <p:sp>
        <p:nvSpPr>
          <p:cNvPr id="9240" name="Rectangle 183"/>
          <p:cNvSpPr>
            <a:spLocks noChangeArrowheads="1"/>
          </p:cNvSpPr>
          <p:nvPr/>
        </p:nvSpPr>
        <p:spPr bwMode="auto">
          <a:xfrm>
            <a:off x="3163752" y="2646759"/>
            <a:ext cx="506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+mj-lt"/>
                <a:cs typeface="Arial" pitchFamily="34" charset="0"/>
              </a:rPr>
              <a:t>95,9</a:t>
            </a:r>
            <a:endParaRPr lang="fr-FR" sz="1400" b="1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41" name="Rectangle 186"/>
          <p:cNvSpPr>
            <a:spLocks noChangeArrowheads="1"/>
          </p:cNvSpPr>
          <p:nvPr/>
        </p:nvSpPr>
        <p:spPr bwMode="auto">
          <a:xfrm>
            <a:off x="2014635" y="4576961"/>
            <a:ext cx="4395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smtClean="0">
                <a:solidFill>
                  <a:schemeClr val="bg1"/>
                </a:solidFill>
              </a:rPr>
              <a:t>137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9242" name="Rectangle 186"/>
          <p:cNvSpPr>
            <a:spLocks noChangeArrowheads="1"/>
          </p:cNvSpPr>
          <p:nvPr/>
        </p:nvSpPr>
        <p:spPr bwMode="auto">
          <a:xfrm>
            <a:off x="3151285" y="4576961"/>
            <a:ext cx="4395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smtClean="0">
                <a:solidFill>
                  <a:schemeClr val="bg1"/>
                </a:solidFill>
              </a:rPr>
              <a:t>123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9243" name="Rectangle 186"/>
          <p:cNvSpPr>
            <a:spLocks noChangeArrowheads="1"/>
          </p:cNvSpPr>
          <p:nvPr/>
        </p:nvSpPr>
        <p:spPr bwMode="auto">
          <a:xfrm>
            <a:off x="3867247" y="4576961"/>
            <a:ext cx="4395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smtClean="0">
                <a:solidFill>
                  <a:schemeClr val="bg1"/>
                </a:solidFill>
              </a:rPr>
              <a:t>123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9244" name="Rectangle 183"/>
          <p:cNvSpPr>
            <a:spLocks noChangeArrowheads="1"/>
          </p:cNvSpPr>
          <p:nvPr/>
        </p:nvSpPr>
        <p:spPr bwMode="auto">
          <a:xfrm>
            <a:off x="1964303" y="2816363"/>
            <a:ext cx="506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+mj-lt"/>
                <a:cs typeface="Arial" pitchFamily="34" charset="0"/>
              </a:rPr>
              <a:t>86,1</a:t>
            </a:r>
            <a:endParaRPr lang="fr-FR" sz="1400" b="1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45" name="Text Box 176"/>
          <p:cNvSpPr txBox="1">
            <a:spLocks noChangeArrowheads="1"/>
          </p:cNvSpPr>
          <p:nvPr/>
        </p:nvSpPr>
        <p:spPr bwMode="auto">
          <a:xfrm>
            <a:off x="910287" y="2294136"/>
            <a:ext cx="19703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smtClean="0">
                <a:solidFill>
                  <a:srgbClr val="000066"/>
                </a:solidFill>
              </a:rPr>
              <a:t>ITT (critère principal)</a:t>
            </a:r>
            <a:endParaRPr lang="fr-FR" sz="1400" b="1">
              <a:solidFill>
                <a:srgbClr val="000066"/>
              </a:solidFill>
            </a:endParaRPr>
          </a:p>
        </p:txBody>
      </p:sp>
      <p:sp>
        <p:nvSpPr>
          <p:cNvPr id="9246" name="Text Box 177"/>
          <p:cNvSpPr txBox="1">
            <a:spLocks noChangeArrowheads="1"/>
          </p:cNvSpPr>
          <p:nvPr/>
        </p:nvSpPr>
        <p:spPr bwMode="auto">
          <a:xfrm>
            <a:off x="3054109" y="2294136"/>
            <a:ext cx="134192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smtClean="0">
                <a:solidFill>
                  <a:srgbClr val="000066"/>
                </a:solidFill>
              </a:rPr>
              <a:t>Per protocole</a:t>
            </a:r>
            <a:endParaRPr lang="fr-FR" sz="1400" b="1">
              <a:solidFill>
                <a:srgbClr val="000066"/>
              </a:solidFill>
            </a:endParaRPr>
          </a:p>
        </p:txBody>
      </p:sp>
      <p:sp>
        <p:nvSpPr>
          <p:cNvPr id="9247" name="ZoneTexte 40"/>
          <p:cNvSpPr txBox="1">
            <a:spLocks noChangeArrowheads="1"/>
          </p:cNvSpPr>
          <p:nvPr/>
        </p:nvSpPr>
        <p:spPr bwMode="auto">
          <a:xfrm>
            <a:off x="785294" y="4565848"/>
            <a:ext cx="4026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000066"/>
                </a:solidFill>
              </a:rPr>
              <a:t>n =</a:t>
            </a:r>
            <a:endParaRPr lang="fr-FR" sz="1200" dirty="0">
              <a:solidFill>
                <a:srgbClr val="000066"/>
              </a:solidFill>
            </a:endParaRPr>
          </a:p>
        </p:txBody>
      </p:sp>
      <p:sp>
        <p:nvSpPr>
          <p:cNvPr id="9248" name="ZoneTexte 86"/>
          <p:cNvSpPr txBox="1">
            <a:spLocks noChangeArrowheads="1"/>
          </p:cNvSpPr>
          <p:nvPr/>
        </p:nvSpPr>
        <p:spPr bwMode="auto">
          <a:xfrm>
            <a:off x="468939" y="4905573"/>
            <a:ext cx="2298074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 dirty="0" smtClean="0">
                <a:solidFill>
                  <a:srgbClr val="000066"/>
                </a:solidFill>
                <a:cs typeface="Arial" pitchFamily="34" charset="0"/>
                <a:sym typeface="Symbol" pitchFamily="18" charset="2"/>
              </a:rPr>
              <a:t>Différence : - 8,7 % </a:t>
            </a:r>
          </a:p>
          <a:p>
            <a:pPr>
              <a:lnSpc>
                <a:spcPct val="90000"/>
              </a:lnSpc>
            </a:pPr>
            <a:r>
              <a:rPr lang="fr-FR" sz="1400" dirty="0" smtClean="0">
                <a:solidFill>
                  <a:srgbClr val="000066"/>
                </a:solidFill>
                <a:cs typeface="Arial" pitchFamily="34" charset="0"/>
                <a:sym typeface="Symbol" pitchFamily="18" charset="2"/>
              </a:rPr>
              <a:t>(</a:t>
            </a:r>
            <a:r>
              <a:rPr lang="fr-FR" sz="1400" dirty="0" smtClean="0">
                <a:solidFill>
                  <a:srgbClr val="000066"/>
                </a:solidFill>
              </a:rPr>
              <a:t>IC 95 % </a:t>
            </a:r>
            <a:r>
              <a:rPr lang="fr-FR" sz="1400" dirty="0" smtClean="0">
                <a:solidFill>
                  <a:srgbClr val="000066"/>
                </a:solidFill>
                <a:cs typeface="Arial" pitchFamily="34" charset="0"/>
              </a:rPr>
              <a:t>= - 15,5 ; - 1,8)</a:t>
            </a:r>
            <a:endParaRPr lang="fr-FR" sz="1400" dirty="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49" name="Rectangle 184"/>
          <p:cNvSpPr>
            <a:spLocks noChangeArrowheads="1"/>
          </p:cNvSpPr>
          <p:nvPr/>
        </p:nvSpPr>
        <p:spPr bwMode="auto">
          <a:xfrm>
            <a:off x="6250434" y="2752863"/>
            <a:ext cx="367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+mj-lt"/>
                <a:cs typeface="Arial" pitchFamily="34" charset="0"/>
              </a:rPr>
              <a:t>92</a:t>
            </a:r>
            <a:endParaRPr lang="fr-FR" sz="1400" b="1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50" name="Rectangle 183"/>
          <p:cNvSpPr>
            <a:spLocks noChangeArrowheads="1"/>
          </p:cNvSpPr>
          <p:nvPr/>
        </p:nvSpPr>
        <p:spPr bwMode="auto">
          <a:xfrm>
            <a:off x="5513953" y="2574751"/>
            <a:ext cx="506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+mj-lt"/>
                <a:cs typeface="Arial" pitchFamily="34" charset="0"/>
              </a:rPr>
              <a:t>96,3</a:t>
            </a:r>
            <a:endParaRPr lang="fr-FR" sz="1400" b="1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51" name="Text Box 177"/>
          <p:cNvSpPr txBox="1">
            <a:spLocks noChangeArrowheads="1"/>
          </p:cNvSpPr>
          <p:nvPr/>
        </p:nvSpPr>
        <p:spPr bwMode="auto">
          <a:xfrm>
            <a:off x="5364163" y="2013148"/>
            <a:ext cx="2808287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fr-FR" b="1" dirty="0" smtClean="0">
                <a:solidFill>
                  <a:srgbClr val="0066FF"/>
                </a:solidFill>
                <a:latin typeface="Calibri" pitchFamily="34" charset="0"/>
              </a:rPr>
              <a:t>Analyse </a:t>
            </a:r>
            <a:r>
              <a:rPr lang="fr-FR" b="1" dirty="0" err="1" smtClean="0">
                <a:solidFill>
                  <a:srgbClr val="0066FF"/>
                </a:solidFill>
                <a:latin typeface="Calibri" pitchFamily="34" charset="0"/>
              </a:rPr>
              <a:t>switch</a:t>
            </a:r>
            <a:r>
              <a:rPr lang="fr-FR" b="1" dirty="0" smtClean="0">
                <a:solidFill>
                  <a:srgbClr val="0066FF"/>
                </a:solidFill>
                <a:latin typeface="Calibri" pitchFamily="34" charset="0"/>
              </a:rPr>
              <a:t>-inclus</a:t>
            </a:r>
            <a:endParaRPr lang="fr-FR" b="1" dirty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9252" name="Line 179"/>
          <p:cNvSpPr>
            <a:spLocks noChangeShapeType="1"/>
          </p:cNvSpPr>
          <p:nvPr/>
        </p:nvSpPr>
        <p:spPr bwMode="auto">
          <a:xfrm rot="5400000">
            <a:off x="2732087" y="4946849"/>
            <a:ext cx="793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53" name="Line 179"/>
          <p:cNvSpPr>
            <a:spLocks noChangeShapeType="1"/>
          </p:cNvSpPr>
          <p:nvPr/>
        </p:nvSpPr>
        <p:spPr bwMode="auto">
          <a:xfrm rot="5400000">
            <a:off x="4892675" y="4945261"/>
            <a:ext cx="793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54" name="Line 179"/>
          <p:cNvSpPr>
            <a:spLocks noChangeShapeType="1"/>
          </p:cNvSpPr>
          <p:nvPr/>
        </p:nvSpPr>
        <p:spPr bwMode="auto">
          <a:xfrm rot="5400000">
            <a:off x="6948487" y="4943674"/>
            <a:ext cx="793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55" name="Rectangle 103"/>
          <p:cNvSpPr>
            <a:spLocks noChangeArrowheads="1"/>
          </p:cNvSpPr>
          <p:nvPr/>
        </p:nvSpPr>
        <p:spPr bwMode="auto">
          <a:xfrm>
            <a:off x="468312" y="5389761"/>
            <a:ext cx="863282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dirty="0" smtClean="0">
                <a:solidFill>
                  <a:srgbClr val="000066"/>
                </a:solidFill>
              </a:rPr>
              <a:t>La monothérapie de DRV/r n’est pas non inférieure à la trithérapie DRV/r + 2 INTI</a:t>
            </a:r>
          </a:p>
          <a:p>
            <a:pPr marL="342900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dirty="0" smtClean="0">
                <a:solidFill>
                  <a:srgbClr val="000066"/>
                </a:solidFill>
              </a:rPr>
              <a:t>Analyse primaire ajustée sur le groupe de traitement, le statut VHC, le nadir des CD4 </a:t>
            </a:r>
            <a:br>
              <a:rPr lang="fr-FR" sz="1600" dirty="0" smtClean="0">
                <a:solidFill>
                  <a:srgbClr val="000066"/>
                </a:solidFill>
              </a:rPr>
            </a:br>
            <a:r>
              <a:rPr lang="fr-FR" sz="1600" dirty="0" smtClean="0">
                <a:solidFill>
                  <a:srgbClr val="000066"/>
                </a:solidFill>
              </a:rPr>
              <a:t>et un traitement antérieur par IP : la monothérapie de DRV/r QD est non inférieure à la trithérapie (≠ - 5,8 %, IC 95 % : - 11,51 à - 0,14), mais la différence reste statistiquement inférieure</a:t>
            </a:r>
            <a:endParaRPr lang="fr-FR" sz="1600" dirty="0">
              <a:solidFill>
                <a:srgbClr val="000066"/>
              </a:solidFill>
            </a:endParaRPr>
          </a:p>
        </p:txBody>
      </p:sp>
      <p:sp>
        <p:nvSpPr>
          <p:cNvPr id="9256" name="Text Box 177"/>
          <p:cNvSpPr txBox="1">
            <a:spLocks noChangeArrowheads="1"/>
          </p:cNvSpPr>
          <p:nvPr/>
        </p:nvSpPr>
        <p:spPr bwMode="auto">
          <a:xfrm>
            <a:off x="7114934" y="2294136"/>
            <a:ext cx="134192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smtClean="0">
                <a:solidFill>
                  <a:srgbClr val="000066"/>
                </a:solidFill>
              </a:rPr>
              <a:t>Per protocole</a:t>
            </a:r>
            <a:endParaRPr lang="fr-FR" sz="1400" b="1">
              <a:solidFill>
                <a:srgbClr val="000066"/>
              </a:solidFill>
            </a:endParaRPr>
          </a:p>
        </p:txBody>
      </p:sp>
      <p:sp>
        <p:nvSpPr>
          <p:cNvPr id="9257" name="Text Box 177"/>
          <p:cNvSpPr txBox="1">
            <a:spLocks noChangeArrowheads="1"/>
          </p:cNvSpPr>
          <p:nvPr/>
        </p:nvSpPr>
        <p:spPr bwMode="auto">
          <a:xfrm>
            <a:off x="5795963" y="2294136"/>
            <a:ext cx="4540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smtClean="0">
                <a:solidFill>
                  <a:srgbClr val="000066"/>
                </a:solidFill>
              </a:rPr>
              <a:t>ITT</a:t>
            </a:r>
            <a:endParaRPr lang="fr-FR" sz="1400" b="1">
              <a:solidFill>
                <a:srgbClr val="000066"/>
              </a:solidFill>
            </a:endParaRPr>
          </a:p>
        </p:txBody>
      </p:sp>
      <p:sp>
        <p:nvSpPr>
          <p:cNvPr id="9258" name="Line 179"/>
          <p:cNvSpPr>
            <a:spLocks noChangeShapeType="1"/>
          </p:cNvSpPr>
          <p:nvPr/>
        </p:nvSpPr>
        <p:spPr bwMode="auto">
          <a:xfrm rot="5400000">
            <a:off x="8780462" y="4945261"/>
            <a:ext cx="793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9259" name="Rectangle 88"/>
          <p:cNvSpPr>
            <a:spLocks noChangeArrowheads="1"/>
          </p:cNvSpPr>
          <p:nvPr/>
        </p:nvSpPr>
        <p:spPr bwMode="auto">
          <a:xfrm>
            <a:off x="7248525" y="2849539"/>
            <a:ext cx="650875" cy="2056034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0" name="Rectangle 91"/>
          <p:cNvSpPr>
            <a:spLocks noChangeArrowheads="1"/>
          </p:cNvSpPr>
          <p:nvPr/>
        </p:nvSpPr>
        <p:spPr bwMode="auto">
          <a:xfrm>
            <a:off x="7899400" y="3070423"/>
            <a:ext cx="633413" cy="1835150"/>
          </a:xfrm>
          <a:prstGeom prst="rect">
            <a:avLst/>
          </a:prstGeom>
          <a:solidFill>
            <a:srgbClr val="339900"/>
          </a:solidFill>
          <a:ln w="9525">
            <a:solidFill>
              <a:srgbClr val="3399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1" name="Rectangle 184"/>
          <p:cNvSpPr>
            <a:spLocks noChangeArrowheads="1"/>
          </p:cNvSpPr>
          <p:nvPr/>
        </p:nvSpPr>
        <p:spPr bwMode="auto">
          <a:xfrm>
            <a:off x="7987278" y="2752863"/>
            <a:ext cx="506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+mj-lt"/>
                <a:cs typeface="Arial" pitchFamily="34" charset="0"/>
              </a:rPr>
              <a:t>91,9</a:t>
            </a:r>
            <a:endParaRPr lang="fr-FR" sz="1400" b="1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62" name="Rectangle 183"/>
          <p:cNvSpPr>
            <a:spLocks noChangeArrowheads="1"/>
          </p:cNvSpPr>
          <p:nvPr/>
        </p:nvSpPr>
        <p:spPr bwMode="auto">
          <a:xfrm>
            <a:off x="7296715" y="2502743"/>
            <a:ext cx="506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+mj-lt"/>
                <a:cs typeface="Arial" pitchFamily="34" charset="0"/>
              </a:rPr>
              <a:t>96,7</a:t>
            </a:r>
            <a:endParaRPr lang="fr-FR" sz="1400" b="1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63" name="ZoneTexte 86"/>
          <p:cNvSpPr txBox="1">
            <a:spLocks noChangeArrowheads="1"/>
          </p:cNvSpPr>
          <p:nvPr/>
        </p:nvSpPr>
        <p:spPr bwMode="auto">
          <a:xfrm>
            <a:off x="2627313" y="4905573"/>
            <a:ext cx="25320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 dirty="0" smtClean="0">
                <a:solidFill>
                  <a:srgbClr val="000066"/>
                </a:solidFill>
                <a:cs typeface="Arial" pitchFamily="34" charset="0"/>
                <a:sym typeface="Symbol" pitchFamily="18" charset="2"/>
              </a:rPr>
              <a:t>Différence : - 6,5 % </a:t>
            </a:r>
          </a:p>
          <a:p>
            <a:pPr>
              <a:lnSpc>
                <a:spcPct val="90000"/>
              </a:lnSpc>
            </a:pPr>
            <a:r>
              <a:rPr lang="fr-FR" sz="1400" dirty="0" smtClean="0">
                <a:solidFill>
                  <a:srgbClr val="000066"/>
                </a:solidFill>
                <a:cs typeface="Arial" pitchFamily="34" charset="0"/>
                <a:sym typeface="Symbol" pitchFamily="18" charset="2"/>
              </a:rPr>
              <a:t>(</a:t>
            </a:r>
            <a:r>
              <a:rPr lang="fr-FR" sz="1400" dirty="0" smtClean="0">
                <a:solidFill>
                  <a:srgbClr val="000066"/>
                </a:solidFill>
              </a:rPr>
              <a:t>IC 95 % </a:t>
            </a:r>
            <a:r>
              <a:rPr lang="fr-FR" sz="1400" dirty="0" smtClean="0">
                <a:solidFill>
                  <a:srgbClr val="000066"/>
                </a:solidFill>
                <a:cs typeface="Arial" pitchFamily="34" charset="0"/>
              </a:rPr>
              <a:t>= - 12,94 ; - 0,04)</a:t>
            </a:r>
            <a:endParaRPr lang="fr-FR" sz="1400" dirty="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64" name="ZoneTexte 86"/>
          <p:cNvSpPr txBox="1">
            <a:spLocks noChangeArrowheads="1"/>
          </p:cNvSpPr>
          <p:nvPr/>
        </p:nvSpPr>
        <p:spPr bwMode="auto">
          <a:xfrm>
            <a:off x="5003800" y="4905573"/>
            <a:ext cx="1936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 dirty="0" smtClean="0">
                <a:solidFill>
                  <a:srgbClr val="000066"/>
                </a:solidFill>
                <a:cs typeface="Arial" pitchFamily="34" charset="0"/>
                <a:sym typeface="Symbol" pitchFamily="18" charset="2"/>
              </a:rPr>
              <a:t>Différence : - 4,3 % </a:t>
            </a:r>
          </a:p>
          <a:p>
            <a:pPr>
              <a:lnSpc>
                <a:spcPct val="90000"/>
              </a:lnSpc>
            </a:pPr>
            <a:r>
              <a:rPr lang="fr-FR" sz="1400" dirty="0" smtClean="0">
                <a:solidFill>
                  <a:srgbClr val="000066"/>
                </a:solidFill>
                <a:cs typeface="Arial" pitchFamily="34" charset="0"/>
                <a:sym typeface="Symbol" pitchFamily="18" charset="2"/>
              </a:rPr>
              <a:t>(</a:t>
            </a:r>
            <a:r>
              <a:rPr lang="fr-FR" sz="1400" dirty="0" smtClean="0">
                <a:solidFill>
                  <a:srgbClr val="000066"/>
                </a:solidFill>
              </a:rPr>
              <a:t>IC 95 % </a:t>
            </a:r>
            <a:r>
              <a:rPr lang="fr-FR" sz="1400" dirty="0" smtClean="0">
                <a:solidFill>
                  <a:srgbClr val="000066"/>
                </a:solidFill>
                <a:cs typeface="Arial" pitchFamily="34" charset="0"/>
              </a:rPr>
              <a:t>= - 9,7 ; 1,2)</a:t>
            </a:r>
            <a:endParaRPr lang="fr-FR" sz="1400" dirty="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65" name="ZoneTexte 86"/>
          <p:cNvSpPr txBox="1">
            <a:spLocks noChangeArrowheads="1"/>
          </p:cNvSpPr>
          <p:nvPr/>
        </p:nvSpPr>
        <p:spPr bwMode="auto">
          <a:xfrm>
            <a:off x="6937375" y="4905573"/>
            <a:ext cx="1955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 dirty="0" smtClean="0">
                <a:solidFill>
                  <a:srgbClr val="000066"/>
                </a:solidFill>
                <a:cs typeface="Arial" pitchFamily="34" charset="0"/>
                <a:sym typeface="Symbol" pitchFamily="18" charset="2"/>
              </a:rPr>
              <a:t>Différence : - 4,7 % </a:t>
            </a:r>
          </a:p>
          <a:p>
            <a:pPr>
              <a:lnSpc>
                <a:spcPct val="90000"/>
              </a:lnSpc>
            </a:pPr>
            <a:r>
              <a:rPr lang="fr-FR" sz="1400" dirty="0" smtClean="0">
                <a:solidFill>
                  <a:srgbClr val="000066"/>
                </a:solidFill>
                <a:cs typeface="Arial" pitchFamily="34" charset="0"/>
                <a:sym typeface="Symbol" pitchFamily="18" charset="2"/>
              </a:rPr>
              <a:t>(</a:t>
            </a:r>
            <a:r>
              <a:rPr lang="fr-FR" sz="1400" dirty="0" smtClean="0">
                <a:solidFill>
                  <a:srgbClr val="000066"/>
                </a:solidFill>
              </a:rPr>
              <a:t>IC 95 % </a:t>
            </a:r>
            <a:r>
              <a:rPr lang="fr-FR" sz="1400" dirty="0" smtClean="0">
                <a:solidFill>
                  <a:srgbClr val="000066"/>
                </a:solidFill>
                <a:cs typeface="Arial" pitchFamily="34" charset="0"/>
              </a:rPr>
              <a:t>= - 10,5 ; 1)</a:t>
            </a:r>
            <a:endParaRPr lang="fr-FR" sz="1400" dirty="0">
              <a:solidFill>
                <a:srgbClr val="000066"/>
              </a:solidFill>
              <a:cs typeface="Arial" pitchFamily="34" charset="0"/>
            </a:endParaRPr>
          </a:p>
        </p:txBody>
      </p:sp>
      <p:sp>
        <p:nvSpPr>
          <p:cNvPr id="9266" name="Rectangle 186"/>
          <p:cNvSpPr>
            <a:spLocks noChangeArrowheads="1"/>
          </p:cNvSpPr>
          <p:nvPr/>
        </p:nvSpPr>
        <p:spPr bwMode="auto">
          <a:xfrm>
            <a:off x="5467447" y="4576961"/>
            <a:ext cx="4395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smtClean="0">
                <a:solidFill>
                  <a:schemeClr val="bg1"/>
                </a:solidFill>
              </a:rPr>
              <a:t>136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9267" name="Rectangle 186"/>
          <p:cNvSpPr>
            <a:spLocks noChangeArrowheads="1"/>
          </p:cNvSpPr>
          <p:nvPr/>
        </p:nvSpPr>
        <p:spPr bwMode="auto">
          <a:xfrm>
            <a:off x="6218335" y="4576961"/>
            <a:ext cx="4395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smtClean="0">
                <a:solidFill>
                  <a:schemeClr val="bg1"/>
                </a:solidFill>
              </a:rPr>
              <a:t>137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9268" name="Rectangle 186"/>
          <p:cNvSpPr>
            <a:spLocks noChangeArrowheads="1"/>
          </p:cNvSpPr>
          <p:nvPr/>
        </p:nvSpPr>
        <p:spPr bwMode="auto">
          <a:xfrm>
            <a:off x="7354985" y="4576961"/>
            <a:ext cx="4395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smtClean="0">
                <a:solidFill>
                  <a:schemeClr val="bg1"/>
                </a:solidFill>
              </a:rPr>
              <a:t>123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9269" name="Rectangle 186"/>
          <p:cNvSpPr>
            <a:spLocks noChangeArrowheads="1"/>
          </p:cNvSpPr>
          <p:nvPr/>
        </p:nvSpPr>
        <p:spPr bwMode="auto">
          <a:xfrm>
            <a:off x="8002676" y="4576961"/>
            <a:ext cx="4395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 smtClean="0">
                <a:solidFill>
                  <a:schemeClr val="bg1"/>
                </a:solidFill>
              </a:rPr>
              <a:t>123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9270" name="Text Box 177"/>
          <p:cNvSpPr txBox="1">
            <a:spLocks noChangeArrowheads="1"/>
          </p:cNvSpPr>
          <p:nvPr/>
        </p:nvSpPr>
        <p:spPr bwMode="auto">
          <a:xfrm>
            <a:off x="1362075" y="2013148"/>
            <a:ext cx="2808288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fr-FR" b="1" dirty="0" smtClean="0">
                <a:solidFill>
                  <a:srgbClr val="0066FF"/>
                </a:solidFill>
                <a:latin typeface="Calibri" pitchFamily="34" charset="0"/>
              </a:rPr>
              <a:t>Analyse </a:t>
            </a:r>
            <a:r>
              <a:rPr lang="fr-FR" b="1" dirty="0" err="1" smtClean="0">
                <a:solidFill>
                  <a:srgbClr val="0066FF"/>
                </a:solidFill>
                <a:latin typeface="Calibri" pitchFamily="34" charset="0"/>
              </a:rPr>
              <a:t>switch</a:t>
            </a:r>
            <a:r>
              <a:rPr lang="fr-FR" b="1" dirty="0" smtClean="0">
                <a:solidFill>
                  <a:srgbClr val="0066FF"/>
                </a:solidFill>
                <a:latin typeface="Calibri" pitchFamily="34" charset="0"/>
              </a:rPr>
              <a:t> = échec</a:t>
            </a:r>
            <a:endParaRPr lang="fr-FR" b="1" dirty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9272" name="ZoneTexte 69"/>
          <p:cNvSpPr txBox="1">
            <a:spLocks noChangeArrowheads="1"/>
          </p:cNvSpPr>
          <p:nvPr/>
        </p:nvSpPr>
        <p:spPr bwMode="auto">
          <a:xfrm>
            <a:off x="5634038" y="6542088"/>
            <a:ext cx="3467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</a:rPr>
              <a:t>Antinori A. AIDS 2015; 29:1811-20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9273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PROTEA</a:t>
            </a:r>
          </a:p>
        </p:txBody>
      </p:sp>
      <p:sp>
        <p:nvSpPr>
          <p:cNvPr id="6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PROTEA 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2 INTI + (IP ou INNTI) </a:t>
            </a:r>
            <a:br>
              <a:rPr lang="fr-FR" sz="3200" dirty="0" smtClean="0">
                <a:ea typeface="ＭＳ Ｐゴシック" pitchFamily="34" charset="-128"/>
              </a:rPr>
            </a:br>
            <a:r>
              <a:rPr lang="fr-FR" sz="3200" dirty="0" smtClean="0">
                <a:ea typeface="ＭＳ Ｐゴシック" pitchFamily="34" charset="-128"/>
              </a:rPr>
              <a:t>pour monothérapie de DRV/r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"/>
          <p:cNvSpPr txBox="1">
            <a:spLocks noChangeArrowheads="1"/>
          </p:cNvSpPr>
          <p:nvPr/>
        </p:nvSpPr>
        <p:spPr bwMode="auto">
          <a:xfrm>
            <a:off x="1380546" y="1103313"/>
            <a:ext cx="634004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rgbClr val="CC3300"/>
                </a:solidFill>
                <a:latin typeface="Calibri" pitchFamily="34" charset="0"/>
              </a:rPr>
              <a:t>ARN VIH &lt; 50 c/ml à S48 (analyse snapshot FDA)</a:t>
            </a:r>
          </a:p>
          <a:p>
            <a:r>
              <a:rPr lang="fr-FR" sz="2400" b="1" smtClean="0">
                <a:solidFill>
                  <a:srgbClr val="CC3300"/>
                </a:solidFill>
                <a:latin typeface="Calibri" pitchFamily="34" charset="0"/>
              </a:rPr>
              <a:t>selon le nadir de CD4</a:t>
            </a:r>
            <a:endParaRPr lang="fr-F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grpSp>
        <p:nvGrpSpPr>
          <p:cNvPr id="11266" name="Group 97"/>
          <p:cNvGrpSpPr>
            <a:grpSpLocks/>
          </p:cNvGrpSpPr>
          <p:nvPr/>
        </p:nvGrpSpPr>
        <p:grpSpPr bwMode="auto">
          <a:xfrm>
            <a:off x="369888" y="2146300"/>
            <a:ext cx="4500563" cy="369888"/>
            <a:chOff x="1342" y="3879"/>
            <a:chExt cx="2835" cy="233"/>
          </a:xfrm>
        </p:grpSpPr>
        <p:sp>
          <p:nvSpPr>
            <p:cNvPr id="11300" name="AutoShape 126"/>
            <p:cNvSpPr>
              <a:spLocks noChangeArrowheads="1"/>
            </p:cNvSpPr>
            <p:nvPr/>
          </p:nvSpPr>
          <p:spPr bwMode="auto">
            <a:xfrm>
              <a:off x="1342" y="3882"/>
              <a:ext cx="2835" cy="22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sz="2400"/>
            </a:p>
          </p:txBody>
        </p:sp>
        <p:sp>
          <p:nvSpPr>
            <p:cNvPr id="11301" name="Rectangle 3"/>
            <p:cNvSpPr>
              <a:spLocks noChangeArrowheads="1"/>
            </p:cNvSpPr>
            <p:nvPr/>
          </p:nvSpPr>
          <p:spPr bwMode="auto">
            <a:xfrm>
              <a:off x="1401" y="3949"/>
              <a:ext cx="112" cy="9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02" name="Rectangle 4"/>
            <p:cNvSpPr>
              <a:spLocks noChangeArrowheads="1"/>
            </p:cNvSpPr>
            <p:nvPr/>
          </p:nvSpPr>
          <p:spPr bwMode="auto">
            <a:xfrm>
              <a:off x="2492" y="3949"/>
              <a:ext cx="112" cy="91"/>
            </a:xfrm>
            <a:prstGeom prst="rect">
              <a:avLst/>
            </a:prstGeom>
            <a:solidFill>
              <a:srgbClr val="339900"/>
            </a:solidFill>
            <a:ln w="9525">
              <a:solidFill>
                <a:srgbClr val="33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03" name="ZoneTexte 84"/>
            <p:cNvSpPr txBox="1">
              <a:spLocks noChangeArrowheads="1"/>
            </p:cNvSpPr>
            <p:nvPr/>
          </p:nvSpPr>
          <p:spPr bwMode="auto">
            <a:xfrm>
              <a:off x="1510" y="3879"/>
              <a:ext cx="100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b="1" dirty="0" smtClean="0">
                  <a:solidFill>
                    <a:srgbClr val="333399"/>
                  </a:solidFill>
                  <a:latin typeface="Calibri" pitchFamily="34" charset="0"/>
                </a:rPr>
                <a:t>DRV/r + 2 INTI </a:t>
              </a:r>
              <a:endParaRPr lang="fr-FR" b="1" dirty="0">
                <a:solidFill>
                  <a:srgbClr val="333399"/>
                </a:solidFill>
                <a:latin typeface="Calibri" pitchFamily="34" charset="0"/>
              </a:endParaRPr>
            </a:p>
          </p:txBody>
        </p:sp>
        <p:sp>
          <p:nvSpPr>
            <p:cNvPr id="11304" name="ZoneTexte 85"/>
            <p:cNvSpPr txBox="1">
              <a:spLocks noChangeArrowheads="1"/>
            </p:cNvSpPr>
            <p:nvPr/>
          </p:nvSpPr>
          <p:spPr bwMode="auto">
            <a:xfrm>
              <a:off x="2579" y="3879"/>
              <a:ext cx="15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b="1" dirty="0" smtClean="0">
                  <a:solidFill>
                    <a:srgbClr val="333399"/>
                  </a:solidFill>
                  <a:latin typeface="Calibri" pitchFamily="34" charset="0"/>
                </a:rPr>
                <a:t>DRV/r QD monothérapie</a:t>
              </a:r>
              <a:endParaRPr lang="fr-FR" b="1" dirty="0">
                <a:solidFill>
                  <a:srgbClr val="333399"/>
                </a:solidFill>
                <a:latin typeface="Calibri" pitchFamily="34" charset="0"/>
              </a:endParaRPr>
            </a:p>
          </p:txBody>
        </p:sp>
      </p:grpSp>
      <p:grpSp>
        <p:nvGrpSpPr>
          <p:cNvPr id="42" name="Groupe 41"/>
          <p:cNvGrpSpPr/>
          <p:nvPr/>
        </p:nvGrpSpPr>
        <p:grpSpPr>
          <a:xfrm>
            <a:off x="270166" y="3018438"/>
            <a:ext cx="4446297" cy="2785234"/>
            <a:chOff x="270166" y="3018438"/>
            <a:chExt cx="4446297" cy="2785234"/>
          </a:xfrm>
        </p:grpSpPr>
        <p:sp>
          <p:nvSpPr>
            <p:cNvPr id="11267" name="Rectangle 86"/>
            <p:cNvSpPr>
              <a:spLocks noChangeArrowheads="1"/>
            </p:cNvSpPr>
            <p:nvPr/>
          </p:nvSpPr>
          <p:spPr bwMode="auto">
            <a:xfrm>
              <a:off x="1220788" y="3736975"/>
              <a:ext cx="649287" cy="194468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68" name="Rectangle 87"/>
            <p:cNvSpPr>
              <a:spLocks noChangeArrowheads="1"/>
            </p:cNvSpPr>
            <p:nvPr/>
          </p:nvSpPr>
          <p:spPr bwMode="auto">
            <a:xfrm>
              <a:off x="3070225" y="3877519"/>
              <a:ext cx="649288" cy="18041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69" name="Rectangle 89"/>
            <p:cNvSpPr>
              <a:spLocks noChangeArrowheads="1"/>
            </p:cNvSpPr>
            <p:nvPr/>
          </p:nvSpPr>
          <p:spPr bwMode="auto">
            <a:xfrm>
              <a:off x="1870075" y="4349750"/>
              <a:ext cx="635000" cy="1331913"/>
            </a:xfrm>
            <a:prstGeom prst="rect">
              <a:avLst/>
            </a:prstGeom>
            <a:solidFill>
              <a:srgbClr val="339900"/>
            </a:solidFill>
            <a:ln w="9525">
              <a:solidFill>
                <a:srgbClr val="339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0" name="Rectangle 90"/>
            <p:cNvSpPr>
              <a:spLocks noChangeArrowheads="1"/>
            </p:cNvSpPr>
            <p:nvPr/>
          </p:nvSpPr>
          <p:spPr bwMode="auto">
            <a:xfrm>
              <a:off x="3719513" y="3819645"/>
              <a:ext cx="649287" cy="1862017"/>
            </a:xfrm>
            <a:prstGeom prst="rect">
              <a:avLst/>
            </a:prstGeom>
            <a:solidFill>
              <a:srgbClr val="339900"/>
            </a:solidFill>
            <a:ln w="9525">
              <a:solidFill>
                <a:srgbClr val="339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1" name="Rectangle 171"/>
            <p:cNvSpPr>
              <a:spLocks noChangeArrowheads="1"/>
            </p:cNvSpPr>
            <p:nvPr/>
          </p:nvSpPr>
          <p:spPr bwMode="auto">
            <a:xfrm>
              <a:off x="468939" y="5588228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pitchFamily="34" charset="0"/>
                </a:rPr>
                <a:t>0</a:t>
              </a:r>
              <a:endParaRPr lang="fr-FR" sz="1400">
                <a:solidFill>
                  <a:srgbClr val="000066"/>
                </a:solidFill>
                <a:cs typeface="Arial" pitchFamily="34" charset="0"/>
              </a:endParaRPr>
            </a:p>
          </p:txBody>
        </p:sp>
        <p:sp>
          <p:nvSpPr>
            <p:cNvPr id="11272" name="Rectangle 172"/>
            <p:cNvSpPr>
              <a:spLocks noChangeArrowheads="1"/>
            </p:cNvSpPr>
            <p:nvPr/>
          </p:nvSpPr>
          <p:spPr bwMode="auto">
            <a:xfrm>
              <a:off x="369553" y="508340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pitchFamily="34" charset="0"/>
                </a:rPr>
                <a:t>25</a:t>
              </a:r>
              <a:endParaRPr lang="fr-FR" sz="1400">
                <a:solidFill>
                  <a:srgbClr val="000066"/>
                </a:solidFill>
                <a:cs typeface="Arial" pitchFamily="34" charset="0"/>
              </a:endParaRPr>
            </a:p>
          </p:txBody>
        </p:sp>
        <p:sp>
          <p:nvSpPr>
            <p:cNvPr id="11273" name="Rectangle 173"/>
            <p:cNvSpPr>
              <a:spLocks noChangeArrowheads="1"/>
            </p:cNvSpPr>
            <p:nvPr/>
          </p:nvSpPr>
          <p:spPr bwMode="auto">
            <a:xfrm>
              <a:off x="369553" y="457540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pitchFamily="34" charset="0"/>
                </a:rPr>
                <a:t>50</a:t>
              </a:r>
              <a:endParaRPr lang="fr-FR" sz="1400">
                <a:solidFill>
                  <a:srgbClr val="000066"/>
                </a:solidFill>
                <a:cs typeface="Arial" pitchFamily="34" charset="0"/>
              </a:endParaRPr>
            </a:p>
          </p:txBody>
        </p:sp>
        <p:sp>
          <p:nvSpPr>
            <p:cNvPr id="11274" name="Rectangle 174"/>
            <p:cNvSpPr>
              <a:spLocks noChangeArrowheads="1"/>
            </p:cNvSpPr>
            <p:nvPr/>
          </p:nvSpPr>
          <p:spPr bwMode="auto">
            <a:xfrm>
              <a:off x="270166" y="3562578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pitchFamily="34" charset="0"/>
                </a:rPr>
                <a:t>100</a:t>
              </a:r>
              <a:endParaRPr lang="fr-FR" sz="1400">
                <a:solidFill>
                  <a:srgbClr val="000066"/>
                </a:solidFill>
                <a:cs typeface="Arial" pitchFamily="34" charset="0"/>
              </a:endParaRPr>
            </a:p>
          </p:txBody>
        </p:sp>
        <p:sp>
          <p:nvSpPr>
            <p:cNvPr id="11275" name="Rectangle 175"/>
            <p:cNvSpPr>
              <a:spLocks noChangeArrowheads="1"/>
            </p:cNvSpPr>
            <p:nvPr/>
          </p:nvSpPr>
          <p:spPr bwMode="auto">
            <a:xfrm>
              <a:off x="369553" y="406740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pitchFamily="34" charset="0"/>
                </a:rPr>
                <a:t>75</a:t>
              </a:r>
              <a:endParaRPr lang="fr-FR" sz="1400">
                <a:solidFill>
                  <a:srgbClr val="000066"/>
                </a:solidFill>
                <a:cs typeface="Arial" pitchFamily="34" charset="0"/>
              </a:endParaRPr>
            </a:p>
          </p:txBody>
        </p:sp>
        <p:sp>
          <p:nvSpPr>
            <p:cNvPr id="11276" name="Line 176"/>
            <p:cNvSpPr>
              <a:spLocks noChangeShapeType="1"/>
            </p:cNvSpPr>
            <p:nvPr/>
          </p:nvSpPr>
          <p:spPr bwMode="auto">
            <a:xfrm>
              <a:off x="633413" y="5189538"/>
              <a:ext cx="10953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7" name="Line 177"/>
            <p:cNvSpPr>
              <a:spLocks noChangeShapeType="1"/>
            </p:cNvSpPr>
            <p:nvPr/>
          </p:nvSpPr>
          <p:spPr bwMode="auto">
            <a:xfrm>
              <a:off x="633413" y="4683125"/>
              <a:ext cx="10953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8" name="Line 178"/>
            <p:cNvSpPr>
              <a:spLocks noChangeShapeType="1"/>
            </p:cNvSpPr>
            <p:nvPr/>
          </p:nvSpPr>
          <p:spPr bwMode="auto">
            <a:xfrm>
              <a:off x="633413" y="3667125"/>
              <a:ext cx="10953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9" name="Line 179"/>
            <p:cNvSpPr>
              <a:spLocks noChangeShapeType="1"/>
            </p:cNvSpPr>
            <p:nvPr/>
          </p:nvSpPr>
          <p:spPr bwMode="auto">
            <a:xfrm>
              <a:off x="633413" y="4173538"/>
              <a:ext cx="10953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0" name="Line 180"/>
            <p:cNvSpPr>
              <a:spLocks noChangeShapeType="1"/>
            </p:cNvSpPr>
            <p:nvPr/>
          </p:nvSpPr>
          <p:spPr bwMode="auto">
            <a:xfrm>
              <a:off x="741363" y="3660775"/>
              <a:ext cx="1587" cy="2098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1" name="Rectangle 183"/>
            <p:cNvSpPr>
              <a:spLocks noChangeArrowheads="1"/>
            </p:cNvSpPr>
            <p:nvPr/>
          </p:nvSpPr>
          <p:spPr bwMode="auto">
            <a:xfrm>
              <a:off x="1280090" y="3406638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96,7</a:t>
              </a:r>
              <a:endParaRPr lang="fr-FR" sz="1400" b="1">
                <a:solidFill>
                  <a:srgbClr val="333399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282" name="Rectangle 184"/>
            <p:cNvSpPr>
              <a:spLocks noChangeArrowheads="1"/>
            </p:cNvSpPr>
            <p:nvPr/>
          </p:nvSpPr>
          <p:spPr bwMode="auto">
            <a:xfrm>
              <a:off x="3810565" y="3441363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94,8</a:t>
              </a:r>
              <a:endParaRPr lang="fr-FR" sz="1400" b="1">
                <a:solidFill>
                  <a:srgbClr val="333399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283" name="Line 185"/>
            <p:cNvSpPr>
              <a:spLocks noChangeShapeType="1"/>
            </p:cNvSpPr>
            <p:nvPr/>
          </p:nvSpPr>
          <p:spPr bwMode="auto">
            <a:xfrm flipV="1">
              <a:off x="633413" y="5683250"/>
              <a:ext cx="40830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4" name="Rectangle 186"/>
            <p:cNvSpPr>
              <a:spLocks noChangeArrowheads="1"/>
            </p:cNvSpPr>
            <p:nvPr/>
          </p:nvSpPr>
          <p:spPr bwMode="auto">
            <a:xfrm>
              <a:off x="1305433" y="5353050"/>
              <a:ext cx="35458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 smtClean="0">
                  <a:solidFill>
                    <a:schemeClr val="bg1"/>
                  </a:solidFill>
                </a:rPr>
                <a:t>30</a:t>
              </a:r>
              <a:endParaRPr lang="fr-FR" sz="1200" b="1">
                <a:solidFill>
                  <a:schemeClr val="bg1"/>
                </a:solidFill>
              </a:endParaRPr>
            </a:p>
          </p:txBody>
        </p:sp>
        <p:sp>
          <p:nvSpPr>
            <p:cNvPr id="11285" name="Text Box 141"/>
            <p:cNvSpPr txBox="1">
              <a:spLocks noChangeArrowheads="1"/>
            </p:cNvSpPr>
            <p:nvPr/>
          </p:nvSpPr>
          <p:spPr bwMode="auto">
            <a:xfrm>
              <a:off x="547688" y="318928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mtClean="0">
                  <a:solidFill>
                    <a:srgbClr val="000066"/>
                  </a:solidFill>
                </a:rPr>
                <a:t>%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86" name="Rectangle 183"/>
            <p:cNvSpPr>
              <a:spLocks noChangeArrowheads="1"/>
            </p:cNvSpPr>
            <p:nvPr/>
          </p:nvSpPr>
          <p:spPr bwMode="auto">
            <a:xfrm>
              <a:off x="3140640" y="3527088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94,3</a:t>
              </a:r>
              <a:endParaRPr lang="fr-FR" sz="1400" b="1">
                <a:solidFill>
                  <a:srgbClr val="333399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287" name="Rectangle 186"/>
            <p:cNvSpPr>
              <a:spLocks noChangeArrowheads="1"/>
            </p:cNvSpPr>
            <p:nvPr/>
          </p:nvSpPr>
          <p:spPr bwMode="auto">
            <a:xfrm>
              <a:off x="2010020" y="5353050"/>
              <a:ext cx="35458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 smtClean="0">
                  <a:solidFill>
                    <a:schemeClr val="bg1"/>
                  </a:solidFill>
                </a:rPr>
                <a:t>41</a:t>
              </a:r>
              <a:endParaRPr lang="fr-FR" sz="1200" b="1">
                <a:solidFill>
                  <a:schemeClr val="bg1"/>
                </a:solidFill>
              </a:endParaRPr>
            </a:p>
          </p:txBody>
        </p:sp>
        <p:sp>
          <p:nvSpPr>
            <p:cNvPr id="11288" name="Rectangle 186"/>
            <p:cNvSpPr>
              <a:spLocks noChangeArrowheads="1"/>
            </p:cNvSpPr>
            <p:nvPr/>
          </p:nvSpPr>
          <p:spPr bwMode="auto">
            <a:xfrm>
              <a:off x="3151285" y="5353050"/>
              <a:ext cx="43954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 smtClean="0">
                  <a:solidFill>
                    <a:schemeClr val="bg1"/>
                  </a:solidFill>
                </a:rPr>
                <a:t>106</a:t>
              </a:r>
              <a:endParaRPr lang="fr-FR" sz="1200" b="1">
                <a:solidFill>
                  <a:schemeClr val="bg1"/>
                </a:solidFill>
              </a:endParaRPr>
            </a:p>
          </p:txBody>
        </p:sp>
        <p:sp>
          <p:nvSpPr>
            <p:cNvPr id="11289" name="Rectangle 186"/>
            <p:cNvSpPr>
              <a:spLocks noChangeArrowheads="1"/>
            </p:cNvSpPr>
            <p:nvPr/>
          </p:nvSpPr>
          <p:spPr bwMode="auto">
            <a:xfrm>
              <a:off x="3908933" y="5353050"/>
              <a:ext cx="35458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 smtClean="0">
                  <a:solidFill>
                    <a:schemeClr val="bg1"/>
                  </a:solidFill>
                </a:rPr>
                <a:t>96</a:t>
              </a:r>
              <a:endParaRPr lang="fr-FR" sz="1200" b="1">
                <a:solidFill>
                  <a:schemeClr val="bg1"/>
                </a:solidFill>
              </a:endParaRPr>
            </a:p>
          </p:txBody>
        </p:sp>
        <p:sp>
          <p:nvSpPr>
            <p:cNvPr id="11290" name="Rectangle 183"/>
            <p:cNvSpPr>
              <a:spLocks noChangeArrowheads="1"/>
            </p:cNvSpPr>
            <p:nvPr/>
          </p:nvSpPr>
          <p:spPr bwMode="auto">
            <a:xfrm>
              <a:off x="1952728" y="4032775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65,9</a:t>
              </a:r>
              <a:endParaRPr lang="fr-FR" sz="1400" b="1">
                <a:solidFill>
                  <a:srgbClr val="333399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291" name="Text Box 176"/>
            <p:cNvSpPr txBox="1">
              <a:spLocks noChangeArrowheads="1"/>
            </p:cNvSpPr>
            <p:nvPr/>
          </p:nvSpPr>
          <p:spPr bwMode="auto">
            <a:xfrm>
              <a:off x="1062435" y="3018438"/>
              <a:ext cx="152637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 b="1" smtClean="0">
                  <a:solidFill>
                    <a:srgbClr val="000066"/>
                  </a:solidFill>
                  <a:latin typeface="+mj-lt"/>
                </a:rPr>
                <a:t>CD4 &lt; 200/mm</a:t>
              </a:r>
              <a:r>
                <a:rPr lang="fr-FR" sz="1600" b="1" baseline="30000" smtClean="0">
                  <a:solidFill>
                    <a:srgbClr val="000066"/>
                  </a:solidFill>
                  <a:latin typeface="+mj-lt"/>
                </a:rPr>
                <a:t>3</a:t>
              </a:r>
              <a:endParaRPr lang="fr-FR" sz="1600" b="1" baseline="3000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11292" name="Text Box 177"/>
            <p:cNvSpPr txBox="1">
              <a:spLocks noChangeArrowheads="1"/>
            </p:cNvSpPr>
            <p:nvPr/>
          </p:nvSpPr>
          <p:spPr bwMode="auto">
            <a:xfrm>
              <a:off x="2961879" y="3018438"/>
              <a:ext cx="152637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 b="1" smtClean="0">
                  <a:solidFill>
                    <a:srgbClr val="000066"/>
                  </a:solidFill>
                  <a:latin typeface="+mj-lt"/>
                </a:rPr>
                <a:t>CD4 ≥ 200/mm</a:t>
              </a:r>
              <a:r>
                <a:rPr lang="fr-FR" sz="1600" b="1" baseline="30000" smtClean="0">
                  <a:solidFill>
                    <a:srgbClr val="000066"/>
                  </a:solidFill>
                  <a:latin typeface="+mj-lt"/>
                </a:rPr>
                <a:t>3</a:t>
              </a:r>
              <a:endParaRPr lang="fr-FR" sz="1600" b="1" baseline="3000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11293" name="ZoneTexte 40"/>
            <p:cNvSpPr txBox="1">
              <a:spLocks noChangeArrowheads="1"/>
            </p:cNvSpPr>
            <p:nvPr/>
          </p:nvSpPr>
          <p:spPr bwMode="auto">
            <a:xfrm>
              <a:off x="767661" y="5341938"/>
              <a:ext cx="4379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dirty="0" smtClean="0">
                  <a:solidFill>
                    <a:srgbClr val="000066"/>
                  </a:solidFill>
                </a:rPr>
                <a:t>n =</a:t>
              </a:r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1294" name="Line 179"/>
            <p:cNvSpPr>
              <a:spLocks noChangeShapeType="1"/>
            </p:cNvSpPr>
            <p:nvPr/>
          </p:nvSpPr>
          <p:spPr bwMode="auto">
            <a:xfrm rot="5400000">
              <a:off x="2732087" y="5722938"/>
              <a:ext cx="793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</p:grpSp>
      <p:sp>
        <p:nvSpPr>
          <p:cNvPr id="6152" name="Rectangle 103"/>
          <p:cNvSpPr>
            <a:spLocks noChangeArrowheads="1"/>
          </p:cNvSpPr>
          <p:nvPr/>
        </p:nvSpPr>
        <p:spPr bwMode="auto">
          <a:xfrm>
            <a:off x="4716463" y="2781300"/>
            <a:ext cx="4384675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Wingdings" charset="0"/>
              <a:buChar char="§"/>
              <a:defRPr/>
            </a:pPr>
            <a:r>
              <a:rPr lang="fr-FR" dirty="0" err="1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Prédicteurs</a:t>
            </a:r>
            <a: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 échec </a:t>
            </a:r>
            <a:b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(modèle de régression multiple) :</a:t>
            </a:r>
          </a:p>
          <a:p>
            <a:pPr marL="800100" lvl="1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Arial" pitchFamily="34" charset="0"/>
              <a:buChar char="•"/>
              <a:defRPr/>
            </a:pPr>
            <a:r>
              <a:rPr lang="fr-FR" sz="1600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Nadir CD4 bas (p = 0,005)</a:t>
            </a:r>
          </a:p>
          <a:p>
            <a:pPr marL="800100" lvl="1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Arial" pitchFamily="34" charset="0"/>
              <a:buChar char="•"/>
              <a:defRPr/>
            </a:pPr>
            <a:r>
              <a:rPr lang="fr-FR" sz="1600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Utilisation antérieure IP (p = 0,004)</a:t>
            </a:r>
          </a:p>
          <a:p>
            <a:pPr marL="800100" lvl="1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Wingdings" charset="0"/>
              <a:buChar char="§"/>
              <a:defRPr/>
            </a:pPr>
            <a:endParaRPr lang="fr-FR" dirty="0" smtClean="0">
              <a:solidFill>
                <a:srgbClr val="000066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Wingdings" charset="0"/>
              <a:buChar char="§"/>
              <a:defRPr/>
            </a:pPr>
            <a: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Génotype (3 patients avec ARN VIH confirmé </a:t>
            </a:r>
            <a:r>
              <a:rPr lang="fr-FR" u="sng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&gt;</a:t>
            </a:r>
            <a: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 400 c/ml, </a:t>
            </a:r>
            <a:b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2 dans le bras monothérapie, </a:t>
            </a:r>
            <a:b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1 dans le bras trithérapie)</a:t>
            </a:r>
          </a:p>
          <a:p>
            <a:pPr marL="800100" lvl="1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rPr>
              <a:t>Pas d’émergence de mutation primaire aux IP</a:t>
            </a:r>
          </a:p>
          <a:p>
            <a:pPr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defRPr/>
            </a:pPr>
            <a:endParaRPr lang="fr-FR" dirty="0">
              <a:solidFill>
                <a:srgbClr val="00006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296" name="Text Box 177"/>
          <p:cNvSpPr txBox="1">
            <a:spLocks noChangeArrowheads="1"/>
          </p:cNvSpPr>
          <p:nvPr/>
        </p:nvSpPr>
        <p:spPr bwMode="auto">
          <a:xfrm>
            <a:off x="935038" y="2638425"/>
            <a:ext cx="32353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fr-FR" sz="2000" b="1" dirty="0" smtClean="0">
                <a:solidFill>
                  <a:srgbClr val="0066FF"/>
                </a:solidFill>
                <a:latin typeface="Calibri" pitchFamily="34" charset="0"/>
              </a:rPr>
              <a:t>ITT, </a:t>
            </a:r>
            <a:r>
              <a:rPr lang="fr-FR" sz="2000" b="1" dirty="0" err="1" smtClean="0">
                <a:solidFill>
                  <a:srgbClr val="0066FF"/>
                </a:solidFill>
                <a:latin typeface="Calibri" pitchFamily="34" charset="0"/>
              </a:rPr>
              <a:t>switch</a:t>
            </a:r>
            <a:r>
              <a:rPr lang="fr-FR" sz="2000" b="1" dirty="0" smtClean="0">
                <a:solidFill>
                  <a:srgbClr val="0066FF"/>
                </a:solidFill>
                <a:latin typeface="Calibri" pitchFamily="34" charset="0"/>
              </a:rPr>
              <a:t> = échec</a:t>
            </a:r>
            <a:endParaRPr lang="fr-FR" sz="2000" b="1" dirty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11298" name="ZoneTexte 69"/>
          <p:cNvSpPr txBox="1">
            <a:spLocks noChangeArrowheads="1"/>
          </p:cNvSpPr>
          <p:nvPr/>
        </p:nvSpPr>
        <p:spPr bwMode="auto">
          <a:xfrm>
            <a:off x="5634038" y="6542088"/>
            <a:ext cx="3467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</a:rPr>
              <a:t>Antinori A. AIDS 2015; 29:1811-20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11299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PROTEA</a:t>
            </a:r>
          </a:p>
        </p:txBody>
      </p:sp>
      <p:sp>
        <p:nvSpPr>
          <p:cNvPr id="45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PROTEA 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2 INTI + (IP ou INNTI) </a:t>
            </a:r>
            <a:br>
              <a:rPr lang="fr-FR" sz="3200" dirty="0" smtClean="0">
                <a:ea typeface="ＭＳ Ｐゴシック" pitchFamily="34" charset="-128"/>
              </a:rPr>
            </a:br>
            <a:r>
              <a:rPr lang="fr-FR" sz="3200" dirty="0" smtClean="0">
                <a:ea typeface="ＭＳ Ｐゴシック" pitchFamily="34" charset="-128"/>
              </a:rPr>
              <a:t>pour monothérapie de DRV/r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Espace réservé du contenu 2"/>
          <p:cNvSpPr>
            <a:spLocks noGrp="1"/>
          </p:cNvSpPr>
          <p:nvPr>
            <p:ph idx="1"/>
          </p:nvPr>
        </p:nvSpPr>
        <p:spPr>
          <a:xfrm>
            <a:off x="50800" y="1700808"/>
            <a:ext cx="9093200" cy="484128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Evénements indésirables les plus fréquents : infections ou infestations (32 %) </a:t>
            </a:r>
            <a:b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et troubles gastro-intestinaux (16 %) </a:t>
            </a:r>
          </a:p>
          <a:p>
            <a:pPr>
              <a:spcBef>
                <a:spcPct val="0"/>
              </a:spcBef>
            </a:pP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Evénements indésirables graves, n = 14 (5 %) : 9 dans le bras monothérapie </a:t>
            </a:r>
            <a:b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et 5 dans le bras trithérapie. 1 décès non lié au traitement dans le bras monothérapie</a:t>
            </a:r>
          </a:p>
          <a:p>
            <a:pPr>
              <a:spcBef>
                <a:spcPct val="0"/>
              </a:spcBef>
            </a:pP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Evénements indésirables de grade 2-4 considérés liés au traitement</a:t>
            </a:r>
          </a:p>
          <a:p>
            <a:pPr lvl="1">
              <a:spcBef>
                <a:spcPct val="0"/>
              </a:spcBef>
            </a:pPr>
            <a:r>
              <a:rPr lang="fr-FR" sz="1600" dirty="0" smtClean="0">
                <a:ea typeface="ＭＳ Ｐゴシック" pitchFamily="34" charset="-128"/>
              </a:rPr>
              <a:t>Plus fréquents sous monothérapie (n = 12 ; 9 %) que sous trithérapie (n = 2 ; 1 %) </a:t>
            </a:r>
          </a:p>
          <a:p>
            <a:pPr lvl="1">
              <a:spcBef>
                <a:spcPct val="0"/>
              </a:spcBef>
            </a:pPr>
            <a:r>
              <a:rPr lang="fr-FR" sz="1600" dirty="0" smtClean="0">
                <a:ea typeface="ＭＳ Ｐゴシック" pitchFamily="34" charset="-128"/>
              </a:rPr>
              <a:t>Dans le bras monothérapie, il s’agit essentiellement de troubles gastro-intestinaux, d’augmentation du cholestérol après arrêt du TDF</a:t>
            </a:r>
            <a:r>
              <a:rPr lang="fr-FR" sz="1800" dirty="0" smtClean="0">
                <a:ea typeface="ＭＳ Ｐゴシック" pitchFamily="34" charset="-128"/>
              </a:rPr>
              <a:t> </a:t>
            </a:r>
          </a:p>
          <a:p>
            <a:pPr>
              <a:spcBef>
                <a:spcPct val="0"/>
              </a:spcBef>
            </a:pP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Arrêt du DRV pour événement indésirable</a:t>
            </a:r>
          </a:p>
          <a:p>
            <a:pPr lvl="1">
              <a:spcBef>
                <a:spcPct val="0"/>
              </a:spcBef>
            </a:pPr>
            <a:r>
              <a:rPr lang="fr-FR" sz="1600" dirty="0" smtClean="0">
                <a:ea typeface="ＭＳ Ｐゴシック" pitchFamily="34" charset="-128"/>
              </a:rPr>
              <a:t>n = 5 (4 %) dans le bras monothérapie, n = 1 (1 %) dans le bras trithérapie</a:t>
            </a:r>
          </a:p>
          <a:p>
            <a:pPr>
              <a:spcBef>
                <a:spcPct val="0"/>
              </a:spcBef>
            </a:pP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Evénements indésirables neurologiques, n = 27 (10 %) : </a:t>
            </a:r>
          </a:p>
          <a:p>
            <a:pPr lvl="1">
              <a:spcBef>
                <a:spcPct val="0"/>
              </a:spcBef>
            </a:pPr>
            <a:r>
              <a:rPr lang="fr-FR" sz="1600" dirty="0" smtClean="0">
                <a:ea typeface="ＭＳ Ｐゴシック" pitchFamily="34" charset="-128"/>
              </a:rPr>
              <a:t>13 dans le bras monothérapie et 14 dans le bras trithérapie</a:t>
            </a:r>
          </a:p>
          <a:p>
            <a:pPr lvl="1">
              <a:spcBef>
                <a:spcPct val="0"/>
              </a:spcBef>
            </a:pPr>
            <a:r>
              <a:rPr lang="fr-FR" sz="1600" dirty="0" smtClean="0">
                <a:ea typeface="ＭＳ Ｐゴシック" pitchFamily="34" charset="-128"/>
              </a:rPr>
              <a:t>Evénement indésirable le plus fréquent = céphalées (n = 14)</a:t>
            </a:r>
          </a:p>
          <a:p>
            <a:pPr>
              <a:spcBef>
                <a:spcPct val="0"/>
              </a:spcBef>
            </a:pP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1 cas d’encéphalomyélite dans le bras monothérapie : </a:t>
            </a:r>
          </a:p>
          <a:p>
            <a:pPr lvl="1">
              <a:spcBef>
                <a:spcPct val="0"/>
              </a:spcBef>
            </a:pPr>
            <a:r>
              <a:rPr lang="fr-FR" sz="1600" dirty="0" smtClean="0">
                <a:ea typeface="ＭＳ Ｐゴシック" pitchFamily="34" charset="-128"/>
              </a:rPr>
              <a:t>Hospitalisation ; ARN VIH détectable dans plasma  et LCR ; </a:t>
            </a:r>
            <a:r>
              <a:rPr lang="fr-FR" sz="1600" dirty="0" err="1" smtClean="0">
                <a:ea typeface="ＭＳ Ｐゴシック" pitchFamily="34" charset="-128"/>
              </a:rPr>
              <a:t>re</a:t>
            </a:r>
            <a:r>
              <a:rPr lang="fr-FR" sz="1600" dirty="0" smtClean="0">
                <a:ea typeface="ＭＳ Ｐゴシック" pitchFamily="34" charset="-128"/>
              </a:rPr>
              <a:t>-suppression et disparition des symptômes du SNC après intensification avec INTI comportant une forte dose de ZDV</a:t>
            </a:r>
          </a:p>
          <a:p>
            <a:pPr lvl="1">
              <a:spcBef>
                <a:spcPct val="0"/>
              </a:spcBef>
            </a:pPr>
            <a:r>
              <a:rPr lang="fr-FR" sz="1600" dirty="0" smtClean="0">
                <a:ea typeface="ＭＳ Ｐゴシック" pitchFamily="34" charset="-128"/>
              </a:rPr>
              <a:t>NB : Nadir de CD4 = 17/mm</a:t>
            </a:r>
            <a:r>
              <a:rPr lang="fr-FR" sz="1600" baseline="30000" dirty="0" smtClean="0">
                <a:ea typeface="ＭＳ Ｐゴシック" pitchFamily="34" charset="-128"/>
              </a:rPr>
              <a:t>3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737542" y="1096963"/>
            <a:ext cx="1653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 b="1" smtClean="0">
                <a:solidFill>
                  <a:srgbClr val="CC3300"/>
                </a:solidFill>
                <a:latin typeface="Calibri" pitchFamily="34" charset="0"/>
              </a:rPr>
              <a:t>Tolérance</a:t>
            </a:r>
            <a:endParaRPr lang="fr-FR" sz="2800" b="1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3316" name="ZoneTexte 69"/>
          <p:cNvSpPr txBox="1">
            <a:spLocks noChangeArrowheads="1"/>
          </p:cNvSpPr>
          <p:nvPr/>
        </p:nvSpPr>
        <p:spPr bwMode="auto">
          <a:xfrm>
            <a:off x="5634038" y="6542088"/>
            <a:ext cx="3467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</a:rPr>
              <a:t>Antinori A. AIDS 2015; 29:1811-20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13317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PROTEA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PROTEA 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2 INTI + (IP ou INNTI) </a:t>
            </a:r>
            <a:br>
              <a:rPr lang="fr-FR" sz="3200" dirty="0" smtClean="0">
                <a:ea typeface="ＭＳ Ｐゴシック" pitchFamily="34" charset="-128"/>
              </a:rPr>
            </a:br>
            <a:r>
              <a:rPr lang="fr-FR" sz="3200" dirty="0" smtClean="0">
                <a:ea typeface="ＭＳ Ｐゴシック" pitchFamily="34" charset="-128"/>
              </a:rPr>
              <a:t>pour monothérapie de DRV/r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contenu 2"/>
          <p:cNvSpPr>
            <a:spLocks noGrp="1"/>
          </p:cNvSpPr>
          <p:nvPr>
            <p:ph type="body" idx="1"/>
          </p:nvPr>
        </p:nvSpPr>
        <p:spPr>
          <a:xfrm>
            <a:off x="50800" y="1581150"/>
            <a:ext cx="9024938" cy="530383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  <a:t>Amélioration de tous les scores neurocognitifs à S48 dans les 2 groupes</a:t>
            </a:r>
            <a:b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  <a:t>(effet d’apprentissage ?)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  <a:t>Pas de différence entre les 2 bras pour le score global (NPZ-5) au cours </a:t>
            </a:r>
            <a:b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  <a:t>du temps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  <a:t>Score NPZ-5 à S48 très significativement associé à sexe, race et score NPZ-5 à J0 (p &lt; 0,0001). La consommation d’alcool, le tabagisme, </a:t>
            </a:r>
            <a:b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  <a:t>un antécédent cardiovasculaire et l’âge étaient également associés de manière significative. Pas d’effet de la charge virale initiale, des CD4 </a:t>
            </a:r>
            <a:b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  <a:t>à l’inclusion ou au nadir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solidFill>
                  <a:srgbClr val="000066"/>
                </a:solidFill>
                <a:ea typeface="ＭＳ Ｐゴシック" pitchFamily="34" charset="-128"/>
              </a:rPr>
              <a:t>Sous-étude SNC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 smtClean="0">
                <a:ea typeface="ＭＳ Ｐゴシック" pitchFamily="34" charset="-128"/>
              </a:rPr>
              <a:t>A J0, ARN VIH &lt; 50/ml dans le LCR chez tous les patients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 smtClean="0">
                <a:ea typeface="ＭＳ Ｐゴシック" pitchFamily="34" charset="-128"/>
              </a:rPr>
              <a:t>A S48, ARN VIH dans LCR &lt; 50 c/ml chez tous sauf 1 patient du bras monothérapie : ARN VIH 654 c/ml, pas de symptômes, nadir CD4 : 166/mm</a:t>
            </a:r>
            <a:r>
              <a:rPr lang="fr-FR" sz="1800" baseline="30000" dirty="0" smtClean="0">
                <a:ea typeface="ＭＳ Ｐゴシック" pitchFamily="34" charset="-128"/>
              </a:rPr>
              <a:t>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 smtClean="0">
                <a:ea typeface="ＭＳ Ｐゴシック" pitchFamily="34" charset="-128"/>
              </a:rPr>
              <a:t>Concentration moyenne de </a:t>
            </a:r>
            <a:r>
              <a:rPr lang="fr-FR" sz="1800" dirty="0" err="1" smtClean="0">
                <a:ea typeface="ＭＳ Ｐゴシック" pitchFamily="34" charset="-128"/>
              </a:rPr>
              <a:t>néoptérine</a:t>
            </a:r>
            <a:r>
              <a:rPr lang="fr-FR" sz="1800" dirty="0" smtClean="0">
                <a:ea typeface="ＭＳ Ｐゴシック" pitchFamily="34" charset="-128"/>
              </a:rPr>
              <a:t> dans le LCR (</a:t>
            </a:r>
            <a:r>
              <a:rPr lang="fr-FR" sz="1800" dirty="0" err="1" smtClean="0">
                <a:ea typeface="ＭＳ Ｐゴシック" pitchFamily="34" charset="-128"/>
              </a:rPr>
              <a:t>nmol</a:t>
            </a:r>
            <a:r>
              <a:rPr lang="fr-FR" sz="1800" dirty="0" smtClean="0">
                <a:ea typeface="ＭＳ Ｐゴシック" pitchFamily="34" charset="-128"/>
              </a:rPr>
              <a:t>/l)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ea typeface="ＭＳ Ｐゴシック" pitchFamily="34" charset="-128"/>
              </a:rPr>
              <a:t>Monothérapie : 4,8 ± 2,1 à J0 versus 6,2 ± 4,3 à S48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ea typeface="ＭＳ Ｐゴシック" pitchFamily="34" charset="-128"/>
              </a:rPr>
              <a:t>Trithérapie : 4,8 ± 1,3 à J0 versus 4,1 ± 1,2 à S48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 smtClean="0">
                <a:ea typeface="ＭＳ Ｐゴシック" pitchFamily="34" charset="-128"/>
              </a:rPr>
              <a:t>Taux moyen albumine dans LCR: valeur dans la norme à S48 pour les 2 bras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477914" y="1096963"/>
            <a:ext cx="61723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 b="1" smtClean="0">
                <a:solidFill>
                  <a:srgbClr val="CC3300"/>
                </a:solidFill>
                <a:latin typeface="Calibri" pitchFamily="34" charset="0"/>
              </a:rPr>
              <a:t>Etude neurocognitive et sous-étude SNC</a:t>
            </a:r>
            <a:endParaRPr lang="fr-FR" sz="2800" b="1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5364" name="ZoneTexte 69"/>
          <p:cNvSpPr txBox="1">
            <a:spLocks noChangeArrowheads="1"/>
          </p:cNvSpPr>
          <p:nvPr/>
        </p:nvSpPr>
        <p:spPr bwMode="auto">
          <a:xfrm>
            <a:off x="5634038" y="6542088"/>
            <a:ext cx="3467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</a:rPr>
              <a:t>Antinori A. AIDS 2015; 29:1811-20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15365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PROTEA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PROTEA 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2 INTI + (IP ou INNTI) </a:t>
            </a:r>
            <a:br>
              <a:rPr lang="fr-FR" sz="3200" dirty="0" smtClean="0">
                <a:ea typeface="ＭＳ Ｐゴシック" pitchFamily="34" charset="-128"/>
              </a:rPr>
            </a:br>
            <a:r>
              <a:rPr lang="fr-FR" sz="3200" dirty="0" smtClean="0">
                <a:ea typeface="ＭＳ Ｐゴシック" pitchFamily="34" charset="-128"/>
              </a:rPr>
              <a:t>pour monothérapie de DRV/r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2"/>
          <p:cNvSpPr>
            <a:spLocks noGrp="1"/>
          </p:cNvSpPr>
          <p:nvPr>
            <p:ph type="body" idx="1"/>
          </p:nvPr>
        </p:nvSpPr>
        <p:spPr>
          <a:xfrm>
            <a:off x="50800" y="1268413"/>
            <a:ext cx="8769672" cy="5303837"/>
          </a:xfrm>
        </p:spPr>
        <p:txBody>
          <a:bodyPr/>
          <a:lstStyle/>
          <a:p>
            <a:r>
              <a:rPr lang="fr-FR" sz="3200" b="1" smtClean="0">
                <a:latin typeface="Calibri" pitchFamily="34" charset="0"/>
                <a:ea typeface="ＭＳ Ｐゴシック" pitchFamily="34" charset="-128"/>
              </a:rPr>
              <a:t>Conclusion</a:t>
            </a:r>
            <a:endParaRPr lang="fr-FR" sz="3200" b="1" dirty="0" smtClean="0">
              <a:latin typeface="Calibri" pitchFamily="34" charset="0"/>
              <a:ea typeface="ＭＳ Ｐゴシック" pitchFamily="34" charset="-128"/>
            </a:endParaRP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Chez les patients VIH avec suppression virologique sous trithérapie de 1ère ligne standard (2 INTI + 1 INNTI ou 1 IP), la monothérapie </a:t>
            </a:r>
            <a:br>
              <a:rPr lang="fr-FR" sz="2000" dirty="0" smtClean="0">
                <a:ea typeface="ＭＳ Ｐゴシック" pitchFamily="34" charset="-128"/>
              </a:rPr>
            </a:br>
            <a:r>
              <a:rPr lang="fr-FR" sz="2000" dirty="0" smtClean="0">
                <a:ea typeface="ＭＳ Ｐゴシック" pitchFamily="34" charset="-128"/>
              </a:rPr>
              <a:t>de DRV/r en 1 prise/jour n’était pas non inférieure en terme de suppression virologique à S48 à une trithérapie associant 2 INTI </a:t>
            </a:r>
            <a:br>
              <a:rPr lang="fr-FR" sz="2000" dirty="0" smtClean="0">
                <a:ea typeface="ＭＳ Ｐゴシック" pitchFamily="34" charset="-128"/>
              </a:rPr>
            </a:br>
            <a:r>
              <a:rPr lang="fr-FR" sz="2000" dirty="0" smtClean="0">
                <a:ea typeface="ＭＳ Ｐゴシック" pitchFamily="34" charset="-128"/>
              </a:rPr>
              <a:t>+ DRV/r QD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Un nadir de CD4 bas (&lt; 200/mm</a:t>
            </a:r>
            <a:r>
              <a:rPr lang="fr-FR" sz="2000" baseline="30000" dirty="0" smtClean="0">
                <a:ea typeface="ＭＳ Ｐゴシック" pitchFamily="34" charset="-128"/>
              </a:rPr>
              <a:t>3</a:t>
            </a:r>
            <a:r>
              <a:rPr lang="fr-FR" sz="2000" dirty="0" smtClean="0">
                <a:ea typeface="ＭＳ Ｐゴシック" pitchFamily="34" charset="-128"/>
              </a:rPr>
              <a:t>) était hautement prédictif de l’échec dans le bras monothérapie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Deux patients dans le bras monothérapie avec un nadir de </a:t>
            </a:r>
            <a:br>
              <a:rPr lang="fr-FR" sz="2000" dirty="0" smtClean="0">
                <a:ea typeface="ＭＳ Ｐゴシック" pitchFamily="34" charset="-128"/>
              </a:rPr>
            </a:br>
            <a:r>
              <a:rPr lang="fr-FR" sz="2000" dirty="0" smtClean="0">
                <a:ea typeface="ＭＳ Ｐゴシック" pitchFamily="34" charset="-128"/>
              </a:rPr>
              <a:t>CD4 &lt; 200/mm</a:t>
            </a:r>
            <a:r>
              <a:rPr lang="fr-FR" sz="2000" baseline="30000" dirty="0" smtClean="0">
                <a:ea typeface="ＭＳ Ｐゴシック" pitchFamily="34" charset="-128"/>
              </a:rPr>
              <a:t>3</a:t>
            </a:r>
            <a:r>
              <a:rPr lang="fr-FR" sz="2000" dirty="0" smtClean="0">
                <a:ea typeface="ＭＳ Ｐゴシック" pitchFamily="34" charset="-128"/>
              </a:rPr>
              <a:t> ont développé une virémie à la fois dans le LCR </a:t>
            </a:r>
            <a:br>
              <a:rPr lang="fr-FR" sz="2000" dirty="0" smtClean="0">
                <a:ea typeface="ＭＳ Ｐゴシック" pitchFamily="34" charset="-128"/>
              </a:rPr>
            </a:br>
            <a:r>
              <a:rPr lang="fr-FR" sz="2000" dirty="0" smtClean="0">
                <a:ea typeface="ＭＳ Ｐゴシック" pitchFamily="34" charset="-128"/>
              </a:rPr>
              <a:t>et le plasma, un des 2 cas étant symptomatique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Pas de différence pour la fonction neurocognitive ou le risque d’événements indésirables neuropsychiatriques entre les bras monothérapie DRV/r et trithérapie DRV/r + 2 INTI</a:t>
            </a:r>
          </a:p>
        </p:txBody>
      </p:sp>
      <p:sp>
        <p:nvSpPr>
          <p:cNvPr id="17411" name="ZoneTexte 69"/>
          <p:cNvSpPr txBox="1">
            <a:spLocks noChangeArrowheads="1"/>
          </p:cNvSpPr>
          <p:nvPr/>
        </p:nvSpPr>
        <p:spPr bwMode="auto">
          <a:xfrm>
            <a:off x="5634038" y="6542088"/>
            <a:ext cx="3467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</a:rPr>
              <a:t>Antinori A. AIDS 2015; 29:1811-20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17412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PROTEA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PROTEA 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2 INTI + (IP ou INNTI) </a:t>
            </a:r>
            <a:br>
              <a:rPr lang="fr-FR" sz="3200" dirty="0" smtClean="0">
                <a:ea typeface="ＭＳ Ｐゴシック" pitchFamily="34" charset="-128"/>
              </a:rPr>
            </a:br>
            <a:r>
              <a:rPr lang="fr-FR" sz="3200" dirty="0" smtClean="0">
                <a:ea typeface="ＭＳ Ｐゴシック" pitchFamily="34" charset="-128"/>
              </a:rPr>
              <a:t>pour monothérapie de DRV/r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9537</TotalTime>
  <Words>706</Words>
  <Application>Microsoft Office PowerPoint</Application>
  <PresentationFormat>Affichage à l'écran (4:3)</PresentationFormat>
  <Paragraphs>204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ARV_trials_2015</vt:lpstr>
      <vt:lpstr>Switch pour monothérapie de DRV/r</vt:lpstr>
      <vt:lpstr>Etude PROTEA : switch 2 INTI + (IP ou INNTI)  pour monothérapie de DRV/r QD</vt:lpstr>
      <vt:lpstr>Etude PROTEA : switch 2 INTI + (IP ou INNTI)  pour monothérapie de DRV/r QD</vt:lpstr>
      <vt:lpstr>Etude PROTEA : switch 2 INTI + (IP ou INNTI)  pour monothérapie de DRV/r QD</vt:lpstr>
      <vt:lpstr>Etude PROTEA : switch 2 INTI + (IP ou INNTI)  pour monothérapie de DRV/r QD</vt:lpstr>
      <vt:lpstr>Etude PROTEA : switch 2 INTI + (IP ou INNTI)  pour monothérapie de DRV/r QD</vt:lpstr>
      <vt:lpstr>Etude PROTEA : switch 2 INTI + (IP ou INNTI)  pour monothérapie de DRV/r QD</vt:lpstr>
      <vt:lpstr>Etude PROTEA : switch 2 INTI + (IP ou INNTI)  pour monothérapie de DRV/r QD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Switch 2015</dc:title>
  <dc:subject>www.arv-trials.com</dc:subject>
  <dc:creator>Pedro Cahn, Anton Posniak, François Raffi</dc:creator>
  <cp:keywords/>
  <cp:lastModifiedBy>Utilisateur</cp:lastModifiedBy>
  <cp:revision>302</cp:revision>
  <dcterms:created xsi:type="dcterms:W3CDTF">2011-03-08T09:11:08Z</dcterms:created>
  <dcterms:modified xsi:type="dcterms:W3CDTF">2016-07-28T09:36:10Z</dcterms:modified>
  <cp:category>www.aei.fr</cp:category>
</cp:coreProperties>
</file>