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12.xml" ContentType="application/vnd.openxmlformats-officedocument.presentationml.tag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4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5" r:id="rId11"/>
    <p:sldId id="276" r:id="rId12"/>
    <p:sldId id="277" r:id="rId13"/>
    <p:sldId id="278" r:id="rId14"/>
    <p:sldId id="266" r:id="rId15"/>
  </p:sldIdLst>
  <p:sldSz cx="9144000" cy="6858000" type="screen4x3"/>
  <p:notesSz cx="6858000" cy="9144000"/>
  <p:custDataLst>
    <p:tags r:id="rId17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6FF"/>
    <a:srgbClr val="DDDDDD"/>
    <a:srgbClr val="000066"/>
    <a:srgbClr val="333399"/>
    <a:srgbClr val="FBB040"/>
    <a:srgbClr val="0CB5EA"/>
    <a:srgbClr val="FFFFFF"/>
    <a:srgbClr val="CC3300"/>
    <a:srgbClr val="A6A6A6"/>
    <a:srgbClr val="429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3883" autoAdjust="0"/>
    <p:restoredTop sz="97347" autoAdjust="0"/>
  </p:normalViewPr>
  <p:slideViewPr>
    <p:cSldViewPr snapToGrid="0" snapToObjects="1">
      <p:cViewPr varScale="1">
        <p:scale>
          <a:sx n="84" d="100"/>
          <a:sy n="84" d="100"/>
        </p:scale>
        <p:origin x="1656" y="66"/>
      </p:cViewPr>
      <p:guideLst>
        <p:guide orient="horz" pos="981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85061242344701"/>
          <c:y val="6.8194444444444502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UPCR (1216)</c:v>
                </c:pt>
                <c:pt idx="1">
                  <c:v>UPCR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-18.8</c:v>
                </c:pt>
                <c:pt idx="1">
                  <c:v>-30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4E-4E42-989F-70C5A239AE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FC8A2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B84E-4E42-989F-70C5A239AE51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B84E-4E42-989F-70C5A239AE51}"/>
              </c:ext>
            </c:extLst>
          </c:dPt>
          <c:cat>
            <c:strRef>
              <c:f>Sheet1!$A$2:$A$3</c:f>
              <c:strCache>
                <c:ptCount val="2"/>
                <c:pt idx="0">
                  <c:v>UPCR (1216)</c:v>
                </c:pt>
                <c:pt idx="1">
                  <c:v>UPCR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7.3</c:v>
                </c:pt>
                <c:pt idx="1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4E-4E42-989F-70C5A239A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-2048422696"/>
        <c:axId val="-2051698600"/>
      </c:barChart>
      <c:catAx>
        <c:axId val="-2048422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2051698600"/>
        <c:crosses val="autoZero"/>
        <c:auto val="1"/>
        <c:lblAlgn val="ctr"/>
        <c:lblOffset val="100"/>
        <c:noMultiLvlLbl val="0"/>
      </c:catAx>
      <c:valAx>
        <c:axId val="-2051698600"/>
        <c:scaling>
          <c:orientation val="minMax"/>
          <c:max val="20"/>
          <c:min val="-4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fr-FR"/>
          </a:p>
        </c:txPr>
        <c:crossAx val="-2048422696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327835654103098E-2"/>
          <c:y val="3.6331458307725301E-2"/>
          <c:w val="0.89004260157666304"/>
          <c:h val="0.9045201941820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9FE6FF"/>
            </a:solidFill>
            <a:ln w="25398">
              <a:noFill/>
            </a:ln>
          </c:spPr>
          <c:invertIfNegative val="0"/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173</c:v>
                </c:pt>
                <c:pt idx="3">
                  <c:v>109</c:v>
                </c:pt>
                <c:pt idx="6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D2-40CA-8B83-4C8528FE4D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F4DC78"/>
            </a:solidFill>
            <a:ln w="25398"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FBB040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2-84D2-40CA-8B83-4C8528FE4D90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4D2-40CA-8B83-4C8528FE4D90}"/>
              </c:ext>
            </c:extLst>
          </c:dPt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1">
                  <c:v>167</c:v>
                </c:pt>
                <c:pt idx="4">
                  <c:v>105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D2-40CA-8B83-4C8528FE4D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ODE 48</c:v>
                </c:pt>
              </c:strCache>
            </c:strRef>
          </c:tx>
          <c:spPr>
            <a:solidFill>
              <a:srgbClr val="0CB5EA"/>
            </a:solidFill>
            <a:ln w="25398">
              <a:noFill/>
            </a:ln>
          </c:spPr>
          <c:invertIfNegative val="0"/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16</c:v>
                </c:pt>
                <c:pt idx="3">
                  <c:v>13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D2-40CA-8B83-4C8528FE4D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CPA48</c:v>
                </c:pt>
              </c:strCache>
            </c:strRef>
          </c:tx>
          <c:spPr>
            <a:solidFill>
              <a:srgbClr val="FBB040"/>
            </a:solidFill>
            <a:ln w="25398"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4D2-40CA-8B83-4C8528FE4D9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84D2-40CA-8B83-4C8528FE4D90}"/>
              </c:ext>
            </c:extLst>
          </c:dPt>
          <c:dPt>
            <c:idx val="7"/>
            <c:invertIfNegative val="0"/>
            <c:bubble3D val="0"/>
            <c:spPr>
              <a:solidFill>
                <a:srgbClr val="F4DC78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9-84D2-40CA-8B83-4C8528FE4D90}"/>
              </c:ext>
            </c:extLst>
          </c:dPt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1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D2-40CA-8B83-4C8528FE4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095907960"/>
        <c:axId val="-2095459640"/>
      </c:barChart>
      <c:catAx>
        <c:axId val="-209590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95459640"/>
        <c:crosses val="autoZero"/>
        <c:auto val="1"/>
        <c:lblAlgn val="ctr"/>
        <c:lblOffset val="100"/>
        <c:noMultiLvlLbl val="0"/>
      </c:catAx>
      <c:valAx>
        <c:axId val="-209545964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95907960"/>
        <c:crosses val="autoZero"/>
        <c:crossBetween val="between"/>
        <c:majorUnit val="50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327835654103098E-2"/>
          <c:y val="7.0379046404599299E-2"/>
          <c:w val="0.89004260157666304"/>
          <c:h val="0.9045201941820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CB5EA"/>
            </a:solidFill>
            <a:ln w="25398">
              <a:noFill/>
            </a:ln>
          </c:spPr>
          <c:invertIfNegative val="0"/>
          <c: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3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55-4B08-A171-D3EBC9DB5001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CB5EA"/>
            </a:solidFill>
            <a:ln w="25398">
              <a:noFill/>
            </a:ln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55-4B08-A171-D3EBC9DB500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F55-4B08-A171-D3EBC9DB5001}"/>
              </c:ext>
            </c:extLst>
          </c:dPt>
          <c:val>
            <c:numRef>
              <c:f>Sheet1!$B$2:$B$10</c:f>
              <c:numCache>
                <c:formatCode>General</c:formatCode>
                <c:ptCount val="9"/>
                <c:pt idx="0">
                  <c:v>183</c:v>
                </c:pt>
                <c:pt idx="3">
                  <c:v>118</c:v>
                </c:pt>
                <c:pt idx="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55-4B08-A171-D3EBC9DB5001}"/>
            </c:ext>
          </c:extLst>
        </c:ser>
        <c:ser>
          <c:idx val="3"/>
          <c:order val="2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398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717074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9-CF55-4B08-A171-D3EBC9DB5001}"/>
              </c:ext>
            </c:extLst>
          </c:dPt>
          <c:dPt>
            <c:idx val="4"/>
            <c:invertIfNegative val="0"/>
            <c:bubble3D val="0"/>
            <c:spPr>
              <a:solidFill>
                <a:srgbClr val="CBCBCB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B-CF55-4B08-A171-D3EBC9DB5001}"/>
              </c:ext>
            </c:extLst>
          </c:dPt>
          <c:dPt>
            <c:idx val="7"/>
            <c:invertIfNegative val="0"/>
            <c:bubble3D val="0"/>
            <c:spPr>
              <a:solidFill>
                <a:srgbClr val="717074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D-CF55-4B08-A171-D3EBC9DB5001}"/>
              </c:ext>
            </c:extLst>
          </c:dPt>
          <c:val>
            <c:numRef>
              <c:f>Sheet1!$C$2:$C$10</c:f>
              <c:numCache>
                <c:formatCode>General</c:formatCode>
                <c:ptCount val="9"/>
                <c:pt idx="1">
                  <c:v>187</c:v>
                </c:pt>
                <c:pt idx="4">
                  <c:v>115</c:v>
                </c:pt>
                <c:pt idx="7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F55-4B08-A171-D3EBC9DB5001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ODE 48</c:v>
                </c:pt>
              </c:strCache>
            </c:strRef>
          </c:tx>
          <c:spPr>
            <a:solidFill>
              <a:srgbClr val="9FE6FF"/>
            </a:solidFill>
          </c:spPr>
          <c:invertIfNegative val="0"/>
          <c:val>
            <c:numRef>
              <c:f>Sheet1!$D$2:$D$10</c:f>
              <c:numCache>
                <c:formatCode>General</c:formatCode>
                <c:ptCount val="9"/>
                <c:pt idx="0">
                  <c:v>8</c:v>
                </c:pt>
                <c:pt idx="3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F55-4B08-A171-D3EBC9DB5001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CPA48</c:v>
                </c:pt>
              </c:strCache>
            </c:strRef>
          </c:tx>
          <c:spPr>
            <a:solidFill>
              <a:srgbClr val="CBCBCB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11-CF55-4B08-A171-D3EBC9DB5001}"/>
              </c:ext>
            </c:extLst>
          </c:dPt>
          <c:val>
            <c:numRef>
              <c:f>Sheet1!$E$2:$E$10</c:f>
              <c:numCache>
                <c:formatCode>General</c:formatCode>
                <c:ptCount val="9"/>
                <c:pt idx="1">
                  <c:v>5</c:v>
                </c:pt>
                <c:pt idx="4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55-4B08-A171-D3EBC9DB5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105876920"/>
        <c:axId val="-2051595640"/>
      </c:barChart>
      <c:catAx>
        <c:axId val="-2105876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51595640"/>
        <c:crosses val="autoZero"/>
        <c:auto val="1"/>
        <c:lblAlgn val="ctr"/>
        <c:lblOffset val="100"/>
        <c:noMultiLvlLbl val="0"/>
      </c:catAx>
      <c:valAx>
        <c:axId val="-205159564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05876920"/>
        <c:crosses val="autoZero"/>
        <c:crossBetween val="between"/>
        <c:majorUnit val="50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24255740511301"/>
          <c:y val="0.119313775236917"/>
          <c:w val="0.67619579909092498"/>
          <c:h val="0.82574200765887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00B050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CB5EA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1-1756-4489-96A7-CDF69293D07B}"/>
              </c:ext>
            </c:extLst>
          </c:dPt>
          <c:dPt>
            <c:idx val="1"/>
            <c:invertIfNegative val="0"/>
            <c:bubble3D val="0"/>
            <c:spPr>
              <a:solidFill>
                <a:srgbClr val="CBCBCB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3-1756-4489-96A7-CDF69293D07B}"/>
              </c:ext>
            </c:extLst>
          </c:dPt>
          <c:cat>
            <c:strRef>
              <c:f>Sheet1!$A$2:$A$3</c:f>
              <c:strCache>
                <c:ptCount val="2"/>
                <c:pt idx="0">
                  <c:v>ODE</c:v>
                </c:pt>
                <c:pt idx="1">
                  <c:v>ATR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56-4489-96A7-CDF69293D0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595959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756-4489-96A7-CDF69293D07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756-4489-96A7-CDF69293D07B}"/>
              </c:ext>
            </c:extLst>
          </c:dPt>
          <c:cat>
            <c:strRef>
              <c:f>Sheet1!$A$2:$A$3</c:f>
              <c:strCache>
                <c:ptCount val="2"/>
                <c:pt idx="0">
                  <c:v>ODE</c:v>
                </c:pt>
                <c:pt idx="1">
                  <c:v>ATR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56-4489-96A7-CDF69293D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107393128"/>
        <c:axId val="-2006467000"/>
      </c:barChart>
      <c:catAx>
        <c:axId val="-2107393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06467000"/>
        <c:crosses val="autoZero"/>
        <c:auto val="1"/>
        <c:lblAlgn val="ctr"/>
        <c:lblOffset val="100"/>
        <c:noMultiLvlLbl val="0"/>
      </c:catAx>
      <c:valAx>
        <c:axId val="-2006467000"/>
        <c:scaling>
          <c:orientation val="minMax"/>
          <c:max val="4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07393128"/>
        <c:crosses val="autoZero"/>
        <c:crossBetween val="between"/>
        <c:majorUnit val="1"/>
      </c:valAx>
      <c:spPr>
        <a:noFill/>
        <a:ln w="253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5"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67840297028"/>
          <c:y val="6.21692420183656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UACR (1216)</c:v>
                </c:pt>
                <c:pt idx="1">
                  <c:v>UACR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-7.8</c:v>
                </c:pt>
                <c:pt idx="1">
                  <c:v>-13.5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7C-46E2-AA0D-6A7C305A73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027F9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967C-46E2-AA0D-6A7C305A73D8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967C-46E2-AA0D-6A7C305A73D8}"/>
              </c:ext>
            </c:extLst>
          </c:dPt>
          <c:cat>
            <c:strRef>
              <c:f>Sheet1!$A$2:$A$3</c:f>
              <c:strCache>
                <c:ptCount val="2"/>
                <c:pt idx="0">
                  <c:v>UACR (1216)</c:v>
                </c:pt>
                <c:pt idx="1">
                  <c:v>UACR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16.8</c:v>
                </c:pt>
                <c:pt idx="1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67C-46E2-AA0D-6A7C305A7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-2107287176"/>
        <c:axId val="-2051733768"/>
      </c:barChart>
      <c:catAx>
        <c:axId val="-210728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2051733768"/>
        <c:crosses val="autoZero"/>
        <c:auto val="1"/>
        <c:lblAlgn val="ctr"/>
        <c:lblOffset val="100"/>
        <c:noMultiLvlLbl val="0"/>
      </c:catAx>
      <c:valAx>
        <c:axId val="-2051733768"/>
        <c:scaling>
          <c:orientation val="minMax"/>
          <c:max val="20"/>
          <c:min val="-2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fr-FR"/>
          </a:p>
        </c:txPr>
        <c:crossAx val="-2107287176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548600533758"/>
          <c:y val="5.8381056401200601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RBP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-18</c:v>
                </c:pt>
                <c:pt idx="1">
                  <c:v>-27.6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7C-412B-9394-E5EEADA94E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FC8A2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DE7C-412B-9394-E5EEADA94E4A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DE7C-412B-9394-E5EEADA94E4A}"/>
              </c:ext>
            </c:extLst>
          </c:dPt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RBP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21.5</c:v>
                </c:pt>
                <c:pt idx="1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E7C-412B-9394-E5EEADA94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-2112646232"/>
        <c:axId val="-2006339656"/>
      </c:barChart>
      <c:catAx>
        <c:axId val="-2112646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2006339656"/>
        <c:crosses val="autoZero"/>
        <c:auto val="1"/>
        <c:lblAlgn val="ctr"/>
        <c:lblOffset val="100"/>
        <c:noMultiLvlLbl val="0"/>
      </c:catAx>
      <c:valAx>
        <c:axId val="-2006339656"/>
        <c:scaling>
          <c:orientation val="minMax"/>
          <c:max val="40"/>
          <c:min val="-4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-2112646232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9867840297028"/>
          <c:y val="6.21692420183656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B2M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-29</c:v>
                </c:pt>
                <c:pt idx="1">
                  <c:v>-41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7A-4752-AE63-24D33ECC40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CPA/ATR</c:v>
                </c:pt>
              </c:strCache>
            </c:strRef>
          </c:tx>
          <c:spPr>
            <a:solidFill>
              <a:srgbClr val="027F9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737A-4752-AE63-24D33ECC40E6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737A-4752-AE63-24D33ECC40E6}"/>
              </c:ext>
            </c:extLst>
          </c:dPt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B2M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12</c:v>
                </c:pt>
                <c:pt idx="1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37A-4752-AE63-24D33ECC4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-2107187224"/>
        <c:axId val="-2048524088"/>
      </c:barChart>
      <c:catAx>
        <c:axId val="-210718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2048524088"/>
        <c:crosses val="autoZero"/>
        <c:auto val="1"/>
        <c:lblAlgn val="ctr"/>
        <c:lblOffset val="100"/>
        <c:noMultiLvlLbl val="0"/>
      </c:catAx>
      <c:valAx>
        <c:axId val="-2048524088"/>
        <c:scaling>
          <c:orientation val="minMax"/>
          <c:max val="20"/>
          <c:min val="-4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fr-FR"/>
          </a:p>
        </c:txPr>
        <c:crossAx val="-2107187224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91321647098188"/>
          <c:w val="0.68843033191951497"/>
          <c:h val="0.601435547437447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61FE-4D6A-9413-6D01AFDD4BD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FE-4D6A-9413-6D01AFDD4BD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FE-4D6A-9413-6D01AFDD4BD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FE-4D6A-9413-6D01AFDD4BDE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FE-4D6A-9413-6D01AFDD4BDE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1">
                    <c:v>0.27200000000000002</c:v>
                  </c:pt>
                  <c:pt idx="2">
                    <c:v>0.29599999999999999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1">
                    <c:v>0.27300000000000002</c:v>
                  </c:pt>
                  <c:pt idx="2">
                    <c:v>0.29499999999999998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0.77100000000000002</c:v>
                </c:pt>
                <c:pt idx="2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FE-4D6A-9413-6D01AFDD4B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FBB04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FBB040"/>
              </a:solidFill>
              <a:ln>
                <a:noFill/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1">
                    <c:v>0.29799999999999999</c:v>
                  </c:pt>
                  <c:pt idx="2">
                    <c:v>0.32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1">
                    <c:v>0.29799999999999999</c:v>
                  </c:pt>
                  <c:pt idx="2">
                    <c:v>0.31900000000000001</c:v>
                  </c:pt>
                </c:numCache>
              </c:numRef>
            </c:minus>
            <c:spPr>
              <a:ln w="9525">
                <a:solidFill>
                  <a:srgbClr val="FBB040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8.9999999999999993E-3</c:v>
                </c:pt>
                <c:pt idx="2">
                  <c:v>-0.245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1FE-4D6A-9413-6D01AFDD4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2942488"/>
        <c:axId val="1622945864"/>
      </c:lineChart>
      <c:catAx>
        <c:axId val="1622942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1622945864"/>
        <c:crosses val="autoZero"/>
        <c:auto val="0"/>
        <c:lblAlgn val="ctr"/>
        <c:lblOffset val="100"/>
        <c:noMultiLvlLbl val="0"/>
      </c:catAx>
      <c:valAx>
        <c:axId val="1622945864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0"/>
            </a:pPr>
            <a:endParaRPr lang="fr-FR"/>
          </a:p>
        </c:txPr>
        <c:crossAx val="1622942488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91321647098188"/>
          <c:w val="0.69165307659028197"/>
          <c:h val="0.601435547437447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BF7F-4B96-8138-FEC74E525CE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7F-4B96-8138-FEC74E525C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7F-4B96-8138-FEC74E525C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7F-4B96-8138-FEC74E525CEA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7F-4B96-8138-FEC74E525CEA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0.224</c:v>
                  </c:pt>
                  <c:pt idx="2">
                    <c:v>0.251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0.224</c:v>
                  </c:pt>
                  <c:pt idx="2">
                    <c:v>0.252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0.90200000000000002</c:v>
                </c:pt>
                <c:pt idx="2">
                  <c:v>1.2789999999999999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7F-4B96-8138-FEC74E525C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717074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717074"/>
              </a:solidFill>
              <a:ln>
                <a:solidFill>
                  <a:srgbClr val="717074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0.20200000000000001</c:v>
                  </c:pt>
                  <c:pt idx="2">
                    <c:v>0.25600000000000001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0.20200000000000001</c:v>
                  </c:pt>
                  <c:pt idx="2">
                    <c:v>0.25600000000000001</c:v>
                  </c:pt>
                </c:numCache>
              </c:numRef>
            </c:minus>
            <c:spPr>
              <a:ln w="9525">
                <a:solidFill>
                  <a:srgbClr val="717074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-8.9999999999999993E-3</c:v>
                </c:pt>
                <c:pt idx="2">
                  <c:v>-0.13400000000000001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7F-4B96-8138-FEC74E525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2460888"/>
        <c:axId val="1622718712"/>
      </c:lineChart>
      <c:catAx>
        <c:axId val="162246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1622718712"/>
        <c:crosses val="autoZero"/>
        <c:auto val="0"/>
        <c:lblAlgn val="ctr"/>
        <c:lblOffset val="100"/>
        <c:noMultiLvlLbl val="0"/>
      </c:catAx>
      <c:valAx>
        <c:axId val="1622718712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0"/>
            </a:pPr>
            <a:endParaRPr lang="fr-FR"/>
          </a:p>
        </c:txPr>
        <c:crossAx val="1622460888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91321647098188"/>
          <c:w val="0.69165307659028197"/>
          <c:h val="0.601435547437447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175B-4AFE-87CB-F890E31C9A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5B-4AFE-87CB-F890E31C9AB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5B-4AFE-87CB-F890E31C9AB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5B-4AFE-87CB-F890E31C9ABD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5B-4AFE-87CB-F890E31C9ABD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0.309</c:v>
                  </c:pt>
                  <c:pt idx="2">
                    <c:v>0.34799999999999998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0.309</c:v>
                  </c:pt>
                  <c:pt idx="2">
                    <c:v>0.34899999999999998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1.226</c:v>
                </c:pt>
                <c:pt idx="2">
                  <c:v>1.645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75B-4AFE-87CB-F890E31C9A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717074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717074"/>
              </a:solidFill>
              <a:ln>
                <a:solidFill>
                  <a:srgbClr val="717074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0.27300000000000002</c:v>
                  </c:pt>
                  <c:pt idx="2">
                    <c:v>0.29699999999999999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0.27200000000000002</c:v>
                  </c:pt>
                  <c:pt idx="2">
                    <c:v>0.29799999999999999</c:v>
                  </c:pt>
                </c:numCache>
              </c:numRef>
            </c:minus>
            <c:spPr>
              <a:ln w="9525">
                <a:solidFill>
                  <a:srgbClr val="717074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0.106</c:v>
                </c:pt>
                <c:pt idx="2">
                  <c:v>-4.4999999999999998E-2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5B-4AFE-87CB-F890E31C9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3109512"/>
        <c:axId val="1623112888"/>
      </c:lineChart>
      <c:catAx>
        <c:axId val="1623109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1623112888"/>
        <c:crosses val="autoZero"/>
        <c:auto val="0"/>
        <c:lblAlgn val="ctr"/>
        <c:lblOffset val="100"/>
        <c:noMultiLvlLbl val="0"/>
      </c:catAx>
      <c:valAx>
        <c:axId val="1623112888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0"/>
            </a:pPr>
            <a:endParaRPr lang="fr-FR"/>
          </a:p>
        </c:txPr>
        <c:crossAx val="1623109512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5649057778436001"/>
          <c:w val="0.681985046430162"/>
          <c:h val="0.636266616751276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8009-48AD-8972-0ED62E9A111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09-48AD-8972-0ED62E9A111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09-48AD-8972-0ED62E9A111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09-48AD-8972-0ED62E9A1119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09-48AD-8972-0ED62E9A1119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0.41299999999999998</c:v>
                  </c:pt>
                  <c:pt idx="2">
                    <c:v>0.51700000000000002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0.41199999999999998</c:v>
                  </c:pt>
                  <c:pt idx="2">
                    <c:v>0.51700000000000002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1.766</c:v>
                </c:pt>
                <c:pt idx="2">
                  <c:v>1.613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009-48AD-8972-0ED62E9A11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FBB04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FBB040"/>
              </a:solidFill>
              <a:ln>
                <a:noFill/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0.40600000000000003</c:v>
                  </c:pt>
                  <c:pt idx="2">
                    <c:v>0.45100000000000001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0.40699999999999997</c:v>
                  </c:pt>
                  <c:pt idx="2">
                    <c:v>0.45100000000000001</c:v>
                  </c:pt>
                </c:numCache>
              </c:numRef>
            </c:minus>
            <c:spPr>
              <a:ln w="9525">
                <a:solidFill>
                  <a:srgbClr val="FBB040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-0.14199999999999999</c:v>
                </c:pt>
                <c:pt idx="2">
                  <c:v>7.4999999999999997E-2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009-48AD-8972-0ED62E9A1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3161368"/>
        <c:axId val="1623164744"/>
      </c:lineChart>
      <c:catAx>
        <c:axId val="162316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1623164744"/>
        <c:crosses val="autoZero"/>
        <c:auto val="0"/>
        <c:lblAlgn val="ctr"/>
        <c:lblOffset val="100"/>
        <c:noMultiLvlLbl val="0"/>
      </c:catAx>
      <c:valAx>
        <c:axId val="1623164744"/>
        <c:scaling>
          <c:orientation val="minMax"/>
          <c:max val="2.200000000000000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1623161368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>
          <a:solidFill>
            <a:schemeClr val="tx1"/>
          </a:solidFill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13747965048699"/>
          <c:y val="8.6726336602692106E-2"/>
          <c:w val="0.67619579909092498"/>
          <c:h val="0.82574200765887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7F7F7F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FE6FF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1-0578-4C76-923A-6C5D3796AF69}"/>
              </c:ext>
            </c:extLst>
          </c:dPt>
          <c:dPt>
            <c:idx val="1"/>
            <c:invertIfNegative val="0"/>
            <c:bubble3D val="0"/>
            <c:spPr>
              <a:solidFill>
                <a:srgbClr val="F4DC78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3-0578-4C76-923A-6C5D3796AF69}"/>
              </c:ext>
            </c:extLst>
          </c:dPt>
          <c:cat>
            <c:strRef>
              <c:f>Sheet1!$A$2:$A$3</c:f>
              <c:strCache>
                <c:ptCount val="2"/>
                <c:pt idx="0">
                  <c:v>GEN</c:v>
                </c:pt>
                <c:pt idx="1">
                  <c:v>ATV/r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78-4C76-923A-6C5D3796AF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CB5EA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578-4C76-923A-6C5D3796AF69}"/>
              </c:ext>
            </c:extLst>
          </c:dPt>
          <c:dPt>
            <c:idx val="1"/>
            <c:invertIfNegative val="0"/>
            <c:bubble3D val="0"/>
            <c:spPr>
              <a:solidFill>
                <a:srgbClr val="FBB040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7-0578-4C76-923A-6C5D3796AF69}"/>
              </c:ext>
            </c:extLst>
          </c:dPt>
          <c:cat>
            <c:strRef>
              <c:f>Sheet1!$A$2:$A$3</c:f>
              <c:strCache>
                <c:ptCount val="2"/>
                <c:pt idx="0">
                  <c:v>GEN</c:v>
                </c:pt>
                <c:pt idx="1">
                  <c:v>ATV/r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78-4C76-923A-6C5D3796A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049988728"/>
        <c:axId val="-2011388264"/>
      </c:barChart>
      <c:catAx>
        <c:axId val="-204998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11388264"/>
        <c:crosses val="autoZero"/>
        <c:auto val="1"/>
        <c:lblAlgn val="ctr"/>
        <c:lblOffset val="100"/>
        <c:noMultiLvlLbl val="0"/>
      </c:catAx>
      <c:valAx>
        <c:axId val="-2011388264"/>
        <c:scaling>
          <c:orientation val="minMax"/>
          <c:max val="5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49988728"/>
        <c:crosses val="autoZero"/>
        <c:crossBetween val="between"/>
        <c:majorUnit val="1"/>
      </c:valAx>
      <c:spPr>
        <a:noFill/>
        <a:ln w="253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5"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0.19372</cdr:x>
      <cdr:y>0.20512</cdr:y>
    </cdr:from>
    <cdr:to>
      <cdr:x>0.49911</cdr:x>
      <cdr:y>0.2776</cdr:y>
    </cdr:to>
    <cdr:sp macro="" textlink="">
      <cdr:nvSpPr>
        <cdr:cNvPr id="2" name="TextBox 42"/>
        <cdr:cNvSpPr txBox="1"/>
      </cdr:nvSpPr>
      <cdr:spPr>
        <a:xfrm xmlns:a="http://schemas.openxmlformats.org/drawingml/2006/main">
          <a:off x="328336" y="639514"/>
          <a:ext cx="517602" cy="2259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3,8</a:t>
          </a:r>
        </a:p>
      </cdr:txBody>
    </cdr:sp>
  </cdr:relSizeAnchor>
  <cdr:relSizeAnchor xmlns:cdr="http://schemas.openxmlformats.org/drawingml/2006/chartDrawing">
    <cdr:from>
      <cdr:x>0.60543</cdr:x>
      <cdr:y>0.25146</cdr:y>
    </cdr:from>
    <cdr:to>
      <cdr:x>0.78702</cdr:x>
      <cdr:y>0.30034</cdr:y>
    </cdr:to>
    <cdr:sp macro="" textlink="">
      <cdr:nvSpPr>
        <cdr:cNvPr id="3" name="TextBox 42"/>
        <cdr:cNvSpPr txBox="1"/>
      </cdr:nvSpPr>
      <cdr:spPr>
        <a:xfrm xmlns:a="http://schemas.openxmlformats.org/drawingml/2006/main" flipH="1">
          <a:off x="1026138" y="783990"/>
          <a:ext cx="307775" cy="1523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3,6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0.16515</cdr:x>
      <cdr:y>0.1081</cdr:y>
    </cdr:from>
    <cdr:to>
      <cdr:x>0.25548</cdr:x>
      <cdr:y>0.18896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003055" y="366720"/>
          <a:ext cx="548644" cy="2743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168</a:t>
          </a:r>
        </a:p>
      </cdr:txBody>
    </cdr:sp>
  </cdr:relSizeAnchor>
  <cdr:relSizeAnchor xmlns:cdr="http://schemas.openxmlformats.org/drawingml/2006/chartDrawing">
    <cdr:from>
      <cdr:x>0.3696</cdr:x>
      <cdr:y>0.30846</cdr:y>
    </cdr:from>
    <cdr:to>
      <cdr:x>0.45993</cdr:x>
      <cdr:y>0.38932</cdr:y>
    </cdr:to>
    <cdr:sp macro="" textlink="">
      <cdr:nvSpPr>
        <cdr:cNvPr id="4" name="TextBox 40"/>
        <cdr:cNvSpPr txBox="1"/>
      </cdr:nvSpPr>
      <cdr:spPr>
        <a:xfrm xmlns:a="http://schemas.openxmlformats.org/drawingml/2006/main" flipH="1">
          <a:off x="2244861" y="1046447"/>
          <a:ext cx="548644" cy="2743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122</a:t>
          </a:r>
        </a:p>
      </cdr:txBody>
    </cdr:sp>
  </cdr:relSizeAnchor>
  <cdr:relSizeAnchor xmlns:cdr="http://schemas.openxmlformats.org/drawingml/2006/chartDrawing">
    <cdr:from>
      <cdr:x>0.47167</cdr:x>
      <cdr:y>0.38558</cdr:y>
    </cdr:from>
    <cdr:to>
      <cdr:x>0.562</cdr:x>
      <cdr:y>0.46644</cdr:y>
    </cdr:to>
    <cdr:sp macro="" textlink="">
      <cdr:nvSpPr>
        <cdr:cNvPr id="5" name="TextBox 41"/>
        <cdr:cNvSpPr txBox="1"/>
      </cdr:nvSpPr>
      <cdr:spPr>
        <a:xfrm xmlns:a="http://schemas.openxmlformats.org/drawingml/2006/main">
          <a:off x="2864817" y="1308075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106</a:t>
          </a:r>
        </a:p>
      </cdr:txBody>
    </cdr:sp>
  </cdr:relSizeAnchor>
  <cdr:relSizeAnchor xmlns:cdr="http://schemas.openxmlformats.org/drawingml/2006/chartDrawing">
    <cdr:from>
      <cdr:x>0.66885</cdr:x>
      <cdr:y>0.65512</cdr:y>
    </cdr:from>
    <cdr:to>
      <cdr:x>0.75918</cdr:x>
      <cdr:y>0.73598</cdr:y>
    </cdr:to>
    <cdr:sp macro="" textlink="">
      <cdr:nvSpPr>
        <cdr:cNvPr id="6" name="TextBox 42"/>
        <cdr:cNvSpPr txBox="1"/>
      </cdr:nvSpPr>
      <cdr:spPr>
        <a:xfrm xmlns:a="http://schemas.openxmlformats.org/drawingml/2006/main">
          <a:off x="4062444" y="222248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48</a:t>
          </a:r>
        </a:p>
      </cdr:txBody>
    </cdr:sp>
  </cdr:relSizeAnchor>
  <cdr:relSizeAnchor xmlns:cdr="http://schemas.openxmlformats.org/drawingml/2006/chartDrawing">
    <cdr:from>
      <cdr:x>0.76727</cdr:x>
      <cdr:y>0.65512</cdr:y>
    </cdr:from>
    <cdr:to>
      <cdr:x>0.8576</cdr:x>
      <cdr:y>0.73598</cdr:y>
    </cdr:to>
    <cdr:sp macro="" textlink="">
      <cdr:nvSpPr>
        <cdr:cNvPr id="7" name="TextBox 42"/>
        <cdr:cNvSpPr txBox="1"/>
      </cdr:nvSpPr>
      <cdr:spPr>
        <a:xfrm xmlns:a="http://schemas.openxmlformats.org/drawingml/2006/main">
          <a:off x="4660208" y="222248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46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0.18271</cdr:x>
      <cdr:y>0.22153</cdr:y>
    </cdr:from>
    <cdr:to>
      <cdr:x>0.25535</cdr:x>
      <cdr:y>0.27644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109744" y="751554"/>
          <a:ext cx="441199" cy="1862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192</a:t>
          </a:r>
        </a:p>
      </cdr:txBody>
    </cdr:sp>
  </cdr:relSizeAnchor>
  <cdr:relSizeAnchor xmlns:cdr="http://schemas.openxmlformats.org/drawingml/2006/chartDrawing">
    <cdr:from>
      <cdr:x>0.3803</cdr:x>
      <cdr:y>0.45296</cdr:y>
    </cdr:from>
    <cdr:to>
      <cdr:x>0.45588</cdr:x>
      <cdr:y>0.54281</cdr:y>
    </cdr:to>
    <cdr:sp macro="" textlink="">
      <cdr:nvSpPr>
        <cdr:cNvPr id="4" name="TextBox 40"/>
        <cdr:cNvSpPr txBox="1"/>
      </cdr:nvSpPr>
      <cdr:spPr>
        <a:xfrm xmlns:a="http://schemas.openxmlformats.org/drawingml/2006/main" flipH="1">
          <a:off x="2309858" y="1536670"/>
          <a:ext cx="459050" cy="3048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115</a:t>
          </a:r>
        </a:p>
      </cdr:txBody>
    </cdr:sp>
  </cdr:relSizeAnchor>
  <cdr:relSizeAnchor xmlns:cdr="http://schemas.openxmlformats.org/drawingml/2006/chartDrawing">
    <cdr:from>
      <cdr:x>0.481</cdr:x>
      <cdr:y>0.47542</cdr:y>
    </cdr:from>
    <cdr:to>
      <cdr:x>0.55272</cdr:x>
      <cdr:y>0.5338</cdr:y>
    </cdr:to>
    <cdr:sp macro="" textlink="">
      <cdr:nvSpPr>
        <cdr:cNvPr id="5" name="TextBox 41"/>
        <cdr:cNvSpPr txBox="1"/>
      </cdr:nvSpPr>
      <cdr:spPr>
        <a:xfrm xmlns:a="http://schemas.openxmlformats.org/drawingml/2006/main">
          <a:off x="2921509" y="1612870"/>
          <a:ext cx="435615" cy="1980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118</a:t>
          </a:r>
        </a:p>
      </cdr:txBody>
    </cdr:sp>
  </cdr:relSizeAnchor>
  <cdr:relSizeAnchor xmlns:cdr="http://schemas.openxmlformats.org/drawingml/2006/chartDrawing">
    <cdr:from>
      <cdr:x>0.66468</cdr:x>
      <cdr:y>0.70574</cdr:y>
    </cdr:from>
    <cdr:to>
      <cdr:x>0.74564</cdr:x>
      <cdr:y>0.75959</cdr:y>
    </cdr:to>
    <cdr:sp macro="" textlink="">
      <cdr:nvSpPr>
        <cdr:cNvPr id="6" name="TextBox 42"/>
        <cdr:cNvSpPr txBox="1"/>
      </cdr:nvSpPr>
      <cdr:spPr>
        <a:xfrm xmlns:a="http://schemas.openxmlformats.org/drawingml/2006/main">
          <a:off x="4037091" y="2394215"/>
          <a:ext cx="491733" cy="1826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52</a:t>
          </a:r>
        </a:p>
      </cdr:txBody>
    </cdr:sp>
  </cdr:relSizeAnchor>
  <cdr:relSizeAnchor xmlns:cdr="http://schemas.openxmlformats.org/drawingml/2006/chartDrawing">
    <cdr:from>
      <cdr:x>0.77299</cdr:x>
      <cdr:y>0.70004</cdr:y>
    </cdr:from>
    <cdr:to>
      <cdr:x>0.84553</cdr:x>
      <cdr:y>0.78988</cdr:y>
    </cdr:to>
    <cdr:sp macro="" textlink="">
      <cdr:nvSpPr>
        <cdr:cNvPr id="7" name="TextBox 42"/>
        <cdr:cNvSpPr txBox="1"/>
      </cdr:nvSpPr>
      <cdr:spPr>
        <a:xfrm xmlns:a="http://schemas.openxmlformats.org/drawingml/2006/main">
          <a:off x="4694986" y="2374870"/>
          <a:ext cx="440592" cy="3047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53</a:t>
          </a:r>
        </a:p>
      </cdr:txBody>
    </cdr:sp>
  </cdr:relSizeAnchor>
  <cdr:relSizeAnchor xmlns:cdr="http://schemas.openxmlformats.org/drawingml/2006/chartDrawing">
    <cdr:from>
      <cdr:x>0.40486</cdr:x>
      <cdr:y>0.40804</cdr:y>
    </cdr:from>
    <cdr:to>
      <cdr:x>0.51439</cdr:x>
      <cdr:y>0.4327</cdr:y>
    </cdr:to>
    <cdr:sp macro="" textlink="">
      <cdr:nvSpPr>
        <cdr:cNvPr id="8" name="Right Bracket 7"/>
        <cdr:cNvSpPr>
          <a:spLocks xmlns:a="http://schemas.openxmlformats.org/drawingml/2006/main"/>
        </cdr:cNvSpPr>
      </cdr:nvSpPr>
      <cdr:spPr bwMode="auto">
        <a:xfrm xmlns:a="http://schemas.openxmlformats.org/drawingml/2006/main" rot="16200000">
          <a:off x="2749824" y="1093469"/>
          <a:ext cx="83659" cy="665261"/>
        </a:xfrm>
        <a:prstGeom xmlns:a="http://schemas.openxmlformats.org/drawingml/2006/main" prst="rightBracket">
          <a:avLst>
            <a:gd name="adj" fmla="val 0"/>
          </a:avLst>
        </a:prstGeom>
        <a:noFill xmlns:a="http://schemas.openxmlformats.org/drawingml/2006/main"/>
        <a:ln xmlns:a="http://schemas.openxmlformats.org/drawingml/2006/main" w="9525" algn="ctr">
          <a:solidFill>
            <a:srgbClr val="262626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ClrTx/>
            <a:buSzTx/>
            <a:buFontTx/>
            <a:buNone/>
          </a:pPr>
          <a:endParaRPr lang="en-US" altLang="en-US" sz="180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0.40151</cdr:x>
      <cdr:y>0.32124</cdr:y>
    </cdr:from>
    <cdr:to>
      <cdr:x>0.53957</cdr:x>
      <cdr:y>0.41196</cdr:y>
    </cdr:to>
    <cdr:sp macro="" textlink="">
      <cdr:nvSpPr>
        <cdr:cNvPr id="9" name="Rectangle 8"/>
        <cdr:cNvSpPr/>
      </cdr:nvSpPr>
      <cdr:spPr bwMode="auto">
        <a:xfrm xmlns:a="http://schemas.openxmlformats.org/drawingml/2006/main">
          <a:off x="2438681" y="1089803"/>
          <a:ext cx="83855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>
            <a:defRPr/>
          </a:pPr>
          <a:r>
            <a:rPr lang="en-US" sz="1400" kern="0" dirty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p = 0,20</a:t>
          </a:r>
          <a:endParaRPr lang="en-US" sz="1400" dirty="0">
            <a:solidFill>
              <a:srgbClr val="000066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0.69862</cdr:x>
      <cdr:y>0.6548</cdr:y>
    </cdr:from>
    <cdr:to>
      <cdr:x>0.80815</cdr:x>
      <cdr:y>0.67945</cdr:y>
    </cdr:to>
    <cdr:sp macro="" textlink="">
      <cdr:nvSpPr>
        <cdr:cNvPr id="10" name="Right Bracket 9"/>
        <cdr:cNvSpPr>
          <a:spLocks xmlns:a="http://schemas.openxmlformats.org/drawingml/2006/main"/>
        </cdr:cNvSpPr>
      </cdr:nvSpPr>
      <cdr:spPr bwMode="auto">
        <a:xfrm xmlns:a="http://schemas.openxmlformats.org/drawingml/2006/main" rot="16200000">
          <a:off x="4534076" y="1930590"/>
          <a:ext cx="83625" cy="665261"/>
        </a:xfrm>
        <a:prstGeom xmlns:a="http://schemas.openxmlformats.org/drawingml/2006/main" prst="rightBracket">
          <a:avLst>
            <a:gd name="adj" fmla="val 0"/>
          </a:avLst>
        </a:prstGeom>
        <a:noFill xmlns:a="http://schemas.openxmlformats.org/drawingml/2006/main"/>
        <a:ln xmlns:a="http://schemas.openxmlformats.org/drawingml/2006/main" w="9525" algn="ctr">
          <a:solidFill>
            <a:srgbClr val="262626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ClrTx/>
            <a:buSzTx/>
            <a:buFontTx/>
            <a:buNone/>
          </a:pPr>
          <a:endParaRPr lang="en-US" altLang="en-US" sz="180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0.68874</cdr:x>
      <cdr:y>0.56635</cdr:y>
    </cdr:from>
    <cdr:to>
      <cdr:x>0.84324</cdr:x>
      <cdr:y>0.65707</cdr:y>
    </cdr:to>
    <cdr:sp macro="" textlink="">
      <cdr:nvSpPr>
        <cdr:cNvPr id="11" name="Rectangle 10"/>
        <cdr:cNvSpPr/>
      </cdr:nvSpPr>
      <cdr:spPr bwMode="auto">
        <a:xfrm xmlns:a="http://schemas.openxmlformats.org/drawingml/2006/main">
          <a:off x="4183252" y="1921335"/>
          <a:ext cx="9384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>
            <a:defRPr/>
          </a:pPr>
          <a:r>
            <a:rPr lang="en-US" sz="1400" kern="0" dirty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p &lt; 0,001</a:t>
          </a:r>
          <a:endParaRPr lang="en-US" sz="1400" dirty="0">
            <a:solidFill>
              <a:srgbClr val="000066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0.12003</cdr:x>
      <cdr:y>0.16947</cdr:y>
    </cdr:from>
    <cdr:to>
      <cdr:x>0.22956</cdr:x>
      <cdr:y>0.19412</cdr:y>
    </cdr:to>
    <cdr:sp macro="" textlink="">
      <cdr:nvSpPr>
        <cdr:cNvPr id="12" name="Right Bracket 11"/>
        <cdr:cNvSpPr>
          <a:spLocks xmlns:a="http://schemas.openxmlformats.org/drawingml/2006/main"/>
        </cdr:cNvSpPr>
      </cdr:nvSpPr>
      <cdr:spPr bwMode="auto">
        <a:xfrm xmlns:a="http://schemas.openxmlformats.org/drawingml/2006/main" rot="16200000">
          <a:off x="1019854" y="284122"/>
          <a:ext cx="83624" cy="665261"/>
        </a:xfrm>
        <a:prstGeom xmlns:a="http://schemas.openxmlformats.org/drawingml/2006/main" prst="rightBracket">
          <a:avLst>
            <a:gd name="adj" fmla="val 0"/>
          </a:avLst>
        </a:prstGeom>
        <a:noFill xmlns:a="http://schemas.openxmlformats.org/drawingml/2006/main"/>
        <a:ln xmlns:a="http://schemas.openxmlformats.org/drawingml/2006/main" w="9525" algn="ctr">
          <a:solidFill>
            <a:srgbClr val="262626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ClrTx/>
            <a:buSzTx/>
            <a:buFontTx/>
            <a:buNone/>
          </a:pPr>
          <a:endParaRPr lang="en-US" altLang="en-US" sz="180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0.04883</cdr:x>
      <cdr:y>0.26229</cdr:y>
    </cdr:from>
    <cdr:to>
      <cdr:x>0.09698</cdr:x>
      <cdr:y>0.34954</cdr:y>
    </cdr:to>
    <cdr:sp macro="" textlink="">
      <cdr:nvSpPr>
        <cdr:cNvPr id="13" name="Arc 12"/>
        <cdr:cNvSpPr/>
      </cdr:nvSpPr>
      <cdr:spPr>
        <a:xfrm xmlns:a="http://schemas.openxmlformats.org/drawingml/2006/main" flipH="1">
          <a:off x="296591" y="889830"/>
          <a:ext cx="292453" cy="295994"/>
        </a:xfrm>
        <a:prstGeom xmlns:a="http://schemas.openxmlformats.org/drawingml/2006/main" prst="arc">
          <a:avLst>
            <a:gd name="adj1" fmla="val 15946093"/>
            <a:gd name="adj2" fmla="val 5593290"/>
          </a:avLst>
        </a:prstGeom>
        <a:ln xmlns:a="http://schemas.openxmlformats.org/drawingml/2006/main" w="12700">
          <a:solidFill>
            <a:srgbClr val="0CB5EA"/>
          </a:solidFill>
          <a:miter lim="800000"/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0.33756</cdr:x>
      <cdr:y>0.50388</cdr:y>
    </cdr:from>
    <cdr:to>
      <cdr:x>0.38571</cdr:x>
      <cdr:y>0.59112</cdr:y>
    </cdr:to>
    <cdr:sp macro="" textlink="">
      <cdr:nvSpPr>
        <cdr:cNvPr id="14" name="Arc 13"/>
        <cdr:cNvSpPr/>
      </cdr:nvSpPr>
      <cdr:spPr>
        <a:xfrm xmlns:a="http://schemas.openxmlformats.org/drawingml/2006/main" flipH="1">
          <a:off x="2050242" y="1709416"/>
          <a:ext cx="292452" cy="295960"/>
        </a:xfrm>
        <a:prstGeom xmlns:a="http://schemas.openxmlformats.org/drawingml/2006/main" prst="arc">
          <a:avLst>
            <a:gd name="adj1" fmla="val 15946093"/>
            <a:gd name="adj2" fmla="val 5593290"/>
          </a:avLst>
        </a:prstGeom>
        <a:ln xmlns:a="http://schemas.openxmlformats.org/drawingml/2006/main" w="12700">
          <a:solidFill>
            <a:srgbClr val="0CB5EA"/>
          </a:solidFill>
          <a:miter lim="800000"/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0.21448</cdr:x>
      <cdr:y>0.2615</cdr:y>
    </cdr:from>
    <cdr:to>
      <cdr:x>0.50299</cdr:x>
      <cdr:y>0.34949</cdr:y>
    </cdr:to>
    <cdr:sp macro="" textlink="">
      <cdr:nvSpPr>
        <cdr:cNvPr id="2" name="TextBox 42"/>
        <cdr:cNvSpPr txBox="1"/>
      </cdr:nvSpPr>
      <cdr:spPr>
        <a:xfrm xmlns:a="http://schemas.openxmlformats.org/drawingml/2006/main">
          <a:off x="407860" y="81529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3,6</a:t>
          </a:r>
        </a:p>
      </cdr:txBody>
    </cdr:sp>
  </cdr:relSizeAnchor>
  <cdr:relSizeAnchor xmlns:cdr="http://schemas.openxmlformats.org/drawingml/2006/chartDrawing">
    <cdr:from>
      <cdr:x>0.56382</cdr:x>
      <cdr:y>0.2615</cdr:y>
    </cdr:from>
    <cdr:to>
      <cdr:x>0.85233</cdr:x>
      <cdr:y>0.34949</cdr:y>
    </cdr:to>
    <cdr:sp macro="" textlink="">
      <cdr:nvSpPr>
        <cdr:cNvPr id="3" name="TextBox 42"/>
        <cdr:cNvSpPr txBox="1"/>
      </cdr:nvSpPr>
      <cdr:spPr>
        <a:xfrm xmlns:a="http://schemas.openxmlformats.org/drawingml/2006/main" flipH="1">
          <a:off x="1072182" y="81529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3,6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01/01/2017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45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73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81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73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  <p:sldLayoutId id="2147483667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RPV/FTC/TAF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Etudes 1216 et 1160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/>
          <p:nvPr/>
        </p:nvGrpSpPr>
        <p:grpSpPr>
          <a:xfrm>
            <a:off x="441377" y="4709593"/>
            <a:ext cx="7768366" cy="564611"/>
            <a:chOff x="412835" y="4809476"/>
            <a:chExt cx="7768366" cy="564611"/>
          </a:xfrm>
        </p:grpSpPr>
        <p:sp>
          <p:nvSpPr>
            <p:cNvPr id="20" name="Oval 19"/>
            <p:cNvSpPr/>
            <p:nvPr/>
          </p:nvSpPr>
          <p:spPr bwMode="auto">
            <a:xfrm>
              <a:off x="423863" y="4899864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21" name="TextBox 38"/>
            <p:cNvSpPr txBox="1">
              <a:spLocks noChangeArrowheads="1"/>
            </p:cNvSpPr>
            <p:nvPr/>
          </p:nvSpPr>
          <p:spPr bwMode="auto">
            <a:xfrm>
              <a:off x="812638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184</a:t>
              </a:r>
            </a:p>
          </p:txBody>
        </p:sp>
        <p:sp>
          <p:nvSpPr>
            <p:cNvPr id="22" name="TextBox 39"/>
            <p:cNvSpPr txBox="1">
              <a:spLocks noChangeArrowheads="1"/>
            </p:cNvSpPr>
            <p:nvPr/>
          </p:nvSpPr>
          <p:spPr bwMode="auto">
            <a:xfrm>
              <a:off x="2201148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175</a:t>
              </a:r>
            </a:p>
          </p:txBody>
        </p:sp>
        <p:sp>
          <p:nvSpPr>
            <p:cNvPr id="23" name="TextBox 40"/>
            <p:cNvSpPr txBox="1">
              <a:spLocks noChangeArrowheads="1"/>
            </p:cNvSpPr>
            <p:nvPr/>
          </p:nvSpPr>
          <p:spPr bwMode="auto">
            <a:xfrm>
              <a:off x="3560451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25" name="TextBox 29"/>
            <p:cNvSpPr txBox="1">
              <a:spLocks noChangeArrowheads="1"/>
            </p:cNvSpPr>
            <p:nvPr/>
          </p:nvSpPr>
          <p:spPr bwMode="auto">
            <a:xfrm>
              <a:off x="472939" y="5088804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26" name="TextBox 44"/>
            <p:cNvSpPr txBox="1">
              <a:spLocks noChangeArrowheads="1"/>
            </p:cNvSpPr>
            <p:nvPr/>
          </p:nvSpPr>
          <p:spPr bwMode="auto">
            <a:xfrm>
              <a:off x="812307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173</a:t>
              </a:r>
            </a:p>
          </p:txBody>
        </p:sp>
        <p:sp>
          <p:nvSpPr>
            <p:cNvPr id="27" name="TextBox 45"/>
            <p:cNvSpPr txBox="1">
              <a:spLocks noChangeArrowheads="1"/>
            </p:cNvSpPr>
            <p:nvPr/>
          </p:nvSpPr>
          <p:spPr bwMode="auto">
            <a:xfrm>
              <a:off x="2201148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28" name="TextBox 46"/>
            <p:cNvSpPr txBox="1">
              <a:spLocks noChangeArrowheads="1"/>
            </p:cNvSpPr>
            <p:nvPr/>
          </p:nvSpPr>
          <p:spPr bwMode="auto">
            <a:xfrm>
              <a:off x="3560408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165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12835" y="5147967"/>
              <a:ext cx="146050" cy="144462"/>
            </a:xfrm>
            <a:prstGeom prst="ellipse">
              <a:avLst/>
            </a:prstGeom>
            <a:solidFill>
              <a:srgbClr val="FBB04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30" name="TextBox 49"/>
            <p:cNvSpPr txBox="1">
              <a:spLocks noChangeArrowheads="1"/>
            </p:cNvSpPr>
            <p:nvPr/>
          </p:nvSpPr>
          <p:spPr bwMode="auto">
            <a:xfrm>
              <a:off x="4964866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388</a:t>
              </a:r>
            </a:p>
          </p:txBody>
        </p:sp>
        <p:sp>
          <p:nvSpPr>
            <p:cNvPr id="31" name="TextBox 50"/>
            <p:cNvSpPr txBox="1">
              <a:spLocks noChangeArrowheads="1"/>
            </p:cNvSpPr>
            <p:nvPr/>
          </p:nvSpPr>
          <p:spPr bwMode="auto">
            <a:xfrm>
              <a:off x="6347757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369</a:t>
              </a:r>
            </a:p>
          </p:txBody>
        </p:sp>
        <p:sp>
          <p:nvSpPr>
            <p:cNvPr id="32" name="TextBox 51"/>
            <p:cNvSpPr txBox="1">
              <a:spLocks noChangeArrowheads="1"/>
            </p:cNvSpPr>
            <p:nvPr/>
          </p:nvSpPr>
          <p:spPr bwMode="auto">
            <a:xfrm>
              <a:off x="7696986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347</a:t>
              </a:r>
            </a:p>
          </p:txBody>
        </p:sp>
        <p:sp>
          <p:nvSpPr>
            <p:cNvPr id="33" name="TextBox 53"/>
            <p:cNvSpPr txBox="1">
              <a:spLocks noChangeArrowheads="1"/>
            </p:cNvSpPr>
            <p:nvPr/>
          </p:nvSpPr>
          <p:spPr bwMode="auto">
            <a:xfrm>
              <a:off x="4964866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399</a:t>
              </a:r>
            </a:p>
          </p:txBody>
        </p:sp>
        <p:sp>
          <p:nvSpPr>
            <p:cNvPr id="34" name="TextBox 54"/>
            <p:cNvSpPr txBox="1">
              <a:spLocks noChangeArrowheads="1"/>
            </p:cNvSpPr>
            <p:nvPr/>
          </p:nvSpPr>
          <p:spPr bwMode="auto">
            <a:xfrm>
              <a:off x="6347757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382</a:t>
              </a:r>
            </a:p>
          </p:txBody>
        </p:sp>
        <p:sp>
          <p:nvSpPr>
            <p:cNvPr id="35" name="TextBox 55"/>
            <p:cNvSpPr txBox="1">
              <a:spLocks noChangeArrowheads="1"/>
            </p:cNvSpPr>
            <p:nvPr/>
          </p:nvSpPr>
          <p:spPr bwMode="auto">
            <a:xfrm>
              <a:off x="7696986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367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569252" y="4899864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37" name="TextBox 29"/>
            <p:cNvSpPr txBox="1">
              <a:spLocks noChangeArrowheads="1"/>
            </p:cNvSpPr>
            <p:nvPr/>
          </p:nvSpPr>
          <p:spPr bwMode="auto">
            <a:xfrm>
              <a:off x="4627239" y="4832222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38" name="TextBox 29"/>
            <p:cNvSpPr txBox="1">
              <a:spLocks noChangeArrowheads="1"/>
            </p:cNvSpPr>
            <p:nvPr/>
          </p:nvSpPr>
          <p:spPr bwMode="auto">
            <a:xfrm>
              <a:off x="4626865" y="5088804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564489" y="5147967"/>
              <a:ext cx="146050" cy="144462"/>
            </a:xfrm>
            <a:prstGeom prst="ellipse">
              <a:avLst/>
            </a:prstGeom>
            <a:solidFill>
              <a:srgbClr val="71707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24" name="TextBox 29"/>
            <p:cNvSpPr txBox="1">
              <a:spLocks noChangeArrowheads="1"/>
            </p:cNvSpPr>
            <p:nvPr/>
          </p:nvSpPr>
          <p:spPr bwMode="auto">
            <a:xfrm>
              <a:off x="473313" y="4832222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</p:grp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63617"/>
              </p:ext>
            </p:extLst>
          </p:nvPr>
        </p:nvGraphicFramePr>
        <p:xfrm>
          <a:off x="294757" y="5492777"/>
          <a:ext cx="8450065" cy="795840"/>
        </p:xfrm>
        <a:graphic>
          <a:graphicData uri="http://schemas.openxmlformats.org/drawingml/2006/table">
            <a:tbl>
              <a:tblPr/>
              <a:tblGrid>
                <a:gridCol w="1674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27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90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EFV/FTC/TDF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707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Augmentation ≥ 3 %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0,001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19 %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0,001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Diminution ≥ 3 %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= 0,13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2 %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 &lt; 0,001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6" name="Rectangle 5"/>
          <p:cNvSpPr/>
          <p:nvPr/>
        </p:nvSpPr>
        <p:spPr>
          <a:xfrm>
            <a:off x="329138" y="1227853"/>
            <a:ext cx="8451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altLang="en-US" sz="2400" b="1" dirty="0">
                <a:solidFill>
                  <a:srgbClr val="CC3300"/>
                </a:solidFill>
                <a:latin typeface="+mj-lt"/>
              </a:rPr>
              <a:t>% de modification médiane de la DMO de Hanche à S48 (IC 95 %)</a:t>
            </a:r>
            <a:endParaRPr lang="fr-FR" sz="2400" b="1" dirty="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37778" y="1656033"/>
            <a:ext cx="4394199" cy="3383139"/>
            <a:chOff x="137778" y="1656033"/>
            <a:chExt cx="4394199" cy="3383139"/>
          </a:xfrm>
        </p:grpSpPr>
        <p:sp>
          <p:nvSpPr>
            <p:cNvPr id="7" name="Text Placeholder 7"/>
            <p:cNvSpPr>
              <a:spLocks/>
            </p:cNvSpPr>
            <p:nvPr/>
          </p:nvSpPr>
          <p:spPr bwMode="auto">
            <a:xfrm>
              <a:off x="1027492" y="165603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Etude 1216</a:t>
              </a:r>
            </a:p>
          </p:txBody>
        </p:sp>
        <p:graphicFrame>
          <p:nvGraphicFramePr>
            <p:cNvPr id="43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30300325"/>
                </p:ext>
              </p:extLst>
            </p:nvPr>
          </p:nvGraphicFramePr>
          <p:xfrm>
            <a:off x="137778" y="2122236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4" name="TextBox 12"/>
            <p:cNvSpPr txBox="1">
              <a:spLocks noChangeArrowheads="1"/>
            </p:cNvSpPr>
            <p:nvPr/>
          </p:nvSpPr>
          <p:spPr bwMode="auto">
            <a:xfrm>
              <a:off x="3522586" y="2661618"/>
              <a:ext cx="452437" cy="2460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800" dirty="0">
                  <a:solidFill>
                    <a:srgbClr val="333399"/>
                  </a:solidFill>
                  <a:latin typeface="+mj-lt"/>
                </a:rPr>
                <a:t>1,04</a:t>
              </a:r>
            </a:p>
          </p:txBody>
        </p:sp>
        <p:sp>
          <p:nvSpPr>
            <p:cNvPr id="45" name="TextBox 13"/>
            <p:cNvSpPr txBox="1">
              <a:spLocks noChangeArrowheads="1"/>
            </p:cNvSpPr>
            <p:nvPr/>
          </p:nvSpPr>
          <p:spPr bwMode="auto">
            <a:xfrm>
              <a:off x="3379569" y="3759493"/>
              <a:ext cx="747282" cy="32219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800" dirty="0">
                  <a:solidFill>
                    <a:srgbClr val="333399"/>
                  </a:solidFill>
                  <a:latin typeface="+mj-lt"/>
                </a:rPr>
                <a:t>-0,25</a:t>
              </a:r>
            </a:p>
          </p:txBody>
        </p:sp>
        <p:sp>
          <p:nvSpPr>
            <p:cNvPr id="46" name="Right Bracket 45"/>
            <p:cNvSpPr/>
            <p:nvPr/>
          </p:nvSpPr>
          <p:spPr>
            <a:xfrm>
              <a:off x="4051444" y="3003299"/>
              <a:ext cx="90201" cy="516755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47" name="Rectangle 30"/>
            <p:cNvSpPr>
              <a:spLocks noChangeArrowheads="1"/>
            </p:cNvSpPr>
            <p:nvPr/>
          </p:nvSpPr>
          <p:spPr bwMode="auto">
            <a:xfrm>
              <a:off x="3624775" y="3184549"/>
              <a:ext cx="907202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4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713660" y="334916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713660" y="29163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713660" y="2483431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645332" y="3782038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45332" y="4214905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859895" y="4406761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J0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130973" y="4406761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3500830" y="4406761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S48</a:t>
              </a:r>
            </a:p>
          </p:txBody>
        </p:sp>
        <p:grpSp>
          <p:nvGrpSpPr>
            <p:cNvPr id="94" name="Groupe 93"/>
            <p:cNvGrpSpPr/>
            <p:nvPr/>
          </p:nvGrpSpPr>
          <p:grpSpPr>
            <a:xfrm>
              <a:off x="1898871" y="2118358"/>
              <a:ext cx="1506592" cy="500916"/>
              <a:chOff x="1898871" y="2213608"/>
              <a:chExt cx="1506592" cy="500916"/>
            </a:xfrm>
          </p:grpSpPr>
          <p:sp>
            <p:nvSpPr>
              <p:cNvPr id="95" name="AutoShape 165"/>
              <p:cNvSpPr>
                <a:spLocks noChangeArrowheads="1"/>
              </p:cNvSpPr>
              <p:nvPr/>
            </p:nvSpPr>
            <p:spPr bwMode="auto">
              <a:xfrm>
                <a:off x="1898871" y="2213608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TextBox 51"/>
              <p:cNvSpPr txBox="1"/>
              <p:nvPr/>
            </p:nvSpPr>
            <p:spPr>
              <a:xfrm>
                <a:off x="2311326" y="22307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RPV/FTC/TDF</a:t>
                </a:r>
              </a:p>
            </p:txBody>
          </p:sp>
          <p:grpSp>
            <p:nvGrpSpPr>
              <p:cNvPr id="97" name="Group 52"/>
              <p:cNvGrpSpPr/>
              <p:nvPr/>
            </p:nvGrpSpPr>
            <p:grpSpPr>
              <a:xfrm>
                <a:off x="1998560" y="2288916"/>
                <a:ext cx="262965" cy="91440"/>
                <a:chOff x="449176" y="1743654"/>
                <a:chExt cx="262965" cy="91440"/>
              </a:xfrm>
            </p:grpSpPr>
            <p:sp>
              <p:nvSpPr>
                <p:cNvPr id="101" name="Oval 56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02" name="Freeform 57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98" name="Group 53"/>
              <p:cNvGrpSpPr/>
              <p:nvPr/>
            </p:nvGrpSpPr>
            <p:grpSpPr>
              <a:xfrm>
                <a:off x="1998560" y="2523229"/>
                <a:ext cx="262965" cy="91440"/>
                <a:chOff x="449176" y="1655703"/>
                <a:chExt cx="262965" cy="91440"/>
              </a:xfrm>
              <a:solidFill>
                <a:srgbClr val="296004"/>
              </a:solidFill>
            </p:grpSpPr>
            <p:sp>
              <p:nvSpPr>
                <p:cNvPr id="99" name="Oval 54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solidFill>
                  <a:srgbClr val="E7A614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00" name="Freeform 55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rgbClr val="E7A6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  <p:grpSp>
        <p:nvGrpSpPr>
          <p:cNvPr id="2" name="Groupe 1"/>
          <p:cNvGrpSpPr/>
          <p:nvPr/>
        </p:nvGrpSpPr>
        <p:grpSpPr>
          <a:xfrm>
            <a:off x="4251444" y="1656033"/>
            <a:ext cx="4336396" cy="3380401"/>
            <a:chOff x="4251444" y="1656033"/>
            <a:chExt cx="4336396" cy="3380401"/>
          </a:xfrm>
        </p:grpSpPr>
        <p:graphicFrame>
          <p:nvGraphicFramePr>
            <p:cNvPr id="73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70384743"/>
                </p:ext>
              </p:extLst>
            </p:nvPr>
          </p:nvGraphicFramePr>
          <p:xfrm>
            <a:off x="4251444" y="2119498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" name="Text Placeholder 9"/>
            <p:cNvSpPr>
              <a:spLocks/>
            </p:cNvSpPr>
            <p:nvPr/>
          </p:nvSpPr>
          <p:spPr bwMode="auto">
            <a:xfrm>
              <a:off x="5201139" y="165603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Etude 1160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7649627" y="2575922"/>
              <a:ext cx="45243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800" dirty="0">
                  <a:solidFill>
                    <a:srgbClr val="333399"/>
                  </a:solidFill>
                  <a:latin typeface="+mj-lt"/>
                </a:rPr>
                <a:t>1,28</a:t>
              </a:r>
            </a:p>
          </p:txBody>
        </p:sp>
        <p:sp>
          <p:nvSpPr>
            <p:cNvPr id="13" name="TextBox 13"/>
            <p:cNvSpPr txBox="1">
              <a:spLocks noChangeArrowheads="1"/>
            </p:cNvSpPr>
            <p:nvPr/>
          </p:nvSpPr>
          <p:spPr bwMode="auto">
            <a:xfrm>
              <a:off x="7554795" y="3730530"/>
              <a:ext cx="547269" cy="304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800" dirty="0">
                  <a:solidFill>
                    <a:srgbClr val="333399"/>
                  </a:solidFill>
                  <a:latin typeface="+mj-lt"/>
                </a:rPr>
                <a:t>-0,13</a:t>
              </a:r>
            </a:p>
          </p:txBody>
        </p:sp>
        <p:sp>
          <p:nvSpPr>
            <p:cNvPr id="16" name="Right Bracket 15"/>
            <p:cNvSpPr/>
            <p:nvPr/>
          </p:nvSpPr>
          <p:spPr>
            <a:xfrm>
              <a:off x="8101425" y="2938345"/>
              <a:ext cx="90201" cy="582976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745289" y="3135206"/>
              <a:ext cx="842551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4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00898" y="334916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4800898" y="29163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4800898" y="2483431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4732570" y="3782038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4732570" y="4214905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017735" y="4406761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J0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6288813" y="4406761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7658670" y="4406761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S48</a:t>
              </a:r>
            </a:p>
          </p:txBody>
        </p:sp>
        <p:grpSp>
          <p:nvGrpSpPr>
            <p:cNvPr id="3" name="Grouper 2"/>
            <p:cNvGrpSpPr/>
            <p:nvPr/>
          </p:nvGrpSpPr>
          <p:grpSpPr>
            <a:xfrm>
              <a:off x="5973994" y="2118358"/>
              <a:ext cx="1529397" cy="500916"/>
              <a:chOff x="5973994" y="2136993"/>
              <a:chExt cx="1529397" cy="500916"/>
            </a:xfrm>
          </p:grpSpPr>
          <p:sp>
            <p:nvSpPr>
              <p:cNvPr id="104" name="AutoShape 165"/>
              <p:cNvSpPr>
                <a:spLocks noChangeArrowheads="1"/>
              </p:cNvSpPr>
              <p:nvPr/>
            </p:nvSpPr>
            <p:spPr bwMode="auto">
              <a:xfrm>
                <a:off x="5973994" y="2136993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TextBox 43"/>
              <p:cNvSpPr txBox="1"/>
              <p:nvPr/>
            </p:nvSpPr>
            <p:spPr>
              <a:xfrm>
                <a:off x="6409255" y="21545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</a:p>
            </p:txBody>
          </p:sp>
          <p:grpSp>
            <p:nvGrpSpPr>
              <p:cNvPr id="106" name="Group 44"/>
              <p:cNvGrpSpPr/>
              <p:nvPr/>
            </p:nvGrpSpPr>
            <p:grpSpPr>
              <a:xfrm>
                <a:off x="6086964" y="2193666"/>
                <a:ext cx="262965" cy="91440"/>
                <a:chOff x="449176" y="1743654"/>
                <a:chExt cx="262965" cy="91440"/>
              </a:xfrm>
            </p:grpSpPr>
            <p:sp>
              <p:nvSpPr>
                <p:cNvPr id="110" name="Oval 48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11" name="Freeform 49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07" name="Group 45"/>
              <p:cNvGrpSpPr/>
              <p:nvPr/>
            </p:nvGrpSpPr>
            <p:grpSpPr>
              <a:xfrm>
                <a:off x="6086964" y="2427979"/>
                <a:ext cx="262965" cy="91440"/>
                <a:chOff x="449176" y="1655703"/>
                <a:chExt cx="262965" cy="9144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08" name="Oval 46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grpFill/>
                <a:ln w="19050">
                  <a:solidFill>
                    <a:schemeClr val="bg1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09" name="Freeform 47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chemeClr val="bg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  <p:sp>
        <p:nvSpPr>
          <p:cNvPr id="90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9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73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765044"/>
              </p:ext>
            </p:extLst>
          </p:nvPr>
        </p:nvGraphicFramePr>
        <p:xfrm>
          <a:off x="140589" y="5507404"/>
          <a:ext cx="8864271" cy="795840"/>
        </p:xfrm>
        <a:graphic>
          <a:graphicData uri="http://schemas.openxmlformats.org/drawingml/2006/table">
            <a:tbl>
              <a:tblPr/>
              <a:tblGrid>
                <a:gridCol w="16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1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00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EFV/FTC/TDF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707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Augmentation ≥ 3 %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0,001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0,001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Diminution ≥ 3 %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= 0,044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14 %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= 0,001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7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494051" y="1673289"/>
            <a:ext cx="4278640" cy="3718054"/>
            <a:chOff x="4494051" y="1673289"/>
            <a:chExt cx="4278640" cy="3718054"/>
          </a:xfrm>
        </p:grpSpPr>
        <p:graphicFrame>
          <p:nvGraphicFramePr>
            <p:cNvPr id="75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88956566"/>
                </p:ext>
              </p:extLst>
            </p:nvPr>
          </p:nvGraphicFramePr>
          <p:xfrm>
            <a:off x="4494051" y="2136754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7922768" y="2375949"/>
              <a:ext cx="45243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800" dirty="0">
                  <a:solidFill>
                    <a:srgbClr val="333399"/>
                  </a:solidFill>
                  <a:latin typeface="+mj-lt"/>
                </a:rPr>
                <a:t>1,65</a:t>
              </a:r>
            </a:p>
          </p:txBody>
        </p:sp>
        <p:sp>
          <p:nvSpPr>
            <p:cNvPr id="13" name="TextBox 13"/>
            <p:cNvSpPr txBox="1">
              <a:spLocks noChangeArrowheads="1"/>
            </p:cNvSpPr>
            <p:nvPr/>
          </p:nvSpPr>
          <p:spPr bwMode="auto">
            <a:xfrm>
              <a:off x="7869499" y="3770719"/>
              <a:ext cx="576028" cy="278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800" dirty="0">
                  <a:solidFill>
                    <a:srgbClr val="333399"/>
                  </a:solidFill>
                  <a:latin typeface="+mj-lt"/>
                </a:rPr>
                <a:t>-0,05</a:t>
              </a:r>
            </a:p>
          </p:txBody>
        </p:sp>
        <p:sp>
          <p:nvSpPr>
            <p:cNvPr id="16" name="Right Bracket 15"/>
            <p:cNvSpPr/>
            <p:nvPr/>
          </p:nvSpPr>
          <p:spPr>
            <a:xfrm>
              <a:off x="8357255" y="2764575"/>
              <a:ext cx="90201" cy="794306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961346" y="3065256"/>
              <a:ext cx="811345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4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106230" y="340919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5106230" y="297632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5106230" y="254345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5037902" y="3842064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5037902" y="4274931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5223277" y="446678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J0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6561029" y="4466787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7890887" y="4466787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77" name="Text Placeholder 9"/>
            <p:cNvSpPr>
              <a:spLocks/>
            </p:cNvSpPr>
            <p:nvPr/>
          </p:nvSpPr>
          <p:spPr bwMode="auto">
            <a:xfrm>
              <a:off x="5472288" y="1673289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Etude 1160</a:t>
              </a:r>
            </a:p>
          </p:txBody>
        </p:sp>
        <p:grpSp>
          <p:nvGrpSpPr>
            <p:cNvPr id="126" name="Grouper 125"/>
            <p:cNvGrpSpPr/>
            <p:nvPr/>
          </p:nvGrpSpPr>
          <p:grpSpPr>
            <a:xfrm>
              <a:off x="6245143" y="2064269"/>
              <a:ext cx="1529397" cy="500916"/>
              <a:chOff x="5973994" y="2136993"/>
              <a:chExt cx="1529397" cy="500916"/>
            </a:xfrm>
          </p:grpSpPr>
          <p:sp>
            <p:nvSpPr>
              <p:cNvPr id="127" name="AutoShape 165"/>
              <p:cNvSpPr>
                <a:spLocks noChangeArrowheads="1"/>
              </p:cNvSpPr>
              <p:nvPr/>
            </p:nvSpPr>
            <p:spPr bwMode="auto">
              <a:xfrm>
                <a:off x="5973994" y="2136993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8" name="TextBox 43"/>
              <p:cNvSpPr txBox="1"/>
              <p:nvPr/>
            </p:nvSpPr>
            <p:spPr>
              <a:xfrm>
                <a:off x="6409255" y="21545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</a:p>
            </p:txBody>
          </p:sp>
          <p:grpSp>
            <p:nvGrpSpPr>
              <p:cNvPr id="129" name="Group 44"/>
              <p:cNvGrpSpPr/>
              <p:nvPr/>
            </p:nvGrpSpPr>
            <p:grpSpPr>
              <a:xfrm>
                <a:off x="6086964" y="2193666"/>
                <a:ext cx="262965" cy="91440"/>
                <a:chOff x="449176" y="1743654"/>
                <a:chExt cx="262965" cy="91440"/>
              </a:xfrm>
            </p:grpSpPr>
            <p:sp>
              <p:nvSpPr>
                <p:cNvPr id="133" name="Oval 48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34" name="Freeform 49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30" name="Group 45"/>
              <p:cNvGrpSpPr/>
              <p:nvPr/>
            </p:nvGrpSpPr>
            <p:grpSpPr>
              <a:xfrm>
                <a:off x="6086964" y="2427979"/>
                <a:ext cx="262965" cy="91440"/>
                <a:chOff x="449176" y="1655703"/>
                <a:chExt cx="262965" cy="9144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31" name="Oval 46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grpFill/>
                <a:ln w="19050">
                  <a:solidFill>
                    <a:schemeClr val="bg1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32" name="Freeform 47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chemeClr val="bg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  <p:sp>
          <p:nvSpPr>
            <p:cNvPr id="145" name="TextBox 49"/>
            <p:cNvSpPr txBox="1">
              <a:spLocks noChangeArrowheads="1"/>
            </p:cNvSpPr>
            <p:nvPr/>
          </p:nvSpPr>
          <p:spPr bwMode="auto">
            <a:xfrm>
              <a:off x="5264557" y="482673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394</a:t>
              </a:r>
            </a:p>
          </p:txBody>
        </p:sp>
        <p:sp>
          <p:nvSpPr>
            <p:cNvPr id="146" name="TextBox 50"/>
            <p:cNvSpPr txBox="1">
              <a:spLocks noChangeArrowheads="1"/>
            </p:cNvSpPr>
            <p:nvPr/>
          </p:nvSpPr>
          <p:spPr bwMode="auto">
            <a:xfrm>
              <a:off x="6647448" y="482673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373</a:t>
              </a:r>
            </a:p>
          </p:txBody>
        </p:sp>
        <p:sp>
          <p:nvSpPr>
            <p:cNvPr id="147" name="TextBox 51"/>
            <p:cNvSpPr txBox="1">
              <a:spLocks noChangeArrowheads="1"/>
            </p:cNvSpPr>
            <p:nvPr/>
          </p:nvSpPr>
          <p:spPr bwMode="auto">
            <a:xfrm>
              <a:off x="7996677" y="482673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351</a:t>
              </a:r>
            </a:p>
          </p:txBody>
        </p:sp>
        <p:sp>
          <p:nvSpPr>
            <p:cNvPr id="148" name="TextBox 53"/>
            <p:cNvSpPr txBox="1">
              <a:spLocks noChangeArrowheads="1"/>
            </p:cNvSpPr>
            <p:nvPr/>
          </p:nvSpPr>
          <p:spPr bwMode="auto">
            <a:xfrm>
              <a:off x="5264557" y="508356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400</a:t>
              </a:r>
            </a:p>
          </p:txBody>
        </p:sp>
        <p:sp>
          <p:nvSpPr>
            <p:cNvPr id="149" name="TextBox 54"/>
            <p:cNvSpPr txBox="1">
              <a:spLocks noChangeArrowheads="1"/>
            </p:cNvSpPr>
            <p:nvPr/>
          </p:nvSpPr>
          <p:spPr bwMode="auto">
            <a:xfrm>
              <a:off x="6647448" y="508356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382</a:t>
              </a:r>
            </a:p>
          </p:txBody>
        </p:sp>
        <p:sp>
          <p:nvSpPr>
            <p:cNvPr id="150" name="TextBox 55"/>
            <p:cNvSpPr txBox="1">
              <a:spLocks noChangeArrowheads="1"/>
            </p:cNvSpPr>
            <p:nvPr/>
          </p:nvSpPr>
          <p:spPr bwMode="auto">
            <a:xfrm>
              <a:off x="7996677" y="508356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369</a:t>
              </a:r>
            </a:p>
          </p:txBody>
        </p:sp>
        <p:sp>
          <p:nvSpPr>
            <p:cNvPr id="151" name="Oval 35"/>
            <p:cNvSpPr/>
            <p:nvPr/>
          </p:nvSpPr>
          <p:spPr bwMode="auto">
            <a:xfrm>
              <a:off x="4868943" y="4917120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152" name="TextBox 29"/>
            <p:cNvSpPr txBox="1">
              <a:spLocks noChangeArrowheads="1"/>
            </p:cNvSpPr>
            <p:nvPr/>
          </p:nvSpPr>
          <p:spPr bwMode="auto">
            <a:xfrm>
              <a:off x="4926930" y="4849478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153" name="TextBox 29"/>
            <p:cNvSpPr txBox="1">
              <a:spLocks noChangeArrowheads="1"/>
            </p:cNvSpPr>
            <p:nvPr/>
          </p:nvSpPr>
          <p:spPr bwMode="auto">
            <a:xfrm>
              <a:off x="4926556" y="5106060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154" name="Oval 38"/>
            <p:cNvSpPr/>
            <p:nvPr/>
          </p:nvSpPr>
          <p:spPr bwMode="auto">
            <a:xfrm>
              <a:off x="4864180" y="5165223"/>
              <a:ext cx="146050" cy="144462"/>
            </a:xfrm>
            <a:prstGeom prst="ellipse">
              <a:avLst/>
            </a:prstGeom>
            <a:solidFill>
              <a:srgbClr val="71707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177065" y="1673289"/>
            <a:ext cx="4558280" cy="3718054"/>
            <a:chOff x="177065" y="1673289"/>
            <a:chExt cx="4558280" cy="3718054"/>
          </a:xfrm>
        </p:grpSpPr>
        <p:graphicFrame>
          <p:nvGraphicFramePr>
            <p:cNvPr id="41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0331603"/>
                </p:ext>
              </p:extLst>
            </p:nvPr>
          </p:nvGraphicFramePr>
          <p:xfrm>
            <a:off x="177065" y="2146289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TextBox 12"/>
            <p:cNvSpPr txBox="1">
              <a:spLocks noChangeArrowheads="1"/>
            </p:cNvSpPr>
            <p:nvPr/>
          </p:nvSpPr>
          <p:spPr bwMode="auto">
            <a:xfrm>
              <a:off x="3542593" y="2306481"/>
              <a:ext cx="452437" cy="2460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800" dirty="0">
                  <a:solidFill>
                    <a:srgbClr val="333399"/>
                  </a:solidFill>
                  <a:latin typeface="+mj-lt"/>
                </a:rPr>
                <a:t>1,61</a:t>
              </a:r>
            </a:p>
          </p:txBody>
        </p:sp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>
              <a:off x="3543135" y="3745466"/>
              <a:ext cx="457068" cy="2788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800" dirty="0">
                  <a:solidFill>
                    <a:srgbClr val="333399"/>
                  </a:solidFill>
                  <a:latin typeface="+mj-lt"/>
                </a:rPr>
                <a:t>0,08</a:t>
              </a:r>
            </a:p>
          </p:txBody>
        </p:sp>
        <p:sp>
          <p:nvSpPr>
            <p:cNvPr id="14" name="Right Bracket 13"/>
            <p:cNvSpPr/>
            <p:nvPr/>
          </p:nvSpPr>
          <p:spPr>
            <a:xfrm>
              <a:off x="4224943" y="2897097"/>
              <a:ext cx="90201" cy="687801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3824569" y="3125755"/>
              <a:ext cx="910776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4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744134" y="340919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744134" y="297632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744134" y="254345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75806" y="3842064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675806" y="4274931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946906" y="446678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J0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2217983" y="4466787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3471641" y="4466787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79" name="Text Placeholder 7"/>
            <p:cNvSpPr>
              <a:spLocks/>
            </p:cNvSpPr>
            <p:nvPr/>
          </p:nvSpPr>
          <p:spPr bwMode="auto">
            <a:xfrm>
              <a:off x="1027492" y="1673289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Etude 1216</a:t>
              </a:r>
            </a:p>
          </p:txBody>
        </p:sp>
        <p:grpSp>
          <p:nvGrpSpPr>
            <p:cNvPr id="80" name="Groupe 93"/>
            <p:cNvGrpSpPr/>
            <p:nvPr/>
          </p:nvGrpSpPr>
          <p:grpSpPr>
            <a:xfrm>
              <a:off x="1898871" y="2064269"/>
              <a:ext cx="1506592" cy="500916"/>
              <a:chOff x="1898871" y="2213608"/>
              <a:chExt cx="1506592" cy="500916"/>
            </a:xfrm>
          </p:grpSpPr>
          <p:sp>
            <p:nvSpPr>
              <p:cNvPr id="81" name="AutoShape 165"/>
              <p:cNvSpPr>
                <a:spLocks noChangeArrowheads="1"/>
              </p:cNvSpPr>
              <p:nvPr/>
            </p:nvSpPr>
            <p:spPr bwMode="auto">
              <a:xfrm>
                <a:off x="1898871" y="2213608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TextBox 51"/>
              <p:cNvSpPr txBox="1"/>
              <p:nvPr/>
            </p:nvSpPr>
            <p:spPr>
              <a:xfrm>
                <a:off x="2311326" y="22307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RPV/FTC/TDF</a:t>
                </a:r>
              </a:p>
            </p:txBody>
          </p:sp>
          <p:grpSp>
            <p:nvGrpSpPr>
              <p:cNvPr id="83" name="Group 52"/>
              <p:cNvGrpSpPr/>
              <p:nvPr/>
            </p:nvGrpSpPr>
            <p:grpSpPr>
              <a:xfrm>
                <a:off x="1998560" y="2288916"/>
                <a:ext cx="262965" cy="91440"/>
                <a:chOff x="449176" y="1743654"/>
                <a:chExt cx="262965" cy="91440"/>
              </a:xfrm>
            </p:grpSpPr>
            <p:sp>
              <p:nvSpPr>
                <p:cNvPr id="124" name="Oval 56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25" name="Freeform 57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84" name="Group 53"/>
              <p:cNvGrpSpPr/>
              <p:nvPr/>
            </p:nvGrpSpPr>
            <p:grpSpPr>
              <a:xfrm>
                <a:off x="1998560" y="2523229"/>
                <a:ext cx="262965" cy="91440"/>
                <a:chOff x="449176" y="1655703"/>
                <a:chExt cx="262965" cy="91440"/>
              </a:xfrm>
              <a:solidFill>
                <a:srgbClr val="296004"/>
              </a:solidFill>
            </p:grpSpPr>
            <p:sp>
              <p:nvSpPr>
                <p:cNvPr id="122" name="Oval 54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solidFill>
                  <a:srgbClr val="E7A614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23" name="Freeform 55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rgbClr val="E7A6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  <p:sp>
          <p:nvSpPr>
            <p:cNvPr id="136" name="Oval 19"/>
            <p:cNvSpPr/>
            <p:nvPr/>
          </p:nvSpPr>
          <p:spPr bwMode="auto">
            <a:xfrm>
              <a:off x="538031" y="4917120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137" name="TextBox 38"/>
            <p:cNvSpPr txBox="1">
              <a:spLocks noChangeArrowheads="1"/>
            </p:cNvSpPr>
            <p:nvPr/>
          </p:nvSpPr>
          <p:spPr bwMode="auto">
            <a:xfrm>
              <a:off x="926806" y="482673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187</a:t>
              </a:r>
            </a:p>
          </p:txBody>
        </p:sp>
        <p:sp>
          <p:nvSpPr>
            <p:cNvPr id="138" name="TextBox 39"/>
            <p:cNvSpPr txBox="1">
              <a:spLocks noChangeArrowheads="1"/>
            </p:cNvSpPr>
            <p:nvPr/>
          </p:nvSpPr>
          <p:spPr bwMode="auto">
            <a:xfrm>
              <a:off x="2229690" y="482673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178</a:t>
              </a:r>
            </a:p>
          </p:txBody>
        </p:sp>
        <p:sp>
          <p:nvSpPr>
            <p:cNvPr id="139" name="TextBox 40"/>
            <p:cNvSpPr txBox="1">
              <a:spLocks noChangeArrowheads="1"/>
            </p:cNvSpPr>
            <p:nvPr/>
          </p:nvSpPr>
          <p:spPr bwMode="auto">
            <a:xfrm>
              <a:off x="3503367" y="482673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172</a:t>
              </a:r>
            </a:p>
          </p:txBody>
        </p:sp>
        <p:sp>
          <p:nvSpPr>
            <p:cNvPr id="140" name="TextBox 29"/>
            <p:cNvSpPr txBox="1">
              <a:spLocks noChangeArrowheads="1"/>
            </p:cNvSpPr>
            <p:nvPr/>
          </p:nvSpPr>
          <p:spPr bwMode="auto">
            <a:xfrm>
              <a:off x="587107" y="5106060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141" name="TextBox 44"/>
            <p:cNvSpPr txBox="1">
              <a:spLocks noChangeArrowheads="1"/>
            </p:cNvSpPr>
            <p:nvPr/>
          </p:nvSpPr>
          <p:spPr bwMode="auto">
            <a:xfrm>
              <a:off x="926475" y="508356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176</a:t>
              </a:r>
            </a:p>
          </p:txBody>
        </p:sp>
        <p:sp>
          <p:nvSpPr>
            <p:cNvPr id="142" name="TextBox 45"/>
            <p:cNvSpPr txBox="1">
              <a:spLocks noChangeArrowheads="1"/>
            </p:cNvSpPr>
            <p:nvPr/>
          </p:nvSpPr>
          <p:spPr bwMode="auto">
            <a:xfrm>
              <a:off x="2229690" y="508356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174</a:t>
              </a:r>
            </a:p>
          </p:txBody>
        </p:sp>
        <p:sp>
          <p:nvSpPr>
            <p:cNvPr id="143" name="TextBox 46"/>
            <p:cNvSpPr txBox="1">
              <a:spLocks noChangeArrowheads="1"/>
            </p:cNvSpPr>
            <p:nvPr/>
          </p:nvSpPr>
          <p:spPr bwMode="auto">
            <a:xfrm>
              <a:off x="3503324" y="508356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144" name="Oval 28"/>
            <p:cNvSpPr/>
            <p:nvPr/>
          </p:nvSpPr>
          <p:spPr bwMode="auto">
            <a:xfrm>
              <a:off x="527003" y="5165223"/>
              <a:ext cx="146050" cy="144462"/>
            </a:xfrm>
            <a:prstGeom prst="ellipse">
              <a:avLst/>
            </a:prstGeom>
            <a:solidFill>
              <a:srgbClr val="FBB04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155" name="TextBox 29"/>
            <p:cNvSpPr txBox="1">
              <a:spLocks noChangeArrowheads="1"/>
            </p:cNvSpPr>
            <p:nvPr/>
          </p:nvSpPr>
          <p:spPr bwMode="auto">
            <a:xfrm>
              <a:off x="587481" y="4849478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</p:grpSp>
      <p:sp>
        <p:nvSpPr>
          <p:cNvPr id="73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95337" y="1227853"/>
            <a:ext cx="8319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altLang="en-US" sz="2400" b="1" dirty="0">
                <a:solidFill>
                  <a:srgbClr val="CC3300"/>
                </a:solidFill>
                <a:latin typeface="+mj-lt"/>
              </a:rPr>
              <a:t>% de modification médiane de la DMO du Rachis à S48 (IC 95 %)</a:t>
            </a:r>
            <a:endParaRPr lang="fr-FR" sz="24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0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057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98510"/>
              </p:ext>
            </p:extLst>
          </p:nvPr>
        </p:nvGraphicFramePr>
        <p:xfrm>
          <a:off x="3843324" y="1497362"/>
          <a:ext cx="3344675" cy="1042858"/>
        </p:xfrm>
        <a:graphic>
          <a:graphicData uri="http://schemas.openxmlformats.org/drawingml/2006/table">
            <a:tbl>
              <a:tblPr/>
              <a:tblGrid>
                <a:gridCol w="955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0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RPV/FTC/TAF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RPV/FTC/TDF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J0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109538" marR="0" lvl="0" indent="-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968375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DC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S48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1313" marR="0" lvl="0" indent="-3413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287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03051"/>
              </p:ext>
            </p:extLst>
          </p:nvPr>
        </p:nvGraphicFramePr>
        <p:xfrm>
          <a:off x="963524" y="5821395"/>
          <a:ext cx="6324599" cy="5882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27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RPV/FTC/TAF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RPV/FTC/TDF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débutant un </a:t>
                      </a:r>
                      <a:r>
                        <a:rPr kumimoji="0" lang="fr-FR" altLang="en-U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hypolipidémiant</a:t>
                      </a:r>
                      <a:endParaRPr kumimoji="0" lang="fr-FR" alt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2060" y="1224860"/>
            <a:ext cx="6899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fr-FR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Lipides à jeun, valeur médiane (mg/dl) à J0 et S48</a:t>
            </a:r>
            <a:endParaRPr lang="fr-FR" b="1" kern="0" dirty="0">
              <a:solidFill>
                <a:srgbClr val="CC3300"/>
              </a:solidFill>
              <a:latin typeface="Calibri"/>
              <a:ea typeface="ＭＳ Ｐゴシック" pitchFamily="-109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480700" y="1670031"/>
            <a:ext cx="7939588" cy="3950565"/>
            <a:chOff x="480700" y="1670031"/>
            <a:chExt cx="7939588" cy="3950565"/>
          </a:xfrm>
        </p:grpSpPr>
        <p:graphicFrame>
          <p:nvGraphicFramePr>
            <p:cNvPr id="124" name="Content Placeholder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13142682"/>
                </p:ext>
              </p:extLst>
            </p:nvPr>
          </p:nvGraphicFramePr>
          <p:xfrm>
            <a:off x="6725399" y="2497337"/>
            <a:ext cx="1694889" cy="31177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5" name="Group 4"/>
            <p:cNvGrpSpPr/>
            <p:nvPr/>
          </p:nvGrpSpPr>
          <p:grpSpPr>
            <a:xfrm>
              <a:off x="7092514" y="2585744"/>
              <a:ext cx="838553" cy="321715"/>
              <a:chOff x="7092514" y="2903965"/>
              <a:chExt cx="838553" cy="321715"/>
            </a:xfrm>
          </p:grpSpPr>
          <p:sp>
            <p:nvSpPr>
              <p:cNvPr id="77" name="Rectangle 80"/>
              <p:cNvSpPr>
                <a:spLocks noChangeArrowheads="1"/>
              </p:cNvSpPr>
              <p:nvPr/>
            </p:nvSpPr>
            <p:spPr bwMode="auto">
              <a:xfrm>
                <a:off x="7092514" y="2903965"/>
                <a:ext cx="838553" cy="197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fontAlgn="auto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400" kern="0" dirty="0">
                    <a:solidFill>
                      <a:srgbClr val="000066"/>
                    </a:solidFill>
                    <a:cs typeface="Arial" pitchFamily="34" charset="0"/>
                  </a:rPr>
                  <a:t>p = 0,18</a:t>
                </a:r>
              </a:p>
            </p:txBody>
          </p:sp>
          <p:sp>
            <p:nvSpPr>
              <p:cNvPr id="4119" name="Right Bracket 109"/>
              <p:cNvSpPr>
                <a:spLocks/>
              </p:cNvSpPr>
              <p:nvPr/>
            </p:nvSpPr>
            <p:spPr bwMode="auto">
              <a:xfrm rot="16200000">
                <a:off x="7530774" y="2851029"/>
                <a:ext cx="84138" cy="665163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8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17873813"/>
                </p:ext>
              </p:extLst>
            </p:nvPr>
          </p:nvGraphicFramePr>
          <p:xfrm>
            <a:off x="535771" y="2153007"/>
            <a:ext cx="6073775" cy="3392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8" name="TextBox 74"/>
            <p:cNvSpPr txBox="1">
              <a:spLocks noChangeArrowheads="1"/>
            </p:cNvSpPr>
            <p:nvPr/>
          </p:nvSpPr>
          <p:spPr bwMode="auto">
            <a:xfrm>
              <a:off x="999871" y="5448545"/>
              <a:ext cx="1215076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fr-FR" altLang="en-US" sz="1200" b="1" kern="0" dirty="0">
                  <a:solidFill>
                    <a:srgbClr val="000066"/>
                  </a:solidFill>
                </a:rPr>
                <a:t>Cholestérol total</a:t>
              </a:r>
            </a:p>
          </p:txBody>
        </p:sp>
        <p:sp>
          <p:nvSpPr>
            <p:cNvPr id="90" name="TextBox 75"/>
            <p:cNvSpPr txBox="1">
              <a:spLocks noChangeArrowheads="1"/>
            </p:cNvSpPr>
            <p:nvPr/>
          </p:nvSpPr>
          <p:spPr bwMode="auto">
            <a:xfrm>
              <a:off x="2881512" y="5454397"/>
              <a:ext cx="1171796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fr-FR" altLang="en-US" sz="1200" b="1" kern="0" dirty="0">
                  <a:solidFill>
                    <a:srgbClr val="000066"/>
                  </a:solidFill>
                </a:rPr>
                <a:t>LDL-cholestérol</a:t>
              </a:r>
            </a:p>
          </p:txBody>
        </p:sp>
        <p:sp>
          <p:nvSpPr>
            <p:cNvPr id="91" name="TextBox 76"/>
            <p:cNvSpPr txBox="1">
              <a:spLocks noChangeArrowheads="1"/>
            </p:cNvSpPr>
            <p:nvPr/>
          </p:nvSpPr>
          <p:spPr bwMode="auto">
            <a:xfrm>
              <a:off x="4602997" y="5454397"/>
              <a:ext cx="1187826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fr-FR" altLang="en-US" sz="1200" b="1" kern="0" dirty="0">
                  <a:solidFill>
                    <a:srgbClr val="000066"/>
                  </a:solidFill>
                </a:rPr>
                <a:t>HDL-cholestérol</a:t>
              </a:r>
            </a:p>
          </p:txBody>
        </p:sp>
        <p:sp>
          <p:nvSpPr>
            <p:cNvPr id="92" name="TextBox 78"/>
            <p:cNvSpPr txBox="1">
              <a:spLocks noChangeArrowheads="1"/>
            </p:cNvSpPr>
            <p:nvPr/>
          </p:nvSpPr>
          <p:spPr bwMode="auto">
            <a:xfrm>
              <a:off x="6935777" y="5445782"/>
              <a:ext cx="1414463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rgbClr val="000066"/>
                  </a:solidFill>
                </a:rPr>
                <a:t>Rapport CT:HDL 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044736" y="2216757"/>
              <a:ext cx="441214" cy="25712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189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136904" y="1670031"/>
              <a:ext cx="938403" cy="397675"/>
              <a:chOff x="1136904" y="2036845"/>
              <a:chExt cx="938403" cy="397675"/>
            </a:xfrm>
          </p:grpSpPr>
          <p:sp>
            <p:nvSpPr>
              <p:cNvPr id="133" name="Right Bracket 109"/>
              <p:cNvSpPr>
                <a:spLocks/>
              </p:cNvSpPr>
              <p:nvPr/>
            </p:nvSpPr>
            <p:spPr bwMode="auto">
              <a:xfrm rot="16200000">
                <a:off x="1604843" y="2060056"/>
                <a:ext cx="83642" cy="665285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1136904" y="2036845"/>
                <a:ext cx="938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kern="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p &lt; 0,001</a:t>
                </a:r>
                <a:endParaRPr lang="en-US" sz="14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863210" y="2675546"/>
              <a:ext cx="938403" cy="397675"/>
              <a:chOff x="1122633" y="2036845"/>
              <a:chExt cx="938403" cy="397675"/>
            </a:xfrm>
          </p:grpSpPr>
          <p:sp>
            <p:nvSpPr>
              <p:cNvPr id="22" name="Right Bracket 109"/>
              <p:cNvSpPr>
                <a:spLocks/>
              </p:cNvSpPr>
              <p:nvPr/>
            </p:nvSpPr>
            <p:spPr bwMode="auto">
              <a:xfrm rot="16200000">
                <a:off x="1604843" y="2060056"/>
                <a:ext cx="83642" cy="665285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122633" y="2036845"/>
                <a:ext cx="938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kern="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p &lt; 0,001</a:t>
                </a:r>
                <a:endParaRPr lang="en-US" sz="14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647011" y="3848162"/>
              <a:ext cx="938403" cy="411944"/>
              <a:chOff x="1151175" y="2022576"/>
              <a:chExt cx="938403" cy="411944"/>
            </a:xfrm>
          </p:grpSpPr>
          <p:sp>
            <p:nvSpPr>
              <p:cNvPr id="25" name="Right Bracket 109"/>
              <p:cNvSpPr>
                <a:spLocks/>
              </p:cNvSpPr>
              <p:nvPr/>
            </p:nvSpPr>
            <p:spPr bwMode="auto">
              <a:xfrm rot="16200000">
                <a:off x="1604843" y="2060056"/>
                <a:ext cx="83642" cy="665285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151175" y="2022576"/>
                <a:ext cx="938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kern="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p &lt; 0,001</a:t>
                </a:r>
                <a:endParaRPr lang="en-US" sz="14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ZoneTexte 33"/>
            <p:cNvSpPr txBox="1"/>
            <p:nvPr/>
          </p:nvSpPr>
          <p:spPr>
            <a:xfrm>
              <a:off x="679472" y="520597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80086" y="443874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480700" y="3671523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480700" y="2904298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480700" y="2137073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746147" y="519644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746147" y="468256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6746147" y="416869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746147" y="365481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6746147" y="314093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746147" y="262705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017018" y="2746304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173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627056" y="2851078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167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815798" y="3718106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109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440522" y="3788170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105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684083" y="4688646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47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268404" y="4711917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45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7102675" y="3505222"/>
              <a:ext cx="4455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3,6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673122" y="3586657"/>
              <a:ext cx="4455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3,5</a:t>
              </a:r>
            </a:p>
          </p:txBody>
        </p:sp>
      </p:grp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5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35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9249"/>
              </p:ext>
            </p:extLst>
          </p:nvPr>
        </p:nvGraphicFramePr>
        <p:xfrm>
          <a:off x="3607666" y="1559481"/>
          <a:ext cx="3323594" cy="1039815"/>
        </p:xfrm>
        <a:graphic>
          <a:graphicData uri="http://schemas.openxmlformats.org/drawingml/2006/table">
            <a:tbl>
              <a:tblPr/>
              <a:tblGrid>
                <a:gridCol w="949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04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RPV/FTC/TAF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EFV/FTC/TDF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J0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109538" marR="0" lvl="0" indent="-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968375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S48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1313" marR="0" lvl="0" indent="-3413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287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555259"/>
              </p:ext>
            </p:extLst>
          </p:nvPr>
        </p:nvGraphicFramePr>
        <p:xfrm>
          <a:off x="1083954" y="5772371"/>
          <a:ext cx="6324599" cy="5882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27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RPV/FTC/TAF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EFV/FTC/TDF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débutant un </a:t>
                      </a:r>
                      <a:r>
                        <a:rPr kumimoji="0" lang="fr-FR" altLang="en-U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hypolipidémiant</a:t>
                      </a:r>
                      <a:endParaRPr kumimoji="0" lang="fr-FR" alt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414025" y="2029353"/>
            <a:ext cx="6144371" cy="3564049"/>
            <a:chOff x="414025" y="2029353"/>
            <a:chExt cx="6144371" cy="3564049"/>
          </a:xfrm>
        </p:grpSpPr>
        <p:graphicFrame>
          <p:nvGraphicFramePr>
            <p:cNvPr id="8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54308947"/>
                </p:ext>
              </p:extLst>
            </p:nvPr>
          </p:nvGraphicFramePr>
          <p:xfrm>
            <a:off x="484621" y="2029353"/>
            <a:ext cx="6073775" cy="3392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8" name="TextBox 74"/>
            <p:cNvSpPr txBox="1">
              <a:spLocks noChangeArrowheads="1"/>
            </p:cNvSpPr>
            <p:nvPr/>
          </p:nvSpPr>
          <p:spPr bwMode="auto">
            <a:xfrm>
              <a:off x="916132" y="5421351"/>
              <a:ext cx="1215076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fr-FR" altLang="en-US" sz="1200" b="1" kern="0" dirty="0">
                  <a:solidFill>
                    <a:srgbClr val="000066"/>
                  </a:solidFill>
                  <a:latin typeface="+mn-lt"/>
                </a:rPr>
                <a:t>Cholestérol total</a:t>
              </a:r>
            </a:p>
          </p:txBody>
        </p:sp>
        <p:sp>
          <p:nvSpPr>
            <p:cNvPr id="90" name="TextBox 75"/>
            <p:cNvSpPr txBox="1">
              <a:spLocks noChangeArrowheads="1"/>
            </p:cNvSpPr>
            <p:nvPr/>
          </p:nvSpPr>
          <p:spPr bwMode="auto">
            <a:xfrm>
              <a:off x="2731097" y="5427203"/>
              <a:ext cx="1171796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fr-FR" altLang="en-US" sz="1200" b="1" kern="0" dirty="0">
                  <a:solidFill>
                    <a:srgbClr val="000066"/>
                  </a:solidFill>
                  <a:latin typeface="+mn-lt"/>
                </a:rPr>
                <a:t>LDL-cholestérol</a:t>
              </a:r>
            </a:p>
          </p:txBody>
        </p:sp>
        <p:sp>
          <p:nvSpPr>
            <p:cNvPr id="91" name="TextBox 76"/>
            <p:cNvSpPr txBox="1">
              <a:spLocks noChangeArrowheads="1"/>
            </p:cNvSpPr>
            <p:nvPr/>
          </p:nvSpPr>
          <p:spPr bwMode="auto">
            <a:xfrm>
              <a:off x="4538307" y="5427203"/>
              <a:ext cx="1187826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fr-FR" altLang="en-US" sz="1200" b="1" kern="0" dirty="0">
                  <a:solidFill>
                    <a:srgbClr val="000066"/>
                  </a:solidFill>
                  <a:latin typeface="+mn-lt"/>
                </a:rPr>
                <a:t>HDL-cholestérol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927439" y="2763282"/>
              <a:ext cx="580965" cy="25712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191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037724" y="2304693"/>
              <a:ext cx="9384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p = 0,001</a:t>
              </a:r>
              <a:endParaRPr lang="en-US" sz="1400" dirty="0">
                <a:solidFill>
                  <a:srgbClr val="000066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8" name="Arc 17"/>
            <p:cNvSpPr/>
            <p:nvPr/>
          </p:nvSpPr>
          <p:spPr>
            <a:xfrm flipH="1">
              <a:off x="4389597" y="4603682"/>
              <a:ext cx="292444" cy="295985"/>
            </a:xfrm>
            <a:prstGeom prst="arc">
              <a:avLst>
                <a:gd name="adj1" fmla="val 15946093"/>
                <a:gd name="adj2" fmla="val 5593290"/>
              </a:avLst>
            </a:prstGeom>
            <a:ln w="12700">
              <a:solidFill>
                <a:srgbClr val="0CB5EA"/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612797" y="520126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513411" y="4587474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50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14025" y="3973684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14025" y="3359894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150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14025" y="2746104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200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414025" y="2132314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250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967006" y="3088760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183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560853" y="3088760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187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770724" y="3939043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114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3374087" y="3975223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117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617084" y="4726773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50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5234300" y="4726773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51</a:t>
              </a:r>
            </a:p>
          </p:txBody>
        </p:sp>
      </p:grp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00630" y="1224860"/>
            <a:ext cx="6899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fr-FR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Lipides à jeun, valeur médiane (mg/dl) à J0 et S48</a:t>
            </a:r>
            <a:endParaRPr lang="fr-FR" b="1" kern="0" dirty="0">
              <a:solidFill>
                <a:srgbClr val="CC3300"/>
              </a:solidFill>
              <a:latin typeface="Calibri"/>
              <a:ea typeface="ＭＳ Ｐゴシック" pitchFamily="-109" charset="-128"/>
            </a:endParaRPr>
          </a:p>
        </p:txBody>
      </p:sp>
      <p:sp>
        <p:nvSpPr>
          <p:cNvPr id="5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842309" y="2390263"/>
            <a:ext cx="1901641" cy="3156345"/>
            <a:chOff x="6842309" y="2390263"/>
            <a:chExt cx="1901641" cy="3156345"/>
          </a:xfrm>
        </p:grpSpPr>
        <p:graphicFrame>
          <p:nvGraphicFramePr>
            <p:cNvPr id="124" name="Content Placeholder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36903368"/>
                </p:ext>
              </p:extLst>
            </p:nvPr>
          </p:nvGraphicFramePr>
          <p:xfrm>
            <a:off x="6842309" y="2390263"/>
            <a:ext cx="1901641" cy="31177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7442806" y="2571284"/>
              <a:ext cx="838553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auto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400" kern="0" dirty="0">
                  <a:solidFill>
                    <a:srgbClr val="000066"/>
                  </a:solidFill>
                  <a:latin typeface="+mn-lt"/>
                </a:rPr>
                <a:t>p </a:t>
              </a:r>
              <a:r>
                <a:rPr lang="en-US" altLang="en-US" sz="1400" kern="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= 0,20</a:t>
              </a:r>
            </a:p>
          </p:txBody>
        </p:sp>
        <p:sp>
          <p:nvSpPr>
            <p:cNvPr id="4119" name="Right Bracket 109"/>
            <p:cNvSpPr>
              <a:spLocks/>
            </p:cNvSpPr>
            <p:nvPr/>
          </p:nvSpPr>
          <p:spPr bwMode="auto">
            <a:xfrm rot="16200000">
              <a:off x="7816043" y="2555071"/>
              <a:ext cx="84138" cy="665163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2" name="TextBox 78"/>
            <p:cNvSpPr txBox="1">
              <a:spLocks noChangeArrowheads="1"/>
            </p:cNvSpPr>
            <p:nvPr/>
          </p:nvSpPr>
          <p:spPr bwMode="auto">
            <a:xfrm>
              <a:off x="7145326" y="5380409"/>
              <a:ext cx="1414463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rgbClr val="000066"/>
                  </a:solidFill>
                  <a:latin typeface="+mn-lt"/>
                </a:rPr>
                <a:t>Rapport CT:HDL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6879497" y="519174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879497" y="449236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879497" y="383579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6879497" y="320776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879497" y="2594005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305950" y="3502561"/>
              <a:ext cx="4455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3,6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7955356" y="3502561"/>
              <a:ext cx="4455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3,5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55808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452365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800" b="1" dirty="0">
                <a:latin typeface="+mj-lt"/>
              </a:rPr>
            </a:br>
            <a:endParaRPr lang="fr-FR" sz="2800" b="1" dirty="0">
              <a:latin typeface="+mj-lt"/>
            </a:endParaRPr>
          </a:p>
          <a:p>
            <a:pPr lvl="1"/>
            <a:r>
              <a:rPr lang="fr-FR" sz="2000" dirty="0">
                <a:latin typeface=""/>
              </a:rPr>
              <a:t>Le switch de RPV/FTC/TDF ou EFV/FTC/TDF pour RPV/FTC/TAF  était efficace</a:t>
            </a:r>
          </a:p>
          <a:p>
            <a:pPr lvl="2"/>
            <a:r>
              <a:rPr lang="fr-FR" sz="1800" dirty="0">
                <a:latin typeface=""/>
              </a:rPr>
              <a:t>Taux élevé de suppression virologique</a:t>
            </a:r>
          </a:p>
          <a:p>
            <a:pPr lvl="2"/>
            <a:r>
              <a:rPr lang="fr-FR" sz="1800" dirty="0">
                <a:latin typeface=""/>
              </a:rPr>
              <a:t>Pas d’émergence de mutation de résistance sous RPV/FTC/TAF</a:t>
            </a:r>
          </a:p>
          <a:p>
            <a:pPr lvl="1"/>
            <a:r>
              <a:rPr lang="fr-FR" sz="2000" dirty="0">
                <a:latin typeface=""/>
              </a:rPr>
              <a:t>RPV/FTC/TAF était bien toléré</a:t>
            </a:r>
          </a:p>
          <a:p>
            <a:pPr lvl="2"/>
            <a:r>
              <a:rPr lang="fr-FR" sz="1800" dirty="0">
                <a:latin typeface=""/>
              </a:rPr>
              <a:t>Faible taux d’événements indésirables</a:t>
            </a:r>
          </a:p>
          <a:p>
            <a:pPr lvl="2"/>
            <a:r>
              <a:rPr lang="fr-FR" sz="1800" dirty="0">
                <a:latin typeface=""/>
              </a:rPr>
              <a:t>Faible taux d’arrêt de traitement</a:t>
            </a:r>
          </a:p>
          <a:p>
            <a:pPr lvl="1"/>
            <a:r>
              <a:rPr lang="fr-FR" sz="2000" dirty="0">
                <a:latin typeface=""/>
              </a:rPr>
              <a:t>RPV/FTC/TAF entrainait une amélioration de la tolérance rénale </a:t>
            </a:r>
            <a:br>
              <a:rPr lang="fr-FR" sz="2000" dirty="0">
                <a:latin typeface=""/>
              </a:rPr>
            </a:br>
            <a:r>
              <a:rPr lang="fr-FR" sz="2000" dirty="0">
                <a:latin typeface=""/>
              </a:rPr>
              <a:t>et osseuse : </a:t>
            </a:r>
          </a:p>
          <a:p>
            <a:pPr lvl="2"/>
            <a:r>
              <a:rPr lang="fr-FR" sz="1800" dirty="0">
                <a:latin typeface=""/>
              </a:rPr>
              <a:t>Diminution de la protéinurie totale et tubulaire (p &lt; 0,001)</a:t>
            </a:r>
          </a:p>
          <a:p>
            <a:pPr lvl="2"/>
            <a:r>
              <a:rPr lang="fr-FR" sz="1800" dirty="0">
                <a:latin typeface=""/>
              </a:rPr>
              <a:t>Pas de </a:t>
            </a:r>
            <a:r>
              <a:rPr lang="fr-FR" sz="1800" dirty="0" err="1">
                <a:latin typeface=""/>
              </a:rPr>
              <a:t>tubulopathie</a:t>
            </a:r>
            <a:r>
              <a:rPr lang="fr-FR" sz="1800" dirty="0">
                <a:latin typeface=""/>
              </a:rPr>
              <a:t> proximale</a:t>
            </a:r>
          </a:p>
          <a:p>
            <a:pPr lvl="2"/>
            <a:r>
              <a:rPr lang="fr-FR" sz="1800" dirty="0">
                <a:latin typeface=""/>
              </a:rPr>
              <a:t>Augmentation de la densité minérale osseuse au niveau du rachis </a:t>
            </a:r>
            <a:br>
              <a:rPr lang="fr-FR" sz="1800" dirty="0">
                <a:latin typeface=""/>
              </a:rPr>
            </a:br>
            <a:r>
              <a:rPr lang="fr-FR" sz="1800" dirty="0">
                <a:latin typeface=""/>
              </a:rPr>
              <a:t>et de la hanche (p &lt; 0,001)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830850"/>
            <a:ext cx="0" cy="38096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407572" y="2891821"/>
            <a:ext cx="72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121414" y="2367946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105539" y="2377471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113476" y="3358546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74283"/>
            <a:ext cx="4111624" cy="617537"/>
          </a:xfrm>
          <a:prstGeom prst="rect">
            <a:avLst/>
          </a:prstGeom>
          <a:solidFill>
            <a:srgbClr val="0CB5E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RPV/FTC/TAF QD + placebo (avec repas)</a:t>
            </a:r>
            <a:endParaRPr lang="fr-FR" b="1" dirty="0">
              <a:solidFill>
                <a:schemeClr val="bg1"/>
              </a:solidFill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374865" y="2599482"/>
            <a:ext cx="7465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660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4" y="1163638"/>
            <a:ext cx="267891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28765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89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Double-aveugle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377224"/>
            <a:ext cx="8208963" cy="106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Critère principal de jugement : % avec succès du traitement à S48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(ARN VIH &lt; 50 c/ml, ITT- FDA </a:t>
            </a:r>
            <a:r>
              <a:rPr lang="fr-FR" dirty="0" err="1">
                <a:solidFill>
                  <a:srgbClr val="000066"/>
                </a:solidFill>
              </a:rPr>
              <a:t>snapshot</a:t>
            </a:r>
            <a:r>
              <a:rPr lang="fr-FR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53002" y="3146769"/>
            <a:ext cx="3254570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≥ 18 ans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Traitement ARV stable ≥ 6 mois</a:t>
            </a:r>
          </a:p>
          <a:p>
            <a:pPr marL="285750" indent="-285750" algn="ctr" defTabSz="914400">
              <a:buFontTx/>
              <a:buChar char="-"/>
            </a:pPr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RPV/FTC/TDF (étude 1216)</a:t>
            </a:r>
          </a:p>
          <a:p>
            <a:pPr marL="285750" indent="-285750" algn="ctr" defTabSz="914400">
              <a:buFontTx/>
              <a:buChar char="-"/>
            </a:pPr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EFV/FTC/TDF (étude 1160) 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ARN VIH &lt; 50 c/ml </a:t>
            </a:r>
            <a:r>
              <a:rPr lang="fr-FR" sz="1400" b="1" u="sng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 6 mois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Clairance créatinine ≥ 50 ml/min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2911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2911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830850"/>
            <a:ext cx="0" cy="38096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200" b="1" i="1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644076" y="3070057"/>
            <a:ext cx="4111625" cy="613234"/>
          </a:xfrm>
          <a:prstGeom prst="rect">
            <a:avLst/>
          </a:prstGeom>
          <a:solidFill>
            <a:srgbClr val="FBB04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 dirty="0">
                <a:latin typeface="+mj-lt"/>
                <a:ea typeface="Times New Roman" pitchFamily="-65" charset="0"/>
                <a:cs typeface="Times New Roman" pitchFamily="-65" charset="0"/>
              </a:rPr>
              <a:t>RPV/FTC/TDF QD + placebo (avec repas)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664608" y="4262126"/>
            <a:ext cx="4111624" cy="617537"/>
          </a:xfrm>
          <a:prstGeom prst="rect">
            <a:avLst/>
          </a:prstGeom>
          <a:solidFill>
            <a:srgbClr val="0CB5E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RPV/FTC/TAF QD </a:t>
            </a:r>
            <a:r>
              <a:rPr lang="fr-FR" b="1" dirty="0" err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am</a:t>
            </a:r>
            <a:r>
              <a:rPr lang="fr-FR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avec repas </a:t>
            </a:r>
            <a:br>
              <a:rPr lang="fr-FR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fr-FR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placebo pm (sans repas)</a:t>
            </a:r>
            <a:endParaRPr lang="fr-FR" b="1" dirty="0">
              <a:solidFill>
                <a:schemeClr val="bg1"/>
              </a:solidFill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4667599" y="5027302"/>
            <a:ext cx="4111625" cy="61323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EFV/FTC/TDF QD pm (sans repas) </a:t>
            </a:r>
            <a:br>
              <a:rPr lang="fr-FR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placebo pm (avec repas)</a:t>
            </a:r>
          </a:p>
        </p:txBody>
      </p:sp>
      <p:sp>
        <p:nvSpPr>
          <p:cNvPr id="26" name="Line 105"/>
          <p:cNvSpPr>
            <a:spLocks noChangeShapeType="1"/>
          </p:cNvSpPr>
          <p:nvPr/>
        </p:nvSpPr>
        <p:spPr bwMode="auto">
          <a:xfrm>
            <a:off x="3407572" y="4906041"/>
            <a:ext cx="72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4121414" y="4382166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4105539" y="4391691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4113476" y="5372766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3373656" y="4583104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875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163761" y="2678580"/>
            <a:ext cx="1261884" cy="36933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b="1">
                <a:solidFill>
                  <a:srgbClr val="333399"/>
                </a:solidFill>
                <a:latin typeface="+mj-lt"/>
              </a:rPr>
              <a:t>Etude 1216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206066" y="4717971"/>
            <a:ext cx="1261884" cy="36933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b="1">
                <a:solidFill>
                  <a:srgbClr val="333399"/>
                </a:solidFill>
                <a:latin typeface="+mj-lt"/>
              </a:rPr>
              <a:t>Etude 1160</a:t>
            </a:r>
          </a:p>
        </p:txBody>
      </p:sp>
      <p:sp>
        <p:nvSpPr>
          <p:cNvPr id="32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396309" y="136369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69117"/>
              </p:ext>
            </p:extLst>
          </p:nvPr>
        </p:nvGraphicFramePr>
        <p:xfrm>
          <a:off x="383371" y="1807060"/>
          <a:ext cx="8291288" cy="4423784"/>
        </p:xfrm>
        <a:graphic>
          <a:graphicData uri="http://schemas.openxmlformats.org/drawingml/2006/table">
            <a:tbl>
              <a:tblPr/>
              <a:tblGrid>
                <a:gridCol w="2580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5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Etude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Etude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4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Ethnicité : Blanc / Noir,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 /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 / 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 / 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67 / 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CA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DFGe (CG), ml/min,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Protéinurie,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Diabète,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Hypertension,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622399" y="155257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Etude 1216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228438" y="1352550"/>
            <a:ext cx="666874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ARN &lt; 50 c/ml à S48 (ITT, FDA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snapshot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)</a:t>
            </a:r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0" cap="none" spc="0" normalizeH="0" baseline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4524990" y="155556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Etude 1160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956214" y="1931759"/>
            <a:ext cx="2972947" cy="403229"/>
            <a:chOff x="956214" y="1966049"/>
            <a:chExt cx="2972947" cy="403229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956214" y="1966049"/>
              <a:ext cx="2972947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698780" y="2090711"/>
              <a:ext cx="207963" cy="206375"/>
            </a:xfrm>
            <a:prstGeom prst="rect">
              <a:avLst/>
            </a:prstGeom>
            <a:solidFill>
              <a:srgbClr val="FBB040"/>
            </a:solidFill>
            <a:ln w="0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1115385" y="2076424"/>
              <a:ext cx="209550" cy="209550"/>
            </a:xfrm>
            <a:prstGeom prst="rect">
              <a:avLst/>
            </a:prstGeom>
            <a:solidFill>
              <a:srgbClr val="0CB5EA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889480" y="2027211"/>
              <a:ext cx="10086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RPV/F/TDF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1306474" y="2027211"/>
              <a:ext cx="10042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RPV/F/TAF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4858805" y="1931759"/>
            <a:ext cx="2956468" cy="403229"/>
            <a:chOff x="4858805" y="1966049"/>
            <a:chExt cx="2956468" cy="403229"/>
          </a:xfrm>
        </p:grpSpPr>
        <p:sp>
          <p:nvSpPr>
            <p:cNvPr id="41" name="AutoShape 165"/>
            <p:cNvSpPr>
              <a:spLocks noChangeArrowheads="1"/>
            </p:cNvSpPr>
            <p:nvPr/>
          </p:nvSpPr>
          <p:spPr bwMode="auto">
            <a:xfrm>
              <a:off x="4858805" y="1966049"/>
              <a:ext cx="2956468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6601371" y="2090711"/>
              <a:ext cx="207963" cy="206375"/>
            </a:xfrm>
            <a:prstGeom prst="rect">
              <a:avLst/>
            </a:prstGeom>
            <a:solidFill>
              <a:srgbClr val="A6A6A6"/>
            </a:solidFill>
            <a:ln w="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017976" y="2076424"/>
              <a:ext cx="209550" cy="209550"/>
            </a:xfrm>
            <a:prstGeom prst="rect">
              <a:avLst/>
            </a:prstGeom>
            <a:solidFill>
              <a:srgbClr val="0CB5EA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ZoneTexte 56"/>
            <p:cNvSpPr txBox="1">
              <a:spLocks noChangeArrowheads="1"/>
            </p:cNvSpPr>
            <p:nvPr/>
          </p:nvSpPr>
          <p:spPr bwMode="auto">
            <a:xfrm>
              <a:off x="6833301" y="2027211"/>
              <a:ext cx="98197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EFV/F/TDF</a:t>
              </a:r>
            </a:p>
          </p:txBody>
        </p:sp>
        <p:sp>
          <p:nvSpPr>
            <p:cNvPr id="53" name="ZoneTexte 56"/>
            <p:cNvSpPr txBox="1">
              <a:spLocks noChangeArrowheads="1"/>
            </p:cNvSpPr>
            <p:nvPr/>
          </p:nvSpPr>
          <p:spPr bwMode="auto">
            <a:xfrm>
              <a:off x="5209065" y="2027211"/>
              <a:ext cx="10042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RPV/F/TAF</a:t>
              </a:r>
            </a:p>
          </p:txBody>
        </p:sp>
      </p:grpSp>
      <p:grpSp>
        <p:nvGrpSpPr>
          <p:cNvPr id="7" name="Grouper 6"/>
          <p:cNvGrpSpPr/>
          <p:nvPr/>
        </p:nvGrpSpPr>
        <p:grpSpPr>
          <a:xfrm>
            <a:off x="997783" y="2334988"/>
            <a:ext cx="7084406" cy="3063508"/>
            <a:chOff x="997783" y="2360840"/>
            <a:chExt cx="7084406" cy="3429204"/>
          </a:xfrm>
        </p:grpSpPr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1472911" y="5331757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3012786" y="5368269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997783" y="5451490"/>
              <a:ext cx="28628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>
                  <a:solidFill>
                    <a:srgbClr val="000066"/>
                  </a:solidFill>
                  <a:ea typeface="ＭＳ Ｐゴシック" pitchFamily="34" charset="-128"/>
                </a:rPr>
                <a:t>≠ (IC 95 %) : - 0,3 (- 4,2 ; 3,7)</a:t>
              </a:r>
              <a:endParaRPr lang="fr-FR" sz="16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1343912" y="523968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1159734" y="261237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1977154" y="2606518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  <a:latin typeface="+mj-lt"/>
                  <a:ea typeface="ＭＳ Ｐゴシック" pitchFamily="34" charset="-128"/>
                </a:rPr>
                <a:t>94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2744560" y="2606518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  <a:latin typeface="+mj-lt"/>
                  <a:ea typeface="ＭＳ Ｐゴシック" pitchFamily="34" charset="-128"/>
                </a:rPr>
                <a:t>94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1252220" y="472374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1252220" y="419669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1252220" y="3668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1252220" y="31410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1317491" y="2374951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>
              <a:off x="1512598" y="2679045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1442748" y="326483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1444336" y="3776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1445923" y="4284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1433223" y="48174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1782473" y="2880583"/>
              <a:ext cx="576000" cy="2448000"/>
            </a:xfrm>
            <a:prstGeom prst="rect">
              <a:avLst/>
            </a:prstGeom>
            <a:solidFill>
              <a:srgbClr val="0CB5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2569865" y="2880583"/>
              <a:ext cx="576000" cy="2448000"/>
            </a:xfrm>
            <a:prstGeom prst="rect">
              <a:avLst/>
            </a:prstGeom>
            <a:solidFill>
              <a:srgbClr val="FBB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1435128" y="269714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 bwMode="auto">
            <a:xfrm>
              <a:off x="1484023" y="5326995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Freeform 25"/>
            <p:cNvSpPr>
              <a:spLocks noEditPoints="1"/>
            </p:cNvSpPr>
            <p:nvPr/>
          </p:nvSpPr>
          <p:spPr bwMode="auto">
            <a:xfrm>
              <a:off x="5375502" y="5331757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6915377" y="5368269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ZoneTexte 9"/>
            <p:cNvSpPr txBox="1">
              <a:spLocks noChangeArrowheads="1"/>
            </p:cNvSpPr>
            <p:nvPr/>
          </p:nvSpPr>
          <p:spPr bwMode="auto">
            <a:xfrm>
              <a:off x="5000201" y="5451490"/>
              <a:ext cx="28628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>
                  <a:solidFill>
                    <a:srgbClr val="000066"/>
                  </a:solidFill>
                  <a:ea typeface="ＭＳ Ｐゴシック" pitchFamily="34" charset="-128"/>
                </a:rPr>
                <a:t>≠ (IC 95 %) : - 2,0 (- 5,9 ; 1,8)</a:t>
              </a:r>
              <a:endParaRPr lang="fr-FR" sz="16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5246503" y="523968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5062325" y="261237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60" name="Rectangle 42"/>
            <p:cNvSpPr>
              <a:spLocks noChangeArrowheads="1"/>
            </p:cNvSpPr>
            <p:nvPr/>
          </p:nvSpPr>
          <p:spPr bwMode="auto">
            <a:xfrm>
              <a:off x="5879745" y="2713992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  <a:latin typeface="+mj-lt"/>
                  <a:ea typeface="ＭＳ Ｐゴシック" pitchFamily="34" charset="-128"/>
                </a:rPr>
                <a:t>90 </a:t>
              </a:r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6647151" y="268301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  <a:latin typeface="+mj-lt"/>
                  <a:ea typeface="ＭＳ Ｐゴシック" pitchFamily="34" charset="-128"/>
                </a:rPr>
                <a:t>92</a:t>
              </a:r>
            </a:p>
          </p:txBody>
        </p:sp>
        <p:sp>
          <p:nvSpPr>
            <p:cNvPr id="62" name="Rectangle 47"/>
            <p:cNvSpPr>
              <a:spLocks noChangeArrowheads="1"/>
            </p:cNvSpPr>
            <p:nvPr/>
          </p:nvSpPr>
          <p:spPr bwMode="auto">
            <a:xfrm>
              <a:off x="5154811" y="472374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63" name="Rectangle 48"/>
            <p:cNvSpPr>
              <a:spLocks noChangeArrowheads="1"/>
            </p:cNvSpPr>
            <p:nvPr/>
          </p:nvSpPr>
          <p:spPr bwMode="auto">
            <a:xfrm>
              <a:off x="5154811" y="419669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64" name="Rectangle 49"/>
            <p:cNvSpPr>
              <a:spLocks noChangeArrowheads="1"/>
            </p:cNvSpPr>
            <p:nvPr/>
          </p:nvSpPr>
          <p:spPr bwMode="auto">
            <a:xfrm>
              <a:off x="5154811" y="3668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65" name="Rectangle 50"/>
            <p:cNvSpPr>
              <a:spLocks noChangeArrowheads="1"/>
            </p:cNvSpPr>
            <p:nvPr/>
          </p:nvSpPr>
          <p:spPr bwMode="auto">
            <a:xfrm>
              <a:off x="5154811" y="31410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66" name="ZoneTexte 52"/>
            <p:cNvSpPr txBox="1">
              <a:spLocks noChangeArrowheads="1"/>
            </p:cNvSpPr>
            <p:nvPr/>
          </p:nvSpPr>
          <p:spPr bwMode="auto">
            <a:xfrm>
              <a:off x="5205971" y="2360840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8" name="Connecteur droit 67"/>
            <p:cNvCxnSpPr/>
            <p:nvPr/>
          </p:nvCxnSpPr>
          <p:spPr bwMode="auto">
            <a:xfrm>
              <a:off x="5415189" y="2679045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 bwMode="auto">
            <a:xfrm>
              <a:off x="5345339" y="326483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 bwMode="auto">
            <a:xfrm>
              <a:off x="5346927" y="3776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 bwMode="auto">
            <a:xfrm>
              <a:off x="5348514" y="4284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 bwMode="auto">
            <a:xfrm>
              <a:off x="5335814" y="48174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5685064" y="2988583"/>
              <a:ext cx="576000" cy="2340000"/>
            </a:xfrm>
            <a:prstGeom prst="rect">
              <a:avLst/>
            </a:prstGeom>
            <a:solidFill>
              <a:srgbClr val="0CB5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6472456" y="2952583"/>
              <a:ext cx="576000" cy="2376000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5337719" y="269714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 bwMode="auto">
            <a:xfrm>
              <a:off x="5386614" y="5326995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4428646" y="5431141"/>
            <a:ext cx="4467127" cy="110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fr-FR" sz="1600" dirty="0">
                <a:solidFill>
                  <a:srgbClr val="000066"/>
                </a:solidFill>
              </a:rPr>
              <a:t>Pas d’émergence de mutations de résistance dans le groupe RPV/F/TAF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fr-FR" sz="1600" dirty="0">
                <a:solidFill>
                  <a:srgbClr val="000066"/>
                </a:solidFill>
              </a:rPr>
              <a:t>1 patient sous EFV/F/TDF avec émergence de mutations (M184V, V106I/L, Y188L)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50735" y="5431141"/>
            <a:ext cx="323826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fr-FR" sz="1600" dirty="0">
                <a:solidFill>
                  <a:srgbClr val="000066"/>
                </a:solidFill>
              </a:rPr>
              <a:t>Pas d’émergence de mutations de résistance dans les 2 groupes</a:t>
            </a:r>
          </a:p>
        </p:txBody>
      </p:sp>
      <p:sp>
        <p:nvSpPr>
          <p:cNvPr id="83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200" b="1" i="1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>
                <a:solidFill>
                  <a:srgbClr val="CC3300"/>
                </a:solidFill>
                <a:ea typeface="ＭＳ Ｐゴシック" pitchFamily="34" charset="-128"/>
              </a:rPr>
              <a:t>Orkin C. HIV Drug Therapy 2016, Glasgow, Abs. O124</a:t>
            </a:r>
          </a:p>
        </p:txBody>
      </p:sp>
      <p:sp>
        <p:nvSpPr>
          <p:cNvPr id="8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699269" y="1363690"/>
            <a:ext cx="7706218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Evénements indésirables, % (≥ 5 % dans un des groupes)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04841"/>
              </p:ext>
            </p:extLst>
          </p:nvPr>
        </p:nvGraphicFramePr>
        <p:xfrm>
          <a:off x="383371" y="1807060"/>
          <a:ext cx="8291288" cy="3945293"/>
        </p:xfrm>
        <a:graphic>
          <a:graphicData uri="http://schemas.openxmlformats.org/drawingml/2006/table">
            <a:tbl>
              <a:tblPr/>
              <a:tblGrid>
                <a:gridCol w="297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9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5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Etude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Etude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4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Infection respiratoire haute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Diarrhée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Rhinopharyngite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Céphalées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Bronchite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Sinusite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Arthralgies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87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299619" y="1363690"/>
            <a:ext cx="8550248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Evénements indésirables conduisant à l’arrêt du traitement, n (%)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45807"/>
              </p:ext>
            </p:extLst>
          </p:nvPr>
        </p:nvGraphicFramePr>
        <p:xfrm>
          <a:off x="214628" y="1807060"/>
          <a:ext cx="8692389" cy="4328160"/>
        </p:xfrm>
        <a:graphic>
          <a:graphicData uri="http://schemas.openxmlformats.org/drawingml/2006/table">
            <a:tbl>
              <a:tblPr/>
              <a:tblGrid>
                <a:gridCol w="2098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Etude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Etude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(1,3 %)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(1,0 %)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 (2,5 %)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(1,8 %)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Reflux gastro-œsophagien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Œsophagite ulcéreuse sur hernie hiatale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Asthénie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Dépression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Elévation ASAT et ALAT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Leucémie myéloïde chronique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Hypersensibilité médicamenteuse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Anémie, Ulcère hémorragique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Vomissements, anxiété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Œsophagite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Dysgueusie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Infection localisée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Fractures, traumatiques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Diminution du DFG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Asthénie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Prurit généralisé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Reflux gastro-œsophagien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Douleur abdominale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Dysphagie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Nausées, vomissements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Hypersensibilité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Fibrillation auriculaire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3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430599" y="136369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Anomalies biologiques de grade 3-4, %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48245"/>
              </p:ext>
            </p:extLst>
          </p:nvPr>
        </p:nvGraphicFramePr>
        <p:xfrm>
          <a:off x="383371" y="1807060"/>
          <a:ext cx="8291288" cy="4303956"/>
        </p:xfrm>
        <a:graphic>
          <a:graphicData uri="http://schemas.openxmlformats.org/drawingml/2006/table">
            <a:tbl>
              <a:tblPr/>
              <a:tblGrid>
                <a:gridCol w="346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5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Etude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Etude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4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Au moins une anomalie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Elévation LDL-cholesétol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Elévation créatine kinase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Glycosurie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Elévation cholestérol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Elévation ASAT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Elévation ALAT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Elévation glycémie à jeun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Hématurie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3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/>
          <p:cNvSpPr txBox="1">
            <a:spLocks/>
          </p:cNvSpPr>
          <p:nvPr/>
        </p:nvSpPr>
        <p:spPr bwMode="auto">
          <a:xfrm>
            <a:off x="92235" y="1211611"/>
            <a:ext cx="9043627" cy="50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fr-FR" sz="2400" b="1" dirty="0">
                <a:solidFill>
                  <a:srgbClr val="CC3300"/>
                </a:solidFill>
              </a:rPr>
              <a:t>Modification médiane </a:t>
            </a:r>
            <a:r>
              <a:rPr lang="fr-FR" sz="2400" b="1" dirty="0" err="1">
                <a:solidFill>
                  <a:srgbClr val="CC3300"/>
                </a:solidFill>
              </a:rPr>
              <a:t>DFGe</a:t>
            </a:r>
            <a:r>
              <a:rPr lang="fr-FR" sz="2400" b="1" dirty="0">
                <a:solidFill>
                  <a:srgbClr val="CC3300"/>
                </a:solidFill>
              </a:rPr>
              <a:t> [</a:t>
            </a:r>
            <a:r>
              <a:rPr lang="fr-FR" sz="2400" b="1" dirty="0" err="1">
                <a:solidFill>
                  <a:srgbClr val="CC3300"/>
                </a:solidFill>
              </a:rPr>
              <a:t>Cockroft</a:t>
            </a:r>
            <a:r>
              <a:rPr lang="fr-FR" sz="2400" b="1" dirty="0">
                <a:solidFill>
                  <a:srgbClr val="CC3300"/>
                </a:solidFill>
              </a:rPr>
              <a:t>-Gault] (ml/min) à S48 (Q1-Q3)</a:t>
            </a:r>
          </a:p>
        </p:txBody>
      </p:sp>
      <p:sp>
        <p:nvSpPr>
          <p:cNvPr id="72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73" name="Text Placeholder 7"/>
          <p:cNvSpPr>
            <a:spLocks/>
          </p:cNvSpPr>
          <p:nvPr/>
        </p:nvSpPr>
        <p:spPr bwMode="auto">
          <a:xfrm>
            <a:off x="1027492" y="1827483"/>
            <a:ext cx="3291840" cy="3425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+mj-lt"/>
              </a:rPr>
              <a:t>Etude 1216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1714509" y="2240379"/>
            <a:ext cx="1830168" cy="672609"/>
            <a:chOff x="-64184" y="1830185"/>
            <a:chExt cx="1830168" cy="672609"/>
          </a:xfrm>
        </p:grpSpPr>
        <p:sp>
          <p:nvSpPr>
            <p:cNvPr id="267" name="AutoShape 165"/>
            <p:cNvSpPr>
              <a:spLocks noChangeArrowheads="1"/>
            </p:cNvSpPr>
            <p:nvPr/>
          </p:nvSpPr>
          <p:spPr bwMode="auto">
            <a:xfrm>
              <a:off x="-64184" y="1830185"/>
              <a:ext cx="1830168" cy="6359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6855" y="1888887"/>
              <a:ext cx="1329127" cy="61390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RPV/FTC/TAF</a:t>
              </a:r>
            </a:p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RPV/FTC/TDF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56916" y="1937251"/>
              <a:ext cx="319443" cy="130001"/>
              <a:chOff x="449176" y="1743654"/>
              <a:chExt cx="262965" cy="9144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534938" y="1743654"/>
                <a:ext cx="91440" cy="91440"/>
              </a:xfrm>
              <a:prstGeom prst="ellipse">
                <a:avLst/>
              </a:prstGeom>
              <a:solidFill>
                <a:srgbClr val="00B0F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16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449176" y="1789374"/>
                <a:ext cx="262965" cy="0"/>
              </a:xfrm>
              <a:custGeom>
                <a:avLst/>
                <a:gdLst>
                  <a:gd name="connsiteX0" fmla="*/ 0 w 262965"/>
                  <a:gd name="connsiteY0" fmla="*/ 0 h 0"/>
                  <a:gd name="connsiteX1" fmla="*/ 262965 w 26296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65">
                    <a:moveTo>
                      <a:pt x="0" y="0"/>
                    </a:moveTo>
                    <a:lnTo>
                      <a:pt x="262965" y="0"/>
                    </a:lnTo>
                  </a:path>
                </a:pathLst>
              </a:custGeom>
              <a:noFill/>
              <a:ln w="25400" cap="rnd">
                <a:solidFill>
                  <a:srgbClr val="00B0F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56916" y="2213299"/>
              <a:ext cx="319443" cy="130001"/>
              <a:chOff x="449176" y="1655703"/>
              <a:chExt cx="262965" cy="91440"/>
            </a:xfrm>
            <a:solidFill>
              <a:srgbClr val="296004"/>
            </a:solidFill>
          </p:grpSpPr>
          <p:sp>
            <p:nvSpPr>
              <p:cNvPr id="55" name="Oval 54"/>
              <p:cNvSpPr/>
              <p:nvPr/>
            </p:nvSpPr>
            <p:spPr>
              <a:xfrm>
                <a:off x="534938" y="1655703"/>
                <a:ext cx="91440" cy="91440"/>
              </a:xfrm>
              <a:prstGeom prst="ellipse">
                <a:avLst/>
              </a:prstGeom>
              <a:solidFill>
                <a:srgbClr val="E7A614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1600" b="1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449176" y="1701423"/>
                <a:ext cx="262965" cy="0"/>
              </a:xfrm>
              <a:custGeom>
                <a:avLst/>
                <a:gdLst>
                  <a:gd name="connsiteX0" fmla="*/ 0 w 262965"/>
                  <a:gd name="connsiteY0" fmla="*/ 0 h 0"/>
                  <a:gd name="connsiteX1" fmla="*/ 262965 w 26296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65">
                    <a:moveTo>
                      <a:pt x="0" y="0"/>
                    </a:moveTo>
                    <a:lnTo>
                      <a:pt x="262965" y="0"/>
                    </a:lnTo>
                  </a:path>
                </a:pathLst>
              </a:custGeom>
              <a:grpFill/>
              <a:ln w="25400" cap="rnd">
                <a:solidFill>
                  <a:srgbClr val="E7A61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>
                  <a:solidFill>
                    <a:srgbClr val="000066"/>
                  </a:solidFill>
                  <a:latin typeface="+mj-lt"/>
                </a:endParaRPr>
              </a:p>
            </p:txBody>
          </p:sp>
        </p:grpSp>
      </p:grpSp>
      <p:grpSp>
        <p:nvGrpSpPr>
          <p:cNvPr id="3" name="Groupe 2"/>
          <p:cNvGrpSpPr/>
          <p:nvPr/>
        </p:nvGrpSpPr>
        <p:grpSpPr>
          <a:xfrm>
            <a:off x="329199" y="2846000"/>
            <a:ext cx="4450659" cy="3293900"/>
            <a:chOff x="329199" y="2846000"/>
            <a:chExt cx="4450659" cy="3293900"/>
          </a:xfrm>
        </p:grpSpPr>
        <p:sp>
          <p:nvSpPr>
            <p:cNvPr id="15" name="Line 36"/>
            <p:cNvSpPr>
              <a:spLocks noChangeShapeType="1"/>
            </p:cNvSpPr>
            <p:nvPr/>
          </p:nvSpPr>
          <p:spPr bwMode="auto">
            <a:xfrm flipV="1">
              <a:off x="850900" y="2994025"/>
              <a:ext cx="0" cy="1192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 flipH="1">
              <a:off x="850900" y="4186238"/>
              <a:ext cx="31067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850900" y="4186238"/>
              <a:ext cx="3106738" cy="1190625"/>
            </a:xfrm>
            <a:custGeom>
              <a:avLst/>
              <a:gdLst>
                <a:gd name="T0" fmla="*/ 1957 w 1957"/>
                <a:gd name="T1" fmla="*/ 750 h 750"/>
                <a:gd name="T2" fmla="*/ 0 w 1957"/>
                <a:gd name="T3" fmla="*/ 750 h 750"/>
                <a:gd name="T4" fmla="*/ 0 w 1957"/>
                <a:gd name="T5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7" h="750">
                  <a:moveTo>
                    <a:pt x="1957" y="750"/>
                  </a:moveTo>
                  <a:lnTo>
                    <a:pt x="0" y="75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 flipH="1">
              <a:off x="760413" y="4186238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 flipH="1">
              <a:off x="760413" y="2994025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 flipH="1">
              <a:off x="760413" y="3392488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 flipH="1">
              <a:off x="760413" y="3787775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Line 51"/>
            <p:cNvSpPr>
              <a:spLocks noChangeShapeType="1"/>
            </p:cNvSpPr>
            <p:nvPr/>
          </p:nvSpPr>
          <p:spPr bwMode="auto">
            <a:xfrm flipH="1">
              <a:off x="760413" y="4583113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 flipH="1">
              <a:off x="760413" y="4978400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28" name="Line 53"/>
            <p:cNvSpPr>
              <a:spLocks noChangeShapeType="1"/>
            </p:cNvSpPr>
            <p:nvPr/>
          </p:nvSpPr>
          <p:spPr bwMode="auto">
            <a:xfrm flipH="1">
              <a:off x="760413" y="5376863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38" name="Line 60"/>
            <p:cNvSpPr>
              <a:spLocks noChangeShapeType="1"/>
            </p:cNvSpPr>
            <p:nvPr/>
          </p:nvSpPr>
          <p:spPr bwMode="auto">
            <a:xfrm flipV="1">
              <a:off x="1420813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39" name="Line 61"/>
            <p:cNvSpPr>
              <a:spLocks noChangeShapeType="1"/>
            </p:cNvSpPr>
            <p:nvPr/>
          </p:nvSpPr>
          <p:spPr bwMode="auto">
            <a:xfrm flipV="1">
              <a:off x="1992313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0" name="Line 62"/>
            <p:cNvSpPr>
              <a:spLocks noChangeShapeType="1"/>
            </p:cNvSpPr>
            <p:nvPr/>
          </p:nvSpPr>
          <p:spPr bwMode="auto">
            <a:xfrm flipV="1">
              <a:off x="850900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1" name="Line 63"/>
            <p:cNvSpPr>
              <a:spLocks noChangeShapeType="1"/>
            </p:cNvSpPr>
            <p:nvPr/>
          </p:nvSpPr>
          <p:spPr bwMode="auto">
            <a:xfrm flipV="1">
              <a:off x="3702050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2" name="Line 64"/>
            <p:cNvSpPr>
              <a:spLocks noChangeShapeType="1"/>
            </p:cNvSpPr>
            <p:nvPr/>
          </p:nvSpPr>
          <p:spPr bwMode="auto">
            <a:xfrm flipV="1">
              <a:off x="2560638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3" name="Line 65"/>
            <p:cNvSpPr>
              <a:spLocks noChangeShapeType="1"/>
            </p:cNvSpPr>
            <p:nvPr/>
          </p:nvSpPr>
          <p:spPr bwMode="auto">
            <a:xfrm flipV="1">
              <a:off x="3132138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60" name="Line 82"/>
            <p:cNvSpPr>
              <a:spLocks noChangeShapeType="1"/>
            </p:cNvSpPr>
            <p:nvPr/>
          </p:nvSpPr>
          <p:spPr bwMode="auto">
            <a:xfrm flipH="1">
              <a:off x="2560638" y="4527550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0" name="Line 92"/>
            <p:cNvSpPr>
              <a:spLocks noChangeShapeType="1"/>
            </p:cNvSpPr>
            <p:nvPr/>
          </p:nvSpPr>
          <p:spPr bwMode="auto">
            <a:xfrm flipH="1">
              <a:off x="3128963" y="3140075"/>
              <a:ext cx="31750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1" name="Line 93"/>
            <p:cNvSpPr>
              <a:spLocks noChangeShapeType="1"/>
            </p:cNvSpPr>
            <p:nvPr/>
          </p:nvSpPr>
          <p:spPr bwMode="auto">
            <a:xfrm flipH="1">
              <a:off x="3098800" y="3140075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2" name="Line 94"/>
            <p:cNvSpPr>
              <a:spLocks noChangeShapeType="1"/>
            </p:cNvSpPr>
            <p:nvPr/>
          </p:nvSpPr>
          <p:spPr bwMode="auto">
            <a:xfrm flipH="1">
              <a:off x="2560638" y="33734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4" name="Line 95"/>
            <p:cNvSpPr>
              <a:spLocks noChangeShapeType="1"/>
            </p:cNvSpPr>
            <p:nvPr/>
          </p:nvSpPr>
          <p:spPr bwMode="auto">
            <a:xfrm flipH="1">
              <a:off x="2530475" y="33734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5" name="Line 96"/>
            <p:cNvSpPr>
              <a:spLocks noChangeShapeType="1"/>
            </p:cNvSpPr>
            <p:nvPr/>
          </p:nvSpPr>
          <p:spPr bwMode="auto">
            <a:xfrm flipH="1">
              <a:off x="3098800" y="4410075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6" name="Line 97"/>
            <p:cNvSpPr>
              <a:spLocks noChangeShapeType="1"/>
            </p:cNvSpPr>
            <p:nvPr/>
          </p:nvSpPr>
          <p:spPr bwMode="auto">
            <a:xfrm flipV="1">
              <a:off x="3128963" y="3140075"/>
              <a:ext cx="0" cy="127000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7" name="Line 98"/>
            <p:cNvSpPr>
              <a:spLocks noChangeShapeType="1"/>
            </p:cNvSpPr>
            <p:nvPr/>
          </p:nvSpPr>
          <p:spPr bwMode="auto">
            <a:xfrm flipV="1">
              <a:off x="2560638" y="3373438"/>
              <a:ext cx="0" cy="1154113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8" name="Line 99"/>
            <p:cNvSpPr>
              <a:spLocks noChangeShapeType="1"/>
            </p:cNvSpPr>
            <p:nvPr/>
          </p:nvSpPr>
          <p:spPr bwMode="auto">
            <a:xfrm flipH="1">
              <a:off x="3702050" y="3211513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9" name="Line 100"/>
            <p:cNvSpPr>
              <a:spLocks noChangeShapeType="1"/>
            </p:cNvSpPr>
            <p:nvPr/>
          </p:nvSpPr>
          <p:spPr bwMode="auto">
            <a:xfrm flipH="1">
              <a:off x="3671888" y="3211513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0" name="Line 101"/>
            <p:cNvSpPr>
              <a:spLocks noChangeShapeType="1"/>
            </p:cNvSpPr>
            <p:nvPr/>
          </p:nvSpPr>
          <p:spPr bwMode="auto">
            <a:xfrm flipV="1">
              <a:off x="3702050" y="3211513"/>
              <a:ext cx="0" cy="1304925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1" name="Line 102"/>
            <p:cNvSpPr>
              <a:spLocks noChangeShapeType="1"/>
            </p:cNvSpPr>
            <p:nvPr/>
          </p:nvSpPr>
          <p:spPr bwMode="auto">
            <a:xfrm flipH="1">
              <a:off x="1993900" y="3425825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2" name="Line 103"/>
            <p:cNvSpPr>
              <a:spLocks noChangeShapeType="1"/>
            </p:cNvSpPr>
            <p:nvPr/>
          </p:nvSpPr>
          <p:spPr bwMode="auto">
            <a:xfrm flipH="1">
              <a:off x="1966913" y="3425825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3" name="Line 104"/>
            <p:cNvSpPr>
              <a:spLocks noChangeShapeType="1"/>
            </p:cNvSpPr>
            <p:nvPr/>
          </p:nvSpPr>
          <p:spPr bwMode="auto">
            <a:xfrm flipV="1">
              <a:off x="1993900" y="3425825"/>
              <a:ext cx="0" cy="1109663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4" name="Freeform 105"/>
            <p:cNvSpPr>
              <a:spLocks/>
            </p:cNvSpPr>
            <p:nvPr/>
          </p:nvSpPr>
          <p:spPr bwMode="auto">
            <a:xfrm>
              <a:off x="1422400" y="3557588"/>
              <a:ext cx="0" cy="1047750"/>
            </a:xfrm>
            <a:custGeom>
              <a:avLst/>
              <a:gdLst>
                <a:gd name="T0" fmla="*/ 660 h 660"/>
                <a:gd name="T1" fmla="*/ 329 h 660"/>
                <a:gd name="T2" fmla="*/ 0 h 6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60">
                  <a:moveTo>
                    <a:pt x="0" y="660"/>
                  </a:moveTo>
                  <a:lnTo>
                    <a:pt x="0" y="329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5" name="Line 106"/>
            <p:cNvSpPr>
              <a:spLocks noChangeShapeType="1"/>
            </p:cNvSpPr>
            <p:nvPr/>
          </p:nvSpPr>
          <p:spPr bwMode="auto">
            <a:xfrm flipH="1">
              <a:off x="1993900" y="453548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6" name="Line 107"/>
            <p:cNvSpPr>
              <a:spLocks noChangeShapeType="1"/>
            </p:cNvSpPr>
            <p:nvPr/>
          </p:nvSpPr>
          <p:spPr bwMode="auto">
            <a:xfrm flipH="1">
              <a:off x="1966913" y="4535488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7" name="Line 108"/>
            <p:cNvSpPr>
              <a:spLocks noChangeShapeType="1"/>
            </p:cNvSpPr>
            <p:nvPr/>
          </p:nvSpPr>
          <p:spPr bwMode="auto">
            <a:xfrm flipH="1">
              <a:off x="1422400" y="46053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8" name="Line 109"/>
            <p:cNvSpPr>
              <a:spLocks noChangeShapeType="1"/>
            </p:cNvSpPr>
            <p:nvPr/>
          </p:nvSpPr>
          <p:spPr bwMode="auto">
            <a:xfrm flipH="1">
              <a:off x="1392238" y="46053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9" name="Line 110"/>
            <p:cNvSpPr>
              <a:spLocks noChangeShapeType="1"/>
            </p:cNvSpPr>
            <p:nvPr/>
          </p:nvSpPr>
          <p:spPr bwMode="auto">
            <a:xfrm flipH="1">
              <a:off x="3702050" y="4516438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90" name="Line 111"/>
            <p:cNvSpPr>
              <a:spLocks noChangeShapeType="1"/>
            </p:cNvSpPr>
            <p:nvPr/>
          </p:nvSpPr>
          <p:spPr bwMode="auto">
            <a:xfrm flipH="1">
              <a:off x="3671888" y="45164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91" name="Line 112"/>
            <p:cNvSpPr>
              <a:spLocks noChangeShapeType="1"/>
            </p:cNvSpPr>
            <p:nvPr/>
          </p:nvSpPr>
          <p:spPr bwMode="auto">
            <a:xfrm flipH="1">
              <a:off x="3128963" y="4410075"/>
              <a:ext cx="31750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2" name="Line 113"/>
            <p:cNvSpPr>
              <a:spLocks noChangeShapeType="1"/>
            </p:cNvSpPr>
            <p:nvPr/>
          </p:nvSpPr>
          <p:spPr bwMode="auto">
            <a:xfrm flipH="1">
              <a:off x="2530475" y="4527550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5" name="Freeform 115"/>
            <p:cNvSpPr>
              <a:spLocks/>
            </p:cNvSpPr>
            <p:nvPr/>
          </p:nvSpPr>
          <p:spPr bwMode="auto">
            <a:xfrm>
              <a:off x="850900" y="3829050"/>
              <a:ext cx="2855913" cy="357188"/>
            </a:xfrm>
            <a:custGeom>
              <a:avLst/>
              <a:gdLst>
                <a:gd name="T0" fmla="*/ 1799 w 1799"/>
                <a:gd name="T1" fmla="*/ 0 h 225"/>
                <a:gd name="T2" fmla="*/ 1796 w 1799"/>
                <a:gd name="T3" fmla="*/ 2 h 225"/>
                <a:gd name="T4" fmla="*/ 1435 w 1799"/>
                <a:gd name="T5" fmla="*/ 23 h 225"/>
                <a:gd name="T6" fmla="*/ 1077 w 1799"/>
                <a:gd name="T7" fmla="*/ 82 h 225"/>
                <a:gd name="T8" fmla="*/ 1072 w 1799"/>
                <a:gd name="T9" fmla="*/ 82 h 225"/>
                <a:gd name="T10" fmla="*/ 720 w 1799"/>
                <a:gd name="T11" fmla="*/ 109 h 225"/>
                <a:gd name="T12" fmla="*/ 360 w 1799"/>
                <a:gd name="T13" fmla="*/ 158 h 225"/>
                <a:gd name="T14" fmla="*/ 360 w 1799"/>
                <a:gd name="T15" fmla="*/ 158 h 225"/>
                <a:gd name="T16" fmla="*/ 0 w 1799"/>
                <a:gd name="T17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9" h="225">
                  <a:moveTo>
                    <a:pt x="1799" y="0"/>
                  </a:moveTo>
                  <a:lnTo>
                    <a:pt x="1796" y="2"/>
                  </a:lnTo>
                  <a:lnTo>
                    <a:pt x="1435" y="23"/>
                  </a:lnTo>
                  <a:lnTo>
                    <a:pt x="1077" y="82"/>
                  </a:lnTo>
                  <a:lnTo>
                    <a:pt x="1072" y="82"/>
                  </a:lnTo>
                  <a:lnTo>
                    <a:pt x="720" y="109"/>
                  </a:lnTo>
                  <a:lnTo>
                    <a:pt x="360" y="158"/>
                  </a:lnTo>
                  <a:lnTo>
                    <a:pt x="360" y="158"/>
                  </a:lnTo>
                  <a:lnTo>
                    <a:pt x="0" y="225"/>
                  </a:lnTo>
                </a:path>
              </a:pathLst>
            </a:custGeom>
            <a:noFill/>
            <a:ln w="38100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7" name="Line 116"/>
            <p:cNvSpPr>
              <a:spLocks noChangeShapeType="1"/>
            </p:cNvSpPr>
            <p:nvPr/>
          </p:nvSpPr>
          <p:spPr bwMode="auto">
            <a:xfrm flipH="1">
              <a:off x="1392238" y="3557588"/>
              <a:ext cx="60325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8" name="Freeform 117"/>
            <p:cNvSpPr>
              <a:spLocks/>
            </p:cNvSpPr>
            <p:nvPr/>
          </p:nvSpPr>
          <p:spPr bwMode="auto">
            <a:xfrm>
              <a:off x="798513" y="4133850"/>
              <a:ext cx="101600" cy="103188"/>
            </a:xfrm>
            <a:custGeom>
              <a:avLst/>
              <a:gdLst>
                <a:gd name="T0" fmla="*/ 33 w 64"/>
                <a:gd name="T1" fmla="*/ 0 h 65"/>
                <a:gd name="T2" fmla="*/ 24 w 64"/>
                <a:gd name="T3" fmla="*/ 2 h 65"/>
                <a:gd name="T4" fmla="*/ 18 w 64"/>
                <a:gd name="T5" fmla="*/ 4 h 65"/>
                <a:gd name="T6" fmla="*/ 11 w 64"/>
                <a:gd name="T7" fmla="*/ 9 h 65"/>
                <a:gd name="T8" fmla="*/ 5 w 64"/>
                <a:gd name="T9" fmla="*/ 16 h 65"/>
                <a:gd name="T10" fmla="*/ 2 w 64"/>
                <a:gd name="T11" fmla="*/ 25 h 65"/>
                <a:gd name="T12" fmla="*/ 0 w 64"/>
                <a:gd name="T13" fmla="*/ 33 h 65"/>
                <a:gd name="T14" fmla="*/ 2 w 64"/>
                <a:gd name="T15" fmla="*/ 42 h 65"/>
                <a:gd name="T16" fmla="*/ 5 w 64"/>
                <a:gd name="T17" fmla="*/ 49 h 65"/>
                <a:gd name="T18" fmla="*/ 11 w 64"/>
                <a:gd name="T19" fmla="*/ 56 h 65"/>
                <a:gd name="T20" fmla="*/ 18 w 64"/>
                <a:gd name="T21" fmla="*/ 61 h 65"/>
                <a:gd name="T22" fmla="*/ 24 w 64"/>
                <a:gd name="T23" fmla="*/ 63 h 65"/>
                <a:gd name="T24" fmla="*/ 33 w 64"/>
                <a:gd name="T25" fmla="*/ 65 h 65"/>
                <a:gd name="T26" fmla="*/ 42 w 64"/>
                <a:gd name="T27" fmla="*/ 63 h 65"/>
                <a:gd name="T28" fmla="*/ 49 w 64"/>
                <a:gd name="T29" fmla="*/ 61 h 65"/>
                <a:gd name="T30" fmla="*/ 56 w 64"/>
                <a:gd name="T31" fmla="*/ 56 h 65"/>
                <a:gd name="T32" fmla="*/ 61 w 64"/>
                <a:gd name="T33" fmla="*/ 49 h 65"/>
                <a:gd name="T34" fmla="*/ 64 w 64"/>
                <a:gd name="T35" fmla="*/ 42 h 65"/>
                <a:gd name="T36" fmla="*/ 64 w 64"/>
                <a:gd name="T37" fmla="*/ 33 h 65"/>
                <a:gd name="T38" fmla="*/ 64 w 64"/>
                <a:gd name="T39" fmla="*/ 25 h 65"/>
                <a:gd name="T40" fmla="*/ 61 w 64"/>
                <a:gd name="T41" fmla="*/ 16 h 65"/>
                <a:gd name="T42" fmla="*/ 56 w 64"/>
                <a:gd name="T43" fmla="*/ 9 h 65"/>
                <a:gd name="T44" fmla="*/ 49 w 64"/>
                <a:gd name="T45" fmla="*/ 4 h 65"/>
                <a:gd name="T46" fmla="*/ 42 w 64"/>
                <a:gd name="T47" fmla="*/ 2 h 65"/>
                <a:gd name="T48" fmla="*/ 33 w 64"/>
                <a:gd name="T49" fmla="*/ 0 h 65"/>
                <a:gd name="T50" fmla="*/ 33 w 64"/>
                <a:gd name="T5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5">
                  <a:moveTo>
                    <a:pt x="33" y="0"/>
                  </a:moveTo>
                  <a:lnTo>
                    <a:pt x="24" y="2"/>
                  </a:lnTo>
                  <a:lnTo>
                    <a:pt x="18" y="4"/>
                  </a:lnTo>
                  <a:lnTo>
                    <a:pt x="11" y="9"/>
                  </a:lnTo>
                  <a:lnTo>
                    <a:pt x="5" y="16"/>
                  </a:lnTo>
                  <a:lnTo>
                    <a:pt x="2" y="25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5" y="49"/>
                  </a:lnTo>
                  <a:lnTo>
                    <a:pt x="11" y="56"/>
                  </a:lnTo>
                  <a:lnTo>
                    <a:pt x="18" y="61"/>
                  </a:lnTo>
                  <a:lnTo>
                    <a:pt x="24" y="63"/>
                  </a:lnTo>
                  <a:lnTo>
                    <a:pt x="33" y="65"/>
                  </a:lnTo>
                  <a:lnTo>
                    <a:pt x="42" y="63"/>
                  </a:lnTo>
                  <a:lnTo>
                    <a:pt x="49" y="61"/>
                  </a:lnTo>
                  <a:lnTo>
                    <a:pt x="56" y="56"/>
                  </a:lnTo>
                  <a:lnTo>
                    <a:pt x="61" y="49"/>
                  </a:lnTo>
                  <a:lnTo>
                    <a:pt x="64" y="42"/>
                  </a:lnTo>
                  <a:lnTo>
                    <a:pt x="64" y="33"/>
                  </a:lnTo>
                  <a:lnTo>
                    <a:pt x="64" y="25"/>
                  </a:lnTo>
                  <a:lnTo>
                    <a:pt x="61" y="16"/>
                  </a:lnTo>
                  <a:lnTo>
                    <a:pt x="56" y="9"/>
                  </a:lnTo>
                  <a:lnTo>
                    <a:pt x="49" y="4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9" name="Freeform 118"/>
            <p:cNvSpPr>
              <a:spLocks/>
            </p:cNvSpPr>
            <p:nvPr/>
          </p:nvSpPr>
          <p:spPr bwMode="auto">
            <a:xfrm>
              <a:off x="1373188" y="4030663"/>
              <a:ext cx="101600" cy="101600"/>
            </a:xfrm>
            <a:custGeom>
              <a:avLst/>
              <a:gdLst>
                <a:gd name="T0" fmla="*/ 31 w 64"/>
                <a:gd name="T1" fmla="*/ 0 h 64"/>
                <a:gd name="T2" fmla="*/ 23 w 64"/>
                <a:gd name="T3" fmla="*/ 0 h 64"/>
                <a:gd name="T4" fmla="*/ 16 w 64"/>
                <a:gd name="T5" fmla="*/ 3 h 64"/>
                <a:gd name="T6" fmla="*/ 9 w 64"/>
                <a:gd name="T7" fmla="*/ 8 h 64"/>
                <a:gd name="T8" fmla="*/ 4 w 64"/>
                <a:gd name="T9" fmla="*/ 15 h 64"/>
                <a:gd name="T10" fmla="*/ 0 w 64"/>
                <a:gd name="T11" fmla="*/ 22 h 64"/>
                <a:gd name="T12" fmla="*/ 0 w 64"/>
                <a:gd name="T13" fmla="*/ 31 h 64"/>
                <a:gd name="T14" fmla="*/ 0 w 64"/>
                <a:gd name="T15" fmla="*/ 40 h 64"/>
                <a:gd name="T16" fmla="*/ 4 w 64"/>
                <a:gd name="T17" fmla="*/ 48 h 64"/>
                <a:gd name="T18" fmla="*/ 9 w 64"/>
                <a:gd name="T19" fmla="*/ 53 h 64"/>
                <a:gd name="T20" fmla="*/ 16 w 64"/>
                <a:gd name="T21" fmla="*/ 59 h 64"/>
                <a:gd name="T22" fmla="*/ 23 w 64"/>
                <a:gd name="T23" fmla="*/ 62 h 64"/>
                <a:gd name="T24" fmla="*/ 31 w 64"/>
                <a:gd name="T25" fmla="*/ 64 h 64"/>
                <a:gd name="T26" fmla="*/ 40 w 64"/>
                <a:gd name="T27" fmla="*/ 62 h 64"/>
                <a:gd name="T28" fmla="*/ 47 w 64"/>
                <a:gd name="T29" fmla="*/ 59 h 64"/>
                <a:gd name="T30" fmla="*/ 54 w 64"/>
                <a:gd name="T31" fmla="*/ 53 h 64"/>
                <a:gd name="T32" fmla="*/ 59 w 64"/>
                <a:gd name="T33" fmla="*/ 48 h 64"/>
                <a:gd name="T34" fmla="*/ 62 w 64"/>
                <a:gd name="T35" fmla="*/ 40 h 64"/>
                <a:gd name="T36" fmla="*/ 64 w 64"/>
                <a:gd name="T37" fmla="*/ 31 h 64"/>
                <a:gd name="T38" fmla="*/ 62 w 64"/>
                <a:gd name="T39" fmla="*/ 22 h 64"/>
                <a:gd name="T40" fmla="*/ 59 w 64"/>
                <a:gd name="T41" fmla="*/ 15 h 64"/>
                <a:gd name="T42" fmla="*/ 54 w 64"/>
                <a:gd name="T43" fmla="*/ 8 h 64"/>
                <a:gd name="T44" fmla="*/ 47 w 64"/>
                <a:gd name="T45" fmla="*/ 3 h 64"/>
                <a:gd name="T46" fmla="*/ 40 w 64"/>
                <a:gd name="T47" fmla="*/ 0 h 64"/>
                <a:gd name="T48" fmla="*/ 31 w 64"/>
                <a:gd name="T49" fmla="*/ 0 h 64"/>
                <a:gd name="T50" fmla="*/ 31 w 64"/>
                <a:gd name="T5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31" y="0"/>
                  </a:moveTo>
                  <a:lnTo>
                    <a:pt x="23" y="0"/>
                  </a:lnTo>
                  <a:lnTo>
                    <a:pt x="16" y="3"/>
                  </a:lnTo>
                  <a:lnTo>
                    <a:pt x="9" y="8"/>
                  </a:lnTo>
                  <a:lnTo>
                    <a:pt x="4" y="15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9" y="53"/>
                  </a:lnTo>
                  <a:lnTo>
                    <a:pt x="16" y="59"/>
                  </a:lnTo>
                  <a:lnTo>
                    <a:pt x="23" y="62"/>
                  </a:lnTo>
                  <a:lnTo>
                    <a:pt x="31" y="64"/>
                  </a:lnTo>
                  <a:lnTo>
                    <a:pt x="40" y="62"/>
                  </a:lnTo>
                  <a:lnTo>
                    <a:pt x="47" y="59"/>
                  </a:lnTo>
                  <a:lnTo>
                    <a:pt x="54" y="53"/>
                  </a:lnTo>
                  <a:lnTo>
                    <a:pt x="59" y="48"/>
                  </a:lnTo>
                  <a:lnTo>
                    <a:pt x="62" y="40"/>
                  </a:lnTo>
                  <a:lnTo>
                    <a:pt x="64" y="31"/>
                  </a:lnTo>
                  <a:lnTo>
                    <a:pt x="62" y="22"/>
                  </a:lnTo>
                  <a:lnTo>
                    <a:pt x="59" y="15"/>
                  </a:lnTo>
                  <a:lnTo>
                    <a:pt x="54" y="8"/>
                  </a:lnTo>
                  <a:lnTo>
                    <a:pt x="47" y="3"/>
                  </a:lnTo>
                  <a:lnTo>
                    <a:pt x="4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40" name="Freeform 119"/>
            <p:cNvSpPr>
              <a:spLocks/>
            </p:cNvSpPr>
            <p:nvPr/>
          </p:nvSpPr>
          <p:spPr bwMode="auto">
            <a:xfrm>
              <a:off x="1944688" y="3949700"/>
              <a:ext cx="101600" cy="103188"/>
            </a:xfrm>
            <a:custGeom>
              <a:avLst/>
              <a:gdLst>
                <a:gd name="T0" fmla="*/ 31 w 64"/>
                <a:gd name="T1" fmla="*/ 0 h 65"/>
                <a:gd name="T2" fmla="*/ 23 w 64"/>
                <a:gd name="T3" fmla="*/ 2 h 65"/>
                <a:gd name="T4" fmla="*/ 16 w 64"/>
                <a:gd name="T5" fmla="*/ 4 h 65"/>
                <a:gd name="T6" fmla="*/ 9 w 64"/>
                <a:gd name="T7" fmla="*/ 9 h 65"/>
                <a:gd name="T8" fmla="*/ 4 w 64"/>
                <a:gd name="T9" fmla="*/ 16 h 65"/>
                <a:gd name="T10" fmla="*/ 0 w 64"/>
                <a:gd name="T11" fmla="*/ 25 h 65"/>
                <a:gd name="T12" fmla="*/ 0 w 64"/>
                <a:gd name="T13" fmla="*/ 33 h 65"/>
                <a:gd name="T14" fmla="*/ 0 w 64"/>
                <a:gd name="T15" fmla="*/ 42 h 65"/>
                <a:gd name="T16" fmla="*/ 4 w 64"/>
                <a:gd name="T17" fmla="*/ 49 h 65"/>
                <a:gd name="T18" fmla="*/ 9 w 64"/>
                <a:gd name="T19" fmla="*/ 56 h 65"/>
                <a:gd name="T20" fmla="*/ 16 w 64"/>
                <a:gd name="T21" fmla="*/ 61 h 65"/>
                <a:gd name="T22" fmla="*/ 23 w 64"/>
                <a:gd name="T23" fmla="*/ 63 h 65"/>
                <a:gd name="T24" fmla="*/ 31 w 64"/>
                <a:gd name="T25" fmla="*/ 65 h 65"/>
                <a:gd name="T26" fmla="*/ 40 w 64"/>
                <a:gd name="T27" fmla="*/ 63 h 65"/>
                <a:gd name="T28" fmla="*/ 49 w 64"/>
                <a:gd name="T29" fmla="*/ 61 h 65"/>
                <a:gd name="T30" fmla="*/ 54 w 64"/>
                <a:gd name="T31" fmla="*/ 56 h 65"/>
                <a:gd name="T32" fmla="*/ 59 w 64"/>
                <a:gd name="T33" fmla="*/ 49 h 65"/>
                <a:gd name="T34" fmla="*/ 63 w 64"/>
                <a:gd name="T35" fmla="*/ 42 h 65"/>
                <a:gd name="T36" fmla="*/ 64 w 64"/>
                <a:gd name="T37" fmla="*/ 33 h 65"/>
                <a:gd name="T38" fmla="*/ 63 w 64"/>
                <a:gd name="T39" fmla="*/ 25 h 65"/>
                <a:gd name="T40" fmla="*/ 59 w 64"/>
                <a:gd name="T41" fmla="*/ 16 h 65"/>
                <a:gd name="T42" fmla="*/ 54 w 64"/>
                <a:gd name="T43" fmla="*/ 9 h 65"/>
                <a:gd name="T44" fmla="*/ 49 w 64"/>
                <a:gd name="T45" fmla="*/ 4 h 65"/>
                <a:gd name="T46" fmla="*/ 40 w 64"/>
                <a:gd name="T47" fmla="*/ 2 h 65"/>
                <a:gd name="T48" fmla="*/ 31 w 64"/>
                <a:gd name="T49" fmla="*/ 0 h 65"/>
                <a:gd name="T50" fmla="*/ 31 w 64"/>
                <a:gd name="T5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5">
                  <a:moveTo>
                    <a:pt x="31" y="0"/>
                  </a:moveTo>
                  <a:lnTo>
                    <a:pt x="23" y="2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6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0" y="42"/>
                  </a:lnTo>
                  <a:lnTo>
                    <a:pt x="4" y="49"/>
                  </a:lnTo>
                  <a:lnTo>
                    <a:pt x="9" y="56"/>
                  </a:lnTo>
                  <a:lnTo>
                    <a:pt x="16" y="61"/>
                  </a:lnTo>
                  <a:lnTo>
                    <a:pt x="23" y="63"/>
                  </a:lnTo>
                  <a:lnTo>
                    <a:pt x="31" y="65"/>
                  </a:lnTo>
                  <a:lnTo>
                    <a:pt x="40" y="63"/>
                  </a:lnTo>
                  <a:lnTo>
                    <a:pt x="49" y="61"/>
                  </a:lnTo>
                  <a:lnTo>
                    <a:pt x="54" y="56"/>
                  </a:lnTo>
                  <a:lnTo>
                    <a:pt x="59" y="49"/>
                  </a:lnTo>
                  <a:lnTo>
                    <a:pt x="63" y="42"/>
                  </a:lnTo>
                  <a:lnTo>
                    <a:pt x="64" y="33"/>
                  </a:lnTo>
                  <a:lnTo>
                    <a:pt x="63" y="25"/>
                  </a:lnTo>
                  <a:lnTo>
                    <a:pt x="59" y="16"/>
                  </a:lnTo>
                  <a:lnTo>
                    <a:pt x="54" y="9"/>
                  </a:lnTo>
                  <a:lnTo>
                    <a:pt x="49" y="4"/>
                  </a:lnTo>
                  <a:lnTo>
                    <a:pt x="40" y="2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5" name="Freeform 120"/>
            <p:cNvSpPr>
              <a:spLocks/>
            </p:cNvSpPr>
            <p:nvPr/>
          </p:nvSpPr>
          <p:spPr bwMode="auto">
            <a:xfrm>
              <a:off x="2508250" y="3906838"/>
              <a:ext cx="101600" cy="101600"/>
            </a:xfrm>
            <a:custGeom>
              <a:avLst/>
              <a:gdLst>
                <a:gd name="T0" fmla="*/ 33 w 64"/>
                <a:gd name="T1" fmla="*/ 0 h 64"/>
                <a:gd name="T2" fmla="*/ 24 w 64"/>
                <a:gd name="T3" fmla="*/ 2 h 64"/>
                <a:gd name="T4" fmla="*/ 16 w 64"/>
                <a:gd name="T5" fmla="*/ 5 h 64"/>
                <a:gd name="T6" fmla="*/ 11 w 64"/>
                <a:gd name="T7" fmla="*/ 8 h 64"/>
                <a:gd name="T8" fmla="*/ 5 w 64"/>
                <a:gd name="T9" fmla="*/ 15 h 64"/>
                <a:gd name="T10" fmla="*/ 2 w 64"/>
                <a:gd name="T11" fmla="*/ 24 h 64"/>
                <a:gd name="T12" fmla="*/ 0 w 64"/>
                <a:gd name="T13" fmla="*/ 33 h 64"/>
                <a:gd name="T14" fmla="*/ 2 w 64"/>
                <a:gd name="T15" fmla="*/ 41 h 64"/>
                <a:gd name="T16" fmla="*/ 5 w 64"/>
                <a:gd name="T17" fmla="*/ 48 h 64"/>
                <a:gd name="T18" fmla="*/ 11 w 64"/>
                <a:gd name="T19" fmla="*/ 55 h 64"/>
                <a:gd name="T20" fmla="*/ 16 w 64"/>
                <a:gd name="T21" fmla="*/ 60 h 64"/>
                <a:gd name="T22" fmla="*/ 24 w 64"/>
                <a:gd name="T23" fmla="*/ 62 h 64"/>
                <a:gd name="T24" fmla="*/ 33 w 64"/>
                <a:gd name="T25" fmla="*/ 64 h 64"/>
                <a:gd name="T26" fmla="*/ 42 w 64"/>
                <a:gd name="T27" fmla="*/ 62 h 64"/>
                <a:gd name="T28" fmla="*/ 49 w 64"/>
                <a:gd name="T29" fmla="*/ 60 h 64"/>
                <a:gd name="T30" fmla="*/ 56 w 64"/>
                <a:gd name="T31" fmla="*/ 55 h 64"/>
                <a:gd name="T32" fmla="*/ 61 w 64"/>
                <a:gd name="T33" fmla="*/ 48 h 64"/>
                <a:gd name="T34" fmla="*/ 64 w 64"/>
                <a:gd name="T35" fmla="*/ 41 h 64"/>
                <a:gd name="T36" fmla="*/ 64 w 64"/>
                <a:gd name="T37" fmla="*/ 33 h 64"/>
                <a:gd name="T38" fmla="*/ 64 w 64"/>
                <a:gd name="T39" fmla="*/ 24 h 64"/>
                <a:gd name="T40" fmla="*/ 61 w 64"/>
                <a:gd name="T41" fmla="*/ 15 h 64"/>
                <a:gd name="T42" fmla="*/ 56 w 64"/>
                <a:gd name="T43" fmla="*/ 8 h 64"/>
                <a:gd name="T44" fmla="*/ 49 w 64"/>
                <a:gd name="T45" fmla="*/ 5 h 64"/>
                <a:gd name="T46" fmla="*/ 42 w 64"/>
                <a:gd name="T47" fmla="*/ 2 h 64"/>
                <a:gd name="T48" fmla="*/ 33 w 64"/>
                <a:gd name="T49" fmla="*/ 0 h 64"/>
                <a:gd name="T50" fmla="*/ 33 w 64"/>
                <a:gd name="T5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33" y="0"/>
                  </a:moveTo>
                  <a:lnTo>
                    <a:pt x="24" y="2"/>
                  </a:lnTo>
                  <a:lnTo>
                    <a:pt x="16" y="5"/>
                  </a:lnTo>
                  <a:lnTo>
                    <a:pt x="11" y="8"/>
                  </a:lnTo>
                  <a:lnTo>
                    <a:pt x="5" y="15"/>
                  </a:lnTo>
                  <a:lnTo>
                    <a:pt x="2" y="24"/>
                  </a:lnTo>
                  <a:lnTo>
                    <a:pt x="0" y="33"/>
                  </a:lnTo>
                  <a:lnTo>
                    <a:pt x="2" y="41"/>
                  </a:lnTo>
                  <a:lnTo>
                    <a:pt x="5" y="48"/>
                  </a:lnTo>
                  <a:lnTo>
                    <a:pt x="11" y="55"/>
                  </a:lnTo>
                  <a:lnTo>
                    <a:pt x="16" y="60"/>
                  </a:lnTo>
                  <a:lnTo>
                    <a:pt x="24" y="62"/>
                  </a:lnTo>
                  <a:lnTo>
                    <a:pt x="33" y="64"/>
                  </a:lnTo>
                  <a:lnTo>
                    <a:pt x="42" y="62"/>
                  </a:lnTo>
                  <a:lnTo>
                    <a:pt x="49" y="60"/>
                  </a:lnTo>
                  <a:lnTo>
                    <a:pt x="56" y="55"/>
                  </a:lnTo>
                  <a:lnTo>
                    <a:pt x="61" y="48"/>
                  </a:lnTo>
                  <a:lnTo>
                    <a:pt x="64" y="41"/>
                  </a:lnTo>
                  <a:lnTo>
                    <a:pt x="64" y="33"/>
                  </a:lnTo>
                  <a:lnTo>
                    <a:pt x="64" y="24"/>
                  </a:lnTo>
                  <a:lnTo>
                    <a:pt x="61" y="15"/>
                  </a:lnTo>
                  <a:lnTo>
                    <a:pt x="56" y="8"/>
                  </a:lnTo>
                  <a:lnTo>
                    <a:pt x="49" y="5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6" name="Freeform 121"/>
            <p:cNvSpPr>
              <a:spLocks/>
            </p:cNvSpPr>
            <p:nvPr/>
          </p:nvSpPr>
          <p:spPr bwMode="auto">
            <a:xfrm>
              <a:off x="3078163" y="3816350"/>
              <a:ext cx="101600" cy="101600"/>
            </a:xfrm>
            <a:custGeom>
              <a:avLst/>
              <a:gdLst>
                <a:gd name="T0" fmla="*/ 32 w 64"/>
                <a:gd name="T1" fmla="*/ 0 h 64"/>
                <a:gd name="T2" fmla="*/ 24 w 64"/>
                <a:gd name="T3" fmla="*/ 0 h 64"/>
                <a:gd name="T4" fmla="*/ 15 w 64"/>
                <a:gd name="T5" fmla="*/ 3 h 64"/>
                <a:gd name="T6" fmla="*/ 10 w 64"/>
                <a:gd name="T7" fmla="*/ 8 h 64"/>
                <a:gd name="T8" fmla="*/ 5 w 64"/>
                <a:gd name="T9" fmla="*/ 15 h 64"/>
                <a:gd name="T10" fmla="*/ 1 w 64"/>
                <a:gd name="T11" fmla="*/ 22 h 64"/>
                <a:gd name="T12" fmla="*/ 0 w 64"/>
                <a:gd name="T13" fmla="*/ 31 h 64"/>
                <a:gd name="T14" fmla="*/ 1 w 64"/>
                <a:gd name="T15" fmla="*/ 39 h 64"/>
                <a:gd name="T16" fmla="*/ 5 w 64"/>
                <a:gd name="T17" fmla="*/ 48 h 64"/>
                <a:gd name="T18" fmla="*/ 10 w 64"/>
                <a:gd name="T19" fmla="*/ 55 h 64"/>
                <a:gd name="T20" fmla="*/ 15 w 64"/>
                <a:gd name="T21" fmla="*/ 59 h 64"/>
                <a:gd name="T22" fmla="*/ 24 w 64"/>
                <a:gd name="T23" fmla="*/ 62 h 64"/>
                <a:gd name="T24" fmla="*/ 32 w 64"/>
                <a:gd name="T25" fmla="*/ 64 h 64"/>
                <a:gd name="T26" fmla="*/ 41 w 64"/>
                <a:gd name="T27" fmla="*/ 62 h 64"/>
                <a:gd name="T28" fmla="*/ 48 w 64"/>
                <a:gd name="T29" fmla="*/ 59 h 64"/>
                <a:gd name="T30" fmla="*/ 55 w 64"/>
                <a:gd name="T31" fmla="*/ 55 h 64"/>
                <a:gd name="T32" fmla="*/ 60 w 64"/>
                <a:gd name="T33" fmla="*/ 48 h 64"/>
                <a:gd name="T34" fmla="*/ 64 w 64"/>
                <a:gd name="T35" fmla="*/ 39 h 64"/>
                <a:gd name="T36" fmla="*/ 64 w 64"/>
                <a:gd name="T37" fmla="*/ 31 h 64"/>
                <a:gd name="T38" fmla="*/ 64 w 64"/>
                <a:gd name="T39" fmla="*/ 22 h 64"/>
                <a:gd name="T40" fmla="*/ 60 w 64"/>
                <a:gd name="T41" fmla="*/ 15 h 64"/>
                <a:gd name="T42" fmla="*/ 55 w 64"/>
                <a:gd name="T43" fmla="*/ 8 h 64"/>
                <a:gd name="T44" fmla="*/ 48 w 64"/>
                <a:gd name="T45" fmla="*/ 3 h 64"/>
                <a:gd name="T46" fmla="*/ 41 w 64"/>
                <a:gd name="T47" fmla="*/ 0 h 64"/>
                <a:gd name="T48" fmla="*/ 32 w 64"/>
                <a:gd name="T4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lnTo>
                    <a:pt x="24" y="0"/>
                  </a:lnTo>
                  <a:lnTo>
                    <a:pt x="15" y="3"/>
                  </a:lnTo>
                  <a:lnTo>
                    <a:pt x="10" y="8"/>
                  </a:lnTo>
                  <a:lnTo>
                    <a:pt x="5" y="15"/>
                  </a:lnTo>
                  <a:lnTo>
                    <a:pt x="1" y="22"/>
                  </a:lnTo>
                  <a:lnTo>
                    <a:pt x="0" y="31"/>
                  </a:lnTo>
                  <a:lnTo>
                    <a:pt x="1" y="39"/>
                  </a:lnTo>
                  <a:lnTo>
                    <a:pt x="5" y="48"/>
                  </a:lnTo>
                  <a:lnTo>
                    <a:pt x="10" y="55"/>
                  </a:lnTo>
                  <a:lnTo>
                    <a:pt x="15" y="59"/>
                  </a:lnTo>
                  <a:lnTo>
                    <a:pt x="24" y="62"/>
                  </a:lnTo>
                  <a:lnTo>
                    <a:pt x="32" y="64"/>
                  </a:lnTo>
                  <a:lnTo>
                    <a:pt x="41" y="62"/>
                  </a:lnTo>
                  <a:lnTo>
                    <a:pt x="48" y="59"/>
                  </a:lnTo>
                  <a:lnTo>
                    <a:pt x="55" y="55"/>
                  </a:lnTo>
                  <a:lnTo>
                    <a:pt x="60" y="48"/>
                  </a:lnTo>
                  <a:lnTo>
                    <a:pt x="64" y="39"/>
                  </a:lnTo>
                  <a:lnTo>
                    <a:pt x="64" y="31"/>
                  </a:lnTo>
                  <a:lnTo>
                    <a:pt x="64" y="22"/>
                  </a:lnTo>
                  <a:lnTo>
                    <a:pt x="60" y="15"/>
                  </a:lnTo>
                  <a:lnTo>
                    <a:pt x="55" y="8"/>
                  </a:lnTo>
                  <a:lnTo>
                    <a:pt x="48" y="3"/>
                  </a:lnTo>
                  <a:lnTo>
                    <a:pt x="41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7" name="Freeform 122"/>
            <p:cNvSpPr>
              <a:spLocks/>
            </p:cNvSpPr>
            <p:nvPr/>
          </p:nvSpPr>
          <p:spPr bwMode="auto">
            <a:xfrm>
              <a:off x="3649663" y="3779838"/>
              <a:ext cx="101600" cy="101600"/>
            </a:xfrm>
            <a:custGeom>
              <a:avLst/>
              <a:gdLst>
                <a:gd name="T0" fmla="*/ 33 w 64"/>
                <a:gd name="T1" fmla="*/ 0 h 64"/>
                <a:gd name="T2" fmla="*/ 24 w 64"/>
                <a:gd name="T3" fmla="*/ 2 h 64"/>
                <a:gd name="T4" fmla="*/ 15 w 64"/>
                <a:gd name="T5" fmla="*/ 5 h 64"/>
                <a:gd name="T6" fmla="*/ 8 w 64"/>
                <a:gd name="T7" fmla="*/ 9 h 64"/>
                <a:gd name="T8" fmla="*/ 5 w 64"/>
                <a:gd name="T9" fmla="*/ 16 h 64"/>
                <a:gd name="T10" fmla="*/ 1 w 64"/>
                <a:gd name="T11" fmla="*/ 24 h 64"/>
                <a:gd name="T12" fmla="*/ 0 w 64"/>
                <a:gd name="T13" fmla="*/ 33 h 64"/>
                <a:gd name="T14" fmla="*/ 1 w 64"/>
                <a:gd name="T15" fmla="*/ 42 h 64"/>
                <a:gd name="T16" fmla="*/ 5 w 64"/>
                <a:gd name="T17" fmla="*/ 49 h 64"/>
                <a:gd name="T18" fmla="*/ 8 w 64"/>
                <a:gd name="T19" fmla="*/ 56 h 64"/>
                <a:gd name="T20" fmla="*/ 15 w 64"/>
                <a:gd name="T21" fmla="*/ 61 h 64"/>
                <a:gd name="T22" fmla="*/ 24 w 64"/>
                <a:gd name="T23" fmla="*/ 64 h 64"/>
                <a:gd name="T24" fmla="*/ 33 w 64"/>
                <a:gd name="T25" fmla="*/ 64 h 64"/>
                <a:gd name="T26" fmla="*/ 41 w 64"/>
                <a:gd name="T27" fmla="*/ 64 h 64"/>
                <a:gd name="T28" fmla="*/ 48 w 64"/>
                <a:gd name="T29" fmla="*/ 61 h 64"/>
                <a:gd name="T30" fmla="*/ 55 w 64"/>
                <a:gd name="T31" fmla="*/ 56 h 64"/>
                <a:gd name="T32" fmla="*/ 60 w 64"/>
                <a:gd name="T33" fmla="*/ 49 h 64"/>
                <a:gd name="T34" fmla="*/ 64 w 64"/>
                <a:gd name="T35" fmla="*/ 42 h 64"/>
                <a:gd name="T36" fmla="*/ 64 w 64"/>
                <a:gd name="T37" fmla="*/ 33 h 64"/>
                <a:gd name="T38" fmla="*/ 64 w 64"/>
                <a:gd name="T39" fmla="*/ 24 h 64"/>
                <a:gd name="T40" fmla="*/ 60 w 64"/>
                <a:gd name="T41" fmla="*/ 16 h 64"/>
                <a:gd name="T42" fmla="*/ 55 w 64"/>
                <a:gd name="T43" fmla="*/ 9 h 64"/>
                <a:gd name="T44" fmla="*/ 48 w 64"/>
                <a:gd name="T45" fmla="*/ 5 h 64"/>
                <a:gd name="T46" fmla="*/ 41 w 64"/>
                <a:gd name="T47" fmla="*/ 2 h 64"/>
                <a:gd name="T48" fmla="*/ 33 w 64"/>
                <a:gd name="T4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64">
                  <a:moveTo>
                    <a:pt x="33" y="0"/>
                  </a:moveTo>
                  <a:lnTo>
                    <a:pt x="24" y="2"/>
                  </a:lnTo>
                  <a:lnTo>
                    <a:pt x="15" y="5"/>
                  </a:lnTo>
                  <a:lnTo>
                    <a:pt x="8" y="9"/>
                  </a:lnTo>
                  <a:lnTo>
                    <a:pt x="5" y="16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5" y="49"/>
                  </a:lnTo>
                  <a:lnTo>
                    <a:pt x="8" y="56"/>
                  </a:lnTo>
                  <a:lnTo>
                    <a:pt x="15" y="61"/>
                  </a:lnTo>
                  <a:lnTo>
                    <a:pt x="24" y="64"/>
                  </a:lnTo>
                  <a:lnTo>
                    <a:pt x="33" y="64"/>
                  </a:lnTo>
                  <a:lnTo>
                    <a:pt x="41" y="64"/>
                  </a:lnTo>
                  <a:lnTo>
                    <a:pt x="48" y="61"/>
                  </a:lnTo>
                  <a:lnTo>
                    <a:pt x="55" y="56"/>
                  </a:lnTo>
                  <a:lnTo>
                    <a:pt x="60" y="49"/>
                  </a:lnTo>
                  <a:lnTo>
                    <a:pt x="64" y="42"/>
                  </a:lnTo>
                  <a:lnTo>
                    <a:pt x="64" y="33"/>
                  </a:lnTo>
                  <a:lnTo>
                    <a:pt x="64" y="24"/>
                  </a:lnTo>
                  <a:lnTo>
                    <a:pt x="60" y="16"/>
                  </a:lnTo>
                  <a:lnTo>
                    <a:pt x="55" y="9"/>
                  </a:lnTo>
                  <a:lnTo>
                    <a:pt x="48" y="5"/>
                  </a:lnTo>
                  <a:lnTo>
                    <a:pt x="41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9" name="Line 154"/>
            <p:cNvSpPr>
              <a:spLocks noChangeShapeType="1"/>
            </p:cNvSpPr>
            <p:nvPr/>
          </p:nvSpPr>
          <p:spPr bwMode="auto">
            <a:xfrm flipH="1">
              <a:off x="2646363" y="46672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0" name="Line 155"/>
            <p:cNvSpPr>
              <a:spLocks noChangeShapeType="1"/>
            </p:cNvSpPr>
            <p:nvPr/>
          </p:nvSpPr>
          <p:spPr bwMode="auto">
            <a:xfrm flipH="1">
              <a:off x="3244850" y="34909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1" name="Line 156"/>
            <p:cNvSpPr>
              <a:spLocks noChangeShapeType="1"/>
            </p:cNvSpPr>
            <p:nvPr/>
          </p:nvSpPr>
          <p:spPr bwMode="auto">
            <a:xfrm flipH="1">
              <a:off x="3214688" y="34909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2" name="Line 157"/>
            <p:cNvSpPr>
              <a:spLocks noChangeShapeType="1"/>
            </p:cNvSpPr>
            <p:nvPr/>
          </p:nvSpPr>
          <p:spPr bwMode="auto">
            <a:xfrm flipH="1">
              <a:off x="2676525" y="35877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3" name="Line 158"/>
            <p:cNvSpPr>
              <a:spLocks noChangeShapeType="1"/>
            </p:cNvSpPr>
            <p:nvPr/>
          </p:nvSpPr>
          <p:spPr bwMode="auto">
            <a:xfrm flipH="1">
              <a:off x="2646363" y="35877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4" name="Line 159"/>
            <p:cNvSpPr>
              <a:spLocks noChangeShapeType="1"/>
            </p:cNvSpPr>
            <p:nvPr/>
          </p:nvSpPr>
          <p:spPr bwMode="auto">
            <a:xfrm flipH="1">
              <a:off x="2676525" y="46672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5" name="Line 160"/>
            <p:cNvSpPr>
              <a:spLocks noChangeShapeType="1"/>
            </p:cNvSpPr>
            <p:nvPr/>
          </p:nvSpPr>
          <p:spPr bwMode="auto">
            <a:xfrm flipV="1">
              <a:off x="3244850" y="3490913"/>
              <a:ext cx="0" cy="118745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8" name="Line 161"/>
            <p:cNvSpPr>
              <a:spLocks noChangeShapeType="1"/>
            </p:cNvSpPr>
            <p:nvPr/>
          </p:nvSpPr>
          <p:spPr bwMode="auto">
            <a:xfrm flipV="1">
              <a:off x="2676525" y="3587750"/>
              <a:ext cx="0" cy="107950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2" name="Line 162"/>
            <p:cNvSpPr>
              <a:spLocks noChangeShapeType="1"/>
            </p:cNvSpPr>
            <p:nvPr/>
          </p:nvSpPr>
          <p:spPr bwMode="auto">
            <a:xfrm flipH="1">
              <a:off x="3819525" y="35417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3" name="Line 163"/>
            <p:cNvSpPr>
              <a:spLocks noChangeShapeType="1"/>
            </p:cNvSpPr>
            <p:nvPr/>
          </p:nvSpPr>
          <p:spPr bwMode="auto">
            <a:xfrm flipH="1">
              <a:off x="3789363" y="35417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4" name="Line 164"/>
            <p:cNvSpPr>
              <a:spLocks noChangeShapeType="1"/>
            </p:cNvSpPr>
            <p:nvPr/>
          </p:nvSpPr>
          <p:spPr bwMode="auto">
            <a:xfrm flipH="1">
              <a:off x="1535113" y="360362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5" name="Line 165"/>
            <p:cNvSpPr>
              <a:spLocks noChangeShapeType="1"/>
            </p:cNvSpPr>
            <p:nvPr/>
          </p:nvSpPr>
          <p:spPr bwMode="auto">
            <a:xfrm flipH="1">
              <a:off x="1504950" y="360362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6" name="Line 166"/>
            <p:cNvSpPr>
              <a:spLocks noChangeShapeType="1"/>
            </p:cNvSpPr>
            <p:nvPr/>
          </p:nvSpPr>
          <p:spPr bwMode="auto">
            <a:xfrm flipH="1">
              <a:off x="2106613" y="3659188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7" name="Line 167"/>
            <p:cNvSpPr>
              <a:spLocks noChangeShapeType="1"/>
            </p:cNvSpPr>
            <p:nvPr/>
          </p:nvSpPr>
          <p:spPr bwMode="auto">
            <a:xfrm flipH="1">
              <a:off x="2076450" y="3659188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4" name="Line 168"/>
            <p:cNvSpPr>
              <a:spLocks noChangeShapeType="1"/>
            </p:cNvSpPr>
            <p:nvPr/>
          </p:nvSpPr>
          <p:spPr bwMode="auto">
            <a:xfrm flipH="1">
              <a:off x="2106613" y="48498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5" name="Line 169"/>
            <p:cNvSpPr>
              <a:spLocks noChangeShapeType="1"/>
            </p:cNvSpPr>
            <p:nvPr/>
          </p:nvSpPr>
          <p:spPr bwMode="auto">
            <a:xfrm flipH="1">
              <a:off x="2076450" y="48498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6" name="Line 170"/>
            <p:cNvSpPr>
              <a:spLocks noChangeShapeType="1"/>
            </p:cNvSpPr>
            <p:nvPr/>
          </p:nvSpPr>
          <p:spPr bwMode="auto">
            <a:xfrm flipV="1">
              <a:off x="2106613" y="3659188"/>
              <a:ext cx="0" cy="1190625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7" name="Line 171"/>
            <p:cNvSpPr>
              <a:spLocks noChangeShapeType="1"/>
            </p:cNvSpPr>
            <p:nvPr/>
          </p:nvSpPr>
          <p:spPr bwMode="auto">
            <a:xfrm flipH="1">
              <a:off x="1535113" y="46513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8" name="Line 172"/>
            <p:cNvSpPr>
              <a:spLocks noChangeShapeType="1"/>
            </p:cNvSpPr>
            <p:nvPr/>
          </p:nvSpPr>
          <p:spPr bwMode="auto">
            <a:xfrm flipH="1">
              <a:off x="1504950" y="46513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9" name="Freeform 173"/>
            <p:cNvSpPr>
              <a:spLocks/>
            </p:cNvSpPr>
            <p:nvPr/>
          </p:nvSpPr>
          <p:spPr bwMode="auto">
            <a:xfrm>
              <a:off x="1535113" y="3603625"/>
              <a:ext cx="0" cy="1047750"/>
            </a:xfrm>
            <a:custGeom>
              <a:avLst/>
              <a:gdLst>
                <a:gd name="T0" fmla="*/ 660 h 660"/>
                <a:gd name="T1" fmla="*/ 397 h 660"/>
                <a:gd name="T2" fmla="*/ 0 h 6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60">
                  <a:moveTo>
                    <a:pt x="0" y="660"/>
                  </a:moveTo>
                  <a:lnTo>
                    <a:pt x="0" y="397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0" name="Line 174"/>
            <p:cNvSpPr>
              <a:spLocks noChangeShapeType="1"/>
            </p:cNvSpPr>
            <p:nvPr/>
          </p:nvSpPr>
          <p:spPr bwMode="auto">
            <a:xfrm flipH="1">
              <a:off x="3819525" y="47148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1" name="Line 175"/>
            <p:cNvSpPr>
              <a:spLocks noChangeShapeType="1"/>
            </p:cNvSpPr>
            <p:nvPr/>
          </p:nvSpPr>
          <p:spPr bwMode="auto">
            <a:xfrm flipH="1">
              <a:off x="3789363" y="47148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2" name="Line 176"/>
            <p:cNvSpPr>
              <a:spLocks noChangeShapeType="1"/>
            </p:cNvSpPr>
            <p:nvPr/>
          </p:nvSpPr>
          <p:spPr bwMode="auto">
            <a:xfrm flipH="1">
              <a:off x="3244850" y="467836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3" name="Line 177"/>
            <p:cNvSpPr>
              <a:spLocks noChangeShapeType="1"/>
            </p:cNvSpPr>
            <p:nvPr/>
          </p:nvSpPr>
          <p:spPr bwMode="auto">
            <a:xfrm flipH="1">
              <a:off x="3214688" y="467836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4" name="Line 178"/>
            <p:cNvSpPr>
              <a:spLocks noChangeShapeType="1"/>
            </p:cNvSpPr>
            <p:nvPr/>
          </p:nvSpPr>
          <p:spPr bwMode="auto">
            <a:xfrm flipV="1">
              <a:off x="3819525" y="3541713"/>
              <a:ext cx="0" cy="1173163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6" name="Freeform 180"/>
            <p:cNvSpPr>
              <a:spLocks/>
            </p:cNvSpPr>
            <p:nvPr/>
          </p:nvSpPr>
          <p:spPr bwMode="auto">
            <a:xfrm>
              <a:off x="963613" y="4140200"/>
              <a:ext cx="2852738" cy="93663"/>
            </a:xfrm>
            <a:custGeom>
              <a:avLst/>
              <a:gdLst>
                <a:gd name="T0" fmla="*/ 1797 w 1797"/>
                <a:gd name="T1" fmla="*/ 0 h 59"/>
                <a:gd name="T2" fmla="*/ 1439 w 1797"/>
                <a:gd name="T3" fmla="*/ 0 h 59"/>
                <a:gd name="T4" fmla="*/ 1437 w 1797"/>
                <a:gd name="T5" fmla="*/ 0 h 59"/>
                <a:gd name="T6" fmla="*/ 1079 w 1797"/>
                <a:gd name="T7" fmla="*/ 29 h 59"/>
                <a:gd name="T8" fmla="*/ 720 w 1797"/>
                <a:gd name="T9" fmla="*/ 59 h 59"/>
                <a:gd name="T10" fmla="*/ 717 w 1797"/>
                <a:gd name="T11" fmla="*/ 59 h 59"/>
                <a:gd name="T12" fmla="*/ 360 w 1797"/>
                <a:gd name="T13" fmla="*/ 59 h 59"/>
                <a:gd name="T14" fmla="*/ 0 w 1797"/>
                <a:gd name="T15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7" h="59">
                  <a:moveTo>
                    <a:pt x="1797" y="0"/>
                  </a:moveTo>
                  <a:lnTo>
                    <a:pt x="1439" y="0"/>
                  </a:lnTo>
                  <a:lnTo>
                    <a:pt x="1437" y="0"/>
                  </a:lnTo>
                  <a:lnTo>
                    <a:pt x="1079" y="29"/>
                  </a:lnTo>
                  <a:lnTo>
                    <a:pt x="720" y="59"/>
                  </a:lnTo>
                  <a:lnTo>
                    <a:pt x="717" y="59"/>
                  </a:lnTo>
                  <a:lnTo>
                    <a:pt x="360" y="59"/>
                  </a:lnTo>
                  <a:lnTo>
                    <a:pt x="0" y="29"/>
                  </a:lnTo>
                </a:path>
              </a:pathLst>
            </a:custGeom>
            <a:noFill/>
            <a:ln w="38100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7" name="Freeform 181"/>
            <p:cNvSpPr>
              <a:spLocks/>
            </p:cNvSpPr>
            <p:nvPr/>
          </p:nvSpPr>
          <p:spPr bwMode="auto">
            <a:xfrm>
              <a:off x="1482725" y="4184650"/>
              <a:ext cx="101600" cy="101600"/>
            </a:xfrm>
            <a:custGeom>
              <a:avLst/>
              <a:gdLst>
                <a:gd name="T0" fmla="*/ 56 w 64"/>
                <a:gd name="T1" fmla="*/ 8 h 64"/>
                <a:gd name="T2" fmla="*/ 49 w 64"/>
                <a:gd name="T3" fmla="*/ 3 h 64"/>
                <a:gd name="T4" fmla="*/ 42 w 64"/>
                <a:gd name="T5" fmla="*/ 0 h 64"/>
                <a:gd name="T6" fmla="*/ 33 w 64"/>
                <a:gd name="T7" fmla="*/ 0 h 64"/>
                <a:gd name="T8" fmla="*/ 25 w 64"/>
                <a:gd name="T9" fmla="*/ 0 h 64"/>
                <a:gd name="T10" fmla="*/ 16 w 64"/>
                <a:gd name="T11" fmla="*/ 3 h 64"/>
                <a:gd name="T12" fmla="*/ 11 w 64"/>
                <a:gd name="T13" fmla="*/ 8 h 64"/>
                <a:gd name="T14" fmla="*/ 6 w 64"/>
                <a:gd name="T15" fmla="*/ 15 h 64"/>
                <a:gd name="T16" fmla="*/ 2 w 64"/>
                <a:gd name="T17" fmla="*/ 22 h 64"/>
                <a:gd name="T18" fmla="*/ 0 w 64"/>
                <a:gd name="T19" fmla="*/ 31 h 64"/>
                <a:gd name="T20" fmla="*/ 2 w 64"/>
                <a:gd name="T21" fmla="*/ 39 h 64"/>
                <a:gd name="T22" fmla="*/ 6 w 64"/>
                <a:gd name="T23" fmla="*/ 48 h 64"/>
                <a:gd name="T24" fmla="*/ 11 w 64"/>
                <a:gd name="T25" fmla="*/ 53 h 64"/>
                <a:gd name="T26" fmla="*/ 16 w 64"/>
                <a:gd name="T27" fmla="*/ 59 h 64"/>
                <a:gd name="T28" fmla="*/ 25 w 64"/>
                <a:gd name="T29" fmla="*/ 62 h 64"/>
                <a:gd name="T30" fmla="*/ 33 w 64"/>
                <a:gd name="T31" fmla="*/ 64 h 64"/>
                <a:gd name="T32" fmla="*/ 42 w 64"/>
                <a:gd name="T33" fmla="*/ 62 h 64"/>
                <a:gd name="T34" fmla="*/ 49 w 64"/>
                <a:gd name="T35" fmla="*/ 59 h 64"/>
                <a:gd name="T36" fmla="*/ 56 w 64"/>
                <a:gd name="T37" fmla="*/ 53 h 64"/>
                <a:gd name="T38" fmla="*/ 61 w 64"/>
                <a:gd name="T39" fmla="*/ 48 h 64"/>
                <a:gd name="T40" fmla="*/ 64 w 64"/>
                <a:gd name="T41" fmla="*/ 39 h 64"/>
                <a:gd name="T42" fmla="*/ 64 w 64"/>
                <a:gd name="T43" fmla="*/ 31 h 64"/>
                <a:gd name="T44" fmla="*/ 64 w 64"/>
                <a:gd name="T45" fmla="*/ 22 h 64"/>
                <a:gd name="T46" fmla="*/ 61 w 64"/>
                <a:gd name="T47" fmla="*/ 15 h 64"/>
                <a:gd name="T48" fmla="*/ 56 w 64"/>
                <a:gd name="T49" fmla="*/ 8 h 64"/>
                <a:gd name="T50" fmla="*/ 56 w 64"/>
                <a:gd name="T51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56" y="8"/>
                  </a:moveTo>
                  <a:lnTo>
                    <a:pt x="49" y="3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11" y="8"/>
                  </a:lnTo>
                  <a:lnTo>
                    <a:pt x="6" y="15"/>
                  </a:lnTo>
                  <a:lnTo>
                    <a:pt x="2" y="22"/>
                  </a:lnTo>
                  <a:lnTo>
                    <a:pt x="0" y="31"/>
                  </a:lnTo>
                  <a:lnTo>
                    <a:pt x="2" y="39"/>
                  </a:lnTo>
                  <a:lnTo>
                    <a:pt x="6" y="48"/>
                  </a:lnTo>
                  <a:lnTo>
                    <a:pt x="11" y="53"/>
                  </a:lnTo>
                  <a:lnTo>
                    <a:pt x="16" y="59"/>
                  </a:lnTo>
                  <a:lnTo>
                    <a:pt x="25" y="62"/>
                  </a:lnTo>
                  <a:lnTo>
                    <a:pt x="33" y="64"/>
                  </a:lnTo>
                  <a:lnTo>
                    <a:pt x="42" y="62"/>
                  </a:lnTo>
                  <a:lnTo>
                    <a:pt x="49" y="59"/>
                  </a:lnTo>
                  <a:lnTo>
                    <a:pt x="56" y="53"/>
                  </a:lnTo>
                  <a:lnTo>
                    <a:pt x="61" y="48"/>
                  </a:lnTo>
                  <a:lnTo>
                    <a:pt x="64" y="39"/>
                  </a:lnTo>
                  <a:lnTo>
                    <a:pt x="64" y="31"/>
                  </a:lnTo>
                  <a:lnTo>
                    <a:pt x="64" y="22"/>
                  </a:lnTo>
                  <a:lnTo>
                    <a:pt x="61" y="15"/>
                  </a:lnTo>
                  <a:lnTo>
                    <a:pt x="56" y="8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8" name="Freeform 182"/>
            <p:cNvSpPr>
              <a:spLocks/>
            </p:cNvSpPr>
            <p:nvPr/>
          </p:nvSpPr>
          <p:spPr bwMode="auto">
            <a:xfrm>
              <a:off x="2057400" y="4184650"/>
              <a:ext cx="101600" cy="101600"/>
            </a:xfrm>
            <a:custGeom>
              <a:avLst/>
              <a:gdLst>
                <a:gd name="T0" fmla="*/ 54 w 64"/>
                <a:gd name="T1" fmla="*/ 8 h 64"/>
                <a:gd name="T2" fmla="*/ 47 w 64"/>
                <a:gd name="T3" fmla="*/ 3 h 64"/>
                <a:gd name="T4" fmla="*/ 40 w 64"/>
                <a:gd name="T5" fmla="*/ 0 h 64"/>
                <a:gd name="T6" fmla="*/ 31 w 64"/>
                <a:gd name="T7" fmla="*/ 0 h 64"/>
                <a:gd name="T8" fmla="*/ 23 w 64"/>
                <a:gd name="T9" fmla="*/ 0 h 64"/>
                <a:gd name="T10" fmla="*/ 16 w 64"/>
                <a:gd name="T11" fmla="*/ 3 h 64"/>
                <a:gd name="T12" fmla="*/ 9 w 64"/>
                <a:gd name="T13" fmla="*/ 8 h 64"/>
                <a:gd name="T14" fmla="*/ 4 w 64"/>
                <a:gd name="T15" fmla="*/ 15 h 64"/>
                <a:gd name="T16" fmla="*/ 0 w 64"/>
                <a:gd name="T17" fmla="*/ 22 h 64"/>
                <a:gd name="T18" fmla="*/ 0 w 64"/>
                <a:gd name="T19" fmla="*/ 31 h 64"/>
                <a:gd name="T20" fmla="*/ 0 w 64"/>
                <a:gd name="T21" fmla="*/ 39 h 64"/>
                <a:gd name="T22" fmla="*/ 4 w 64"/>
                <a:gd name="T23" fmla="*/ 46 h 64"/>
                <a:gd name="T24" fmla="*/ 9 w 64"/>
                <a:gd name="T25" fmla="*/ 53 h 64"/>
                <a:gd name="T26" fmla="*/ 16 w 64"/>
                <a:gd name="T27" fmla="*/ 59 h 64"/>
                <a:gd name="T28" fmla="*/ 23 w 64"/>
                <a:gd name="T29" fmla="*/ 62 h 64"/>
                <a:gd name="T30" fmla="*/ 31 w 64"/>
                <a:gd name="T31" fmla="*/ 64 h 64"/>
                <a:gd name="T32" fmla="*/ 40 w 64"/>
                <a:gd name="T33" fmla="*/ 62 h 64"/>
                <a:gd name="T34" fmla="*/ 47 w 64"/>
                <a:gd name="T35" fmla="*/ 59 h 64"/>
                <a:gd name="T36" fmla="*/ 54 w 64"/>
                <a:gd name="T37" fmla="*/ 53 h 64"/>
                <a:gd name="T38" fmla="*/ 59 w 64"/>
                <a:gd name="T39" fmla="*/ 46 h 64"/>
                <a:gd name="T40" fmla="*/ 63 w 64"/>
                <a:gd name="T41" fmla="*/ 39 h 64"/>
                <a:gd name="T42" fmla="*/ 64 w 64"/>
                <a:gd name="T43" fmla="*/ 31 h 64"/>
                <a:gd name="T44" fmla="*/ 63 w 64"/>
                <a:gd name="T45" fmla="*/ 22 h 64"/>
                <a:gd name="T46" fmla="*/ 59 w 64"/>
                <a:gd name="T47" fmla="*/ 15 h 64"/>
                <a:gd name="T48" fmla="*/ 54 w 64"/>
                <a:gd name="T49" fmla="*/ 8 h 64"/>
                <a:gd name="T50" fmla="*/ 54 w 64"/>
                <a:gd name="T51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54" y="8"/>
                  </a:moveTo>
                  <a:lnTo>
                    <a:pt x="47" y="3"/>
                  </a:lnTo>
                  <a:lnTo>
                    <a:pt x="40" y="0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6" y="3"/>
                  </a:lnTo>
                  <a:lnTo>
                    <a:pt x="9" y="8"/>
                  </a:lnTo>
                  <a:lnTo>
                    <a:pt x="4" y="15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4" y="46"/>
                  </a:lnTo>
                  <a:lnTo>
                    <a:pt x="9" y="53"/>
                  </a:lnTo>
                  <a:lnTo>
                    <a:pt x="16" y="59"/>
                  </a:lnTo>
                  <a:lnTo>
                    <a:pt x="23" y="62"/>
                  </a:lnTo>
                  <a:lnTo>
                    <a:pt x="31" y="64"/>
                  </a:lnTo>
                  <a:lnTo>
                    <a:pt x="40" y="62"/>
                  </a:lnTo>
                  <a:lnTo>
                    <a:pt x="47" y="59"/>
                  </a:lnTo>
                  <a:lnTo>
                    <a:pt x="54" y="53"/>
                  </a:lnTo>
                  <a:lnTo>
                    <a:pt x="59" y="46"/>
                  </a:lnTo>
                  <a:lnTo>
                    <a:pt x="63" y="39"/>
                  </a:lnTo>
                  <a:lnTo>
                    <a:pt x="64" y="31"/>
                  </a:lnTo>
                  <a:lnTo>
                    <a:pt x="63" y="22"/>
                  </a:lnTo>
                  <a:lnTo>
                    <a:pt x="59" y="15"/>
                  </a:lnTo>
                  <a:lnTo>
                    <a:pt x="54" y="8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9" name="Freeform 183"/>
            <p:cNvSpPr>
              <a:spLocks/>
            </p:cNvSpPr>
            <p:nvPr/>
          </p:nvSpPr>
          <p:spPr bwMode="auto">
            <a:xfrm>
              <a:off x="2624138" y="4137025"/>
              <a:ext cx="101600" cy="100013"/>
            </a:xfrm>
            <a:custGeom>
              <a:avLst/>
              <a:gdLst>
                <a:gd name="T0" fmla="*/ 55 w 64"/>
                <a:gd name="T1" fmla="*/ 9 h 63"/>
                <a:gd name="T2" fmla="*/ 48 w 64"/>
                <a:gd name="T3" fmla="*/ 4 h 63"/>
                <a:gd name="T4" fmla="*/ 41 w 64"/>
                <a:gd name="T5" fmla="*/ 0 h 63"/>
                <a:gd name="T6" fmla="*/ 33 w 64"/>
                <a:gd name="T7" fmla="*/ 0 h 63"/>
                <a:gd name="T8" fmla="*/ 24 w 64"/>
                <a:gd name="T9" fmla="*/ 0 h 63"/>
                <a:gd name="T10" fmla="*/ 15 w 64"/>
                <a:gd name="T11" fmla="*/ 4 h 63"/>
                <a:gd name="T12" fmla="*/ 10 w 64"/>
                <a:gd name="T13" fmla="*/ 9 h 63"/>
                <a:gd name="T14" fmla="*/ 5 w 64"/>
                <a:gd name="T15" fmla="*/ 16 h 63"/>
                <a:gd name="T16" fmla="*/ 2 w 64"/>
                <a:gd name="T17" fmla="*/ 23 h 63"/>
                <a:gd name="T18" fmla="*/ 0 w 64"/>
                <a:gd name="T19" fmla="*/ 31 h 63"/>
                <a:gd name="T20" fmla="*/ 2 w 64"/>
                <a:gd name="T21" fmla="*/ 40 h 63"/>
                <a:gd name="T22" fmla="*/ 5 w 64"/>
                <a:gd name="T23" fmla="*/ 47 h 63"/>
                <a:gd name="T24" fmla="*/ 10 w 64"/>
                <a:gd name="T25" fmla="*/ 54 h 63"/>
                <a:gd name="T26" fmla="*/ 15 w 64"/>
                <a:gd name="T27" fmla="*/ 59 h 63"/>
                <a:gd name="T28" fmla="*/ 24 w 64"/>
                <a:gd name="T29" fmla="*/ 63 h 63"/>
                <a:gd name="T30" fmla="*/ 33 w 64"/>
                <a:gd name="T31" fmla="*/ 63 h 63"/>
                <a:gd name="T32" fmla="*/ 41 w 64"/>
                <a:gd name="T33" fmla="*/ 63 h 63"/>
                <a:gd name="T34" fmla="*/ 48 w 64"/>
                <a:gd name="T35" fmla="*/ 59 h 63"/>
                <a:gd name="T36" fmla="*/ 55 w 64"/>
                <a:gd name="T37" fmla="*/ 54 h 63"/>
                <a:gd name="T38" fmla="*/ 61 w 64"/>
                <a:gd name="T39" fmla="*/ 47 h 63"/>
                <a:gd name="T40" fmla="*/ 64 w 64"/>
                <a:gd name="T41" fmla="*/ 40 h 63"/>
                <a:gd name="T42" fmla="*/ 64 w 64"/>
                <a:gd name="T43" fmla="*/ 31 h 63"/>
                <a:gd name="T44" fmla="*/ 64 w 64"/>
                <a:gd name="T45" fmla="*/ 23 h 63"/>
                <a:gd name="T46" fmla="*/ 61 w 64"/>
                <a:gd name="T47" fmla="*/ 16 h 63"/>
                <a:gd name="T48" fmla="*/ 55 w 64"/>
                <a:gd name="T49" fmla="*/ 9 h 63"/>
                <a:gd name="T50" fmla="*/ 55 w 64"/>
                <a:gd name="T51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3">
                  <a:moveTo>
                    <a:pt x="55" y="9"/>
                  </a:moveTo>
                  <a:lnTo>
                    <a:pt x="48" y="4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5" y="4"/>
                  </a:lnTo>
                  <a:lnTo>
                    <a:pt x="10" y="9"/>
                  </a:lnTo>
                  <a:lnTo>
                    <a:pt x="5" y="16"/>
                  </a:lnTo>
                  <a:lnTo>
                    <a:pt x="2" y="23"/>
                  </a:lnTo>
                  <a:lnTo>
                    <a:pt x="0" y="31"/>
                  </a:lnTo>
                  <a:lnTo>
                    <a:pt x="2" y="40"/>
                  </a:lnTo>
                  <a:lnTo>
                    <a:pt x="5" y="47"/>
                  </a:lnTo>
                  <a:lnTo>
                    <a:pt x="10" y="54"/>
                  </a:lnTo>
                  <a:lnTo>
                    <a:pt x="15" y="59"/>
                  </a:lnTo>
                  <a:lnTo>
                    <a:pt x="24" y="63"/>
                  </a:lnTo>
                  <a:lnTo>
                    <a:pt x="33" y="63"/>
                  </a:lnTo>
                  <a:lnTo>
                    <a:pt x="41" y="63"/>
                  </a:lnTo>
                  <a:lnTo>
                    <a:pt x="48" y="59"/>
                  </a:lnTo>
                  <a:lnTo>
                    <a:pt x="55" y="54"/>
                  </a:lnTo>
                  <a:lnTo>
                    <a:pt x="61" y="47"/>
                  </a:lnTo>
                  <a:lnTo>
                    <a:pt x="64" y="40"/>
                  </a:lnTo>
                  <a:lnTo>
                    <a:pt x="64" y="31"/>
                  </a:lnTo>
                  <a:lnTo>
                    <a:pt x="64" y="23"/>
                  </a:lnTo>
                  <a:lnTo>
                    <a:pt x="61" y="16"/>
                  </a:lnTo>
                  <a:lnTo>
                    <a:pt x="55" y="9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40" name="Freeform 184"/>
            <p:cNvSpPr>
              <a:spLocks/>
            </p:cNvSpPr>
            <p:nvPr/>
          </p:nvSpPr>
          <p:spPr bwMode="auto">
            <a:xfrm>
              <a:off x="3192463" y="4087813"/>
              <a:ext cx="101600" cy="101600"/>
            </a:xfrm>
            <a:custGeom>
              <a:avLst/>
              <a:gdLst>
                <a:gd name="T0" fmla="*/ 56 w 64"/>
                <a:gd name="T1" fmla="*/ 10 h 64"/>
                <a:gd name="T2" fmla="*/ 49 w 64"/>
                <a:gd name="T3" fmla="*/ 5 h 64"/>
                <a:gd name="T4" fmla="*/ 42 w 64"/>
                <a:gd name="T5" fmla="*/ 2 h 64"/>
                <a:gd name="T6" fmla="*/ 33 w 64"/>
                <a:gd name="T7" fmla="*/ 0 h 64"/>
                <a:gd name="T8" fmla="*/ 25 w 64"/>
                <a:gd name="T9" fmla="*/ 2 h 64"/>
                <a:gd name="T10" fmla="*/ 16 w 64"/>
                <a:gd name="T11" fmla="*/ 5 h 64"/>
                <a:gd name="T12" fmla="*/ 11 w 64"/>
                <a:gd name="T13" fmla="*/ 10 h 64"/>
                <a:gd name="T14" fmla="*/ 6 w 64"/>
                <a:gd name="T15" fmla="*/ 17 h 64"/>
                <a:gd name="T16" fmla="*/ 2 w 64"/>
                <a:gd name="T17" fmla="*/ 24 h 64"/>
                <a:gd name="T18" fmla="*/ 0 w 64"/>
                <a:gd name="T19" fmla="*/ 33 h 64"/>
                <a:gd name="T20" fmla="*/ 2 w 64"/>
                <a:gd name="T21" fmla="*/ 42 h 64"/>
                <a:gd name="T22" fmla="*/ 6 w 64"/>
                <a:gd name="T23" fmla="*/ 49 h 64"/>
                <a:gd name="T24" fmla="*/ 11 w 64"/>
                <a:gd name="T25" fmla="*/ 55 h 64"/>
                <a:gd name="T26" fmla="*/ 16 w 64"/>
                <a:gd name="T27" fmla="*/ 61 h 64"/>
                <a:gd name="T28" fmla="*/ 25 w 64"/>
                <a:gd name="T29" fmla="*/ 64 h 64"/>
                <a:gd name="T30" fmla="*/ 33 w 64"/>
                <a:gd name="T31" fmla="*/ 64 h 64"/>
                <a:gd name="T32" fmla="*/ 42 w 64"/>
                <a:gd name="T33" fmla="*/ 64 h 64"/>
                <a:gd name="T34" fmla="*/ 49 w 64"/>
                <a:gd name="T35" fmla="*/ 61 h 64"/>
                <a:gd name="T36" fmla="*/ 56 w 64"/>
                <a:gd name="T37" fmla="*/ 55 h 64"/>
                <a:gd name="T38" fmla="*/ 61 w 64"/>
                <a:gd name="T39" fmla="*/ 49 h 64"/>
                <a:gd name="T40" fmla="*/ 64 w 64"/>
                <a:gd name="T41" fmla="*/ 42 h 64"/>
                <a:gd name="T42" fmla="*/ 64 w 64"/>
                <a:gd name="T43" fmla="*/ 33 h 64"/>
                <a:gd name="T44" fmla="*/ 64 w 64"/>
                <a:gd name="T45" fmla="*/ 24 h 64"/>
                <a:gd name="T46" fmla="*/ 61 w 64"/>
                <a:gd name="T47" fmla="*/ 17 h 64"/>
                <a:gd name="T48" fmla="*/ 56 w 64"/>
                <a:gd name="T4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64">
                  <a:moveTo>
                    <a:pt x="56" y="10"/>
                  </a:moveTo>
                  <a:lnTo>
                    <a:pt x="49" y="5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25" y="2"/>
                  </a:lnTo>
                  <a:lnTo>
                    <a:pt x="16" y="5"/>
                  </a:lnTo>
                  <a:lnTo>
                    <a:pt x="11" y="10"/>
                  </a:lnTo>
                  <a:lnTo>
                    <a:pt x="6" y="17"/>
                  </a:lnTo>
                  <a:lnTo>
                    <a:pt x="2" y="24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6" y="49"/>
                  </a:lnTo>
                  <a:lnTo>
                    <a:pt x="11" y="55"/>
                  </a:lnTo>
                  <a:lnTo>
                    <a:pt x="16" y="61"/>
                  </a:lnTo>
                  <a:lnTo>
                    <a:pt x="25" y="64"/>
                  </a:lnTo>
                  <a:lnTo>
                    <a:pt x="33" y="64"/>
                  </a:lnTo>
                  <a:lnTo>
                    <a:pt x="42" y="64"/>
                  </a:lnTo>
                  <a:lnTo>
                    <a:pt x="49" y="61"/>
                  </a:lnTo>
                  <a:lnTo>
                    <a:pt x="56" y="55"/>
                  </a:lnTo>
                  <a:lnTo>
                    <a:pt x="61" y="49"/>
                  </a:lnTo>
                  <a:lnTo>
                    <a:pt x="64" y="42"/>
                  </a:lnTo>
                  <a:lnTo>
                    <a:pt x="64" y="33"/>
                  </a:lnTo>
                  <a:lnTo>
                    <a:pt x="64" y="24"/>
                  </a:lnTo>
                  <a:lnTo>
                    <a:pt x="61" y="17"/>
                  </a:lnTo>
                  <a:lnTo>
                    <a:pt x="56" y="10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41" name="Freeform 185"/>
            <p:cNvSpPr>
              <a:spLocks/>
            </p:cNvSpPr>
            <p:nvPr/>
          </p:nvSpPr>
          <p:spPr bwMode="auto">
            <a:xfrm>
              <a:off x="3763963" y="4087813"/>
              <a:ext cx="103188" cy="101600"/>
            </a:xfrm>
            <a:custGeom>
              <a:avLst/>
              <a:gdLst>
                <a:gd name="T0" fmla="*/ 56 w 65"/>
                <a:gd name="T1" fmla="*/ 10 h 64"/>
                <a:gd name="T2" fmla="*/ 49 w 65"/>
                <a:gd name="T3" fmla="*/ 5 h 64"/>
                <a:gd name="T4" fmla="*/ 42 w 65"/>
                <a:gd name="T5" fmla="*/ 2 h 64"/>
                <a:gd name="T6" fmla="*/ 33 w 65"/>
                <a:gd name="T7" fmla="*/ 0 h 64"/>
                <a:gd name="T8" fmla="*/ 25 w 65"/>
                <a:gd name="T9" fmla="*/ 2 h 64"/>
                <a:gd name="T10" fmla="*/ 16 w 65"/>
                <a:gd name="T11" fmla="*/ 5 h 64"/>
                <a:gd name="T12" fmla="*/ 11 w 65"/>
                <a:gd name="T13" fmla="*/ 10 h 64"/>
                <a:gd name="T14" fmla="*/ 6 w 65"/>
                <a:gd name="T15" fmla="*/ 16 h 64"/>
                <a:gd name="T16" fmla="*/ 2 w 65"/>
                <a:gd name="T17" fmla="*/ 24 h 64"/>
                <a:gd name="T18" fmla="*/ 0 w 65"/>
                <a:gd name="T19" fmla="*/ 33 h 64"/>
                <a:gd name="T20" fmla="*/ 2 w 65"/>
                <a:gd name="T21" fmla="*/ 42 h 64"/>
                <a:gd name="T22" fmla="*/ 6 w 65"/>
                <a:gd name="T23" fmla="*/ 49 h 64"/>
                <a:gd name="T24" fmla="*/ 11 w 65"/>
                <a:gd name="T25" fmla="*/ 55 h 64"/>
                <a:gd name="T26" fmla="*/ 16 w 65"/>
                <a:gd name="T27" fmla="*/ 61 h 64"/>
                <a:gd name="T28" fmla="*/ 25 w 65"/>
                <a:gd name="T29" fmla="*/ 64 h 64"/>
                <a:gd name="T30" fmla="*/ 33 w 65"/>
                <a:gd name="T31" fmla="*/ 64 h 64"/>
                <a:gd name="T32" fmla="*/ 42 w 65"/>
                <a:gd name="T33" fmla="*/ 64 h 64"/>
                <a:gd name="T34" fmla="*/ 49 w 65"/>
                <a:gd name="T35" fmla="*/ 61 h 64"/>
                <a:gd name="T36" fmla="*/ 56 w 65"/>
                <a:gd name="T37" fmla="*/ 55 h 64"/>
                <a:gd name="T38" fmla="*/ 61 w 65"/>
                <a:gd name="T39" fmla="*/ 49 h 64"/>
                <a:gd name="T40" fmla="*/ 65 w 65"/>
                <a:gd name="T41" fmla="*/ 42 h 64"/>
                <a:gd name="T42" fmla="*/ 65 w 65"/>
                <a:gd name="T43" fmla="*/ 33 h 64"/>
                <a:gd name="T44" fmla="*/ 65 w 65"/>
                <a:gd name="T45" fmla="*/ 24 h 64"/>
                <a:gd name="T46" fmla="*/ 61 w 65"/>
                <a:gd name="T47" fmla="*/ 16 h 64"/>
                <a:gd name="T48" fmla="*/ 56 w 65"/>
                <a:gd name="T4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64">
                  <a:moveTo>
                    <a:pt x="56" y="10"/>
                  </a:moveTo>
                  <a:lnTo>
                    <a:pt x="49" y="5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25" y="2"/>
                  </a:lnTo>
                  <a:lnTo>
                    <a:pt x="16" y="5"/>
                  </a:lnTo>
                  <a:lnTo>
                    <a:pt x="11" y="10"/>
                  </a:lnTo>
                  <a:lnTo>
                    <a:pt x="6" y="16"/>
                  </a:lnTo>
                  <a:lnTo>
                    <a:pt x="2" y="24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6" y="49"/>
                  </a:lnTo>
                  <a:lnTo>
                    <a:pt x="11" y="55"/>
                  </a:lnTo>
                  <a:lnTo>
                    <a:pt x="16" y="61"/>
                  </a:lnTo>
                  <a:lnTo>
                    <a:pt x="25" y="64"/>
                  </a:lnTo>
                  <a:lnTo>
                    <a:pt x="33" y="64"/>
                  </a:lnTo>
                  <a:lnTo>
                    <a:pt x="42" y="64"/>
                  </a:lnTo>
                  <a:lnTo>
                    <a:pt x="49" y="61"/>
                  </a:lnTo>
                  <a:lnTo>
                    <a:pt x="56" y="55"/>
                  </a:lnTo>
                  <a:lnTo>
                    <a:pt x="61" y="49"/>
                  </a:lnTo>
                  <a:lnTo>
                    <a:pt x="65" y="42"/>
                  </a:lnTo>
                  <a:lnTo>
                    <a:pt x="65" y="33"/>
                  </a:lnTo>
                  <a:lnTo>
                    <a:pt x="65" y="24"/>
                  </a:lnTo>
                  <a:lnTo>
                    <a:pt x="61" y="16"/>
                  </a:lnTo>
                  <a:lnTo>
                    <a:pt x="56" y="10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50" name="ZoneTexte 1049"/>
            <p:cNvSpPr txBox="1"/>
            <p:nvPr/>
          </p:nvSpPr>
          <p:spPr>
            <a:xfrm>
              <a:off x="329199" y="5230297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-15</a:t>
              </a: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697704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1271423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1785867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2354192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2925692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28" name="ZoneTexte 227"/>
            <p:cNvSpPr txBox="1"/>
            <p:nvPr/>
          </p:nvSpPr>
          <p:spPr>
            <a:xfrm>
              <a:off x="3495605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29" name="ZoneTexte 228"/>
            <p:cNvSpPr txBox="1"/>
            <p:nvPr/>
          </p:nvSpPr>
          <p:spPr>
            <a:xfrm>
              <a:off x="329199" y="4832915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230" name="ZoneTexte 229"/>
            <p:cNvSpPr txBox="1"/>
            <p:nvPr/>
          </p:nvSpPr>
          <p:spPr>
            <a:xfrm>
              <a:off x="443312" y="4435532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511640" y="403814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32" name="ZoneTexte 231"/>
            <p:cNvSpPr txBox="1"/>
            <p:nvPr/>
          </p:nvSpPr>
          <p:spPr>
            <a:xfrm>
              <a:off x="511640" y="36407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233" name="ZoneTexte 232"/>
            <p:cNvSpPr txBox="1"/>
            <p:nvPr/>
          </p:nvSpPr>
          <p:spPr>
            <a:xfrm>
              <a:off x="397527" y="3243383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34" name="ZoneTexte 233"/>
            <p:cNvSpPr txBox="1"/>
            <p:nvPr/>
          </p:nvSpPr>
          <p:spPr>
            <a:xfrm>
              <a:off x="397527" y="2846000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235" name="TextBox 42"/>
            <p:cNvSpPr txBox="1">
              <a:spLocks noChangeArrowheads="1"/>
            </p:cNvSpPr>
            <p:nvPr/>
          </p:nvSpPr>
          <p:spPr bwMode="auto">
            <a:xfrm>
              <a:off x="2080493" y="5801346"/>
              <a:ext cx="8809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rIns="18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en-US" sz="1600" b="1" dirty="0">
                  <a:solidFill>
                    <a:srgbClr val="000066"/>
                  </a:solidFill>
                </a:rPr>
                <a:t>Semaine</a:t>
              </a:r>
            </a:p>
          </p:txBody>
        </p:sp>
        <p:sp>
          <p:nvSpPr>
            <p:cNvPr id="237" name="TextBox 13"/>
            <p:cNvSpPr txBox="1">
              <a:spLocks noChangeArrowheads="1"/>
            </p:cNvSpPr>
            <p:nvPr/>
          </p:nvSpPr>
          <p:spPr bwMode="auto">
            <a:xfrm>
              <a:off x="3816351" y="3664744"/>
              <a:ext cx="500062" cy="2460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4,5</a:t>
              </a:r>
            </a:p>
          </p:txBody>
        </p:sp>
        <p:sp>
          <p:nvSpPr>
            <p:cNvPr id="238" name="TextBox 1"/>
            <p:cNvSpPr txBox="1">
              <a:spLocks noChangeArrowheads="1"/>
            </p:cNvSpPr>
            <p:nvPr/>
          </p:nvSpPr>
          <p:spPr bwMode="auto">
            <a:xfrm>
              <a:off x="3763964" y="2900420"/>
              <a:ext cx="1015894" cy="260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66"/>
                  </a:solidFill>
                </a:rPr>
                <a:t>p = 0,002</a:t>
              </a:r>
            </a:p>
          </p:txBody>
        </p:sp>
        <p:sp>
          <p:nvSpPr>
            <p:cNvPr id="239" name="TextBox 13"/>
            <p:cNvSpPr txBox="1">
              <a:spLocks noChangeArrowheads="1"/>
            </p:cNvSpPr>
            <p:nvPr/>
          </p:nvSpPr>
          <p:spPr bwMode="auto">
            <a:xfrm>
              <a:off x="3841777" y="3905472"/>
              <a:ext cx="563020" cy="36468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0,7</a:t>
              </a:r>
            </a:p>
          </p:txBody>
        </p:sp>
        <p:grpSp>
          <p:nvGrpSpPr>
            <p:cNvPr id="240" name="Group 9"/>
            <p:cNvGrpSpPr/>
            <p:nvPr/>
          </p:nvGrpSpPr>
          <p:grpSpPr>
            <a:xfrm>
              <a:off x="4444829" y="3163185"/>
              <a:ext cx="91346" cy="994230"/>
              <a:chOff x="4529908" y="2719971"/>
              <a:chExt cx="91346" cy="994230"/>
            </a:xfrm>
          </p:grpSpPr>
          <p:cxnSp>
            <p:nvCxnSpPr>
              <p:cNvPr id="241" name="Straight Connector 3"/>
              <p:cNvCxnSpPr/>
              <p:nvPr/>
            </p:nvCxnSpPr>
            <p:spPr>
              <a:xfrm>
                <a:off x="4621254" y="2719971"/>
                <a:ext cx="0" cy="99423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6"/>
              <p:cNvCxnSpPr/>
              <p:nvPr/>
            </p:nvCxnSpPr>
            <p:spPr>
              <a:xfrm>
                <a:off x="4529908" y="3363160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58"/>
              <p:cNvCxnSpPr/>
              <p:nvPr/>
            </p:nvCxnSpPr>
            <p:spPr>
              <a:xfrm>
                <a:off x="4529908" y="3706000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Text Placeholder 9"/>
          <p:cNvSpPr>
            <a:spLocks/>
          </p:cNvSpPr>
          <p:nvPr/>
        </p:nvSpPr>
        <p:spPr bwMode="auto">
          <a:xfrm>
            <a:off x="5201139" y="1827483"/>
            <a:ext cx="3291840" cy="3425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+mj-lt"/>
              </a:rPr>
              <a:t>Etude 1160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5949485" y="2248837"/>
            <a:ext cx="1882615" cy="627400"/>
            <a:chOff x="5088169" y="2232243"/>
            <a:chExt cx="1529397" cy="466390"/>
          </a:xfrm>
        </p:grpSpPr>
        <p:sp>
          <p:nvSpPr>
            <p:cNvPr id="268" name="AutoShape 165"/>
            <p:cNvSpPr>
              <a:spLocks noChangeArrowheads="1"/>
            </p:cNvSpPr>
            <p:nvPr/>
          </p:nvSpPr>
          <p:spPr bwMode="auto">
            <a:xfrm>
              <a:off x="5088169" y="2232243"/>
              <a:ext cx="1506592" cy="4619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23430" y="2266823"/>
              <a:ext cx="1094136" cy="4318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RPV/FTC/TAF</a:t>
              </a:r>
            </a:p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EFV/FTC/TDF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5201139" y="2288916"/>
              <a:ext cx="262965" cy="91440"/>
              <a:chOff x="449176" y="1743654"/>
              <a:chExt cx="262965" cy="9144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534938" y="1743654"/>
                <a:ext cx="91440" cy="91440"/>
              </a:xfrm>
              <a:prstGeom prst="ellipse">
                <a:avLst/>
              </a:prstGeom>
              <a:solidFill>
                <a:srgbClr val="00B0F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16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449176" y="1789374"/>
                <a:ext cx="262965" cy="0"/>
              </a:xfrm>
              <a:custGeom>
                <a:avLst/>
                <a:gdLst>
                  <a:gd name="connsiteX0" fmla="*/ 0 w 262965"/>
                  <a:gd name="connsiteY0" fmla="*/ 0 h 0"/>
                  <a:gd name="connsiteX1" fmla="*/ 262965 w 26296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65">
                    <a:moveTo>
                      <a:pt x="0" y="0"/>
                    </a:moveTo>
                    <a:lnTo>
                      <a:pt x="262965" y="0"/>
                    </a:lnTo>
                  </a:path>
                </a:pathLst>
              </a:custGeom>
              <a:noFill/>
              <a:ln w="25400" cap="rnd">
                <a:solidFill>
                  <a:srgbClr val="00B0F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5201139" y="2523229"/>
              <a:ext cx="262965" cy="91440"/>
              <a:chOff x="449176" y="1655703"/>
              <a:chExt cx="262965" cy="91440"/>
            </a:xfrm>
            <a:solidFill>
              <a:schemeClr val="bg1">
                <a:lumMod val="50000"/>
              </a:schemeClr>
            </a:solidFill>
          </p:grpSpPr>
          <p:sp>
            <p:nvSpPr>
              <p:cNvPr id="47" name="Oval 46"/>
              <p:cNvSpPr/>
              <p:nvPr/>
            </p:nvSpPr>
            <p:spPr>
              <a:xfrm>
                <a:off x="534938" y="1655703"/>
                <a:ext cx="91440" cy="91440"/>
              </a:xfrm>
              <a:prstGeom prst="ellipse">
                <a:avLst/>
              </a:prstGeom>
              <a:grpFill/>
              <a:ln w="19050">
                <a:solidFill>
                  <a:schemeClr val="bg1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1600" b="1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449176" y="1701423"/>
                <a:ext cx="262965" cy="0"/>
              </a:xfrm>
              <a:custGeom>
                <a:avLst/>
                <a:gdLst>
                  <a:gd name="connsiteX0" fmla="*/ 0 w 262965"/>
                  <a:gd name="connsiteY0" fmla="*/ 0 h 0"/>
                  <a:gd name="connsiteX1" fmla="*/ 262965 w 26296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65">
                    <a:moveTo>
                      <a:pt x="0" y="0"/>
                    </a:moveTo>
                    <a:lnTo>
                      <a:pt x="262965" y="0"/>
                    </a:lnTo>
                  </a:path>
                </a:pathLst>
              </a:custGeom>
              <a:grpFill/>
              <a:ln w="25400" cap="rnd">
                <a:solidFill>
                  <a:schemeClr val="bg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>
                  <a:solidFill>
                    <a:srgbClr val="000066"/>
                  </a:solidFill>
                  <a:latin typeface="+mj-lt"/>
                </a:endParaRPr>
              </a:p>
            </p:txBody>
          </p:sp>
        </p:grpSp>
      </p:grpSp>
      <p:grpSp>
        <p:nvGrpSpPr>
          <p:cNvPr id="2" name="Groupe 1"/>
          <p:cNvGrpSpPr/>
          <p:nvPr/>
        </p:nvGrpSpPr>
        <p:grpSpPr>
          <a:xfrm>
            <a:off x="4847223" y="2846000"/>
            <a:ext cx="4204051" cy="3293900"/>
            <a:chOff x="4847223" y="2846000"/>
            <a:chExt cx="4204051" cy="3293900"/>
          </a:xfrm>
        </p:grpSpPr>
        <p:grpSp>
          <p:nvGrpSpPr>
            <p:cNvPr id="1052" name="Groupe 1051"/>
            <p:cNvGrpSpPr/>
            <p:nvPr/>
          </p:nvGrpSpPr>
          <p:grpSpPr>
            <a:xfrm>
              <a:off x="5273675" y="2994025"/>
              <a:ext cx="3194051" cy="2487613"/>
              <a:chOff x="5273675" y="2994025"/>
              <a:chExt cx="3194051" cy="2487613"/>
            </a:xfrm>
          </p:grpSpPr>
          <p:sp>
            <p:nvSpPr>
              <p:cNvPr id="13" name="Line 34"/>
              <p:cNvSpPr>
                <a:spLocks noChangeShapeType="1"/>
              </p:cNvSpPr>
              <p:nvPr/>
            </p:nvSpPr>
            <p:spPr bwMode="auto">
              <a:xfrm flipH="1">
                <a:off x="5364163" y="4186238"/>
                <a:ext cx="3103563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35"/>
              <p:cNvSpPr>
                <a:spLocks/>
              </p:cNvSpPr>
              <p:nvPr/>
            </p:nvSpPr>
            <p:spPr bwMode="auto">
              <a:xfrm>
                <a:off x="5364163" y="4186238"/>
                <a:ext cx="3103563" cy="1190625"/>
              </a:xfrm>
              <a:custGeom>
                <a:avLst/>
                <a:gdLst>
                  <a:gd name="T0" fmla="*/ 1955 w 1955"/>
                  <a:gd name="T1" fmla="*/ 750 h 750"/>
                  <a:gd name="T2" fmla="*/ 0 w 1955"/>
                  <a:gd name="T3" fmla="*/ 750 h 750"/>
                  <a:gd name="T4" fmla="*/ 0 w 1955"/>
                  <a:gd name="T5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" h="750">
                    <a:moveTo>
                      <a:pt x="1955" y="750"/>
                    </a:moveTo>
                    <a:lnTo>
                      <a:pt x="0" y="75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 flipV="1">
                <a:off x="5364163" y="2994025"/>
                <a:ext cx="0" cy="11922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 flipH="1">
                <a:off x="5273675" y="3392488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 flipH="1">
                <a:off x="5273675" y="299402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42"/>
              <p:cNvSpPr>
                <a:spLocks noChangeShapeType="1"/>
              </p:cNvSpPr>
              <p:nvPr/>
            </p:nvSpPr>
            <p:spPr bwMode="auto">
              <a:xfrm flipH="1">
                <a:off x="5273675" y="378777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43"/>
              <p:cNvSpPr>
                <a:spLocks noChangeShapeType="1"/>
              </p:cNvSpPr>
              <p:nvPr/>
            </p:nvSpPr>
            <p:spPr bwMode="auto">
              <a:xfrm flipH="1">
                <a:off x="5273675" y="4186238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44"/>
              <p:cNvSpPr>
                <a:spLocks noChangeShapeType="1"/>
              </p:cNvSpPr>
              <p:nvPr/>
            </p:nvSpPr>
            <p:spPr bwMode="auto">
              <a:xfrm flipH="1">
                <a:off x="5273675" y="4583113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45"/>
              <p:cNvSpPr>
                <a:spLocks noChangeShapeType="1"/>
              </p:cNvSpPr>
              <p:nvPr/>
            </p:nvSpPr>
            <p:spPr bwMode="auto">
              <a:xfrm flipH="1">
                <a:off x="5273675" y="5376863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46"/>
              <p:cNvSpPr>
                <a:spLocks noChangeShapeType="1"/>
              </p:cNvSpPr>
              <p:nvPr/>
            </p:nvSpPr>
            <p:spPr bwMode="auto">
              <a:xfrm flipH="1">
                <a:off x="5273675" y="4978400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29" name="Line 54"/>
              <p:cNvSpPr>
                <a:spLocks noChangeShapeType="1"/>
              </p:cNvSpPr>
              <p:nvPr/>
            </p:nvSpPr>
            <p:spPr bwMode="auto">
              <a:xfrm flipV="1">
                <a:off x="5934075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0" name="Line 55"/>
              <p:cNvSpPr>
                <a:spLocks noChangeShapeType="1"/>
              </p:cNvSpPr>
              <p:nvPr/>
            </p:nvSpPr>
            <p:spPr bwMode="auto">
              <a:xfrm flipV="1">
                <a:off x="6505575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2" name="Line 56"/>
              <p:cNvSpPr>
                <a:spLocks noChangeShapeType="1"/>
              </p:cNvSpPr>
              <p:nvPr/>
            </p:nvSpPr>
            <p:spPr bwMode="auto">
              <a:xfrm flipV="1">
                <a:off x="5364163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3" name="Line 57"/>
              <p:cNvSpPr>
                <a:spLocks noChangeShapeType="1"/>
              </p:cNvSpPr>
              <p:nvPr/>
            </p:nvSpPr>
            <p:spPr bwMode="auto">
              <a:xfrm flipV="1">
                <a:off x="7643813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5" name="Line 58"/>
              <p:cNvSpPr>
                <a:spLocks noChangeShapeType="1"/>
              </p:cNvSpPr>
              <p:nvPr/>
            </p:nvSpPr>
            <p:spPr bwMode="auto">
              <a:xfrm flipV="1">
                <a:off x="8215313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6" name="Line 59"/>
              <p:cNvSpPr>
                <a:spLocks noChangeShapeType="1"/>
              </p:cNvSpPr>
              <p:nvPr/>
            </p:nvSpPr>
            <p:spPr bwMode="auto">
              <a:xfrm flipV="1">
                <a:off x="7073900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4" name="Line 66"/>
              <p:cNvSpPr>
                <a:spLocks noChangeShapeType="1"/>
              </p:cNvSpPr>
              <p:nvPr/>
            </p:nvSpPr>
            <p:spPr bwMode="auto">
              <a:xfrm flipH="1">
                <a:off x="7077075" y="397827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5" name="Line 67"/>
              <p:cNvSpPr>
                <a:spLocks noChangeShapeType="1"/>
              </p:cNvSpPr>
              <p:nvPr/>
            </p:nvSpPr>
            <p:spPr bwMode="auto">
              <a:xfrm flipH="1">
                <a:off x="7046913" y="397827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6" name="Line 68"/>
              <p:cNvSpPr>
                <a:spLocks noChangeShapeType="1"/>
              </p:cNvSpPr>
              <p:nvPr/>
            </p:nvSpPr>
            <p:spPr bwMode="auto">
              <a:xfrm flipH="1">
                <a:off x="7648575" y="38925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7" name="Line 69"/>
              <p:cNvSpPr>
                <a:spLocks noChangeShapeType="1"/>
              </p:cNvSpPr>
              <p:nvPr/>
            </p:nvSpPr>
            <p:spPr bwMode="auto">
              <a:xfrm flipH="1">
                <a:off x="7618413" y="38925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8" name="Line 70"/>
              <p:cNvSpPr>
                <a:spLocks noChangeShapeType="1"/>
              </p:cNvSpPr>
              <p:nvPr/>
            </p:nvSpPr>
            <p:spPr bwMode="auto">
              <a:xfrm flipH="1">
                <a:off x="8218488" y="38211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9" name="Line 71"/>
              <p:cNvSpPr>
                <a:spLocks noChangeShapeType="1"/>
              </p:cNvSpPr>
              <p:nvPr/>
            </p:nvSpPr>
            <p:spPr bwMode="auto">
              <a:xfrm flipH="1">
                <a:off x="8188325" y="38211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0" name="Line 72"/>
              <p:cNvSpPr>
                <a:spLocks noChangeShapeType="1"/>
              </p:cNvSpPr>
              <p:nvPr/>
            </p:nvSpPr>
            <p:spPr bwMode="auto">
              <a:xfrm flipH="1">
                <a:off x="5927725" y="398938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1" name="Line 73"/>
              <p:cNvSpPr>
                <a:spLocks noChangeShapeType="1"/>
              </p:cNvSpPr>
              <p:nvPr/>
            </p:nvSpPr>
            <p:spPr bwMode="auto">
              <a:xfrm flipH="1">
                <a:off x="5900738" y="3989388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2" name="Line 74"/>
              <p:cNvSpPr>
                <a:spLocks noChangeShapeType="1"/>
              </p:cNvSpPr>
              <p:nvPr/>
            </p:nvSpPr>
            <p:spPr bwMode="auto">
              <a:xfrm flipH="1">
                <a:off x="6502400" y="4090988"/>
                <a:ext cx="28575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3" name="Line 75"/>
              <p:cNvSpPr>
                <a:spLocks noChangeShapeType="1"/>
              </p:cNvSpPr>
              <p:nvPr/>
            </p:nvSpPr>
            <p:spPr bwMode="auto">
              <a:xfrm flipH="1">
                <a:off x="6472238" y="409098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4" name="Line 76"/>
              <p:cNvSpPr>
                <a:spLocks noChangeShapeType="1"/>
              </p:cNvSpPr>
              <p:nvPr/>
            </p:nvSpPr>
            <p:spPr bwMode="auto">
              <a:xfrm flipH="1">
                <a:off x="5927725" y="50641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5" name="Line 77"/>
              <p:cNvSpPr>
                <a:spLocks noChangeShapeType="1"/>
              </p:cNvSpPr>
              <p:nvPr/>
            </p:nvSpPr>
            <p:spPr bwMode="auto">
              <a:xfrm flipH="1">
                <a:off x="5900738" y="5064125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6" name="Line 78"/>
              <p:cNvSpPr>
                <a:spLocks noChangeShapeType="1"/>
              </p:cNvSpPr>
              <p:nvPr/>
            </p:nvSpPr>
            <p:spPr bwMode="auto">
              <a:xfrm flipH="1">
                <a:off x="6502400" y="5291138"/>
                <a:ext cx="28575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7" name="Line 79"/>
              <p:cNvSpPr>
                <a:spLocks noChangeShapeType="1"/>
              </p:cNvSpPr>
              <p:nvPr/>
            </p:nvSpPr>
            <p:spPr bwMode="auto">
              <a:xfrm flipH="1">
                <a:off x="6472238" y="52911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8" name="Line 80"/>
              <p:cNvSpPr>
                <a:spLocks noChangeShapeType="1"/>
              </p:cNvSpPr>
              <p:nvPr/>
            </p:nvSpPr>
            <p:spPr bwMode="auto">
              <a:xfrm flipV="1">
                <a:off x="6502400" y="4090988"/>
                <a:ext cx="0" cy="120015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9" name="Line 81"/>
              <p:cNvSpPr>
                <a:spLocks noChangeShapeType="1"/>
              </p:cNvSpPr>
              <p:nvPr/>
            </p:nvSpPr>
            <p:spPr bwMode="auto">
              <a:xfrm flipV="1">
                <a:off x="5927725" y="3989388"/>
                <a:ext cx="0" cy="1074738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1" name="Line 83"/>
              <p:cNvSpPr>
                <a:spLocks noChangeShapeType="1"/>
              </p:cNvSpPr>
              <p:nvPr/>
            </p:nvSpPr>
            <p:spPr bwMode="auto">
              <a:xfrm flipH="1">
                <a:off x="7648575" y="52387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2" name="Line 84"/>
              <p:cNvSpPr>
                <a:spLocks noChangeShapeType="1"/>
              </p:cNvSpPr>
              <p:nvPr/>
            </p:nvSpPr>
            <p:spPr bwMode="auto">
              <a:xfrm flipH="1">
                <a:off x="7618413" y="52387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3" name="Line 85"/>
              <p:cNvSpPr>
                <a:spLocks noChangeShapeType="1"/>
              </p:cNvSpPr>
              <p:nvPr/>
            </p:nvSpPr>
            <p:spPr bwMode="auto">
              <a:xfrm flipH="1">
                <a:off x="8218488" y="52038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4" name="Line 86"/>
              <p:cNvSpPr>
                <a:spLocks noChangeShapeType="1"/>
              </p:cNvSpPr>
              <p:nvPr/>
            </p:nvSpPr>
            <p:spPr bwMode="auto">
              <a:xfrm flipH="1">
                <a:off x="8188325" y="52038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5" name="Line 87"/>
              <p:cNvSpPr>
                <a:spLocks noChangeShapeType="1"/>
              </p:cNvSpPr>
              <p:nvPr/>
            </p:nvSpPr>
            <p:spPr bwMode="auto">
              <a:xfrm flipV="1">
                <a:off x="8218488" y="3821113"/>
                <a:ext cx="0" cy="1382713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6" name="Line 88"/>
              <p:cNvSpPr>
                <a:spLocks noChangeShapeType="1"/>
              </p:cNvSpPr>
              <p:nvPr/>
            </p:nvSpPr>
            <p:spPr bwMode="auto">
              <a:xfrm flipV="1">
                <a:off x="7648575" y="3892550"/>
                <a:ext cx="0" cy="134620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7" name="Line 89"/>
              <p:cNvSpPr>
                <a:spLocks noChangeShapeType="1"/>
              </p:cNvSpPr>
              <p:nvPr/>
            </p:nvSpPr>
            <p:spPr bwMode="auto">
              <a:xfrm flipH="1">
                <a:off x="7077075" y="52911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8" name="Line 90"/>
              <p:cNvSpPr>
                <a:spLocks noChangeShapeType="1"/>
              </p:cNvSpPr>
              <p:nvPr/>
            </p:nvSpPr>
            <p:spPr bwMode="auto">
              <a:xfrm flipH="1">
                <a:off x="7046913" y="52911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9" name="Line 91"/>
              <p:cNvSpPr>
                <a:spLocks noChangeShapeType="1"/>
              </p:cNvSpPr>
              <p:nvPr/>
            </p:nvSpPr>
            <p:spPr bwMode="auto">
              <a:xfrm flipV="1">
                <a:off x="7077075" y="3978275"/>
                <a:ext cx="0" cy="1312863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Freeform 114"/>
              <p:cNvSpPr>
                <a:spLocks/>
              </p:cNvSpPr>
              <p:nvPr/>
            </p:nvSpPr>
            <p:spPr bwMode="auto">
              <a:xfrm>
                <a:off x="5364163" y="4186238"/>
                <a:ext cx="2855913" cy="476250"/>
              </a:xfrm>
              <a:custGeom>
                <a:avLst/>
                <a:gdLst>
                  <a:gd name="T0" fmla="*/ 1799 w 1799"/>
                  <a:gd name="T1" fmla="*/ 205 h 300"/>
                  <a:gd name="T2" fmla="*/ 1798 w 1799"/>
                  <a:gd name="T3" fmla="*/ 205 h 300"/>
                  <a:gd name="T4" fmla="*/ 1439 w 1799"/>
                  <a:gd name="T5" fmla="*/ 232 h 300"/>
                  <a:gd name="T6" fmla="*/ 1079 w 1799"/>
                  <a:gd name="T7" fmla="*/ 279 h 300"/>
                  <a:gd name="T8" fmla="*/ 717 w 1799"/>
                  <a:gd name="T9" fmla="*/ 300 h 300"/>
                  <a:gd name="T10" fmla="*/ 355 w 1799"/>
                  <a:gd name="T11" fmla="*/ 177 h 300"/>
                  <a:gd name="T12" fmla="*/ 0 w 1799"/>
                  <a:gd name="T1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99" h="300">
                    <a:moveTo>
                      <a:pt x="1799" y="205"/>
                    </a:moveTo>
                    <a:lnTo>
                      <a:pt x="1798" y="205"/>
                    </a:lnTo>
                    <a:lnTo>
                      <a:pt x="1439" y="232"/>
                    </a:lnTo>
                    <a:lnTo>
                      <a:pt x="1079" y="279"/>
                    </a:lnTo>
                    <a:lnTo>
                      <a:pt x="717" y="300"/>
                    </a:lnTo>
                    <a:lnTo>
                      <a:pt x="355" y="177"/>
                    </a:ln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8" name="Freeform 123"/>
              <p:cNvSpPr>
                <a:spLocks/>
              </p:cNvSpPr>
              <p:nvPr/>
            </p:nvSpPr>
            <p:spPr bwMode="auto">
              <a:xfrm>
                <a:off x="5313363" y="4133850"/>
                <a:ext cx="101600" cy="103188"/>
              </a:xfrm>
              <a:custGeom>
                <a:avLst/>
                <a:gdLst>
                  <a:gd name="T0" fmla="*/ 32 w 64"/>
                  <a:gd name="T1" fmla="*/ 0 h 65"/>
                  <a:gd name="T2" fmla="*/ 24 w 64"/>
                  <a:gd name="T3" fmla="*/ 2 h 65"/>
                  <a:gd name="T4" fmla="*/ 15 w 64"/>
                  <a:gd name="T5" fmla="*/ 4 h 65"/>
                  <a:gd name="T6" fmla="*/ 8 w 64"/>
                  <a:gd name="T7" fmla="*/ 9 h 65"/>
                  <a:gd name="T8" fmla="*/ 5 w 64"/>
                  <a:gd name="T9" fmla="*/ 16 h 65"/>
                  <a:gd name="T10" fmla="*/ 1 w 64"/>
                  <a:gd name="T11" fmla="*/ 25 h 65"/>
                  <a:gd name="T12" fmla="*/ 0 w 64"/>
                  <a:gd name="T13" fmla="*/ 33 h 65"/>
                  <a:gd name="T14" fmla="*/ 1 w 64"/>
                  <a:gd name="T15" fmla="*/ 42 h 65"/>
                  <a:gd name="T16" fmla="*/ 5 w 64"/>
                  <a:gd name="T17" fmla="*/ 49 h 65"/>
                  <a:gd name="T18" fmla="*/ 8 w 64"/>
                  <a:gd name="T19" fmla="*/ 56 h 65"/>
                  <a:gd name="T20" fmla="*/ 15 w 64"/>
                  <a:gd name="T21" fmla="*/ 61 h 65"/>
                  <a:gd name="T22" fmla="*/ 24 w 64"/>
                  <a:gd name="T23" fmla="*/ 63 h 65"/>
                  <a:gd name="T24" fmla="*/ 32 w 64"/>
                  <a:gd name="T25" fmla="*/ 65 h 65"/>
                  <a:gd name="T26" fmla="*/ 41 w 64"/>
                  <a:gd name="T27" fmla="*/ 63 h 65"/>
                  <a:gd name="T28" fmla="*/ 48 w 64"/>
                  <a:gd name="T29" fmla="*/ 61 h 65"/>
                  <a:gd name="T30" fmla="*/ 55 w 64"/>
                  <a:gd name="T31" fmla="*/ 56 h 65"/>
                  <a:gd name="T32" fmla="*/ 60 w 64"/>
                  <a:gd name="T33" fmla="*/ 49 h 65"/>
                  <a:gd name="T34" fmla="*/ 64 w 64"/>
                  <a:gd name="T35" fmla="*/ 42 h 65"/>
                  <a:gd name="T36" fmla="*/ 64 w 64"/>
                  <a:gd name="T37" fmla="*/ 33 h 65"/>
                  <a:gd name="T38" fmla="*/ 64 w 64"/>
                  <a:gd name="T39" fmla="*/ 25 h 65"/>
                  <a:gd name="T40" fmla="*/ 60 w 64"/>
                  <a:gd name="T41" fmla="*/ 16 h 65"/>
                  <a:gd name="T42" fmla="*/ 55 w 64"/>
                  <a:gd name="T43" fmla="*/ 9 h 65"/>
                  <a:gd name="T44" fmla="*/ 48 w 64"/>
                  <a:gd name="T45" fmla="*/ 4 h 65"/>
                  <a:gd name="T46" fmla="*/ 41 w 64"/>
                  <a:gd name="T47" fmla="*/ 2 h 65"/>
                  <a:gd name="T48" fmla="*/ 32 w 64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5">
                    <a:moveTo>
                      <a:pt x="32" y="0"/>
                    </a:moveTo>
                    <a:lnTo>
                      <a:pt x="24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5" y="16"/>
                    </a:lnTo>
                    <a:lnTo>
                      <a:pt x="1" y="25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5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4" y="63"/>
                    </a:lnTo>
                    <a:lnTo>
                      <a:pt x="32" y="65"/>
                    </a:lnTo>
                    <a:lnTo>
                      <a:pt x="41" y="63"/>
                    </a:lnTo>
                    <a:lnTo>
                      <a:pt x="48" y="61"/>
                    </a:lnTo>
                    <a:lnTo>
                      <a:pt x="55" y="56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4" y="33"/>
                    </a:lnTo>
                    <a:lnTo>
                      <a:pt x="64" y="25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4"/>
                    </a:lnTo>
                    <a:lnTo>
                      <a:pt x="41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9" name="Freeform 124"/>
              <p:cNvSpPr>
                <a:spLocks/>
              </p:cNvSpPr>
              <p:nvPr/>
            </p:nvSpPr>
            <p:spPr bwMode="auto">
              <a:xfrm>
                <a:off x="5878513" y="4418013"/>
                <a:ext cx="101600" cy="101600"/>
              </a:xfrm>
              <a:custGeom>
                <a:avLst/>
                <a:gdLst>
                  <a:gd name="T0" fmla="*/ 31 w 64"/>
                  <a:gd name="T1" fmla="*/ 0 h 64"/>
                  <a:gd name="T2" fmla="*/ 23 w 64"/>
                  <a:gd name="T3" fmla="*/ 0 h 64"/>
                  <a:gd name="T4" fmla="*/ 16 w 64"/>
                  <a:gd name="T5" fmla="*/ 3 h 64"/>
                  <a:gd name="T6" fmla="*/ 9 w 64"/>
                  <a:gd name="T7" fmla="*/ 8 h 64"/>
                  <a:gd name="T8" fmla="*/ 4 w 64"/>
                  <a:gd name="T9" fmla="*/ 15 h 64"/>
                  <a:gd name="T10" fmla="*/ 2 w 64"/>
                  <a:gd name="T11" fmla="*/ 22 h 64"/>
                  <a:gd name="T12" fmla="*/ 0 w 64"/>
                  <a:gd name="T13" fmla="*/ 31 h 64"/>
                  <a:gd name="T14" fmla="*/ 2 w 64"/>
                  <a:gd name="T15" fmla="*/ 40 h 64"/>
                  <a:gd name="T16" fmla="*/ 4 w 64"/>
                  <a:gd name="T17" fmla="*/ 48 h 64"/>
                  <a:gd name="T18" fmla="*/ 9 w 64"/>
                  <a:gd name="T19" fmla="*/ 53 h 64"/>
                  <a:gd name="T20" fmla="*/ 16 w 64"/>
                  <a:gd name="T21" fmla="*/ 59 h 64"/>
                  <a:gd name="T22" fmla="*/ 23 w 64"/>
                  <a:gd name="T23" fmla="*/ 62 h 64"/>
                  <a:gd name="T24" fmla="*/ 31 w 64"/>
                  <a:gd name="T25" fmla="*/ 64 h 64"/>
                  <a:gd name="T26" fmla="*/ 40 w 64"/>
                  <a:gd name="T27" fmla="*/ 62 h 64"/>
                  <a:gd name="T28" fmla="*/ 49 w 64"/>
                  <a:gd name="T29" fmla="*/ 59 h 64"/>
                  <a:gd name="T30" fmla="*/ 56 w 64"/>
                  <a:gd name="T31" fmla="*/ 53 h 64"/>
                  <a:gd name="T32" fmla="*/ 61 w 64"/>
                  <a:gd name="T33" fmla="*/ 48 h 64"/>
                  <a:gd name="T34" fmla="*/ 63 w 64"/>
                  <a:gd name="T35" fmla="*/ 40 h 64"/>
                  <a:gd name="T36" fmla="*/ 64 w 64"/>
                  <a:gd name="T37" fmla="*/ 31 h 64"/>
                  <a:gd name="T38" fmla="*/ 63 w 64"/>
                  <a:gd name="T39" fmla="*/ 22 h 64"/>
                  <a:gd name="T40" fmla="*/ 61 w 64"/>
                  <a:gd name="T41" fmla="*/ 15 h 64"/>
                  <a:gd name="T42" fmla="*/ 56 w 64"/>
                  <a:gd name="T43" fmla="*/ 8 h 64"/>
                  <a:gd name="T44" fmla="*/ 49 w 64"/>
                  <a:gd name="T45" fmla="*/ 3 h 64"/>
                  <a:gd name="T46" fmla="*/ 40 w 64"/>
                  <a:gd name="T47" fmla="*/ 0 h 64"/>
                  <a:gd name="T48" fmla="*/ 31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1" y="0"/>
                    </a:moveTo>
                    <a:lnTo>
                      <a:pt x="23" y="0"/>
                    </a:lnTo>
                    <a:lnTo>
                      <a:pt x="16" y="3"/>
                    </a:lnTo>
                    <a:lnTo>
                      <a:pt x="9" y="8"/>
                    </a:lnTo>
                    <a:lnTo>
                      <a:pt x="4" y="15"/>
                    </a:lnTo>
                    <a:lnTo>
                      <a:pt x="2" y="22"/>
                    </a:lnTo>
                    <a:lnTo>
                      <a:pt x="0" y="31"/>
                    </a:lnTo>
                    <a:lnTo>
                      <a:pt x="2" y="40"/>
                    </a:lnTo>
                    <a:lnTo>
                      <a:pt x="4" y="48"/>
                    </a:lnTo>
                    <a:lnTo>
                      <a:pt x="9" y="53"/>
                    </a:lnTo>
                    <a:lnTo>
                      <a:pt x="16" y="59"/>
                    </a:lnTo>
                    <a:lnTo>
                      <a:pt x="23" y="62"/>
                    </a:lnTo>
                    <a:lnTo>
                      <a:pt x="31" y="64"/>
                    </a:lnTo>
                    <a:lnTo>
                      <a:pt x="40" y="62"/>
                    </a:lnTo>
                    <a:lnTo>
                      <a:pt x="49" y="59"/>
                    </a:lnTo>
                    <a:lnTo>
                      <a:pt x="56" y="53"/>
                    </a:lnTo>
                    <a:lnTo>
                      <a:pt x="61" y="48"/>
                    </a:lnTo>
                    <a:lnTo>
                      <a:pt x="63" y="40"/>
                    </a:lnTo>
                    <a:lnTo>
                      <a:pt x="64" y="31"/>
                    </a:lnTo>
                    <a:lnTo>
                      <a:pt x="63" y="22"/>
                    </a:lnTo>
                    <a:lnTo>
                      <a:pt x="61" y="15"/>
                    </a:lnTo>
                    <a:lnTo>
                      <a:pt x="56" y="8"/>
                    </a:lnTo>
                    <a:lnTo>
                      <a:pt x="49" y="3"/>
                    </a:lnTo>
                    <a:lnTo>
                      <a:pt x="4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0" name="Freeform 125"/>
              <p:cNvSpPr>
                <a:spLocks/>
              </p:cNvSpPr>
              <p:nvPr/>
            </p:nvSpPr>
            <p:spPr bwMode="auto">
              <a:xfrm>
                <a:off x="6450013" y="4610100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5 w 64"/>
                  <a:gd name="T3" fmla="*/ 2 h 64"/>
                  <a:gd name="T4" fmla="*/ 16 w 64"/>
                  <a:gd name="T5" fmla="*/ 5 h 64"/>
                  <a:gd name="T6" fmla="*/ 9 w 64"/>
                  <a:gd name="T7" fmla="*/ 10 h 64"/>
                  <a:gd name="T8" fmla="*/ 6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6 w 64"/>
                  <a:gd name="T17" fmla="*/ 48 h 64"/>
                  <a:gd name="T18" fmla="*/ 9 w 64"/>
                  <a:gd name="T19" fmla="*/ 55 h 64"/>
                  <a:gd name="T20" fmla="*/ 16 w 64"/>
                  <a:gd name="T21" fmla="*/ 61 h 64"/>
                  <a:gd name="T22" fmla="*/ 25 w 64"/>
                  <a:gd name="T23" fmla="*/ 64 h 64"/>
                  <a:gd name="T24" fmla="*/ 33 w 64"/>
                  <a:gd name="T25" fmla="*/ 64 h 64"/>
                  <a:gd name="T26" fmla="*/ 42 w 64"/>
                  <a:gd name="T27" fmla="*/ 64 h 64"/>
                  <a:gd name="T28" fmla="*/ 49 w 64"/>
                  <a:gd name="T29" fmla="*/ 61 h 64"/>
                  <a:gd name="T30" fmla="*/ 56 w 64"/>
                  <a:gd name="T31" fmla="*/ 55 h 64"/>
                  <a:gd name="T32" fmla="*/ 61 w 64"/>
                  <a:gd name="T33" fmla="*/ 48 h 64"/>
                  <a:gd name="T34" fmla="*/ 63 w 64"/>
                  <a:gd name="T35" fmla="*/ 42 h 64"/>
                  <a:gd name="T36" fmla="*/ 64 w 64"/>
                  <a:gd name="T37" fmla="*/ 33 h 64"/>
                  <a:gd name="T38" fmla="*/ 63 w 64"/>
                  <a:gd name="T39" fmla="*/ 24 h 64"/>
                  <a:gd name="T40" fmla="*/ 61 w 64"/>
                  <a:gd name="T41" fmla="*/ 16 h 64"/>
                  <a:gd name="T42" fmla="*/ 56 w 64"/>
                  <a:gd name="T43" fmla="*/ 10 h 64"/>
                  <a:gd name="T44" fmla="*/ 49 w 64"/>
                  <a:gd name="T45" fmla="*/ 5 h 64"/>
                  <a:gd name="T46" fmla="*/ 42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5" y="2"/>
                    </a:lnTo>
                    <a:lnTo>
                      <a:pt x="16" y="5"/>
                    </a:lnTo>
                    <a:lnTo>
                      <a:pt x="9" y="10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6" y="48"/>
                    </a:lnTo>
                    <a:lnTo>
                      <a:pt x="9" y="55"/>
                    </a:lnTo>
                    <a:lnTo>
                      <a:pt x="16" y="61"/>
                    </a:lnTo>
                    <a:lnTo>
                      <a:pt x="25" y="64"/>
                    </a:lnTo>
                    <a:lnTo>
                      <a:pt x="33" y="64"/>
                    </a:lnTo>
                    <a:lnTo>
                      <a:pt x="42" y="64"/>
                    </a:lnTo>
                    <a:lnTo>
                      <a:pt x="49" y="61"/>
                    </a:lnTo>
                    <a:lnTo>
                      <a:pt x="56" y="55"/>
                    </a:lnTo>
                    <a:lnTo>
                      <a:pt x="61" y="48"/>
                    </a:lnTo>
                    <a:lnTo>
                      <a:pt x="63" y="42"/>
                    </a:lnTo>
                    <a:lnTo>
                      <a:pt x="64" y="33"/>
                    </a:lnTo>
                    <a:lnTo>
                      <a:pt x="63" y="24"/>
                    </a:lnTo>
                    <a:lnTo>
                      <a:pt x="61" y="16"/>
                    </a:lnTo>
                    <a:lnTo>
                      <a:pt x="56" y="10"/>
                    </a:lnTo>
                    <a:lnTo>
                      <a:pt x="49" y="5"/>
                    </a:lnTo>
                    <a:lnTo>
                      <a:pt x="42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1" name="Freeform 126"/>
              <p:cNvSpPr>
                <a:spLocks/>
              </p:cNvSpPr>
              <p:nvPr/>
            </p:nvSpPr>
            <p:spPr bwMode="auto">
              <a:xfrm>
                <a:off x="7024688" y="4576763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5 w 64"/>
                  <a:gd name="T3" fmla="*/ 2 h 64"/>
                  <a:gd name="T4" fmla="*/ 16 w 64"/>
                  <a:gd name="T5" fmla="*/ 5 h 64"/>
                  <a:gd name="T6" fmla="*/ 11 w 64"/>
                  <a:gd name="T7" fmla="*/ 11 h 64"/>
                  <a:gd name="T8" fmla="*/ 5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5 w 64"/>
                  <a:gd name="T17" fmla="*/ 49 h 64"/>
                  <a:gd name="T18" fmla="*/ 11 w 64"/>
                  <a:gd name="T19" fmla="*/ 56 h 64"/>
                  <a:gd name="T20" fmla="*/ 16 w 64"/>
                  <a:gd name="T21" fmla="*/ 61 h 64"/>
                  <a:gd name="T22" fmla="*/ 25 w 64"/>
                  <a:gd name="T23" fmla="*/ 64 h 64"/>
                  <a:gd name="T24" fmla="*/ 33 w 64"/>
                  <a:gd name="T25" fmla="*/ 64 h 64"/>
                  <a:gd name="T26" fmla="*/ 42 w 64"/>
                  <a:gd name="T27" fmla="*/ 64 h 64"/>
                  <a:gd name="T28" fmla="*/ 49 w 64"/>
                  <a:gd name="T29" fmla="*/ 61 h 64"/>
                  <a:gd name="T30" fmla="*/ 56 w 64"/>
                  <a:gd name="T31" fmla="*/ 56 h 64"/>
                  <a:gd name="T32" fmla="*/ 61 w 64"/>
                  <a:gd name="T33" fmla="*/ 49 h 64"/>
                  <a:gd name="T34" fmla="*/ 64 w 64"/>
                  <a:gd name="T35" fmla="*/ 42 h 64"/>
                  <a:gd name="T36" fmla="*/ 64 w 64"/>
                  <a:gd name="T37" fmla="*/ 33 h 64"/>
                  <a:gd name="T38" fmla="*/ 64 w 64"/>
                  <a:gd name="T39" fmla="*/ 24 h 64"/>
                  <a:gd name="T40" fmla="*/ 61 w 64"/>
                  <a:gd name="T41" fmla="*/ 16 h 64"/>
                  <a:gd name="T42" fmla="*/ 56 w 64"/>
                  <a:gd name="T43" fmla="*/ 11 h 64"/>
                  <a:gd name="T44" fmla="*/ 49 w 64"/>
                  <a:gd name="T45" fmla="*/ 5 h 64"/>
                  <a:gd name="T46" fmla="*/ 42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5" y="2"/>
                    </a:lnTo>
                    <a:lnTo>
                      <a:pt x="16" y="5"/>
                    </a:lnTo>
                    <a:lnTo>
                      <a:pt x="11" y="11"/>
                    </a:lnTo>
                    <a:lnTo>
                      <a:pt x="5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5" y="49"/>
                    </a:lnTo>
                    <a:lnTo>
                      <a:pt x="11" y="56"/>
                    </a:lnTo>
                    <a:lnTo>
                      <a:pt x="16" y="61"/>
                    </a:lnTo>
                    <a:lnTo>
                      <a:pt x="25" y="64"/>
                    </a:lnTo>
                    <a:lnTo>
                      <a:pt x="33" y="64"/>
                    </a:lnTo>
                    <a:lnTo>
                      <a:pt x="42" y="64"/>
                    </a:lnTo>
                    <a:lnTo>
                      <a:pt x="49" y="61"/>
                    </a:lnTo>
                    <a:lnTo>
                      <a:pt x="56" y="56"/>
                    </a:lnTo>
                    <a:lnTo>
                      <a:pt x="61" y="49"/>
                    </a:lnTo>
                    <a:lnTo>
                      <a:pt x="64" y="42"/>
                    </a:lnTo>
                    <a:lnTo>
                      <a:pt x="64" y="33"/>
                    </a:lnTo>
                    <a:lnTo>
                      <a:pt x="64" y="24"/>
                    </a:lnTo>
                    <a:lnTo>
                      <a:pt x="61" y="16"/>
                    </a:lnTo>
                    <a:lnTo>
                      <a:pt x="56" y="11"/>
                    </a:lnTo>
                    <a:lnTo>
                      <a:pt x="49" y="5"/>
                    </a:lnTo>
                    <a:lnTo>
                      <a:pt x="42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Freeform 127"/>
              <p:cNvSpPr>
                <a:spLocks/>
              </p:cNvSpPr>
              <p:nvPr/>
            </p:nvSpPr>
            <p:spPr bwMode="auto">
              <a:xfrm>
                <a:off x="7596188" y="4505325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5 w 64"/>
                  <a:gd name="T3" fmla="*/ 2 h 64"/>
                  <a:gd name="T4" fmla="*/ 16 w 64"/>
                  <a:gd name="T5" fmla="*/ 4 h 64"/>
                  <a:gd name="T6" fmla="*/ 11 w 64"/>
                  <a:gd name="T7" fmla="*/ 9 h 64"/>
                  <a:gd name="T8" fmla="*/ 6 w 64"/>
                  <a:gd name="T9" fmla="*/ 16 h 64"/>
                  <a:gd name="T10" fmla="*/ 2 w 64"/>
                  <a:gd name="T11" fmla="*/ 23 h 64"/>
                  <a:gd name="T12" fmla="*/ 0 w 64"/>
                  <a:gd name="T13" fmla="*/ 31 h 64"/>
                  <a:gd name="T14" fmla="*/ 2 w 64"/>
                  <a:gd name="T15" fmla="*/ 40 h 64"/>
                  <a:gd name="T16" fmla="*/ 6 w 64"/>
                  <a:gd name="T17" fmla="*/ 49 h 64"/>
                  <a:gd name="T18" fmla="*/ 11 w 64"/>
                  <a:gd name="T19" fmla="*/ 56 h 64"/>
                  <a:gd name="T20" fmla="*/ 16 w 64"/>
                  <a:gd name="T21" fmla="*/ 61 h 64"/>
                  <a:gd name="T22" fmla="*/ 25 w 64"/>
                  <a:gd name="T23" fmla="*/ 63 h 64"/>
                  <a:gd name="T24" fmla="*/ 33 w 64"/>
                  <a:gd name="T25" fmla="*/ 64 h 64"/>
                  <a:gd name="T26" fmla="*/ 42 w 64"/>
                  <a:gd name="T27" fmla="*/ 63 h 64"/>
                  <a:gd name="T28" fmla="*/ 49 w 64"/>
                  <a:gd name="T29" fmla="*/ 61 h 64"/>
                  <a:gd name="T30" fmla="*/ 56 w 64"/>
                  <a:gd name="T31" fmla="*/ 56 h 64"/>
                  <a:gd name="T32" fmla="*/ 61 w 64"/>
                  <a:gd name="T33" fmla="*/ 49 h 64"/>
                  <a:gd name="T34" fmla="*/ 64 w 64"/>
                  <a:gd name="T35" fmla="*/ 40 h 64"/>
                  <a:gd name="T36" fmla="*/ 64 w 64"/>
                  <a:gd name="T37" fmla="*/ 31 h 64"/>
                  <a:gd name="T38" fmla="*/ 64 w 64"/>
                  <a:gd name="T39" fmla="*/ 23 h 64"/>
                  <a:gd name="T40" fmla="*/ 61 w 64"/>
                  <a:gd name="T41" fmla="*/ 16 h 64"/>
                  <a:gd name="T42" fmla="*/ 56 w 64"/>
                  <a:gd name="T43" fmla="*/ 9 h 64"/>
                  <a:gd name="T44" fmla="*/ 49 w 64"/>
                  <a:gd name="T45" fmla="*/ 4 h 64"/>
                  <a:gd name="T46" fmla="*/ 42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5" y="2"/>
                    </a:lnTo>
                    <a:lnTo>
                      <a:pt x="16" y="4"/>
                    </a:lnTo>
                    <a:lnTo>
                      <a:pt x="11" y="9"/>
                    </a:lnTo>
                    <a:lnTo>
                      <a:pt x="6" y="16"/>
                    </a:lnTo>
                    <a:lnTo>
                      <a:pt x="2" y="23"/>
                    </a:lnTo>
                    <a:lnTo>
                      <a:pt x="0" y="31"/>
                    </a:lnTo>
                    <a:lnTo>
                      <a:pt x="2" y="40"/>
                    </a:lnTo>
                    <a:lnTo>
                      <a:pt x="6" y="49"/>
                    </a:lnTo>
                    <a:lnTo>
                      <a:pt x="11" y="56"/>
                    </a:lnTo>
                    <a:lnTo>
                      <a:pt x="16" y="61"/>
                    </a:lnTo>
                    <a:lnTo>
                      <a:pt x="25" y="63"/>
                    </a:lnTo>
                    <a:lnTo>
                      <a:pt x="33" y="64"/>
                    </a:lnTo>
                    <a:lnTo>
                      <a:pt x="42" y="63"/>
                    </a:lnTo>
                    <a:lnTo>
                      <a:pt x="49" y="61"/>
                    </a:lnTo>
                    <a:lnTo>
                      <a:pt x="56" y="56"/>
                    </a:lnTo>
                    <a:lnTo>
                      <a:pt x="61" y="49"/>
                    </a:lnTo>
                    <a:lnTo>
                      <a:pt x="64" y="40"/>
                    </a:lnTo>
                    <a:lnTo>
                      <a:pt x="64" y="31"/>
                    </a:lnTo>
                    <a:lnTo>
                      <a:pt x="64" y="23"/>
                    </a:lnTo>
                    <a:lnTo>
                      <a:pt x="61" y="16"/>
                    </a:lnTo>
                    <a:lnTo>
                      <a:pt x="56" y="9"/>
                    </a:lnTo>
                    <a:lnTo>
                      <a:pt x="49" y="4"/>
                    </a:lnTo>
                    <a:lnTo>
                      <a:pt x="42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Freeform 128"/>
              <p:cNvSpPr>
                <a:spLocks/>
              </p:cNvSpPr>
              <p:nvPr/>
            </p:nvSpPr>
            <p:spPr bwMode="auto">
              <a:xfrm>
                <a:off x="8166100" y="4460875"/>
                <a:ext cx="101600" cy="103188"/>
              </a:xfrm>
              <a:custGeom>
                <a:avLst/>
                <a:gdLst>
                  <a:gd name="T0" fmla="*/ 33 w 64"/>
                  <a:gd name="T1" fmla="*/ 0 h 65"/>
                  <a:gd name="T2" fmla="*/ 24 w 64"/>
                  <a:gd name="T3" fmla="*/ 0 h 65"/>
                  <a:gd name="T4" fmla="*/ 15 w 64"/>
                  <a:gd name="T5" fmla="*/ 4 h 65"/>
                  <a:gd name="T6" fmla="*/ 10 w 64"/>
                  <a:gd name="T7" fmla="*/ 9 h 65"/>
                  <a:gd name="T8" fmla="*/ 5 w 64"/>
                  <a:gd name="T9" fmla="*/ 16 h 65"/>
                  <a:gd name="T10" fmla="*/ 2 w 64"/>
                  <a:gd name="T11" fmla="*/ 23 h 65"/>
                  <a:gd name="T12" fmla="*/ 0 w 64"/>
                  <a:gd name="T13" fmla="*/ 32 h 65"/>
                  <a:gd name="T14" fmla="*/ 2 w 64"/>
                  <a:gd name="T15" fmla="*/ 40 h 65"/>
                  <a:gd name="T16" fmla="*/ 5 w 64"/>
                  <a:gd name="T17" fmla="*/ 47 h 65"/>
                  <a:gd name="T18" fmla="*/ 10 w 64"/>
                  <a:gd name="T19" fmla="*/ 54 h 65"/>
                  <a:gd name="T20" fmla="*/ 15 w 64"/>
                  <a:gd name="T21" fmla="*/ 59 h 65"/>
                  <a:gd name="T22" fmla="*/ 24 w 64"/>
                  <a:gd name="T23" fmla="*/ 63 h 65"/>
                  <a:gd name="T24" fmla="*/ 33 w 64"/>
                  <a:gd name="T25" fmla="*/ 65 h 65"/>
                  <a:gd name="T26" fmla="*/ 41 w 64"/>
                  <a:gd name="T27" fmla="*/ 63 h 65"/>
                  <a:gd name="T28" fmla="*/ 48 w 64"/>
                  <a:gd name="T29" fmla="*/ 59 h 65"/>
                  <a:gd name="T30" fmla="*/ 55 w 64"/>
                  <a:gd name="T31" fmla="*/ 54 h 65"/>
                  <a:gd name="T32" fmla="*/ 60 w 64"/>
                  <a:gd name="T33" fmla="*/ 47 h 65"/>
                  <a:gd name="T34" fmla="*/ 64 w 64"/>
                  <a:gd name="T35" fmla="*/ 40 h 65"/>
                  <a:gd name="T36" fmla="*/ 64 w 64"/>
                  <a:gd name="T37" fmla="*/ 32 h 65"/>
                  <a:gd name="T38" fmla="*/ 64 w 64"/>
                  <a:gd name="T39" fmla="*/ 23 h 65"/>
                  <a:gd name="T40" fmla="*/ 60 w 64"/>
                  <a:gd name="T41" fmla="*/ 16 h 65"/>
                  <a:gd name="T42" fmla="*/ 55 w 64"/>
                  <a:gd name="T43" fmla="*/ 9 h 65"/>
                  <a:gd name="T44" fmla="*/ 48 w 64"/>
                  <a:gd name="T45" fmla="*/ 4 h 65"/>
                  <a:gd name="T46" fmla="*/ 41 w 64"/>
                  <a:gd name="T47" fmla="*/ 0 h 65"/>
                  <a:gd name="T48" fmla="*/ 33 w 64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5">
                    <a:moveTo>
                      <a:pt x="33" y="0"/>
                    </a:moveTo>
                    <a:lnTo>
                      <a:pt x="24" y="0"/>
                    </a:lnTo>
                    <a:lnTo>
                      <a:pt x="15" y="4"/>
                    </a:lnTo>
                    <a:lnTo>
                      <a:pt x="10" y="9"/>
                    </a:lnTo>
                    <a:lnTo>
                      <a:pt x="5" y="16"/>
                    </a:lnTo>
                    <a:lnTo>
                      <a:pt x="2" y="23"/>
                    </a:lnTo>
                    <a:lnTo>
                      <a:pt x="0" y="32"/>
                    </a:lnTo>
                    <a:lnTo>
                      <a:pt x="2" y="40"/>
                    </a:lnTo>
                    <a:lnTo>
                      <a:pt x="5" y="47"/>
                    </a:lnTo>
                    <a:lnTo>
                      <a:pt x="10" y="54"/>
                    </a:lnTo>
                    <a:lnTo>
                      <a:pt x="15" y="59"/>
                    </a:lnTo>
                    <a:lnTo>
                      <a:pt x="24" y="63"/>
                    </a:lnTo>
                    <a:lnTo>
                      <a:pt x="33" y="65"/>
                    </a:lnTo>
                    <a:lnTo>
                      <a:pt x="41" y="63"/>
                    </a:lnTo>
                    <a:lnTo>
                      <a:pt x="48" y="59"/>
                    </a:lnTo>
                    <a:lnTo>
                      <a:pt x="55" y="54"/>
                    </a:lnTo>
                    <a:lnTo>
                      <a:pt x="60" y="47"/>
                    </a:lnTo>
                    <a:lnTo>
                      <a:pt x="64" y="40"/>
                    </a:lnTo>
                    <a:lnTo>
                      <a:pt x="64" y="32"/>
                    </a:lnTo>
                    <a:lnTo>
                      <a:pt x="64" y="23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4"/>
                    </a:lnTo>
                    <a:lnTo>
                      <a:pt x="41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" name="Line 129"/>
              <p:cNvSpPr>
                <a:spLocks noChangeShapeType="1"/>
              </p:cNvSpPr>
              <p:nvPr/>
            </p:nvSpPr>
            <p:spPr bwMode="auto">
              <a:xfrm flipH="1">
                <a:off x="6621463" y="3667125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5" name="Line 130"/>
              <p:cNvSpPr>
                <a:spLocks noChangeShapeType="1"/>
              </p:cNvSpPr>
              <p:nvPr/>
            </p:nvSpPr>
            <p:spPr bwMode="auto">
              <a:xfrm flipH="1">
                <a:off x="6591300" y="36671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6" name="Line 131"/>
              <p:cNvSpPr>
                <a:spLocks noChangeShapeType="1"/>
              </p:cNvSpPr>
              <p:nvPr/>
            </p:nvSpPr>
            <p:spPr bwMode="auto">
              <a:xfrm flipH="1">
                <a:off x="7189788" y="360680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7" name="Line 132"/>
              <p:cNvSpPr>
                <a:spLocks noChangeShapeType="1"/>
              </p:cNvSpPr>
              <p:nvPr/>
            </p:nvSpPr>
            <p:spPr bwMode="auto">
              <a:xfrm flipH="1">
                <a:off x="7162800" y="3606800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8" name="Line 133"/>
              <p:cNvSpPr>
                <a:spLocks noChangeShapeType="1"/>
              </p:cNvSpPr>
              <p:nvPr/>
            </p:nvSpPr>
            <p:spPr bwMode="auto">
              <a:xfrm flipH="1">
                <a:off x="7764463" y="3568700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9" name="Line 134"/>
              <p:cNvSpPr>
                <a:spLocks noChangeShapeType="1"/>
              </p:cNvSpPr>
              <p:nvPr/>
            </p:nvSpPr>
            <p:spPr bwMode="auto">
              <a:xfrm flipH="1">
                <a:off x="7734300" y="356870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0" name="Line 135"/>
              <p:cNvSpPr>
                <a:spLocks noChangeShapeType="1"/>
              </p:cNvSpPr>
              <p:nvPr/>
            </p:nvSpPr>
            <p:spPr bwMode="auto">
              <a:xfrm flipH="1">
                <a:off x="6591300" y="485140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1" name="Line 136"/>
              <p:cNvSpPr>
                <a:spLocks noChangeShapeType="1"/>
              </p:cNvSpPr>
              <p:nvPr/>
            </p:nvSpPr>
            <p:spPr bwMode="auto">
              <a:xfrm flipH="1">
                <a:off x="8335963" y="36560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" name="Line 137"/>
              <p:cNvSpPr>
                <a:spLocks noChangeShapeType="1"/>
              </p:cNvSpPr>
              <p:nvPr/>
            </p:nvSpPr>
            <p:spPr bwMode="auto">
              <a:xfrm flipH="1">
                <a:off x="8305800" y="36560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3" name="Line 138"/>
              <p:cNvSpPr>
                <a:spLocks noChangeShapeType="1"/>
              </p:cNvSpPr>
              <p:nvPr/>
            </p:nvSpPr>
            <p:spPr bwMode="auto">
              <a:xfrm flipV="1">
                <a:off x="7764463" y="3568700"/>
                <a:ext cx="0" cy="1258888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4" name="Line 139"/>
              <p:cNvSpPr>
                <a:spLocks noChangeShapeType="1"/>
              </p:cNvSpPr>
              <p:nvPr/>
            </p:nvSpPr>
            <p:spPr bwMode="auto">
              <a:xfrm flipH="1">
                <a:off x="6043613" y="383857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5" name="Line 140"/>
              <p:cNvSpPr>
                <a:spLocks noChangeShapeType="1"/>
              </p:cNvSpPr>
              <p:nvPr/>
            </p:nvSpPr>
            <p:spPr bwMode="auto">
              <a:xfrm flipH="1">
                <a:off x="6016625" y="3838575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Line 141"/>
              <p:cNvSpPr>
                <a:spLocks noChangeShapeType="1"/>
              </p:cNvSpPr>
              <p:nvPr/>
            </p:nvSpPr>
            <p:spPr bwMode="auto">
              <a:xfrm flipH="1">
                <a:off x="6043613" y="477996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7" name="Line 142"/>
              <p:cNvSpPr>
                <a:spLocks noChangeShapeType="1"/>
              </p:cNvSpPr>
              <p:nvPr/>
            </p:nvSpPr>
            <p:spPr bwMode="auto">
              <a:xfrm flipV="1">
                <a:off x="6043613" y="3838575"/>
                <a:ext cx="0" cy="941388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8" name="Line 143"/>
              <p:cNvSpPr>
                <a:spLocks noChangeShapeType="1"/>
              </p:cNvSpPr>
              <p:nvPr/>
            </p:nvSpPr>
            <p:spPr bwMode="auto">
              <a:xfrm flipH="1">
                <a:off x="6016625" y="4779963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9" name="Line 144"/>
              <p:cNvSpPr>
                <a:spLocks noChangeShapeType="1"/>
              </p:cNvSpPr>
              <p:nvPr/>
            </p:nvSpPr>
            <p:spPr bwMode="auto">
              <a:xfrm flipH="1">
                <a:off x="8335963" y="48212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0" name="Line 145"/>
              <p:cNvSpPr>
                <a:spLocks noChangeShapeType="1"/>
              </p:cNvSpPr>
              <p:nvPr/>
            </p:nvSpPr>
            <p:spPr bwMode="auto">
              <a:xfrm flipH="1">
                <a:off x="8305800" y="48212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1" name="Line 146"/>
              <p:cNvSpPr>
                <a:spLocks noChangeShapeType="1"/>
              </p:cNvSpPr>
              <p:nvPr/>
            </p:nvSpPr>
            <p:spPr bwMode="auto">
              <a:xfrm flipV="1">
                <a:off x="8335963" y="3656013"/>
                <a:ext cx="0" cy="1165225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" name="Line 147"/>
              <p:cNvSpPr>
                <a:spLocks noChangeShapeType="1"/>
              </p:cNvSpPr>
              <p:nvPr/>
            </p:nvSpPr>
            <p:spPr bwMode="auto">
              <a:xfrm flipH="1">
                <a:off x="7764463" y="4827588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" name="Line 148"/>
              <p:cNvSpPr>
                <a:spLocks noChangeShapeType="1"/>
              </p:cNvSpPr>
              <p:nvPr/>
            </p:nvSpPr>
            <p:spPr bwMode="auto">
              <a:xfrm flipH="1">
                <a:off x="7734300" y="482758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" name="Line 149"/>
              <p:cNvSpPr>
                <a:spLocks noChangeShapeType="1"/>
              </p:cNvSpPr>
              <p:nvPr/>
            </p:nvSpPr>
            <p:spPr bwMode="auto">
              <a:xfrm flipH="1">
                <a:off x="7189788" y="484346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Line 150"/>
              <p:cNvSpPr>
                <a:spLocks noChangeShapeType="1"/>
              </p:cNvSpPr>
              <p:nvPr/>
            </p:nvSpPr>
            <p:spPr bwMode="auto">
              <a:xfrm flipH="1">
                <a:off x="7162800" y="4843463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6" name="Line 151"/>
              <p:cNvSpPr>
                <a:spLocks noChangeShapeType="1"/>
              </p:cNvSpPr>
              <p:nvPr/>
            </p:nvSpPr>
            <p:spPr bwMode="auto">
              <a:xfrm flipV="1">
                <a:off x="7189788" y="3606800"/>
                <a:ext cx="0" cy="1236663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" name="Line 152"/>
              <p:cNvSpPr>
                <a:spLocks noChangeShapeType="1"/>
              </p:cNvSpPr>
              <p:nvPr/>
            </p:nvSpPr>
            <p:spPr bwMode="auto">
              <a:xfrm flipH="1">
                <a:off x="6621463" y="4851400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8" name="Line 153"/>
              <p:cNvSpPr>
                <a:spLocks noChangeShapeType="1"/>
              </p:cNvSpPr>
              <p:nvPr/>
            </p:nvSpPr>
            <p:spPr bwMode="auto">
              <a:xfrm flipV="1">
                <a:off x="6621463" y="3667125"/>
                <a:ext cx="0" cy="1184275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5" name="Freeform 179"/>
              <p:cNvSpPr>
                <a:spLocks/>
              </p:cNvSpPr>
              <p:nvPr/>
            </p:nvSpPr>
            <p:spPr bwMode="auto">
              <a:xfrm>
                <a:off x="5476875" y="4137025"/>
                <a:ext cx="2859088" cy="187325"/>
              </a:xfrm>
              <a:custGeom>
                <a:avLst/>
                <a:gdLst>
                  <a:gd name="T0" fmla="*/ 1801 w 1801"/>
                  <a:gd name="T1" fmla="*/ 68 h 118"/>
                  <a:gd name="T2" fmla="*/ 1443 w 1801"/>
                  <a:gd name="T3" fmla="*/ 0 h 118"/>
                  <a:gd name="T4" fmla="*/ 1441 w 1801"/>
                  <a:gd name="T5" fmla="*/ 0 h 118"/>
                  <a:gd name="T6" fmla="*/ 1079 w 1801"/>
                  <a:gd name="T7" fmla="*/ 73 h 118"/>
                  <a:gd name="T8" fmla="*/ 724 w 1801"/>
                  <a:gd name="T9" fmla="*/ 118 h 118"/>
                  <a:gd name="T10" fmla="*/ 362 w 1801"/>
                  <a:gd name="T11" fmla="*/ 118 h 118"/>
                  <a:gd name="T12" fmla="*/ 357 w 1801"/>
                  <a:gd name="T13" fmla="*/ 116 h 118"/>
                  <a:gd name="T14" fmla="*/ 0 w 1801"/>
                  <a:gd name="T15" fmla="*/ 3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01" h="118">
                    <a:moveTo>
                      <a:pt x="1801" y="68"/>
                    </a:moveTo>
                    <a:lnTo>
                      <a:pt x="1443" y="0"/>
                    </a:lnTo>
                    <a:lnTo>
                      <a:pt x="1441" y="0"/>
                    </a:lnTo>
                    <a:lnTo>
                      <a:pt x="1079" y="73"/>
                    </a:lnTo>
                    <a:lnTo>
                      <a:pt x="724" y="118"/>
                    </a:lnTo>
                    <a:lnTo>
                      <a:pt x="362" y="118"/>
                    </a:lnTo>
                    <a:lnTo>
                      <a:pt x="357" y="116"/>
                    </a:lnTo>
                    <a:lnTo>
                      <a:pt x="0" y="31"/>
                    </a:lnTo>
                  </a:path>
                </a:pathLst>
              </a:custGeom>
              <a:noFill/>
              <a:ln w="38100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2" name="Freeform 186"/>
              <p:cNvSpPr>
                <a:spLocks/>
              </p:cNvSpPr>
              <p:nvPr/>
            </p:nvSpPr>
            <p:spPr bwMode="auto">
              <a:xfrm>
                <a:off x="5426075" y="4133850"/>
                <a:ext cx="101600" cy="103188"/>
              </a:xfrm>
              <a:custGeom>
                <a:avLst/>
                <a:gdLst>
                  <a:gd name="T0" fmla="*/ 32 w 64"/>
                  <a:gd name="T1" fmla="*/ 0 h 65"/>
                  <a:gd name="T2" fmla="*/ 24 w 64"/>
                  <a:gd name="T3" fmla="*/ 2 h 65"/>
                  <a:gd name="T4" fmla="*/ 15 w 64"/>
                  <a:gd name="T5" fmla="*/ 4 h 65"/>
                  <a:gd name="T6" fmla="*/ 8 w 64"/>
                  <a:gd name="T7" fmla="*/ 9 h 65"/>
                  <a:gd name="T8" fmla="*/ 3 w 64"/>
                  <a:gd name="T9" fmla="*/ 16 h 65"/>
                  <a:gd name="T10" fmla="*/ 1 w 64"/>
                  <a:gd name="T11" fmla="*/ 25 h 65"/>
                  <a:gd name="T12" fmla="*/ 0 w 64"/>
                  <a:gd name="T13" fmla="*/ 33 h 65"/>
                  <a:gd name="T14" fmla="*/ 1 w 64"/>
                  <a:gd name="T15" fmla="*/ 42 h 65"/>
                  <a:gd name="T16" fmla="*/ 3 w 64"/>
                  <a:gd name="T17" fmla="*/ 49 h 65"/>
                  <a:gd name="T18" fmla="*/ 8 w 64"/>
                  <a:gd name="T19" fmla="*/ 56 h 65"/>
                  <a:gd name="T20" fmla="*/ 15 w 64"/>
                  <a:gd name="T21" fmla="*/ 61 h 65"/>
                  <a:gd name="T22" fmla="*/ 24 w 64"/>
                  <a:gd name="T23" fmla="*/ 63 h 65"/>
                  <a:gd name="T24" fmla="*/ 32 w 64"/>
                  <a:gd name="T25" fmla="*/ 65 h 65"/>
                  <a:gd name="T26" fmla="*/ 41 w 64"/>
                  <a:gd name="T27" fmla="*/ 63 h 65"/>
                  <a:gd name="T28" fmla="*/ 48 w 64"/>
                  <a:gd name="T29" fmla="*/ 61 h 65"/>
                  <a:gd name="T30" fmla="*/ 55 w 64"/>
                  <a:gd name="T31" fmla="*/ 56 h 65"/>
                  <a:gd name="T32" fmla="*/ 60 w 64"/>
                  <a:gd name="T33" fmla="*/ 49 h 65"/>
                  <a:gd name="T34" fmla="*/ 62 w 64"/>
                  <a:gd name="T35" fmla="*/ 42 h 65"/>
                  <a:gd name="T36" fmla="*/ 64 w 64"/>
                  <a:gd name="T37" fmla="*/ 33 h 65"/>
                  <a:gd name="T38" fmla="*/ 62 w 64"/>
                  <a:gd name="T39" fmla="*/ 25 h 65"/>
                  <a:gd name="T40" fmla="*/ 60 w 64"/>
                  <a:gd name="T41" fmla="*/ 16 h 65"/>
                  <a:gd name="T42" fmla="*/ 55 w 64"/>
                  <a:gd name="T43" fmla="*/ 9 h 65"/>
                  <a:gd name="T44" fmla="*/ 48 w 64"/>
                  <a:gd name="T45" fmla="*/ 4 h 65"/>
                  <a:gd name="T46" fmla="*/ 41 w 64"/>
                  <a:gd name="T47" fmla="*/ 2 h 65"/>
                  <a:gd name="T48" fmla="*/ 32 w 64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5">
                    <a:moveTo>
                      <a:pt x="32" y="0"/>
                    </a:moveTo>
                    <a:lnTo>
                      <a:pt x="24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3" y="16"/>
                    </a:lnTo>
                    <a:lnTo>
                      <a:pt x="1" y="25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3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4" y="63"/>
                    </a:lnTo>
                    <a:lnTo>
                      <a:pt x="32" y="65"/>
                    </a:lnTo>
                    <a:lnTo>
                      <a:pt x="41" y="63"/>
                    </a:lnTo>
                    <a:lnTo>
                      <a:pt x="48" y="61"/>
                    </a:lnTo>
                    <a:lnTo>
                      <a:pt x="55" y="56"/>
                    </a:lnTo>
                    <a:lnTo>
                      <a:pt x="60" y="49"/>
                    </a:lnTo>
                    <a:lnTo>
                      <a:pt x="62" y="42"/>
                    </a:lnTo>
                    <a:lnTo>
                      <a:pt x="64" y="33"/>
                    </a:lnTo>
                    <a:lnTo>
                      <a:pt x="62" y="25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4"/>
                    </a:lnTo>
                    <a:lnTo>
                      <a:pt x="41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3" name="Freeform 187"/>
              <p:cNvSpPr>
                <a:spLocks/>
              </p:cNvSpPr>
              <p:nvPr/>
            </p:nvSpPr>
            <p:spPr bwMode="auto">
              <a:xfrm>
                <a:off x="5994400" y="4271963"/>
                <a:ext cx="101600" cy="101600"/>
              </a:xfrm>
              <a:custGeom>
                <a:avLst/>
                <a:gdLst>
                  <a:gd name="T0" fmla="*/ 31 w 64"/>
                  <a:gd name="T1" fmla="*/ 0 h 64"/>
                  <a:gd name="T2" fmla="*/ 22 w 64"/>
                  <a:gd name="T3" fmla="*/ 0 h 64"/>
                  <a:gd name="T4" fmla="*/ 16 w 64"/>
                  <a:gd name="T5" fmla="*/ 4 h 64"/>
                  <a:gd name="T6" fmla="*/ 9 w 64"/>
                  <a:gd name="T7" fmla="*/ 9 h 64"/>
                  <a:gd name="T8" fmla="*/ 3 w 64"/>
                  <a:gd name="T9" fmla="*/ 16 h 64"/>
                  <a:gd name="T10" fmla="*/ 0 w 64"/>
                  <a:gd name="T11" fmla="*/ 23 h 64"/>
                  <a:gd name="T12" fmla="*/ 0 w 64"/>
                  <a:gd name="T13" fmla="*/ 31 h 64"/>
                  <a:gd name="T14" fmla="*/ 0 w 64"/>
                  <a:gd name="T15" fmla="*/ 40 h 64"/>
                  <a:gd name="T16" fmla="*/ 3 w 64"/>
                  <a:gd name="T17" fmla="*/ 49 h 64"/>
                  <a:gd name="T18" fmla="*/ 9 w 64"/>
                  <a:gd name="T19" fmla="*/ 54 h 64"/>
                  <a:gd name="T20" fmla="*/ 16 w 64"/>
                  <a:gd name="T21" fmla="*/ 59 h 64"/>
                  <a:gd name="T22" fmla="*/ 22 w 64"/>
                  <a:gd name="T23" fmla="*/ 62 h 64"/>
                  <a:gd name="T24" fmla="*/ 31 w 64"/>
                  <a:gd name="T25" fmla="*/ 64 h 64"/>
                  <a:gd name="T26" fmla="*/ 40 w 64"/>
                  <a:gd name="T27" fmla="*/ 62 h 64"/>
                  <a:gd name="T28" fmla="*/ 48 w 64"/>
                  <a:gd name="T29" fmla="*/ 59 h 64"/>
                  <a:gd name="T30" fmla="*/ 54 w 64"/>
                  <a:gd name="T31" fmla="*/ 54 h 64"/>
                  <a:gd name="T32" fmla="*/ 59 w 64"/>
                  <a:gd name="T33" fmla="*/ 49 h 64"/>
                  <a:gd name="T34" fmla="*/ 62 w 64"/>
                  <a:gd name="T35" fmla="*/ 40 h 64"/>
                  <a:gd name="T36" fmla="*/ 64 w 64"/>
                  <a:gd name="T37" fmla="*/ 31 h 64"/>
                  <a:gd name="T38" fmla="*/ 62 w 64"/>
                  <a:gd name="T39" fmla="*/ 23 h 64"/>
                  <a:gd name="T40" fmla="*/ 59 w 64"/>
                  <a:gd name="T41" fmla="*/ 16 h 64"/>
                  <a:gd name="T42" fmla="*/ 54 w 64"/>
                  <a:gd name="T43" fmla="*/ 9 h 64"/>
                  <a:gd name="T44" fmla="*/ 48 w 64"/>
                  <a:gd name="T45" fmla="*/ 4 h 64"/>
                  <a:gd name="T46" fmla="*/ 40 w 64"/>
                  <a:gd name="T47" fmla="*/ 0 h 64"/>
                  <a:gd name="T48" fmla="*/ 31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1" y="0"/>
                    </a:moveTo>
                    <a:lnTo>
                      <a:pt x="22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3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3" y="49"/>
                    </a:lnTo>
                    <a:lnTo>
                      <a:pt x="9" y="54"/>
                    </a:lnTo>
                    <a:lnTo>
                      <a:pt x="16" y="59"/>
                    </a:lnTo>
                    <a:lnTo>
                      <a:pt x="22" y="62"/>
                    </a:lnTo>
                    <a:lnTo>
                      <a:pt x="31" y="64"/>
                    </a:lnTo>
                    <a:lnTo>
                      <a:pt x="40" y="62"/>
                    </a:lnTo>
                    <a:lnTo>
                      <a:pt x="48" y="59"/>
                    </a:lnTo>
                    <a:lnTo>
                      <a:pt x="54" y="54"/>
                    </a:lnTo>
                    <a:lnTo>
                      <a:pt x="59" y="49"/>
                    </a:lnTo>
                    <a:lnTo>
                      <a:pt x="62" y="40"/>
                    </a:lnTo>
                    <a:lnTo>
                      <a:pt x="64" y="31"/>
                    </a:lnTo>
                    <a:lnTo>
                      <a:pt x="62" y="23"/>
                    </a:lnTo>
                    <a:lnTo>
                      <a:pt x="59" y="16"/>
                    </a:lnTo>
                    <a:lnTo>
                      <a:pt x="54" y="9"/>
                    </a:lnTo>
                    <a:lnTo>
                      <a:pt x="48" y="4"/>
                    </a:lnTo>
                    <a:lnTo>
                      <a:pt x="4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4" name="Freeform 188"/>
              <p:cNvSpPr>
                <a:spLocks/>
              </p:cNvSpPr>
              <p:nvPr/>
            </p:nvSpPr>
            <p:spPr bwMode="auto">
              <a:xfrm>
                <a:off x="6569075" y="4271963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4 w 64"/>
                  <a:gd name="T3" fmla="*/ 2 h 64"/>
                  <a:gd name="T4" fmla="*/ 15 w 64"/>
                  <a:gd name="T5" fmla="*/ 5 h 64"/>
                  <a:gd name="T6" fmla="*/ 9 w 64"/>
                  <a:gd name="T7" fmla="*/ 9 h 64"/>
                  <a:gd name="T8" fmla="*/ 3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3 w 64"/>
                  <a:gd name="T17" fmla="*/ 49 h 64"/>
                  <a:gd name="T18" fmla="*/ 9 w 64"/>
                  <a:gd name="T19" fmla="*/ 55 h 64"/>
                  <a:gd name="T20" fmla="*/ 15 w 64"/>
                  <a:gd name="T21" fmla="*/ 61 h 64"/>
                  <a:gd name="T22" fmla="*/ 24 w 64"/>
                  <a:gd name="T23" fmla="*/ 64 h 64"/>
                  <a:gd name="T24" fmla="*/ 33 w 64"/>
                  <a:gd name="T25" fmla="*/ 64 h 64"/>
                  <a:gd name="T26" fmla="*/ 41 w 64"/>
                  <a:gd name="T27" fmla="*/ 64 h 64"/>
                  <a:gd name="T28" fmla="*/ 48 w 64"/>
                  <a:gd name="T29" fmla="*/ 61 h 64"/>
                  <a:gd name="T30" fmla="*/ 55 w 64"/>
                  <a:gd name="T31" fmla="*/ 55 h 64"/>
                  <a:gd name="T32" fmla="*/ 60 w 64"/>
                  <a:gd name="T33" fmla="*/ 49 h 64"/>
                  <a:gd name="T34" fmla="*/ 62 w 64"/>
                  <a:gd name="T35" fmla="*/ 42 h 64"/>
                  <a:gd name="T36" fmla="*/ 64 w 64"/>
                  <a:gd name="T37" fmla="*/ 33 h 64"/>
                  <a:gd name="T38" fmla="*/ 62 w 64"/>
                  <a:gd name="T39" fmla="*/ 24 h 64"/>
                  <a:gd name="T40" fmla="*/ 60 w 64"/>
                  <a:gd name="T41" fmla="*/ 16 h 64"/>
                  <a:gd name="T42" fmla="*/ 55 w 64"/>
                  <a:gd name="T43" fmla="*/ 9 h 64"/>
                  <a:gd name="T44" fmla="*/ 48 w 64"/>
                  <a:gd name="T45" fmla="*/ 5 h 64"/>
                  <a:gd name="T46" fmla="*/ 41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4" y="2"/>
                    </a:lnTo>
                    <a:lnTo>
                      <a:pt x="15" y="5"/>
                    </a:lnTo>
                    <a:lnTo>
                      <a:pt x="9" y="9"/>
                    </a:lnTo>
                    <a:lnTo>
                      <a:pt x="3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3" y="49"/>
                    </a:lnTo>
                    <a:lnTo>
                      <a:pt x="9" y="55"/>
                    </a:lnTo>
                    <a:lnTo>
                      <a:pt x="15" y="61"/>
                    </a:lnTo>
                    <a:lnTo>
                      <a:pt x="24" y="64"/>
                    </a:lnTo>
                    <a:lnTo>
                      <a:pt x="33" y="64"/>
                    </a:lnTo>
                    <a:lnTo>
                      <a:pt x="41" y="64"/>
                    </a:lnTo>
                    <a:lnTo>
                      <a:pt x="48" y="61"/>
                    </a:lnTo>
                    <a:lnTo>
                      <a:pt x="55" y="55"/>
                    </a:lnTo>
                    <a:lnTo>
                      <a:pt x="60" y="49"/>
                    </a:lnTo>
                    <a:lnTo>
                      <a:pt x="62" y="42"/>
                    </a:lnTo>
                    <a:lnTo>
                      <a:pt x="64" y="33"/>
                    </a:lnTo>
                    <a:lnTo>
                      <a:pt x="62" y="24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5"/>
                    </a:lnTo>
                    <a:lnTo>
                      <a:pt x="41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5" name="Freeform 189"/>
              <p:cNvSpPr>
                <a:spLocks/>
              </p:cNvSpPr>
              <p:nvPr/>
            </p:nvSpPr>
            <p:spPr bwMode="auto">
              <a:xfrm>
                <a:off x="7140575" y="4200525"/>
                <a:ext cx="101600" cy="101600"/>
              </a:xfrm>
              <a:custGeom>
                <a:avLst/>
                <a:gdLst>
                  <a:gd name="T0" fmla="*/ 31 w 64"/>
                  <a:gd name="T1" fmla="*/ 0 h 64"/>
                  <a:gd name="T2" fmla="*/ 22 w 64"/>
                  <a:gd name="T3" fmla="*/ 2 h 64"/>
                  <a:gd name="T4" fmla="*/ 16 w 64"/>
                  <a:gd name="T5" fmla="*/ 3 h 64"/>
                  <a:gd name="T6" fmla="*/ 9 w 64"/>
                  <a:gd name="T7" fmla="*/ 9 h 64"/>
                  <a:gd name="T8" fmla="*/ 3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3 w 64"/>
                  <a:gd name="T17" fmla="*/ 49 h 64"/>
                  <a:gd name="T18" fmla="*/ 9 w 64"/>
                  <a:gd name="T19" fmla="*/ 55 h 64"/>
                  <a:gd name="T20" fmla="*/ 16 w 64"/>
                  <a:gd name="T21" fmla="*/ 61 h 64"/>
                  <a:gd name="T22" fmla="*/ 22 w 64"/>
                  <a:gd name="T23" fmla="*/ 62 h 64"/>
                  <a:gd name="T24" fmla="*/ 31 w 64"/>
                  <a:gd name="T25" fmla="*/ 64 h 64"/>
                  <a:gd name="T26" fmla="*/ 40 w 64"/>
                  <a:gd name="T27" fmla="*/ 62 h 64"/>
                  <a:gd name="T28" fmla="*/ 48 w 64"/>
                  <a:gd name="T29" fmla="*/ 61 h 64"/>
                  <a:gd name="T30" fmla="*/ 55 w 64"/>
                  <a:gd name="T31" fmla="*/ 55 h 64"/>
                  <a:gd name="T32" fmla="*/ 61 w 64"/>
                  <a:gd name="T33" fmla="*/ 49 h 64"/>
                  <a:gd name="T34" fmla="*/ 62 w 64"/>
                  <a:gd name="T35" fmla="*/ 42 h 64"/>
                  <a:gd name="T36" fmla="*/ 64 w 64"/>
                  <a:gd name="T37" fmla="*/ 33 h 64"/>
                  <a:gd name="T38" fmla="*/ 62 w 64"/>
                  <a:gd name="T39" fmla="*/ 24 h 64"/>
                  <a:gd name="T40" fmla="*/ 61 w 64"/>
                  <a:gd name="T41" fmla="*/ 16 h 64"/>
                  <a:gd name="T42" fmla="*/ 55 w 64"/>
                  <a:gd name="T43" fmla="*/ 9 h 64"/>
                  <a:gd name="T44" fmla="*/ 48 w 64"/>
                  <a:gd name="T45" fmla="*/ 3 h 64"/>
                  <a:gd name="T46" fmla="*/ 40 w 64"/>
                  <a:gd name="T47" fmla="*/ 2 h 64"/>
                  <a:gd name="T48" fmla="*/ 31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1" y="0"/>
                    </a:moveTo>
                    <a:lnTo>
                      <a:pt x="22" y="2"/>
                    </a:lnTo>
                    <a:lnTo>
                      <a:pt x="16" y="3"/>
                    </a:lnTo>
                    <a:lnTo>
                      <a:pt x="9" y="9"/>
                    </a:lnTo>
                    <a:lnTo>
                      <a:pt x="3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3" y="49"/>
                    </a:lnTo>
                    <a:lnTo>
                      <a:pt x="9" y="55"/>
                    </a:lnTo>
                    <a:lnTo>
                      <a:pt x="16" y="61"/>
                    </a:lnTo>
                    <a:lnTo>
                      <a:pt x="22" y="62"/>
                    </a:lnTo>
                    <a:lnTo>
                      <a:pt x="31" y="64"/>
                    </a:lnTo>
                    <a:lnTo>
                      <a:pt x="40" y="62"/>
                    </a:lnTo>
                    <a:lnTo>
                      <a:pt x="48" y="61"/>
                    </a:lnTo>
                    <a:lnTo>
                      <a:pt x="55" y="55"/>
                    </a:lnTo>
                    <a:lnTo>
                      <a:pt x="61" y="49"/>
                    </a:lnTo>
                    <a:lnTo>
                      <a:pt x="62" y="42"/>
                    </a:lnTo>
                    <a:lnTo>
                      <a:pt x="64" y="33"/>
                    </a:lnTo>
                    <a:lnTo>
                      <a:pt x="62" y="24"/>
                    </a:lnTo>
                    <a:lnTo>
                      <a:pt x="61" y="16"/>
                    </a:lnTo>
                    <a:lnTo>
                      <a:pt x="55" y="9"/>
                    </a:lnTo>
                    <a:lnTo>
                      <a:pt x="48" y="3"/>
                    </a:lnTo>
                    <a:lnTo>
                      <a:pt x="40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6" name="Freeform 190"/>
              <p:cNvSpPr>
                <a:spLocks/>
              </p:cNvSpPr>
              <p:nvPr/>
            </p:nvSpPr>
            <p:spPr bwMode="auto">
              <a:xfrm>
                <a:off x="7718425" y="4084638"/>
                <a:ext cx="98425" cy="101600"/>
              </a:xfrm>
              <a:custGeom>
                <a:avLst/>
                <a:gdLst>
                  <a:gd name="T0" fmla="*/ 31 w 62"/>
                  <a:gd name="T1" fmla="*/ 0 h 64"/>
                  <a:gd name="T2" fmla="*/ 22 w 62"/>
                  <a:gd name="T3" fmla="*/ 2 h 64"/>
                  <a:gd name="T4" fmla="*/ 15 w 62"/>
                  <a:gd name="T5" fmla="*/ 4 h 64"/>
                  <a:gd name="T6" fmla="*/ 8 w 62"/>
                  <a:gd name="T7" fmla="*/ 9 h 64"/>
                  <a:gd name="T8" fmla="*/ 3 w 62"/>
                  <a:gd name="T9" fmla="*/ 16 h 64"/>
                  <a:gd name="T10" fmla="*/ 0 w 62"/>
                  <a:gd name="T11" fmla="*/ 25 h 64"/>
                  <a:gd name="T12" fmla="*/ 0 w 62"/>
                  <a:gd name="T13" fmla="*/ 33 h 64"/>
                  <a:gd name="T14" fmla="*/ 0 w 62"/>
                  <a:gd name="T15" fmla="*/ 42 h 64"/>
                  <a:gd name="T16" fmla="*/ 3 w 62"/>
                  <a:gd name="T17" fmla="*/ 49 h 64"/>
                  <a:gd name="T18" fmla="*/ 8 w 62"/>
                  <a:gd name="T19" fmla="*/ 56 h 64"/>
                  <a:gd name="T20" fmla="*/ 15 w 62"/>
                  <a:gd name="T21" fmla="*/ 61 h 64"/>
                  <a:gd name="T22" fmla="*/ 22 w 62"/>
                  <a:gd name="T23" fmla="*/ 63 h 64"/>
                  <a:gd name="T24" fmla="*/ 31 w 62"/>
                  <a:gd name="T25" fmla="*/ 64 h 64"/>
                  <a:gd name="T26" fmla="*/ 39 w 62"/>
                  <a:gd name="T27" fmla="*/ 63 h 64"/>
                  <a:gd name="T28" fmla="*/ 46 w 62"/>
                  <a:gd name="T29" fmla="*/ 61 h 64"/>
                  <a:gd name="T30" fmla="*/ 53 w 62"/>
                  <a:gd name="T31" fmla="*/ 56 h 64"/>
                  <a:gd name="T32" fmla="*/ 58 w 62"/>
                  <a:gd name="T33" fmla="*/ 49 h 64"/>
                  <a:gd name="T34" fmla="*/ 62 w 62"/>
                  <a:gd name="T35" fmla="*/ 42 h 64"/>
                  <a:gd name="T36" fmla="*/ 62 w 62"/>
                  <a:gd name="T37" fmla="*/ 33 h 64"/>
                  <a:gd name="T38" fmla="*/ 62 w 62"/>
                  <a:gd name="T39" fmla="*/ 25 h 64"/>
                  <a:gd name="T40" fmla="*/ 58 w 62"/>
                  <a:gd name="T41" fmla="*/ 16 h 64"/>
                  <a:gd name="T42" fmla="*/ 53 w 62"/>
                  <a:gd name="T43" fmla="*/ 9 h 64"/>
                  <a:gd name="T44" fmla="*/ 46 w 62"/>
                  <a:gd name="T45" fmla="*/ 4 h 64"/>
                  <a:gd name="T46" fmla="*/ 39 w 62"/>
                  <a:gd name="T47" fmla="*/ 2 h 64"/>
                  <a:gd name="T48" fmla="*/ 31 w 62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2" h="64">
                    <a:moveTo>
                      <a:pt x="31" y="0"/>
                    </a:moveTo>
                    <a:lnTo>
                      <a:pt x="22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3" y="16"/>
                    </a:lnTo>
                    <a:lnTo>
                      <a:pt x="0" y="25"/>
                    </a:lnTo>
                    <a:lnTo>
                      <a:pt x="0" y="33"/>
                    </a:lnTo>
                    <a:lnTo>
                      <a:pt x="0" y="42"/>
                    </a:lnTo>
                    <a:lnTo>
                      <a:pt x="3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2" y="63"/>
                    </a:lnTo>
                    <a:lnTo>
                      <a:pt x="31" y="64"/>
                    </a:lnTo>
                    <a:lnTo>
                      <a:pt x="39" y="63"/>
                    </a:lnTo>
                    <a:lnTo>
                      <a:pt x="46" y="61"/>
                    </a:lnTo>
                    <a:lnTo>
                      <a:pt x="53" y="56"/>
                    </a:lnTo>
                    <a:lnTo>
                      <a:pt x="58" y="49"/>
                    </a:lnTo>
                    <a:lnTo>
                      <a:pt x="62" y="42"/>
                    </a:lnTo>
                    <a:lnTo>
                      <a:pt x="62" y="33"/>
                    </a:lnTo>
                    <a:lnTo>
                      <a:pt x="62" y="25"/>
                    </a:lnTo>
                    <a:lnTo>
                      <a:pt x="58" y="16"/>
                    </a:lnTo>
                    <a:lnTo>
                      <a:pt x="53" y="9"/>
                    </a:lnTo>
                    <a:lnTo>
                      <a:pt x="46" y="4"/>
                    </a:lnTo>
                    <a:lnTo>
                      <a:pt x="39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7" name="Freeform 191"/>
              <p:cNvSpPr>
                <a:spLocks/>
              </p:cNvSpPr>
              <p:nvPr/>
            </p:nvSpPr>
            <p:spPr bwMode="auto">
              <a:xfrm>
                <a:off x="8283575" y="4195763"/>
                <a:ext cx="101600" cy="98425"/>
              </a:xfrm>
              <a:custGeom>
                <a:avLst/>
                <a:gdLst>
                  <a:gd name="T0" fmla="*/ 33 w 64"/>
                  <a:gd name="T1" fmla="*/ 0 h 62"/>
                  <a:gd name="T2" fmla="*/ 25 w 64"/>
                  <a:gd name="T3" fmla="*/ 0 h 62"/>
                  <a:gd name="T4" fmla="*/ 16 w 64"/>
                  <a:gd name="T5" fmla="*/ 3 h 62"/>
                  <a:gd name="T6" fmla="*/ 11 w 64"/>
                  <a:gd name="T7" fmla="*/ 8 h 62"/>
                  <a:gd name="T8" fmla="*/ 5 w 64"/>
                  <a:gd name="T9" fmla="*/ 15 h 62"/>
                  <a:gd name="T10" fmla="*/ 2 w 64"/>
                  <a:gd name="T11" fmla="*/ 22 h 62"/>
                  <a:gd name="T12" fmla="*/ 0 w 64"/>
                  <a:gd name="T13" fmla="*/ 31 h 62"/>
                  <a:gd name="T14" fmla="*/ 2 w 64"/>
                  <a:gd name="T15" fmla="*/ 39 h 62"/>
                  <a:gd name="T16" fmla="*/ 5 w 64"/>
                  <a:gd name="T17" fmla="*/ 46 h 62"/>
                  <a:gd name="T18" fmla="*/ 11 w 64"/>
                  <a:gd name="T19" fmla="*/ 53 h 62"/>
                  <a:gd name="T20" fmla="*/ 16 w 64"/>
                  <a:gd name="T21" fmla="*/ 58 h 62"/>
                  <a:gd name="T22" fmla="*/ 25 w 64"/>
                  <a:gd name="T23" fmla="*/ 62 h 62"/>
                  <a:gd name="T24" fmla="*/ 33 w 64"/>
                  <a:gd name="T25" fmla="*/ 62 h 62"/>
                  <a:gd name="T26" fmla="*/ 42 w 64"/>
                  <a:gd name="T27" fmla="*/ 62 h 62"/>
                  <a:gd name="T28" fmla="*/ 49 w 64"/>
                  <a:gd name="T29" fmla="*/ 58 h 62"/>
                  <a:gd name="T30" fmla="*/ 56 w 64"/>
                  <a:gd name="T31" fmla="*/ 53 h 62"/>
                  <a:gd name="T32" fmla="*/ 61 w 64"/>
                  <a:gd name="T33" fmla="*/ 46 h 62"/>
                  <a:gd name="T34" fmla="*/ 64 w 64"/>
                  <a:gd name="T35" fmla="*/ 39 h 62"/>
                  <a:gd name="T36" fmla="*/ 64 w 64"/>
                  <a:gd name="T37" fmla="*/ 31 h 62"/>
                  <a:gd name="T38" fmla="*/ 64 w 64"/>
                  <a:gd name="T39" fmla="*/ 22 h 62"/>
                  <a:gd name="T40" fmla="*/ 61 w 64"/>
                  <a:gd name="T41" fmla="*/ 15 h 62"/>
                  <a:gd name="T42" fmla="*/ 56 w 64"/>
                  <a:gd name="T43" fmla="*/ 8 h 62"/>
                  <a:gd name="T44" fmla="*/ 49 w 64"/>
                  <a:gd name="T45" fmla="*/ 3 h 62"/>
                  <a:gd name="T46" fmla="*/ 42 w 64"/>
                  <a:gd name="T47" fmla="*/ 0 h 62"/>
                  <a:gd name="T48" fmla="*/ 33 w 64"/>
                  <a:gd name="T4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2">
                    <a:moveTo>
                      <a:pt x="33" y="0"/>
                    </a:moveTo>
                    <a:lnTo>
                      <a:pt x="25" y="0"/>
                    </a:lnTo>
                    <a:lnTo>
                      <a:pt x="16" y="3"/>
                    </a:lnTo>
                    <a:lnTo>
                      <a:pt x="11" y="8"/>
                    </a:lnTo>
                    <a:lnTo>
                      <a:pt x="5" y="15"/>
                    </a:lnTo>
                    <a:lnTo>
                      <a:pt x="2" y="22"/>
                    </a:lnTo>
                    <a:lnTo>
                      <a:pt x="0" y="31"/>
                    </a:lnTo>
                    <a:lnTo>
                      <a:pt x="2" y="39"/>
                    </a:lnTo>
                    <a:lnTo>
                      <a:pt x="5" y="46"/>
                    </a:lnTo>
                    <a:lnTo>
                      <a:pt x="11" y="53"/>
                    </a:lnTo>
                    <a:lnTo>
                      <a:pt x="16" y="58"/>
                    </a:lnTo>
                    <a:lnTo>
                      <a:pt x="25" y="62"/>
                    </a:lnTo>
                    <a:lnTo>
                      <a:pt x="33" y="62"/>
                    </a:lnTo>
                    <a:lnTo>
                      <a:pt x="42" y="62"/>
                    </a:lnTo>
                    <a:lnTo>
                      <a:pt x="49" y="58"/>
                    </a:lnTo>
                    <a:lnTo>
                      <a:pt x="56" y="53"/>
                    </a:lnTo>
                    <a:lnTo>
                      <a:pt x="61" y="46"/>
                    </a:lnTo>
                    <a:lnTo>
                      <a:pt x="64" y="39"/>
                    </a:lnTo>
                    <a:lnTo>
                      <a:pt x="64" y="31"/>
                    </a:lnTo>
                    <a:lnTo>
                      <a:pt x="64" y="22"/>
                    </a:lnTo>
                    <a:lnTo>
                      <a:pt x="61" y="15"/>
                    </a:lnTo>
                    <a:lnTo>
                      <a:pt x="56" y="8"/>
                    </a:lnTo>
                    <a:lnTo>
                      <a:pt x="49" y="3"/>
                    </a:lnTo>
                    <a:lnTo>
                      <a:pt x="42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44" name="ZoneTexte 243"/>
            <p:cNvSpPr txBox="1"/>
            <p:nvPr/>
          </p:nvSpPr>
          <p:spPr>
            <a:xfrm>
              <a:off x="4847223" y="5230297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-15</a:t>
              </a:r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5215728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46" name="ZoneTexte 245"/>
            <p:cNvSpPr txBox="1"/>
            <p:nvPr/>
          </p:nvSpPr>
          <p:spPr>
            <a:xfrm>
              <a:off x="5789447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247" name="ZoneTexte 246"/>
            <p:cNvSpPr txBox="1"/>
            <p:nvPr/>
          </p:nvSpPr>
          <p:spPr>
            <a:xfrm>
              <a:off x="6303891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248" name="ZoneTexte 247"/>
            <p:cNvSpPr txBox="1"/>
            <p:nvPr/>
          </p:nvSpPr>
          <p:spPr>
            <a:xfrm>
              <a:off x="6872216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49" name="ZoneTexte 248"/>
            <p:cNvSpPr txBox="1"/>
            <p:nvPr/>
          </p:nvSpPr>
          <p:spPr>
            <a:xfrm>
              <a:off x="7443716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50" name="ZoneTexte 249"/>
            <p:cNvSpPr txBox="1"/>
            <p:nvPr/>
          </p:nvSpPr>
          <p:spPr>
            <a:xfrm>
              <a:off x="8013629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51" name="ZoneTexte 250"/>
            <p:cNvSpPr txBox="1"/>
            <p:nvPr/>
          </p:nvSpPr>
          <p:spPr>
            <a:xfrm>
              <a:off x="4847223" y="4832915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252" name="ZoneTexte 251"/>
            <p:cNvSpPr txBox="1"/>
            <p:nvPr/>
          </p:nvSpPr>
          <p:spPr>
            <a:xfrm>
              <a:off x="4961336" y="4435532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253" name="ZoneTexte 252"/>
            <p:cNvSpPr txBox="1"/>
            <p:nvPr/>
          </p:nvSpPr>
          <p:spPr>
            <a:xfrm>
              <a:off x="5029664" y="403814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54" name="ZoneTexte 253"/>
            <p:cNvSpPr txBox="1"/>
            <p:nvPr/>
          </p:nvSpPr>
          <p:spPr>
            <a:xfrm>
              <a:off x="5029664" y="36407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255" name="ZoneTexte 254"/>
            <p:cNvSpPr txBox="1"/>
            <p:nvPr/>
          </p:nvSpPr>
          <p:spPr>
            <a:xfrm>
              <a:off x="4915551" y="3243383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4915551" y="2846000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257" name="TextBox 42"/>
            <p:cNvSpPr txBox="1">
              <a:spLocks noChangeArrowheads="1"/>
            </p:cNvSpPr>
            <p:nvPr/>
          </p:nvSpPr>
          <p:spPr bwMode="auto">
            <a:xfrm>
              <a:off x="6598517" y="5801346"/>
              <a:ext cx="8809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rIns="18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en-US" sz="1600" b="1" dirty="0">
                  <a:solidFill>
                    <a:srgbClr val="000066"/>
                  </a:solidFill>
                </a:rPr>
                <a:t>Semaine</a:t>
              </a:r>
            </a:p>
          </p:txBody>
        </p:sp>
        <p:sp>
          <p:nvSpPr>
            <p:cNvPr id="259" name="TextBox 12"/>
            <p:cNvSpPr txBox="1">
              <a:spLocks noChangeArrowheads="1"/>
            </p:cNvSpPr>
            <p:nvPr/>
          </p:nvSpPr>
          <p:spPr bwMode="auto">
            <a:xfrm>
              <a:off x="8341485" y="4039692"/>
              <a:ext cx="550780" cy="4414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- 0,6</a:t>
              </a:r>
            </a:p>
          </p:txBody>
        </p:sp>
        <p:sp>
          <p:nvSpPr>
            <p:cNvPr id="260" name="TextBox 13"/>
            <p:cNvSpPr txBox="1">
              <a:spLocks noChangeArrowheads="1"/>
            </p:cNvSpPr>
            <p:nvPr/>
          </p:nvSpPr>
          <p:spPr bwMode="auto">
            <a:xfrm>
              <a:off x="8378750" y="4392635"/>
              <a:ext cx="476250" cy="3006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- 4,1</a:t>
              </a:r>
            </a:p>
          </p:txBody>
        </p:sp>
        <p:sp>
          <p:nvSpPr>
            <p:cNvPr id="261" name="TextBox 1"/>
            <p:cNvSpPr txBox="1">
              <a:spLocks noChangeArrowheads="1"/>
            </p:cNvSpPr>
            <p:nvPr/>
          </p:nvSpPr>
          <p:spPr bwMode="auto">
            <a:xfrm>
              <a:off x="8179594" y="2859994"/>
              <a:ext cx="871680" cy="2629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 anchorCtr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grpSp>
          <p:nvGrpSpPr>
            <p:cNvPr id="262" name="Group 59"/>
            <p:cNvGrpSpPr/>
            <p:nvPr/>
          </p:nvGrpSpPr>
          <p:grpSpPr>
            <a:xfrm>
              <a:off x="8863898" y="3079365"/>
              <a:ext cx="91346" cy="1457442"/>
              <a:chOff x="4529908" y="2256759"/>
              <a:chExt cx="91346" cy="1457442"/>
            </a:xfrm>
          </p:grpSpPr>
          <p:cxnSp>
            <p:nvCxnSpPr>
              <p:cNvPr id="263" name="Straight Connector 60"/>
              <p:cNvCxnSpPr/>
              <p:nvPr/>
            </p:nvCxnSpPr>
            <p:spPr>
              <a:xfrm>
                <a:off x="4621254" y="2256759"/>
                <a:ext cx="0" cy="1457442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61"/>
              <p:cNvCxnSpPr/>
              <p:nvPr/>
            </p:nvCxnSpPr>
            <p:spPr>
              <a:xfrm>
                <a:off x="4529908" y="3373175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62"/>
              <p:cNvCxnSpPr/>
              <p:nvPr/>
            </p:nvCxnSpPr>
            <p:spPr>
              <a:xfrm>
                <a:off x="4529908" y="3706000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6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25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352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contenu 30"/>
          <p:cNvSpPr>
            <a:spLocks noGrp="1"/>
          </p:cNvSpPr>
          <p:nvPr>
            <p:ph idx="1"/>
          </p:nvPr>
        </p:nvSpPr>
        <p:spPr>
          <a:xfrm>
            <a:off x="50800" y="6211656"/>
            <a:ext cx="9024938" cy="305958"/>
          </a:xfrm>
        </p:spPr>
        <p:txBody>
          <a:bodyPr/>
          <a:lstStyle/>
          <a:p>
            <a:r>
              <a:rPr lang="fr-FR" altLang="en-US" sz="1400" dirty="0">
                <a:solidFill>
                  <a:srgbClr val="000066"/>
                </a:solidFill>
              </a:rPr>
              <a:t>Toutes</a:t>
            </a:r>
            <a:r>
              <a:rPr lang="en-US" altLang="en-US" sz="1400" dirty="0">
                <a:solidFill>
                  <a:srgbClr val="000066"/>
                </a:solidFill>
              </a:rPr>
              <a:t> les </a:t>
            </a:r>
            <a:r>
              <a:rPr lang="fr-FR" altLang="en-US" sz="1400" dirty="0">
                <a:solidFill>
                  <a:srgbClr val="000066"/>
                </a:solidFill>
              </a:rPr>
              <a:t>différences</a:t>
            </a:r>
            <a:r>
              <a:rPr lang="en-US" altLang="en-US" sz="1400" dirty="0">
                <a:solidFill>
                  <a:srgbClr val="000066"/>
                </a:solidFill>
              </a:rPr>
              <a:t> (RPV/F/TAF vs RPV/F/TDF </a:t>
            </a:r>
            <a:r>
              <a:rPr lang="en-US" altLang="en-US" sz="1400" dirty="0" err="1">
                <a:solidFill>
                  <a:srgbClr val="000066"/>
                </a:solidFill>
              </a:rPr>
              <a:t>ou</a:t>
            </a:r>
            <a:r>
              <a:rPr lang="en-US" altLang="en-US" sz="1400" dirty="0">
                <a:solidFill>
                  <a:srgbClr val="000066"/>
                </a:solidFill>
              </a:rPr>
              <a:t> EFV/F/TDF) : p &lt; 0,001 ; </a:t>
            </a:r>
            <a:r>
              <a:rPr lang="fr-FR" altLang="en-US" sz="1400" dirty="0">
                <a:solidFill>
                  <a:srgbClr val="000066"/>
                </a:solidFill>
              </a:rPr>
              <a:t>aucun cas de </a:t>
            </a:r>
            <a:r>
              <a:rPr lang="fr-FR" altLang="en-US" sz="1400" dirty="0" err="1">
                <a:solidFill>
                  <a:srgbClr val="000066"/>
                </a:solidFill>
              </a:rPr>
              <a:t>tubulopathie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989961" y="1300167"/>
            <a:ext cx="5640019" cy="641535"/>
            <a:chOff x="2498767" y="1443271"/>
            <a:chExt cx="5640019" cy="641535"/>
          </a:xfrm>
        </p:grpSpPr>
        <p:sp>
          <p:nvSpPr>
            <p:cNvPr id="11" name="Text Placeholder 7"/>
            <p:cNvSpPr>
              <a:spLocks/>
            </p:cNvSpPr>
            <p:nvPr/>
          </p:nvSpPr>
          <p:spPr bwMode="auto">
            <a:xfrm>
              <a:off x="2498767" y="1443271"/>
              <a:ext cx="2487168" cy="36576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Etude 1216</a:t>
              </a:r>
            </a:p>
          </p:txBody>
        </p:sp>
        <p:sp>
          <p:nvSpPr>
            <p:cNvPr id="12" name="Text Placeholder 9"/>
            <p:cNvSpPr>
              <a:spLocks/>
            </p:cNvSpPr>
            <p:nvPr/>
          </p:nvSpPr>
          <p:spPr bwMode="auto">
            <a:xfrm>
              <a:off x="5651618" y="1447622"/>
              <a:ext cx="2487168" cy="36576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Etude 1160</a:t>
              </a:r>
            </a:p>
          </p:txBody>
        </p:sp>
        <p:sp>
          <p:nvSpPr>
            <p:cNvPr id="28" name="Rectangle 52"/>
            <p:cNvSpPr>
              <a:spLocks noChangeArrowheads="1"/>
            </p:cNvSpPr>
            <p:nvPr/>
          </p:nvSpPr>
          <p:spPr bwMode="auto">
            <a:xfrm>
              <a:off x="2498767" y="1810169"/>
              <a:ext cx="1280160" cy="274637"/>
            </a:xfrm>
            <a:prstGeom prst="rect">
              <a:avLst/>
            </a:prstGeom>
            <a:solidFill>
              <a:srgbClr val="0CB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ea typeface="MS PGothic" pitchFamily="34" charset="-128"/>
                </a:rPr>
                <a:t>RPV/FTC/TAF</a:t>
              </a:r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3705775" y="1810169"/>
              <a:ext cx="1280160" cy="274637"/>
            </a:xfrm>
            <a:prstGeom prst="rect">
              <a:avLst/>
            </a:prstGeom>
            <a:solidFill>
              <a:srgbClr val="FBB040"/>
            </a:solidFill>
            <a:ln>
              <a:noFill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latin typeface="Arial" pitchFamily="34" charset="0"/>
                  <a:ea typeface="MS PGothic" pitchFamily="34" charset="-128"/>
                </a:rPr>
                <a:t>RPV/FTC/TDF</a:t>
              </a:r>
            </a:p>
          </p:txBody>
        </p:sp>
        <p:sp>
          <p:nvSpPr>
            <p:cNvPr id="32" name="Rectangle 52"/>
            <p:cNvSpPr>
              <a:spLocks noChangeArrowheads="1"/>
            </p:cNvSpPr>
            <p:nvPr/>
          </p:nvSpPr>
          <p:spPr bwMode="auto">
            <a:xfrm>
              <a:off x="5651618" y="1810169"/>
              <a:ext cx="1280160" cy="274637"/>
            </a:xfrm>
            <a:prstGeom prst="rect">
              <a:avLst/>
            </a:prstGeom>
            <a:solidFill>
              <a:srgbClr val="0CB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ea typeface="MS PGothic" pitchFamily="34" charset="-128"/>
                </a:rPr>
                <a:t>RPV/FTC/TAF</a:t>
              </a:r>
            </a:p>
          </p:txBody>
        </p:sp>
        <p:sp>
          <p:nvSpPr>
            <p:cNvPr id="33" name="Rectangle 52"/>
            <p:cNvSpPr>
              <a:spLocks noChangeArrowheads="1"/>
            </p:cNvSpPr>
            <p:nvPr/>
          </p:nvSpPr>
          <p:spPr bwMode="auto">
            <a:xfrm>
              <a:off x="6858626" y="1810169"/>
              <a:ext cx="1280160" cy="274637"/>
            </a:xfrm>
            <a:prstGeom prst="rect">
              <a:avLst/>
            </a:prstGeom>
            <a:solidFill>
              <a:srgbClr val="717074"/>
            </a:solidFill>
            <a:ln>
              <a:noFill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ea typeface="MS PGothic" pitchFamily="34" charset="-128"/>
                </a:rPr>
                <a:t>EFV/FTC/TDF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8336" y="1177421"/>
            <a:ext cx="28826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CC3300"/>
                </a:solidFill>
                <a:latin typeface="+mj-lt"/>
              </a:rPr>
              <a:t>Modification protéinurie à S48 (% médiane)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228336" y="1956851"/>
            <a:ext cx="8778052" cy="4326243"/>
            <a:chOff x="228336" y="1956851"/>
            <a:chExt cx="8778052" cy="4326243"/>
          </a:xfrm>
        </p:grpSpPr>
        <p:graphicFrame>
          <p:nvGraphicFramePr>
            <p:cNvPr id="7" name="Content Placeholder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22653798"/>
                </p:ext>
              </p:extLst>
            </p:nvPr>
          </p:nvGraphicFramePr>
          <p:xfrm>
            <a:off x="1622313" y="1963824"/>
            <a:ext cx="7315200" cy="9017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8" name="Content Placeholder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07954305"/>
                </p:ext>
              </p:extLst>
            </p:nvPr>
          </p:nvGraphicFramePr>
          <p:xfrm>
            <a:off x="1691188" y="2865568"/>
            <a:ext cx="7315200" cy="8910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98295" y="2225854"/>
              <a:ext cx="156409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fr-FR" altLang="en-US" sz="20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Protéine : Cr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28336" y="3186494"/>
              <a:ext cx="1834049" cy="18754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fr-FR" altLang="en-US" sz="20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Albumine : Cr</a:t>
              </a:r>
            </a:p>
          </p:txBody>
        </p:sp>
        <p:graphicFrame>
          <p:nvGraphicFramePr>
            <p:cNvPr id="26" name="Content Placeholder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03640498"/>
                </p:ext>
              </p:extLst>
            </p:nvPr>
          </p:nvGraphicFramePr>
          <p:xfrm>
            <a:off x="1684866" y="3828714"/>
            <a:ext cx="7315379" cy="11607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9" name="Content Placeholder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07828012"/>
                </p:ext>
              </p:extLst>
            </p:nvPr>
          </p:nvGraphicFramePr>
          <p:xfrm>
            <a:off x="1700031" y="5046223"/>
            <a:ext cx="7266072" cy="10437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873665" y="4314963"/>
              <a:ext cx="118872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GB" altLang="en-US" sz="20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RBP : Cr</a:t>
              </a: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544426" y="5290921"/>
              <a:ext cx="1564090" cy="30638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l-GR" altLang="en-US" sz="20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β</a:t>
              </a:r>
              <a:r>
                <a:rPr lang="en-US" altLang="en-US" sz="20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2MG </a:t>
              </a:r>
              <a:r>
                <a:rPr lang="en-GB" altLang="en-US" sz="20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: Cr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680213" y="2274788"/>
              <a:ext cx="469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-2,0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575015" y="2612381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-30,0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563269" y="1956851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7,3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386049" y="2490206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-18,8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7747124" y="2838759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12,2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576618" y="3517004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-13,5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4563269" y="2775787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16,8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464596" y="3434244"/>
              <a:ext cx="469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-7,8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7719343" y="3793384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29,1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578221" y="4736252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-27,6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4606056" y="3882627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21,5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3425322" y="4610068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-18,0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7607811" y="4850939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17,1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528655" y="5975317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-41,1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4501399" y="4800509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12,0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386049" y="5836817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-29,0</a:t>
              </a:r>
            </a:p>
          </p:txBody>
        </p:sp>
      </p:grpSp>
      <p:sp>
        <p:nvSpPr>
          <p:cNvPr id="4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5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Etudes 1216 et 1160 : switch pour RPV/FTC/TAF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110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Gilead Medical Affairs">
    <a:dk1>
      <a:sysClr val="windowText" lastClr="000000"/>
    </a:dk1>
    <a:lt1>
      <a:sysClr val="window" lastClr="FFFFFF"/>
    </a:lt1>
    <a:dk2>
      <a:srgbClr val="CC0000"/>
    </a:dk2>
    <a:lt2>
      <a:srgbClr val="E2E2E2"/>
    </a:lt2>
    <a:accent1>
      <a:srgbClr val="CC0000"/>
    </a:accent1>
    <a:accent2>
      <a:srgbClr val="717074"/>
    </a:accent2>
    <a:accent3>
      <a:srgbClr val="E7A614"/>
    </a:accent3>
    <a:accent4>
      <a:srgbClr val="E96D1F"/>
    </a:accent4>
    <a:accent5>
      <a:srgbClr val="949C51"/>
    </a:accent5>
    <a:accent6>
      <a:srgbClr val="996699"/>
    </a:accent6>
    <a:hlink>
      <a:srgbClr val="E96D1F"/>
    </a:hlink>
    <a:folHlink>
      <a:srgbClr val="969696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ilead Medical Affairs">
    <a:dk1>
      <a:sysClr val="windowText" lastClr="000000"/>
    </a:dk1>
    <a:lt1>
      <a:sysClr val="window" lastClr="FFFFFF"/>
    </a:lt1>
    <a:dk2>
      <a:srgbClr val="CC0000"/>
    </a:dk2>
    <a:lt2>
      <a:srgbClr val="E2E2E2"/>
    </a:lt2>
    <a:accent1>
      <a:srgbClr val="CC0000"/>
    </a:accent1>
    <a:accent2>
      <a:srgbClr val="717074"/>
    </a:accent2>
    <a:accent3>
      <a:srgbClr val="E7A614"/>
    </a:accent3>
    <a:accent4>
      <a:srgbClr val="E96D1F"/>
    </a:accent4>
    <a:accent5>
      <a:srgbClr val="949C51"/>
    </a:accent5>
    <a:accent6>
      <a:srgbClr val="996699"/>
    </a:accent6>
    <a:hlink>
      <a:srgbClr val="E96D1F"/>
    </a:hlink>
    <a:folHlink>
      <a:srgbClr val="969696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6051</TotalTime>
  <Words>1769</Words>
  <Application>Microsoft Office PowerPoint</Application>
  <PresentationFormat>Affichage à l'écran (4:3)</PresentationFormat>
  <Paragraphs>609</Paragraphs>
  <Slides>14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Cambria</vt:lpstr>
      <vt:lpstr>Times New Roman</vt:lpstr>
      <vt:lpstr>Trebuchet MS</vt:lpstr>
      <vt:lpstr>Wingdings</vt:lpstr>
      <vt:lpstr>ARV_trials_2016</vt:lpstr>
      <vt:lpstr>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  <vt:lpstr>Etudes 1216 et 1160 : switch pour RPV/FTC/TAF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131</cp:revision>
  <dcterms:created xsi:type="dcterms:W3CDTF">2015-05-20T10:06:58Z</dcterms:created>
  <dcterms:modified xsi:type="dcterms:W3CDTF">2017-01-01T18:49:33Z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52AD5EE3-41B8-430B-8C62-30132C434730</vt:lpwstr>
  </property>
  <property fmtid="{D5CDD505-2E9C-101B-9397-08002B2CF9AE}" pid="3" name="ArticulatePath">
    <vt:lpwstr>RPV-F-TAF switch-ENGLISH-OK</vt:lpwstr>
  </property>
</Properties>
</file>