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64" r:id="rId2"/>
    <p:sldId id="257" r:id="rId3"/>
    <p:sldId id="258" r:id="rId4"/>
    <p:sldId id="259" r:id="rId5"/>
    <p:sldId id="267" r:id="rId6"/>
    <p:sldId id="266" r:id="rId7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2" pos="2880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DDDDD"/>
    <a:srgbClr val="333399"/>
    <a:srgbClr val="FF7C80"/>
    <a:srgbClr val="FF0066"/>
    <a:srgbClr val="000066"/>
    <a:srgbClr val="CC3300"/>
    <a:srgbClr val="10EB00"/>
    <a:srgbClr val="3AC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783" autoAdjust="0"/>
  </p:normalViewPr>
  <p:slideViewPr>
    <p:cSldViewPr snapToGrid="0" snapToObjects="1">
      <p:cViewPr>
        <p:scale>
          <a:sx n="100" d="100"/>
          <a:sy n="100" d="100"/>
        </p:scale>
        <p:origin x="-271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03/01/2017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B87528F-3C34-418C-B37E-B3F1FFDBC226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Switch pour ATV/r + 3TC</a:t>
            </a:r>
          </a:p>
        </p:txBody>
      </p:sp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latin typeface="Calibri" pitchFamily="34" charset="0"/>
                <a:ea typeface="ＭＳ Ｐゴシック" pitchFamily="34" charset="-128"/>
              </a:rPr>
              <a:t>Etude SALT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9" name="Line 172"/>
          <p:cNvSpPr>
            <a:spLocks noChangeShapeType="1"/>
          </p:cNvSpPr>
          <p:nvPr/>
        </p:nvSpPr>
        <p:spPr bwMode="auto">
          <a:xfrm>
            <a:off x="6662875" y="193794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" name="Line 105"/>
          <p:cNvSpPr>
            <a:spLocks noChangeShapeType="1"/>
          </p:cNvSpPr>
          <p:nvPr/>
        </p:nvSpPr>
        <p:spPr bwMode="auto">
          <a:xfrm>
            <a:off x="3514679" y="3213100"/>
            <a:ext cx="510924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029608" y="2689225"/>
            <a:ext cx="0" cy="9906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4013733" y="2698750"/>
            <a:ext cx="65087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4021670" y="3679825"/>
            <a:ext cx="6223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641085" y="2219979"/>
            <a:ext cx="4111624" cy="824400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b="1" dirty="0">
                <a:latin typeface="+mj-lt"/>
                <a:ea typeface="Times New Roman" pitchFamily="-65" charset="0"/>
                <a:cs typeface="ＭＳ Ｐゴシック" pitchFamily="-65" charset="-128"/>
              </a:rPr>
              <a:t>ATV/r  300/100 mg QD + 2 INTI </a:t>
            </a:r>
          </a:p>
          <a:p>
            <a:pPr algn="ctr">
              <a:defRPr/>
            </a:pPr>
            <a:r>
              <a:rPr lang="fr-FR" sz="1600" b="1" dirty="0">
                <a:latin typeface="+mj-lt"/>
                <a:ea typeface="Times New Roman" pitchFamily="-65" charset="0"/>
                <a:cs typeface="ＭＳ Ｐゴシック" pitchFamily="-65" charset="-128"/>
              </a:rPr>
              <a:t>(choisis par investigateur)</a:t>
            </a:r>
            <a:endParaRPr lang="fr-FR" sz="1600" b="1" dirty="0">
              <a:ln>
                <a:solidFill>
                  <a:srgbClr val="FF6600"/>
                </a:solidFill>
              </a:ln>
              <a:latin typeface="+mj-lt"/>
              <a:ea typeface="Times New Roman" pitchFamily="-65" charset="0"/>
              <a:cs typeface="ＭＳ Ｐゴシック" pitchFamily="-65" charset="-128"/>
            </a:endParaRPr>
          </a:p>
        </p:txBody>
      </p:sp>
      <p:sp>
        <p:nvSpPr>
          <p:cNvPr id="9232" name="Text Box 36"/>
          <p:cNvSpPr txBox="1">
            <a:spLocks noChangeArrowheads="1"/>
          </p:cNvSpPr>
          <p:nvPr/>
        </p:nvSpPr>
        <p:spPr bwMode="auto">
          <a:xfrm>
            <a:off x="3878589" y="2324100"/>
            <a:ext cx="7489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143</a:t>
            </a:r>
          </a:p>
        </p:txBody>
      </p:sp>
      <p:sp>
        <p:nvSpPr>
          <p:cNvPr id="9233" name="Text Box 37"/>
          <p:cNvSpPr txBox="1">
            <a:spLocks noChangeArrowheads="1"/>
          </p:cNvSpPr>
          <p:nvPr/>
        </p:nvSpPr>
        <p:spPr bwMode="auto">
          <a:xfrm>
            <a:off x="3865889" y="3717925"/>
            <a:ext cx="7489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143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641084" y="3208338"/>
            <a:ext cx="4111625" cy="823912"/>
          </a:xfrm>
          <a:prstGeom prst="rect">
            <a:avLst/>
          </a:prstGeom>
          <a:solidFill>
            <a:srgbClr val="FF7C8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b="1" dirty="0">
                <a:latin typeface="+mj-lt"/>
                <a:ea typeface="Times New Roman" pitchFamily="-65" charset="0"/>
                <a:cs typeface="Times New Roman" pitchFamily="-65" charset="0"/>
              </a:rPr>
              <a:t>ATV/r 300/100 mg + 3TC 300 mg QD</a:t>
            </a:r>
          </a:p>
        </p:txBody>
      </p:sp>
      <p:sp>
        <p:nvSpPr>
          <p:cNvPr id="29" name="Espace réservé du contenu 2"/>
          <p:cNvSpPr txBox="1">
            <a:spLocks/>
          </p:cNvSpPr>
          <p:nvPr/>
        </p:nvSpPr>
        <p:spPr bwMode="auto">
          <a:xfrm>
            <a:off x="34924" y="1163638"/>
            <a:ext cx="27786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étude</a:t>
            </a:r>
          </a:p>
        </p:txBody>
      </p:sp>
      <p:cxnSp>
        <p:nvCxnSpPr>
          <p:cNvPr id="9238" name="Connecteur droit 66"/>
          <p:cNvCxnSpPr>
            <a:cxnSpLocks noChangeShapeType="1"/>
          </p:cNvCxnSpPr>
          <p:nvPr/>
        </p:nvCxnSpPr>
        <p:spPr bwMode="auto">
          <a:xfrm rot="5400000">
            <a:off x="3560107" y="23947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9239" name="Oval 170"/>
          <p:cNvSpPr>
            <a:spLocks noChangeArrowheads="1"/>
          </p:cNvSpPr>
          <p:nvPr/>
        </p:nvSpPr>
        <p:spPr bwMode="auto">
          <a:xfrm>
            <a:off x="3001270" y="11811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</a:rPr>
              <a:t>Randomisation*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</a:rPr>
              <a:t>1: 1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</a:rPr>
              <a:t>Sans insu</a:t>
            </a:r>
          </a:p>
        </p:txBody>
      </p:sp>
      <p:sp>
        <p:nvSpPr>
          <p:cNvPr id="9242" name="Espace réservé du contenu 2"/>
          <p:cNvSpPr>
            <a:spLocks/>
          </p:cNvSpPr>
          <p:nvPr/>
        </p:nvSpPr>
        <p:spPr bwMode="auto">
          <a:xfrm>
            <a:off x="34925" y="4881610"/>
            <a:ext cx="8835537" cy="170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dirty="0">
                <a:solidFill>
                  <a:srgbClr val="000066"/>
                </a:solidFill>
              </a:rPr>
              <a:t>Critère principal : proportion avec succès du traitement à S48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sz="1600" dirty="0">
                <a:solidFill>
                  <a:srgbClr val="000066"/>
                </a:solidFill>
              </a:rPr>
              <a:t>Echec du traitement : interruption ou modification du traitement qu’elle qu’en soit la cause ou rebond virologique confirmé (2 ARN VIH consécutifs &gt; 50 c/ml)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sz="1600" dirty="0">
                <a:solidFill>
                  <a:srgbClr val="000066"/>
                </a:solidFill>
              </a:rPr>
              <a:t>Non-infériorité de ATV/r + 3TC (per protocole, TLOVR) ; borne inférieure </a:t>
            </a:r>
            <a:br>
              <a:rPr lang="fr-FR" sz="1600" dirty="0">
                <a:solidFill>
                  <a:srgbClr val="000066"/>
                </a:solidFill>
              </a:rPr>
            </a:br>
            <a:r>
              <a:rPr lang="fr-FR" sz="1600" dirty="0">
                <a:solidFill>
                  <a:srgbClr val="000066"/>
                </a:solidFill>
              </a:rPr>
              <a:t>de l’IC 95 % de la différence = - 12 %</a:t>
            </a:r>
          </a:p>
        </p:txBody>
      </p:sp>
      <p:sp>
        <p:nvSpPr>
          <p:cNvPr id="9244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Perez-Molina JA. Lancet Infect Dis 2015;15:775-84</a:t>
            </a:r>
          </a:p>
        </p:txBody>
      </p:sp>
      <p:sp>
        <p:nvSpPr>
          <p:cNvPr id="9245" name="AutoShape 162"/>
          <p:cNvSpPr>
            <a:spLocks noChangeArrowheads="1"/>
          </p:cNvSpPr>
          <p:nvPr/>
        </p:nvSpPr>
        <p:spPr bwMode="auto">
          <a:xfrm>
            <a:off x="86409" y="2101689"/>
            <a:ext cx="3528000" cy="228147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spAutoFit/>
          </a:bodyPr>
          <a:lstStyle/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</a:rPr>
              <a:t>≥ 18 ans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</a:rPr>
              <a:t>Trithérapie ARV stable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</a:rPr>
              <a:t>Pas d’antécédent d’échec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</a:rPr>
              <a:t>ARN VIH &lt; 50 c/ml </a:t>
            </a:r>
            <a:r>
              <a:rPr lang="fr-FR" sz="1600" b="1" u="sng">
                <a:solidFill>
                  <a:srgbClr val="000066"/>
                </a:solidFill>
                <a:latin typeface="Calibri" pitchFamily="34" charset="0"/>
              </a:rPr>
              <a:t>&gt;</a:t>
            </a:r>
            <a:r>
              <a:rPr lang="fr-FR" sz="1600" b="1">
                <a:solidFill>
                  <a:srgbClr val="000066"/>
                </a:solidFill>
                <a:latin typeface="Calibri" pitchFamily="34" charset="0"/>
              </a:rPr>
              <a:t> 6 mois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</a:rPr>
              <a:t>Switch pour toxicité, intolérance </a:t>
            </a:r>
            <a:br>
              <a:rPr lang="fr-FR" sz="1600" b="1">
                <a:solidFill>
                  <a:srgbClr val="000066"/>
                </a:solidFill>
                <a:latin typeface="Calibri" pitchFamily="34" charset="0"/>
              </a:rPr>
            </a:br>
            <a:r>
              <a:rPr lang="fr-FR" sz="1600" b="1">
                <a:solidFill>
                  <a:srgbClr val="000066"/>
                </a:solidFill>
                <a:latin typeface="Calibri" pitchFamily="34" charset="0"/>
              </a:rPr>
              <a:t>ou simplification</a:t>
            </a:r>
            <a:endParaRPr lang="fr-FR" sz="1600" b="1" baseline="30000">
              <a:solidFill>
                <a:srgbClr val="000066"/>
              </a:solidFill>
              <a:latin typeface="Calibri" pitchFamily="34" charset="0"/>
            </a:endParaRP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</a:rPr>
              <a:t>Pas de résistance aux ARV de l’étude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</a:rPr>
              <a:t>Ag HBs négatif</a:t>
            </a:r>
          </a:p>
        </p:txBody>
      </p:sp>
      <p:sp>
        <p:nvSpPr>
          <p:cNvPr id="33" name="Oval 109"/>
          <p:cNvSpPr>
            <a:spLocks noChangeArrowheads="1"/>
          </p:cNvSpPr>
          <p:nvPr/>
        </p:nvSpPr>
        <p:spPr bwMode="auto">
          <a:xfrm>
            <a:off x="6343788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4" name="Oval 110"/>
          <p:cNvSpPr>
            <a:spLocks noChangeArrowheads="1"/>
          </p:cNvSpPr>
          <p:nvPr/>
        </p:nvSpPr>
        <p:spPr bwMode="auto">
          <a:xfrm>
            <a:off x="8467863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248" name="Line 172"/>
          <p:cNvSpPr>
            <a:spLocks noChangeShapeType="1"/>
          </p:cNvSpPr>
          <p:nvPr/>
        </p:nvSpPr>
        <p:spPr bwMode="auto">
          <a:xfrm>
            <a:off x="8766313" y="193794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SALT : switch pour ATV/r + 3TC</a:t>
            </a:r>
          </a:p>
        </p:txBody>
      </p:sp>
      <p:sp>
        <p:nvSpPr>
          <p:cNvPr id="22" name="AutoShape 162"/>
          <p:cNvSpPr>
            <a:spLocks noChangeArrowheads="1"/>
          </p:cNvSpPr>
          <p:nvPr/>
        </p:nvSpPr>
        <p:spPr bwMode="auto">
          <a:xfrm>
            <a:off x="1" y="6605389"/>
            <a:ext cx="49463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200" b="1" i="1">
                <a:solidFill>
                  <a:srgbClr val="333399"/>
                </a:solidFill>
                <a:latin typeface="Cambria" pitchFamily="18" charset="0"/>
              </a:rPr>
              <a:t>SALT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222475" y="4363171"/>
            <a:ext cx="8440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Randomisation stratifiée sur infection VHC active et traitement ARV antérieur </a:t>
            </a:r>
            <a:br>
              <a:rPr lang="fr-FR" sz="1400" dirty="0">
                <a:solidFill>
                  <a:srgbClr val="000066"/>
                </a:solidFill>
              </a:rPr>
            </a:br>
            <a:r>
              <a:rPr lang="fr-FR" sz="1400" dirty="0">
                <a:solidFill>
                  <a:srgbClr val="000066"/>
                </a:solidFill>
              </a:rPr>
              <a:t>(INNRI, IP/r, antagoniste CCR5, inhibiteur </a:t>
            </a:r>
            <a:r>
              <a:rPr lang="fr-FR" sz="1400" dirty="0" err="1">
                <a:solidFill>
                  <a:srgbClr val="000066"/>
                </a:solidFill>
              </a:rPr>
              <a:t>intégrase</a:t>
            </a:r>
            <a:r>
              <a:rPr lang="fr-FR" sz="1400" dirty="0">
                <a:solidFill>
                  <a:srgbClr val="000066"/>
                </a:solidFill>
              </a:rPr>
              <a:t>)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1603058" y="1238250"/>
            <a:ext cx="59055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Caractéristiques à l’inclusion et devenir</a:t>
            </a: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508538"/>
              </p:ext>
            </p:extLst>
          </p:nvPr>
        </p:nvGraphicFramePr>
        <p:xfrm>
          <a:off x="383371" y="1571860"/>
          <a:ext cx="8278422" cy="4958080"/>
        </p:xfrm>
        <a:graphic>
          <a:graphicData uri="http://schemas.openxmlformats.org/drawingml/2006/table">
            <a:tbl>
              <a:tblPr/>
              <a:tblGrid>
                <a:gridCol w="36379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109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018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018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97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+ 2 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143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143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6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22 %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31 %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6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à l’inclusion,médiane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579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6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Nadir de 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6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Durée ARN VIH &lt; 50 c/ml (mois),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97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Durée du traitement ARV avant l’entrée dans l’étude,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6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Co-infection VHC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9042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Raison pour le switch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Simplification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Toxicité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Intolérance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80 %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14 %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74 %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22 %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7010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Traitement switché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INNTI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IP/r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32 %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66 %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33 %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6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Interruption à S48, n (%)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29 (20 %)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21 (15 %)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 indésirable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 /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 /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Retrait de consentement / perdu de vue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 /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 /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0" name="AutoShape 162"/>
          <p:cNvSpPr>
            <a:spLocks noChangeArrowheads="1"/>
          </p:cNvSpPr>
          <p:nvPr/>
        </p:nvSpPr>
        <p:spPr bwMode="auto">
          <a:xfrm>
            <a:off x="1" y="6605389"/>
            <a:ext cx="49463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SALT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Perez-Molina JA. Lancet Infect Dis 2015;15:775-84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Etude SALT : switch pour ATV/r + 3TC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0"/>
          <p:cNvSpPr>
            <a:spLocks noChangeArrowheads="1"/>
          </p:cNvSpPr>
          <p:nvPr/>
        </p:nvSpPr>
        <p:spPr bwMode="auto">
          <a:xfrm>
            <a:off x="136546" y="1552575"/>
            <a:ext cx="353695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ARN VIH &lt; 50 c/ml à S48</a:t>
            </a:r>
          </a:p>
          <a:p>
            <a:pPr algn="ctr"/>
            <a:r>
              <a:rPr lang="fr-FR" sz="2000" b="1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 (ITT, TLOVR)</a:t>
            </a:r>
          </a:p>
        </p:txBody>
      </p:sp>
      <p:grpSp>
        <p:nvGrpSpPr>
          <p:cNvPr id="55" name="Groupe 54"/>
          <p:cNvGrpSpPr/>
          <p:nvPr/>
        </p:nvGrpSpPr>
        <p:grpSpPr>
          <a:xfrm>
            <a:off x="164341" y="2294751"/>
            <a:ext cx="3250754" cy="403229"/>
            <a:chOff x="164341" y="2294751"/>
            <a:chExt cx="3250754" cy="403229"/>
          </a:xfrm>
        </p:grpSpPr>
        <p:sp>
          <p:nvSpPr>
            <p:cNvPr id="43" name="AutoShape 165"/>
            <p:cNvSpPr>
              <a:spLocks noChangeArrowheads="1"/>
            </p:cNvSpPr>
            <p:nvPr/>
          </p:nvSpPr>
          <p:spPr bwMode="auto">
            <a:xfrm>
              <a:off x="164341" y="2294751"/>
              <a:ext cx="3250754" cy="40322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2800">
                <a:solidFill>
                  <a:srgbClr val="000066"/>
                </a:solidFill>
              </a:endParaRPr>
            </a:p>
          </p:txBody>
        </p:sp>
        <p:sp>
          <p:nvSpPr>
            <p:cNvPr id="11266" name="Rectangle 36"/>
            <p:cNvSpPr>
              <a:spLocks noChangeArrowheads="1"/>
            </p:cNvSpPr>
            <p:nvPr/>
          </p:nvSpPr>
          <p:spPr bwMode="auto">
            <a:xfrm>
              <a:off x="2063687" y="2419413"/>
              <a:ext cx="207963" cy="206375"/>
            </a:xfrm>
            <a:prstGeom prst="rect">
              <a:avLst/>
            </a:prstGeom>
            <a:solidFill>
              <a:srgbClr val="FF7C80"/>
            </a:solidFill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67" name="Rectangle 37"/>
            <p:cNvSpPr>
              <a:spLocks noChangeArrowheads="1"/>
            </p:cNvSpPr>
            <p:nvPr/>
          </p:nvSpPr>
          <p:spPr bwMode="auto">
            <a:xfrm>
              <a:off x="323512" y="2405126"/>
              <a:ext cx="209550" cy="209550"/>
            </a:xfrm>
            <a:prstGeom prst="rect">
              <a:avLst/>
            </a:prstGeom>
            <a:solidFill>
              <a:srgbClr val="FF0066"/>
            </a:solidFill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68" name="ZoneTexte 56"/>
            <p:cNvSpPr txBox="1">
              <a:spLocks noChangeArrowheads="1"/>
            </p:cNvSpPr>
            <p:nvPr/>
          </p:nvSpPr>
          <p:spPr bwMode="auto">
            <a:xfrm>
              <a:off x="2311281" y="2355913"/>
              <a:ext cx="106952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ATV/r + 3TC</a:t>
              </a:r>
            </a:p>
          </p:txBody>
        </p:sp>
        <p:sp>
          <p:nvSpPr>
            <p:cNvPr id="11269" name="ZoneTexte 56"/>
            <p:cNvSpPr txBox="1">
              <a:spLocks noChangeArrowheads="1"/>
            </p:cNvSpPr>
            <p:nvPr/>
          </p:nvSpPr>
          <p:spPr bwMode="auto">
            <a:xfrm>
              <a:off x="551716" y="2355913"/>
              <a:ext cx="124735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ATV/r + 2 INTI</a:t>
              </a:r>
            </a:p>
          </p:txBody>
        </p:sp>
      </p:grpSp>
      <p:sp>
        <p:nvSpPr>
          <p:cNvPr id="11290" name="Freeform 41"/>
          <p:cNvSpPr>
            <a:spLocks noEditPoints="1"/>
          </p:cNvSpPr>
          <p:nvPr/>
        </p:nvSpPr>
        <p:spPr bwMode="auto">
          <a:xfrm>
            <a:off x="4221163" y="4843463"/>
            <a:ext cx="4332287" cy="28575"/>
          </a:xfrm>
          <a:custGeom>
            <a:avLst/>
            <a:gdLst>
              <a:gd name="T0" fmla="*/ 2147483647 w 2729"/>
              <a:gd name="T1" fmla="*/ 0 h 18"/>
              <a:gd name="T2" fmla="*/ 2147483647 w 2729"/>
              <a:gd name="T3" fmla="*/ 2147483647 h 18"/>
              <a:gd name="T4" fmla="*/ 0 w 2729"/>
              <a:gd name="T5" fmla="*/ 2147483647 h 18"/>
              <a:gd name="T6" fmla="*/ 0 w 2729"/>
              <a:gd name="T7" fmla="*/ 0 h 18"/>
              <a:gd name="T8" fmla="*/ 2147483647 w 2729"/>
              <a:gd name="T9" fmla="*/ 0 h 18"/>
              <a:gd name="T10" fmla="*/ 2147483647 w 2729"/>
              <a:gd name="T11" fmla="*/ 0 h 18"/>
              <a:gd name="T12" fmla="*/ 2147483647 w 2729"/>
              <a:gd name="T13" fmla="*/ 2147483647 h 18"/>
              <a:gd name="T14" fmla="*/ 2147483647 w 2729"/>
              <a:gd name="T15" fmla="*/ 2147483647 h 18"/>
              <a:gd name="T16" fmla="*/ 2147483647 w 2729"/>
              <a:gd name="T17" fmla="*/ 0 h 18"/>
              <a:gd name="T18" fmla="*/ 2147483647 w 2729"/>
              <a:gd name="T19" fmla="*/ 0 h 18"/>
              <a:gd name="T20" fmla="*/ 2147483647 w 2729"/>
              <a:gd name="T21" fmla="*/ 0 h 18"/>
              <a:gd name="T22" fmla="*/ 2147483647 w 2729"/>
              <a:gd name="T23" fmla="*/ 2147483647 h 18"/>
              <a:gd name="T24" fmla="*/ 2147483647 w 2729"/>
              <a:gd name="T25" fmla="*/ 2147483647 h 18"/>
              <a:gd name="T26" fmla="*/ 2147483647 w 2729"/>
              <a:gd name="T27" fmla="*/ 0 h 18"/>
              <a:gd name="T28" fmla="*/ 2147483647 w 2729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729"/>
              <a:gd name="T46" fmla="*/ 0 h 18"/>
              <a:gd name="T47" fmla="*/ 2729 w 2729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729" h="18">
                <a:moveTo>
                  <a:pt x="6" y="0"/>
                </a:moveTo>
                <a:lnTo>
                  <a:pt x="6" y="18"/>
                </a:lnTo>
                <a:lnTo>
                  <a:pt x="0" y="18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1371" y="0"/>
                </a:moveTo>
                <a:lnTo>
                  <a:pt x="1371" y="18"/>
                </a:lnTo>
                <a:lnTo>
                  <a:pt x="1365" y="18"/>
                </a:lnTo>
                <a:lnTo>
                  <a:pt x="1365" y="0"/>
                </a:lnTo>
                <a:lnTo>
                  <a:pt x="1371" y="0"/>
                </a:lnTo>
                <a:close/>
                <a:moveTo>
                  <a:pt x="2729" y="0"/>
                </a:moveTo>
                <a:lnTo>
                  <a:pt x="2729" y="18"/>
                </a:lnTo>
                <a:lnTo>
                  <a:pt x="2723" y="18"/>
                </a:lnTo>
                <a:lnTo>
                  <a:pt x="2723" y="0"/>
                </a:lnTo>
                <a:lnTo>
                  <a:pt x="2729" y="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bg1"/>
            </a:solidFill>
            <a:bevel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7" name="Rectangle 10"/>
          <p:cNvSpPr>
            <a:spLocks noChangeArrowheads="1"/>
          </p:cNvSpPr>
          <p:nvPr/>
        </p:nvSpPr>
        <p:spPr bwMode="auto">
          <a:xfrm>
            <a:off x="4457364" y="1565266"/>
            <a:ext cx="40960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Rebond virologique confirmé</a:t>
            </a:r>
          </a:p>
        </p:txBody>
      </p:sp>
      <p:sp>
        <p:nvSpPr>
          <p:cNvPr id="99" name="Rectangle 8"/>
          <p:cNvSpPr>
            <a:spLocks noChangeArrowheads="1"/>
          </p:cNvSpPr>
          <p:nvPr/>
        </p:nvSpPr>
        <p:spPr bwMode="auto">
          <a:xfrm>
            <a:off x="1603058" y="1238250"/>
            <a:ext cx="59055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Résultats à S48</a:t>
            </a:r>
          </a:p>
        </p:txBody>
      </p:sp>
      <p:graphicFrame>
        <p:nvGraphicFramePr>
          <p:cNvPr id="100" name="Tableau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960962"/>
              </p:ext>
            </p:extLst>
          </p:nvPr>
        </p:nvGraphicFramePr>
        <p:xfrm>
          <a:off x="3673497" y="2030794"/>
          <a:ext cx="5336823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35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637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5974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endParaRPr lang="en-US" sz="1400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>
                          <a:solidFill>
                            <a:srgbClr val="000000"/>
                          </a:solidFill>
                          <a:latin typeface="+mj-lt"/>
                        </a:rPr>
                        <a:t>ATV/r + 2 INTI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>
                          <a:solidFill>
                            <a:srgbClr val="000000"/>
                          </a:solidFill>
                          <a:latin typeface="+mj-lt"/>
                        </a:rPr>
                        <a:t>ATV/r</a:t>
                      </a:r>
                      <a:r>
                        <a:rPr lang="en-US" sz="1600" b="1" baseline="0" noProof="0" dirty="0">
                          <a:solidFill>
                            <a:srgbClr val="000000"/>
                          </a:solidFill>
                          <a:latin typeface="+mj-lt"/>
                        </a:rPr>
                        <a:t> + 3TC</a:t>
                      </a:r>
                      <a:endParaRPr lang="en-US" sz="1600" b="1" noProof="0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200" b="1" noProof="0" dirty="0">
                          <a:solidFill>
                            <a:srgbClr val="000066"/>
                          </a:solidFill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>
                          <a:solidFill>
                            <a:srgbClr val="000066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>
                          <a:solidFill>
                            <a:srgbClr val="000066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200" b="1" baseline="0" noProof="0" dirty="0">
                          <a:solidFill>
                            <a:srgbClr val="000066"/>
                          </a:solidFill>
                        </a:rPr>
                        <a:t>Emergence de mutations de résistance</a:t>
                      </a:r>
                      <a:endParaRPr lang="en-US" sz="1200" b="1" baseline="30000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>
                          <a:solidFill>
                            <a:srgbClr val="000066"/>
                          </a:solidFill>
                        </a:rPr>
                        <a:t>1</a:t>
                      </a:r>
                      <a:r>
                        <a:rPr lang="en-US" sz="1200" b="1" baseline="0" noProof="0">
                          <a:solidFill>
                            <a:srgbClr val="000066"/>
                          </a:solidFill>
                        </a:rPr>
                        <a:t> (M184V)</a:t>
                      </a:r>
                      <a:endParaRPr lang="en-US" sz="12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6" name="Titre 1"/>
          <p:cNvSpPr txBox="1">
            <a:spLocks/>
          </p:cNvSpPr>
          <p:nvPr/>
        </p:nvSpPr>
        <p:spPr bwMode="auto">
          <a:xfrm>
            <a:off x="203200" y="1968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i="0" u="none" strike="noStrike" kern="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34" charset="-128"/>
              <a:cs typeface="ＭＳ Ｐゴシック" pitchFamily="-109" charset="-128"/>
            </a:endParaRPr>
          </a:p>
        </p:txBody>
      </p:sp>
      <p:graphicFrame>
        <p:nvGraphicFramePr>
          <p:cNvPr id="50" name="Tableau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011737"/>
              </p:ext>
            </p:extLst>
          </p:nvPr>
        </p:nvGraphicFramePr>
        <p:xfrm>
          <a:off x="3673498" y="3744103"/>
          <a:ext cx="5336821" cy="2496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82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599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986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endParaRPr lang="fr-FR" sz="1400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rgbClr val="000000"/>
                          </a:solidFill>
                          <a:latin typeface="+mj-lt"/>
                        </a:rPr>
                        <a:t>ATV/r + 2 INTI</a:t>
                      </a:r>
                    </a:p>
                    <a:p>
                      <a:pPr algn="ctr"/>
                      <a:r>
                        <a:rPr lang="fr-FR" sz="1600" b="1" noProof="0" dirty="0">
                          <a:solidFill>
                            <a:srgbClr val="000000"/>
                          </a:solidFill>
                          <a:latin typeface="+mj-lt"/>
                        </a:rPr>
                        <a:t>n = 141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rgbClr val="000000"/>
                          </a:solidFill>
                          <a:latin typeface="+mj-lt"/>
                        </a:rPr>
                        <a:t>ATV/r</a:t>
                      </a:r>
                      <a:r>
                        <a:rPr lang="fr-FR" sz="1600" b="1" baseline="0" noProof="0" dirty="0">
                          <a:solidFill>
                            <a:srgbClr val="000000"/>
                          </a:solidFill>
                          <a:latin typeface="+mj-lt"/>
                        </a:rPr>
                        <a:t> + 3TC</a:t>
                      </a:r>
                    </a:p>
                    <a:p>
                      <a:pPr algn="ctr"/>
                      <a:r>
                        <a:rPr lang="fr-FR" sz="1600" b="1" baseline="0" noProof="0" dirty="0">
                          <a:solidFill>
                            <a:srgbClr val="000000"/>
                          </a:solidFill>
                          <a:latin typeface="+mj-lt"/>
                        </a:rPr>
                        <a:t>n = 140</a:t>
                      </a:r>
                      <a:endParaRPr lang="fr-FR" sz="1600" b="1" noProof="0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EIs entraînant interruption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10</a:t>
                      </a:r>
                      <a:r>
                        <a:rPr lang="fr-FR" sz="1200" b="1" baseline="0" noProof="0">
                          <a:solidFill>
                            <a:srgbClr val="000066"/>
                          </a:solidFill>
                        </a:rPr>
                        <a:t> (7,2 %)</a:t>
                      </a:r>
                      <a:endParaRPr lang="fr-FR" sz="12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3 (2,2 %)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EI grade 3-4</a:t>
                      </a:r>
                    </a:p>
                    <a:p>
                      <a:pPr lvl="1"/>
                      <a:r>
                        <a:rPr lang="fr-FR" sz="1200" b="1" noProof="0" dirty="0" err="1">
                          <a:solidFill>
                            <a:srgbClr val="000066"/>
                          </a:solidFill>
                        </a:rPr>
                        <a:t>Hyperbilirubinémie</a:t>
                      </a:r>
                      <a:endParaRPr lang="fr-FR" sz="1200" b="1" noProof="0" dirty="0">
                        <a:solidFill>
                          <a:srgbClr val="000066"/>
                        </a:solidFill>
                      </a:endParaRPr>
                    </a:p>
                    <a:p>
                      <a:pPr lvl="1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Ictère</a:t>
                      </a:r>
                    </a:p>
                    <a:p>
                      <a:pPr lvl="1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Tests hépatiques</a:t>
                      </a:r>
                    </a:p>
                    <a:p>
                      <a:pPr lvl="1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Hyperlipidémie</a:t>
                      </a:r>
                    </a:p>
                    <a:p>
                      <a:pPr lvl="1"/>
                      <a:r>
                        <a:rPr lang="fr-FR" sz="1200" b="1" noProof="0" dirty="0" err="1">
                          <a:solidFill>
                            <a:srgbClr val="000066"/>
                          </a:solidFill>
                        </a:rPr>
                        <a:t>Thrombocytopénie</a:t>
                      </a:r>
                      <a:endParaRPr lang="fr-FR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78 (55 %)</a:t>
                      </a:r>
                    </a:p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71</a:t>
                      </a:r>
                    </a:p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77 (55 %)</a:t>
                      </a:r>
                    </a:p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72</a:t>
                      </a:r>
                    </a:p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3</a:t>
                      </a:r>
                    </a:p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3844">
                <a:tc>
                  <a:txBody>
                    <a:bodyPr/>
                    <a:lstStyle/>
                    <a:p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EIG </a:t>
                      </a:r>
                      <a:r>
                        <a:rPr lang="fr-FR" sz="1200" b="1" baseline="0" noProof="0">
                          <a:solidFill>
                            <a:srgbClr val="000066"/>
                          </a:solidFill>
                        </a:rPr>
                        <a:t>(aucun relié au traitement)</a:t>
                      </a:r>
                      <a:endParaRPr lang="fr-FR" sz="12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5220650" y="3385562"/>
            <a:ext cx="2142002" cy="314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rm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0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Tolérance, n (%)</a:t>
            </a:r>
          </a:p>
        </p:txBody>
      </p:sp>
      <p:sp>
        <p:nvSpPr>
          <p:cNvPr id="39" name="AutoShape 162"/>
          <p:cNvSpPr>
            <a:spLocks noChangeArrowheads="1"/>
          </p:cNvSpPr>
          <p:nvPr/>
        </p:nvSpPr>
        <p:spPr bwMode="auto">
          <a:xfrm>
            <a:off x="1" y="6605389"/>
            <a:ext cx="49463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SALT</a:t>
            </a:r>
          </a:p>
        </p:txBody>
      </p:sp>
      <p:sp>
        <p:nvSpPr>
          <p:cNvPr id="41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Perez-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Molona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JA. Lancet Infect Dis 2015;15:775-84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48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SALT : switch pour ATV/r + 3TC</a:t>
            </a:r>
          </a:p>
        </p:txBody>
      </p:sp>
      <p:grpSp>
        <p:nvGrpSpPr>
          <p:cNvPr id="54" name="Groupe 53"/>
          <p:cNvGrpSpPr/>
          <p:nvPr/>
        </p:nvGrpSpPr>
        <p:grpSpPr>
          <a:xfrm>
            <a:off x="367861" y="2928386"/>
            <a:ext cx="3019864" cy="3452157"/>
            <a:chOff x="367861" y="2928386"/>
            <a:chExt cx="3019864" cy="3452157"/>
          </a:xfrm>
        </p:grpSpPr>
        <p:sp>
          <p:nvSpPr>
            <p:cNvPr id="11276" name="Freeform 25"/>
            <p:cNvSpPr>
              <a:spLocks noEditPoints="1"/>
            </p:cNvSpPr>
            <p:nvPr/>
          </p:nvSpPr>
          <p:spPr bwMode="auto">
            <a:xfrm>
              <a:off x="681038" y="5828748"/>
              <a:ext cx="2706687" cy="58737"/>
            </a:xfrm>
            <a:custGeom>
              <a:avLst/>
              <a:gdLst>
                <a:gd name="T0" fmla="*/ 2147483647 w 1705"/>
                <a:gd name="T1" fmla="*/ 0 h 37"/>
                <a:gd name="T2" fmla="*/ 2147483647 w 1705"/>
                <a:gd name="T3" fmla="*/ 2147483647 h 37"/>
                <a:gd name="T4" fmla="*/ 0 w 1705"/>
                <a:gd name="T5" fmla="*/ 2147483647 h 37"/>
                <a:gd name="T6" fmla="*/ 0 w 1705"/>
                <a:gd name="T7" fmla="*/ 0 h 37"/>
                <a:gd name="T8" fmla="*/ 2147483647 w 1705"/>
                <a:gd name="T9" fmla="*/ 0 h 37"/>
                <a:gd name="T10" fmla="*/ 2147483647 w 1705"/>
                <a:gd name="T11" fmla="*/ 0 h 37"/>
                <a:gd name="T12" fmla="*/ 2147483647 w 1705"/>
                <a:gd name="T13" fmla="*/ 2147483647 h 37"/>
                <a:gd name="T14" fmla="*/ 2147483647 w 1705"/>
                <a:gd name="T15" fmla="*/ 2147483647 h 37"/>
                <a:gd name="T16" fmla="*/ 2147483647 w 1705"/>
                <a:gd name="T17" fmla="*/ 0 h 37"/>
                <a:gd name="T18" fmla="*/ 2147483647 w 1705"/>
                <a:gd name="T19" fmla="*/ 0 h 37"/>
                <a:gd name="T20" fmla="*/ 2147483647 w 1705"/>
                <a:gd name="T21" fmla="*/ 0 h 37"/>
                <a:gd name="T22" fmla="*/ 2147483647 w 1705"/>
                <a:gd name="T23" fmla="*/ 2147483647 h 37"/>
                <a:gd name="T24" fmla="*/ 2147483647 w 1705"/>
                <a:gd name="T25" fmla="*/ 2147483647 h 37"/>
                <a:gd name="T26" fmla="*/ 2147483647 w 1705"/>
                <a:gd name="T27" fmla="*/ 0 h 37"/>
                <a:gd name="T28" fmla="*/ 2147483647 w 1705"/>
                <a:gd name="T29" fmla="*/ 0 h 3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05"/>
                <a:gd name="T46" fmla="*/ 0 h 37"/>
                <a:gd name="T47" fmla="*/ 1705 w 1705"/>
                <a:gd name="T48" fmla="*/ 37 h 3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05" h="37">
                  <a:moveTo>
                    <a:pt x="5" y="0"/>
                  </a:moveTo>
                  <a:lnTo>
                    <a:pt x="5" y="37"/>
                  </a:lnTo>
                  <a:lnTo>
                    <a:pt x="0" y="37"/>
                  </a:lnTo>
                  <a:lnTo>
                    <a:pt x="0" y="0"/>
                  </a:lnTo>
                  <a:lnTo>
                    <a:pt x="5" y="0"/>
                  </a:lnTo>
                  <a:close/>
                  <a:moveTo>
                    <a:pt x="855" y="0"/>
                  </a:moveTo>
                  <a:lnTo>
                    <a:pt x="855" y="37"/>
                  </a:lnTo>
                  <a:lnTo>
                    <a:pt x="850" y="37"/>
                  </a:lnTo>
                  <a:lnTo>
                    <a:pt x="850" y="0"/>
                  </a:lnTo>
                  <a:lnTo>
                    <a:pt x="855" y="0"/>
                  </a:lnTo>
                  <a:close/>
                  <a:moveTo>
                    <a:pt x="1705" y="0"/>
                  </a:moveTo>
                  <a:lnTo>
                    <a:pt x="1705" y="37"/>
                  </a:lnTo>
                  <a:lnTo>
                    <a:pt x="1700" y="37"/>
                  </a:lnTo>
                  <a:lnTo>
                    <a:pt x="1700" y="0"/>
                  </a:lnTo>
                  <a:lnTo>
                    <a:pt x="1705" y="0"/>
                  </a:lnTo>
                  <a:close/>
                </a:path>
              </a:pathLst>
            </a:custGeom>
            <a:solidFill>
              <a:srgbClr val="FFFFFF"/>
            </a:solidFill>
            <a:ln w="7938">
              <a:solidFill>
                <a:srgbClr val="FFFFFF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44" name="Groupe 43"/>
            <p:cNvGrpSpPr/>
            <p:nvPr/>
          </p:nvGrpSpPr>
          <p:grpSpPr>
            <a:xfrm>
              <a:off x="367861" y="2928386"/>
              <a:ext cx="2418596" cy="3275012"/>
              <a:chOff x="367861" y="2928386"/>
              <a:chExt cx="2418596" cy="3275012"/>
            </a:xfrm>
          </p:grpSpPr>
          <p:sp>
            <p:nvSpPr>
              <p:cNvPr id="11270" name="Rectangle 8"/>
              <p:cNvSpPr>
                <a:spLocks noChangeArrowheads="1"/>
              </p:cNvSpPr>
              <p:nvPr/>
            </p:nvSpPr>
            <p:spPr bwMode="auto">
              <a:xfrm>
                <a:off x="2220913" y="5865260"/>
                <a:ext cx="185737" cy="338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endParaRPr lang="fr-FR" sz="1600">
                  <a:solidFill>
                    <a:srgbClr val="000066"/>
                  </a:solidFill>
                  <a:ea typeface="ＭＳ Ｐゴシック" pitchFamily="34" charset="-128"/>
                </a:endParaRPr>
              </a:p>
            </p:txBody>
          </p:sp>
          <p:sp>
            <p:nvSpPr>
              <p:cNvPr id="11295" name="Rectangle 46"/>
              <p:cNvSpPr>
                <a:spLocks noChangeArrowheads="1"/>
              </p:cNvSpPr>
              <p:nvPr/>
            </p:nvSpPr>
            <p:spPr bwMode="auto">
              <a:xfrm>
                <a:off x="552039" y="5736673"/>
                <a:ext cx="84960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200">
                    <a:solidFill>
                      <a:srgbClr val="000066"/>
                    </a:solidFill>
                    <a:ea typeface="ＭＳ Ｐゴシック" pitchFamily="34" charset="-128"/>
                  </a:rPr>
                  <a:t>0</a:t>
                </a:r>
              </a:p>
            </p:txBody>
          </p:sp>
          <p:sp>
            <p:nvSpPr>
              <p:cNvPr id="11283" name="Rectangle 51"/>
              <p:cNvSpPr>
                <a:spLocks noChangeArrowheads="1"/>
              </p:cNvSpPr>
              <p:nvPr/>
            </p:nvSpPr>
            <p:spPr bwMode="auto">
              <a:xfrm>
                <a:off x="367861" y="3109361"/>
                <a:ext cx="254878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200" dirty="0">
                    <a:solidFill>
                      <a:srgbClr val="000066"/>
                    </a:solidFill>
                    <a:ea typeface="ＭＳ Ｐゴシック" pitchFamily="34" charset="-128"/>
                  </a:rPr>
                  <a:t>100</a:t>
                </a:r>
              </a:p>
            </p:txBody>
          </p:sp>
          <p:sp>
            <p:nvSpPr>
              <p:cNvPr id="11291" name="Rectangle 42"/>
              <p:cNvSpPr>
                <a:spLocks noChangeArrowheads="1"/>
              </p:cNvSpPr>
              <p:nvPr/>
            </p:nvSpPr>
            <p:spPr bwMode="auto">
              <a:xfrm>
                <a:off x="1148837" y="3709378"/>
                <a:ext cx="254878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600" b="1" dirty="0">
                    <a:solidFill>
                      <a:srgbClr val="333399"/>
                    </a:solidFill>
                    <a:latin typeface="+mj-lt"/>
                    <a:ea typeface="ＭＳ Ｐゴシック" pitchFamily="34" charset="-128"/>
                  </a:rPr>
                  <a:t>78 </a:t>
                </a:r>
              </a:p>
            </p:txBody>
          </p:sp>
          <p:sp>
            <p:nvSpPr>
              <p:cNvPr id="11293" name="Rectangle 44"/>
              <p:cNvSpPr>
                <a:spLocks noChangeArrowheads="1"/>
              </p:cNvSpPr>
              <p:nvPr/>
            </p:nvSpPr>
            <p:spPr bwMode="auto">
              <a:xfrm>
                <a:off x="1939486" y="3480360"/>
                <a:ext cx="208391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600" b="1">
                    <a:solidFill>
                      <a:srgbClr val="333399"/>
                    </a:solidFill>
                    <a:latin typeface="+mj-lt"/>
                    <a:ea typeface="ＭＳ Ｐゴシック" pitchFamily="34" charset="-128"/>
                  </a:rPr>
                  <a:t>83</a:t>
                </a:r>
              </a:p>
            </p:txBody>
          </p:sp>
          <p:sp>
            <p:nvSpPr>
              <p:cNvPr id="11296" name="Rectangle 47"/>
              <p:cNvSpPr>
                <a:spLocks noChangeArrowheads="1"/>
              </p:cNvSpPr>
              <p:nvPr/>
            </p:nvSpPr>
            <p:spPr bwMode="auto">
              <a:xfrm>
                <a:off x="460347" y="5220736"/>
                <a:ext cx="169919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200">
                    <a:solidFill>
                      <a:srgbClr val="000066"/>
                    </a:solidFill>
                    <a:ea typeface="ＭＳ Ｐゴシック" pitchFamily="34" charset="-128"/>
                  </a:rPr>
                  <a:t>20</a:t>
                </a:r>
              </a:p>
            </p:txBody>
          </p:sp>
          <p:sp>
            <p:nvSpPr>
              <p:cNvPr id="11297" name="Rectangle 48"/>
              <p:cNvSpPr>
                <a:spLocks noChangeArrowheads="1"/>
              </p:cNvSpPr>
              <p:nvPr/>
            </p:nvSpPr>
            <p:spPr bwMode="auto">
              <a:xfrm>
                <a:off x="460347" y="4693686"/>
                <a:ext cx="169919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200">
                    <a:solidFill>
                      <a:srgbClr val="000066"/>
                    </a:solidFill>
                    <a:ea typeface="ＭＳ Ｐゴシック" pitchFamily="34" charset="-128"/>
                  </a:rPr>
                  <a:t>40</a:t>
                </a:r>
              </a:p>
            </p:txBody>
          </p:sp>
          <p:sp>
            <p:nvSpPr>
              <p:cNvPr id="11298" name="Rectangle 49"/>
              <p:cNvSpPr>
                <a:spLocks noChangeArrowheads="1"/>
              </p:cNvSpPr>
              <p:nvPr/>
            </p:nvSpPr>
            <p:spPr bwMode="auto">
              <a:xfrm>
                <a:off x="460347" y="4165048"/>
                <a:ext cx="169919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200">
                    <a:solidFill>
                      <a:srgbClr val="000066"/>
                    </a:solidFill>
                    <a:ea typeface="ＭＳ Ｐゴシック" pitchFamily="34" charset="-128"/>
                  </a:rPr>
                  <a:t>60</a:t>
                </a:r>
              </a:p>
            </p:txBody>
          </p:sp>
          <p:sp>
            <p:nvSpPr>
              <p:cNvPr id="11299" name="Rectangle 50"/>
              <p:cNvSpPr>
                <a:spLocks noChangeArrowheads="1"/>
              </p:cNvSpPr>
              <p:nvPr/>
            </p:nvSpPr>
            <p:spPr bwMode="auto">
              <a:xfrm>
                <a:off x="460347" y="3637998"/>
                <a:ext cx="169919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200" dirty="0">
                    <a:solidFill>
                      <a:srgbClr val="000066"/>
                    </a:solidFill>
                    <a:ea typeface="ＭＳ Ｐゴシック" pitchFamily="34" charset="-128"/>
                  </a:rPr>
                  <a:t>80</a:t>
                </a:r>
              </a:p>
            </p:txBody>
          </p:sp>
          <p:sp>
            <p:nvSpPr>
              <p:cNvPr id="11307" name="ZoneTexte 52"/>
              <p:cNvSpPr txBox="1">
                <a:spLocks noChangeArrowheads="1"/>
              </p:cNvSpPr>
              <p:nvPr/>
            </p:nvSpPr>
            <p:spPr bwMode="auto">
              <a:xfrm>
                <a:off x="576933" y="2928386"/>
                <a:ext cx="320922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sz="1200">
                    <a:solidFill>
                      <a:srgbClr val="000066"/>
                    </a:solidFill>
                    <a:ea typeface="ＭＳ Ｐゴシック" pitchFamily="34" charset="-128"/>
                  </a:rPr>
                  <a:t>%</a:t>
                </a:r>
              </a:p>
            </p:txBody>
          </p:sp>
          <p:cxnSp>
            <p:nvCxnSpPr>
              <p:cNvPr id="75" name="Connecteur droit 74"/>
              <p:cNvCxnSpPr/>
              <p:nvPr/>
            </p:nvCxnSpPr>
            <p:spPr bwMode="auto">
              <a:xfrm>
                <a:off x="692150" y="5823986"/>
                <a:ext cx="2094307" cy="1588"/>
              </a:xfrm>
              <a:prstGeom prst="line">
                <a:avLst/>
              </a:prstGeom>
              <a:ln>
                <a:solidFill>
                  <a:srgbClr val="000066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8" name="Connecteur droit 87"/>
              <p:cNvCxnSpPr/>
              <p:nvPr/>
            </p:nvCxnSpPr>
            <p:spPr bwMode="auto">
              <a:xfrm>
                <a:off x="720725" y="3176036"/>
                <a:ext cx="0" cy="2640012"/>
              </a:xfrm>
              <a:prstGeom prst="line">
                <a:avLst/>
              </a:prstGeom>
              <a:ln>
                <a:solidFill>
                  <a:srgbClr val="000066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0" name="Connecteur droit 89"/>
              <p:cNvCxnSpPr/>
              <p:nvPr/>
            </p:nvCxnSpPr>
            <p:spPr bwMode="auto">
              <a:xfrm>
                <a:off x="650875" y="3761823"/>
                <a:ext cx="73025" cy="0"/>
              </a:xfrm>
              <a:prstGeom prst="line">
                <a:avLst/>
              </a:prstGeom>
              <a:ln>
                <a:solidFill>
                  <a:srgbClr val="000066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1" name="Connecteur droit 90"/>
              <p:cNvCxnSpPr/>
              <p:nvPr/>
            </p:nvCxnSpPr>
            <p:spPr bwMode="auto">
              <a:xfrm>
                <a:off x="652463" y="4272998"/>
                <a:ext cx="73025" cy="0"/>
              </a:xfrm>
              <a:prstGeom prst="line">
                <a:avLst/>
              </a:prstGeom>
              <a:ln>
                <a:solidFill>
                  <a:srgbClr val="000066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2" name="Connecteur droit 91"/>
              <p:cNvCxnSpPr/>
              <p:nvPr/>
            </p:nvCxnSpPr>
            <p:spPr bwMode="auto">
              <a:xfrm>
                <a:off x="654050" y="4780998"/>
                <a:ext cx="73025" cy="0"/>
              </a:xfrm>
              <a:prstGeom prst="line">
                <a:avLst/>
              </a:prstGeom>
              <a:ln>
                <a:solidFill>
                  <a:srgbClr val="000066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3" name="Connecteur droit 92"/>
              <p:cNvCxnSpPr/>
              <p:nvPr/>
            </p:nvCxnSpPr>
            <p:spPr bwMode="auto">
              <a:xfrm>
                <a:off x="641350" y="5314398"/>
                <a:ext cx="73025" cy="0"/>
              </a:xfrm>
              <a:prstGeom prst="line">
                <a:avLst/>
              </a:prstGeom>
              <a:ln>
                <a:solidFill>
                  <a:srgbClr val="000066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6" name="Rectangle 20"/>
              <p:cNvSpPr>
                <a:spLocks noChangeArrowheads="1"/>
              </p:cNvSpPr>
              <p:nvPr/>
            </p:nvSpPr>
            <p:spPr bwMode="auto">
              <a:xfrm>
                <a:off x="990600" y="3933055"/>
                <a:ext cx="576000" cy="1884699"/>
              </a:xfrm>
              <a:prstGeom prst="rect">
                <a:avLst/>
              </a:prstGeom>
              <a:solidFill>
                <a:srgbClr val="FF00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>
                  <a:solidFill>
                    <a:srgbClr val="000066"/>
                  </a:solidFill>
                  <a:ea typeface="ＭＳ Ｐゴシック" pitchFamily="34" charset="-128"/>
                </a:endParaRPr>
              </a:p>
            </p:txBody>
          </p:sp>
          <p:sp>
            <p:nvSpPr>
              <p:cNvPr id="47" name="Rectangle 21"/>
              <p:cNvSpPr>
                <a:spLocks noChangeArrowheads="1"/>
              </p:cNvSpPr>
              <p:nvPr/>
            </p:nvSpPr>
            <p:spPr bwMode="auto">
              <a:xfrm>
                <a:off x="1777992" y="3717031"/>
                <a:ext cx="576000" cy="2100723"/>
              </a:xfrm>
              <a:prstGeom prst="rect">
                <a:avLst/>
              </a:prstGeom>
              <a:solidFill>
                <a:srgbClr val="FF7C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>
                  <a:solidFill>
                    <a:srgbClr val="000066"/>
                  </a:solidFill>
                  <a:ea typeface="ＭＳ Ｐゴシック" pitchFamily="34" charset="-128"/>
                </a:endParaRPr>
              </a:p>
            </p:txBody>
          </p:sp>
          <p:cxnSp>
            <p:nvCxnSpPr>
              <p:cNvPr id="42" name="Connecteur droit 41"/>
              <p:cNvCxnSpPr/>
              <p:nvPr/>
            </p:nvCxnSpPr>
            <p:spPr bwMode="auto">
              <a:xfrm>
                <a:off x="643255" y="3194133"/>
                <a:ext cx="73025" cy="0"/>
              </a:xfrm>
              <a:prstGeom prst="line">
                <a:avLst/>
              </a:prstGeom>
              <a:ln>
                <a:solidFill>
                  <a:srgbClr val="000066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9" name="ZoneTexte 9"/>
            <p:cNvSpPr txBox="1">
              <a:spLocks noChangeArrowheads="1"/>
            </p:cNvSpPr>
            <p:nvPr/>
          </p:nvSpPr>
          <p:spPr bwMode="auto">
            <a:xfrm>
              <a:off x="1111028" y="5857323"/>
              <a:ext cx="108876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>
                  <a:solidFill>
                    <a:srgbClr val="000066"/>
                  </a:solidFill>
                  <a:ea typeface="ＭＳ Ｐゴシック" pitchFamily="34" charset="-128"/>
                </a:rPr>
                <a:t>≠ (IC 95 %)</a:t>
              </a:r>
            </a:p>
            <a:p>
              <a:pPr algn="ctr"/>
              <a:r>
                <a:rPr lang="fr-FR" sz="1400" dirty="0">
                  <a:solidFill>
                    <a:srgbClr val="000066"/>
                  </a:solidFill>
                  <a:ea typeface="ＭＳ Ｐゴシック" pitchFamily="34" charset="-128"/>
                </a:rPr>
                <a:t>6 (- 5 ; 16)</a:t>
              </a:r>
              <a:endParaRPr lang="fr-FR" sz="1400" b="1" dirty="0">
                <a:solidFill>
                  <a:srgbClr val="333399"/>
                </a:solidFill>
                <a:ea typeface="ＭＳ Ｐゴシック" pitchFamily="34" charset="-128"/>
              </a:endParaRPr>
            </a:p>
          </p:txBody>
        </p:sp>
        <p:sp>
          <p:nvSpPr>
            <p:cNvPr id="52" name="ZoneTexte 49"/>
            <p:cNvSpPr txBox="1">
              <a:spLocks noChangeArrowheads="1"/>
            </p:cNvSpPr>
            <p:nvPr/>
          </p:nvSpPr>
          <p:spPr bwMode="auto">
            <a:xfrm>
              <a:off x="1853271" y="5354086"/>
              <a:ext cx="447558" cy="415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FR" sz="1000" b="1">
                  <a:latin typeface="+mn-lt"/>
                  <a:ea typeface="ＭＳ Ｐゴシック" pitchFamily="-65" charset="-128"/>
                  <a:cs typeface="ＭＳ Ｐゴシック" pitchFamily="-65" charset="-128"/>
                </a:rPr>
                <a:t>111/</a:t>
              </a:r>
              <a:br>
                <a:rPr lang="fr-FR" sz="1000" b="1">
                  <a:latin typeface="+mn-lt"/>
                  <a:ea typeface="ＭＳ Ｐゴシック" pitchFamily="-65" charset="-128"/>
                  <a:cs typeface="ＭＳ Ｐゴシック" pitchFamily="-65" charset="-128"/>
                </a:rPr>
              </a:br>
              <a:r>
                <a:rPr lang="fr-FR" sz="1000" b="1">
                  <a:latin typeface="+mn-lt"/>
                  <a:ea typeface="ＭＳ Ｐゴシック" pitchFamily="-65" charset="-128"/>
                  <a:cs typeface="ＭＳ Ｐゴシック" pitchFamily="-65" charset="-128"/>
                </a:rPr>
                <a:t>113</a:t>
              </a:r>
            </a:p>
          </p:txBody>
        </p:sp>
        <p:sp>
          <p:nvSpPr>
            <p:cNvPr id="53" name="ZoneTexte 46"/>
            <p:cNvSpPr txBox="1">
              <a:spLocks noChangeArrowheads="1"/>
            </p:cNvSpPr>
            <p:nvPr/>
          </p:nvSpPr>
          <p:spPr bwMode="auto">
            <a:xfrm>
              <a:off x="1075351" y="5354086"/>
              <a:ext cx="43152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FR" sz="1000" b="1" dirty="0">
                  <a:latin typeface="+mn-lt"/>
                  <a:ea typeface="ＭＳ Ｐゴシック" pitchFamily="-65" charset="-128"/>
                  <a:cs typeface="ＭＳ Ｐゴシック" pitchFamily="-65" charset="-128"/>
                </a:rPr>
                <a:t>105/</a:t>
              </a:r>
            </a:p>
            <a:p>
              <a:pPr algn="ctr">
                <a:defRPr/>
              </a:pPr>
              <a:r>
                <a:rPr lang="fr-FR" sz="1000" b="1" dirty="0">
                  <a:latin typeface="+mn-lt"/>
                  <a:ea typeface="ＭＳ Ｐゴシック" pitchFamily="-65" charset="-128"/>
                  <a:cs typeface="ＭＳ Ｐゴシック" pitchFamily="-65" charset="-128"/>
                </a:rPr>
                <a:t>135</a:t>
              </a:r>
            </a:p>
          </p:txBody>
        </p:sp>
      </p:grp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0"/>
          <p:cNvSpPr>
            <a:spLocks noChangeArrowheads="1"/>
          </p:cNvSpPr>
          <p:nvPr/>
        </p:nvSpPr>
        <p:spPr bwMode="auto">
          <a:xfrm>
            <a:off x="136546" y="1552575"/>
            <a:ext cx="353695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ARN VIH &lt; 50 c/ml à S96</a:t>
            </a:r>
          </a:p>
          <a:p>
            <a:pPr algn="ctr"/>
            <a:r>
              <a:rPr lang="fr-FR" sz="20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 (ITT, TLOVR)</a:t>
            </a:r>
          </a:p>
        </p:txBody>
      </p:sp>
      <p:grpSp>
        <p:nvGrpSpPr>
          <p:cNvPr id="55" name="Groupe 54"/>
          <p:cNvGrpSpPr/>
          <p:nvPr/>
        </p:nvGrpSpPr>
        <p:grpSpPr>
          <a:xfrm>
            <a:off x="164341" y="2294751"/>
            <a:ext cx="3250754" cy="403229"/>
            <a:chOff x="164341" y="2294751"/>
            <a:chExt cx="3250754" cy="403229"/>
          </a:xfrm>
        </p:grpSpPr>
        <p:sp>
          <p:nvSpPr>
            <p:cNvPr id="43" name="AutoShape 165"/>
            <p:cNvSpPr>
              <a:spLocks noChangeArrowheads="1"/>
            </p:cNvSpPr>
            <p:nvPr/>
          </p:nvSpPr>
          <p:spPr bwMode="auto">
            <a:xfrm>
              <a:off x="164341" y="2294751"/>
              <a:ext cx="3250754" cy="40322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2800">
                <a:solidFill>
                  <a:srgbClr val="000066"/>
                </a:solidFill>
              </a:endParaRPr>
            </a:p>
          </p:txBody>
        </p:sp>
        <p:sp>
          <p:nvSpPr>
            <p:cNvPr id="11266" name="Rectangle 36"/>
            <p:cNvSpPr>
              <a:spLocks noChangeArrowheads="1"/>
            </p:cNvSpPr>
            <p:nvPr/>
          </p:nvSpPr>
          <p:spPr bwMode="auto">
            <a:xfrm>
              <a:off x="2063687" y="2419413"/>
              <a:ext cx="207963" cy="206375"/>
            </a:xfrm>
            <a:prstGeom prst="rect">
              <a:avLst/>
            </a:prstGeom>
            <a:solidFill>
              <a:srgbClr val="FF7C80"/>
            </a:solidFill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67" name="Rectangle 37"/>
            <p:cNvSpPr>
              <a:spLocks noChangeArrowheads="1"/>
            </p:cNvSpPr>
            <p:nvPr/>
          </p:nvSpPr>
          <p:spPr bwMode="auto">
            <a:xfrm>
              <a:off x="323512" y="2405126"/>
              <a:ext cx="209550" cy="209550"/>
            </a:xfrm>
            <a:prstGeom prst="rect">
              <a:avLst/>
            </a:prstGeom>
            <a:solidFill>
              <a:srgbClr val="FF0066"/>
            </a:solidFill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68" name="ZoneTexte 56"/>
            <p:cNvSpPr txBox="1">
              <a:spLocks noChangeArrowheads="1"/>
            </p:cNvSpPr>
            <p:nvPr/>
          </p:nvSpPr>
          <p:spPr bwMode="auto">
            <a:xfrm>
              <a:off x="2311281" y="2355913"/>
              <a:ext cx="106952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ATV/r + 3TC</a:t>
              </a:r>
            </a:p>
          </p:txBody>
        </p:sp>
        <p:sp>
          <p:nvSpPr>
            <p:cNvPr id="11269" name="ZoneTexte 56"/>
            <p:cNvSpPr txBox="1">
              <a:spLocks noChangeArrowheads="1"/>
            </p:cNvSpPr>
            <p:nvPr/>
          </p:nvSpPr>
          <p:spPr bwMode="auto">
            <a:xfrm>
              <a:off x="551716" y="2355913"/>
              <a:ext cx="124735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ATV/r + 2 INTI</a:t>
              </a:r>
            </a:p>
          </p:txBody>
        </p:sp>
      </p:grpSp>
      <p:sp>
        <p:nvSpPr>
          <p:cNvPr id="11290" name="Freeform 41"/>
          <p:cNvSpPr>
            <a:spLocks noEditPoints="1"/>
          </p:cNvSpPr>
          <p:nvPr/>
        </p:nvSpPr>
        <p:spPr bwMode="auto">
          <a:xfrm>
            <a:off x="4221163" y="4843463"/>
            <a:ext cx="4332287" cy="28575"/>
          </a:xfrm>
          <a:custGeom>
            <a:avLst/>
            <a:gdLst>
              <a:gd name="T0" fmla="*/ 2147483647 w 2729"/>
              <a:gd name="T1" fmla="*/ 0 h 18"/>
              <a:gd name="T2" fmla="*/ 2147483647 w 2729"/>
              <a:gd name="T3" fmla="*/ 2147483647 h 18"/>
              <a:gd name="T4" fmla="*/ 0 w 2729"/>
              <a:gd name="T5" fmla="*/ 2147483647 h 18"/>
              <a:gd name="T6" fmla="*/ 0 w 2729"/>
              <a:gd name="T7" fmla="*/ 0 h 18"/>
              <a:gd name="T8" fmla="*/ 2147483647 w 2729"/>
              <a:gd name="T9" fmla="*/ 0 h 18"/>
              <a:gd name="T10" fmla="*/ 2147483647 w 2729"/>
              <a:gd name="T11" fmla="*/ 0 h 18"/>
              <a:gd name="T12" fmla="*/ 2147483647 w 2729"/>
              <a:gd name="T13" fmla="*/ 2147483647 h 18"/>
              <a:gd name="T14" fmla="*/ 2147483647 w 2729"/>
              <a:gd name="T15" fmla="*/ 2147483647 h 18"/>
              <a:gd name="T16" fmla="*/ 2147483647 w 2729"/>
              <a:gd name="T17" fmla="*/ 0 h 18"/>
              <a:gd name="T18" fmla="*/ 2147483647 w 2729"/>
              <a:gd name="T19" fmla="*/ 0 h 18"/>
              <a:gd name="T20" fmla="*/ 2147483647 w 2729"/>
              <a:gd name="T21" fmla="*/ 0 h 18"/>
              <a:gd name="T22" fmla="*/ 2147483647 w 2729"/>
              <a:gd name="T23" fmla="*/ 2147483647 h 18"/>
              <a:gd name="T24" fmla="*/ 2147483647 w 2729"/>
              <a:gd name="T25" fmla="*/ 2147483647 h 18"/>
              <a:gd name="T26" fmla="*/ 2147483647 w 2729"/>
              <a:gd name="T27" fmla="*/ 0 h 18"/>
              <a:gd name="T28" fmla="*/ 2147483647 w 2729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729"/>
              <a:gd name="T46" fmla="*/ 0 h 18"/>
              <a:gd name="T47" fmla="*/ 2729 w 2729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729" h="18">
                <a:moveTo>
                  <a:pt x="6" y="0"/>
                </a:moveTo>
                <a:lnTo>
                  <a:pt x="6" y="18"/>
                </a:lnTo>
                <a:lnTo>
                  <a:pt x="0" y="18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1371" y="0"/>
                </a:moveTo>
                <a:lnTo>
                  <a:pt x="1371" y="18"/>
                </a:lnTo>
                <a:lnTo>
                  <a:pt x="1365" y="18"/>
                </a:lnTo>
                <a:lnTo>
                  <a:pt x="1365" y="0"/>
                </a:lnTo>
                <a:lnTo>
                  <a:pt x="1371" y="0"/>
                </a:lnTo>
                <a:close/>
                <a:moveTo>
                  <a:pt x="2729" y="0"/>
                </a:moveTo>
                <a:lnTo>
                  <a:pt x="2729" y="18"/>
                </a:lnTo>
                <a:lnTo>
                  <a:pt x="2723" y="18"/>
                </a:lnTo>
                <a:lnTo>
                  <a:pt x="2723" y="0"/>
                </a:lnTo>
                <a:lnTo>
                  <a:pt x="2729" y="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bg1"/>
            </a:solidFill>
            <a:bevel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7" name="Rectangle 10"/>
          <p:cNvSpPr>
            <a:spLocks noChangeArrowheads="1"/>
          </p:cNvSpPr>
          <p:nvPr/>
        </p:nvSpPr>
        <p:spPr bwMode="auto">
          <a:xfrm>
            <a:off x="4457364" y="1472666"/>
            <a:ext cx="40960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Rebond virologique confirmé</a:t>
            </a:r>
          </a:p>
        </p:txBody>
      </p:sp>
      <p:sp>
        <p:nvSpPr>
          <p:cNvPr id="99" name="Rectangle 8"/>
          <p:cNvSpPr>
            <a:spLocks noChangeArrowheads="1"/>
          </p:cNvSpPr>
          <p:nvPr/>
        </p:nvSpPr>
        <p:spPr bwMode="auto">
          <a:xfrm>
            <a:off x="1603058" y="1238250"/>
            <a:ext cx="59055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Résultats à S96</a:t>
            </a:r>
          </a:p>
        </p:txBody>
      </p:sp>
      <p:graphicFrame>
        <p:nvGraphicFramePr>
          <p:cNvPr id="100" name="Tableau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807225"/>
              </p:ext>
            </p:extLst>
          </p:nvPr>
        </p:nvGraphicFramePr>
        <p:xfrm>
          <a:off x="3533151" y="1857169"/>
          <a:ext cx="5477170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09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6544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007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endParaRPr lang="fr-FR" sz="1400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rgbClr val="000000"/>
                          </a:solidFill>
                          <a:latin typeface="+mj-lt"/>
                        </a:rPr>
                        <a:t>ATV/r + 2 INTI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rgbClr val="000000"/>
                          </a:solidFill>
                          <a:latin typeface="+mj-lt"/>
                        </a:rPr>
                        <a:t>ATV/r</a:t>
                      </a:r>
                      <a:r>
                        <a:rPr lang="fr-FR" sz="1600" b="1" baseline="0" noProof="0" dirty="0">
                          <a:solidFill>
                            <a:srgbClr val="000000"/>
                          </a:solidFill>
                          <a:latin typeface="+mj-lt"/>
                        </a:rPr>
                        <a:t> + 3TC</a:t>
                      </a:r>
                      <a:endParaRPr lang="fr-FR" sz="1600" b="1" noProof="0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Echantillons</a:t>
                      </a: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 amplifiables</a:t>
                      </a:r>
                      <a:endParaRPr lang="fr-FR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2/5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3/9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Emergence de mutations de résistance</a:t>
                      </a:r>
                      <a:endParaRPr lang="fr-FR" sz="1200" b="1" baseline="30000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1</a:t>
                      </a: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 (M184V)</a:t>
                      </a:r>
                      <a:endParaRPr lang="fr-FR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6" name="Titre 1"/>
          <p:cNvSpPr txBox="1">
            <a:spLocks/>
          </p:cNvSpPr>
          <p:nvPr/>
        </p:nvSpPr>
        <p:spPr bwMode="auto">
          <a:xfrm>
            <a:off x="203200" y="1968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i="0" u="none" strike="noStrike" kern="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34" charset="-128"/>
              <a:cs typeface="ＭＳ Ｐゴシック" pitchFamily="-109" charset="-128"/>
            </a:endParaRPr>
          </a:p>
        </p:txBody>
      </p:sp>
      <p:graphicFrame>
        <p:nvGraphicFramePr>
          <p:cNvPr id="50" name="Tableau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120051"/>
              </p:ext>
            </p:extLst>
          </p:nvPr>
        </p:nvGraphicFramePr>
        <p:xfrm>
          <a:off x="3491030" y="3669224"/>
          <a:ext cx="5519291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24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0114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3569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endParaRPr lang="fr-FR" sz="1400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rgbClr val="000000"/>
                          </a:solidFill>
                          <a:latin typeface="+mj-lt"/>
                        </a:rPr>
                        <a:t>ATV/r + 2 INTI</a:t>
                      </a:r>
                    </a:p>
                    <a:p>
                      <a:pPr algn="ctr"/>
                      <a:r>
                        <a:rPr lang="fr-FR" sz="1600" b="1" noProof="0" dirty="0">
                          <a:solidFill>
                            <a:srgbClr val="000000"/>
                          </a:solidFill>
                          <a:latin typeface="+mj-lt"/>
                        </a:rPr>
                        <a:t>n = 141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rgbClr val="000000"/>
                          </a:solidFill>
                          <a:latin typeface="+mj-lt"/>
                        </a:rPr>
                        <a:t>ATV/r</a:t>
                      </a:r>
                      <a:r>
                        <a:rPr lang="fr-FR" sz="1600" b="1" baseline="0" noProof="0" dirty="0">
                          <a:solidFill>
                            <a:srgbClr val="000000"/>
                          </a:solidFill>
                          <a:latin typeface="+mj-lt"/>
                        </a:rPr>
                        <a:t> + 3TC</a:t>
                      </a:r>
                    </a:p>
                    <a:p>
                      <a:pPr algn="ctr"/>
                      <a:r>
                        <a:rPr lang="fr-FR" sz="1600" b="1" baseline="0" noProof="0" dirty="0">
                          <a:solidFill>
                            <a:srgbClr val="000000"/>
                          </a:solidFill>
                          <a:latin typeface="+mj-lt"/>
                        </a:rPr>
                        <a:t>n = 140</a:t>
                      </a:r>
                      <a:endParaRPr lang="fr-FR" sz="1600" b="1" noProof="0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EI entraînant interruption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10</a:t>
                      </a: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 (7,1 %)</a:t>
                      </a:r>
                      <a:endParaRPr lang="fr-FR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3 (2,2 %)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EI grade 3-4</a:t>
                      </a:r>
                    </a:p>
                    <a:p>
                      <a:pPr lvl="1"/>
                      <a:r>
                        <a:rPr lang="fr-FR" sz="1200" b="1" noProof="0" dirty="0" err="1">
                          <a:solidFill>
                            <a:srgbClr val="000066"/>
                          </a:solidFill>
                        </a:rPr>
                        <a:t>Hyperbilirubinémie</a:t>
                      </a:r>
                      <a:endParaRPr lang="fr-FR" sz="1200" b="1" noProof="0" dirty="0">
                        <a:solidFill>
                          <a:srgbClr val="000066"/>
                        </a:solidFill>
                      </a:endParaRPr>
                    </a:p>
                    <a:p>
                      <a:pPr lvl="1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Ictère</a:t>
                      </a:r>
                    </a:p>
                    <a:p>
                      <a:pPr lvl="1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Tests hépatiques</a:t>
                      </a:r>
                    </a:p>
                    <a:p>
                      <a:pPr lvl="1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Hyperlipidémie</a:t>
                      </a:r>
                    </a:p>
                    <a:p>
                      <a:pPr lvl="1"/>
                      <a:r>
                        <a:rPr lang="fr-FR" sz="1200" b="1" noProof="0" dirty="0" err="1">
                          <a:solidFill>
                            <a:srgbClr val="000066"/>
                          </a:solidFill>
                        </a:rPr>
                        <a:t>Thrombocytopénie</a:t>
                      </a:r>
                      <a:endParaRPr lang="fr-FR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99 (70 %)</a:t>
                      </a:r>
                    </a:p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66</a:t>
                      </a:r>
                    </a:p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1,4</a:t>
                      </a:r>
                    </a:p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0,7</a:t>
                      </a:r>
                    </a:p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2,1</a:t>
                      </a:r>
                    </a:p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0,7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99</a:t>
                      </a: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 (71 %)</a:t>
                      </a:r>
                      <a:endParaRPr lang="fr-FR" sz="1200" b="1" noProof="0" dirty="0">
                        <a:solidFill>
                          <a:srgbClr val="000066"/>
                        </a:solidFill>
                      </a:endParaRPr>
                    </a:p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65</a:t>
                      </a:r>
                    </a:p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2,1</a:t>
                      </a:r>
                    </a:p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2,1</a:t>
                      </a:r>
                    </a:p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1,4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Modification triglycérides à S96</a:t>
                      </a:r>
                    </a:p>
                    <a:p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Modification cholestérol</a:t>
                      </a: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 total à S96</a:t>
                      </a:r>
                      <a:endParaRPr lang="fr-FR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- 6,2 %</a:t>
                      </a:r>
                      <a:br>
                        <a:rPr lang="fr-FR" sz="1200" b="1" noProof="0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-</a:t>
                      </a: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 1,9 %</a:t>
                      </a:r>
                      <a:endParaRPr lang="fr-FR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+ 12,1 </a:t>
                      </a: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% </a:t>
                      </a:r>
                      <a:b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(p &lt; 0,003)</a:t>
                      </a:r>
                    </a:p>
                    <a:p>
                      <a:pPr algn="ctr"/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+ 5,1 % </a:t>
                      </a:r>
                      <a:b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(p &lt; 0,001)</a:t>
                      </a:r>
                      <a:endParaRPr lang="fr-FR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5434405" y="3377616"/>
            <a:ext cx="2142002" cy="314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rm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0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Tolérance, N (%)</a:t>
            </a:r>
          </a:p>
        </p:txBody>
      </p:sp>
      <p:sp>
        <p:nvSpPr>
          <p:cNvPr id="39" name="AutoShape 162"/>
          <p:cNvSpPr>
            <a:spLocks noChangeArrowheads="1"/>
          </p:cNvSpPr>
          <p:nvPr/>
        </p:nvSpPr>
        <p:spPr bwMode="auto">
          <a:xfrm>
            <a:off x="1" y="6605389"/>
            <a:ext cx="49463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SALT</a:t>
            </a:r>
          </a:p>
        </p:txBody>
      </p:sp>
      <p:sp>
        <p:nvSpPr>
          <p:cNvPr id="48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SALT : switch pour ATV/r + 3TC</a:t>
            </a:r>
          </a:p>
        </p:txBody>
      </p:sp>
      <p:sp>
        <p:nvSpPr>
          <p:cNvPr id="11276" name="Freeform 25"/>
          <p:cNvSpPr>
            <a:spLocks noEditPoints="1"/>
          </p:cNvSpPr>
          <p:nvPr/>
        </p:nvSpPr>
        <p:spPr bwMode="auto">
          <a:xfrm>
            <a:off x="681038" y="5828748"/>
            <a:ext cx="2706687" cy="58737"/>
          </a:xfrm>
          <a:custGeom>
            <a:avLst/>
            <a:gdLst>
              <a:gd name="T0" fmla="*/ 2147483647 w 1705"/>
              <a:gd name="T1" fmla="*/ 0 h 37"/>
              <a:gd name="T2" fmla="*/ 2147483647 w 1705"/>
              <a:gd name="T3" fmla="*/ 2147483647 h 37"/>
              <a:gd name="T4" fmla="*/ 0 w 1705"/>
              <a:gd name="T5" fmla="*/ 2147483647 h 37"/>
              <a:gd name="T6" fmla="*/ 0 w 1705"/>
              <a:gd name="T7" fmla="*/ 0 h 37"/>
              <a:gd name="T8" fmla="*/ 2147483647 w 1705"/>
              <a:gd name="T9" fmla="*/ 0 h 37"/>
              <a:gd name="T10" fmla="*/ 2147483647 w 1705"/>
              <a:gd name="T11" fmla="*/ 0 h 37"/>
              <a:gd name="T12" fmla="*/ 2147483647 w 1705"/>
              <a:gd name="T13" fmla="*/ 2147483647 h 37"/>
              <a:gd name="T14" fmla="*/ 2147483647 w 1705"/>
              <a:gd name="T15" fmla="*/ 2147483647 h 37"/>
              <a:gd name="T16" fmla="*/ 2147483647 w 1705"/>
              <a:gd name="T17" fmla="*/ 0 h 37"/>
              <a:gd name="T18" fmla="*/ 2147483647 w 1705"/>
              <a:gd name="T19" fmla="*/ 0 h 37"/>
              <a:gd name="T20" fmla="*/ 2147483647 w 1705"/>
              <a:gd name="T21" fmla="*/ 0 h 37"/>
              <a:gd name="T22" fmla="*/ 2147483647 w 1705"/>
              <a:gd name="T23" fmla="*/ 2147483647 h 37"/>
              <a:gd name="T24" fmla="*/ 2147483647 w 1705"/>
              <a:gd name="T25" fmla="*/ 2147483647 h 37"/>
              <a:gd name="T26" fmla="*/ 2147483647 w 1705"/>
              <a:gd name="T27" fmla="*/ 0 h 37"/>
              <a:gd name="T28" fmla="*/ 2147483647 w 1705"/>
              <a:gd name="T29" fmla="*/ 0 h 37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705"/>
              <a:gd name="T46" fmla="*/ 0 h 37"/>
              <a:gd name="T47" fmla="*/ 1705 w 1705"/>
              <a:gd name="T48" fmla="*/ 37 h 37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705" h="37">
                <a:moveTo>
                  <a:pt x="5" y="0"/>
                </a:moveTo>
                <a:lnTo>
                  <a:pt x="5" y="37"/>
                </a:lnTo>
                <a:lnTo>
                  <a:pt x="0" y="37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855" y="0"/>
                </a:moveTo>
                <a:lnTo>
                  <a:pt x="855" y="37"/>
                </a:lnTo>
                <a:lnTo>
                  <a:pt x="850" y="37"/>
                </a:lnTo>
                <a:lnTo>
                  <a:pt x="850" y="0"/>
                </a:lnTo>
                <a:lnTo>
                  <a:pt x="855" y="0"/>
                </a:lnTo>
                <a:close/>
                <a:moveTo>
                  <a:pt x="1705" y="0"/>
                </a:moveTo>
                <a:lnTo>
                  <a:pt x="1705" y="37"/>
                </a:lnTo>
                <a:lnTo>
                  <a:pt x="1700" y="37"/>
                </a:lnTo>
                <a:lnTo>
                  <a:pt x="1700" y="0"/>
                </a:lnTo>
                <a:lnTo>
                  <a:pt x="1705" y="0"/>
                </a:lnTo>
                <a:close/>
              </a:path>
            </a:pathLst>
          </a:custGeom>
          <a:solidFill>
            <a:srgbClr val="FFFFFF"/>
          </a:solidFill>
          <a:ln w="7938">
            <a:solidFill>
              <a:srgbClr val="FFFFFF"/>
            </a:solidFill>
            <a:bevel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44" name="Groupe 43"/>
          <p:cNvGrpSpPr/>
          <p:nvPr/>
        </p:nvGrpSpPr>
        <p:grpSpPr>
          <a:xfrm>
            <a:off x="333533" y="2928386"/>
            <a:ext cx="2406624" cy="3275012"/>
            <a:chOff x="333533" y="2928386"/>
            <a:chExt cx="2406624" cy="3275012"/>
          </a:xfrm>
        </p:grpSpPr>
        <p:sp>
          <p:nvSpPr>
            <p:cNvPr id="11270" name="Rectangle 8"/>
            <p:cNvSpPr>
              <a:spLocks noChangeArrowheads="1"/>
            </p:cNvSpPr>
            <p:nvPr/>
          </p:nvSpPr>
          <p:spPr bwMode="auto">
            <a:xfrm>
              <a:off x="2220913" y="5865260"/>
              <a:ext cx="185737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fr-FR" sz="16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95" name="Rectangle 46"/>
            <p:cNvSpPr>
              <a:spLocks noChangeArrowheads="1"/>
            </p:cNvSpPr>
            <p:nvPr/>
          </p:nvSpPr>
          <p:spPr bwMode="auto">
            <a:xfrm>
              <a:off x="517711" y="5668029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0</a:t>
              </a:r>
            </a:p>
          </p:txBody>
        </p:sp>
        <p:sp>
          <p:nvSpPr>
            <p:cNvPr id="11283" name="Rectangle 51"/>
            <p:cNvSpPr>
              <a:spLocks noChangeArrowheads="1"/>
            </p:cNvSpPr>
            <p:nvPr/>
          </p:nvSpPr>
          <p:spPr bwMode="auto">
            <a:xfrm>
              <a:off x="333533" y="3040717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ea typeface="ＭＳ Ｐゴシック" pitchFamily="34" charset="-128"/>
                </a:rPr>
                <a:t>100</a:t>
              </a:r>
            </a:p>
          </p:txBody>
        </p:sp>
        <p:sp>
          <p:nvSpPr>
            <p:cNvPr id="11291" name="Rectangle 42"/>
            <p:cNvSpPr>
              <a:spLocks noChangeArrowheads="1"/>
            </p:cNvSpPr>
            <p:nvPr/>
          </p:nvSpPr>
          <p:spPr bwMode="auto">
            <a:xfrm>
              <a:off x="1070289" y="3780713"/>
              <a:ext cx="41197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73,9 </a:t>
              </a:r>
            </a:p>
          </p:txBody>
        </p:sp>
        <p:sp>
          <p:nvSpPr>
            <p:cNvPr id="11293" name="Rectangle 44"/>
            <p:cNvSpPr>
              <a:spLocks noChangeArrowheads="1"/>
            </p:cNvSpPr>
            <p:nvPr/>
          </p:nvSpPr>
          <p:spPr bwMode="auto">
            <a:xfrm>
              <a:off x="1860938" y="3722838"/>
              <a:ext cx="36548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74,4</a:t>
              </a:r>
            </a:p>
          </p:txBody>
        </p:sp>
        <p:sp>
          <p:nvSpPr>
            <p:cNvPr id="11296" name="Rectangle 47"/>
            <p:cNvSpPr>
              <a:spLocks noChangeArrowheads="1"/>
            </p:cNvSpPr>
            <p:nvPr/>
          </p:nvSpPr>
          <p:spPr bwMode="auto">
            <a:xfrm>
              <a:off x="426020" y="5152092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20</a:t>
              </a:r>
            </a:p>
          </p:txBody>
        </p:sp>
        <p:sp>
          <p:nvSpPr>
            <p:cNvPr id="11297" name="Rectangle 48"/>
            <p:cNvSpPr>
              <a:spLocks noChangeArrowheads="1"/>
            </p:cNvSpPr>
            <p:nvPr/>
          </p:nvSpPr>
          <p:spPr bwMode="auto">
            <a:xfrm>
              <a:off x="426020" y="4625042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40</a:t>
              </a:r>
            </a:p>
          </p:txBody>
        </p:sp>
        <p:sp>
          <p:nvSpPr>
            <p:cNvPr id="11298" name="Rectangle 49"/>
            <p:cNvSpPr>
              <a:spLocks noChangeArrowheads="1"/>
            </p:cNvSpPr>
            <p:nvPr/>
          </p:nvSpPr>
          <p:spPr bwMode="auto">
            <a:xfrm>
              <a:off x="426020" y="409640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60</a:t>
              </a:r>
            </a:p>
          </p:txBody>
        </p:sp>
        <p:sp>
          <p:nvSpPr>
            <p:cNvPr id="11299" name="Rectangle 50"/>
            <p:cNvSpPr>
              <a:spLocks noChangeArrowheads="1"/>
            </p:cNvSpPr>
            <p:nvPr/>
          </p:nvSpPr>
          <p:spPr bwMode="auto">
            <a:xfrm>
              <a:off x="426020" y="356935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80</a:t>
              </a:r>
            </a:p>
          </p:txBody>
        </p:sp>
        <p:sp>
          <p:nvSpPr>
            <p:cNvPr id="11307" name="ZoneTexte 52"/>
            <p:cNvSpPr txBox="1">
              <a:spLocks noChangeArrowheads="1"/>
            </p:cNvSpPr>
            <p:nvPr/>
          </p:nvSpPr>
          <p:spPr bwMode="auto">
            <a:xfrm>
              <a:off x="576933" y="2928386"/>
              <a:ext cx="32092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%</a:t>
              </a:r>
            </a:p>
          </p:txBody>
        </p:sp>
        <p:cxnSp>
          <p:nvCxnSpPr>
            <p:cNvPr id="75" name="Connecteur droit 74"/>
            <p:cNvCxnSpPr/>
            <p:nvPr/>
          </p:nvCxnSpPr>
          <p:spPr bwMode="auto">
            <a:xfrm>
              <a:off x="645850" y="5800836"/>
              <a:ext cx="2094307" cy="1588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Connecteur droit 87"/>
            <p:cNvCxnSpPr/>
            <p:nvPr/>
          </p:nvCxnSpPr>
          <p:spPr bwMode="auto">
            <a:xfrm>
              <a:off x="720725" y="3176036"/>
              <a:ext cx="0" cy="2640012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Connecteur droit 89"/>
            <p:cNvCxnSpPr/>
            <p:nvPr/>
          </p:nvCxnSpPr>
          <p:spPr bwMode="auto">
            <a:xfrm>
              <a:off x="650875" y="3761823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Connecteur droit 90"/>
            <p:cNvCxnSpPr/>
            <p:nvPr/>
          </p:nvCxnSpPr>
          <p:spPr bwMode="auto">
            <a:xfrm>
              <a:off x="652463" y="4272998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Connecteur droit 91"/>
            <p:cNvCxnSpPr/>
            <p:nvPr/>
          </p:nvCxnSpPr>
          <p:spPr bwMode="auto">
            <a:xfrm>
              <a:off x="654050" y="4780998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Connecteur droit 92"/>
            <p:cNvCxnSpPr/>
            <p:nvPr/>
          </p:nvCxnSpPr>
          <p:spPr bwMode="auto">
            <a:xfrm>
              <a:off x="641350" y="5314398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Rectangle 20"/>
            <p:cNvSpPr>
              <a:spLocks noChangeArrowheads="1"/>
            </p:cNvSpPr>
            <p:nvPr/>
          </p:nvSpPr>
          <p:spPr bwMode="auto">
            <a:xfrm>
              <a:off x="990600" y="4002635"/>
              <a:ext cx="576000" cy="1800000"/>
            </a:xfrm>
            <a:prstGeom prst="rect">
              <a:avLst/>
            </a:prstGeom>
            <a:solidFill>
              <a:srgbClr val="FF006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47" name="Rectangle 21"/>
            <p:cNvSpPr>
              <a:spLocks noChangeArrowheads="1"/>
            </p:cNvSpPr>
            <p:nvPr/>
          </p:nvSpPr>
          <p:spPr bwMode="auto">
            <a:xfrm>
              <a:off x="1777992" y="3953661"/>
              <a:ext cx="576000" cy="1847175"/>
            </a:xfrm>
            <a:prstGeom prst="rect">
              <a:avLst/>
            </a:prstGeom>
            <a:solidFill>
              <a:srgbClr val="FF7C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cxnSp>
          <p:nvCxnSpPr>
            <p:cNvPr id="42" name="Connecteur droit 41"/>
            <p:cNvCxnSpPr/>
            <p:nvPr/>
          </p:nvCxnSpPr>
          <p:spPr bwMode="auto">
            <a:xfrm>
              <a:off x="643255" y="3194133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9" name="ZoneTexte 9"/>
          <p:cNvSpPr txBox="1">
            <a:spLocks noChangeArrowheads="1"/>
          </p:cNvSpPr>
          <p:nvPr/>
        </p:nvSpPr>
        <p:spPr bwMode="auto">
          <a:xfrm>
            <a:off x="1008694" y="5857323"/>
            <a:ext cx="12934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dirty="0">
                <a:solidFill>
                  <a:srgbClr val="000066"/>
                </a:solidFill>
                <a:ea typeface="ＭＳ Ｐゴシック" pitchFamily="34" charset="-128"/>
              </a:rPr>
              <a:t>≠ (IC 95 %)</a:t>
            </a:r>
          </a:p>
          <a:p>
            <a:pPr algn="ctr"/>
            <a:r>
              <a:rPr lang="fr-FR" sz="1400" dirty="0">
                <a:solidFill>
                  <a:srgbClr val="000066"/>
                </a:solidFill>
                <a:ea typeface="ＭＳ Ｐゴシック" pitchFamily="34" charset="-128"/>
              </a:rPr>
              <a:t>0,5 (- 9,9 ; 11)</a:t>
            </a:r>
            <a:endParaRPr lang="fr-FR" sz="1400" b="1" dirty="0">
              <a:solidFill>
                <a:srgbClr val="333399"/>
              </a:solidFill>
              <a:ea typeface="ＭＳ Ｐゴシック" pitchFamily="34" charset="-128"/>
            </a:endParaRPr>
          </a:p>
        </p:txBody>
      </p:sp>
      <p:sp>
        <p:nvSpPr>
          <p:cNvPr id="52" name="ZoneTexte 49"/>
          <p:cNvSpPr txBox="1">
            <a:spLocks noChangeArrowheads="1"/>
          </p:cNvSpPr>
          <p:nvPr/>
        </p:nvSpPr>
        <p:spPr bwMode="auto">
          <a:xfrm>
            <a:off x="1878919" y="5354086"/>
            <a:ext cx="3962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000" b="1" dirty="0">
                <a:latin typeface="+mn-lt"/>
                <a:ea typeface="ＭＳ Ｐゴシック" pitchFamily="-65" charset="-128"/>
                <a:cs typeface="ＭＳ Ｐゴシック" pitchFamily="-65" charset="-128"/>
              </a:rPr>
              <a:t>99/</a:t>
            </a:r>
            <a:br>
              <a:rPr lang="fr-FR" sz="1000" b="1" dirty="0">
                <a:latin typeface="+mn-lt"/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1000" b="1" dirty="0">
                <a:latin typeface="+mn-lt"/>
                <a:ea typeface="ＭＳ Ｐゴシック" pitchFamily="-65" charset="-128"/>
                <a:cs typeface="ＭＳ Ｐゴシック" pitchFamily="-65" charset="-128"/>
              </a:rPr>
              <a:t>133</a:t>
            </a:r>
          </a:p>
        </p:txBody>
      </p:sp>
      <p:sp>
        <p:nvSpPr>
          <p:cNvPr id="53" name="ZoneTexte 46"/>
          <p:cNvSpPr txBox="1">
            <a:spLocks noChangeArrowheads="1"/>
          </p:cNvSpPr>
          <p:nvPr/>
        </p:nvSpPr>
        <p:spPr bwMode="auto">
          <a:xfrm>
            <a:off x="1092982" y="5354086"/>
            <a:ext cx="3962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000" b="1" dirty="0">
                <a:latin typeface="+mn-lt"/>
                <a:ea typeface="ＭＳ Ｐゴシック" pitchFamily="-65" charset="-128"/>
                <a:cs typeface="ＭＳ Ｐゴシック" pitchFamily="-65" charset="-128"/>
              </a:rPr>
              <a:t>99/</a:t>
            </a:r>
          </a:p>
          <a:p>
            <a:pPr algn="ctr">
              <a:defRPr/>
            </a:pPr>
            <a:r>
              <a:rPr lang="fr-FR" sz="1000" b="1" dirty="0">
                <a:latin typeface="+mn-lt"/>
                <a:ea typeface="ＭＳ Ｐゴシック" pitchFamily="-65" charset="-128"/>
                <a:cs typeface="ＭＳ Ｐゴシック" pitchFamily="-65" charset="-128"/>
              </a:rPr>
              <a:t>134</a:t>
            </a:r>
          </a:p>
        </p:txBody>
      </p:sp>
      <p:sp>
        <p:nvSpPr>
          <p:cNvPr id="45" name="ZoneTexte 69"/>
          <p:cNvSpPr txBox="1">
            <a:spLocks noChangeArrowheads="1"/>
          </p:cNvSpPr>
          <p:nvPr/>
        </p:nvSpPr>
        <p:spPr bwMode="auto">
          <a:xfrm>
            <a:off x="956667" y="6565238"/>
            <a:ext cx="81791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Perez-Molina JA, JAC 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2017; 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72:246-53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074753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635" y="1099540"/>
            <a:ext cx="9085065" cy="5442607"/>
          </a:xfrm>
        </p:spPr>
        <p:txBody>
          <a:bodyPr/>
          <a:lstStyle/>
          <a:p>
            <a:r>
              <a:rPr lang="fr-FR" sz="2800" b="1" dirty="0">
                <a:latin typeface="+mj-lt"/>
              </a:rPr>
              <a:t>Conclusion</a:t>
            </a:r>
            <a:br>
              <a:rPr lang="fr-FR" sz="2800" b="1" dirty="0">
                <a:latin typeface="+mj-lt"/>
              </a:rPr>
            </a:br>
            <a:endParaRPr lang="fr-FR" dirty="0"/>
          </a:p>
          <a:p>
            <a:pPr lvl="1"/>
            <a:r>
              <a:rPr lang="fr-FR" sz="2000" dirty="0">
                <a:latin typeface=""/>
              </a:rPr>
              <a:t>Le changement de traitement pour ATV/r + 3TC est efficace, bien toléré, et non-inférieur à la trithérapie ATV/r + 2 INTI chez les patients VIH+ bien contrôlés </a:t>
            </a:r>
            <a:r>
              <a:rPr lang="fr-FR" sz="2000" dirty="0" err="1">
                <a:latin typeface=""/>
              </a:rPr>
              <a:t>virologiquement</a:t>
            </a:r>
            <a:r>
              <a:rPr lang="fr-FR" sz="2000" dirty="0">
                <a:latin typeface=""/>
              </a:rPr>
              <a:t>, et qui nécessitent une modification de leur trithérapie pour toxicité, intolérance ou simplification</a:t>
            </a:r>
            <a:endParaRPr lang="fr-FR" sz="1800" dirty="0">
              <a:latin typeface=""/>
            </a:endParaRPr>
          </a:p>
          <a:p>
            <a:pPr lvl="2"/>
            <a:r>
              <a:rPr lang="fr-FR" sz="1800" dirty="0">
                <a:latin typeface=""/>
              </a:rPr>
              <a:t>Ce </a:t>
            </a:r>
            <a:r>
              <a:rPr lang="fr-FR" sz="1800" dirty="0" err="1">
                <a:latin typeface=""/>
              </a:rPr>
              <a:t>switch</a:t>
            </a:r>
            <a:r>
              <a:rPr lang="fr-FR" sz="1800" dirty="0">
                <a:latin typeface=""/>
              </a:rPr>
              <a:t> pour ATV/r + 3TC n’est pas associé à une augmentation du risque d’échec virologique, qui était faible dans les 2 groupes, la plupart des patients avec échec virologique ayant un ARN VIH &lt; 200 c/ml</a:t>
            </a:r>
          </a:p>
          <a:p>
            <a:pPr lvl="2"/>
            <a:r>
              <a:rPr lang="fr-FR" sz="1800" dirty="0">
                <a:latin typeface=""/>
              </a:rPr>
              <a:t>La fréquence des </a:t>
            </a:r>
            <a:r>
              <a:rPr lang="fr-FR" sz="1800" dirty="0" err="1">
                <a:latin typeface=""/>
              </a:rPr>
              <a:t>blips</a:t>
            </a:r>
            <a:r>
              <a:rPr lang="fr-FR" sz="1800" dirty="0">
                <a:latin typeface=""/>
              </a:rPr>
              <a:t> à S48 était similaire dans les 2 groupes</a:t>
            </a:r>
          </a:p>
          <a:p>
            <a:pPr lvl="2"/>
            <a:r>
              <a:rPr lang="fr-FR" sz="1800" dirty="0">
                <a:latin typeface=""/>
              </a:rPr>
              <a:t>1 seul patient (sous ATV/r + 2 INTI) a développé une mutation de résistance (M184V)</a:t>
            </a:r>
          </a:p>
          <a:p>
            <a:pPr lvl="2"/>
            <a:r>
              <a:rPr lang="fr-FR" sz="1800" dirty="0">
                <a:latin typeface=""/>
              </a:rPr>
              <a:t>Les arrêts de l’étude pour intolérance ont été peu fréquents, mais significativement plus fréquents dans le groupe trithérapie</a:t>
            </a:r>
          </a:p>
          <a:p>
            <a:pPr lvl="2"/>
            <a:r>
              <a:rPr lang="fr-FR" sz="1800" dirty="0">
                <a:latin typeface=""/>
              </a:rPr>
              <a:t>Pas de différence dans les modifications des performances neurocognitives, de la fonction rénale, de la densité minérale osseuse, de l’augmentation </a:t>
            </a:r>
            <a:br>
              <a:rPr lang="fr-FR" sz="1800" dirty="0">
                <a:latin typeface=""/>
              </a:rPr>
            </a:br>
            <a:r>
              <a:rPr lang="fr-FR" sz="1800" dirty="0">
                <a:latin typeface=""/>
              </a:rPr>
              <a:t>ou de la distribution de graisse entre les 2 groupes à S96</a:t>
            </a: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1" y="6605389"/>
            <a:ext cx="49463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200" b="1" i="1">
                <a:solidFill>
                  <a:srgbClr val="333399"/>
                </a:solidFill>
                <a:latin typeface="Cambria" pitchFamily="18" charset="0"/>
              </a:rPr>
              <a:t>SALT</a:t>
            </a: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>
                <a:ea typeface="ＭＳ Ｐゴシック" pitchFamily="34" charset="-128"/>
              </a:rPr>
              <a:t>Etude SALT : switch pour ATV/r + 3TC</a:t>
            </a: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956667" y="6565238"/>
            <a:ext cx="81791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Perez-Molina JA. Lancet Infect Dis 2015;15:775-84, Perez-Molina JA, JAC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34" charset="-128"/>
              </a:rPr>
              <a:t>2017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; 72:246-53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631</Words>
  <Application>Microsoft Office PowerPoint</Application>
  <PresentationFormat>Affichage à l'écran (4:3)</PresentationFormat>
  <Paragraphs>221</Paragraphs>
  <Slides>6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ARV_trials_2015</vt:lpstr>
      <vt:lpstr>Switch pour ATV/r + 3TC</vt:lpstr>
      <vt:lpstr>Etude SALT : switch pour ATV/r + 3TC</vt:lpstr>
      <vt:lpstr>Présentation PowerPoint</vt:lpstr>
      <vt:lpstr>Etude SALT : switch pour ATV/r + 3TC</vt:lpstr>
      <vt:lpstr>Etude SALT : switch pour ATV/r + 3TC</vt:lpstr>
      <vt:lpstr>Etude SALT : switch pour ATV/r + 3TC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2016</dc:title>
  <dc:subject>AEI - www.aei.fr</dc:subject>
  <dc:creator>www.arv-trial.com</dc:creator>
  <cp:lastModifiedBy>Utilisateur</cp:lastModifiedBy>
  <cp:revision>65</cp:revision>
  <dcterms:created xsi:type="dcterms:W3CDTF">2015-05-20T10:06:58Z</dcterms:created>
  <dcterms:modified xsi:type="dcterms:W3CDTF">2017-01-03T20:22:37Z</dcterms:modified>
</cp:coreProperties>
</file>