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4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5E5F7"/>
    <a:srgbClr val="DDDDDD"/>
    <a:srgbClr val="FFFFFF"/>
    <a:srgbClr val="990000"/>
    <a:srgbClr val="FF00FF"/>
    <a:srgbClr val="7BEBFF"/>
    <a:srgbClr val="0066FF"/>
    <a:srgbClr val="10EB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521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" y="-37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258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DRV/r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SPARE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SPARE : switch pour DRV/r + RAL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48740"/>
            <a:ext cx="2929094" cy="529293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172464" y="2041252"/>
            <a:ext cx="3347994" cy="2116381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Age ≥ 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20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ans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ARN VIH-1 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&lt; 50 c/ml &gt; 15 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semaines</a:t>
            </a:r>
            <a:endParaRPr lang="fr-FR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Sous LPV/r + TDF/FTC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Pas d’antécédent d’échec virologique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sous I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P/r ou INI </a:t>
            </a:r>
          </a:p>
          <a:p>
            <a:pPr algn="ctr" eaLnBrk="1" hangingPunct="1"/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DFGe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(CG) &gt; 60 ml/min</a:t>
            </a:r>
          </a:p>
          <a:p>
            <a:pPr algn="ctr"/>
            <a:r>
              <a:rPr lang="fr-FR" sz="1600" b="1" dirty="0">
                <a:solidFill>
                  <a:srgbClr val="000066"/>
                </a:solidFill>
                <a:latin typeface="+mj-lt"/>
              </a:rPr>
              <a:t> Ag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négatif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RAL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bid</a:t>
            </a:r>
            <a:endParaRPr lang="fr-FR" sz="1800" b="1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Poursuite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 LPV/r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43831" y="2248891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28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5968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03432"/>
            <a:ext cx="9066213" cy="192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pourcentage de patients avec amélioration &gt; 10 % du </a:t>
            </a:r>
            <a:r>
              <a:rPr lang="fr-FR" dirty="0" err="1">
                <a:solidFill>
                  <a:srgbClr val="000066"/>
                </a:solidFill>
              </a:rPr>
              <a:t>DFGe</a:t>
            </a:r>
            <a:r>
              <a:rPr lang="fr-FR" dirty="0">
                <a:solidFill>
                  <a:srgbClr val="000066"/>
                </a:solidFill>
              </a:rPr>
              <a:t>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à S48 (formule </a:t>
            </a:r>
            <a:r>
              <a:rPr lang="fr-FR" dirty="0" smtClean="0">
                <a:solidFill>
                  <a:srgbClr val="000066"/>
                </a:solidFill>
              </a:rPr>
              <a:t>de </a:t>
            </a:r>
            <a:r>
              <a:rPr lang="fr-FR" dirty="0" err="1" smtClean="0">
                <a:solidFill>
                  <a:srgbClr val="000066"/>
                </a:solidFill>
              </a:rPr>
              <a:t>Cockroft</a:t>
            </a:r>
            <a:r>
              <a:rPr lang="fr-FR" dirty="0">
                <a:solidFill>
                  <a:srgbClr val="000066"/>
                </a:solidFill>
              </a:rPr>
              <a:t>-Gault)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Critères secondaires : modifications per protocole des marqueurs tubulaires rénaux entre J0 et S48, pourcentage de patients avec ARN VIH-1 &lt; 50 c/ml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à S24 et S48 (per protocole et ITT)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98976" y="4029095"/>
            <a:ext cx="4460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Randomisation stratifiée sur poids </a:t>
            </a:r>
            <a:r>
              <a:rPr lang="en-US" sz="1400" dirty="0">
                <a:solidFill>
                  <a:srgbClr val="000066"/>
                </a:solidFill>
              </a:rPr>
              <a:t>(&lt; </a:t>
            </a:r>
            <a:r>
              <a:rPr lang="fr-FR" sz="1400" dirty="0">
                <a:solidFill>
                  <a:srgbClr val="000066"/>
                </a:solidFill>
              </a:rPr>
              <a:t>ou</a:t>
            </a:r>
            <a:r>
              <a:rPr lang="en-US" sz="1400" dirty="0">
                <a:solidFill>
                  <a:srgbClr val="000066"/>
                </a:solidFill>
              </a:rPr>
              <a:t> &gt; 60 kg)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311927" y="1270024"/>
            <a:ext cx="854289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(médiane) et devenir des patients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47876"/>
              </p:ext>
            </p:extLst>
          </p:nvPr>
        </p:nvGraphicFramePr>
        <p:xfrm>
          <a:off x="815332" y="1751825"/>
          <a:ext cx="7344820" cy="4483374"/>
        </p:xfrm>
        <a:graphic>
          <a:graphicData uri="http://schemas.openxmlformats.org/drawingml/2006/table">
            <a:tbl>
              <a:tblPr/>
              <a:tblGrid>
                <a:gridCol w="2934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6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32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Poursuite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-Gault),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utilisation TDF, semaines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avant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SPARE : switch pour DRV/r + RAL </a:t>
            </a:r>
            <a:endParaRPr lang="fr-FR" sz="32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à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53122"/>
              </p:ext>
            </p:extLst>
          </p:nvPr>
        </p:nvGraphicFramePr>
        <p:xfrm>
          <a:off x="167731" y="1663295"/>
          <a:ext cx="8722916" cy="4783339"/>
        </p:xfrm>
        <a:graphic>
          <a:graphicData uri="http://schemas.openxmlformats.org/drawingml/2006/table">
            <a:tbl>
              <a:tblPr/>
              <a:tblGrid>
                <a:gridCol w="4773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2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6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3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Poursuite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Critère principal : amélioration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Augmentation &gt; 10 % du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(formule CG)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6/24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3/28 (p = 0,27)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 moyen d’amélioration depuis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Différence du % moyen d’amélioration (IC 95 %)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- 8,7 % (- 18,2 à 0,8) (p = 0,071)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ml,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 protocole S24 /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96,2 /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96,7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 S24 /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89,3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 85,7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96,7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/ 96,7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Tolérance,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pour événement indésirable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Anomalies biologiques ou symptômes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 grade 3-4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SPARE : switch pour DRV/r + RAL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SPARE : switch pour DRV/r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800869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Le switch de LPV/r + TDF/FTC pour RAL + DRV/r n’a pas entraîné une augmentation significative du pourcentage de patients avec amélioration &gt; 10 % de la fonction rénale, dans une population avec fonction rénale relativement correcte </a:t>
            </a:r>
          </a:p>
          <a:p>
            <a:pPr lvl="1"/>
            <a:r>
              <a:rPr lang="fr-FR" sz="2000" dirty="0">
                <a:latin typeface=""/>
              </a:rPr>
              <a:t>Cependant, le switch a amélioré la β2 </a:t>
            </a:r>
            <a:r>
              <a:rPr lang="fr-FR" sz="2000" dirty="0" err="1">
                <a:latin typeface=""/>
              </a:rPr>
              <a:t>microglobuline</a:t>
            </a:r>
            <a:r>
              <a:rPr lang="fr-FR" sz="2000" dirty="0">
                <a:latin typeface=""/>
              </a:rPr>
              <a:t> urinaire, suggérant que l’arrêt de TDF pourrait être bénéfique à long terme </a:t>
            </a:r>
          </a:p>
          <a:p>
            <a:pPr lvl="1"/>
            <a:r>
              <a:rPr lang="fr-FR" sz="2000" dirty="0">
                <a:latin typeface=""/>
              </a:rPr>
              <a:t>RAL + DRV/r a montré un bon profil d’efficacité virologique chez des patients avec suppression virologique</a:t>
            </a:r>
          </a:p>
          <a:p>
            <a:pPr lvl="1"/>
            <a:r>
              <a:rPr lang="fr-FR" sz="2000" dirty="0">
                <a:latin typeface=""/>
              </a:rPr>
              <a:t>Limitations</a:t>
            </a:r>
          </a:p>
          <a:p>
            <a:pPr lvl="2"/>
            <a:r>
              <a:rPr lang="fr-FR" sz="1800" dirty="0">
                <a:latin typeface=""/>
              </a:rPr>
              <a:t>Faible taille d’étude</a:t>
            </a:r>
          </a:p>
          <a:p>
            <a:pPr lvl="2"/>
            <a:r>
              <a:rPr lang="fr-FR" sz="1800" dirty="0">
                <a:latin typeface=""/>
              </a:rPr>
              <a:t>Evénements indésirables auto-déclarés, pas de double-aveugle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400</Words>
  <Application>Microsoft Macintosh PowerPoint</Application>
  <PresentationFormat>Présentation à l'écran (4:3)</PresentationFormat>
  <Paragraphs>97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ARV_trials_2016</vt:lpstr>
      <vt:lpstr>Switch pour DRV/r + RAL</vt:lpstr>
      <vt:lpstr>Etude SPARE : switch pour DRV/r + RAL </vt:lpstr>
      <vt:lpstr>Etude SPARE : switch pour DRV/r + RAL </vt:lpstr>
      <vt:lpstr>Etude SPARE : switch pour DRV/r + RAL </vt:lpstr>
      <vt:lpstr>Etude SPARE : switch pour DRV/r + RAL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 de Microsoft Office</cp:lastModifiedBy>
  <cp:revision>123</cp:revision>
  <dcterms:created xsi:type="dcterms:W3CDTF">2015-05-20T09:45:14Z</dcterms:created>
  <dcterms:modified xsi:type="dcterms:W3CDTF">2016-08-23T13:49:11Z</dcterms:modified>
</cp:coreProperties>
</file>