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539" r:id="rId2"/>
    <p:sldId id="514" r:id="rId3"/>
    <p:sldId id="515" r:id="rId4"/>
    <p:sldId id="516" r:id="rId5"/>
    <p:sldId id="517" r:id="rId6"/>
    <p:sldId id="518" r:id="rId7"/>
    <p:sldId id="538" r:id="rId8"/>
    <p:sldId id="519" r:id="rId9"/>
    <p:sldId id="520" r:id="rId10"/>
    <p:sldId id="521" r:id="rId11"/>
    <p:sldId id="523" r:id="rId12"/>
    <p:sldId id="524" r:id="rId13"/>
    <p:sldId id="525" r:id="rId14"/>
    <p:sldId id="526" r:id="rId15"/>
    <p:sldId id="527" r:id="rId16"/>
    <p:sldId id="531" r:id="rId17"/>
    <p:sldId id="528" r:id="rId18"/>
    <p:sldId id="529" r:id="rId19"/>
    <p:sldId id="530" r:id="rId20"/>
    <p:sldId id="532" r:id="rId21"/>
    <p:sldId id="533" r:id="rId22"/>
    <p:sldId id="534" r:id="rId23"/>
    <p:sldId id="535" r:id="rId24"/>
    <p:sldId id="536" r:id="rId25"/>
    <p:sldId id="537" r:id="rId26"/>
  </p:sldIdLst>
  <p:sldSz cx="9144000" cy="6858000" type="screen4x3"/>
  <p:notesSz cx="7099300" cy="10234613"/>
  <p:defaultTextStyle>
    <a:defPPr>
      <a:defRPr lang="fr-FR"/>
    </a:defPPr>
    <a:lvl1pPr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1pPr>
    <a:lvl2pPr marL="4572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2pPr>
    <a:lvl3pPr marL="9144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3pPr>
    <a:lvl4pPr marL="13716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4pPr>
    <a:lvl5pPr marL="1828800" algn="ctr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000066"/>
    <a:srgbClr val="CC3300"/>
    <a:srgbClr val="FF3300"/>
    <a:srgbClr val="B2B2B2"/>
    <a:srgbClr val="660033"/>
    <a:srgbClr val="993300"/>
    <a:srgbClr val="CC6600"/>
    <a:srgbClr val="80008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Objects="1" showGuides="1">
      <p:cViewPr>
        <p:scale>
          <a:sx n="114" d="100"/>
          <a:sy n="114" d="100"/>
        </p:scale>
        <p:origin x="-1458" y="186"/>
      </p:cViewPr>
      <p:guideLst>
        <p:guide orient="horz" pos="4319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5" d="100"/>
        <a:sy n="25" d="100"/>
      </p:scale>
      <p:origin x="0" y="0"/>
    </p:cViewPr>
  </p:sorterViewPr>
  <p:notesViewPr>
    <p:cSldViewPr snapToObjects="1" showGuides="1">
      <p:cViewPr varScale="1">
        <p:scale>
          <a:sx n="97" d="100"/>
          <a:sy n="97" d="100"/>
        </p:scale>
        <p:origin x="-3582" y="-114"/>
      </p:cViewPr>
      <p:guideLst>
        <p:guide orient="horz" pos="2969"/>
        <p:guide pos="2236"/>
        <p:guide pos="405"/>
        <p:guide pos="378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E880A2F0-37B9-4CD1-AE25-CD93E5CE63CF}" type="slidenum">
              <a:rPr lang="fr-FR"/>
              <a:pPr/>
              <a:t>‹N°›</a:t>
            </a:fld>
            <a:endParaRPr lang="fr-FR"/>
          </a:p>
        </p:txBody>
      </p:sp>
      <p:sp>
        <p:nvSpPr>
          <p:cNvPr id="44036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5591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7322" tIns="58662" rIns="117322" bIns="58662"/>
          <a:lstStyle>
            <a:lvl1pPr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173163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173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600" smtClean="0">
                <a:latin typeface="Trebuchet MS" charset="0"/>
              </a:rPr>
              <a:t>ARV-trials.com</a:t>
            </a:r>
          </a:p>
        </p:txBody>
      </p:sp>
    </p:spTree>
    <p:extLst>
      <p:ext uri="{BB962C8B-B14F-4D97-AF65-F5344CB8AC3E}">
        <p14:creationId xmlns:p14="http://schemas.microsoft.com/office/powerpoint/2010/main" val="186371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itchFamily="34" charset="0"/>
              </a:defRPr>
            </a:lvl1pPr>
          </a:lstStyle>
          <a:p>
            <a:fld id="{F3615FC0-E42E-48BD-9F0A-665C64EFBEC2}" type="datetime1">
              <a:rPr lang="fr-FR"/>
              <a:pPr/>
              <a:t>23/09/2015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89025" y="4840288"/>
            <a:ext cx="4921250" cy="4605337"/>
          </a:xfrm>
          <a:prstGeom prst="rect">
            <a:avLst/>
          </a:prstGeom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1175"/>
          </a:xfrm>
          <a:prstGeom prst="rect">
            <a:avLst/>
          </a:prstGeom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765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438525" cy="32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8311" tIns="54156" rIns="108311" bIns="54156"/>
          <a:lstStyle>
            <a:lvl1pPr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1082675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10826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l" eaLnBrk="1" hangingPunct="1">
              <a:defRPr/>
            </a:pPr>
            <a:r>
              <a:rPr lang="fr-FR" sz="1500" smtClean="0">
                <a:latin typeface="Trebuchet MS" charset="0"/>
              </a:rPr>
              <a:t>ARV-trial.com</a:t>
            </a:r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2713" y="9629775"/>
            <a:ext cx="318293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3446" tIns="51723" rIns="103446" bIns="51723" numCol="1" anchor="b" anchorCtr="0" compatLnSpc="1">
            <a:prstTxWarp prst="textNoShape">
              <a:avLst/>
            </a:prstTxWarp>
          </a:bodyPr>
          <a:lstStyle>
            <a:lvl1pPr algn="r" defTabSz="1035050">
              <a:defRPr sz="1400"/>
            </a:lvl1pPr>
          </a:lstStyle>
          <a:p>
            <a:fld id="{A33E0403-1319-436E-BD09-5E53174C49E7}" type="slidenum">
              <a:rPr lang="fr-FR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846956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ＭＳ Ｐゴシック" pitchFamily="29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pitchFamily="2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614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321224" cy="29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9983" tIns="49991" rIns="99983" bIns="49991"/>
          <a:lstStyle/>
          <a:p>
            <a:pPr defTabSz="999077"/>
            <a:r>
              <a:rPr lang="fr-FR" sz="1400" dirty="0">
                <a:latin typeface="Trebuchet MS" pitchFamily="34" charset="0"/>
              </a:rPr>
              <a:t>ARV-trial.com</a:t>
            </a:r>
          </a:p>
        </p:txBody>
      </p:sp>
      <p:sp>
        <p:nvSpPr>
          <p:cNvPr id="6149" name="Rectangle 7"/>
          <p:cNvSpPr txBox="1">
            <a:spLocks noGrp="1" noChangeArrowheads="1"/>
          </p:cNvSpPr>
          <p:nvPr/>
        </p:nvSpPr>
        <p:spPr bwMode="auto">
          <a:xfrm>
            <a:off x="3741924" y="9429704"/>
            <a:ext cx="3073077" cy="5135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53" tIns="46025" rIns="92053" bIns="46025" anchor="b"/>
          <a:lstStyle/>
          <a:p>
            <a:pPr algn="r" defTabSz="921695"/>
            <a:fld id="{73989024-23CD-4CC7-A8E7-0F087C877EBA}" type="slidenum">
              <a:rPr lang="fr-FR" sz="1300">
                <a:latin typeface="Calibri" pitchFamily="34" charset="0"/>
              </a:rPr>
              <a:pPr algn="r" defTabSz="921695"/>
              <a:t>1</a:t>
            </a:fld>
            <a:endParaRPr lang="fr-FR" sz="1300" dirty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10EC5A8-A72F-45C8-B6C6-1FF1FD4DBDF4}" type="slidenum">
              <a:rPr lang="fr-FR"/>
              <a:pPr/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379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13C3639-1201-4088-B26B-D809FFD31B36}" type="slidenum">
              <a:rPr lang="fr-FR"/>
              <a:pPr/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5843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0A4AA5-0A5C-471C-9BD9-1A3632EF0F26}" type="slidenum">
              <a:rPr lang="fr-FR"/>
              <a:pPr/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789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71F6437-1F17-449B-BB7A-F97D20C77DFB}" type="slidenum">
              <a:rPr lang="fr-FR"/>
              <a:pPr/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39939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18AADC-44AE-481F-B7CB-8A58DDCC9233}" type="slidenum">
              <a:rPr lang="fr-FR"/>
              <a:pPr/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19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A1C3AC-53CC-45BC-AA09-A543F39171A9}" type="slidenum">
              <a:rPr lang="fr-FR"/>
              <a:pPr/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FR" smtClean="0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40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D42FC82-6493-46B3-B026-9B773CD6B531}" type="slidenum">
              <a:rPr lang="fr-FR"/>
              <a:pPr/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2F4F1F-B6B3-460F-A97B-99FCCA81A50E}" type="slidenum">
              <a:rPr lang="fr-FR"/>
              <a:pPr/>
              <a:t>2</a:t>
            </a:fld>
            <a:endParaRPr lang="fr-FR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237316-BC03-4350-89F2-B23159FC420A}" type="slidenum">
              <a:rPr lang="fr-FR"/>
              <a:pPr/>
              <a:t>3</a:t>
            </a:fld>
            <a:endParaRPr lang="fr-FR"/>
          </a:p>
        </p:txBody>
      </p:sp>
      <p:sp>
        <p:nvSpPr>
          <p:cNvPr id="819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8B7A4E0-D306-422E-8CC0-2B7C6804D32A}" type="slidenum">
              <a:rPr lang="fr-FR"/>
              <a:pPr/>
              <a:t>4</a:t>
            </a:fld>
            <a:endParaRPr lang="fr-FR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B133BA-1105-4150-A29E-C4E7BEF314B9}" type="slidenum">
              <a:rPr lang="fr-FR"/>
              <a:pPr/>
              <a:t>5</a:t>
            </a:fld>
            <a:endParaRPr lang="fr-FR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9C8EC0-57A2-44AB-8652-8BC907499942}" type="slidenum">
              <a:rPr lang="fr-FR"/>
              <a:pPr/>
              <a:t>6</a:t>
            </a:fld>
            <a:endParaRPr lang="fr-FR"/>
          </a:p>
        </p:txBody>
      </p:sp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43042C-7935-4EA2-86A2-BFFE73C76856}" type="slidenum">
              <a:rPr lang="fr-FR"/>
              <a:pPr/>
              <a:t>8</a:t>
            </a:fld>
            <a:endParaRPr lang="fr-FR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Rectangle 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/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C59B41-E0D4-4A8F-86E1-84521A01F7F4}" type="slidenum">
              <a:rPr lang="fr-FR"/>
              <a:pPr/>
              <a:t>9</a:t>
            </a:fld>
            <a:endParaRPr lang="fr-FR"/>
          </a:p>
        </p:txBody>
      </p:sp>
      <p:sp>
        <p:nvSpPr>
          <p:cNvPr id="1945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40DBDA-BAC5-4BD1-BD5C-7F19A5D66195}" type="slidenum">
              <a:rPr lang="fr-FR"/>
              <a:pPr/>
              <a:t>10</a:t>
            </a:fld>
            <a:endParaRPr lang="fr-FR"/>
          </a:p>
        </p:txBody>
      </p:sp>
      <p:sp>
        <p:nvSpPr>
          <p:cNvPr id="215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smtClean="0">
              <a:latin typeface="Arial" pitchFamily="34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 smtClean="0">
                <a:ea typeface="ＭＳ Ｐゴシック" pitchFamily="34" charset="-128"/>
              </a:rPr>
              <a:t>Switch pour schéma avec RAL</a:t>
            </a:r>
            <a:endParaRPr lang="en-GB" sz="3200" dirty="0" smtClean="0">
              <a:ea typeface="ＭＳ Ｐゴシック" pitchFamily="34" charset="-128"/>
            </a:endParaRPr>
          </a:p>
        </p:txBody>
      </p:sp>
      <p:sp>
        <p:nvSpPr>
          <p:cNvPr id="512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Etude canadienne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CHEER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Etude Montréal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EASIER</a:t>
            </a: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SWITCHMRK</a:t>
            </a:r>
          </a:p>
          <a:p>
            <a:r>
              <a:rPr lang="fr-FR" sz="2800" b="1" dirty="0" smtClean="0">
                <a:latin typeface="+mj-lt"/>
                <a:ea typeface="ＭＳ Ｐゴシック" pitchFamily="34" charset="-128"/>
              </a:rPr>
              <a:t>SPIRAL</a:t>
            </a:r>
            <a:endParaRPr lang="fr-FR" sz="2800" b="1" dirty="0">
              <a:solidFill>
                <a:srgbClr val="C0C0C0"/>
              </a:solidFill>
              <a:latin typeface="+mj-lt"/>
              <a:ea typeface="ＭＳ Ｐゴシック" pitchFamily="34" charset="-128"/>
            </a:endParaRPr>
          </a:p>
          <a:p>
            <a:pPr>
              <a:buClr>
                <a:schemeClr val="accent3">
                  <a:lumMod val="65000"/>
                </a:schemeClr>
              </a:buClr>
            </a:pPr>
            <a:r>
              <a:rPr lang="fr-FR" sz="2800" b="1" dirty="0" smtClean="0">
                <a:solidFill>
                  <a:srgbClr val="C0C0C0"/>
                </a:solidFill>
                <a:latin typeface="+mj-lt"/>
                <a:ea typeface="ＭＳ Ｐゴシック" pitchFamily="34" charset="-128"/>
              </a:rPr>
              <a:t>Switch ER</a:t>
            </a:r>
            <a:endParaRPr lang="fr-FR" sz="2800" b="1" dirty="0">
              <a:solidFill>
                <a:srgbClr val="C0C0C0"/>
              </a:solidFill>
              <a:latin typeface="+mj-lt"/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20482" name="Espace réservé du contenu 5"/>
          <p:cNvSpPr>
            <a:spLocks noGrp="1"/>
          </p:cNvSpPr>
          <p:nvPr>
            <p:ph idx="1"/>
          </p:nvPr>
        </p:nvSpPr>
        <p:spPr>
          <a:xfrm>
            <a:off x="50800" y="1409700"/>
            <a:ext cx="8842375" cy="4914900"/>
          </a:xfrm>
        </p:spPr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Conclusions</a:t>
            </a:r>
          </a:p>
          <a:p>
            <a:pPr lvl="1"/>
            <a:r>
              <a:rPr lang="fr-FR" sz="2400" dirty="0" smtClean="0">
                <a:ea typeface="ＭＳ Ｐゴシック" pitchFamily="34" charset="-128"/>
              </a:rPr>
              <a:t>Chez les adultes infectés par le VIH avec une charge virale indétectable (&lt; 50 c/ml) de manière prolongée sous traitement ARV comportant un IP/r, le </a:t>
            </a:r>
            <a:r>
              <a:rPr lang="fr-FR" sz="2400" dirty="0" err="1" smtClean="0">
                <a:ea typeface="ＭＳ Ｐゴシック" pitchFamily="34" charset="-128"/>
              </a:rPr>
              <a:t>switch</a:t>
            </a:r>
            <a:r>
              <a:rPr lang="fr-FR" sz="2400" dirty="0" smtClean="0">
                <a:ea typeface="ＭＳ Ｐゴシック" pitchFamily="34" charset="-128"/>
              </a:rPr>
              <a:t> de l’</a:t>
            </a:r>
            <a:r>
              <a:rPr lang="fr-FR" altLang="ja-JP" sz="2400" dirty="0" smtClean="0">
                <a:ea typeface="ＭＳ Ｐゴシック" pitchFamily="34" charset="-128"/>
              </a:rPr>
              <a:t>IP/r pour le </a:t>
            </a:r>
            <a:r>
              <a:rPr lang="fr-FR" altLang="ja-JP" sz="2400" dirty="0" err="1" smtClean="0">
                <a:ea typeface="ＭＳ Ｐゴシック" pitchFamily="34" charset="-128"/>
              </a:rPr>
              <a:t>raltégravir</a:t>
            </a:r>
            <a:r>
              <a:rPr lang="fr-FR" altLang="ja-JP" sz="2400" dirty="0" smtClean="0">
                <a:ea typeface="ＭＳ Ｐゴシック" pitchFamily="34" charset="-128"/>
              </a:rPr>
              <a:t> entraîne</a:t>
            </a:r>
          </a:p>
          <a:p>
            <a:pPr lvl="2"/>
            <a:r>
              <a:rPr lang="fr-FR" sz="2400" dirty="0" smtClean="0">
                <a:ea typeface="ＭＳ Ｐゴシック" pitchFamily="34" charset="-128"/>
              </a:rPr>
              <a:t>Une efficacité non inférieure</a:t>
            </a:r>
          </a:p>
          <a:p>
            <a:pPr lvl="2"/>
            <a:r>
              <a:rPr lang="fr-FR" sz="2400" dirty="0" smtClean="0">
                <a:ea typeface="ＭＳ Ｐゴシック" pitchFamily="34" charset="-128"/>
              </a:rPr>
              <a:t>Et un meilleur profil lipidique</a:t>
            </a:r>
          </a:p>
        </p:txBody>
      </p:sp>
      <p:sp>
        <p:nvSpPr>
          <p:cNvPr id="2048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048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Título"/>
          <p:cNvSpPr>
            <a:spLocks noGrp="1"/>
          </p:cNvSpPr>
          <p:nvPr>
            <p:ph type="title"/>
          </p:nvPr>
        </p:nvSpPr>
        <p:spPr>
          <a:xfrm>
            <a:off x="50800" y="1143000"/>
            <a:ext cx="9085263" cy="747713"/>
          </a:xfrm>
        </p:spPr>
        <p:txBody>
          <a:bodyPr/>
          <a:lstStyle/>
          <a:p>
            <a:pPr algn="ctr"/>
            <a:r>
              <a:rPr lang="fr-FR" sz="2000" smtClean="0">
                <a:solidFill>
                  <a:srgbClr val="CC3300"/>
                </a:solidFill>
                <a:ea typeface="ＭＳ Ｐゴシック" pitchFamily="34" charset="-128"/>
              </a:rPr>
              <a:t>Biomarqueurs cardiovasculaires : différence médiane (IC 95 %) </a:t>
            </a:r>
            <a:br>
              <a:rPr lang="fr-FR" sz="2000" smtClean="0">
                <a:solidFill>
                  <a:srgbClr val="CC3300"/>
                </a:solidFill>
                <a:ea typeface="ＭＳ Ｐゴシック" pitchFamily="34" charset="-128"/>
              </a:rPr>
            </a:br>
            <a:r>
              <a:rPr lang="fr-FR" sz="2000" smtClean="0">
                <a:solidFill>
                  <a:srgbClr val="CC3300"/>
                </a:solidFill>
                <a:ea typeface="ＭＳ Ｐゴシック" pitchFamily="34" charset="-128"/>
              </a:rPr>
              <a:t>dans le pourcentage de modification entre J0 et S48, RAL (n = 119) - IP/r (n = 114)</a:t>
            </a:r>
          </a:p>
        </p:txBody>
      </p:sp>
      <p:sp>
        <p:nvSpPr>
          <p:cNvPr id="22530" name="Rectangle 19"/>
          <p:cNvSpPr txBox="1">
            <a:spLocks noChangeArrowheads="1"/>
          </p:cNvSpPr>
          <p:nvPr/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defTabSz="914400" eaLnBrk="0" hangingPunct="0"/>
            <a:r>
              <a:rPr lang="fr-FR" sz="3200" b="1">
                <a:solidFill>
                  <a:srgbClr val="333399"/>
                </a:solidFill>
                <a:latin typeface="Calibri" pitchFamily="34" charset="0"/>
              </a:rPr>
              <a:t>Etude SPIRAL : switch IP/r pour RAL</a:t>
            </a:r>
          </a:p>
        </p:txBody>
      </p:sp>
      <p:sp>
        <p:nvSpPr>
          <p:cNvPr id="2253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22532" name="Groupe 84"/>
          <p:cNvGrpSpPr>
            <a:grpSpLocks/>
          </p:cNvGrpSpPr>
          <p:nvPr/>
        </p:nvGrpSpPr>
        <p:grpSpPr bwMode="auto">
          <a:xfrm>
            <a:off x="250825" y="1773238"/>
            <a:ext cx="8223250" cy="4702175"/>
            <a:chOff x="250825" y="1851025"/>
            <a:chExt cx="8223250" cy="4702175"/>
          </a:xfrm>
        </p:grpSpPr>
        <p:sp>
          <p:nvSpPr>
            <p:cNvPr id="2" name="ZoneTexte 5"/>
            <p:cNvSpPr txBox="1">
              <a:spLocks noChangeArrowheads="1"/>
            </p:cNvSpPr>
            <p:nvPr/>
          </p:nvSpPr>
          <p:spPr bwMode="auto">
            <a:xfrm>
              <a:off x="725488" y="6029325"/>
              <a:ext cx="3073400" cy="3079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fr-FR" sz="1400" b="1">
                  <a:solidFill>
                    <a:srgbClr val="C00000"/>
                  </a:solidFill>
                  <a:latin typeface="+mj-lt"/>
                  <a:ea typeface="+mn-ea"/>
                </a:rPr>
                <a:t>Marqueurs inflammatoires</a:t>
              </a:r>
            </a:p>
          </p:txBody>
        </p:sp>
        <p:sp>
          <p:nvSpPr>
            <p:cNvPr id="3" name="ZoneTexte 6"/>
            <p:cNvSpPr txBox="1">
              <a:spLocks noChangeArrowheads="1"/>
            </p:cNvSpPr>
            <p:nvPr/>
          </p:nvSpPr>
          <p:spPr bwMode="auto">
            <a:xfrm>
              <a:off x="4202113" y="6029325"/>
              <a:ext cx="1974850" cy="5238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r>
                <a:rPr lang="fr-FR" sz="1400" b="1">
                  <a:solidFill>
                    <a:srgbClr val="C00000"/>
                  </a:solidFill>
                  <a:latin typeface="Calibri" pitchFamily="34" charset="0"/>
                </a:rPr>
                <a:t>Dysfonction</a:t>
              </a:r>
            </a:p>
            <a:p>
              <a:r>
                <a:rPr lang="fr-FR" sz="1400" b="1">
                  <a:solidFill>
                    <a:srgbClr val="C00000"/>
                  </a:solidFill>
                  <a:latin typeface="Calibri" pitchFamily="34" charset="0"/>
                </a:rPr>
                <a:t>endothéliale</a:t>
              </a:r>
            </a:p>
          </p:txBody>
        </p:sp>
        <p:sp>
          <p:nvSpPr>
            <p:cNvPr id="4" name="ZoneTexte 7"/>
            <p:cNvSpPr txBox="1">
              <a:spLocks noChangeArrowheads="1"/>
            </p:cNvSpPr>
            <p:nvPr/>
          </p:nvSpPr>
          <p:spPr bwMode="auto">
            <a:xfrm>
              <a:off x="6296025" y="6029325"/>
              <a:ext cx="984250" cy="5238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>
              <a:spAutoFit/>
            </a:bodyPr>
            <a:lstStyle/>
            <a:p>
              <a:r>
                <a:rPr lang="fr-FR" sz="1400" b="1">
                  <a:solidFill>
                    <a:srgbClr val="C00000"/>
                  </a:solidFill>
                  <a:latin typeface="Calibri" pitchFamily="34" charset="0"/>
                </a:rPr>
                <a:t>Résistanceinsuline</a:t>
              </a:r>
            </a:p>
          </p:txBody>
        </p:sp>
        <p:sp>
          <p:nvSpPr>
            <p:cNvPr id="2055" name="ZoneTexte 8"/>
            <p:cNvSpPr txBox="1">
              <a:spLocks noChangeArrowheads="1"/>
            </p:cNvSpPr>
            <p:nvPr/>
          </p:nvSpPr>
          <p:spPr bwMode="auto">
            <a:xfrm>
              <a:off x="7337425" y="6029325"/>
              <a:ext cx="1136650" cy="523875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35000">
                  <a:srgbClr val="FFFFFF"/>
                </a:gs>
                <a:gs pos="100000">
                  <a:srgbClr val="FFFFFF"/>
                </a:gs>
              </a:gsLst>
              <a:lin ang="16200000" scaled="1"/>
            </a:gradFill>
            <a:ln w="9525">
              <a:solidFill>
                <a:srgbClr val="F9F9F9"/>
              </a:solidFill>
              <a:miter lim="800000"/>
              <a:headEnd/>
              <a:tailEnd/>
            </a:ln>
            <a:effectLst>
              <a:outerShdw blurRad="63500" dist="20000" dir="5400000" rotWithShape="0">
                <a:srgbClr val="000000">
                  <a:alpha val="37999"/>
                </a:srgbClr>
              </a:outerShdw>
            </a:effectLst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C00000"/>
                  </a:solidFill>
                  <a:latin typeface="Calibri" pitchFamily="34" charset="0"/>
                </a:rPr>
                <a:t>Hyper-</a:t>
              </a:r>
            </a:p>
            <a:p>
              <a:r>
                <a:rPr lang="fr-FR" sz="1400" b="1">
                  <a:solidFill>
                    <a:srgbClr val="C00000"/>
                  </a:solidFill>
                  <a:latin typeface="Calibri" pitchFamily="34" charset="0"/>
                </a:rPr>
                <a:t>coagulabilité</a:t>
              </a:r>
            </a:p>
          </p:txBody>
        </p:sp>
        <p:sp>
          <p:nvSpPr>
            <p:cNvPr id="22538" name="Rectangle 18"/>
            <p:cNvSpPr>
              <a:spLocks noChangeArrowheads="1"/>
            </p:cNvSpPr>
            <p:nvPr/>
          </p:nvSpPr>
          <p:spPr bwMode="auto">
            <a:xfrm>
              <a:off x="596900" y="2201863"/>
              <a:ext cx="9525" cy="3141662"/>
            </a:xfrm>
            <a:prstGeom prst="rect">
              <a:avLst/>
            </a:prstGeom>
            <a:solidFill>
              <a:srgbClr val="868686"/>
            </a:solidFill>
            <a:ln w="19050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39" name="Freeform 19"/>
            <p:cNvSpPr>
              <a:spLocks noEditPoints="1"/>
            </p:cNvSpPr>
            <p:nvPr/>
          </p:nvSpPr>
          <p:spPr bwMode="auto">
            <a:xfrm>
              <a:off x="544513" y="2197100"/>
              <a:ext cx="57150" cy="3151188"/>
            </a:xfrm>
            <a:custGeom>
              <a:avLst/>
              <a:gdLst>
                <a:gd name="T0" fmla="*/ 0 w 36"/>
                <a:gd name="T1" fmla="*/ 2147483647 h 1985"/>
                <a:gd name="T2" fmla="*/ 2147483647 w 36"/>
                <a:gd name="T3" fmla="*/ 2147483647 h 1985"/>
                <a:gd name="T4" fmla="*/ 2147483647 w 36"/>
                <a:gd name="T5" fmla="*/ 2147483647 h 1985"/>
                <a:gd name="T6" fmla="*/ 0 w 36"/>
                <a:gd name="T7" fmla="*/ 2147483647 h 1985"/>
                <a:gd name="T8" fmla="*/ 0 w 36"/>
                <a:gd name="T9" fmla="*/ 2147483647 h 1985"/>
                <a:gd name="T10" fmla="*/ 0 w 36"/>
                <a:gd name="T11" fmla="*/ 2147483647 h 1985"/>
                <a:gd name="T12" fmla="*/ 2147483647 w 36"/>
                <a:gd name="T13" fmla="*/ 2147483647 h 1985"/>
                <a:gd name="T14" fmla="*/ 2147483647 w 36"/>
                <a:gd name="T15" fmla="*/ 2147483647 h 1985"/>
                <a:gd name="T16" fmla="*/ 0 w 36"/>
                <a:gd name="T17" fmla="*/ 2147483647 h 1985"/>
                <a:gd name="T18" fmla="*/ 0 w 36"/>
                <a:gd name="T19" fmla="*/ 2147483647 h 1985"/>
                <a:gd name="T20" fmla="*/ 0 w 36"/>
                <a:gd name="T21" fmla="*/ 2147483647 h 1985"/>
                <a:gd name="T22" fmla="*/ 2147483647 w 36"/>
                <a:gd name="T23" fmla="*/ 2147483647 h 1985"/>
                <a:gd name="T24" fmla="*/ 2147483647 w 36"/>
                <a:gd name="T25" fmla="*/ 2147483647 h 1985"/>
                <a:gd name="T26" fmla="*/ 0 w 36"/>
                <a:gd name="T27" fmla="*/ 2147483647 h 1985"/>
                <a:gd name="T28" fmla="*/ 0 w 36"/>
                <a:gd name="T29" fmla="*/ 2147483647 h 1985"/>
                <a:gd name="T30" fmla="*/ 0 w 36"/>
                <a:gd name="T31" fmla="*/ 2147483647 h 1985"/>
                <a:gd name="T32" fmla="*/ 2147483647 w 36"/>
                <a:gd name="T33" fmla="*/ 2147483647 h 1985"/>
                <a:gd name="T34" fmla="*/ 2147483647 w 36"/>
                <a:gd name="T35" fmla="*/ 2147483647 h 1985"/>
                <a:gd name="T36" fmla="*/ 0 w 36"/>
                <a:gd name="T37" fmla="*/ 2147483647 h 1985"/>
                <a:gd name="T38" fmla="*/ 0 w 36"/>
                <a:gd name="T39" fmla="*/ 2147483647 h 1985"/>
                <a:gd name="T40" fmla="*/ 0 w 36"/>
                <a:gd name="T41" fmla="*/ 2147483647 h 1985"/>
                <a:gd name="T42" fmla="*/ 2147483647 w 36"/>
                <a:gd name="T43" fmla="*/ 2147483647 h 1985"/>
                <a:gd name="T44" fmla="*/ 2147483647 w 36"/>
                <a:gd name="T45" fmla="*/ 2147483647 h 1985"/>
                <a:gd name="T46" fmla="*/ 0 w 36"/>
                <a:gd name="T47" fmla="*/ 2147483647 h 1985"/>
                <a:gd name="T48" fmla="*/ 0 w 36"/>
                <a:gd name="T49" fmla="*/ 2147483647 h 1985"/>
                <a:gd name="T50" fmla="*/ 0 w 36"/>
                <a:gd name="T51" fmla="*/ 2147483647 h 1985"/>
                <a:gd name="T52" fmla="*/ 2147483647 w 36"/>
                <a:gd name="T53" fmla="*/ 2147483647 h 1985"/>
                <a:gd name="T54" fmla="*/ 2147483647 w 36"/>
                <a:gd name="T55" fmla="*/ 2147483647 h 1985"/>
                <a:gd name="T56" fmla="*/ 0 w 36"/>
                <a:gd name="T57" fmla="*/ 2147483647 h 1985"/>
                <a:gd name="T58" fmla="*/ 0 w 36"/>
                <a:gd name="T59" fmla="*/ 2147483647 h 1985"/>
                <a:gd name="T60" fmla="*/ 0 w 36"/>
                <a:gd name="T61" fmla="*/ 2147483647 h 1985"/>
                <a:gd name="T62" fmla="*/ 2147483647 w 36"/>
                <a:gd name="T63" fmla="*/ 2147483647 h 1985"/>
                <a:gd name="T64" fmla="*/ 2147483647 w 36"/>
                <a:gd name="T65" fmla="*/ 2147483647 h 1985"/>
                <a:gd name="T66" fmla="*/ 0 w 36"/>
                <a:gd name="T67" fmla="*/ 2147483647 h 1985"/>
                <a:gd name="T68" fmla="*/ 0 w 36"/>
                <a:gd name="T69" fmla="*/ 2147483647 h 1985"/>
                <a:gd name="T70" fmla="*/ 0 w 36"/>
                <a:gd name="T71" fmla="*/ 2147483647 h 1985"/>
                <a:gd name="T72" fmla="*/ 2147483647 w 36"/>
                <a:gd name="T73" fmla="*/ 2147483647 h 1985"/>
                <a:gd name="T74" fmla="*/ 2147483647 w 36"/>
                <a:gd name="T75" fmla="*/ 2147483647 h 1985"/>
                <a:gd name="T76" fmla="*/ 0 w 36"/>
                <a:gd name="T77" fmla="*/ 2147483647 h 1985"/>
                <a:gd name="T78" fmla="*/ 0 w 36"/>
                <a:gd name="T79" fmla="*/ 2147483647 h 1985"/>
                <a:gd name="T80" fmla="*/ 0 w 36"/>
                <a:gd name="T81" fmla="*/ 2147483647 h 1985"/>
                <a:gd name="T82" fmla="*/ 2147483647 w 36"/>
                <a:gd name="T83" fmla="*/ 2147483647 h 1985"/>
                <a:gd name="T84" fmla="*/ 2147483647 w 36"/>
                <a:gd name="T85" fmla="*/ 2147483647 h 1985"/>
                <a:gd name="T86" fmla="*/ 0 w 36"/>
                <a:gd name="T87" fmla="*/ 2147483647 h 1985"/>
                <a:gd name="T88" fmla="*/ 0 w 36"/>
                <a:gd name="T89" fmla="*/ 2147483647 h 1985"/>
                <a:gd name="T90" fmla="*/ 0 w 36"/>
                <a:gd name="T91" fmla="*/ 0 h 1985"/>
                <a:gd name="T92" fmla="*/ 2147483647 w 36"/>
                <a:gd name="T93" fmla="*/ 0 h 1985"/>
                <a:gd name="T94" fmla="*/ 2147483647 w 36"/>
                <a:gd name="T95" fmla="*/ 2147483647 h 1985"/>
                <a:gd name="T96" fmla="*/ 0 w 36"/>
                <a:gd name="T97" fmla="*/ 2147483647 h 1985"/>
                <a:gd name="T98" fmla="*/ 0 w 36"/>
                <a:gd name="T99" fmla="*/ 0 h 198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36"/>
                <a:gd name="T151" fmla="*/ 0 h 1985"/>
                <a:gd name="T152" fmla="*/ 36 w 36"/>
                <a:gd name="T153" fmla="*/ 1985 h 198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36" h="1985">
                  <a:moveTo>
                    <a:pt x="0" y="1979"/>
                  </a:moveTo>
                  <a:lnTo>
                    <a:pt x="36" y="1979"/>
                  </a:lnTo>
                  <a:lnTo>
                    <a:pt x="36" y="1985"/>
                  </a:lnTo>
                  <a:lnTo>
                    <a:pt x="0" y="1985"/>
                  </a:lnTo>
                  <a:lnTo>
                    <a:pt x="0" y="1979"/>
                  </a:lnTo>
                  <a:close/>
                  <a:moveTo>
                    <a:pt x="0" y="1756"/>
                  </a:moveTo>
                  <a:lnTo>
                    <a:pt x="36" y="1756"/>
                  </a:lnTo>
                  <a:lnTo>
                    <a:pt x="36" y="1762"/>
                  </a:lnTo>
                  <a:lnTo>
                    <a:pt x="0" y="1762"/>
                  </a:lnTo>
                  <a:lnTo>
                    <a:pt x="0" y="1756"/>
                  </a:lnTo>
                  <a:close/>
                  <a:moveTo>
                    <a:pt x="0" y="1540"/>
                  </a:moveTo>
                  <a:lnTo>
                    <a:pt x="36" y="1540"/>
                  </a:lnTo>
                  <a:lnTo>
                    <a:pt x="36" y="1546"/>
                  </a:lnTo>
                  <a:lnTo>
                    <a:pt x="0" y="1546"/>
                  </a:lnTo>
                  <a:lnTo>
                    <a:pt x="0" y="1540"/>
                  </a:lnTo>
                  <a:close/>
                  <a:moveTo>
                    <a:pt x="0" y="1317"/>
                  </a:moveTo>
                  <a:lnTo>
                    <a:pt x="36" y="1317"/>
                  </a:lnTo>
                  <a:lnTo>
                    <a:pt x="36" y="1323"/>
                  </a:lnTo>
                  <a:lnTo>
                    <a:pt x="0" y="1323"/>
                  </a:lnTo>
                  <a:lnTo>
                    <a:pt x="0" y="1317"/>
                  </a:lnTo>
                  <a:close/>
                  <a:moveTo>
                    <a:pt x="0" y="1095"/>
                  </a:moveTo>
                  <a:lnTo>
                    <a:pt x="36" y="1095"/>
                  </a:lnTo>
                  <a:lnTo>
                    <a:pt x="36" y="1101"/>
                  </a:lnTo>
                  <a:lnTo>
                    <a:pt x="0" y="1101"/>
                  </a:lnTo>
                  <a:lnTo>
                    <a:pt x="0" y="1095"/>
                  </a:lnTo>
                  <a:close/>
                  <a:moveTo>
                    <a:pt x="0" y="878"/>
                  </a:moveTo>
                  <a:lnTo>
                    <a:pt x="36" y="878"/>
                  </a:lnTo>
                  <a:lnTo>
                    <a:pt x="36" y="884"/>
                  </a:lnTo>
                  <a:lnTo>
                    <a:pt x="0" y="884"/>
                  </a:lnTo>
                  <a:lnTo>
                    <a:pt x="0" y="878"/>
                  </a:lnTo>
                  <a:close/>
                  <a:moveTo>
                    <a:pt x="0" y="656"/>
                  </a:moveTo>
                  <a:lnTo>
                    <a:pt x="36" y="656"/>
                  </a:lnTo>
                  <a:lnTo>
                    <a:pt x="36" y="662"/>
                  </a:lnTo>
                  <a:lnTo>
                    <a:pt x="0" y="662"/>
                  </a:lnTo>
                  <a:lnTo>
                    <a:pt x="0" y="656"/>
                  </a:lnTo>
                  <a:close/>
                  <a:moveTo>
                    <a:pt x="0" y="439"/>
                  </a:moveTo>
                  <a:lnTo>
                    <a:pt x="36" y="439"/>
                  </a:lnTo>
                  <a:lnTo>
                    <a:pt x="36" y="445"/>
                  </a:lnTo>
                  <a:lnTo>
                    <a:pt x="0" y="445"/>
                  </a:lnTo>
                  <a:lnTo>
                    <a:pt x="0" y="439"/>
                  </a:lnTo>
                  <a:close/>
                  <a:moveTo>
                    <a:pt x="0" y="217"/>
                  </a:moveTo>
                  <a:lnTo>
                    <a:pt x="36" y="217"/>
                  </a:lnTo>
                  <a:lnTo>
                    <a:pt x="36" y="223"/>
                  </a:lnTo>
                  <a:lnTo>
                    <a:pt x="0" y="223"/>
                  </a:lnTo>
                  <a:lnTo>
                    <a:pt x="0" y="217"/>
                  </a:lnTo>
                  <a:close/>
                  <a:moveTo>
                    <a:pt x="0" y="0"/>
                  </a:moveTo>
                  <a:lnTo>
                    <a:pt x="36" y="0"/>
                  </a:lnTo>
                  <a:lnTo>
                    <a:pt x="36" y="6"/>
                  </a:lnTo>
                  <a:lnTo>
                    <a:pt x="0" y="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68686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0" name="Rectangle 20"/>
            <p:cNvSpPr>
              <a:spLocks noChangeArrowheads="1"/>
            </p:cNvSpPr>
            <p:nvPr/>
          </p:nvSpPr>
          <p:spPr bwMode="auto">
            <a:xfrm>
              <a:off x="601663" y="2894013"/>
              <a:ext cx="7353300" cy="9525"/>
            </a:xfrm>
            <a:prstGeom prst="rect">
              <a:avLst/>
            </a:prstGeom>
            <a:solidFill>
              <a:srgbClr val="002060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1" name="Freeform 21"/>
            <p:cNvSpPr>
              <a:spLocks noEditPoints="1"/>
            </p:cNvSpPr>
            <p:nvPr/>
          </p:nvSpPr>
          <p:spPr bwMode="auto">
            <a:xfrm>
              <a:off x="585788" y="2898775"/>
              <a:ext cx="7362825" cy="57150"/>
            </a:xfrm>
            <a:custGeom>
              <a:avLst/>
              <a:gdLst>
                <a:gd name="T0" fmla="*/ 2147483647 w 4638"/>
                <a:gd name="T1" fmla="*/ 2147483647 h 36"/>
                <a:gd name="T2" fmla="*/ 0 w 4638"/>
                <a:gd name="T3" fmla="*/ 0 h 36"/>
                <a:gd name="T4" fmla="*/ 2147483647 w 4638"/>
                <a:gd name="T5" fmla="*/ 0 h 36"/>
                <a:gd name="T6" fmla="*/ 2147483647 w 4638"/>
                <a:gd name="T7" fmla="*/ 2147483647 h 36"/>
                <a:gd name="T8" fmla="*/ 2147483647 w 4638"/>
                <a:gd name="T9" fmla="*/ 0 h 36"/>
                <a:gd name="T10" fmla="*/ 2147483647 w 4638"/>
                <a:gd name="T11" fmla="*/ 2147483647 h 36"/>
                <a:gd name="T12" fmla="*/ 2147483647 w 4638"/>
                <a:gd name="T13" fmla="*/ 0 h 36"/>
                <a:gd name="T14" fmla="*/ 2147483647 w 4638"/>
                <a:gd name="T15" fmla="*/ 0 h 36"/>
                <a:gd name="T16" fmla="*/ 2147483647 w 4638"/>
                <a:gd name="T17" fmla="*/ 2147483647 h 36"/>
                <a:gd name="T18" fmla="*/ 2147483647 w 4638"/>
                <a:gd name="T19" fmla="*/ 0 h 36"/>
                <a:gd name="T20" fmla="*/ 2147483647 w 4638"/>
                <a:gd name="T21" fmla="*/ 2147483647 h 36"/>
                <a:gd name="T22" fmla="*/ 2147483647 w 4638"/>
                <a:gd name="T23" fmla="*/ 0 h 36"/>
                <a:gd name="T24" fmla="*/ 2147483647 w 4638"/>
                <a:gd name="T25" fmla="*/ 0 h 36"/>
                <a:gd name="T26" fmla="*/ 2147483647 w 4638"/>
                <a:gd name="T27" fmla="*/ 2147483647 h 36"/>
                <a:gd name="T28" fmla="*/ 2147483647 w 4638"/>
                <a:gd name="T29" fmla="*/ 0 h 36"/>
                <a:gd name="T30" fmla="*/ 2147483647 w 4638"/>
                <a:gd name="T31" fmla="*/ 2147483647 h 36"/>
                <a:gd name="T32" fmla="*/ 2147483647 w 4638"/>
                <a:gd name="T33" fmla="*/ 0 h 36"/>
                <a:gd name="T34" fmla="*/ 2147483647 w 4638"/>
                <a:gd name="T35" fmla="*/ 0 h 36"/>
                <a:gd name="T36" fmla="*/ 2147483647 w 4638"/>
                <a:gd name="T37" fmla="*/ 2147483647 h 36"/>
                <a:gd name="T38" fmla="*/ 2147483647 w 4638"/>
                <a:gd name="T39" fmla="*/ 0 h 36"/>
                <a:gd name="T40" fmla="*/ 2147483647 w 4638"/>
                <a:gd name="T41" fmla="*/ 2147483647 h 36"/>
                <a:gd name="T42" fmla="*/ 2147483647 w 4638"/>
                <a:gd name="T43" fmla="*/ 0 h 36"/>
                <a:gd name="T44" fmla="*/ 2147483647 w 4638"/>
                <a:gd name="T45" fmla="*/ 0 h 36"/>
                <a:gd name="T46" fmla="*/ 2147483647 w 4638"/>
                <a:gd name="T47" fmla="*/ 2147483647 h 36"/>
                <a:gd name="T48" fmla="*/ 2147483647 w 4638"/>
                <a:gd name="T49" fmla="*/ 0 h 36"/>
                <a:gd name="T50" fmla="*/ 2147483647 w 4638"/>
                <a:gd name="T51" fmla="*/ 2147483647 h 36"/>
                <a:gd name="T52" fmla="*/ 2147483647 w 4638"/>
                <a:gd name="T53" fmla="*/ 0 h 36"/>
                <a:gd name="T54" fmla="*/ 2147483647 w 4638"/>
                <a:gd name="T55" fmla="*/ 0 h 36"/>
                <a:gd name="T56" fmla="*/ 2147483647 w 4638"/>
                <a:gd name="T57" fmla="*/ 2147483647 h 36"/>
                <a:gd name="T58" fmla="*/ 2147483647 w 4638"/>
                <a:gd name="T59" fmla="*/ 0 h 36"/>
                <a:gd name="T60" fmla="*/ 2147483647 w 4638"/>
                <a:gd name="T61" fmla="*/ 2147483647 h 36"/>
                <a:gd name="T62" fmla="*/ 2147483647 w 4638"/>
                <a:gd name="T63" fmla="*/ 0 h 36"/>
                <a:gd name="T64" fmla="*/ 2147483647 w 4638"/>
                <a:gd name="T65" fmla="*/ 0 h 36"/>
                <a:gd name="T66" fmla="*/ 2147483647 w 4638"/>
                <a:gd name="T67" fmla="*/ 2147483647 h 36"/>
                <a:gd name="T68" fmla="*/ 2147483647 w 4638"/>
                <a:gd name="T69" fmla="*/ 0 h 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4638"/>
                <a:gd name="T106" fmla="*/ 0 h 36"/>
                <a:gd name="T107" fmla="*/ 4638 w 4638"/>
                <a:gd name="T108" fmla="*/ 36 h 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4638" h="36">
                  <a:moveTo>
                    <a:pt x="6" y="0"/>
                  </a:moveTo>
                  <a:lnTo>
                    <a:pt x="6" y="36"/>
                  </a:lnTo>
                  <a:lnTo>
                    <a:pt x="0" y="36"/>
                  </a:lnTo>
                  <a:lnTo>
                    <a:pt x="0" y="0"/>
                  </a:lnTo>
                  <a:lnTo>
                    <a:pt x="6" y="0"/>
                  </a:lnTo>
                  <a:close/>
                  <a:moveTo>
                    <a:pt x="361" y="0"/>
                  </a:moveTo>
                  <a:lnTo>
                    <a:pt x="361" y="36"/>
                  </a:lnTo>
                  <a:lnTo>
                    <a:pt x="355" y="36"/>
                  </a:lnTo>
                  <a:lnTo>
                    <a:pt x="355" y="0"/>
                  </a:lnTo>
                  <a:lnTo>
                    <a:pt x="361" y="0"/>
                  </a:lnTo>
                  <a:close/>
                  <a:moveTo>
                    <a:pt x="721" y="0"/>
                  </a:moveTo>
                  <a:lnTo>
                    <a:pt x="721" y="36"/>
                  </a:lnTo>
                  <a:lnTo>
                    <a:pt x="715" y="36"/>
                  </a:lnTo>
                  <a:lnTo>
                    <a:pt x="715" y="0"/>
                  </a:lnTo>
                  <a:lnTo>
                    <a:pt x="721" y="0"/>
                  </a:lnTo>
                  <a:close/>
                  <a:moveTo>
                    <a:pt x="1076" y="0"/>
                  </a:moveTo>
                  <a:lnTo>
                    <a:pt x="1076" y="36"/>
                  </a:lnTo>
                  <a:lnTo>
                    <a:pt x="1070" y="36"/>
                  </a:lnTo>
                  <a:lnTo>
                    <a:pt x="1070" y="0"/>
                  </a:lnTo>
                  <a:lnTo>
                    <a:pt x="1076" y="0"/>
                  </a:lnTo>
                  <a:close/>
                  <a:moveTo>
                    <a:pt x="1430" y="0"/>
                  </a:moveTo>
                  <a:lnTo>
                    <a:pt x="1430" y="36"/>
                  </a:lnTo>
                  <a:lnTo>
                    <a:pt x="1424" y="36"/>
                  </a:lnTo>
                  <a:lnTo>
                    <a:pt x="1424" y="0"/>
                  </a:lnTo>
                  <a:lnTo>
                    <a:pt x="1430" y="0"/>
                  </a:lnTo>
                  <a:close/>
                  <a:moveTo>
                    <a:pt x="1785" y="0"/>
                  </a:moveTo>
                  <a:lnTo>
                    <a:pt x="1785" y="36"/>
                  </a:lnTo>
                  <a:lnTo>
                    <a:pt x="1779" y="36"/>
                  </a:lnTo>
                  <a:lnTo>
                    <a:pt x="1779" y="0"/>
                  </a:lnTo>
                  <a:lnTo>
                    <a:pt x="1785" y="0"/>
                  </a:lnTo>
                  <a:close/>
                  <a:moveTo>
                    <a:pt x="2145" y="0"/>
                  </a:moveTo>
                  <a:lnTo>
                    <a:pt x="2145" y="36"/>
                  </a:lnTo>
                  <a:lnTo>
                    <a:pt x="2139" y="36"/>
                  </a:lnTo>
                  <a:lnTo>
                    <a:pt x="2139" y="0"/>
                  </a:lnTo>
                  <a:lnTo>
                    <a:pt x="2145" y="0"/>
                  </a:lnTo>
                  <a:close/>
                  <a:moveTo>
                    <a:pt x="2499" y="0"/>
                  </a:moveTo>
                  <a:lnTo>
                    <a:pt x="2499" y="36"/>
                  </a:lnTo>
                  <a:lnTo>
                    <a:pt x="2493" y="36"/>
                  </a:lnTo>
                  <a:lnTo>
                    <a:pt x="2493" y="0"/>
                  </a:lnTo>
                  <a:lnTo>
                    <a:pt x="2499" y="0"/>
                  </a:lnTo>
                  <a:close/>
                  <a:moveTo>
                    <a:pt x="2854" y="0"/>
                  </a:moveTo>
                  <a:lnTo>
                    <a:pt x="2854" y="36"/>
                  </a:lnTo>
                  <a:lnTo>
                    <a:pt x="2848" y="36"/>
                  </a:lnTo>
                  <a:lnTo>
                    <a:pt x="2848" y="0"/>
                  </a:lnTo>
                  <a:lnTo>
                    <a:pt x="2854" y="0"/>
                  </a:lnTo>
                  <a:close/>
                  <a:moveTo>
                    <a:pt x="3214" y="0"/>
                  </a:moveTo>
                  <a:lnTo>
                    <a:pt x="3214" y="36"/>
                  </a:lnTo>
                  <a:lnTo>
                    <a:pt x="3208" y="36"/>
                  </a:lnTo>
                  <a:lnTo>
                    <a:pt x="3208" y="0"/>
                  </a:lnTo>
                  <a:lnTo>
                    <a:pt x="3214" y="0"/>
                  </a:lnTo>
                  <a:close/>
                  <a:moveTo>
                    <a:pt x="3569" y="0"/>
                  </a:moveTo>
                  <a:lnTo>
                    <a:pt x="3569" y="36"/>
                  </a:lnTo>
                  <a:lnTo>
                    <a:pt x="3563" y="36"/>
                  </a:lnTo>
                  <a:lnTo>
                    <a:pt x="3563" y="0"/>
                  </a:lnTo>
                  <a:lnTo>
                    <a:pt x="3569" y="0"/>
                  </a:lnTo>
                  <a:close/>
                  <a:moveTo>
                    <a:pt x="3923" y="0"/>
                  </a:moveTo>
                  <a:lnTo>
                    <a:pt x="3923" y="36"/>
                  </a:lnTo>
                  <a:lnTo>
                    <a:pt x="3917" y="36"/>
                  </a:lnTo>
                  <a:lnTo>
                    <a:pt x="3917" y="0"/>
                  </a:lnTo>
                  <a:lnTo>
                    <a:pt x="3923" y="0"/>
                  </a:lnTo>
                  <a:close/>
                  <a:moveTo>
                    <a:pt x="4277" y="0"/>
                  </a:moveTo>
                  <a:lnTo>
                    <a:pt x="4277" y="36"/>
                  </a:lnTo>
                  <a:lnTo>
                    <a:pt x="4271" y="36"/>
                  </a:lnTo>
                  <a:lnTo>
                    <a:pt x="4271" y="0"/>
                  </a:lnTo>
                  <a:lnTo>
                    <a:pt x="4277" y="0"/>
                  </a:lnTo>
                  <a:close/>
                  <a:moveTo>
                    <a:pt x="4638" y="0"/>
                  </a:moveTo>
                  <a:lnTo>
                    <a:pt x="4638" y="36"/>
                  </a:lnTo>
                  <a:lnTo>
                    <a:pt x="4632" y="36"/>
                  </a:lnTo>
                  <a:lnTo>
                    <a:pt x="4632" y="0"/>
                  </a:lnTo>
                  <a:lnTo>
                    <a:pt x="4638" y="0"/>
                  </a:lnTo>
                  <a:close/>
                </a:path>
              </a:pathLst>
            </a:custGeom>
            <a:solidFill>
              <a:srgbClr val="868686"/>
            </a:solidFill>
            <a:ln w="9525">
              <a:solidFill>
                <a:srgbClr val="00206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2" name="Freeform 22"/>
            <p:cNvSpPr>
              <a:spLocks/>
            </p:cNvSpPr>
            <p:nvPr/>
          </p:nvSpPr>
          <p:spPr bwMode="auto">
            <a:xfrm>
              <a:off x="874713" y="3638550"/>
              <a:ext cx="28575" cy="1222375"/>
            </a:xfrm>
            <a:custGeom>
              <a:avLst/>
              <a:gdLst>
                <a:gd name="T0" fmla="*/ 2147483647 w 48"/>
                <a:gd name="T1" fmla="*/ 2147483647 h 2048"/>
                <a:gd name="T2" fmla="*/ 2147483647 w 48"/>
                <a:gd name="T3" fmla="*/ 2147483647 h 2048"/>
                <a:gd name="T4" fmla="*/ 2147483647 w 48"/>
                <a:gd name="T5" fmla="*/ 2147483647 h 2048"/>
                <a:gd name="T6" fmla="*/ 0 w 48"/>
                <a:gd name="T7" fmla="*/ 2147483647 h 2048"/>
                <a:gd name="T8" fmla="*/ 0 w 48"/>
                <a:gd name="T9" fmla="*/ 2147483647 h 2048"/>
                <a:gd name="T10" fmla="*/ 2147483647 w 48"/>
                <a:gd name="T11" fmla="*/ 0 h 2048"/>
                <a:gd name="T12" fmla="*/ 2147483647 w 48"/>
                <a:gd name="T13" fmla="*/ 2147483647 h 204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2048"/>
                <a:gd name="T23" fmla="*/ 48 w 48"/>
                <a:gd name="T24" fmla="*/ 2048 h 204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2048">
                  <a:moveTo>
                    <a:pt x="48" y="24"/>
                  </a:moveTo>
                  <a:lnTo>
                    <a:pt x="48" y="2024"/>
                  </a:lnTo>
                  <a:cubicBezTo>
                    <a:pt x="48" y="2038"/>
                    <a:pt x="38" y="2048"/>
                    <a:pt x="24" y="2048"/>
                  </a:cubicBezTo>
                  <a:cubicBezTo>
                    <a:pt x="11" y="2048"/>
                    <a:pt x="0" y="2038"/>
                    <a:pt x="0" y="202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3" name="Freeform 23"/>
            <p:cNvSpPr>
              <a:spLocks/>
            </p:cNvSpPr>
            <p:nvPr/>
          </p:nvSpPr>
          <p:spPr bwMode="auto">
            <a:xfrm>
              <a:off x="1436688" y="3219450"/>
              <a:ext cx="28575" cy="811213"/>
            </a:xfrm>
            <a:custGeom>
              <a:avLst/>
              <a:gdLst>
                <a:gd name="T0" fmla="*/ 2147483647 w 48"/>
                <a:gd name="T1" fmla="*/ 2147483647 h 1360"/>
                <a:gd name="T2" fmla="*/ 2147483647 w 48"/>
                <a:gd name="T3" fmla="*/ 2147483647 h 1360"/>
                <a:gd name="T4" fmla="*/ 2147483647 w 48"/>
                <a:gd name="T5" fmla="*/ 2147483647 h 1360"/>
                <a:gd name="T6" fmla="*/ 0 w 48"/>
                <a:gd name="T7" fmla="*/ 2147483647 h 1360"/>
                <a:gd name="T8" fmla="*/ 0 w 48"/>
                <a:gd name="T9" fmla="*/ 2147483647 h 1360"/>
                <a:gd name="T10" fmla="*/ 2147483647 w 48"/>
                <a:gd name="T11" fmla="*/ 0 h 1360"/>
                <a:gd name="T12" fmla="*/ 2147483647 w 48"/>
                <a:gd name="T13" fmla="*/ 2147483647 h 13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360"/>
                <a:gd name="T23" fmla="*/ 48 w 48"/>
                <a:gd name="T24" fmla="*/ 1360 h 13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360">
                  <a:moveTo>
                    <a:pt x="48" y="24"/>
                  </a:moveTo>
                  <a:lnTo>
                    <a:pt x="48" y="1336"/>
                  </a:lnTo>
                  <a:cubicBezTo>
                    <a:pt x="48" y="1350"/>
                    <a:pt x="38" y="1360"/>
                    <a:pt x="24" y="1360"/>
                  </a:cubicBezTo>
                  <a:cubicBezTo>
                    <a:pt x="11" y="1360"/>
                    <a:pt x="0" y="1350"/>
                    <a:pt x="0" y="133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4" name="Freeform 24"/>
            <p:cNvSpPr>
              <a:spLocks/>
            </p:cNvSpPr>
            <p:nvPr/>
          </p:nvSpPr>
          <p:spPr bwMode="auto">
            <a:xfrm>
              <a:off x="1998663" y="3055938"/>
              <a:ext cx="28575" cy="573087"/>
            </a:xfrm>
            <a:custGeom>
              <a:avLst/>
              <a:gdLst>
                <a:gd name="T0" fmla="*/ 2147483647 w 48"/>
                <a:gd name="T1" fmla="*/ 2147483647 h 960"/>
                <a:gd name="T2" fmla="*/ 2147483647 w 48"/>
                <a:gd name="T3" fmla="*/ 2147483647 h 960"/>
                <a:gd name="T4" fmla="*/ 2147483647 w 48"/>
                <a:gd name="T5" fmla="*/ 2147483647 h 960"/>
                <a:gd name="T6" fmla="*/ 0 w 48"/>
                <a:gd name="T7" fmla="*/ 2147483647 h 960"/>
                <a:gd name="T8" fmla="*/ 0 w 48"/>
                <a:gd name="T9" fmla="*/ 2147483647 h 960"/>
                <a:gd name="T10" fmla="*/ 2147483647 w 48"/>
                <a:gd name="T11" fmla="*/ 0 h 960"/>
                <a:gd name="T12" fmla="*/ 2147483647 w 48"/>
                <a:gd name="T13" fmla="*/ 2147483647 h 96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960"/>
                <a:gd name="T23" fmla="*/ 48 w 48"/>
                <a:gd name="T24" fmla="*/ 960 h 96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960">
                  <a:moveTo>
                    <a:pt x="48" y="24"/>
                  </a:moveTo>
                  <a:lnTo>
                    <a:pt x="48" y="936"/>
                  </a:lnTo>
                  <a:cubicBezTo>
                    <a:pt x="48" y="950"/>
                    <a:pt x="38" y="960"/>
                    <a:pt x="24" y="960"/>
                  </a:cubicBezTo>
                  <a:cubicBezTo>
                    <a:pt x="11" y="960"/>
                    <a:pt x="0" y="950"/>
                    <a:pt x="0" y="93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5" name="Freeform 25"/>
            <p:cNvSpPr>
              <a:spLocks/>
            </p:cNvSpPr>
            <p:nvPr/>
          </p:nvSpPr>
          <p:spPr bwMode="auto">
            <a:xfrm>
              <a:off x="2571750" y="3916363"/>
              <a:ext cx="28575" cy="1182687"/>
            </a:xfrm>
            <a:custGeom>
              <a:avLst/>
              <a:gdLst>
                <a:gd name="T0" fmla="*/ 2147483647 w 48"/>
                <a:gd name="T1" fmla="*/ 2147483647 h 1984"/>
                <a:gd name="T2" fmla="*/ 2147483647 w 48"/>
                <a:gd name="T3" fmla="*/ 2147483647 h 1984"/>
                <a:gd name="T4" fmla="*/ 2147483647 w 48"/>
                <a:gd name="T5" fmla="*/ 2147483647 h 1984"/>
                <a:gd name="T6" fmla="*/ 0 w 48"/>
                <a:gd name="T7" fmla="*/ 2147483647 h 1984"/>
                <a:gd name="T8" fmla="*/ 0 w 48"/>
                <a:gd name="T9" fmla="*/ 2147483647 h 1984"/>
                <a:gd name="T10" fmla="*/ 2147483647 w 48"/>
                <a:gd name="T11" fmla="*/ 0 h 1984"/>
                <a:gd name="T12" fmla="*/ 2147483647 w 48"/>
                <a:gd name="T13" fmla="*/ 2147483647 h 198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984"/>
                <a:gd name="T23" fmla="*/ 48 w 48"/>
                <a:gd name="T24" fmla="*/ 1984 h 198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984">
                  <a:moveTo>
                    <a:pt x="48" y="24"/>
                  </a:moveTo>
                  <a:lnTo>
                    <a:pt x="48" y="1960"/>
                  </a:lnTo>
                  <a:cubicBezTo>
                    <a:pt x="48" y="1974"/>
                    <a:pt x="38" y="1984"/>
                    <a:pt x="24" y="1984"/>
                  </a:cubicBezTo>
                  <a:cubicBezTo>
                    <a:pt x="11" y="1984"/>
                    <a:pt x="0" y="1974"/>
                    <a:pt x="0" y="196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6" name="Freeform 26"/>
            <p:cNvSpPr>
              <a:spLocks/>
            </p:cNvSpPr>
            <p:nvPr/>
          </p:nvSpPr>
          <p:spPr bwMode="auto">
            <a:xfrm>
              <a:off x="3133725" y="2684463"/>
              <a:ext cx="28575" cy="381000"/>
            </a:xfrm>
            <a:custGeom>
              <a:avLst/>
              <a:gdLst>
                <a:gd name="T0" fmla="*/ 2147483647 w 48"/>
                <a:gd name="T1" fmla="*/ 2147483647 h 640"/>
                <a:gd name="T2" fmla="*/ 2147483647 w 48"/>
                <a:gd name="T3" fmla="*/ 2147483647 h 640"/>
                <a:gd name="T4" fmla="*/ 2147483647 w 48"/>
                <a:gd name="T5" fmla="*/ 2147483647 h 640"/>
                <a:gd name="T6" fmla="*/ 0 w 48"/>
                <a:gd name="T7" fmla="*/ 2147483647 h 640"/>
                <a:gd name="T8" fmla="*/ 0 w 48"/>
                <a:gd name="T9" fmla="*/ 2147483647 h 640"/>
                <a:gd name="T10" fmla="*/ 2147483647 w 48"/>
                <a:gd name="T11" fmla="*/ 0 h 640"/>
                <a:gd name="T12" fmla="*/ 2147483647 w 48"/>
                <a:gd name="T13" fmla="*/ 2147483647 h 6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640"/>
                <a:gd name="T23" fmla="*/ 48 w 48"/>
                <a:gd name="T24" fmla="*/ 640 h 6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640">
                  <a:moveTo>
                    <a:pt x="48" y="24"/>
                  </a:moveTo>
                  <a:lnTo>
                    <a:pt x="48" y="616"/>
                  </a:lnTo>
                  <a:cubicBezTo>
                    <a:pt x="48" y="630"/>
                    <a:pt x="38" y="640"/>
                    <a:pt x="24" y="640"/>
                  </a:cubicBezTo>
                  <a:cubicBezTo>
                    <a:pt x="11" y="640"/>
                    <a:pt x="0" y="630"/>
                    <a:pt x="0" y="61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7" name="Freeform 27"/>
            <p:cNvSpPr>
              <a:spLocks/>
            </p:cNvSpPr>
            <p:nvPr/>
          </p:nvSpPr>
          <p:spPr bwMode="auto">
            <a:xfrm>
              <a:off x="3697288" y="3276600"/>
              <a:ext cx="28575" cy="1125538"/>
            </a:xfrm>
            <a:custGeom>
              <a:avLst/>
              <a:gdLst>
                <a:gd name="T0" fmla="*/ 2147483647 w 48"/>
                <a:gd name="T1" fmla="*/ 2147483647 h 1888"/>
                <a:gd name="T2" fmla="*/ 2147483647 w 48"/>
                <a:gd name="T3" fmla="*/ 2147483647 h 1888"/>
                <a:gd name="T4" fmla="*/ 2147483647 w 48"/>
                <a:gd name="T5" fmla="*/ 2147483647 h 1888"/>
                <a:gd name="T6" fmla="*/ 0 w 48"/>
                <a:gd name="T7" fmla="*/ 2147483647 h 1888"/>
                <a:gd name="T8" fmla="*/ 0 w 48"/>
                <a:gd name="T9" fmla="*/ 2147483647 h 1888"/>
                <a:gd name="T10" fmla="*/ 2147483647 w 48"/>
                <a:gd name="T11" fmla="*/ 0 h 1888"/>
                <a:gd name="T12" fmla="*/ 2147483647 w 48"/>
                <a:gd name="T13" fmla="*/ 2147483647 h 18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888"/>
                <a:gd name="T23" fmla="*/ 48 w 48"/>
                <a:gd name="T24" fmla="*/ 1888 h 18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888">
                  <a:moveTo>
                    <a:pt x="48" y="24"/>
                  </a:moveTo>
                  <a:lnTo>
                    <a:pt x="48" y="1864"/>
                  </a:lnTo>
                  <a:cubicBezTo>
                    <a:pt x="48" y="1878"/>
                    <a:pt x="38" y="1888"/>
                    <a:pt x="24" y="1888"/>
                  </a:cubicBezTo>
                  <a:cubicBezTo>
                    <a:pt x="11" y="1888"/>
                    <a:pt x="0" y="1878"/>
                    <a:pt x="0" y="186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8" name="Freeform 28"/>
            <p:cNvSpPr>
              <a:spLocks/>
            </p:cNvSpPr>
            <p:nvPr/>
          </p:nvSpPr>
          <p:spPr bwMode="auto">
            <a:xfrm>
              <a:off x="4259263" y="2827338"/>
              <a:ext cx="28575" cy="620712"/>
            </a:xfrm>
            <a:custGeom>
              <a:avLst/>
              <a:gdLst>
                <a:gd name="T0" fmla="*/ 2147483647 w 48"/>
                <a:gd name="T1" fmla="*/ 2147483647 h 1040"/>
                <a:gd name="T2" fmla="*/ 2147483647 w 48"/>
                <a:gd name="T3" fmla="*/ 2147483647 h 1040"/>
                <a:gd name="T4" fmla="*/ 2147483647 w 48"/>
                <a:gd name="T5" fmla="*/ 2147483647 h 1040"/>
                <a:gd name="T6" fmla="*/ 0 w 48"/>
                <a:gd name="T7" fmla="*/ 2147483647 h 1040"/>
                <a:gd name="T8" fmla="*/ 0 w 48"/>
                <a:gd name="T9" fmla="*/ 2147483647 h 1040"/>
                <a:gd name="T10" fmla="*/ 2147483647 w 48"/>
                <a:gd name="T11" fmla="*/ 0 h 1040"/>
                <a:gd name="T12" fmla="*/ 2147483647 w 48"/>
                <a:gd name="T13" fmla="*/ 2147483647 h 10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40"/>
                <a:gd name="T23" fmla="*/ 48 w 48"/>
                <a:gd name="T24" fmla="*/ 1040 h 1040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40">
                  <a:moveTo>
                    <a:pt x="48" y="24"/>
                  </a:moveTo>
                  <a:lnTo>
                    <a:pt x="48" y="1016"/>
                  </a:lnTo>
                  <a:cubicBezTo>
                    <a:pt x="48" y="1030"/>
                    <a:pt x="38" y="1040"/>
                    <a:pt x="24" y="1040"/>
                  </a:cubicBezTo>
                  <a:cubicBezTo>
                    <a:pt x="11" y="1040"/>
                    <a:pt x="0" y="1030"/>
                    <a:pt x="0" y="1016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49" name="Freeform 29"/>
            <p:cNvSpPr>
              <a:spLocks/>
            </p:cNvSpPr>
            <p:nvPr/>
          </p:nvSpPr>
          <p:spPr bwMode="auto">
            <a:xfrm>
              <a:off x="4832350" y="2589213"/>
              <a:ext cx="28575" cy="611187"/>
            </a:xfrm>
            <a:custGeom>
              <a:avLst/>
              <a:gdLst>
                <a:gd name="T0" fmla="*/ 2147483647 w 48"/>
                <a:gd name="T1" fmla="*/ 2147483647 h 1024"/>
                <a:gd name="T2" fmla="*/ 2147483647 w 48"/>
                <a:gd name="T3" fmla="*/ 2147483647 h 1024"/>
                <a:gd name="T4" fmla="*/ 2147483647 w 48"/>
                <a:gd name="T5" fmla="*/ 2147483647 h 1024"/>
                <a:gd name="T6" fmla="*/ 0 w 48"/>
                <a:gd name="T7" fmla="*/ 2147483647 h 1024"/>
                <a:gd name="T8" fmla="*/ 0 w 48"/>
                <a:gd name="T9" fmla="*/ 2147483647 h 1024"/>
                <a:gd name="T10" fmla="*/ 2147483647 w 48"/>
                <a:gd name="T11" fmla="*/ 0 h 1024"/>
                <a:gd name="T12" fmla="*/ 2147483647 w 48"/>
                <a:gd name="T13" fmla="*/ 2147483647 h 10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24"/>
                <a:gd name="T23" fmla="*/ 48 w 48"/>
                <a:gd name="T24" fmla="*/ 1024 h 10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24">
                  <a:moveTo>
                    <a:pt x="48" y="24"/>
                  </a:moveTo>
                  <a:lnTo>
                    <a:pt x="48" y="1000"/>
                  </a:lnTo>
                  <a:cubicBezTo>
                    <a:pt x="48" y="1014"/>
                    <a:pt x="38" y="1024"/>
                    <a:pt x="24" y="1024"/>
                  </a:cubicBezTo>
                  <a:cubicBezTo>
                    <a:pt x="11" y="1024"/>
                    <a:pt x="0" y="1014"/>
                    <a:pt x="0" y="100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0" name="Freeform 30"/>
            <p:cNvSpPr>
              <a:spLocks/>
            </p:cNvSpPr>
            <p:nvPr/>
          </p:nvSpPr>
          <p:spPr bwMode="auto">
            <a:xfrm>
              <a:off x="5394325" y="2684463"/>
              <a:ext cx="28575" cy="1117600"/>
            </a:xfrm>
            <a:custGeom>
              <a:avLst/>
              <a:gdLst>
                <a:gd name="T0" fmla="*/ 2147483647 w 48"/>
                <a:gd name="T1" fmla="*/ 2147483647 h 1872"/>
                <a:gd name="T2" fmla="*/ 2147483647 w 48"/>
                <a:gd name="T3" fmla="*/ 2147483647 h 1872"/>
                <a:gd name="T4" fmla="*/ 2147483647 w 48"/>
                <a:gd name="T5" fmla="*/ 2147483647 h 1872"/>
                <a:gd name="T6" fmla="*/ 0 w 48"/>
                <a:gd name="T7" fmla="*/ 2147483647 h 1872"/>
                <a:gd name="T8" fmla="*/ 0 w 48"/>
                <a:gd name="T9" fmla="*/ 2147483647 h 1872"/>
                <a:gd name="T10" fmla="*/ 2147483647 w 48"/>
                <a:gd name="T11" fmla="*/ 0 h 1872"/>
                <a:gd name="T12" fmla="*/ 2147483647 w 48"/>
                <a:gd name="T13" fmla="*/ 2147483647 h 18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872"/>
                <a:gd name="T23" fmla="*/ 48 w 48"/>
                <a:gd name="T24" fmla="*/ 1872 h 18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872">
                  <a:moveTo>
                    <a:pt x="48" y="24"/>
                  </a:moveTo>
                  <a:lnTo>
                    <a:pt x="48" y="1848"/>
                  </a:lnTo>
                  <a:cubicBezTo>
                    <a:pt x="48" y="1862"/>
                    <a:pt x="38" y="1872"/>
                    <a:pt x="24" y="1872"/>
                  </a:cubicBezTo>
                  <a:cubicBezTo>
                    <a:pt x="11" y="1872"/>
                    <a:pt x="0" y="1862"/>
                    <a:pt x="0" y="184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1" name="Freeform 31"/>
            <p:cNvSpPr>
              <a:spLocks/>
            </p:cNvSpPr>
            <p:nvPr/>
          </p:nvSpPr>
          <p:spPr bwMode="auto">
            <a:xfrm>
              <a:off x="5956300" y="2551113"/>
              <a:ext cx="28575" cy="1163637"/>
            </a:xfrm>
            <a:custGeom>
              <a:avLst/>
              <a:gdLst>
                <a:gd name="T0" fmla="*/ 2147483647 w 48"/>
                <a:gd name="T1" fmla="*/ 2147483647 h 1952"/>
                <a:gd name="T2" fmla="*/ 2147483647 w 48"/>
                <a:gd name="T3" fmla="*/ 2147483647 h 1952"/>
                <a:gd name="T4" fmla="*/ 2147483647 w 48"/>
                <a:gd name="T5" fmla="*/ 2147483647 h 1952"/>
                <a:gd name="T6" fmla="*/ 0 w 48"/>
                <a:gd name="T7" fmla="*/ 2147483647 h 1952"/>
                <a:gd name="T8" fmla="*/ 0 w 48"/>
                <a:gd name="T9" fmla="*/ 2147483647 h 1952"/>
                <a:gd name="T10" fmla="*/ 2147483647 w 48"/>
                <a:gd name="T11" fmla="*/ 0 h 1952"/>
                <a:gd name="T12" fmla="*/ 2147483647 w 48"/>
                <a:gd name="T13" fmla="*/ 2147483647 h 195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952"/>
                <a:gd name="T23" fmla="*/ 48 w 48"/>
                <a:gd name="T24" fmla="*/ 1952 h 195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952">
                  <a:moveTo>
                    <a:pt x="48" y="24"/>
                  </a:moveTo>
                  <a:lnTo>
                    <a:pt x="48" y="1928"/>
                  </a:lnTo>
                  <a:cubicBezTo>
                    <a:pt x="48" y="1942"/>
                    <a:pt x="38" y="1952"/>
                    <a:pt x="24" y="1952"/>
                  </a:cubicBezTo>
                  <a:cubicBezTo>
                    <a:pt x="11" y="1952"/>
                    <a:pt x="0" y="1942"/>
                    <a:pt x="0" y="192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2" name="Freeform 32"/>
            <p:cNvSpPr>
              <a:spLocks/>
            </p:cNvSpPr>
            <p:nvPr/>
          </p:nvSpPr>
          <p:spPr bwMode="auto">
            <a:xfrm>
              <a:off x="6529388" y="2206625"/>
              <a:ext cx="28575" cy="849313"/>
            </a:xfrm>
            <a:custGeom>
              <a:avLst/>
              <a:gdLst>
                <a:gd name="T0" fmla="*/ 2147483647 w 48"/>
                <a:gd name="T1" fmla="*/ 2147483647 h 1424"/>
                <a:gd name="T2" fmla="*/ 2147483647 w 48"/>
                <a:gd name="T3" fmla="*/ 2147483647 h 1424"/>
                <a:gd name="T4" fmla="*/ 2147483647 w 48"/>
                <a:gd name="T5" fmla="*/ 2147483647 h 1424"/>
                <a:gd name="T6" fmla="*/ 0 w 48"/>
                <a:gd name="T7" fmla="*/ 2147483647 h 1424"/>
                <a:gd name="T8" fmla="*/ 0 w 48"/>
                <a:gd name="T9" fmla="*/ 2147483647 h 1424"/>
                <a:gd name="T10" fmla="*/ 2147483647 w 48"/>
                <a:gd name="T11" fmla="*/ 0 h 1424"/>
                <a:gd name="T12" fmla="*/ 2147483647 w 48"/>
                <a:gd name="T13" fmla="*/ 2147483647 h 14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424"/>
                <a:gd name="T23" fmla="*/ 48 w 48"/>
                <a:gd name="T24" fmla="*/ 1424 h 14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424">
                  <a:moveTo>
                    <a:pt x="48" y="24"/>
                  </a:moveTo>
                  <a:lnTo>
                    <a:pt x="48" y="1400"/>
                  </a:lnTo>
                  <a:cubicBezTo>
                    <a:pt x="48" y="1414"/>
                    <a:pt x="38" y="1424"/>
                    <a:pt x="24" y="1424"/>
                  </a:cubicBezTo>
                  <a:cubicBezTo>
                    <a:pt x="11" y="1424"/>
                    <a:pt x="0" y="1414"/>
                    <a:pt x="0" y="1400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3" name="Freeform 33"/>
            <p:cNvSpPr>
              <a:spLocks/>
            </p:cNvSpPr>
            <p:nvPr/>
          </p:nvSpPr>
          <p:spPr bwMode="auto">
            <a:xfrm>
              <a:off x="7091363" y="3467100"/>
              <a:ext cx="28575" cy="649288"/>
            </a:xfrm>
            <a:custGeom>
              <a:avLst/>
              <a:gdLst>
                <a:gd name="T0" fmla="*/ 2147483647 w 48"/>
                <a:gd name="T1" fmla="*/ 2147483647 h 1088"/>
                <a:gd name="T2" fmla="*/ 2147483647 w 48"/>
                <a:gd name="T3" fmla="*/ 2147483647 h 1088"/>
                <a:gd name="T4" fmla="*/ 2147483647 w 48"/>
                <a:gd name="T5" fmla="*/ 2147483647 h 1088"/>
                <a:gd name="T6" fmla="*/ 0 w 48"/>
                <a:gd name="T7" fmla="*/ 2147483647 h 1088"/>
                <a:gd name="T8" fmla="*/ 0 w 48"/>
                <a:gd name="T9" fmla="*/ 2147483647 h 1088"/>
                <a:gd name="T10" fmla="*/ 2147483647 w 48"/>
                <a:gd name="T11" fmla="*/ 0 h 1088"/>
                <a:gd name="T12" fmla="*/ 2147483647 w 48"/>
                <a:gd name="T13" fmla="*/ 2147483647 h 108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88"/>
                <a:gd name="T23" fmla="*/ 48 w 48"/>
                <a:gd name="T24" fmla="*/ 1088 h 108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88">
                  <a:moveTo>
                    <a:pt x="48" y="24"/>
                  </a:moveTo>
                  <a:lnTo>
                    <a:pt x="48" y="1064"/>
                  </a:lnTo>
                  <a:cubicBezTo>
                    <a:pt x="48" y="1078"/>
                    <a:pt x="38" y="1088"/>
                    <a:pt x="24" y="1088"/>
                  </a:cubicBezTo>
                  <a:cubicBezTo>
                    <a:pt x="11" y="1088"/>
                    <a:pt x="0" y="1078"/>
                    <a:pt x="0" y="1064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4" name="Freeform 34"/>
            <p:cNvSpPr>
              <a:spLocks/>
            </p:cNvSpPr>
            <p:nvPr/>
          </p:nvSpPr>
          <p:spPr bwMode="auto">
            <a:xfrm>
              <a:off x="7654925" y="2884488"/>
              <a:ext cx="28575" cy="639762"/>
            </a:xfrm>
            <a:custGeom>
              <a:avLst/>
              <a:gdLst>
                <a:gd name="T0" fmla="*/ 2147483647 w 48"/>
                <a:gd name="T1" fmla="*/ 2147483647 h 1072"/>
                <a:gd name="T2" fmla="*/ 2147483647 w 48"/>
                <a:gd name="T3" fmla="*/ 2147483647 h 1072"/>
                <a:gd name="T4" fmla="*/ 2147483647 w 48"/>
                <a:gd name="T5" fmla="*/ 2147483647 h 1072"/>
                <a:gd name="T6" fmla="*/ 0 w 48"/>
                <a:gd name="T7" fmla="*/ 2147483647 h 1072"/>
                <a:gd name="T8" fmla="*/ 0 w 48"/>
                <a:gd name="T9" fmla="*/ 2147483647 h 1072"/>
                <a:gd name="T10" fmla="*/ 2147483647 w 48"/>
                <a:gd name="T11" fmla="*/ 0 h 1072"/>
                <a:gd name="T12" fmla="*/ 2147483647 w 48"/>
                <a:gd name="T13" fmla="*/ 2147483647 h 107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48"/>
                <a:gd name="T22" fmla="*/ 0 h 1072"/>
                <a:gd name="T23" fmla="*/ 48 w 48"/>
                <a:gd name="T24" fmla="*/ 1072 h 107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48" h="1072">
                  <a:moveTo>
                    <a:pt x="48" y="24"/>
                  </a:moveTo>
                  <a:lnTo>
                    <a:pt x="48" y="1048"/>
                  </a:lnTo>
                  <a:cubicBezTo>
                    <a:pt x="48" y="1062"/>
                    <a:pt x="38" y="1072"/>
                    <a:pt x="24" y="1072"/>
                  </a:cubicBezTo>
                  <a:cubicBezTo>
                    <a:pt x="11" y="1072"/>
                    <a:pt x="0" y="1062"/>
                    <a:pt x="0" y="1048"/>
                  </a:cubicBezTo>
                  <a:lnTo>
                    <a:pt x="0" y="24"/>
                  </a:lnTo>
                  <a:cubicBezTo>
                    <a:pt x="0" y="11"/>
                    <a:pt x="11" y="0"/>
                    <a:pt x="24" y="0"/>
                  </a:cubicBezTo>
                  <a:cubicBezTo>
                    <a:pt x="38" y="0"/>
                    <a:pt x="48" y="11"/>
                    <a:pt x="48" y="24"/>
                  </a:cubicBezTo>
                  <a:close/>
                </a:path>
              </a:pathLst>
            </a:custGeom>
            <a:solidFill>
              <a:srgbClr val="0070C0"/>
            </a:solidFill>
            <a:ln w="9525">
              <a:solidFill>
                <a:srgbClr val="0070C0"/>
              </a:solidFill>
              <a:bevel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5" name="Oval 35"/>
            <p:cNvSpPr>
              <a:spLocks noChangeArrowheads="1"/>
            </p:cNvSpPr>
            <p:nvPr/>
          </p:nvSpPr>
          <p:spPr bwMode="auto">
            <a:xfrm>
              <a:off x="814388" y="4221163"/>
              <a:ext cx="153987" cy="153987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6" name="Freeform 36"/>
            <p:cNvSpPr>
              <a:spLocks noEditPoints="1"/>
            </p:cNvSpPr>
            <p:nvPr/>
          </p:nvSpPr>
          <p:spPr bwMode="auto">
            <a:xfrm>
              <a:off x="809625" y="4216400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2"/>
                  </a:lnTo>
                  <a:cubicBezTo>
                    <a:pt x="39" y="41"/>
                    <a:pt x="40" y="40"/>
                    <a:pt x="41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40"/>
                  </a:lnTo>
                  <a:cubicBezTo>
                    <a:pt x="232" y="40"/>
                    <a:pt x="232" y="41"/>
                    <a:pt x="233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1"/>
                  </a:lnTo>
                  <a:lnTo>
                    <a:pt x="222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3"/>
                  </a:lnTo>
                  <a:lnTo>
                    <a:pt x="52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7" name="Oval 37"/>
            <p:cNvSpPr>
              <a:spLocks noChangeArrowheads="1"/>
            </p:cNvSpPr>
            <p:nvPr/>
          </p:nvSpPr>
          <p:spPr bwMode="auto">
            <a:xfrm>
              <a:off x="1379538" y="3538538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8" name="Freeform 38"/>
            <p:cNvSpPr>
              <a:spLocks noEditPoints="1"/>
            </p:cNvSpPr>
            <p:nvPr/>
          </p:nvSpPr>
          <p:spPr bwMode="auto">
            <a:xfrm>
              <a:off x="1374775" y="3533775"/>
              <a:ext cx="163513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1"/>
                  </a:lnTo>
                  <a:cubicBezTo>
                    <a:pt x="234" y="232"/>
                    <a:pt x="233" y="233"/>
                    <a:pt x="232" y="233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3"/>
                  </a:lnTo>
                  <a:cubicBezTo>
                    <a:pt x="40" y="233"/>
                    <a:pt x="39" y="232"/>
                    <a:pt x="39" y="231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2"/>
                  </a:lnTo>
                  <a:lnTo>
                    <a:pt x="50" y="220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0"/>
                  </a:lnTo>
                  <a:lnTo>
                    <a:pt x="221" y="222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59" name="Oval 39"/>
            <p:cNvSpPr>
              <a:spLocks noChangeArrowheads="1"/>
            </p:cNvSpPr>
            <p:nvPr/>
          </p:nvSpPr>
          <p:spPr bwMode="auto">
            <a:xfrm>
              <a:off x="1944688" y="3294063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0" name="Freeform 40"/>
            <p:cNvSpPr>
              <a:spLocks noEditPoints="1"/>
            </p:cNvSpPr>
            <p:nvPr/>
          </p:nvSpPr>
          <p:spPr bwMode="auto">
            <a:xfrm>
              <a:off x="1939925" y="3289300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1" name="Oval 41"/>
            <p:cNvSpPr>
              <a:spLocks noChangeArrowheads="1"/>
            </p:cNvSpPr>
            <p:nvPr/>
          </p:nvSpPr>
          <p:spPr bwMode="auto">
            <a:xfrm>
              <a:off x="2511425" y="4416425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2" name="Freeform 42"/>
            <p:cNvSpPr>
              <a:spLocks noEditPoints="1"/>
            </p:cNvSpPr>
            <p:nvPr/>
          </p:nvSpPr>
          <p:spPr bwMode="auto">
            <a:xfrm>
              <a:off x="2506663" y="4411663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39"/>
                  </a:lnTo>
                  <a:cubicBezTo>
                    <a:pt x="232" y="39"/>
                    <a:pt x="233" y="40"/>
                    <a:pt x="233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0"/>
                  </a:lnTo>
                  <a:lnTo>
                    <a:pt x="222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3" name="Oval 43"/>
            <p:cNvSpPr>
              <a:spLocks noChangeArrowheads="1"/>
            </p:cNvSpPr>
            <p:nvPr/>
          </p:nvSpPr>
          <p:spPr bwMode="auto">
            <a:xfrm>
              <a:off x="3074988" y="2800350"/>
              <a:ext cx="153987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4" name="Freeform 44"/>
            <p:cNvSpPr>
              <a:spLocks noEditPoints="1"/>
            </p:cNvSpPr>
            <p:nvPr/>
          </p:nvSpPr>
          <p:spPr bwMode="auto">
            <a:xfrm>
              <a:off x="3070225" y="2794000"/>
              <a:ext cx="163513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5" name="Oval 45"/>
            <p:cNvSpPr>
              <a:spLocks noChangeArrowheads="1"/>
            </p:cNvSpPr>
            <p:nvPr/>
          </p:nvSpPr>
          <p:spPr bwMode="auto">
            <a:xfrm>
              <a:off x="3641725" y="3778250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6" name="Freeform 46"/>
            <p:cNvSpPr>
              <a:spLocks noEditPoints="1"/>
            </p:cNvSpPr>
            <p:nvPr/>
          </p:nvSpPr>
          <p:spPr bwMode="auto">
            <a:xfrm>
              <a:off x="3636963" y="3773488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1"/>
                  </a:lnTo>
                  <a:cubicBezTo>
                    <a:pt x="232" y="232"/>
                    <a:pt x="232" y="232"/>
                    <a:pt x="231" y="233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3"/>
                  </a:lnTo>
                  <a:cubicBezTo>
                    <a:pt x="40" y="233"/>
                    <a:pt x="39" y="232"/>
                    <a:pt x="39" y="231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39"/>
                  </a:lnTo>
                  <a:cubicBezTo>
                    <a:pt x="232" y="39"/>
                    <a:pt x="233" y="40"/>
                    <a:pt x="233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0"/>
                  </a:lnTo>
                  <a:lnTo>
                    <a:pt x="222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2"/>
                  </a:lnTo>
                  <a:lnTo>
                    <a:pt x="50" y="220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0"/>
                  </a:lnTo>
                  <a:lnTo>
                    <a:pt x="220" y="222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7" name="Oval 47"/>
            <p:cNvSpPr>
              <a:spLocks noChangeArrowheads="1"/>
            </p:cNvSpPr>
            <p:nvPr/>
          </p:nvSpPr>
          <p:spPr bwMode="auto">
            <a:xfrm>
              <a:off x="4206875" y="3041650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8" name="Freeform 48"/>
            <p:cNvSpPr>
              <a:spLocks noEditPoints="1"/>
            </p:cNvSpPr>
            <p:nvPr/>
          </p:nvSpPr>
          <p:spPr bwMode="auto">
            <a:xfrm>
              <a:off x="4202113" y="3036888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69" name="Oval 49"/>
            <p:cNvSpPr>
              <a:spLocks noChangeArrowheads="1"/>
            </p:cNvSpPr>
            <p:nvPr/>
          </p:nvSpPr>
          <p:spPr bwMode="auto">
            <a:xfrm>
              <a:off x="4772025" y="2825750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0" name="Freeform 50"/>
            <p:cNvSpPr>
              <a:spLocks noEditPoints="1"/>
            </p:cNvSpPr>
            <p:nvPr/>
          </p:nvSpPr>
          <p:spPr bwMode="auto">
            <a:xfrm>
              <a:off x="4767263" y="2820988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2"/>
                  </a:lnTo>
                  <a:cubicBezTo>
                    <a:pt x="40" y="41"/>
                    <a:pt x="41" y="40"/>
                    <a:pt x="42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40"/>
                  </a:lnTo>
                  <a:cubicBezTo>
                    <a:pt x="233" y="40"/>
                    <a:pt x="234" y="41"/>
                    <a:pt x="234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1"/>
                  </a:lnTo>
                  <a:lnTo>
                    <a:pt x="223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3"/>
                  </a:lnTo>
                  <a:lnTo>
                    <a:pt x="53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1" name="Oval 51"/>
            <p:cNvSpPr>
              <a:spLocks noChangeArrowheads="1"/>
            </p:cNvSpPr>
            <p:nvPr/>
          </p:nvSpPr>
          <p:spPr bwMode="auto">
            <a:xfrm>
              <a:off x="5337175" y="3149600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2" name="Freeform 52"/>
            <p:cNvSpPr>
              <a:spLocks noEditPoints="1"/>
            </p:cNvSpPr>
            <p:nvPr/>
          </p:nvSpPr>
          <p:spPr bwMode="auto">
            <a:xfrm>
              <a:off x="5332413" y="3144838"/>
              <a:ext cx="161925" cy="163512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3" name="Oval 53"/>
            <p:cNvSpPr>
              <a:spLocks noChangeArrowheads="1"/>
            </p:cNvSpPr>
            <p:nvPr/>
          </p:nvSpPr>
          <p:spPr bwMode="auto">
            <a:xfrm>
              <a:off x="5902325" y="3048000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4" name="Freeform 54"/>
            <p:cNvSpPr>
              <a:spLocks noEditPoints="1"/>
            </p:cNvSpPr>
            <p:nvPr/>
          </p:nvSpPr>
          <p:spPr bwMode="auto">
            <a:xfrm>
              <a:off x="5897563" y="3043238"/>
              <a:ext cx="161925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2" y="234"/>
                  </a:lnTo>
                  <a:cubicBezTo>
                    <a:pt x="41" y="234"/>
                    <a:pt x="40" y="233"/>
                    <a:pt x="40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40" y="41"/>
                  </a:lnTo>
                  <a:cubicBezTo>
                    <a:pt x="40" y="40"/>
                    <a:pt x="41" y="39"/>
                    <a:pt x="42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1" y="52"/>
                  </a:lnTo>
                  <a:lnTo>
                    <a:pt x="53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3" y="223"/>
                  </a:lnTo>
                  <a:lnTo>
                    <a:pt x="51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5" name="Oval 55"/>
            <p:cNvSpPr>
              <a:spLocks noChangeArrowheads="1"/>
            </p:cNvSpPr>
            <p:nvPr/>
          </p:nvSpPr>
          <p:spPr bwMode="auto">
            <a:xfrm>
              <a:off x="6467475" y="2541588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6" name="Freeform 56"/>
            <p:cNvSpPr>
              <a:spLocks noEditPoints="1"/>
            </p:cNvSpPr>
            <p:nvPr/>
          </p:nvSpPr>
          <p:spPr bwMode="auto">
            <a:xfrm>
              <a:off x="6462713" y="2536825"/>
              <a:ext cx="163512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2"/>
                  </a:lnTo>
                  <a:cubicBezTo>
                    <a:pt x="233" y="233"/>
                    <a:pt x="232" y="234"/>
                    <a:pt x="231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2"/>
                  </a:lnTo>
                  <a:cubicBezTo>
                    <a:pt x="39" y="41"/>
                    <a:pt x="40" y="40"/>
                    <a:pt x="41" y="40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40"/>
                  </a:lnTo>
                  <a:cubicBezTo>
                    <a:pt x="232" y="40"/>
                    <a:pt x="232" y="41"/>
                    <a:pt x="233" y="42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1"/>
                  </a:lnTo>
                  <a:lnTo>
                    <a:pt x="222" y="53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3"/>
                  </a:lnTo>
                  <a:lnTo>
                    <a:pt x="52" y="51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1"/>
                  </a:lnTo>
                  <a:lnTo>
                    <a:pt x="220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7" name="Oval 57"/>
            <p:cNvSpPr>
              <a:spLocks noChangeArrowheads="1"/>
            </p:cNvSpPr>
            <p:nvPr/>
          </p:nvSpPr>
          <p:spPr bwMode="auto">
            <a:xfrm>
              <a:off x="7032625" y="3735388"/>
              <a:ext cx="152400" cy="152400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8" name="Freeform 58"/>
            <p:cNvSpPr>
              <a:spLocks noEditPoints="1"/>
            </p:cNvSpPr>
            <p:nvPr/>
          </p:nvSpPr>
          <p:spPr bwMode="auto">
            <a:xfrm>
              <a:off x="7027863" y="3730625"/>
              <a:ext cx="163512" cy="161925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4" y="232"/>
                  </a:lnTo>
                  <a:cubicBezTo>
                    <a:pt x="234" y="233"/>
                    <a:pt x="233" y="234"/>
                    <a:pt x="232" y="234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4"/>
                  </a:lnTo>
                  <a:cubicBezTo>
                    <a:pt x="40" y="234"/>
                    <a:pt x="39" y="233"/>
                    <a:pt x="39" y="232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2" y="39"/>
                  </a:lnTo>
                  <a:cubicBezTo>
                    <a:pt x="233" y="39"/>
                    <a:pt x="234" y="40"/>
                    <a:pt x="234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1" y="50"/>
                  </a:lnTo>
                  <a:lnTo>
                    <a:pt x="223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3"/>
                  </a:lnTo>
                  <a:lnTo>
                    <a:pt x="50" y="221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3" y="221"/>
                  </a:lnTo>
                  <a:lnTo>
                    <a:pt x="221" y="223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79" name="Oval 59"/>
            <p:cNvSpPr>
              <a:spLocks noChangeArrowheads="1"/>
            </p:cNvSpPr>
            <p:nvPr/>
          </p:nvSpPr>
          <p:spPr bwMode="auto">
            <a:xfrm>
              <a:off x="7597775" y="3097213"/>
              <a:ext cx="153988" cy="153987"/>
            </a:xfrm>
            <a:prstGeom prst="ellipse">
              <a:avLst/>
            </a:prstGeom>
            <a:solidFill>
              <a:srgbClr val="0070C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80" name="Freeform 60"/>
            <p:cNvSpPr>
              <a:spLocks noEditPoints="1"/>
            </p:cNvSpPr>
            <p:nvPr/>
          </p:nvSpPr>
          <p:spPr bwMode="auto">
            <a:xfrm>
              <a:off x="7593013" y="3092450"/>
              <a:ext cx="163512" cy="163513"/>
            </a:xfrm>
            <a:custGeom>
              <a:avLst/>
              <a:gdLst>
                <a:gd name="T0" fmla="*/ 2147483647 w 273"/>
                <a:gd name="T1" fmla="*/ 2147483647 h 273"/>
                <a:gd name="T2" fmla="*/ 2147483647 w 273"/>
                <a:gd name="T3" fmla="*/ 2147483647 h 273"/>
                <a:gd name="T4" fmla="*/ 2147483647 w 273"/>
                <a:gd name="T5" fmla="*/ 2147483647 h 273"/>
                <a:gd name="T6" fmla="*/ 2147483647 w 273"/>
                <a:gd name="T7" fmla="*/ 2147483647 h 273"/>
                <a:gd name="T8" fmla="*/ 2147483647 w 273"/>
                <a:gd name="T9" fmla="*/ 2147483647 h 273"/>
                <a:gd name="T10" fmla="*/ 2147483647 w 273"/>
                <a:gd name="T11" fmla="*/ 2147483647 h 273"/>
                <a:gd name="T12" fmla="*/ 2147483647 w 273"/>
                <a:gd name="T13" fmla="*/ 2147483647 h 273"/>
                <a:gd name="T14" fmla="*/ 2147483647 w 273"/>
                <a:gd name="T15" fmla="*/ 2147483647 h 273"/>
                <a:gd name="T16" fmla="*/ 2147483647 w 273"/>
                <a:gd name="T17" fmla="*/ 2147483647 h 273"/>
                <a:gd name="T18" fmla="*/ 2147483647 w 273"/>
                <a:gd name="T19" fmla="*/ 2147483647 h 273"/>
                <a:gd name="T20" fmla="*/ 2147483647 w 273"/>
                <a:gd name="T21" fmla="*/ 2147483647 h 273"/>
                <a:gd name="T22" fmla="*/ 2147483647 w 273"/>
                <a:gd name="T23" fmla="*/ 2147483647 h 273"/>
                <a:gd name="T24" fmla="*/ 2147483647 w 273"/>
                <a:gd name="T25" fmla="*/ 2147483647 h 273"/>
                <a:gd name="T26" fmla="*/ 2147483647 w 273"/>
                <a:gd name="T27" fmla="*/ 2147483647 h 273"/>
                <a:gd name="T28" fmla="*/ 2147483647 w 273"/>
                <a:gd name="T29" fmla="*/ 2147483647 h 273"/>
                <a:gd name="T30" fmla="*/ 2147483647 w 273"/>
                <a:gd name="T31" fmla="*/ 2147483647 h 273"/>
                <a:gd name="T32" fmla="*/ 2147483647 w 273"/>
                <a:gd name="T33" fmla="*/ 2147483647 h 273"/>
                <a:gd name="T34" fmla="*/ 2147483647 w 273"/>
                <a:gd name="T35" fmla="*/ 2147483647 h 273"/>
                <a:gd name="T36" fmla="*/ 2147483647 w 273"/>
                <a:gd name="T37" fmla="*/ 2147483647 h 273"/>
                <a:gd name="T38" fmla="*/ 2147483647 w 273"/>
                <a:gd name="T39" fmla="*/ 2147483647 h 273"/>
                <a:gd name="T40" fmla="*/ 2147483647 w 273"/>
                <a:gd name="T41" fmla="*/ 2147483647 h 273"/>
                <a:gd name="T42" fmla="*/ 2147483647 w 273"/>
                <a:gd name="T43" fmla="*/ 2147483647 h 273"/>
                <a:gd name="T44" fmla="*/ 2147483647 w 273"/>
                <a:gd name="T45" fmla="*/ 2147483647 h 273"/>
                <a:gd name="T46" fmla="*/ 2147483647 w 273"/>
                <a:gd name="T47" fmla="*/ 2147483647 h 273"/>
                <a:gd name="T48" fmla="*/ 2147483647 w 273"/>
                <a:gd name="T49" fmla="*/ 2147483647 h 273"/>
                <a:gd name="T50" fmla="*/ 2147483647 w 273"/>
                <a:gd name="T51" fmla="*/ 2147483647 h 273"/>
                <a:gd name="T52" fmla="*/ 2147483647 w 273"/>
                <a:gd name="T53" fmla="*/ 2147483647 h 273"/>
                <a:gd name="T54" fmla="*/ 2147483647 w 273"/>
                <a:gd name="T55" fmla="*/ 2147483647 h 273"/>
                <a:gd name="T56" fmla="*/ 2147483647 w 273"/>
                <a:gd name="T57" fmla="*/ 2147483647 h 273"/>
                <a:gd name="T58" fmla="*/ 2147483647 w 273"/>
                <a:gd name="T59" fmla="*/ 2147483647 h 273"/>
                <a:gd name="T60" fmla="*/ 2147483647 w 273"/>
                <a:gd name="T61" fmla="*/ 2147483647 h 273"/>
                <a:gd name="T62" fmla="*/ 2147483647 w 273"/>
                <a:gd name="T63" fmla="*/ 2147483647 h 273"/>
                <a:gd name="T64" fmla="*/ 2147483647 w 273"/>
                <a:gd name="T65" fmla="*/ 2147483647 h 273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73"/>
                <a:gd name="T100" fmla="*/ 0 h 273"/>
                <a:gd name="T101" fmla="*/ 273 w 273"/>
                <a:gd name="T102" fmla="*/ 273 h 273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73" h="273">
                  <a:moveTo>
                    <a:pt x="272" y="135"/>
                  </a:moveTo>
                  <a:cubicBezTo>
                    <a:pt x="273" y="136"/>
                    <a:pt x="273" y="137"/>
                    <a:pt x="272" y="138"/>
                  </a:cubicBezTo>
                  <a:lnTo>
                    <a:pt x="262" y="188"/>
                  </a:lnTo>
                  <a:cubicBezTo>
                    <a:pt x="262" y="189"/>
                    <a:pt x="262" y="190"/>
                    <a:pt x="261" y="191"/>
                  </a:cubicBezTo>
                  <a:lnTo>
                    <a:pt x="233" y="231"/>
                  </a:lnTo>
                  <a:cubicBezTo>
                    <a:pt x="232" y="232"/>
                    <a:pt x="232" y="232"/>
                    <a:pt x="231" y="233"/>
                  </a:cubicBezTo>
                  <a:lnTo>
                    <a:pt x="191" y="261"/>
                  </a:lnTo>
                  <a:cubicBezTo>
                    <a:pt x="190" y="262"/>
                    <a:pt x="189" y="262"/>
                    <a:pt x="188" y="262"/>
                  </a:cubicBezTo>
                  <a:lnTo>
                    <a:pt x="138" y="272"/>
                  </a:lnTo>
                  <a:cubicBezTo>
                    <a:pt x="137" y="273"/>
                    <a:pt x="136" y="273"/>
                    <a:pt x="135" y="272"/>
                  </a:cubicBezTo>
                  <a:lnTo>
                    <a:pt x="85" y="262"/>
                  </a:lnTo>
                  <a:cubicBezTo>
                    <a:pt x="84" y="262"/>
                    <a:pt x="83" y="262"/>
                    <a:pt x="82" y="261"/>
                  </a:cubicBezTo>
                  <a:lnTo>
                    <a:pt x="41" y="233"/>
                  </a:lnTo>
                  <a:cubicBezTo>
                    <a:pt x="40" y="233"/>
                    <a:pt x="39" y="232"/>
                    <a:pt x="39" y="231"/>
                  </a:cubicBezTo>
                  <a:lnTo>
                    <a:pt x="12" y="191"/>
                  </a:lnTo>
                  <a:cubicBezTo>
                    <a:pt x="11" y="190"/>
                    <a:pt x="11" y="189"/>
                    <a:pt x="11" y="188"/>
                  </a:cubicBezTo>
                  <a:lnTo>
                    <a:pt x="1" y="138"/>
                  </a:lnTo>
                  <a:cubicBezTo>
                    <a:pt x="0" y="137"/>
                    <a:pt x="0" y="136"/>
                    <a:pt x="1" y="135"/>
                  </a:cubicBezTo>
                  <a:lnTo>
                    <a:pt x="11" y="85"/>
                  </a:lnTo>
                  <a:cubicBezTo>
                    <a:pt x="11" y="84"/>
                    <a:pt x="11" y="83"/>
                    <a:pt x="12" y="82"/>
                  </a:cubicBezTo>
                  <a:lnTo>
                    <a:pt x="39" y="41"/>
                  </a:lnTo>
                  <a:cubicBezTo>
                    <a:pt x="39" y="40"/>
                    <a:pt x="40" y="39"/>
                    <a:pt x="41" y="39"/>
                  </a:cubicBezTo>
                  <a:lnTo>
                    <a:pt x="82" y="12"/>
                  </a:lnTo>
                  <a:cubicBezTo>
                    <a:pt x="83" y="11"/>
                    <a:pt x="84" y="11"/>
                    <a:pt x="85" y="11"/>
                  </a:cubicBezTo>
                  <a:lnTo>
                    <a:pt x="135" y="1"/>
                  </a:lnTo>
                  <a:cubicBezTo>
                    <a:pt x="136" y="0"/>
                    <a:pt x="137" y="0"/>
                    <a:pt x="138" y="1"/>
                  </a:cubicBezTo>
                  <a:lnTo>
                    <a:pt x="188" y="11"/>
                  </a:lnTo>
                  <a:cubicBezTo>
                    <a:pt x="189" y="11"/>
                    <a:pt x="190" y="11"/>
                    <a:pt x="191" y="12"/>
                  </a:cubicBezTo>
                  <a:lnTo>
                    <a:pt x="231" y="39"/>
                  </a:lnTo>
                  <a:cubicBezTo>
                    <a:pt x="232" y="39"/>
                    <a:pt x="233" y="40"/>
                    <a:pt x="233" y="41"/>
                  </a:cubicBezTo>
                  <a:lnTo>
                    <a:pt x="261" y="82"/>
                  </a:lnTo>
                  <a:cubicBezTo>
                    <a:pt x="262" y="83"/>
                    <a:pt x="262" y="84"/>
                    <a:pt x="262" y="85"/>
                  </a:cubicBezTo>
                  <a:lnTo>
                    <a:pt x="272" y="135"/>
                  </a:lnTo>
                  <a:close/>
                  <a:moveTo>
                    <a:pt x="247" y="88"/>
                  </a:moveTo>
                  <a:lnTo>
                    <a:pt x="248" y="91"/>
                  </a:lnTo>
                  <a:lnTo>
                    <a:pt x="220" y="50"/>
                  </a:lnTo>
                  <a:lnTo>
                    <a:pt x="222" y="52"/>
                  </a:lnTo>
                  <a:lnTo>
                    <a:pt x="182" y="25"/>
                  </a:lnTo>
                  <a:lnTo>
                    <a:pt x="185" y="26"/>
                  </a:lnTo>
                  <a:lnTo>
                    <a:pt x="135" y="16"/>
                  </a:lnTo>
                  <a:lnTo>
                    <a:pt x="138" y="16"/>
                  </a:lnTo>
                  <a:lnTo>
                    <a:pt x="88" y="26"/>
                  </a:lnTo>
                  <a:lnTo>
                    <a:pt x="91" y="25"/>
                  </a:lnTo>
                  <a:lnTo>
                    <a:pt x="50" y="52"/>
                  </a:lnTo>
                  <a:lnTo>
                    <a:pt x="52" y="50"/>
                  </a:lnTo>
                  <a:lnTo>
                    <a:pt x="25" y="91"/>
                  </a:lnTo>
                  <a:lnTo>
                    <a:pt x="26" y="88"/>
                  </a:lnTo>
                  <a:lnTo>
                    <a:pt x="16" y="138"/>
                  </a:lnTo>
                  <a:lnTo>
                    <a:pt x="16" y="135"/>
                  </a:lnTo>
                  <a:lnTo>
                    <a:pt x="26" y="185"/>
                  </a:lnTo>
                  <a:lnTo>
                    <a:pt x="25" y="182"/>
                  </a:lnTo>
                  <a:lnTo>
                    <a:pt x="52" y="222"/>
                  </a:lnTo>
                  <a:lnTo>
                    <a:pt x="50" y="220"/>
                  </a:lnTo>
                  <a:lnTo>
                    <a:pt x="91" y="248"/>
                  </a:lnTo>
                  <a:lnTo>
                    <a:pt x="88" y="247"/>
                  </a:lnTo>
                  <a:lnTo>
                    <a:pt x="138" y="257"/>
                  </a:lnTo>
                  <a:lnTo>
                    <a:pt x="135" y="257"/>
                  </a:lnTo>
                  <a:lnTo>
                    <a:pt x="185" y="247"/>
                  </a:lnTo>
                  <a:lnTo>
                    <a:pt x="182" y="248"/>
                  </a:lnTo>
                  <a:lnTo>
                    <a:pt x="222" y="220"/>
                  </a:lnTo>
                  <a:lnTo>
                    <a:pt x="220" y="222"/>
                  </a:lnTo>
                  <a:lnTo>
                    <a:pt x="248" y="182"/>
                  </a:lnTo>
                  <a:lnTo>
                    <a:pt x="247" y="185"/>
                  </a:lnTo>
                  <a:lnTo>
                    <a:pt x="257" y="135"/>
                  </a:lnTo>
                  <a:lnTo>
                    <a:pt x="257" y="138"/>
                  </a:lnTo>
                  <a:lnTo>
                    <a:pt x="247" y="88"/>
                  </a:lnTo>
                  <a:close/>
                </a:path>
              </a:pathLst>
            </a:custGeom>
            <a:solidFill>
              <a:srgbClr val="FFFF00"/>
            </a:solidFill>
            <a:ln w="0">
              <a:solidFill>
                <a:srgbClr val="0070C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2581" name="Rectangle 61"/>
            <p:cNvSpPr>
              <a:spLocks noChangeArrowheads="1"/>
            </p:cNvSpPr>
            <p:nvPr/>
          </p:nvSpPr>
          <p:spPr bwMode="auto">
            <a:xfrm>
              <a:off x="250825" y="522763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82" name="Rectangle 62"/>
            <p:cNvSpPr>
              <a:spLocks noChangeArrowheads="1"/>
            </p:cNvSpPr>
            <p:nvPr/>
          </p:nvSpPr>
          <p:spPr bwMode="auto">
            <a:xfrm>
              <a:off x="311150" y="522763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70</a:t>
              </a:r>
              <a:endParaRPr lang="fr-FR"/>
            </a:p>
          </p:txBody>
        </p:sp>
        <p:sp>
          <p:nvSpPr>
            <p:cNvPr id="22583" name="Rectangle 63"/>
            <p:cNvSpPr>
              <a:spLocks noChangeArrowheads="1"/>
            </p:cNvSpPr>
            <p:nvPr/>
          </p:nvSpPr>
          <p:spPr bwMode="auto">
            <a:xfrm>
              <a:off x="250825" y="487838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84" name="Rectangle 64"/>
            <p:cNvSpPr>
              <a:spLocks noChangeArrowheads="1"/>
            </p:cNvSpPr>
            <p:nvPr/>
          </p:nvSpPr>
          <p:spPr bwMode="auto">
            <a:xfrm>
              <a:off x="311150" y="487838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60</a:t>
              </a:r>
              <a:endParaRPr lang="fr-FR"/>
            </a:p>
          </p:txBody>
        </p:sp>
        <p:sp>
          <p:nvSpPr>
            <p:cNvPr id="22585" name="Rectangle 65"/>
            <p:cNvSpPr>
              <a:spLocks noChangeArrowheads="1"/>
            </p:cNvSpPr>
            <p:nvPr/>
          </p:nvSpPr>
          <p:spPr bwMode="auto">
            <a:xfrm>
              <a:off x="250825" y="452913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86" name="Rectangle 66"/>
            <p:cNvSpPr>
              <a:spLocks noChangeArrowheads="1"/>
            </p:cNvSpPr>
            <p:nvPr/>
          </p:nvSpPr>
          <p:spPr bwMode="auto">
            <a:xfrm>
              <a:off x="311150" y="452913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50</a:t>
              </a:r>
              <a:endParaRPr lang="fr-FR"/>
            </a:p>
          </p:txBody>
        </p:sp>
        <p:sp>
          <p:nvSpPr>
            <p:cNvPr id="22587" name="Rectangle 67"/>
            <p:cNvSpPr>
              <a:spLocks noChangeArrowheads="1"/>
            </p:cNvSpPr>
            <p:nvPr/>
          </p:nvSpPr>
          <p:spPr bwMode="auto">
            <a:xfrm>
              <a:off x="250825" y="417988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88" name="Rectangle 68"/>
            <p:cNvSpPr>
              <a:spLocks noChangeArrowheads="1"/>
            </p:cNvSpPr>
            <p:nvPr/>
          </p:nvSpPr>
          <p:spPr bwMode="auto">
            <a:xfrm>
              <a:off x="311150" y="417988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40</a:t>
              </a:r>
              <a:endParaRPr lang="fr-FR"/>
            </a:p>
          </p:txBody>
        </p:sp>
        <p:sp>
          <p:nvSpPr>
            <p:cNvPr id="22589" name="Rectangle 69"/>
            <p:cNvSpPr>
              <a:spLocks noChangeArrowheads="1"/>
            </p:cNvSpPr>
            <p:nvPr/>
          </p:nvSpPr>
          <p:spPr bwMode="auto">
            <a:xfrm>
              <a:off x="250825" y="383063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90" name="Rectangle 70"/>
            <p:cNvSpPr>
              <a:spLocks noChangeArrowheads="1"/>
            </p:cNvSpPr>
            <p:nvPr/>
          </p:nvSpPr>
          <p:spPr bwMode="auto">
            <a:xfrm>
              <a:off x="311150" y="383063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30</a:t>
              </a:r>
              <a:endParaRPr lang="fr-FR"/>
            </a:p>
          </p:txBody>
        </p:sp>
        <p:sp>
          <p:nvSpPr>
            <p:cNvPr id="22591" name="Rectangle 71"/>
            <p:cNvSpPr>
              <a:spLocks noChangeArrowheads="1"/>
            </p:cNvSpPr>
            <p:nvPr/>
          </p:nvSpPr>
          <p:spPr bwMode="auto">
            <a:xfrm>
              <a:off x="250825" y="348138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92" name="Rectangle 72"/>
            <p:cNvSpPr>
              <a:spLocks noChangeArrowheads="1"/>
            </p:cNvSpPr>
            <p:nvPr/>
          </p:nvSpPr>
          <p:spPr bwMode="auto">
            <a:xfrm>
              <a:off x="311150" y="348138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fr-FR"/>
            </a:p>
          </p:txBody>
        </p:sp>
        <p:sp>
          <p:nvSpPr>
            <p:cNvPr id="22593" name="Rectangle 73"/>
            <p:cNvSpPr>
              <a:spLocks noChangeArrowheads="1"/>
            </p:cNvSpPr>
            <p:nvPr/>
          </p:nvSpPr>
          <p:spPr bwMode="auto">
            <a:xfrm>
              <a:off x="250825" y="3132138"/>
              <a:ext cx="53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-</a:t>
              </a:r>
              <a:endParaRPr lang="fr-FR"/>
            </a:p>
          </p:txBody>
        </p:sp>
        <p:sp>
          <p:nvSpPr>
            <p:cNvPr id="22594" name="Rectangle 74"/>
            <p:cNvSpPr>
              <a:spLocks noChangeArrowheads="1"/>
            </p:cNvSpPr>
            <p:nvPr/>
          </p:nvSpPr>
          <p:spPr bwMode="auto">
            <a:xfrm>
              <a:off x="311150" y="313213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10</a:t>
              </a:r>
              <a:endParaRPr lang="fr-FR"/>
            </a:p>
          </p:txBody>
        </p:sp>
        <p:sp>
          <p:nvSpPr>
            <p:cNvPr id="22595" name="Rectangle 75"/>
            <p:cNvSpPr>
              <a:spLocks noChangeArrowheads="1"/>
            </p:cNvSpPr>
            <p:nvPr/>
          </p:nvSpPr>
          <p:spPr bwMode="auto">
            <a:xfrm>
              <a:off x="400050" y="2782888"/>
              <a:ext cx="90488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0</a:t>
              </a:r>
              <a:endParaRPr lang="fr-FR"/>
            </a:p>
          </p:txBody>
        </p:sp>
        <p:sp>
          <p:nvSpPr>
            <p:cNvPr id="22596" name="Rectangle 76"/>
            <p:cNvSpPr>
              <a:spLocks noChangeArrowheads="1"/>
            </p:cNvSpPr>
            <p:nvPr/>
          </p:nvSpPr>
          <p:spPr bwMode="auto">
            <a:xfrm>
              <a:off x="311150" y="243363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10</a:t>
              </a:r>
              <a:endParaRPr lang="fr-FR"/>
            </a:p>
          </p:txBody>
        </p:sp>
        <p:sp>
          <p:nvSpPr>
            <p:cNvPr id="22597" name="Rectangle 77"/>
            <p:cNvSpPr>
              <a:spLocks noChangeArrowheads="1"/>
            </p:cNvSpPr>
            <p:nvPr/>
          </p:nvSpPr>
          <p:spPr bwMode="auto">
            <a:xfrm>
              <a:off x="311150" y="2084388"/>
              <a:ext cx="18097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defTabSz="914400"/>
              <a:r>
                <a:rPr lang="fr-FR" sz="1400">
                  <a:solidFill>
                    <a:srgbClr val="002060"/>
                  </a:solidFill>
                  <a:latin typeface="Calibri" pitchFamily="34" charset="0"/>
                </a:rPr>
                <a:t>20</a:t>
              </a:r>
              <a:endParaRPr lang="fr-FR"/>
            </a:p>
          </p:txBody>
        </p:sp>
        <p:sp>
          <p:nvSpPr>
            <p:cNvPr id="103" name="ZoneTexte 102"/>
            <p:cNvSpPr txBox="1"/>
            <p:nvPr/>
          </p:nvSpPr>
          <p:spPr>
            <a:xfrm rot="16200000">
              <a:off x="1156495" y="5160168"/>
              <a:ext cx="67786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MCP-1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 rot="16200000">
              <a:off x="571501" y="5140324"/>
              <a:ext cx="647700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 err="1">
                  <a:solidFill>
                    <a:srgbClr val="0070C0"/>
                  </a:solidFill>
                  <a:latin typeface="+mj-lt"/>
                </a:rPr>
                <a:t>CRPus</a:t>
              </a:r>
              <a:endParaRPr lang="fr-FR" sz="1400" b="1" dirty="0">
                <a:solidFill>
                  <a:srgbClr val="0070C0"/>
                </a:solidFill>
                <a:latin typeface="+mj-lt"/>
              </a:endParaRPr>
            </a:p>
          </p:txBody>
        </p:sp>
        <p:sp>
          <p:nvSpPr>
            <p:cNvPr id="105" name="ZoneTexte 104"/>
            <p:cNvSpPr txBox="1"/>
            <p:nvPr/>
          </p:nvSpPr>
          <p:spPr>
            <a:xfrm rot="16200000">
              <a:off x="1780382" y="5068093"/>
              <a:ext cx="515938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OPG</a:t>
              </a:r>
            </a:p>
          </p:txBody>
        </p:sp>
        <p:sp>
          <p:nvSpPr>
            <p:cNvPr id="106" name="ZoneTexte 105"/>
            <p:cNvSpPr txBox="1"/>
            <p:nvPr/>
          </p:nvSpPr>
          <p:spPr>
            <a:xfrm rot="16200000">
              <a:off x="2365375" y="5164137"/>
              <a:ext cx="454025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IL-6</a:t>
              </a:r>
            </a:p>
          </p:txBody>
        </p:sp>
        <p:sp>
          <p:nvSpPr>
            <p:cNvPr id="107" name="ZoneTexte 106"/>
            <p:cNvSpPr txBox="1"/>
            <p:nvPr/>
          </p:nvSpPr>
          <p:spPr>
            <a:xfrm rot="16200000">
              <a:off x="2861470" y="5083968"/>
              <a:ext cx="54451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IL-10</a:t>
              </a:r>
            </a:p>
          </p:txBody>
        </p:sp>
        <p:sp>
          <p:nvSpPr>
            <p:cNvPr id="108" name="ZoneTexte 107"/>
            <p:cNvSpPr txBox="1"/>
            <p:nvPr/>
          </p:nvSpPr>
          <p:spPr>
            <a:xfrm rot="16200000">
              <a:off x="3426619" y="5139531"/>
              <a:ext cx="641350" cy="3063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400" b="1" dirty="0">
                  <a:solidFill>
                    <a:srgbClr val="0070C0"/>
                  </a:solidFill>
                  <a:latin typeface="+mj-lt"/>
                </a:rPr>
                <a:t>TNF-</a:t>
              </a:r>
              <a:r>
                <a:rPr lang="fr-FR" sz="1400" b="1" dirty="0">
                  <a:solidFill>
                    <a:srgbClr val="0070C0"/>
                  </a:solidFill>
                  <a:latin typeface="Symbol" pitchFamily="18" charset="2"/>
                </a:rPr>
                <a:t>a</a:t>
              </a:r>
            </a:p>
          </p:txBody>
        </p:sp>
        <p:sp>
          <p:nvSpPr>
            <p:cNvPr id="22604" name="ZoneTexte 108"/>
            <p:cNvSpPr txBox="1">
              <a:spLocks noChangeArrowheads="1"/>
            </p:cNvSpPr>
            <p:nvPr/>
          </p:nvSpPr>
          <p:spPr bwMode="auto">
            <a:xfrm rot="-5400000">
              <a:off x="3960813" y="5195888"/>
              <a:ext cx="7397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ICAM-1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05" name="ZoneTexte 109"/>
            <p:cNvSpPr txBox="1">
              <a:spLocks noChangeArrowheads="1"/>
            </p:cNvSpPr>
            <p:nvPr/>
          </p:nvSpPr>
          <p:spPr bwMode="auto">
            <a:xfrm rot="-5400000">
              <a:off x="4524376" y="5227637"/>
              <a:ext cx="79375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VCAM-1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06" name="ZoneTexte 110"/>
            <p:cNvSpPr txBox="1">
              <a:spLocks noChangeArrowheads="1"/>
            </p:cNvSpPr>
            <p:nvPr/>
          </p:nvSpPr>
          <p:spPr bwMode="auto">
            <a:xfrm rot="-5400000">
              <a:off x="4915694" y="5285581"/>
              <a:ext cx="1004888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Sélectine-E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07" name="ZoneTexte 112"/>
            <p:cNvSpPr txBox="1">
              <a:spLocks noChangeArrowheads="1"/>
            </p:cNvSpPr>
            <p:nvPr/>
          </p:nvSpPr>
          <p:spPr bwMode="auto">
            <a:xfrm rot="-5400000">
              <a:off x="5502275" y="5286375"/>
              <a:ext cx="101282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Sélectine-P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08" name="ZoneTexte 113"/>
            <p:cNvSpPr txBox="1">
              <a:spLocks noChangeArrowheads="1"/>
            </p:cNvSpPr>
            <p:nvPr/>
          </p:nvSpPr>
          <p:spPr bwMode="auto">
            <a:xfrm rot="-5400000">
              <a:off x="6021388" y="5397500"/>
              <a:ext cx="1198562" cy="3063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Adiponectine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09" name="ZoneTexte 114"/>
            <p:cNvSpPr txBox="1">
              <a:spLocks noChangeArrowheads="1"/>
            </p:cNvSpPr>
            <p:nvPr/>
          </p:nvSpPr>
          <p:spPr bwMode="auto">
            <a:xfrm rot="-5400000">
              <a:off x="6750051" y="5162550"/>
              <a:ext cx="773112" cy="306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Insuline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10" name="ZoneTexte 115"/>
            <p:cNvSpPr txBox="1">
              <a:spLocks noChangeArrowheads="1"/>
            </p:cNvSpPr>
            <p:nvPr/>
          </p:nvSpPr>
          <p:spPr bwMode="auto">
            <a:xfrm rot="-5400000">
              <a:off x="7237413" y="5226050"/>
              <a:ext cx="955675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b="1">
                  <a:solidFill>
                    <a:srgbClr val="0070C0"/>
                  </a:solidFill>
                  <a:latin typeface="Calibri" pitchFamily="34" charset="0"/>
                </a:rPr>
                <a:t>D-dimères</a:t>
              </a:r>
              <a:endParaRPr lang="fr-FR" sz="1400" b="1">
                <a:solidFill>
                  <a:srgbClr val="0070C0"/>
                </a:solidFill>
                <a:latin typeface="Symbol" pitchFamily="18" charset="2"/>
              </a:endParaRPr>
            </a:p>
          </p:txBody>
        </p:sp>
        <p:sp>
          <p:nvSpPr>
            <p:cNvPr id="22611" name="ZoneTexte 82"/>
            <p:cNvSpPr txBox="1">
              <a:spLocks noChangeArrowheads="1"/>
            </p:cNvSpPr>
            <p:nvPr/>
          </p:nvSpPr>
          <p:spPr bwMode="auto">
            <a:xfrm>
              <a:off x="388938" y="1851025"/>
              <a:ext cx="390525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rgbClr val="000090"/>
                  </a:solidFill>
                </a:rPr>
                <a:t>%</a:t>
              </a:r>
            </a:p>
          </p:txBody>
        </p:sp>
      </p:grpSp>
      <p:sp>
        <p:nvSpPr>
          <p:cNvPr id="22533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2012;26:2315-26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Título"/>
          <p:cNvSpPr>
            <a:spLocks noGrp="1"/>
          </p:cNvSpPr>
          <p:nvPr>
            <p:ph type="title"/>
          </p:nvPr>
        </p:nvSpPr>
        <p:spPr>
          <a:xfrm>
            <a:off x="627063" y="1052513"/>
            <a:ext cx="8193087" cy="717550"/>
          </a:xfrm>
        </p:spPr>
        <p:txBody>
          <a:bodyPr/>
          <a:lstStyle/>
          <a:p>
            <a:pPr algn="ctr"/>
            <a:r>
              <a:rPr lang="fr-FR" sz="2400" smtClean="0">
                <a:solidFill>
                  <a:srgbClr val="CC3300"/>
                </a:solidFill>
                <a:ea typeface="ＭＳ Ｐゴシック" pitchFamily="34" charset="-128"/>
              </a:rPr>
              <a:t>Corrélations entre ∆ biomarqueurs et ∆ lipides</a:t>
            </a:r>
          </a:p>
        </p:txBody>
      </p:sp>
      <p:cxnSp>
        <p:nvCxnSpPr>
          <p:cNvPr id="6" name="5 Conector recto"/>
          <p:cNvCxnSpPr/>
          <p:nvPr/>
        </p:nvCxnSpPr>
        <p:spPr>
          <a:xfrm rot="5400000" flipH="1" flipV="1">
            <a:off x="2008188" y="1482725"/>
            <a:ext cx="1588" cy="158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5" name="Rectangle 7"/>
          <p:cNvSpPr>
            <a:spLocks noChangeArrowheads="1"/>
          </p:cNvSpPr>
          <p:nvPr/>
        </p:nvSpPr>
        <p:spPr bwMode="auto">
          <a:xfrm>
            <a:off x="228600" y="4267200"/>
            <a:ext cx="8763000" cy="2252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l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200" b="1" dirty="0">
                <a:solidFill>
                  <a:srgbClr val="CC3300"/>
                </a:solidFill>
                <a:latin typeface="Calibri" pitchFamily="34" charset="0"/>
              </a:rPr>
              <a:t>Conclusion</a:t>
            </a:r>
          </a:p>
          <a:p>
            <a:pPr marL="742950" lvl="1" indent="-285750" algn="l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dirty="0">
                <a:solidFill>
                  <a:srgbClr val="000066"/>
                </a:solidFill>
              </a:rPr>
              <a:t>Le changement </a:t>
            </a:r>
            <a:r>
              <a:rPr lang="fr-FR" sz="1600" dirty="0" smtClean="0">
                <a:solidFill>
                  <a:srgbClr val="000066"/>
                </a:solidFill>
              </a:rPr>
              <a:t>d’</a:t>
            </a:r>
            <a:r>
              <a:rPr lang="fr-FR" altLang="ja-JP" sz="1600" dirty="0" smtClean="0">
                <a:solidFill>
                  <a:srgbClr val="000066"/>
                </a:solidFill>
              </a:rPr>
              <a:t>un </a:t>
            </a:r>
            <a:r>
              <a:rPr lang="fr-FR" altLang="ja-JP" sz="1600" dirty="0">
                <a:solidFill>
                  <a:srgbClr val="000066"/>
                </a:solidFill>
              </a:rPr>
              <a:t>IP/r pour RAL a entrainé non seulement des modifications significatives des lipides mais également des modifications significatives de plusieurs marqueurs cardiovasculaires associés avec </a:t>
            </a:r>
            <a:r>
              <a:rPr lang="fr-FR" altLang="ja-JP" sz="1600" dirty="0" smtClean="0">
                <a:solidFill>
                  <a:srgbClr val="000066"/>
                </a:solidFill>
              </a:rPr>
              <a:t>l’inflammation</a:t>
            </a:r>
            <a:r>
              <a:rPr lang="fr-FR" altLang="ja-JP" sz="1600" dirty="0">
                <a:solidFill>
                  <a:srgbClr val="000066"/>
                </a:solidFill>
              </a:rPr>
              <a:t>, la résistance à </a:t>
            </a:r>
            <a:r>
              <a:rPr lang="fr-FR" altLang="ja-JP" sz="1600" dirty="0" smtClean="0">
                <a:solidFill>
                  <a:srgbClr val="000066"/>
                </a:solidFill>
              </a:rPr>
              <a:t>l’insuline </a:t>
            </a:r>
            <a:r>
              <a:rPr lang="fr-FR" altLang="ja-JP" sz="1600" dirty="0">
                <a:solidFill>
                  <a:srgbClr val="000066"/>
                </a:solidFill>
              </a:rPr>
              <a:t>et </a:t>
            </a:r>
            <a:r>
              <a:rPr lang="fr-FR" altLang="ja-JP" sz="1600" dirty="0" smtClean="0">
                <a:solidFill>
                  <a:srgbClr val="000066"/>
                </a:solidFill>
              </a:rPr>
              <a:t>l’hypercoagulabilité</a:t>
            </a:r>
            <a:endParaRPr lang="fr-FR" altLang="ja-JP" sz="1600" dirty="0">
              <a:solidFill>
                <a:srgbClr val="000066"/>
              </a:solidFill>
            </a:endParaRPr>
          </a:p>
          <a:p>
            <a:pPr marL="742950" lvl="1" indent="-285750" algn="l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fr-FR" sz="1600" dirty="0">
                <a:solidFill>
                  <a:srgbClr val="000066"/>
                </a:solidFill>
              </a:rPr>
              <a:t>Les corrélations entre modifications des </a:t>
            </a:r>
            <a:r>
              <a:rPr lang="fr-FR" sz="1600" dirty="0" err="1">
                <a:solidFill>
                  <a:srgbClr val="000066"/>
                </a:solidFill>
              </a:rPr>
              <a:t>biomarqueurs</a:t>
            </a:r>
            <a:r>
              <a:rPr lang="fr-FR" sz="1600" dirty="0">
                <a:solidFill>
                  <a:srgbClr val="000066"/>
                </a:solidFill>
              </a:rPr>
              <a:t> et celle des lipides étaient peu nombreuses et faibles, suggérant que les diminutions des </a:t>
            </a:r>
            <a:r>
              <a:rPr lang="fr-FR" sz="1600" dirty="0" err="1">
                <a:solidFill>
                  <a:srgbClr val="000066"/>
                </a:solidFill>
              </a:rPr>
              <a:t>biomarqueurs</a:t>
            </a:r>
            <a:r>
              <a:rPr lang="fr-FR" sz="1600" dirty="0">
                <a:solidFill>
                  <a:srgbClr val="000066"/>
                </a:solidFill>
              </a:rPr>
              <a:t>  étaient indépendantes de celles des lipides</a:t>
            </a:r>
          </a:p>
        </p:txBody>
      </p:sp>
      <p:sp>
        <p:nvSpPr>
          <p:cNvPr id="2355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3557" name="Rectangle 19"/>
          <p:cNvSpPr txBox="1">
            <a:spLocks noChangeArrowheads="1"/>
          </p:cNvSpPr>
          <p:nvPr/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l" defTabSz="914400" eaLnBrk="0" hangingPunct="0"/>
            <a:r>
              <a:rPr lang="fr-FR" sz="3200" b="1">
                <a:solidFill>
                  <a:srgbClr val="333399"/>
                </a:solidFill>
                <a:latin typeface="Calibri" pitchFamily="34" charset="0"/>
              </a:rPr>
              <a:t>Etude SPIRAL : switch IP/r pour RAL</a:t>
            </a:r>
          </a:p>
        </p:txBody>
      </p:sp>
      <p:graphicFrame>
        <p:nvGraphicFramePr>
          <p:cNvPr id="10" name="3 Marcador de contenido"/>
          <p:cNvGraphicFramePr>
            <a:graphicFrameLocks noGrp="1"/>
          </p:cNvGraphicFramePr>
          <p:nvPr/>
        </p:nvGraphicFramePr>
        <p:xfrm>
          <a:off x="228600" y="1838325"/>
          <a:ext cx="8664575" cy="1385889"/>
        </p:xfrm>
        <a:graphic>
          <a:graphicData uri="http://schemas.openxmlformats.org/drawingml/2006/table">
            <a:tbl>
              <a:tblPr/>
              <a:tblGrid>
                <a:gridCol w="1174750"/>
                <a:gridCol w="1800498"/>
                <a:gridCol w="1942827"/>
                <a:gridCol w="1955800"/>
                <a:gridCol w="1790700"/>
              </a:tblGrid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Triglycérides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Cholestérol total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LDL cholestérol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HDL cholestérol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CRPus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0,2415 (p = 0,0016)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DEC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MCP-1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0,1608 (p = 0,032)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0,1608 (p = 0,032)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0,1807 (p = 0,0202)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</a:tr>
              <a:tr h="360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∆ Insuline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0,2842 (p = 0,0001)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- 0,2125 (p = 0,004)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-</a:t>
                      </a:r>
                    </a:p>
                  </a:txBody>
                  <a:tcPr marL="91447" marR="91447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8F6"/>
                    </a:solidFill>
                  </a:tcPr>
                </a:tc>
              </a:tr>
            </a:tbl>
          </a:graphicData>
        </a:graphic>
      </p:graphicFrame>
      <p:sp>
        <p:nvSpPr>
          <p:cNvPr id="23590" name="9 CuadroTexto"/>
          <p:cNvSpPr txBox="1">
            <a:spLocks noChangeArrowheads="1"/>
          </p:cNvSpPr>
          <p:nvPr/>
        </p:nvSpPr>
        <p:spPr bwMode="auto">
          <a:xfrm>
            <a:off x="827088" y="3644900"/>
            <a:ext cx="74549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rgbClr val="000066"/>
                </a:solidFill>
              </a:rPr>
              <a:t>Pas de corrélation entre ∆ OPG, ∆ IL-6, ∆ IL-10, ∆ TNF-alpha, ∆ ICAM-1, ∆ VCAM-1, </a:t>
            </a:r>
          </a:p>
          <a:p>
            <a:r>
              <a:rPr lang="en-US" sz="1400">
                <a:solidFill>
                  <a:srgbClr val="000066"/>
                </a:solidFill>
              </a:rPr>
              <a:t>∆ Sélectine-E, ∆ Sélectine-P, ∆ Adiponectine, ∆ D-dimères et les différents ∆ pour les lipides</a:t>
            </a:r>
          </a:p>
        </p:txBody>
      </p:sp>
      <p:sp>
        <p:nvSpPr>
          <p:cNvPr id="23591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2012;26:2315-26</a:t>
            </a:r>
          </a:p>
        </p:txBody>
      </p:sp>
      <p:sp>
        <p:nvSpPr>
          <p:cNvPr id="23592" name="ZoneTexte 9"/>
          <p:cNvSpPr txBox="1">
            <a:spLocks noChangeArrowheads="1"/>
          </p:cNvSpPr>
          <p:nvPr/>
        </p:nvSpPr>
        <p:spPr bwMode="auto">
          <a:xfrm>
            <a:off x="107950" y="3224213"/>
            <a:ext cx="406558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Données exprimées sous forme du rhô de Spearman (p)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SPIRAL : switch IP/r pour RAL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Sous-étude SPIRAL-LIP (composition corporelle)</a:t>
            </a:r>
          </a:p>
        </p:txBody>
      </p:sp>
      <p:sp>
        <p:nvSpPr>
          <p:cNvPr id="24578" name="Espace réservé du contenu 9"/>
          <p:cNvSpPr>
            <a:spLocks noGrp="1"/>
          </p:cNvSpPr>
          <p:nvPr>
            <p:ph idx="1"/>
          </p:nvPr>
        </p:nvSpPr>
        <p:spPr>
          <a:xfrm>
            <a:off x="50800" y="1219200"/>
            <a:ext cx="8788400" cy="5303838"/>
          </a:xfrm>
        </p:spPr>
        <p:txBody>
          <a:bodyPr/>
          <a:lstStyle/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Procédures</a:t>
            </a:r>
            <a:r>
              <a:rPr lang="fr-FR" dirty="0" smtClean="0">
                <a:ea typeface="ＭＳ Ｐゴシック" pitchFamily="34" charset="-128"/>
              </a:rPr>
              <a:t> </a:t>
            </a:r>
            <a:r>
              <a:rPr lang="fr-FR" b="1" dirty="0" smtClean="0">
                <a:ea typeface="ＭＳ Ｐゴシック" pitchFamily="34" charset="-128"/>
              </a:rPr>
              <a:t>à J0 et S48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DEXA corps entier, vertèbres lombaires et hanche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Scanner abdominal (coupe unique épaisse 5 mm, niveau L4)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Protocole standardisé réalisé par un seul radiologue ne connaissant pas le traitement du patient</a:t>
            </a:r>
          </a:p>
          <a:p>
            <a:pPr lvl="1">
              <a:buFontTx/>
              <a:buNone/>
            </a:pPr>
            <a:endParaRPr lang="fr-FR" sz="2000" dirty="0" smtClean="0">
              <a:ea typeface="ＭＳ Ｐゴシック" pitchFamily="34" charset="-128"/>
            </a:endParaRPr>
          </a:p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Critères de jugement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Principal : modification surface (cm</a:t>
            </a:r>
            <a:r>
              <a:rPr lang="fr-FR" sz="2000" baseline="30000" dirty="0" smtClean="0">
                <a:ea typeface="ＭＳ Ｐゴシック" pitchFamily="34" charset="-128"/>
              </a:rPr>
              <a:t>2</a:t>
            </a:r>
            <a:r>
              <a:rPr lang="fr-FR" sz="2000" dirty="0" smtClean="0">
                <a:ea typeface="ＭＳ Ｐゴシック" pitchFamily="34" charset="-128"/>
              </a:rPr>
              <a:t>) graisse abdominale viscérale (GAV)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Secondaires : modifications graisse membres, graisse tronc, graisse totale, surface graisse abdominale totale (GAT), surface graisse abdominale sous-cutanée (GAS), rapport GAS/GAV, modifications densité minérale osseuse et T scores du corps entier, des vertèbres (L1-L4) et de la hanche (tête fémorale, et hanche totale)</a:t>
            </a:r>
          </a:p>
        </p:txBody>
      </p:sp>
      <p:sp>
        <p:nvSpPr>
          <p:cNvPr id="24579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24580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2"/>
          <p:cNvGraphicFramePr>
            <a:graphicFrameLocks noGrp="1"/>
          </p:cNvGraphicFramePr>
          <p:nvPr>
            <p:ph idx="1"/>
          </p:nvPr>
        </p:nvGraphicFramePr>
        <p:xfrm>
          <a:off x="733425" y="2336800"/>
          <a:ext cx="7870825" cy="3398838"/>
        </p:xfrm>
        <a:graphic>
          <a:graphicData uri="http://schemas.openxmlformats.org/drawingml/2006/table">
            <a:tbl>
              <a:tblPr/>
              <a:tblGrid>
                <a:gridCol w="4543425"/>
                <a:gridCol w="1663700"/>
                <a:gridCol w="1663700"/>
              </a:tblGrid>
              <a:tr h="434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inclus dans la sous-étude SPIRAL-LIP, n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39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Femme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20 %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31 %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968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INTI associé : TDF ; ABC ; ZDV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62 % ; 33 % ; 3 % 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69 % ; 23 % ; 17 %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IP/r avant l’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inclusion : LPV/r ; ATV/r ; FPV/r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43 % ; 51 % ; 3 %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46 % ; 34 % ; 0 %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Durée sous IP/r, mois (médiane)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35,7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30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Co-infection VHC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28 %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17 %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Poids, kg (médiane)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70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68,5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IMC, kg/m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(médiane)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23,4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23,6</a:t>
                      </a:r>
                    </a:p>
                  </a:txBody>
                  <a:tcPr marL="91438" marR="91438"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25643" name="Rectangle 8"/>
          <p:cNvSpPr>
            <a:spLocks noChangeArrowheads="1"/>
          </p:cNvSpPr>
          <p:nvPr/>
        </p:nvSpPr>
        <p:spPr bwMode="auto">
          <a:xfrm>
            <a:off x="830263" y="1752600"/>
            <a:ext cx="7516812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Caracactéristiques à </a:t>
            </a:r>
            <a:r>
              <a:rPr lang="fr-FR" sz="2800" b="1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800" b="1" smtClean="0">
                <a:solidFill>
                  <a:srgbClr val="CC3300"/>
                </a:solidFill>
                <a:latin typeface="Calibri" pitchFamily="34" charset="0"/>
              </a:rPr>
              <a:t>inclusion </a:t>
            </a:r>
            <a:r>
              <a:rPr lang="fr-FR" altLang="ja-JP" sz="2800" b="1">
                <a:solidFill>
                  <a:srgbClr val="CC3300"/>
                </a:solidFill>
                <a:latin typeface="Calibri" pitchFamily="34" charset="0"/>
              </a:rPr>
              <a:t>des 74 patients</a:t>
            </a:r>
            <a:endParaRPr lang="fr-FR" sz="2800" b="1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564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5645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25646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SPIRAL : switch IP/r pour RAL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Sous-étude SPIRAL-LIP (composition corporelle)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72"/>
          <p:cNvGraphicFramePr>
            <a:graphicFrameLocks noGrp="1"/>
          </p:cNvGraphicFramePr>
          <p:nvPr>
            <p:ph idx="1"/>
          </p:nvPr>
        </p:nvGraphicFramePr>
        <p:xfrm>
          <a:off x="304800" y="1752600"/>
          <a:ext cx="8077200" cy="4219575"/>
        </p:xfrm>
        <a:graphic>
          <a:graphicData uri="http://schemas.openxmlformats.org/drawingml/2006/table">
            <a:tbl>
              <a:tblPr/>
              <a:tblGrid>
                <a:gridCol w="266700"/>
                <a:gridCol w="2857500"/>
                <a:gridCol w="1066800"/>
                <a:gridCol w="1752600"/>
                <a:gridCol w="2133600"/>
              </a:tblGrid>
              <a:tr h="52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Différence* (IQR)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 vs RAL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Scanner abdomen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GAV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20,7 (p = 0,002)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11,4 (- 9,5 ; 38,2)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GAV (%)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12,8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11,9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1,6 (- 1,4 ; 1,9)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GAT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3,7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21,4 (p = 0,013)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10,9 (- 22,8 ; 44,8)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GAT (cm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- 3,2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5,1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2,1 (-18,0 ; 18,5)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GAS (%)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- 1,9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3,6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- 1,1 (- 4,1 ; 1,9)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GAS/GAV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- 0,25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- 0,11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- 0,15 (-0,66 ; 0,15)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DEXA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Graisse périphérique (g)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171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85 (- 383 ; 795)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Graisse tronc (g)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- 28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382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323 (- 988 ; 1768)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Graisse totale (g)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- 389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307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293 (- 1 304 ; 2 816)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Graisse périphérique/totale</a:t>
                      </a:r>
                    </a:p>
                  </a:txBody>
                  <a:tcPr marT="45723" marB="45723" anchor="ctr" horzOverflow="overflow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- 0,02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- 0,01 (- 0,05 ; 0,05)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6707" name="Rectangle 8"/>
          <p:cNvSpPr>
            <a:spLocks noChangeArrowheads="1"/>
          </p:cNvSpPr>
          <p:nvPr/>
        </p:nvSpPr>
        <p:spPr bwMode="auto">
          <a:xfrm>
            <a:off x="381000" y="1371600"/>
            <a:ext cx="8755063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Répartition graisse (modification médiane entre </a:t>
            </a: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400" b="1" dirty="0" smtClean="0">
                <a:solidFill>
                  <a:srgbClr val="CC3300"/>
                </a:solidFill>
                <a:latin typeface="Calibri" pitchFamily="34" charset="0"/>
              </a:rPr>
              <a:t>inclusion </a:t>
            </a:r>
            <a:r>
              <a:rPr lang="fr-FR" altLang="ja-JP" sz="2400" b="1" dirty="0">
                <a:solidFill>
                  <a:srgbClr val="CC3300"/>
                </a:solidFill>
                <a:latin typeface="Calibri" pitchFamily="34" charset="0"/>
              </a:rPr>
              <a:t>et S48)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6708" name="ZoneTexte 9"/>
          <p:cNvSpPr txBox="1">
            <a:spLocks noChangeArrowheads="1"/>
          </p:cNvSpPr>
          <p:nvPr/>
        </p:nvSpPr>
        <p:spPr bwMode="auto">
          <a:xfrm>
            <a:off x="251520" y="5949280"/>
            <a:ext cx="35575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i="1" dirty="0">
                <a:solidFill>
                  <a:srgbClr val="002060"/>
                </a:solidFill>
              </a:rPr>
              <a:t>* p non significatif pour toutes les mesures</a:t>
            </a:r>
          </a:p>
        </p:txBody>
      </p:sp>
      <p:sp>
        <p:nvSpPr>
          <p:cNvPr id="2670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6710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2671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SPIRAL : switch IP/r pour RAL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Sous-étude SPIRAL-LIP (composition corporelle)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14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z="3000" smtClean="0">
                <a:ea typeface="ＭＳ Ｐゴシック" pitchFamily="34" charset="-128"/>
              </a:rPr>
              <a:t>Etude SPIRAL : switch IP/r pour RAL</a:t>
            </a:r>
            <a:br>
              <a:rPr lang="fr-FR" sz="3000" smtClean="0">
                <a:ea typeface="ＭＳ Ｐゴシック" pitchFamily="34" charset="-128"/>
              </a:rPr>
            </a:br>
            <a:r>
              <a:rPr lang="fr-FR" sz="3000" smtClean="0">
                <a:ea typeface="ＭＳ Ｐゴシック" pitchFamily="34" charset="-128"/>
              </a:rPr>
              <a:t>Sous-étude SPIRAL-LIP (composition corporelle)</a:t>
            </a:r>
          </a:p>
        </p:txBody>
      </p:sp>
      <p:sp>
        <p:nvSpPr>
          <p:cNvPr id="2771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2012;64:475-81</a:t>
            </a:r>
          </a:p>
        </p:txBody>
      </p:sp>
      <p:sp>
        <p:nvSpPr>
          <p:cNvPr id="2771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74" name="Groupe 73"/>
          <p:cNvGrpSpPr/>
          <p:nvPr/>
        </p:nvGrpSpPr>
        <p:grpSpPr>
          <a:xfrm>
            <a:off x="147638" y="1355725"/>
            <a:ext cx="8748712" cy="5092700"/>
            <a:chOff x="147638" y="1355725"/>
            <a:chExt cx="8748712" cy="5092700"/>
          </a:xfrm>
        </p:grpSpPr>
        <p:sp>
          <p:nvSpPr>
            <p:cNvPr id="27649" name="ZoneTexte 46"/>
            <p:cNvSpPr txBox="1">
              <a:spLocks noChangeArrowheads="1"/>
            </p:cNvSpPr>
            <p:nvPr/>
          </p:nvSpPr>
          <p:spPr bwMode="auto">
            <a:xfrm>
              <a:off x="6432550" y="1355725"/>
              <a:ext cx="420688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382</a:t>
              </a:r>
            </a:p>
          </p:txBody>
        </p:sp>
        <p:sp>
          <p:nvSpPr>
            <p:cNvPr id="27650" name="AutoShape 126"/>
            <p:cNvSpPr>
              <a:spLocks noChangeArrowheads="1"/>
            </p:cNvSpPr>
            <p:nvPr/>
          </p:nvSpPr>
          <p:spPr bwMode="auto">
            <a:xfrm>
              <a:off x="3048000" y="1428750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27651" name="Rectangle 3"/>
            <p:cNvSpPr>
              <a:spLocks noChangeArrowheads="1"/>
            </p:cNvSpPr>
            <p:nvPr/>
          </p:nvSpPr>
          <p:spPr bwMode="auto">
            <a:xfrm>
              <a:off x="3267075" y="1527175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27652" name="Rectangle 4"/>
            <p:cNvSpPr>
              <a:spLocks noChangeArrowheads="1"/>
            </p:cNvSpPr>
            <p:nvPr/>
          </p:nvSpPr>
          <p:spPr bwMode="auto">
            <a:xfrm>
              <a:off x="4287838" y="1525588"/>
              <a:ext cx="177800" cy="14446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000066"/>
                </a:solidFill>
              </a:endParaRPr>
            </a:p>
          </p:txBody>
        </p:sp>
        <p:sp>
          <p:nvSpPr>
            <p:cNvPr id="27653" name="ZoneTexte 84"/>
            <p:cNvSpPr txBox="1">
              <a:spLocks noChangeArrowheads="1"/>
            </p:cNvSpPr>
            <p:nvPr/>
          </p:nvSpPr>
          <p:spPr bwMode="auto">
            <a:xfrm>
              <a:off x="3398838" y="1403350"/>
              <a:ext cx="547687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27654" name="ZoneTexte 85"/>
            <p:cNvSpPr txBox="1">
              <a:spLocks noChangeArrowheads="1"/>
            </p:cNvSpPr>
            <p:nvPr/>
          </p:nvSpPr>
          <p:spPr bwMode="auto">
            <a:xfrm>
              <a:off x="4421188" y="1403350"/>
              <a:ext cx="541337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IP/r</a:t>
              </a: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839788" y="2265363"/>
              <a:ext cx="217487" cy="1770062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1057275" y="3729038"/>
              <a:ext cx="217488" cy="30638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565275" y="3613150"/>
              <a:ext cx="217488" cy="42227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782763" y="4035425"/>
              <a:ext cx="217487" cy="263525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2216150" y="2322513"/>
              <a:ext cx="217488" cy="1712912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4691063" y="4035425"/>
              <a:ext cx="217487" cy="30163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376613" y="3730625"/>
              <a:ext cx="219075" cy="296863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595688" y="4027488"/>
              <a:ext cx="217487" cy="157162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33638" y="3133725"/>
              <a:ext cx="217487" cy="90170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951288" y="3048000"/>
              <a:ext cx="219075" cy="98742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4170363" y="2974975"/>
              <a:ext cx="217487" cy="106045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4908550" y="4035425"/>
              <a:ext cx="217488" cy="63500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cxnSp>
          <p:nvCxnSpPr>
            <p:cNvPr id="18" name="Connecteur droit 17"/>
            <p:cNvCxnSpPr/>
            <p:nvPr/>
          </p:nvCxnSpPr>
          <p:spPr bwMode="auto">
            <a:xfrm>
              <a:off x="693738" y="4035425"/>
              <a:ext cx="1957387" cy="0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 bwMode="auto">
            <a:xfrm flipV="1">
              <a:off x="3111500" y="4037013"/>
              <a:ext cx="1354138" cy="0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Connecteur droit 21"/>
            <p:cNvCxnSpPr/>
            <p:nvPr/>
          </p:nvCxnSpPr>
          <p:spPr bwMode="auto">
            <a:xfrm>
              <a:off x="5554663" y="4033838"/>
              <a:ext cx="2147887" cy="1587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 bwMode="auto">
            <a:xfrm>
              <a:off x="6534150" y="1663700"/>
              <a:ext cx="217488" cy="2370138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6062663" y="3833813"/>
              <a:ext cx="217487" cy="200025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5808663" y="2970213"/>
              <a:ext cx="217487" cy="1063625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6751638" y="4033838"/>
              <a:ext cx="217487" cy="17303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 flipV="1">
              <a:off x="8262938" y="4019550"/>
              <a:ext cx="219075" cy="31750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8553450" y="3959225"/>
              <a:ext cx="217488" cy="33338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7485063" y="4033838"/>
              <a:ext cx="217487" cy="2414587"/>
            </a:xfrm>
            <a:prstGeom prst="rect">
              <a:avLst/>
            </a:prstGeom>
            <a:solidFill>
              <a:srgbClr val="333399"/>
            </a:solidFill>
            <a:ln>
              <a:solidFill>
                <a:srgbClr val="333399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7267575" y="2127250"/>
              <a:ext cx="217488" cy="1906588"/>
            </a:xfrm>
            <a:prstGeom prst="rect">
              <a:avLst/>
            </a:prstGeom>
            <a:solidFill>
              <a:srgbClr val="CC66FF"/>
            </a:solidFill>
            <a:ln>
              <a:solidFill>
                <a:srgbClr val="CC66FF"/>
              </a:solidFill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/>
            <a:lstStyle/>
            <a:p>
              <a:pPr algn="l" defTabSz="914400">
                <a:defRPr/>
              </a:pPr>
              <a:endParaRPr lang="fr-FR" sz="2800">
                <a:solidFill>
                  <a:srgbClr val="000066"/>
                </a:solidFill>
                <a:ea typeface="ＭＳ Ｐゴシック" pitchFamily="-109" charset="-128"/>
                <a:cs typeface="ＭＳ Ｐゴシック" pitchFamily="-109" charset="-128"/>
              </a:endParaRPr>
            </a:p>
          </p:txBody>
        </p:sp>
        <p:sp>
          <p:nvSpPr>
            <p:cNvPr id="27678" name="ZoneTexte 31"/>
            <p:cNvSpPr txBox="1">
              <a:spLocks noChangeArrowheads="1"/>
            </p:cNvSpPr>
            <p:nvPr/>
          </p:nvSpPr>
          <p:spPr bwMode="auto">
            <a:xfrm>
              <a:off x="719138" y="1993900"/>
              <a:ext cx="458787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21,4</a:t>
              </a:r>
            </a:p>
          </p:txBody>
        </p:sp>
        <p:sp>
          <p:nvSpPr>
            <p:cNvPr id="27679" name="ZoneTexte 32"/>
            <p:cNvSpPr txBox="1">
              <a:spLocks noChangeArrowheads="1"/>
            </p:cNvSpPr>
            <p:nvPr/>
          </p:nvSpPr>
          <p:spPr bwMode="auto">
            <a:xfrm>
              <a:off x="1011238" y="3465513"/>
              <a:ext cx="38100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3,7</a:t>
              </a:r>
            </a:p>
          </p:txBody>
        </p:sp>
        <p:sp>
          <p:nvSpPr>
            <p:cNvPr id="27680" name="ZoneTexte 33"/>
            <p:cNvSpPr txBox="1">
              <a:spLocks noChangeArrowheads="1"/>
            </p:cNvSpPr>
            <p:nvPr/>
          </p:nvSpPr>
          <p:spPr bwMode="auto">
            <a:xfrm>
              <a:off x="3313113" y="3465513"/>
              <a:ext cx="379412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3,6</a:t>
              </a:r>
            </a:p>
          </p:txBody>
        </p:sp>
        <p:sp>
          <p:nvSpPr>
            <p:cNvPr id="27681" name="ZoneTexte 34"/>
            <p:cNvSpPr txBox="1">
              <a:spLocks noChangeArrowheads="1"/>
            </p:cNvSpPr>
            <p:nvPr/>
          </p:nvSpPr>
          <p:spPr bwMode="auto">
            <a:xfrm>
              <a:off x="3767138" y="2816225"/>
              <a:ext cx="458787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11,9</a:t>
              </a:r>
            </a:p>
          </p:txBody>
        </p:sp>
        <p:sp>
          <p:nvSpPr>
            <p:cNvPr id="27682" name="ZoneTexte 35"/>
            <p:cNvSpPr txBox="1">
              <a:spLocks noChangeArrowheads="1"/>
            </p:cNvSpPr>
            <p:nvPr/>
          </p:nvSpPr>
          <p:spPr bwMode="auto">
            <a:xfrm>
              <a:off x="4070350" y="2714625"/>
              <a:ext cx="458788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12,8</a:t>
              </a:r>
            </a:p>
          </p:txBody>
        </p:sp>
        <p:sp>
          <p:nvSpPr>
            <p:cNvPr id="27683" name="ZoneTexte 36"/>
            <p:cNvSpPr txBox="1">
              <a:spLocks noChangeArrowheads="1"/>
            </p:cNvSpPr>
            <p:nvPr/>
          </p:nvSpPr>
          <p:spPr bwMode="auto">
            <a:xfrm>
              <a:off x="2384425" y="2868613"/>
              <a:ext cx="458788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10,9</a:t>
              </a:r>
            </a:p>
          </p:txBody>
        </p:sp>
        <p:sp>
          <p:nvSpPr>
            <p:cNvPr id="27684" name="ZoneTexte 37"/>
            <p:cNvSpPr txBox="1">
              <a:spLocks noChangeArrowheads="1"/>
            </p:cNvSpPr>
            <p:nvPr/>
          </p:nvSpPr>
          <p:spPr bwMode="auto">
            <a:xfrm>
              <a:off x="2124075" y="2051050"/>
              <a:ext cx="458788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20,7</a:t>
              </a:r>
            </a:p>
          </p:txBody>
        </p:sp>
        <p:sp>
          <p:nvSpPr>
            <p:cNvPr id="27685" name="ZoneTexte 38"/>
            <p:cNvSpPr txBox="1">
              <a:spLocks noChangeArrowheads="1"/>
            </p:cNvSpPr>
            <p:nvPr/>
          </p:nvSpPr>
          <p:spPr bwMode="auto">
            <a:xfrm>
              <a:off x="1504950" y="3355975"/>
              <a:ext cx="379413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5,1</a:t>
              </a:r>
            </a:p>
          </p:txBody>
        </p:sp>
        <p:sp>
          <p:nvSpPr>
            <p:cNvPr id="27686" name="ZoneTexte 39"/>
            <p:cNvSpPr txBox="1">
              <a:spLocks noChangeArrowheads="1"/>
            </p:cNvSpPr>
            <p:nvPr/>
          </p:nvSpPr>
          <p:spPr bwMode="auto">
            <a:xfrm>
              <a:off x="1671638" y="4257675"/>
              <a:ext cx="425450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-3,2</a:t>
              </a:r>
            </a:p>
          </p:txBody>
        </p:sp>
        <p:sp>
          <p:nvSpPr>
            <p:cNvPr id="27687" name="ZoneTexte 40"/>
            <p:cNvSpPr txBox="1">
              <a:spLocks noChangeArrowheads="1"/>
            </p:cNvSpPr>
            <p:nvPr/>
          </p:nvSpPr>
          <p:spPr bwMode="auto">
            <a:xfrm>
              <a:off x="3492500" y="4186238"/>
              <a:ext cx="42545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-1,9</a:t>
              </a:r>
            </a:p>
          </p:txBody>
        </p:sp>
        <p:sp>
          <p:nvSpPr>
            <p:cNvPr id="27688" name="ZoneTexte 41"/>
            <p:cNvSpPr txBox="1">
              <a:spLocks noChangeArrowheads="1"/>
            </p:cNvSpPr>
            <p:nvPr/>
          </p:nvSpPr>
          <p:spPr bwMode="auto">
            <a:xfrm>
              <a:off x="4487863" y="4079875"/>
              <a:ext cx="506412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-0,11</a:t>
              </a:r>
            </a:p>
          </p:txBody>
        </p:sp>
        <p:sp>
          <p:nvSpPr>
            <p:cNvPr id="27689" name="ZoneTexte 42"/>
            <p:cNvSpPr txBox="1">
              <a:spLocks noChangeArrowheads="1"/>
            </p:cNvSpPr>
            <p:nvPr/>
          </p:nvSpPr>
          <p:spPr bwMode="auto">
            <a:xfrm>
              <a:off x="4845050" y="4073525"/>
              <a:ext cx="504825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-0,25</a:t>
              </a:r>
            </a:p>
          </p:txBody>
        </p:sp>
        <p:sp>
          <p:nvSpPr>
            <p:cNvPr id="27690" name="ZoneTexte 43"/>
            <p:cNvSpPr txBox="1">
              <a:spLocks noChangeArrowheads="1"/>
            </p:cNvSpPr>
            <p:nvPr/>
          </p:nvSpPr>
          <p:spPr bwMode="auto">
            <a:xfrm>
              <a:off x="5730875" y="2730500"/>
              <a:ext cx="420688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171</a:t>
              </a:r>
            </a:p>
          </p:txBody>
        </p:sp>
        <p:sp>
          <p:nvSpPr>
            <p:cNvPr id="27691" name="ZoneTexte 44"/>
            <p:cNvSpPr txBox="1">
              <a:spLocks noChangeArrowheads="1"/>
            </p:cNvSpPr>
            <p:nvPr/>
          </p:nvSpPr>
          <p:spPr bwMode="auto">
            <a:xfrm>
              <a:off x="6000750" y="3613150"/>
              <a:ext cx="341313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32</a:t>
              </a:r>
            </a:p>
          </p:txBody>
        </p:sp>
        <p:sp>
          <p:nvSpPr>
            <p:cNvPr id="27692" name="ZoneTexte 45"/>
            <p:cNvSpPr txBox="1">
              <a:spLocks noChangeArrowheads="1"/>
            </p:cNvSpPr>
            <p:nvPr/>
          </p:nvSpPr>
          <p:spPr bwMode="auto">
            <a:xfrm>
              <a:off x="6635750" y="4208463"/>
              <a:ext cx="427038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- 28</a:t>
              </a:r>
            </a:p>
          </p:txBody>
        </p:sp>
        <p:sp>
          <p:nvSpPr>
            <p:cNvPr id="27693" name="ZoneTexte 47"/>
            <p:cNvSpPr txBox="1">
              <a:spLocks noChangeArrowheads="1"/>
            </p:cNvSpPr>
            <p:nvPr/>
          </p:nvSpPr>
          <p:spPr bwMode="auto">
            <a:xfrm>
              <a:off x="7164388" y="1844675"/>
              <a:ext cx="420687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307</a:t>
              </a:r>
            </a:p>
          </p:txBody>
        </p:sp>
        <p:sp>
          <p:nvSpPr>
            <p:cNvPr id="27694" name="ZoneTexte 48"/>
            <p:cNvSpPr txBox="1">
              <a:spLocks noChangeArrowheads="1"/>
            </p:cNvSpPr>
            <p:nvPr/>
          </p:nvSpPr>
          <p:spPr bwMode="auto">
            <a:xfrm>
              <a:off x="7072313" y="6172200"/>
              <a:ext cx="466725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-389</a:t>
              </a:r>
            </a:p>
          </p:txBody>
        </p:sp>
        <p:sp>
          <p:nvSpPr>
            <p:cNvPr id="27695" name="ZoneTexte 49"/>
            <p:cNvSpPr txBox="1">
              <a:spLocks noChangeArrowheads="1"/>
            </p:cNvSpPr>
            <p:nvPr/>
          </p:nvSpPr>
          <p:spPr bwMode="auto">
            <a:xfrm>
              <a:off x="8124825" y="4005263"/>
              <a:ext cx="504825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-0,02</a:t>
              </a:r>
            </a:p>
          </p:txBody>
        </p:sp>
        <p:sp>
          <p:nvSpPr>
            <p:cNvPr id="27696" name="ZoneTexte 50"/>
            <p:cNvSpPr txBox="1">
              <a:spLocks noChangeArrowheads="1"/>
            </p:cNvSpPr>
            <p:nvPr/>
          </p:nvSpPr>
          <p:spPr bwMode="auto">
            <a:xfrm>
              <a:off x="8532813" y="3736975"/>
              <a:ext cx="263525" cy="2619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100">
                  <a:solidFill>
                    <a:srgbClr val="000066"/>
                  </a:solidFill>
                </a:rPr>
                <a:t>0</a:t>
              </a:r>
            </a:p>
          </p:txBody>
        </p:sp>
        <p:cxnSp>
          <p:nvCxnSpPr>
            <p:cNvPr id="53" name="Connecteur droit 52"/>
            <p:cNvCxnSpPr/>
            <p:nvPr/>
          </p:nvCxnSpPr>
          <p:spPr bwMode="auto">
            <a:xfrm rot="5400000" flipH="1" flipV="1">
              <a:off x="-556418" y="3304381"/>
              <a:ext cx="2501900" cy="1587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Connecteur droit 53"/>
            <p:cNvCxnSpPr/>
            <p:nvPr/>
          </p:nvCxnSpPr>
          <p:spPr bwMode="auto">
            <a:xfrm rot="5400000" flipH="1" flipV="1">
              <a:off x="3708400" y="3516313"/>
              <a:ext cx="3694113" cy="1587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Connecteur droit 55"/>
            <p:cNvCxnSpPr/>
            <p:nvPr/>
          </p:nvCxnSpPr>
          <p:spPr bwMode="auto">
            <a:xfrm rot="5400000">
              <a:off x="2189957" y="3661569"/>
              <a:ext cx="2000250" cy="1587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700" name="ZoneTexte 67"/>
            <p:cNvSpPr txBox="1">
              <a:spLocks noChangeArrowheads="1"/>
            </p:cNvSpPr>
            <p:nvPr/>
          </p:nvSpPr>
          <p:spPr bwMode="auto">
            <a:xfrm>
              <a:off x="147638" y="1982788"/>
              <a:ext cx="53340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cm</a:t>
              </a:r>
              <a:r>
                <a:rPr lang="fr-FR" sz="1600" baseline="30000">
                  <a:solidFill>
                    <a:srgbClr val="000066"/>
                  </a:solidFill>
                </a:rPr>
                <a:t>2</a:t>
              </a:r>
            </a:p>
          </p:txBody>
        </p:sp>
        <p:sp>
          <p:nvSpPr>
            <p:cNvPr id="27701" name="ZoneTexte 68"/>
            <p:cNvSpPr txBox="1">
              <a:spLocks noChangeArrowheads="1"/>
            </p:cNvSpPr>
            <p:nvPr/>
          </p:nvSpPr>
          <p:spPr bwMode="auto">
            <a:xfrm>
              <a:off x="2843213" y="2428875"/>
              <a:ext cx="3683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7702" name="ZoneTexte 69"/>
            <p:cNvSpPr txBox="1">
              <a:spLocks noChangeArrowheads="1"/>
            </p:cNvSpPr>
            <p:nvPr/>
          </p:nvSpPr>
          <p:spPr bwMode="auto">
            <a:xfrm>
              <a:off x="801688" y="4514850"/>
              <a:ext cx="4921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GAT</a:t>
              </a:r>
            </a:p>
          </p:txBody>
        </p:sp>
        <p:sp>
          <p:nvSpPr>
            <p:cNvPr id="27703" name="ZoneTexte 70"/>
            <p:cNvSpPr txBox="1">
              <a:spLocks noChangeArrowheads="1"/>
            </p:cNvSpPr>
            <p:nvPr/>
          </p:nvSpPr>
          <p:spPr bwMode="auto">
            <a:xfrm>
              <a:off x="1590675" y="4514850"/>
              <a:ext cx="5111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GAS</a:t>
              </a:r>
            </a:p>
          </p:txBody>
        </p:sp>
        <p:sp>
          <p:nvSpPr>
            <p:cNvPr id="27704" name="ZoneTexte 71"/>
            <p:cNvSpPr txBox="1">
              <a:spLocks noChangeArrowheads="1"/>
            </p:cNvSpPr>
            <p:nvPr/>
          </p:nvSpPr>
          <p:spPr bwMode="auto">
            <a:xfrm>
              <a:off x="2314575" y="4514850"/>
              <a:ext cx="50006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GAV</a:t>
              </a:r>
            </a:p>
          </p:txBody>
        </p:sp>
        <p:sp>
          <p:nvSpPr>
            <p:cNvPr id="27705" name="ZoneTexte 72"/>
            <p:cNvSpPr txBox="1">
              <a:spLocks noChangeArrowheads="1"/>
            </p:cNvSpPr>
            <p:nvPr/>
          </p:nvSpPr>
          <p:spPr bwMode="auto">
            <a:xfrm>
              <a:off x="4051300" y="4514850"/>
              <a:ext cx="4984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GAV</a:t>
              </a:r>
            </a:p>
          </p:txBody>
        </p:sp>
        <p:sp>
          <p:nvSpPr>
            <p:cNvPr id="27706" name="ZoneTexte 73"/>
            <p:cNvSpPr txBox="1">
              <a:spLocks noChangeArrowheads="1"/>
            </p:cNvSpPr>
            <p:nvPr/>
          </p:nvSpPr>
          <p:spPr bwMode="auto">
            <a:xfrm>
              <a:off x="3400425" y="4514850"/>
              <a:ext cx="5111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GAS</a:t>
              </a:r>
            </a:p>
          </p:txBody>
        </p:sp>
        <p:sp>
          <p:nvSpPr>
            <p:cNvPr id="27707" name="ZoneTexte 74"/>
            <p:cNvSpPr txBox="1">
              <a:spLocks noChangeArrowheads="1"/>
            </p:cNvSpPr>
            <p:nvPr/>
          </p:nvSpPr>
          <p:spPr bwMode="auto">
            <a:xfrm>
              <a:off x="4597400" y="4514850"/>
              <a:ext cx="868363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GAS/GAV</a:t>
              </a:r>
            </a:p>
          </p:txBody>
        </p:sp>
        <p:sp>
          <p:nvSpPr>
            <p:cNvPr id="27708" name="ZoneTexte 78"/>
            <p:cNvSpPr txBox="1">
              <a:spLocks noChangeArrowheads="1"/>
            </p:cNvSpPr>
            <p:nvPr/>
          </p:nvSpPr>
          <p:spPr bwMode="auto">
            <a:xfrm>
              <a:off x="7794625" y="3916363"/>
              <a:ext cx="368300" cy="3381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27709" name="ZoneTexte 81"/>
            <p:cNvSpPr txBox="1">
              <a:spLocks noChangeArrowheads="1"/>
            </p:cNvSpPr>
            <p:nvPr/>
          </p:nvSpPr>
          <p:spPr bwMode="auto">
            <a:xfrm>
              <a:off x="5630863" y="4514850"/>
              <a:ext cx="714375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Graisse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cuisse</a:t>
              </a:r>
            </a:p>
          </p:txBody>
        </p:sp>
        <p:sp>
          <p:nvSpPr>
            <p:cNvPr id="27710" name="ZoneTexte 82"/>
            <p:cNvSpPr txBox="1">
              <a:spLocks noChangeArrowheads="1"/>
            </p:cNvSpPr>
            <p:nvPr/>
          </p:nvSpPr>
          <p:spPr bwMode="auto">
            <a:xfrm>
              <a:off x="6427788" y="4514850"/>
              <a:ext cx="715962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Graisse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tronc</a:t>
              </a:r>
            </a:p>
          </p:txBody>
        </p:sp>
        <p:sp>
          <p:nvSpPr>
            <p:cNvPr id="27711" name="ZoneTexte 83"/>
            <p:cNvSpPr txBox="1">
              <a:spLocks noChangeArrowheads="1"/>
            </p:cNvSpPr>
            <p:nvPr/>
          </p:nvSpPr>
          <p:spPr bwMode="auto">
            <a:xfrm>
              <a:off x="7458075" y="3576638"/>
              <a:ext cx="714375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Graisse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totale</a:t>
              </a:r>
            </a:p>
          </p:txBody>
        </p:sp>
        <p:sp>
          <p:nvSpPr>
            <p:cNvPr id="27712" name="ZoneTexte 84"/>
            <p:cNvSpPr txBox="1">
              <a:spLocks noChangeArrowheads="1"/>
            </p:cNvSpPr>
            <p:nvPr/>
          </p:nvSpPr>
          <p:spPr bwMode="auto">
            <a:xfrm>
              <a:off x="8162925" y="4514850"/>
              <a:ext cx="733425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Rapport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Cuisse/</a:t>
              </a:r>
            </a:p>
            <a:p>
              <a:r>
                <a:rPr lang="fr-FR" sz="1200">
                  <a:solidFill>
                    <a:srgbClr val="000066"/>
                  </a:solidFill>
                </a:rPr>
                <a:t>tronc</a:t>
              </a:r>
            </a:p>
          </p:txBody>
        </p:sp>
        <p:sp>
          <p:nvSpPr>
            <p:cNvPr id="27713" name="ZoneTexte 85"/>
            <p:cNvSpPr txBox="1">
              <a:spLocks noChangeArrowheads="1"/>
            </p:cNvSpPr>
            <p:nvPr/>
          </p:nvSpPr>
          <p:spPr bwMode="auto">
            <a:xfrm>
              <a:off x="5248275" y="1563688"/>
              <a:ext cx="3143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>
                  <a:solidFill>
                    <a:srgbClr val="000066"/>
                  </a:solidFill>
                </a:rPr>
                <a:t>g</a:t>
              </a:r>
            </a:p>
          </p:txBody>
        </p:sp>
        <p:sp>
          <p:nvSpPr>
            <p:cNvPr id="27715" name="ZoneTexte 87"/>
            <p:cNvSpPr txBox="1">
              <a:spLocks noChangeArrowheads="1"/>
            </p:cNvSpPr>
            <p:nvPr/>
          </p:nvSpPr>
          <p:spPr bwMode="auto">
            <a:xfrm>
              <a:off x="501650" y="5867400"/>
              <a:ext cx="4057650" cy="4619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Valeurs médianes</a:t>
              </a:r>
            </a:p>
            <a:p>
              <a:pPr algn="l"/>
              <a:r>
                <a:rPr lang="fr-FR" sz="1200">
                  <a:solidFill>
                    <a:srgbClr val="000066"/>
                  </a:solidFill>
                </a:rPr>
                <a:t>Toutes Ies différences IP/r vs RAL sont non significatives</a:t>
              </a:r>
            </a:p>
          </p:txBody>
        </p:sp>
        <p:cxnSp>
          <p:nvCxnSpPr>
            <p:cNvPr id="76" name="Connecteur droit 75"/>
            <p:cNvCxnSpPr/>
            <p:nvPr/>
          </p:nvCxnSpPr>
          <p:spPr bwMode="auto">
            <a:xfrm>
              <a:off x="4616450" y="4025900"/>
              <a:ext cx="611188" cy="0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Connecteur droit 76"/>
            <p:cNvCxnSpPr/>
            <p:nvPr/>
          </p:nvCxnSpPr>
          <p:spPr bwMode="auto">
            <a:xfrm>
              <a:off x="8212138" y="4005263"/>
              <a:ext cx="609600" cy="0"/>
            </a:xfrm>
            <a:prstGeom prst="line">
              <a:avLst/>
            </a:prstGeom>
            <a:ln w="12700"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7720" name="Rectangle 72"/>
            <p:cNvSpPr>
              <a:spLocks noChangeArrowheads="1"/>
            </p:cNvSpPr>
            <p:nvPr/>
          </p:nvSpPr>
          <p:spPr bwMode="auto">
            <a:xfrm>
              <a:off x="517525" y="5221288"/>
              <a:ext cx="2965450" cy="646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2060"/>
                  </a:solidFill>
                </a:rPr>
                <a:t>GAT : Graisse abdominale totale</a:t>
              </a:r>
            </a:p>
            <a:p>
              <a:pPr algn="l"/>
              <a:r>
                <a:rPr lang="fr-FR" sz="1200">
                  <a:solidFill>
                    <a:srgbClr val="002060"/>
                  </a:solidFill>
                </a:rPr>
                <a:t>GAV : Graisse abdominale viscérale</a:t>
              </a:r>
            </a:p>
            <a:p>
              <a:pPr algn="l"/>
              <a:r>
                <a:rPr lang="fr-FR" sz="1200">
                  <a:solidFill>
                    <a:srgbClr val="002060"/>
                  </a:solidFill>
                </a:rPr>
                <a:t>GAS : Graisse abdominale sous-cutanée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oup 72"/>
          <p:cNvGraphicFramePr>
            <a:graphicFrameLocks noGrp="1"/>
          </p:cNvGraphicFramePr>
          <p:nvPr>
            <p:ph idx="1"/>
          </p:nvPr>
        </p:nvGraphicFramePr>
        <p:xfrm>
          <a:off x="611188" y="1828800"/>
          <a:ext cx="7939087" cy="2987675"/>
        </p:xfrm>
        <a:graphic>
          <a:graphicData uri="http://schemas.openxmlformats.org/drawingml/2006/table">
            <a:tbl>
              <a:tblPr/>
              <a:tblGrid>
                <a:gridCol w="217487"/>
                <a:gridCol w="2484438"/>
                <a:gridCol w="1746250"/>
                <a:gridCol w="766762"/>
                <a:gridCol w="2025650"/>
                <a:gridCol w="698500"/>
              </a:tblGrid>
              <a:tr h="5238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Différence (IQR)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 vs RAL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DEXA scan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DMO totale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01 (p = 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002)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0,01 (- 0,01 ; 0,02)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0,079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DMO tête fémur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01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0,01 (- 0,02 ; 0,02)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0,032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 score tête fémur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04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- 0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0,01 (- 0,18 ; 0,18)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0,016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DMO hanche totale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01 (p = 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015)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0,01 (- 0,01 ; 0,02)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 score hanche totale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12 (p = 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004)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01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0,11 (- 0,05 ; 0,20)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DMO L1-L4 (g/cm</a:t>
                      </a:r>
                      <a:r>
                        <a:rPr kumimoji="0" lang="en-GB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)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02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 (- 0,02 ; 0,04)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T score L1-L4</a:t>
                      </a:r>
                    </a:p>
                  </a:txBody>
                  <a:tcPr marT="45710" marB="4571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03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</a:t>
                      </a: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10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0,09 (- 0,11 ; 0,31)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ns</a:t>
                      </a:r>
                    </a:p>
                  </a:txBody>
                  <a:tcPr marT="45710" marB="4571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9766" name="Rectangle 8"/>
          <p:cNvSpPr>
            <a:spLocks noChangeArrowheads="1"/>
          </p:cNvSpPr>
          <p:nvPr/>
        </p:nvSpPr>
        <p:spPr bwMode="auto">
          <a:xfrm>
            <a:off x="152400" y="1362075"/>
            <a:ext cx="8907463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Composition osseuse (modification médiane entre </a:t>
            </a: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400" b="1" dirty="0" smtClean="0">
                <a:solidFill>
                  <a:srgbClr val="CC3300"/>
                </a:solidFill>
                <a:latin typeface="Calibri" pitchFamily="34" charset="0"/>
              </a:rPr>
              <a:t>inclusion </a:t>
            </a:r>
            <a:r>
              <a:rPr lang="fr-FR" altLang="ja-JP" sz="2400" b="1" dirty="0">
                <a:solidFill>
                  <a:srgbClr val="CC3300"/>
                </a:solidFill>
                <a:latin typeface="Calibri" pitchFamily="34" charset="0"/>
              </a:rPr>
              <a:t>et S48)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29767" name="ZoneTexte 11"/>
          <p:cNvSpPr txBox="1">
            <a:spLocks noChangeArrowheads="1"/>
          </p:cNvSpPr>
          <p:nvPr/>
        </p:nvSpPr>
        <p:spPr bwMode="auto">
          <a:xfrm>
            <a:off x="646113" y="4824413"/>
            <a:ext cx="28590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>
                <a:solidFill>
                  <a:srgbClr val="002060"/>
                </a:solidFill>
              </a:rPr>
              <a:t>DMO : Densité Minérale Osseuse</a:t>
            </a:r>
          </a:p>
        </p:txBody>
      </p:sp>
      <p:sp>
        <p:nvSpPr>
          <p:cNvPr id="29768" name="ZoneTexte 12"/>
          <p:cNvSpPr txBox="1">
            <a:spLocks noChangeArrowheads="1"/>
          </p:cNvSpPr>
          <p:nvPr/>
        </p:nvSpPr>
        <p:spPr bwMode="auto">
          <a:xfrm>
            <a:off x="411163" y="5410200"/>
            <a:ext cx="82756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58775" indent="-358775" algn="l">
              <a:buClr>
                <a:srgbClr val="CC3300"/>
              </a:buClr>
              <a:buFont typeface="Wingdings" pitchFamily="2" charset="2"/>
              <a:buChar char="§"/>
            </a:pPr>
            <a:r>
              <a:rPr lang="fr-FR" dirty="0">
                <a:solidFill>
                  <a:srgbClr val="000066"/>
                </a:solidFill>
              </a:rPr>
              <a:t>Pas de différences significatives de DMO et de T scores dans chacun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des 2 groupes, après ajustement sur </a:t>
            </a:r>
            <a:r>
              <a:rPr lang="fr-FR" dirty="0" smtClean="0">
                <a:solidFill>
                  <a:srgbClr val="000066"/>
                </a:solidFill>
              </a:rPr>
              <a:t>l’</a:t>
            </a:r>
            <a:r>
              <a:rPr lang="fr-FR" altLang="ja-JP" dirty="0" smtClean="0">
                <a:solidFill>
                  <a:srgbClr val="000066"/>
                </a:solidFill>
              </a:rPr>
              <a:t>utilisation </a:t>
            </a:r>
            <a:r>
              <a:rPr lang="fr-FR" altLang="ja-JP" dirty="0">
                <a:solidFill>
                  <a:srgbClr val="000066"/>
                </a:solidFill>
              </a:rPr>
              <a:t>concomitante de TDF</a:t>
            </a: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29769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29770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2977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SPIRAL : switch IP/r pour RAL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Sous-étude SPIRAL-LIP (composition corporelle)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Espace réservé du contenu 4"/>
          <p:cNvSpPr>
            <a:spLocks noGrp="1"/>
          </p:cNvSpPr>
          <p:nvPr>
            <p:ph idx="1"/>
          </p:nvPr>
        </p:nvSpPr>
        <p:spPr>
          <a:xfrm>
            <a:off x="50800" y="1409700"/>
            <a:ext cx="8636000" cy="5303838"/>
          </a:xfrm>
        </p:spPr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Conclusion</a:t>
            </a:r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/>
            </a:r>
            <a:br>
              <a:rPr lang="fr-FR" sz="2400" b="1" dirty="0" smtClean="0">
                <a:latin typeface="Calibri" pitchFamily="34" charset="0"/>
                <a:ea typeface="ＭＳ Ｐゴシック" pitchFamily="34" charset="-128"/>
              </a:rPr>
            </a:br>
            <a:endParaRPr lang="fr-FR" sz="2400" b="1" dirty="0" smtClean="0">
              <a:latin typeface="Calibri" pitchFamily="34" charset="0"/>
              <a:ea typeface="ＭＳ Ｐゴシック" pitchFamily="34" charset="-128"/>
            </a:endParaRP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Malgré l’</a:t>
            </a:r>
            <a:r>
              <a:rPr lang="fr-FR" altLang="ja-JP" sz="2000" dirty="0" smtClean="0">
                <a:ea typeface="ＭＳ Ｐゴシック" pitchFamily="34" charset="-128"/>
              </a:rPr>
              <a:t>absence de modifications significatives dans la graisse corporelle entre les 2 groupes, le maintien d’un traitement avec IP/r est associé avec une augmentation significative de la graisse abdominale viscérale et totale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Le </a:t>
            </a:r>
            <a:r>
              <a:rPr lang="fr-FR" sz="2000" dirty="0" err="1" smtClean="0">
                <a:ea typeface="ＭＳ Ｐゴシック" pitchFamily="34" charset="-128"/>
              </a:rPr>
              <a:t>switch</a:t>
            </a:r>
            <a:r>
              <a:rPr lang="fr-FR" sz="2000" dirty="0" smtClean="0">
                <a:ea typeface="ＭＳ Ｐゴシック" pitchFamily="34" charset="-128"/>
              </a:rPr>
              <a:t> pour RAL a entrainé une augmentation significative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de la densité minérale osseuse de la tête fémorale (par rapport </a:t>
            </a:r>
            <a:br>
              <a:rPr lang="fr-FR" sz="2000" dirty="0" smtClean="0">
                <a:ea typeface="ＭＳ Ｐゴシック" pitchFamily="34" charset="-128"/>
              </a:rPr>
            </a:br>
            <a:r>
              <a:rPr lang="fr-FR" sz="2000" dirty="0" smtClean="0">
                <a:ea typeface="ＭＳ Ｐゴシック" pitchFamily="34" charset="-128"/>
              </a:rPr>
              <a:t>au maintien IP/r)</a:t>
            </a:r>
            <a:endParaRPr lang="fr-FR" sz="2000" dirty="0" smtClean="0">
              <a:latin typeface="AdvPACF3" charset="0"/>
              <a:ea typeface="ＭＳ Ｐゴシック" pitchFamily="34" charset="-128"/>
            </a:endParaRPr>
          </a:p>
        </p:txBody>
      </p:sp>
      <p:sp>
        <p:nvSpPr>
          <p:cNvPr id="3072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30723" name="ZoneTexte 69"/>
          <p:cNvSpPr txBox="1">
            <a:spLocks noChangeArrowheads="1"/>
          </p:cNvSpPr>
          <p:nvPr/>
        </p:nvSpPr>
        <p:spPr bwMode="auto">
          <a:xfrm>
            <a:off x="5935663" y="65674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Curran A, AIDS 2012;26:475-81</a:t>
            </a:r>
          </a:p>
        </p:txBody>
      </p:sp>
      <p:sp>
        <p:nvSpPr>
          <p:cNvPr id="3072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Etude SPIRAL : switch IP/r pour RAL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Sous-étude SPIRAL-LIP (composition corporelle)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000" smtClean="0">
                <a:ea typeface="ＭＳ Ｐゴシック" pitchFamily="34" charset="-128"/>
              </a:rPr>
              <a:t>Etude SPIRAL : comparaison ABC/3TC vs TDF/FTC </a:t>
            </a:r>
          </a:p>
        </p:txBody>
      </p:sp>
      <p:sp>
        <p:nvSpPr>
          <p:cNvPr id="31746" name="Text Box 3"/>
          <p:cNvSpPr txBox="1">
            <a:spLocks noChangeArrowheads="1"/>
          </p:cNvSpPr>
          <p:nvPr/>
        </p:nvSpPr>
        <p:spPr bwMode="auto">
          <a:xfrm>
            <a:off x="3657600" y="6581775"/>
            <a:ext cx="5486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 eaLnBrk="0" hangingPunct="0"/>
            <a:r>
              <a:rPr lang="pt-BR" sz="1200" i="1">
                <a:solidFill>
                  <a:srgbClr val="CC0000"/>
                </a:solidFill>
              </a:rPr>
              <a:t>Martinez E, AIDS Res Hum Retroviruses. 2013 Feb;29(2):235-41</a:t>
            </a:r>
          </a:p>
        </p:txBody>
      </p:sp>
      <p:sp>
        <p:nvSpPr>
          <p:cNvPr id="31747" name="Rectangle 3"/>
          <p:cNvSpPr txBox="1">
            <a:spLocks noChangeArrowheads="1"/>
          </p:cNvSpPr>
          <p:nvPr/>
        </p:nvSpPr>
        <p:spPr bwMode="auto">
          <a:xfrm>
            <a:off x="304800" y="4572000"/>
            <a:ext cx="8507413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spcBef>
                <a:spcPts val="600"/>
              </a:spcBef>
              <a:buClr>
                <a:srgbClr val="CC0000"/>
              </a:buClr>
              <a:buFont typeface="Wingdings" pitchFamily="2" charset="2"/>
              <a:buChar char="§"/>
            </a:pPr>
            <a:r>
              <a:rPr lang="fr-FR" dirty="0">
                <a:solidFill>
                  <a:srgbClr val="000066"/>
                </a:solidFill>
              </a:rPr>
              <a:t>Dans le groupe RAL, la diminution des triglycérides et </a:t>
            </a:r>
            <a:r>
              <a:rPr lang="fr-FR" dirty="0" smtClean="0">
                <a:solidFill>
                  <a:srgbClr val="000066"/>
                </a:solidFill>
              </a:rPr>
              <a:t>l’</a:t>
            </a:r>
            <a:r>
              <a:rPr lang="fr-FR" altLang="ja-JP" dirty="0" smtClean="0">
                <a:solidFill>
                  <a:srgbClr val="000066"/>
                </a:solidFill>
              </a:rPr>
              <a:t>augmentation </a:t>
            </a:r>
            <a:r>
              <a:rPr lang="fr-FR" altLang="ja-JP" dirty="0">
                <a:solidFill>
                  <a:srgbClr val="000066"/>
                </a:solidFill>
              </a:rPr>
              <a:t>du HDL cholestérol à S48 avaient tendance à être plus marquées sous ABC/3TC que sous TDF/FTC</a:t>
            </a:r>
          </a:p>
          <a:p>
            <a:pPr marL="342900" indent="-342900" algn="l" defTabSz="914400" eaLnBrk="0" hangingPunct="0">
              <a:spcBef>
                <a:spcPts val="600"/>
              </a:spcBef>
              <a:buClr>
                <a:srgbClr val="CC0000"/>
              </a:buClr>
              <a:buFont typeface="Wingdings" pitchFamily="2" charset="2"/>
              <a:buChar char="§"/>
            </a:pPr>
            <a:r>
              <a:rPr lang="fr-FR" dirty="0">
                <a:solidFill>
                  <a:srgbClr val="000066"/>
                </a:solidFill>
              </a:rPr>
              <a:t>Les différences dans le rapport cholestérol total/HDL cholestérol entre les 2 associations </a:t>
            </a:r>
            <a:r>
              <a:rPr lang="fr-FR" dirty="0" smtClean="0">
                <a:solidFill>
                  <a:srgbClr val="000066"/>
                </a:solidFill>
              </a:rPr>
              <a:t>d’</a:t>
            </a:r>
            <a:r>
              <a:rPr lang="fr-FR" altLang="ja-JP" dirty="0" smtClean="0">
                <a:solidFill>
                  <a:srgbClr val="000066"/>
                </a:solidFill>
              </a:rPr>
              <a:t>INTI </a:t>
            </a:r>
            <a:r>
              <a:rPr lang="fr-FR" altLang="ja-JP" dirty="0">
                <a:solidFill>
                  <a:srgbClr val="000066"/>
                </a:solidFill>
              </a:rPr>
              <a:t>avaient tendance à être plus élevées dans le groupe RAL bien que les différences à S48 </a:t>
            </a:r>
            <a:r>
              <a:rPr lang="fr-FR" altLang="ja-JP" dirty="0" smtClean="0">
                <a:solidFill>
                  <a:srgbClr val="000066"/>
                </a:solidFill>
              </a:rPr>
              <a:t>n’étaient </a:t>
            </a:r>
            <a:r>
              <a:rPr lang="fr-FR" altLang="ja-JP" dirty="0">
                <a:solidFill>
                  <a:srgbClr val="000066"/>
                </a:solidFill>
              </a:rPr>
              <a:t>pas significatives</a:t>
            </a:r>
            <a:endParaRPr lang="fr-FR" dirty="0">
              <a:solidFill>
                <a:srgbClr val="000066"/>
              </a:solidFill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381000" y="1371600"/>
          <a:ext cx="8469313" cy="2500062"/>
        </p:xfrm>
        <a:graphic>
          <a:graphicData uri="http://schemas.openxmlformats.org/drawingml/2006/table">
            <a:tbl>
              <a:tblPr/>
              <a:tblGrid>
                <a:gridCol w="3111500"/>
                <a:gridCol w="1079500"/>
                <a:gridCol w="1079500"/>
                <a:gridCol w="1081088"/>
                <a:gridCol w="2117725"/>
              </a:tblGrid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Switch pour RAL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Poursuite IP/r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INTI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(n = 27)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(n = 73)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ABC/3TC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(n = 27)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(n = 70)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4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Echec du traitement*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3 (11,1 %)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 (11 %)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4 (14,8 %)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12 (17,1 %)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Echec virologique</a:t>
                      </a:r>
                      <a:b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(ARN VIH-1 confirmé &gt; 50 c/ml)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1 (3,7 %)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3 (4,1 %)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2 (7,4 %)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4 (5,7 %)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Arrêt pour événement indésirable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0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0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 </a:t>
                      </a:r>
                      <a:b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(baisse DFG, n = 3), </a:t>
                      </a:r>
                      <a:b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</a:b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baisse DMO, n = 1)</a:t>
                      </a:r>
                    </a:p>
                  </a:txBody>
                  <a:tcPr marT="45731" marB="45731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31784" name="Rectangle 6"/>
          <p:cNvSpPr>
            <a:spLocks noChangeArrowheads="1"/>
          </p:cNvSpPr>
          <p:nvPr/>
        </p:nvSpPr>
        <p:spPr bwMode="auto">
          <a:xfrm>
            <a:off x="381000" y="3971925"/>
            <a:ext cx="85455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 eaLnBrk="0" hangingPunct="0">
              <a:buClr>
                <a:srgbClr val="FFFF00"/>
              </a:buClr>
            </a:pPr>
            <a:r>
              <a:rPr lang="fr-FR" sz="1200" i="1" dirty="0">
                <a:solidFill>
                  <a:srgbClr val="000066"/>
                </a:solidFill>
              </a:rPr>
              <a:t>* Echec du traitement : échec virologique, arrêt INTI pour événement indésirable, retrait </a:t>
            </a:r>
            <a:r>
              <a:rPr lang="fr-FR" sz="1200" i="1" smtClean="0">
                <a:solidFill>
                  <a:srgbClr val="000066"/>
                </a:solidFill>
              </a:rPr>
              <a:t>consentement, perdu </a:t>
            </a:r>
            <a:r>
              <a:rPr lang="fr-FR" sz="1200" i="1" dirty="0">
                <a:solidFill>
                  <a:srgbClr val="000066"/>
                </a:solidFill>
              </a:rPr>
              <a:t>de vue</a:t>
            </a:r>
          </a:p>
        </p:txBody>
      </p:sp>
      <p:sp>
        <p:nvSpPr>
          <p:cNvPr id="31785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Espace réservé du contenu 2"/>
          <p:cNvSpPr txBox="1">
            <a:spLocks/>
          </p:cNvSpPr>
          <p:nvPr/>
        </p:nvSpPr>
        <p:spPr bwMode="auto">
          <a:xfrm>
            <a:off x="34925" y="11255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>
                <a:solidFill>
                  <a:srgbClr val="CC3300"/>
                </a:solidFill>
                <a:latin typeface="Calibri" pitchFamily="34" charset="0"/>
              </a:rPr>
              <a:t>Schéma </a:t>
            </a:r>
          </a:p>
        </p:txBody>
      </p:sp>
      <p:sp>
        <p:nvSpPr>
          <p:cNvPr id="5122" name="Espace réservé du contenu 2"/>
          <p:cNvSpPr>
            <a:spLocks/>
          </p:cNvSpPr>
          <p:nvPr/>
        </p:nvSpPr>
        <p:spPr bwMode="auto">
          <a:xfrm>
            <a:off x="34925" y="4419600"/>
            <a:ext cx="9040813" cy="239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Objectif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Principal : non infériorité de la proportion de patients avec échec thérapeutique à S48* (analyse en intention de traiter, non </a:t>
            </a:r>
            <a:r>
              <a:rPr lang="fr-FR" dirty="0" err="1">
                <a:solidFill>
                  <a:srgbClr val="000066"/>
                </a:solidFill>
              </a:rPr>
              <a:t>compléteur</a:t>
            </a:r>
            <a:r>
              <a:rPr lang="fr-FR" dirty="0">
                <a:solidFill>
                  <a:srgbClr val="000066"/>
                </a:solidFill>
              </a:rPr>
              <a:t> = échec), limite inférieure de </a:t>
            </a:r>
            <a:r>
              <a:rPr lang="fr-FR" dirty="0" smtClean="0">
                <a:solidFill>
                  <a:srgbClr val="000066"/>
                </a:solidFill>
              </a:rPr>
              <a:t>l’</a:t>
            </a:r>
            <a:r>
              <a:rPr lang="fr-FR" altLang="ja-JP" dirty="0" smtClean="0">
                <a:solidFill>
                  <a:srgbClr val="000066"/>
                </a:solidFill>
              </a:rPr>
              <a:t>IC </a:t>
            </a:r>
            <a:r>
              <a:rPr lang="fr-FR" altLang="ja-JP" dirty="0">
                <a:solidFill>
                  <a:srgbClr val="000066"/>
                </a:solidFill>
              </a:rPr>
              <a:t>95 % de la différence = - 12,5 %, puissance de 80 % ; </a:t>
            </a: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</a:pPr>
            <a:r>
              <a:rPr lang="fr-FR" dirty="0">
                <a:solidFill>
                  <a:srgbClr val="000066"/>
                </a:solidFill>
              </a:rPr>
              <a:t>	* les événements survenant entre S48 et S50 ont été inclus dans </a:t>
            </a:r>
            <a:r>
              <a:rPr lang="fr-FR" dirty="0" smtClean="0">
                <a:solidFill>
                  <a:srgbClr val="000066"/>
                </a:solidFill>
              </a:rPr>
              <a:t>l’</a:t>
            </a:r>
            <a:r>
              <a:rPr lang="fr-FR" altLang="ja-JP" dirty="0" smtClean="0">
                <a:solidFill>
                  <a:srgbClr val="000066"/>
                </a:solidFill>
              </a:rPr>
              <a:t>analyse</a:t>
            </a:r>
            <a:endParaRPr lang="fr-FR" altLang="ja-JP" dirty="0">
              <a:solidFill>
                <a:srgbClr val="000066"/>
              </a:solidFill>
            </a:endParaRPr>
          </a:p>
          <a:p>
            <a:pPr marL="800100" lvl="1" indent="-342900" algn="l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–"/>
            </a:pPr>
            <a:r>
              <a:rPr lang="fr-FR" dirty="0">
                <a:solidFill>
                  <a:srgbClr val="000066"/>
                </a:solidFill>
              </a:rPr>
              <a:t>Secondaires : échec virologique (CV confirmée &gt; 50 c/ml), CD4, lipides à jeun, événements indésirables</a:t>
            </a:r>
            <a:endParaRPr lang="fr-FR" b="1" dirty="0">
              <a:solidFill>
                <a:srgbClr val="000066"/>
              </a:solidFill>
            </a:endParaRPr>
          </a:p>
        </p:txBody>
      </p:sp>
      <p:graphicFrame>
        <p:nvGraphicFramePr>
          <p:cNvPr id="129054" name="Group 30"/>
          <p:cNvGraphicFramePr>
            <a:graphicFrameLocks noGrp="1"/>
          </p:cNvGraphicFramePr>
          <p:nvPr/>
        </p:nvGraphicFramePr>
        <p:xfrm>
          <a:off x="4562475" y="2454275"/>
          <a:ext cx="3476625" cy="530312"/>
        </p:xfrm>
        <a:graphic>
          <a:graphicData uri="http://schemas.openxmlformats.org/drawingml/2006/table">
            <a:tbl>
              <a:tblPr/>
              <a:tblGrid>
                <a:gridCol w="3476625"/>
              </a:tblGrid>
              <a:tr h="5302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Switch pour RAL 400 mg </a:t>
                      </a:r>
                      <a:r>
                        <a:rPr kumimoji="0" lang="fr-FR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bid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 + poursuite des ARV</a:t>
                      </a:r>
                    </a:p>
                  </a:txBody>
                  <a:tcPr marT="45700" marB="457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6055" name="Group 39"/>
          <p:cNvGraphicFramePr>
            <a:graphicFrameLocks noGrp="1"/>
          </p:cNvGraphicFramePr>
          <p:nvPr/>
        </p:nvGraphicFramePr>
        <p:xfrm>
          <a:off x="4562475" y="3444875"/>
          <a:ext cx="3462338" cy="501650"/>
        </p:xfrm>
        <a:graphic>
          <a:graphicData uri="http://schemas.openxmlformats.org/drawingml/2006/table">
            <a:tbl>
              <a:tblPr/>
              <a:tblGrid>
                <a:gridCol w="3462338"/>
              </a:tblGrid>
              <a:tr h="50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ＭＳ Ｐゴシック" charset="-128"/>
                        </a:rPr>
                        <a:t>Poursuite  IP/r + autres  ARV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</a:tbl>
          </a:graphicData>
        </a:graphic>
      </p:graphicFrame>
      <p:sp>
        <p:nvSpPr>
          <p:cNvPr id="5135" name="ZoneTexte 71"/>
          <p:cNvSpPr txBox="1">
            <a:spLocks noChangeArrowheads="1"/>
          </p:cNvSpPr>
          <p:nvPr/>
        </p:nvSpPr>
        <p:spPr bwMode="auto">
          <a:xfrm>
            <a:off x="1335088" y="3962400"/>
            <a:ext cx="66014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defTabSz="914400"/>
            <a:r>
              <a:rPr lang="fr-FR" sz="1400" dirty="0">
                <a:solidFill>
                  <a:srgbClr val="000066"/>
                </a:solidFill>
              </a:rPr>
              <a:t>* La randomisation était stratifiée sur </a:t>
            </a:r>
            <a:r>
              <a:rPr lang="fr-FR" sz="1400" dirty="0" smtClean="0">
                <a:solidFill>
                  <a:srgbClr val="000066"/>
                </a:solidFill>
              </a:rPr>
              <a:t>l’</a:t>
            </a:r>
            <a:r>
              <a:rPr lang="fr-FR" altLang="ja-JP" sz="1400" dirty="0" smtClean="0">
                <a:solidFill>
                  <a:srgbClr val="000066"/>
                </a:solidFill>
              </a:rPr>
              <a:t>existence d’un </a:t>
            </a:r>
            <a:r>
              <a:rPr lang="fr-FR" altLang="ja-JP" sz="1400" dirty="0">
                <a:solidFill>
                  <a:srgbClr val="000066"/>
                </a:solidFill>
              </a:rPr>
              <a:t>traitement </a:t>
            </a:r>
            <a:r>
              <a:rPr lang="fr-FR" altLang="ja-JP" sz="1400" dirty="0" err="1">
                <a:solidFill>
                  <a:srgbClr val="000066"/>
                </a:solidFill>
              </a:rPr>
              <a:t>hypolipidémiant</a:t>
            </a:r>
            <a:endParaRPr lang="fr-FR" altLang="ja-JP" sz="1400" dirty="0">
              <a:solidFill>
                <a:srgbClr val="000066"/>
              </a:solidFill>
            </a:endParaRPr>
          </a:p>
          <a:p>
            <a:pPr algn="l" defTabSz="914400"/>
            <a:r>
              <a:rPr lang="fr-FR" sz="1400" dirty="0">
                <a:solidFill>
                  <a:srgbClr val="000066"/>
                </a:solidFill>
              </a:rPr>
              <a:t>** Le délai médian avec CV indétectable était &gt; 6 ans</a:t>
            </a:r>
          </a:p>
        </p:txBody>
      </p:sp>
      <p:sp>
        <p:nvSpPr>
          <p:cNvPr id="513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fr-FR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5137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fr-FR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5138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</a:p>
        </p:txBody>
      </p:sp>
      <p:cxnSp>
        <p:nvCxnSpPr>
          <p:cNvPr id="5139" name="Connecteur droit 66"/>
          <p:cNvCxnSpPr>
            <a:cxnSpLocks noChangeShapeType="1"/>
          </p:cNvCxnSpPr>
          <p:nvPr/>
        </p:nvCxnSpPr>
        <p:spPr bwMode="auto">
          <a:xfrm rot="5400000">
            <a:off x="3313907" y="2497931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5140" name="Oval 170"/>
          <p:cNvSpPr>
            <a:spLocks noChangeArrowheads="1"/>
          </p:cNvSpPr>
          <p:nvPr/>
        </p:nvSpPr>
        <p:spPr bwMode="auto">
          <a:xfrm>
            <a:off x="2743200" y="1284288"/>
            <a:ext cx="1539875" cy="1014412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Randomisation*</a:t>
            </a:r>
          </a:p>
          <a:p>
            <a:pPr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1 : 1</a:t>
            </a:r>
          </a:p>
          <a:p>
            <a:pPr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Sans insu</a:t>
            </a:r>
          </a:p>
        </p:txBody>
      </p:sp>
      <p:sp>
        <p:nvSpPr>
          <p:cNvPr id="5141" name="AutoShape 162"/>
          <p:cNvSpPr>
            <a:spLocks noChangeArrowheads="1"/>
          </p:cNvSpPr>
          <p:nvPr/>
        </p:nvSpPr>
        <p:spPr bwMode="auto">
          <a:xfrm>
            <a:off x="561975" y="2609850"/>
            <a:ext cx="2349500" cy="1176338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spAutoFit/>
          </a:bodyPr>
          <a:lstStyle/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VIH ≥ 18 ans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Sous 2 ARV + IP/r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 CV &lt; 50 c/ml &gt; 6 mois**</a:t>
            </a:r>
          </a:p>
          <a:p>
            <a:pPr defTabSz="914400"/>
            <a:r>
              <a:rPr lang="fr-FR" sz="1600" b="1">
                <a:solidFill>
                  <a:srgbClr val="000066"/>
                </a:solidFill>
                <a:latin typeface="Calibri" pitchFamily="34" charset="0"/>
                <a:cs typeface="Arial" pitchFamily="34" charset="0"/>
              </a:rPr>
              <a:t>Naïfs de RAL</a:t>
            </a:r>
          </a:p>
        </p:txBody>
      </p:sp>
      <p:cxnSp>
        <p:nvCxnSpPr>
          <p:cNvPr id="5142" name="AutoShape 60"/>
          <p:cNvCxnSpPr>
            <a:cxnSpLocks noChangeShapeType="1"/>
          </p:cNvCxnSpPr>
          <p:nvPr/>
        </p:nvCxnSpPr>
        <p:spPr bwMode="auto">
          <a:xfrm rot="10800000" flipH="1" flipV="1">
            <a:off x="4548188" y="2706688"/>
            <a:ext cx="1587" cy="993775"/>
          </a:xfrm>
          <a:prstGeom prst="bentConnector3">
            <a:avLst>
              <a:gd name="adj1" fmla="val -4800001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5143" name="Line 63"/>
          <p:cNvSpPr>
            <a:spLocks noChangeShapeType="1"/>
          </p:cNvSpPr>
          <p:nvPr/>
        </p:nvSpPr>
        <p:spPr bwMode="auto">
          <a:xfrm>
            <a:off x="3338513" y="3197225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5144" name="Rectangle 9"/>
          <p:cNvSpPr>
            <a:spLocks noChangeArrowheads="1"/>
          </p:cNvSpPr>
          <p:nvPr/>
        </p:nvSpPr>
        <p:spPr bwMode="auto">
          <a:xfrm>
            <a:off x="3773488" y="3373438"/>
            <a:ext cx="820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sz="1600" b="1">
                <a:solidFill>
                  <a:srgbClr val="CC3300"/>
                </a:solidFill>
                <a:latin typeface="Calibri" pitchFamily="34" charset="0"/>
                <a:cs typeface="Arial" pitchFamily="34" charset="0"/>
              </a:rPr>
              <a:t>n = 140</a:t>
            </a:r>
          </a:p>
        </p:txBody>
      </p:sp>
      <p:sp>
        <p:nvSpPr>
          <p:cNvPr id="5145" name="Rectangle 8"/>
          <p:cNvSpPr>
            <a:spLocks noChangeArrowheads="1"/>
          </p:cNvSpPr>
          <p:nvPr/>
        </p:nvSpPr>
        <p:spPr bwMode="auto">
          <a:xfrm>
            <a:off x="3773488" y="2379663"/>
            <a:ext cx="8207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defTabSz="914400"/>
            <a:r>
              <a:rPr lang="fr-FR" sz="1600" b="1" dirty="0">
                <a:solidFill>
                  <a:srgbClr val="CC3300"/>
                </a:solidFill>
                <a:latin typeface="Calibri" pitchFamily="34" charset="0"/>
                <a:cs typeface="Arial" pitchFamily="34" charset="0"/>
              </a:rPr>
              <a:t>n = 142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785100" y="1360488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defTabSz="914400">
              <a:defRPr/>
            </a:pPr>
            <a:r>
              <a:rPr lang="en-GB" sz="1600" b="1">
                <a:solidFill>
                  <a:srgbClr val="0066FF"/>
                </a:solidFill>
                <a:latin typeface="Calibri" pitchFamily="-112" charset="0"/>
                <a:ea typeface="ＭＳ Ｐゴシック" pitchFamily="-112" charset="-128"/>
              </a:rPr>
              <a:t>S48</a:t>
            </a:r>
            <a:endParaRPr lang="en-GB" sz="1600">
              <a:solidFill>
                <a:srgbClr val="0066FF"/>
              </a:solidFill>
              <a:latin typeface="Calibri" pitchFamily="-112" charset="0"/>
              <a:ea typeface="ＭＳ Ｐゴシック" pitchFamily="-112" charset="-128"/>
            </a:endParaRPr>
          </a:p>
        </p:txBody>
      </p:sp>
      <p:sp>
        <p:nvSpPr>
          <p:cNvPr id="5147" name="Line 172"/>
          <p:cNvSpPr>
            <a:spLocks noChangeShapeType="1"/>
          </p:cNvSpPr>
          <p:nvPr/>
        </p:nvSpPr>
        <p:spPr bwMode="auto">
          <a:xfrm>
            <a:off x="8067675" y="1900238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646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 : sous-étude sur les sous-classes de LDL </a:t>
            </a:r>
            <a:br>
              <a:rPr lang="fr-FR" smtClean="0">
                <a:ea typeface="ＭＳ Ｐゴシック" pitchFamily="34" charset="-128"/>
              </a:rPr>
            </a:br>
            <a:r>
              <a:rPr lang="fr-FR" smtClean="0">
                <a:ea typeface="ＭＳ Ｐゴシック" pitchFamily="34" charset="-128"/>
              </a:rPr>
              <a:t>et l</a:t>
            </a:r>
            <a:r>
              <a:rPr lang="ja-JP" altLang="fr-FR" smtClean="0">
                <a:ea typeface="ＭＳ Ｐゴシック" pitchFamily="34" charset="-128"/>
              </a:rPr>
              <a:t>’</a:t>
            </a:r>
            <a:r>
              <a:rPr lang="fr-FR" altLang="ja-JP" smtClean="0">
                <a:ea typeface="ＭＳ Ｐゴシック" pitchFamily="34" charset="-128"/>
              </a:rPr>
              <a:t>activité lipoprotéine-phospholipase A2</a:t>
            </a:r>
            <a:endParaRPr lang="fr-FR" smtClean="0">
              <a:ea typeface="ＭＳ Ｐゴシック" pitchFamily="34" charset="-128"/>
            </a:endParaRPr>
          </a:p>
        </p:txBody>
      </p:sp>
      <p:sp>
        <p:nvSpPr>
          <p:cNvPr id="327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81 patients, groupe IP/r (n = 41), groupe</a:t>
            </a:r>
            <a:r>
              <a:rPr lang="fr-FR" sz="2400" b="1" dirty="0" smtClean="0">
                <a:ea typeface="ＭＳ Ｐゴシック" pitchFamily="34" charset="-128"/>
              </a:rPr>
              <a:t> </a:t>
            </a:r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RAL (n = 40)</a:t>
            </a:r>
            <a:br>
              <a:rPr lang="fr-FR" sz="2400" b="1" dirty="0" smtClean="0">
                <a:latin typeface="Calibri" pitchFamily="34" charset="0"/>
                <a:ea typeface="ＭＳ Ｐゴシック" pitchFamily="34" charset="-128"/>
              </a:rPr>
            </a:br>
            <a:endParaRPr lang="fr-FR" sz="2400" b="1" dirty="0" smtClean="0">
              <a:latin typeface="Calibri" pitchFamily="34" charset="0"/>
              <a:ea typeface="ＭＳ Ｐゴシック" pitchFamily="34" charset="-128"/>
            </a:endParaRPr>
          </a:p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Evaluation à l’</a:t>
            </a:r>
            <a:r>
              <a:rPr lang="fr-FR" altLang="ja-JP" sz="2400" b="1" dirty="0" smtClean="0">
                <a:latin typeface="Calibri" pitchFamily="34" charset="0"/>
                <a:ea typeface="ＭＳ Ｐゴシック" pitchFamily="34" charset="-128"/>
              </a:rPr>
              <a:t>inclusion et à S48 :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Taille des LDL et phénotype :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Phénotype A : taille LDL &gt; 26,8 nm avec prédominance des sous-fractions larges, flottantes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Phénotype intermédiaire : taille LDL = 26,0-26,8 nm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Phénotype B : taille LDL &lt; 26,0 nm avec prédominance des sous-fractions petites, denses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Activité totale </a:t>
            </a:r>
            <a:r>
              <a:rPr lang="fr-FR" sz="2000" dirty="0" err="1" smtClean="0">
                <a:ea typeface="ＭＳ Ｐゴシック" pitchFamily="34" charset="-128"/>
              </a:rPr>
              <a:t>phosholipase</a:t>
            </a:r>
            <a:r>
              <a:rPr lang="fr-FR" sz="2000" dirty="0" smtClean="0">
                <a:ea typeface="ＭＳ Ｐゴシック" pitchFamily="34" charset="-128"/>
              </a:rPr>
              <a:t> A2 associée aux lipoprotéines (</a:t>
            </a:r>
            <a:r>
              <a:rPr lang="fr-FR" sz="2000" dirty="0" err="1" smtClean="0">
                <a:ea typeface="ＭＳ Ｐゴシック" pitchFamily="34" charset="-128"/>
              </a:rPr>
              <a:t>Lp</a:t>
            </a:r>
            <a:r>
              <a:rPr lang="fr-FR" sz="2000" dirty="0" smtClean="0">
                <a:ea typeface="ＭＳ Ｐゴシック" pitchFamily="34" charset="-128"/>
              </a:rPr>
              <a:t>-PLA2)</a:t>
            </a:r>
          </a:p>
          <a:p>
            <a:pPr lvl="1"/>
            <a:r>
              <a:rPr lang="fr-FR" sz="2000" dirty="0" err="1" smtClean="0">
                <a:ea typeface="ＭＳ Ｐゴシック" pitchFamily="34" charset="-128"/>
              </a:rPr>
              <a:t>Proprotéine</a:t>
            </a:r>
            <a:r>
              <a:rPr lang="fr-FR" sz="2000" dirty="0" smtClean="0">
                <a:ea typeface="ＭＳ Ｐゴシック" pitchFamily="34" charset="-128"/>
              </a:rPr>
              <a:t> </a:t>
            </a:r>
            <a:r>
              <a:rPr lang="fr-FR" sz="2000" dirty="0" err="1" smtClean="0">
                <a:ea typeface="ＭＳ Ｐゴシック" pitchFamily="34" charset="-128"/>
              </a:rPr>
              <a:t>convertase</a:t>
            </a:r>
            <a:r>
              <a:rPr lang="fr-FR" sz="2000" dirty="0" smtClean="0">
                <a:ea typeface="ＭＳ Ｐゴシック" pitchFamily="34" charset="-128"/>
              </a:rPr>
              <a:t> </a:t>
            </a:r>
            <a:r>
              <a:rPr lang="fr-FR" sz="2000" dirty="0" err="1" smtClean="0">
                <a:ea typeface="ＭＳ Ｐゴシック" pitchFamily="34" charset="-128"/>
              </a:rPr>
              <a:t>subtilisine</a:t>
            </a:r>
            <a:r>
              <a:rPr lang="fr-FR" sz="2000" dirty="0" smtClean="0">
                <a:ea typeface="ＭＳ Ｐゴシック" pitchFamily="34" charset="-128"/>
              </a:rPr>
              <a:t>/</a:t>
            </a:r>
            <a:r>
              <a:rPr lang="fr-FR" sz="2000" dirty="0" err="1" smtClean="0">
                <a:ea typeface="ＭＳ Ｐゴシック" pitchFamily="34" charset="-128"/>
              </a:rPr>
              <a:t>kexine</a:t>
            </a:r>
            <a:r>
              <a:rPr lang="fr-FR" sz="2000" dirty="0" smtClean="0">
                <a:ea typeface="ＭＳ Ｐゴシック" pitchFamily="34" charset="-128"/>
              </a:rPr>
              <a:t> de type 9 (PCSK9)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Paramètres lipidiques standard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Insuline, peptide C, index HOMA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Evaluation du risque cardiovasculaire (équation Framingham)</a:t>
            </a:r>
          </a:p>
        </p:txBody>
      </p:sp>
      <p:sp>
        <p:nvSpPr>
          <p:cNvPr id="32771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277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72"/>
          <p:cNvGraphicFramePr>
            <a:graphicFrameLocks noGrp="1"/>
          </p:cNvGraphicFramePr>
          <p:nvPr>
            <p:ph idx="1"/>
          </p:nvPr>
        </p:nvGraphicFramePr>
        <p:xfrm>
          <a:off x="152400" y="1909763"/>
          <a:ext cx="8864600" cy="3028588"/>
        </p:xfrm>
        <a:graphic>
          <a:graphicData uri="http://schemas.openxmlformats.org/drawingml/2006/table">
            <a:tbl>
              <a:tblPr/>
              <a:tblGrid>
                <a:gridCol w="4648200"/>
                <a:gridCol w="2286000"/>
                <a:gridCol w="19304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 (n = 40)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 (n = 41)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Age, années (médiane)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44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Femme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15 %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51 % ; 22 %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INTI associés : TDF/FT ; ABC/3TC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43 % ; 35 %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74 %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IP/r à l’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inclusion : LPV/r ; ATV/r ; FPV/r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43 % ; 38 % ; 10 %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37 % ; 39 % ; 12 %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Durée sous IP/r en cours, mois (médiane)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35,7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30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Poids, kg (médiane)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73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71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IMC, kg/m</a:t>
                      </a:r>
                      <a:r>
                        <a:rPr kumimoji="0" lang="fr-FR" sz="1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(médiane)</a:t>
                      </a:r>
                    </a:p>
                  </a:txBody>
                  <a:tcPr marT="45729" marB="4572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24,5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24,4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Estimation du risque cardiovasculaire (Framingham)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7,42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8,27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3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Traitement hypo-lipidémiant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17,5 %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22,8 %</a:t>
                      </a:r>
                    </a:p>
                  </a:txBody>
                  <a:tcPr marT="45740" marB="4574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4863" name="Espace réservé du contenu 5"/>
          <p:cNvSpPr txBox="1">
            <a:spLocks/>
          </p:cNvSpPr>
          <p:nvPr/>
        </p:nvSpPr>
        <p:spPr bwMode="auto">
          <a:xfrm>
            <a:off x="50800" y="1143000"/>
            <a:ext cx="8842375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spcBef>
                <a:spcPct val="20000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Caractéristiques à </a:t>
            </a:r>
            <a:r>
              <a:rPr lang="fr-FR" sz="28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800" b="1" dirty="0" smtClean="0">
                <a:solidFill>
                  <a:srgbClr val="CC3300"/>
                </a:solidFill>
                <a:latin typeface="Calibri" pitchFamily="34" charset="0"/>
              </a:rPr>
              <a:t>inclusion</a:t>
            </a:r>
            <a:endParaRPr lang="fr-FR" sz="2400" dirty="0">
              <a:solidFill>
                <a:srgbClr val="000066"/>
              </a:solidFill>
            </a:endParaRPr>
          </a:p>
        </p:txBody>
      </p:sp>
      <p:sp>
        <p:nvSpPr>
          <p:cNvPr id="34864" name="ZoneTexte 5"/>
          <p:cNvSpPr txBox="1">
            <a:spLocks noChangeArrowheads="1"/>
          </p:cNvSpPr>
          <p:nvPr/>
        </p:nvSpPr>
        <p:spPr bwMode="auto">
          <a:xfrm>
            <a:off x="152400" y="5219700"/>
            <a:ext cx="8740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fr-FR" sz="1600" dirty="0">
                <a:solidFill>
                  <a:srgbClr val="000066"/>
                </a:solidFill>
              </a:rPr>
              <a:t>Les paramètres lipidiques </a:t>
            </a:r>
            <a:r>
              <a:rPr lang="fr-FR" sz="1600" dirty="0" smtClean="0">
                <a:solidFill>
                  <a:srgbClr val="000066"/>
                </a:solidFill>
              </a:rPr>
              <a:t>n’</a:t>
            </a:r>
            <a:r>
              <a:rPr lang="fr-FR" altLang="ja-JP" sz="1600" dirty="0" smtClean="0">
                <a:solidFill>
                  <a:srgbClr val="000066"/>
                </a:solidFill>
              </a:rPr>
              <a:t>étaient </a:t>
            </a:r>
            <a:r>
              <a:rPr lang="fr-FR" altLang="ja-JP" sz="1600" dirty="0">
                <a:solidFill>
                  <a:srgbClr val="000066"/>
                </a:solidFill>
              </a:rPr>
              <a:t>pas significativement différents entre les groupes, </a:t>
            </a:r>
            <a:br>
              <a:rPr lang="fr-FR" altLang="ja-JP" sz="1600" dirty="0">
                <a:solidFill>
                  <a:srgbClr val="000066"/>
                </a:solidFill>
              </a:rPr>
            </a:br>
            <a:r>
              <a:rPr lang="fr-FR" altLang="ja-JP" sz="1600" dirty="0">
                <a:solidFill>
                  <a:srgbClr val="000066"/>
                </a:solidFill>
              </a:rPr>
              <a:t>sauf pour </a:t>
            </a:r>
            <a:r>
              <a:rPr lang="fr-FR" altLang="ja-JP" sz="1600" dirty="0" err="1">
                <a:solidFill>
                  <a:srgbClr val="000066"/>
                </a:solidFill>
              </a:rPr>
              <a:t>APoB</a:t>
            </a:r>
            <a:r>
              <a:rPr lang="fr-FR" altLang="ja-JP" sz="1600" dirty="0">
                <a:solidFill>
                  <a:srgbClr val="000066"/>
                </a:solidFill>
              </a:rPr>
              <a:t>, plus bas dans le bras RAL (p = 0,035)</a:t>
            </a:r>
            <a:endParaRPr lang="fr-FR" sz="1600" dirty="0">
              <a:solidFill>
                <a:srgbClr val="000066"/>
              </a:solidFill>
            </a:endParaRPr>
          </a:p>
        </p:txBody>
      </p:sp>
      <p:sp>
        <p:nvSpPr>
          <p:cNvPr id="3486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4866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88646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</a:t>
            </a:r>
          </a:p>
        </p:txBody>
      </p:sp>
      <p:sp>
        <p:nvSpPr>
          <p:cNvPr id="34867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Espace réservé du contenu 5"/>
          <p:cNvSpPr txBox="1">
            <a:spLocks/>
          </p:cNvSpPr>
          <p:nvPr/>
        </p:nvSpPr>
        <p:spPr bwMode="auto">
          <a:xfrm>
            <a:off x="50800" y="1398588"/>
            <a:ext cx="8940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34" charset="0"/>
              </a:rPr>
              <a:t>Résultats </a:t>
            </a:r>
            <a:br>
              <a:rPr lang="fr-FR" sz="2800" b="1" dirty="0">
                <a:solidFill>
                  <a:srgbClr val="CC3300"/>
                </a:solidFill>
                <a:latin typeface="Calibri" pitchFamily="34" charset="0"/>
              </a:rPr>
            </a:br>
            <a:endParaRPr lang="fr-FR" sz="1000" b="1" dirty="0">
              <a:solidFill>
                <a:srgbClr val="CC3300"/>
              </a:solidFill>
              <a:latin typeface="Calibri" pitchFamily="34" charset="0"/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fr-FR" sz="2000" b="1" dirty="0">
                <a:solidFill>
                  <a:srgbClr val="000066"/>
                </a:solidFill>
              </a:rPr>
              <a:t>Insuline, tour de taille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Différence significative pour le taux </a:t>
            </a:r>
            <a:r>
              <a:rPr lang="fr-FR" dirty="0" smtClean="0">
                <a:solidFill>
                  <a:srgbClr val="000066"/>
                </a:solidFill>
              </a:rPr>
              <a:t>d’</a:t>
            </a:r>
            <a:r>
              <a:rPr lang="fr-FR" altLang="ja-JP" dirty="0" smtClean="0">
                <a:solidFill>
                  <a:srgbClr val="000066"/>
                </a:solidFill>
              </a:rPr>
              <a:t>insuline </a:t>
            </a:r>
            <a:r>
              <a:rPr lang="fr-FR" altLang="ja-JP" dirty="0">
                <a:solidFill>
                  <a:srgbClr val="000066"/>
                </a:solidFill>
              </a:rPr>
              <a:t>entre les 2 bras, en faveur de RAL à S48 (p = 0,020)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Diminution index HOMA dans le groupe RAL (0,6 </a:t>
            </a:r>
            <a:r>
              <a:rPr lang="fr-FR" dirty="0" err="1">
                <a:solidFill>
                  <a:srgbClr val="000066"/>
                </a:solidFill>
              </a:rPr>
              <a:t>mU</a:t>
            </a:r>
            <a:r>
              <a:rPr lang="fr-FR" dirty="0">
                <a:solidFill>
                  <a:srgbClr val="000066"/>
                </a:solidFill>
              </a:rPr>
              <a:t>/l x </a:t>
            </a:r>
            <a:r>
              <a:rPr lang="fr-FR" dirty="0" err="1">
                <a:solidFill>
                  <a:srgbClr val="000066"/>
                </a:solidFill>
              </a:rPr>
              <a:t>mmol</a:t>
            </a:r>
            <a:r>
              <a:rPr lang="fr-FR" dirty="0">
                <a:solidFill>
                  <a:srgbClr val="000066"/>
                </a:solidFill>
              </a:rPr>
              <a:t>/l ; </a:t>
            </a:r>
            <a:br>
              <a:rPr lang="fr-FR" dirty="0">
                <a:solidFill>
                  <a:srgbClr val="000066"/>
                </a:solidFill>
              </a:rPr>
            </a:br>
            <a:r>
              <a:rPr lang="fr-FR" dirty="0">
                <a:solidFill>
                  <a:srgbClr val="000066"/>
                </a:solidFill>
              </a:rPr>
              <a:t>p = 0,032) à S48, pas de modification dans le bras IP/r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A S48, augmentation du tour de taille (3,95 cm ; p = 0,004) et du rapport hanche/taille (0,01 ; p = 0,022) dans le bras IP/r, pas de changement dans le groupe RAL</a:t>
            </a:r>
            <a:br>
              <a:rPr lang="fr-FR" dirty="0">
                <a:solidFill>
                  <a:srgbClr val="000066"/>
                </a:solidFill>
              </a:rPr>
            </a:br>
            <a:endParaRPr lang="fr-FR" dirty="0">
              <a:solidFill>
                <a:srgbClr val="000066"/>
              </a:solidFill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fr-FR" sz="2000" b="1" dirty="0">
                <a:solidFill>
                  <a:srgbClr val="000066"/>
                </a:solidFill>
              </a:rPr>
              <a:t>Pas de modification du nombre de patients sous </a:t>
            </a:r>
            <a:r>
              <a:rPr lang="fr-FR" sz="2000" b="1" dirty="0" err="1">
                <a:solidFill>
                  <a:srgbClr val="000066"/>
                </a:solidFill>
              </a:rPr>
              <a:t>hypolipidémiant</a:t>
            </a:r>
            <a:r>
              <a:rPr lang="fr-FR" sz="2000" b="1" dirty="0">
                <a:solidFill>
                  <a:srgbClr val="000066"/>
                </a:solidFill>
              </a:rPr>
              <a:t/>
            </a:r>
            <a:br>
              <a:rPr lang="fr-FR" sz="2000" b="1" dirty="0">
                <a:solidFill>
                  <a:srgbClr val="000066"/>
                </a:solidFill>
              </a:rPr>
            </a:br>
            <a:endParaRPr lang="fr-FR" sz="2000" b="1" dirty="0">
              <a:solidFill>
                <a:srgbClr val="000066"/>
              </a:solidFill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Calibri" pitchFamily="34" charset="0"/>
              <a:buChar char="–"/>
            </a:pPr>
            <a:r>
              <a:rPr lang="fr-FR" sz="2000" b="1" dirty="0">
                <a:solidFill>
                  <a:srgbClr val="000066"/>
                </a:solidFill>
              </a:rPr>
              <a:t>Evaluation du risque cardiovasculaire à S48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Augmentation dans le bras IP/r (0,8 % ; p = 0,032)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Pas de modification dans le bras RAL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Pas de différence entre les bras à S48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Arial" pitchFamily="34" charset="0"/>
              <a:buChar char="•"/>
            </a:pPr>
            <a:r>
              <a:rPr lang="fr-FR" dirty="0">
                <a:solidFill>
                  <a:srgbClr val="000066"/>
                </a:solidFill>
              </a:rPr>
              <a:t>Augmentation significative de la TA systolique (+ 5 mm Hg) et diastolique (+ 8,5 mm Hg) dans le bras RAL, pas de modification dans le groupe IP/r</a:t>
            </a: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fr-FR" sz="2800" b="1" dirty="0">
              <a:solidFill>
                <a:srgbClr val="CC3300"/>
              </a:solidFill>
              <a:latin typeface="Calibri" pitchFamily="34" charset="0"/>
            </a:endParaRPr>
          </a:p>
          <a:p>
            <a:pPr marL="1257300" lvl="2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fr-FR" sz="2800" b="1" dirty="0">
              <a:solidFill>
                <a:srgbClr val="CC3300"/>
              </a:solidFill>
              <a:latin typeface="Calibri" pitchFamily="34" charset="0"/>
            </a:endParaRPr>
          </a:p>
          <a:p>
            <a:pPr marL="800100" lvl="1" indent="-342900" algn="l" defTabSz="914400" eaLnBrk="0" hangingPunct="0">
              <a:lnSpc>
                <a:spcPts val="1963"/>
              </a:lnSpc>
              <a:buClr>
                <a:srgbClr val="CC3300"/>
              </a:buClr>
              <a:buFont typeface="Wingdings" pitchFamily="2" charset="2"/>
              <a:buChar char="§"/>
            </a:pPr>
            <a:endParaRPr lang="fr-FR" dirty="0">
              <a:solidFill>
                <a:srgbClr val="000066"/>
              </a:solidFill>
            </a:endParaRPr>
          </a:p>
        </p:txBody>
      </p:sp>
      <p:sp>
        <p:nvSpPr>
          <p:cNvPr id="3686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6867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</a:t>
            </a:r>
          </a:p>
        </p:txBody>
      </p:sp>
      <p:sp>
        <p:nvSpPr>
          <p:cNvPr id="3686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Título"/>
          <p:cNvSpPr txBox="1">
            <a:spLocks/>
          </p:cNvSpPr>
          <p:nvPr/>
        </p:nvSpPr>
        <p:spPr bwMode="auto">
          <a:xfrm>
            <a:off x="407988" y="212725"/>
            <a:ext cx="85391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1240" tIns="40620" rIns="81240" bIns="40620"/>
          <a:lstStyle/>
          <a:p>
            <a:pPr defTabSz="677863" eaLnBrk="0" hangingPunct="0">
              <a:lnSpc>
                <a:spcPct val="90000"/>
              </a:lnSpc>
            </a:pPr>
            <a:endParaRPr lang="es-ES" sz="2500" b="1">
              <a:solidFill>
                <a:srgbClr val="8DAEFF"/>
              </a:solidFill>
              <a:cs typeface="Arial" pitchFamily="34" charset="0"/>
            </a:endParaRPr>
          </a:p>
        </p:txBody>
      </p:sp>
      <p:sp>
        <p:nvSpPr>
          <p:cNvPr id="3891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39028" name="Titre 1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 : modification médiane des lipides à S48</a:t>
            </a:r>
          </a:p>
        </p:txBody>
      </p:sp>
      <p:grpSp>
        <p:nvGrpSpPr>
          <p:cNvPr id="122" name="Groupe 121"/>
          <p:cNvGrpSpPr/>
          <p:nvPr/>
        </p:nvGrpSpPr>
        <p:grpSpPr>
          <a:xfrm>
            <a:off x="30163" y="1381125"/>
            <a:ext cx="9047162" cy="5095875"/>
            <a:chOff x="30163" y="1381125"/>
            <a:chExt cx="9047162" cy="5095875"/>
          </a:xfrm>
        </p:grpSpPr>
        <p:sp>
          <p:nvSpPr>
            <p:cNvPr id="38913" name="AutoShape 165"/>
            <p:cNvSpPr>
              <a:spLocks noChangeArrowheads="1"/>
            </p:cNvSpPr>
            <p:nvPr/>
          </p:nvSpPr>
          <p:spPr bwMode="auto">
            <a:xfrm>
              <a:off x="2879725" y="1381125"/>
              <a:ext cx="3735388" cy="33813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 defTabSz="914400"/>
              <a:endParaRPr lang="en-GB" sz="2800">
                <a:solidFill>
                  <a:srgbClr val="000066"/>
                </a:solidFill>
              </a:endParaRPr>
            </a:p>
          </p:txBody>
        </p:sp>
        <p:sp>
          <p:nvSpPr>
            <p:cNvPr id="38916" name="Freeform 19"/>
            <p:cNvSpPr>
              <a:spLocks/>
            </p:cNvSpPr>
            <p:nvPr/>
          </p:nvSpPr>
          <p:spPr bwMode="auto">
            <a:xfrm>
              <a:off x="8224838" y="1766888"/>
              <a:ext cx="122237" cy="495300"/>
            </a:xfrm>
            <a:custGeom>
              <a:avLst/>
              <a:gdLst>
                <a:gd name="T0" fmla="*/ 0 w 79"/>
                <a:gd name="T1" fmla="*/ 2147483647 h 322"/>
                <a:gd name="T2" fmla="*/ 0 w 79"/>
                <a:gd name="T3" fmla="*/ 0 h 322"/>
                <a:gd name="T4" fmla="*/ 2147483647 w 79"/>
                <a:gd name="T5" fmla="*/ 0 h 322"/>
                <a:gd name="T6" fmla="*/ 0 60000 65536"/>
                <a:gd name="T7" fmla="*/ 0 60000 65536"/>
                <a:gd name="T8" fmla="*/ 0 60000 65536"/>
                <a:gd name="T9" fmla="*/ 0 w 79"/>
                <a:gd name="T10" fmla="*/ 0 h 322"/>
                <a:gd name="T11" fmla="*/ 79 w 79"/>
                <a:gd name="T12" fmla="*/ 322 h 3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" h="322">
                  <a:moveTo>
                    <a:pt x="0" y="322"/>
                  </a:moveTo>
                  <a:lnTo>
                    <a:pt x="0" y="0"/>
                  </a:lnTo>
                  <a:lnTo>
                    <a:pt x="79" y="0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17" name="Line 20"/>
            <p:cNvSpPr>
              <a:spLocks noChangeShapeType="1"/>
            </p:cNvSpPr>
            <p:nvPr/>
          </p:nvSpPr>
          <p:spPr bwMode="auto">
            <a:xfrm>
              <a:off x="8224838" y="226218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18" name="Line 21"/>
            <p:cNvSpPr>
              <a:spLocks noChangeShapeType="1"/>
            </p:cNvSpPr>
            <p:nvPr/>
          </p:nvSpPr>
          <p:spPr bwMode="auto">
            <a:xfrm>
              <a:off x="8224838" y="275748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19" name="Line 22"/>
            <p:cNvSpPr>
              <a:spLocks noChangeShapeType="1"/>
            </p:cNvSpPr>
            <p:nvPr/>
          </p:nvSpPr>
          <p:spPr bwMode="auto">
            <a:xfrm>
              <a:off x="8224838" y="3254375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0" name="Line 23"/>
            <p:cNvSpPr>
              <a:spLocks noChangeShapeType="1"/>
            </p:cNvSpPr>
            <p:nvPr/>
          </p:nvSpPr>
          <p:spPr bwMode="auto">
            <a:xfrm flipV="1">
              <a:off x="8224838" y="275748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1" name="Line 24"/>
            <p:cNvSpPr>
              <a:spLocks noChangeShapeType="1"/>
            </p:cNvSpPr>
            <p:nvPr/>
          </p:nvSpPr>
          <p:spPr bwMode="auto">
            <a:xfrm flipV="1">
              <a:off x="8224838" y="2262188"/>
              <a:ext cx="0" cy="49530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2" name="Line 25"/>
            <p:cNvSpPr>
              <a:spLocks noChangeShapeType="1"/>
            </p:cNvSpPr>
            <p:nvPr/>
          </p:nvSpPr>
          <p:spPr bwMode="auto">
            <a:xfrm flipV="1">
              <a:off x="5740400" y="1779588"/>
              <a:ext cx="0" cy="14747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3" name="Line 26"/>
            <p:cNvSpPr>
              <a:spLocks noChangeShapeType="1"/>
            </p:cNvSpPr>
            <p:nvPr/>
          </p:nvSpPr>
          <p:spPr bwMode="auto">
            <a:xfrm>
              <a:off x="8224838" y="4249738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4" name="Line 27"/>
            <p:cNvSpPr>
              <a:spLocks noChangeShapeType="1"/>
            </p:cNvSpPr>
            <p:nvPr/>
          </p:nvSpPr>
          <p:spPr bwMode="auto">
            <a:xfrm flipV="1">
              <a:off x="8224838" y="3752850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5" name="Line 28"/>
            <p:cNvSpPr>
              <a:spLocks noChangeShapeType="1"/>
            </p:cNvSpPr>
            <p:nvPr/>
          </p:nvSpPr>
          <p:spPr bwMode="auto">
            <a:xfrm>
              <a:off x="8224838" y="3752850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6" name="Line 29"/>
            <p:cNvSpPr>
              <a:spLocks noChangeShapeType="1"/>
            </p:cNvSpPr>
            <p:nvPr/>
          </p:nvSpPr>
          <p:spPr bwMode="auto">
            <a:xfrm>
              <a:off x="8224838" y="4746625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7" name="Line 30"/>
            <p:cNvSpPr>
              <a:spLocks noChangeShapeType="1"/>
            </p:cNvSpPr>
            <p:nvPr/>
          </p:nvSpPr>
          <p:spPr bwMode="auto">
            <a:xfrm flipV="1">
              <a:off x="8224838" y="424973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8" name="Line 31"/>
            <p:cNvSpPr>
              <a:spLocks noChangeShapeType="1"/>
            </p:cNvSpPr>
            <p:nvPr/>
          </p:nvSpPr>
          <p:spPr bwMode="auto">
            <a:xfrm>
              <a:off x="8224838" y="5243513"/>
              <a:ext cx="122237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29" name="Freeform 32"/>
            <p:cNvSpPr>
              <a:spLocks/>
            </p:cNvSpPr>
            <p:nvPr/>
          </p:nvSpPr>
          <p:spPr bwMode="auto">
            <a:xfrm>
              <a:off x="8224838" y="5243513"/>
              <a:ext cx="122237" cy="496887"/>
            </a:xfrm>
            <a:custGeom>
              <a:avLst/>
              <a:gdLst>
                <a:gd name="T0" fmla="*/ 0 w 79"/>
                <a:gd name="T1" fmla="*/ 0 h 323"/>
                <a:gd name="T2" fmla="*/ 0 w 79"/>
                <a:gd name="T3" fmla="*/ 2147483647 h 323"/>
                <a:gd name="T4" fmla="*/ 2147483647 w 79"/>
                <a:gd name="T5" fmla="*/ 2147483647 h 323"/>
                <a:gd name="T6" fmla="*/ 0 60000 65536"/>
                <a:gd name="T7" fmla="*/ 0 60000 65536"/>
                <a:gd name="T8" fmla="*/ 0 60000 65536"/>
                <a:gd name="T9" fmla="*/ 0 w 79"/>
                <a:gd name="T10" fmla="*/ 0 h 323"/>
                <a:gd name="T11" fmla="*/ 79 w 79"/>
                <a:gd name="T12" fmla="*/ 323 h 3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9" h="323">
                  <a:moveTo>
                    <a:pt x="0" y="0"/>
                  </a:moveTo>
                  <a:lnTo>
                    <a:pt x="0" y="323"/>
                  </a:lnTo>
                  <a:lnTo>
                    <a:pt x="79" y="323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0" name="Line 33"/>
            <p:cNvSpPr>
              <a:spLocks noChangeShapeType="1"/>
            </p:cNvSpPr>
            <p:nvPr/>
          </p:nvSpPr>
          <p:spPr bwMode="auto">
            <a:xfrm flipV="1">
              <a:off x="8224838" y="4746625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1" name="Line 34"/>
            <p:cNvSpPr>
              <a:spLocks noChangeShapeType="1"/>
            </p:cNvSpPr>
            <p:nvPr/>
          </p:nvSpPr>
          <p:spPr bwMode="auto">
            <a:xfrm flipV="1">
              <a:off x="8224838" y="3254375"/>
              <a:ext cx="0" cy="49847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2" name="Line 35"/>
            <p:cNvSpPr>
              <a:spLocks noChangeShapeType="1"/>
            </p:cNvSpPr>
            <p:nvPr/>
          </p:nvSpPr>
          <p:spPr bwMode="auto">
            <a:xfrm flipV="1">
              <a:off x="5740400" y="3254375"/>
              <a:ext cx="0" cy="248602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3" name="Line 36"/>
            <p:cNvSpPr>
              <a:spLocks noChangeShapeType="1"/>
            </p:cNvSpPr>
            <p:nvPr/>
          </p:nvSpPr>
          <p:spPr bwMode="auto">
            <a:xfrm flipH="1">
              <a:off x="4895850" y="3254375"/>
              <a:ext cx="844550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4" name="Freeform 37"/>
            <p:cNvSpPr>
              <a:spLocks/>
            </p:cNvSpPr>
            <p:nvPr/>
          </p:nvSpPr>
          <p:spPr bwMode="auto">
            <a:xfrm>
              <a:off x="693738" y="1766888"/>
              <a:ext cx="112712" cy="495300"/>
            </a:xfrm>
            <a:custGeom>
              <a:avLst/>
              <a:gdLst>
                <a:gd name="T0" fmla="*/ 0 w 73"/>
                <a:gd name="T1" fmla="*/ 0 h 322"/>
                <a:gd name="T2" fmla="*/ 2147483647 w 73"/>
                <a:gd name="T3" fmla="*/ 0 h 322"/>
                <a:gd name="T4" fmla="*/ 2147483647 w 73"/>
                <a:gd name="T5" fmla="*/ 2147483647 h 322"/>
                <a:gd name="T6" fmla="*/ 0 60000 65536"/>
                <a:gd name="T7" fmla="*/ 0 60000 65536"/>
                <a:gd name="T8" fmla="*/ 0 60000 65536"/>
                <a:gd name="T9" fmla="*/ 0 w 73"/>
                <a:gd name="T10" fmla="*/ 0 h 322"/>
                <a:gd name="T11" fmla="*/ 73 w 73"/>
                <a:gd name="T12" fmla="*/ 322 h 32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322">
                  <a:moveTo>
                    <a:pt x="0" y="0"/>
                  </a:moveTo>
                  <a:lnTo>
                    <a:pt x="73" y="0"/>
                  </a:lnTo>
                  <a:lnTo>
                    <a:pt x="73" y="322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5" name="Line 38"/>
            <p:cNvSpPr>
              <a:spLocks noChangeShapeType="1"/>
            </p:cNvSpPr>
            <p:nvPr/>
          </p:nvSpPr>
          <p:spPr bwMode="auto">
            <a:xfrm>
              <a:off x="693738" y="226218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6" name="Line 39"/>
            <p:cNvSpPr>
              <a:spLocks noChangeShapeType="1"/>
            </p:cNvSpPr>
            <p:nvPr/>
          </p:nvSpPr>
          <p:spPr bwMode="auto">
            <a:xfrm>
              <a:off x="693738" y="275748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7" name="Line 40"/>
            <p:cNvSpPr>
              <a:spLocks noChangeShapeType="1"/>
            </p:cNvSpPr>
            <p:nvPr/>
          </p:nvSpPr>
          <p:spPr bwMode="auto">
            <a:xfrm>
              <a:off x="693738" y="3254375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8" name="Line 41"/>
            <p:cNvSpPr>
              <a:spLocks noChangeShapeType="1"/>
            </p:cNvSpPr>
            <p:nvPr/>
          </p:nvSpPr>
          <p:spPr bwMode="auto">
            <a:xfrm flipV="1">
              <a:off x="806450" y="275748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39" name="Line 42"/>
            <p:cNvSpPr>
              <a:spLocks noChangeShapeType="1"/>
            </p:cNvSpPr>
            <p:nvPr/>
          </p:nvSpPr>
          <p:spPr bwMode="auto">
            <a:xfrm flipV="1">
              <a:off x="806450" y="2262188"/>
              <a:ext cx="0" cy="49530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0" name="Line 43"/>
            <p:cNvSpPr>
              <a:spLocks noChangeShapeType="1"/>
            </p:cNvSpPr>
            <p:nvPr/>
          </p:nvSpPr>
          <p:spPr bwMode="auto">
            <a:xfrm>
              <a:off x="693738" y="4249738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1" name="Line 44"/>
            <p:cNvSpPr>
              <a:spLocks noChangeShapeType="1"/>
            </p:cNvSpPr>
            <p:nvPr/>
          </p:nvSpPr>
          <p:spPr bwMode="auto">
            <a:xfrm flipV="1">
              <a:off x="806450" y="3752850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2" name="Line 45"/>
            <p:cNvSpPr>
              <a:spLocks noChangeShapeType="1"/>
            </p:cNvSpPr>
            <p:nvPr/>
          </p:nvSpPr>
          <p:spPr bwMode="auto">
            <a:xfrm>
              <a:off x="693738" y="3752850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3" name="Line 46"/>
            <p:cNvSpPr>
              <a:spLocks noChangeShapeType="1"/>
            </p:cNvSpPr>
            <p:nvPr/>
          </p:nvSpPr>
          <p:spPr bwMode="auto">
            <a:xfrm>
              <a:off x="693738" y="4746625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4" name="Line 47"/>
            <p:cNvSpPr>
              <a:spLocks noChangeShapeType="1"/>
            </p:cNvSpPr>
            <p:nvPr/>
          </p:nvSpPr>
          <p:spPr bwMode="auto">
            <a:xfrm flipV="1">
              <a:off x="806450" y="4249738"/>
              <a:ext cx="0" cy="496887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5" name="Line 48"/>
            <p:cNvSpPr>
              <a:spLocks noChangeShapeType="1"/>
            </p:cNvSpPr>
            <p:nvPr/>
          </p:nvSpPr>
          <p:spPr bwMode="auto">
            <a:xfrm>
              <a:off x="693738" y="5243513"/>
              <a:ext cx="112712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6" name="Freeform 49"/>
            <p:cNvSpPr>
              <a:spLocks/>
            </p:cNvSpPr>
            <p:nvPr/>
          </p:nvSpPr>
          <p:spPr bwMode="auto">
            <a:xfrm>
              <a:off x="693738" y="5243513"/>
              <a:ext cx="112712" cy="496887"/>
            </a:xfrm>
            <a:custGeom>
              <a:avLst/>
              <a:gdLst>
                <a:gd name="T0" fmla="*/ 0 w 73"/>
                <a:gd name="T1" fmla="*/ 2147483647 h 323"/>
                <a:gd name="T2" fmla="*/ 2147483647 w 73"/>
                <a:gd name="T3" fmla="*/ 2147483647 h 323"/>
                <a:gd name="T4" fmla="*/ 2147483647 w 73"/>
                <a:gd name="T5" fmla="*/ 0 h 323"/>
                <a:gd name="T6" fmla="*/ 0 60000 65536"/>
                <a:gd name="T7" fmla="*/ 0 60000 65536"/>
                <a:gd name="T8" fmla="*/ 0 60000 65536"/>
                <a:gd name="T9" fmla="*/ 0 w 73"/>
                <a:gd name="T10" fmla="*/ 0 h 323"/>
                <a:gd name="T11" fmla="*/ 73 w 73"/>
                <a:gd name="T12" fmla="*/ 323 h 32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3" h="323">
                  <a:moveTo>
                    <a:pt x="0" y="323"/>
                  </a:moveTo>
                  <a:lnTo>
                    <a:pt x="73" y="323"/>
                  </a:lnTo>
                  <a:lnTo>
                    <a:pt x="73" y="0"/>
                  </a:lnTo>
                </a:path>
              </a:pathLst>
            </a:cu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7" name="Line 50"/>
            <p:cNvSpPr>
              <a:spLocks noChangeShapeType="1"/>
            </p:cNvSpPr>
            <p:nvPr/>
          </p:nvSpPr>
          <p:spPr bwMode="auto">
            <a:xfrm flipV="1">
              <a:off x="806450" y="4746625"/>
              <a:ext cx="0" cy="49688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8" name="Line 51"/>
            <p:cNvSpPr>
              <a:spLocks noChangeShapeType="1"/>
            </p:cNvSpPr>
            <p:nvPr/>
          </p:nvSpPr>
          <p:spPr bwMode="auto">
            <a:xfrm flipV="1">
              <a:off x="806450" y="3254375"/>
              <a:ext cx="0" cy="498475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49" name="Line 52"/>
            <p:cNvSpPr>
              <a:spLocks noChangeShapeType="1"/>
            </p:cNvSpPr>
            <p:nvPr/>
          </p:nvSpPr>
          <p:spPr bwMode="auto">
            <a:xfrm>
              <a:off x="806450" y="3254375"/>
              <a:ext cx="3938588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50" name="Freeform 53"/>
            <p:cNvSpPr>
              <a:spLocks/>
            </p:cNvSpPr>
            <p:nvPr/>
          </p:nvSpPr>
          <p:spPr bwMode="auto">
            <a:xfrm>
              <a:off x="1817688" y="3087688"/>
              <a:ext cx="217487" cy="166687"/>
            </a:xfrm>
            <a:custGeom>
              <a:avLst/>
              <a:gdLst>
                <a:gd name="T0" fmla="*/ 2147483647 w 141"/>
                <a:gd name="T1" fmla="*/ 2147483647 h 109"/>
                <a:gd name="T2" fmla="*/ 2147483647 w 141"/>
                <a:gd name="T3" fmla="*/ 0 h 109"/>
                <a:gd name="T4" fmla="*/ 0 w 141"/>
                <a:gd name="T5" fmla="*/ 0 h 109"/>
                <a:gd name="T6" fmla="*/ 0 w 141"/>
                <a:gd name="T7" fmla="*/ 2147483647 h 109"/>
                <a:gd name="T8" fmla="*/ 2147483647 w 141"/>
                <a:gd name="T9" fmla="*/ 2147483647 h 109"/>
                <a:gd name="T10" fmla="*/ 2147483647 w 141"/>
                <a:gd name="T11" fmla="*/ 2147483647 h 10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09"/>
                <a:gd name="T20" fmla="*/ 141 w 141"/>
                <a:gd name="T21" fmla="*/ 109 h 10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09">
                  <a:moveTo>
                    <a:pt x="141" y="109"/>
                  </a:moveTo>
                  <a:lnTo>
                    <a:pt x="141" y="0"/>
                  </a:lnTo>
                  <a:lnTo>
                    <a:pt x="0" y="0"/>
                  </a:lnTo>
                  <a:lnTo>
                    <a:pt x="0" y="109"/>
                  </a:lnTo>
                  <a:lnTo>
                    <a:pt x="141" y="109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51" name="Rectangle 54"/>
            <p:cNvSpPr>
              <a:spLocks noChangeArrowheads="1"/>
            </p:cNvSpPr>
            <p:nvPr/>
          </p:nvSpPr>
          <p:spPr bwMode="auto">
            <a:xfrm>
              <a:off x="985838" y="3098800"/>
              <a:ext cx="217487" cy="15557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2" name="Rectangle 55"/>
            <p:cNvSpPr>
              <a:spLocks noChangeArrowheads="1"/>
            </p:cNvSpPr>
            <p:nvPr/>
          </p:nvSpPr>
          <p:spPr bwMode="auto">
            <a:xfrm>
              <a:off x="2633663" y="3254375"/>
              <a:ext cx="215900" cy="112713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3" name="Freeform 56"/>
            <p:cNvSpPr>
              <a:spLocks/>
            </p:cNvSpPr>
            <p:nvPr/>
          </p:nvSpPr>
          <p:spPr bwMode="auto">
            <a:xfrm>
              <a:off x="3462338" y="3013075"/>
              <a:ext cx="217487" cy="241300"/>
            </a:xfrm>
            <a:custGeom>
              <a:avLst/>
              <a:gdLst>
                <a:gd name="T0" fmla="*/ 2147483647 w 141"/>
                <a:gd name="T1" fmla="*/ 0 h 157"/>
                <a:gd name="T2" fmla="*/ 0 w 141"/>
                <a:gd name="T3" fmla="*/ 0 h 157"/>
                <a:gd name="T4" fmla="*/ 0 w 141"/>
                <a:gd name="T5" fmla="*/ 2147483647 h 157"/>
                <a:gd name="T6" fmla="*/ 2147483647 w 141"/>
                <a:gd name="T7" fmla="*/ 2147483647 h 157"/>
                <a:gd name="T8" fmla="*/ 2147483647 w 141"/>
                <a:gd name="T9" fmla="*/ 0 h 157"/>
                <a:gd name="T10" fmla="*/ 2147483647 w 141"/>
                <a:gd name="T11" fmla="*/ 0 h 157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57"/>
                <a:gd name="T20" fmla="*/ 141 w 141"/>
                <a:gd name="T21" fmla="*/ 157 h 157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57">
                  <a:moveTo>
                    <a:pt x="141" y="0"/>
                  </a:moveTo>
                  <a:lnTo>
                    <a:pt x="0" y="0"/>
                  </a:lnTo>
                  <a:lnTo>
                    <a:pt x="0" y="157"/>
                  </a:lnTo>
                  <a:lnTo>
                    <a:pt x="141" y="157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54" name="Rectangle 57"/>
            <p:cNvSpPr>
              <a:spLocks noChangeArrowheads="1"/>
            </p:cNvSpPr>
            <p:nvPr/>
          </p:nvSpPr>
          <p:spPr bwMode="auto">
            <a:xfrm>
              <a:off x="4286250" y="3143250"/>
              <a:ext cx="217488" cy="11112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5" name="Rectangle 58"/>
            <p:cNvSpPr>
              <a:spLocks noChangeArrowheads="1"/>
            </p:cNvSpPr>
            <p:nvPr/>
          </p:nvSpPr>
          <p:spPr bwMode="auto">
            <a:xfrm>
              <a:off x="5106988" y="2552700"/>
              <a:ext cx="217487" cy="701675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6" name="Freeform 59"/>
            <p:cNvSpPr>
              <a:spLocks/>
            </p:cNvSpPr>
            <p:nvPr/>
          </p:nvSpPr>
          <p:spPr bwMode="auto">
            <a:xfrm>
              <a:off x="5938838" y="3254375"/>
              <a:ext cx="217487" cy="112713"/>
            </a:xfrm>
            <a:custGeom>
              <a:avLst/>
              <a:gdLst>
                <a:gd name="T0" fmla="*/ 2147483647 w 141"/>
                <a:gd name="T1" fmla="*/ 0 h 73"/>
                <a:gd name="T2" fmla="*/ 0 w 141"/>
                <a:gd name="T3" fmla="*/ 0 h 73"/>
                <a:gd name="T4" fmla="*/ 0 w 141"/>
                <a:gd name="T5" fmla="*/ 2147483647 h 73"/>
                <a:gd name="T6" fmla="*/ 2147483647 w 141"/>
                <a:gd name="T7" fmla="*/ 2147483647 h 73"/>
                <a:gd name="T8" fmla="*/ 2147483647 w 141"/>
                <a:gd name="T9" fmla="*/ 0 h 73"/>
                <a:gd name="T10" fmla="*/ 2147483647 w 141"/>
                <a:gd name="T11" fmla="*/ 0 h 7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73"/>
                <a:gd name="T20" fmla="*/ 141 w 141"/>
                <a:gd name="T21" fmla="*/ 73 h 7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73">
                  <a:moveTo>
                    <a:pt x="141" y="0"/>
                  </a:moveTo>
                  <a:lnTo>
                    <a:pt x="0" y="0"/>
                  </a:lnTo>
                  <a:lnTo>
                    <a:pt x="0" y="73"/>
                  </a:lnTo>
                  <a:lnTo>
                    <a:pt x="141" y="73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57" name="Rectangle 60"/>
            <p:cNvSpPr>
              <a:spLocks noChangeArrowheads="1"/>
            </p:cNvSpPr>
            <p:nvPr/>
          </p:nvSpPr>
          <p:spPr bwMode="auto">
            <a:xfrm>
              <a:off x="6762750" y="3254375"/>
              <a:ext cx="217488" cy="393700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8" name="Rectangle 61"/>
            <p:cNvSpPr>
              <a:spLocks noChangeArrowheads="1"/>
            </p:cNvSpPr>
            <p:nvPr/>
          </p:nvSpPr>
          <p:spPr bwMode="auto">
            <a:xfrm>
              <a:off x="7583488" y="2992438"/>
              <a:ext cx="217487" cy="261937"/>
            </a:xfrm>
            <a:prstGeom prst="rect">
              <a:avLst/>
            </a:prstGeom>
            <a:solidFill>
              <a:srgbClr val="CC66FF"/>
            </a:solidFill>
            <a:ln w="0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59" name="Rectangle 62"/>
            <p:cNvSpPr>
              <a:spLocks noChangeArrowheads="1"/>
            </p:cNvSpPr>
            <p:nvPr/>
          </p:nvSpPr>
          <p:spPr bwMode="auto">
            <a:xfrm>
              <a:off x="1231900" y="3254375"/>
              <a:ext cx="217488" cy="1997075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60" name="Freeform 63"/>
            <p:cNvSpPr>
              <a:spLocks/>
            </p:cNvSpPr>
            <p:nvPr/>
          </p:nvSpPr>
          <p:spPr bwMode="auto">
            <a:xfrm>
              <a:off x="2063750" y="3254375"/>
              <a:ext cx="217488" cy="898525"/>
            </a:xfrm>
            <a:custGeom>
              <a:avLst/>
              <a:gdLst>
                <a:gd name="T0" fmla="*/ 2147483647 w 141"/>
                <a:gd name="T1" fmla="*/ 0 h 584"/>
                <a:gd name="T2" fmla="*/ 0 w 141"/>
                <a:gd name="T3" fmla="*/ 0 h 584"/>
                <a:gd name="T4" fmla="*/ 0 w 141"/>
                <a:gd name="T5" fmla="*/ 2147483647 h 584"/>
                <a:gd name="T6" fmla="*/ 2147483647 w 141"/>
                <a:gd name="T7" fmla="*/ 2147483647 h 584"/>
                <a:gd name="T8" fmla="*/ 2147483647 w 141"/>
                <a:gd name="T9" fmla="*/ 0 h 584"/>
                <a:gd name="T10" fmla="*/ 2147483647 w 141"/>
                <a:gd name="T11" fmla="*/ 0 h 58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584"/>
                <a:gd name="T20" fmla="*/ 141 w 141"/>
                <a:gd name="T21" fmla="*/ 584 h 58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584">
                  <a:moveTo>
                    <a:pt x="141" y="0"/>
                  </a:moveTo>
                  <a:lnTo>
                    <a:pt x="0" y="0"/>
                  </a:lnTo>
                  <a:lnTo>
                    <a:pt x="0" y="584"/>
                  </a:lnTo>
                  <a:lnTo>
                    <a:pt x="141" y="584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1" name="Freeform 64"/>
            <p:cNvSpPr>
              <a:spLocks/>
            </p:cNvSpPr>
            <p:nvPr/>
          </p:nvSpPr>
          <p:spPr bwMode="auto">
            <a:xfrm>
              <a:off x="2879725" y="3254375"/>
              <a:ext cx="214313" cy="271463"/>
            </a:xfrm>
            <a:custGeom>
              <a:avLst/>
              <a:gdLst>
                <a:gd name="T0" fmla="*/ 0 w 139"/>
                <a:gd name="T1" fmla="*/ 0 h 176"/>
                <a:gd name="T2" fmla="*/ 0 w 139"/>
                <a:gd name="T3" fmla="*/ 2147483647 h 176"/>
                <a:gd name="T4" fmla="*/ 2147483647 w 139"/>
                <a:gd name="T5" fmla="*/ 2147483647 h 176"/>
                <a:gd name="T6" fmla="*/ 2147483647 w 139"/>
                <a:gd name="T7" fmla="*/ 0 h 176"/>
                <a:gd name="T8" fmla="*/ 0 w 139"/>
                <a:gd name="T9" fmla="*/ 0 h 176"/>
                <a:gd name="T10" fmla="*/ 0 w 139"/>
                <a:gd name="T11" fmla="*/ 0 h 17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39"/>
                <a:gd name="T19" fmla="*/ 0 h 176"/>
                <a:gd name="T20" fmla="*/ 139 w 139"/>
                <a:gd name="T21" fmla="*/ 176 h 17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39" h="176">
                  <a:moveTo>
                    <a:pt x="0" y="0"/>
                  </a:moveTo>
                  <a:lnTo>
                    <a:pt x="0" y="176"/>
                  </a:lnTo>
                  <a:lnTo>
                    <a:pt x="139" y="176"/>
                  </a:lnTo>
                  <a:lnTo>
                    <a:pt x="13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2" name="Freeform 65"/>
            <p:cNvSpPr>
              <a:spLocks/>
            </p:cNvSpPr>
            <p:nvPr/>
          </p:nvSpPr>
          <p:spPr bwMode="auto">
            <a:xfrm>
              <a:off x="3708400" y="3254375"/>
              <a:ext cx="217488" cy="1757363"/>
            </a:xfrm>
            <a:custGeom>
              <a:avLst/>
              <a:gdLst>
                <a:gd name="T0" fmla="*/ 2147483647 w 141"/>
                <a:gd name="T1" fmla="*/ 0 h 1142"/>
                <a:gd name="T2" fmla="*/ 0 w 141"/>
                <a:gd name="T3" fmla="*/ 0 h 1142"/>
                <a:gd name="T4" fmla="*/ 0 w 141"/>
                <a:gd name="T5" fmla="*/ 2147483647 h 1142"/>
                <a:gd name="T6" fmla="*/ 2147483647 w 141"/>
                <a:gd name="T7" fmla="*/ 2147483647 h 1142"/>
                <a:gd name="T8" fmla="*/ 2147483647 w 141"/>
                <a:gd name="T9" fmla="*/ 0 h 1142"/>
                <a:gd name="T10" fmla="*/ 2147483647 w 141"/>
                <a:gd name="T11" fmla="*/ 0 h 114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1142"/>
                <a:gd name="T20" fmla="*/ 141 w 141"/>
                <a:gd name="T21" fmla="*/ 1142 h 1142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1142">
                  <a:moveTo>
                    <a:pt x="141" y="0"/>
                  </a:moveTo>
                  <a:lnTo>
                    <a:pt x="0" y="0"/>
                  </a:lnTo>
                  <a:lnTo>
                    <a:pt x="0" y="1142"/>
                  </a:lnTo>
                  <a:lnTo>
                    <a:pt x="141" y="1142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3" name="Rectangle 66"/>
            <p:cNvSpPr>
              <a:spLocks noChangeArrowheads="1"/>
            </p:cNvSpPr>
            <p:nvPr/>
          </p:nvSpPr>
          <p:spPr bwMode="auto">
            <a:xfrm>
              <a:off x="4532313" y="3254375"/>
              <a:ext cx="215900" cy="1211263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64" name="Freeform 67"/>
            <p:cNvSpPr>
              <a:spLocks/>
            </p:cNvSpPr>
            <p:nvPr/>
          </p:nvSpPr>
          <p:spPr bwMode="auto">
            <a:xfrm>
              <a:off x="5353050" y="3254375"/>
              <a:ext cx="217488" cy="804863"/>
            </a:xfrm>
            <a:custGeom>
              <a:avLst/>
              <a:gdLst>
                <a:gd name="T0" fmla="*/ 2147483647 w 141"/>
                <a:gd name="T1" fmla="*/ 2147483647 h 523"/>
                <a:gd name="T2" fmla="*/ 2147483647 w 141"/>
                <a:gd name="T3" fmla="*/ 0 h 523"/>
                <a:gd name="T4" fmla="*/ 0 w 141"/>
                <a:gd name="T5" fmla="*/ 0 h 523"/>
                <a:gd name="T6" fmla="*/ 0 w 141"/>
                <a:gd name="T7" fmla="*/ 2147483647 h 523"/>
                <a:gd name="T8" fmla="*/ 2147483647 w 141"/>
                <a:gd name="T9" fmla="*/ 2147483647 h 523"/>
                <a:gd name="T10" fmla="*/ 2147483647 w 141"/>
                <a:gd name="T11" fmla="*/ 2147483647 h 5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523"/>
                <a:gd name="T20" fmla="*/ 141 w 141"/>
                <a:gd name="T21" fmla="*/ 523 h 5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523">
                  <a:moveTo>
                    <a:pt x="141" y="523"/>
                  </a:moveTo>
                  <a:lnTo>
                    <a:pt x="141" y="0"/>
                  </a:lnTo>
                  <a:lnTo>
                    <a:pt x="0" y="0"/>
                  </a:lnTo>
                  <a:lnTo>
                    <a:pt x="0" y="523"/>
                  </a:lnTo>
                  <a:lnTo>
                    <a:pt x="141" y="523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5" name="Rectangle 68"/>
            <p:cNvSpPr>
              <a:spLocks noChangeArrowheads="1"/>
            </p:cNvSpPr>
            <p:nvPr/>
          </p:nvSpPr>
          <p:spPr bwMode="auto">
            <a:xfrm>
              <a:off x="7008813" y="3254375"/>
              <a:ext cx="217487" cy="1095375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66" name="Freeform 69"/>
            <p:cNvSpPr>
              <a:spLocks/>
            </p:cNvSpPr>
            <p:nvPr/>
          </p:nvSpPr>
          <p:spPr bwMode="auto">
            <a:xfrm>
              <a:off x="6184900" y="3254375"/>
              <a:ext cx="217488" cy="1181100"/>
            </a:xfrm>
            <a:custGeom>
              <a:avLst/>
              <a:gdLst>
                <a:gd name="T0" fmla="*/ 2147483647 w 141"/>
                <a:gd name="T1" fmla="*/ 0 h 768"/>
                <a:gd name="T2" fmla="*/ 0 w 141"/>
                <a:gd name="T3" fmla="*/ 0 h 768"/>
                <a:gd name="T4" fmla="*/ 0 w 141"/>
                <a:gd name="T5" fmla="*/ 2147483647 h 768"/>
                <a:gd name="T6" fmla="*/ 2147483647 w 141"/>
                <a:gd name="T7" fmla="*/ 2147483647 h 768"/>
                <a:gd name="T8" fmla="*/ 2147483647 w 141"/>
                <a:gd name="T9" fmla="*/ 0 h 768"/>
                <a:gd name="T10" fmla="*/ 2147483647 w 141"/>
                <a:gd name="T11" fmla="*/ 0 h 76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41"/>
                <a:gd name="T19" fmla="*/ 0 h 768"/>
                <a:gd name="T20" fmla="*/ 141 w 141"/>
                <a:gd name="T21" fmla="*/ 768 h 76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41" h="768">
                  <a:moveTo>
                    <a:pt x="141" y="0"/>
                  </a:moveTo>
                  <a:lnTo>
                    <a:pt x="0" y="0"/>
                  </a:lnTo>
                  <a:lnTo>
                    <a:pt x="0" y="768"/>
                  </a:lnTo>
                  <a:lnTo>
                    <a:pt x="141" y="768"/>
                  </a:lnTo>
                  <a:lnTo>
                    <a:pt x="141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7" name="Rectangle 70"/>
            <p:cNvSpPr>
              <a:spLocks noChangeArrowheads="1"/>
            </p:cNvSpPr>
            <p:nvPr/>
          </p:nvSpPr>
          <p:spPr bwMode="auto">
            <a:xfrm>
              <a:off x="7829550" y="2141538"/>
              <a:ext cx="217488" cy="1112837"/>
            </a:xfrm>
            <a:prstGeom prst="rect">
              <a:avLst/>
            </a:prstGeom>
            <a:solidFill>
              <a:schemeClr val="accent2"/>
            </a:solidFill>
            <a:ln w="0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968" name="Freeform 71"/>
            <p:cNvSpPr>
              <a:spLocks/>
            </p:cNvSpPr>
            <p:nvPr/>
          </p:nvSpPr>
          <p:spPr bwMode="auto">
            <a:xfrm>
              <a:off x="5003800" y="1479550"/>
              <a:ext cx="125413" cy="122238"/>
            </a:xfrm>
            <a:custGeom>
              <a:avLst/>
              <a:gdLst>
                <a:gd name="T0" fmla="*/ 0 w 81"/>
                <a:gd name="T1" fmla="*/ 0 h 79"/>
                <a:gd name="T2" fmla="*/ 0 w 81"/>
                <a:gd name="T3" fmla="*/ 2147483647 h 79"/>
                <a:gd name="T4" fmla="*/ 2147483647 w 81"/>
                <a:gd name="T5" fmla="*/ 2147483647 h 79"/>
                <a:gd name="T6" fmla="*/ 2147483647 w 81"/>
                <a:gd name="T7" fmla="*/ 0 h 79"/>
                <a:gd name="T8" fmla="*/ 0 w 81"/>
                <a:gd name="T9" fmla="*/ 0 h 79"/>
                <a:gd name="T10" fmla="*/ 0 w 81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1"/>
                <a:gd name="T19" fmla="*/ 0 h 79"/>
                <a:gd name="T20" fmla="*/ 81 w 81"/>
                <a:gd name="T21" fmla="*/ 79 h 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1" h="79">
                  <a:moveTo>
                    <a:pt x="0" y="0"/>
                  </a:moveTo>
                  <a:lnTo>
                    <a:pt x="0" y="79"/>
                  </a:lnTo>
                  <a:lnTo>
                    <a:pt x="81" y="79"/>
                  </a:lnTo>
                  <a:lnTo>
                    <a:pt x="8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 w="0">
              <a:solidFill>
                <a:srgbClr val="333399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69" name="Freeform 72"/>
            <p:cNvSpPr>
              <a:spLocks/>
            </p:cNvSpPr>
            <p:nvPr/>
          </p:nvSpPr>
          <p:spPr bwMode="auto">
            <a:xfrm>
              <a:off x="3222625" y="1479550"/>
              <a:ext cx="123825" cy="122238"/>
            </a:xfrm>
            <a:custGeom>
              <a:avLst/>
              <a:gdLst>
                <a:gd name="T0" fmla="*/ 0 w 80"/>
                <a:gd name="T1" fmla="*/ 0 h 79"/>
                <a:gd name="T2" fmla="*/ 0 w 80"/>
                <a:gd name="T3" fmla="*/ 2147483647 h 79"/>
                <a:gd name="T4" fmla="*/ 2147483647 w 80"/>
                <a:gd name="T5" fmla="*/ 2147483647 h 79"/>
                <a:gd name="T6" fmla="*/ 2147483647 w 80"/>
                <a:gd name="T7" fmla="*/ 0 h 79"/>
                <a:gd name="T8" fmla="*/ 0 w 80"/>
                <a:gd name="T9" fmla="*/ 0 h 79"/>
                <a:gd name="T10" fmla="*/ 0 w 80"/>
                <a:gd name="T11" fmla="*/ 0 h 7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0"/>
                <a:gd name="T19" fmla="*/ 0 h 79"/>
                <a:gd name="T20" fmla="*/ 80 w 80"/>
                <a:gd name="T21" fmla="*/ 79 h 7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0" h="79">
                  <a:moveTo>
                    <a:pt x="0" y="0"/>
                  </a:moveTo>
                  <a:lnTo>
                    <a:pt x="0" y="79"/>
                  </a:lnTo>
                  <a:lnTo>
                    <a:pt x="80" y="79"/>
                  </a:lnTo>
                  <a:lnTo>
                    <a:pt x="8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C66FF"/>
            </a:solidFill>
            <a:ln w="0">
              <a:solidFill>
                <a:srgbClr val="CC66FF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8970" name="ZoneTexte 11304"/>
            <p:cNvSpPr txBox="1">
              <a:spLocks noChangeArrowheads="1"/>
            </p:cNvSpPr>
            <p:nvPr/>
          </p:nvSpPr>
          <p:spPr bwMode="auto">
            <a:xfrm>
              <a:off x="360363" y="1652588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0,6</a:t>
              </a:r>
            </a:p>
          </p:txBody>
        </p:sp>
        <p:sp>
          <p:nvSpPr>
            <p:cNvPr id="38971" name="ZoneTexte 73"/>
            <p:cNvSpPr txBox="1">
              <a:spLocks noChangeArrowheads="1"/>
            </p:cNvSpPr>
            <p:nvPr/>
          </p:nvSpPr>
          <p:spPr bwMode="auto">
            <a:xfrm>
              <a:off x="844550" y="280828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0,06</a:t>
              </a:r>
            </a:p>
          </p:txBody>
        </p:sp>
        <p:sp>
          <p:nvSpPr>
            <p:cNvPr id="38972" name="ZoneTexte 74"/>
            <p:cNvSpPr txBox="1">
              <a:spLocks noChangeArrowheads="1"/>
            </p:cNvSpPr>
            <p:nvPr/>
          </p:nvSpPr>
          <p:spPr bwMode="auto">
            <a:xfrm>
              <a:off x="1062038" y="528637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-0,81</a:t>
              </a:r>
            </a:p>
          </p:txBody>
        </p:sp>
        <p:sp>
          <p:nvSpPr>
            <p:cNvPr id="38973" name="ZoneTexte 75"/>
            <p:cNvSpPr txBox="1">
              <a:spLocks noChangeArrowheads="1"/>
            </p:cNvSpPr>
            <p:nvPr/>
          </p:nvSpPr>
          <p:spPr bwMode="auto">
            <a:xfrm>
              <a:off x="1673225" y="2805113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0,07</a:t>
              </a:r>
            </a:p>
          </p:txBody>
        </p:sp>
        <p:sp>
          <p:nvSpPr>
            <p:cNvPr id="38974" name="ZoneTexte 76"/>
            <p:cNvSpPr txBox="1">
              <a:spLocks noChangeArrowheads="1"/>
            </p:cNvSpPr>
            <p:nvPr/>
          </p:nvSpPr>
          <p:spPr bwMode="auto">
            <a:xfrm>
              <a:off x="1900238" y="4159250"/>
              <a:ext cx="53498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-0,36</a:t>
              </a:r>
            </a:p>
          </p:txBody>
        </p:sp>
        <p:sp>
          <p:nvSpPr>
            <p:cNvPr id="38975" name="ZoneTexte 77"/>
            <p:cNvSpPr txBox="1">
              <a:spLocks noChangeArrowheads="1"/>
            </p:cNvSpPr>
            <p:nvPr/>
          </p:nvSpPr>
          <p:spPr bwMode="auto">
            <a:xfrm>
              <a:off x="2435225" y="3402013"/>
              <a:ext cx="5349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-0,04</a:t>
              </a:r>
            </a:p>
          </p:txBody>
        </p:sp>
        <p:sp>
          <p:nvSpPr>
            <p:cNvPr id="38976" name="ZoneTexte 78"/>
            <p:cNvSpPr txBox="1">
              <a:spLocks noChangeArrowheads="1"/>
            </p:cNvSpPr>
            <p:nvPr/>
          </p:nvSpPr>
          <p:spPr bwMode="auto">
            <a:xfrm>
              <a:off x="2711450" y="3568700"/>
              <a:ext cx="522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-0,11</a:t>
              </a:r>
            </a:p>
          </p:txBody>
        </p:sp>
        <p:sp>
          <p:nvSpPr>
            <p:cNvPr id="38977" name="ZoneTexte 79"/>
            <p:cNvSpPr txBox="1">
              <a:spLocks noChangeArrowheads="1"/>
            </p:cNvSpPr>
            <p:nvPr/>
          </p:nvSpPr>
          <p:spPr bwMode="auto">
            <a:xfrm>
              <a:off x="3333750" y="2716213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0,10</a:t>
              </a:r>
            </a:p>
          </p:txBody>
        </p:sp>
        <p:sp>
          <p:nvSpPr>
            <p:cNvPr id="38978" name="ZoneTexte 80"/>
            <p:cNvSpPr txBox="1">
              <a:spLocks noChangeArrowheads="1"/>
            </p:cNvSpPr>
            <p:nvPr/>
          </p:nvSpPr>
          <p:spPr bwMode="auto">
            <a:xfrm>
              <a:off x="3546475" y="5011738"/>
              <a:ext cx="5349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-0,71</a:t>
              </a:r>
            </a:p>
          </p:txBody>
        </p:sp>
        <p:sp>
          <p:nvSpPr>
            <p:cNvPr id="38979" name="ZoneTexte 81"/>
            <p:cNvSpPr txBox="1">
              <a:spLocks noChangeArrowheads="1"/>
            </p:cNvSpPr>
            <p:nvPr/>
          </p:nvSpPr>
          <p:spPr bwMode="auto">
            <a:xfrm>
              <a:off x="4151313" y="284638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0,05</a:t>
              </a:r>
            </a:p>
          </p:txBody>
        </p:sp>
        <p:sp>
          <p:nvSpPr>
            <p:cNvPr id="38980" name="ZoneTexte 82"/>
            <p:cNvSpPr txBox="1">
              <a:spLocks noChangeArrowheads="1"/>
            </p:cNvSpPr>
            <p:nvPr/>
          </p:nvSpPr>
          <p:spPr bwMode="auto">
            <a:xfrm>
              <a:off x="4362450" y="4484688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-0,49</a:t>
              </a:r>
            </a:p>
          </p:txBody>
        </p:sp>
        <p:sp>
          <p:nvSpPr>
            <p:cNvPr id="38981" name="ZoneTexte 83"/>
            <p:cNvSpPr txBox="1">
              <a:spLocks noChangeArrowheads="1"/>
            </p:cNvSpPr>
            <p:nvPr/>
          </p:nvSpPr>
          <p:spPr bwMode="auto">
            <a:xfrm>
              <a:off x="4968875" y="226218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0,29</a:t>
              </a:r>
            </a:p>
          </p:txBody>
        </p:sp>
        <p:sp>
          <p:nvSpPr>
            <p:cNvPr id="38982" name="ZoneTexte 84"/>
            <p:cNvSpPr txBox="1">
              <a:spLocks noChangeArrowheads="1"/>
            </p:cNvSpPr>
            <p:nvPr/>
          </p:nvSpPr>
          <p:spPr bwMode="auto">
            <a:xfrm>
              <a:off x="5183188" y="4087813"/>
              <a:ext cx="53498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-0,32</a:t>
              </a:r>
            </a:p>
          </p:txBody>
        </p:sp>
        <p:sp>
          <p:nvSpPr>
            <p:cNvPr id="38983" name="ZoneTexte 85"/>
            <p:cNvSpPr txBox="1">
              <a:spLocks noChangeArrowheads="1"/>
            </p:cNvSpPr>
            <p:nvPr/>
          </p:nvSpPr>
          <p:spPr bwMode="auto">
            <a:xfrm>
              <a:off x="5657850" y="3402013"/>
              <a:ext cx="5349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-0,01</a:t>
              </a:r>
            </a:p>
          </p:txBody>
        </p:sp>
        <p:sp>
          <p:nvSpPr>
            <p:cNvPr id="38984" name="ZoneTexte 86"/>
            <p:cNvSpPr txBox="1">
              <a:spLocks noChangeArrowheads="1"/>
            </p:cNvSpPr>
            <p:nvPr/>
          </p:nvSpPr>
          <p:spPr bwMode="auto">
            <a:xfrm>
              <a:off x="5999163" y="444817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-0,12</a:t>
              </a:r>
            </a:p>
          </p:txBody>
        </p:sp>
        <p:sp>
          <p:nvSpPr>
            <p:cNvPr id="38985" name="ZoneTexte 87"/>
            <p:cNvSpPr txBox="1">
              <a:spLocks noChangeArrowheads="1"/>
            </p:cNvSpPr>
            <p:nvPr/>
          </p:nvSpPr>
          <p:spPr bwMode="auto">
            <a:xfrm>
              <a:off x="6548438" y="3663950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-0,04</a:t>
              </a:r>
            </a:p>
          </p:txBody>
        </p:sp>
        <p:sp>
          <p:nvSpPr>
            <p:cNvPr id="38986" name="ZoneTexte 88"/>
            <p:cNvSpPr txBox="1">
              <a:spLocks noChangeArrowheads="1"/>
            </p:cNvSpPr>
            <p:nvPr/>
          </p:nvSpPr>
          <p:spPr bwMode="auto">
            <a:xfrm>
              <a:off x="6845300" y="4351338"/>
              <a:ext cx="5222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-0,11</a:t>
              </a:r>
            </a:p>
          </p:txBody>
        </p:sp>
        <p:sp>
          <p:nvSpPr>
            <p:cNvPr id="38987" name="ZoneTexte 89"/>
            <p:cNvSpPr txBox="1">
              <a:spLocks noChangeArrowheads="1"/>
            </p:cNvSpPr>
            <p:nvPr/>
          </p:nvSpPr>
          <p:spPr bwMode="auto">
            <a:xfrm>
              <a:off x="7413625" y="2698750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0,03</a:t>
              </a:r>
            </a:p>
          </p:txBody>
        </p:sp>
        <p:sp>
          <p:nvSpPr>
            <p:cNvPr id="38988" name="ZoneTexte 90"/>
            <p:cNvSpPr txBox="1">
              <a:spLocks noChangeArrowheads="1"/>
            </p:cNvSpPr>
            <p:nvPr/>
          </p:nvSpPr>
          <p:spPr bwMode="auto">
            <a:xfrm>
              <a:off x="7669213" y="1860550"/>
              <a:ext cx="51435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0,,11</a:t>
              </a:r>
            </a:p>
          </p:txBody>
        </p:sp>
        <p:sp>
          <p:nvSpPr>
            <p:cNvPr id="38989" name="ZoneTexte 91"/>
            <p:cNvSpPr txBox="1">
              <a:spLocks noChangeArrowheads="1"/>
            </p:cNvSpPr>
            <p:nvPr/>
          </p:nvSpPr>
          <p:spPr bwMode="auto">
            <a:xfrm>
              <a:off x="360363" y="2144713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0,4</a:t>
              </a:r>
            </a:p>
          </p:txBody>
        </p:sp>
        <p:sp>
          <p:nvSpPr>
            <p:cNvPr id="38990" name="ZoneTexte 92"/>
            <p:cNvSpPr txBox="1">
              <a:spLocks noChangeArrowheads="1"/>
            </p:cNvSpPr>
            <p:nvPr/>
          </p:nvSpPr>
          <p:spPr bwMode="auto">
            <a:xfrm>
              <a:off x="360363" y="2636838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0,2</a:t>
              </a:r>
            </a:p>
          </p:txBody>
        </p:sp>
        <p:sp>
          <p:nvSpPr>
            <p:cNvPr id="38991" name="ZoneTexte 93"/>
            <p:cNvSpPr txBox="1">
              <a:spLocks noChangeArrowheads="1"/>
            </p:cNvSpPr>
            <p:nvPr/>
          </p:nvSpPr>
          <p:spPr bwMode="auto">
            <a:xfrm>
              <a:off x="360363" y="3130550"/>
              <a:ext cx="3984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0,0</a:t>
              </a:r>
            </a:p>
          </p:txBody>
        </p:sp>
        <p:sp>
          <p:nvSpPr>
            <p:cNvPr id="38992" name="ZoneTexte 94"/>
            <p:cNvSpPr txBox="1">
              <a:spLocks noChangeArrowheads="1"/>
            </p:cNvSpPr>
            <p:nvPr/>
          </p:nvSpPr>
          <p:spPr bwMode="auto">
            <a:xfrm>
              <a:off x="309563" y="3622675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-0,2</a:t>
              </a:r>
            </a:p>
          </p:txBody>
        </p:sp>
        <p:sp>
          <p:nvSpPr>
            <p:cNvPr id="38993" name="ZoneTexte 95"/>
            <p:cNvSpPr txBox="1">
              <a:spLocks noChangeArrowheads="1"/>
            </p:cNvSpPr>
            <p:nvPr/>
          </p:nvSpPr>
          <p:spPr bwMode="auto">
            <a:xfrm>
              <a:off x="309563" y="4114800"/>
              <a:ext cx="449262" cy="277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-0,4</a:t>
              </a:r>
            </a:p>
          </p:txBody>
        </p:sp>
        <p:sp>
          <p:nvSpPr>
            <p:cNvPr id="38994" name="ZoneTexte 96"/>
            <p:cNvSpPr txBox="1">
              <a:spLocks noChangeArrowheads="1"/>
            </p:cNvSpPr>
            <p:nvPr/>
          </p:nvSpPr>
          <p:spPr bwMode="auto">
            <a:xfrm>
              <a:off x="309563" y="4606925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-0,6</a:t>
              </a:r>
            </a:p>
          </p:txBody>
        </p:sp>
        <p:sp>
          <p:nvSpPr>
            <p:cNvPr id="38995" name="ZoneTexte 97"/>
            <p:cNvSpPr txBox="1">
              <a:spLocks noChangeArrowheads="1"/>
            </p:cNvSpPr>
            <p:nvPr/>
          </p:nvSpPr>
          <p:spPr bwMode="auto">
            <a:xfrm>
              <a:off x="309563" y="5099050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-0,8</a:t>
              </a:r>
            </a:p>
          </p:txBody>
        </p:sp>
        <p:sp>
          <p:nvSpPr>
            <p:cNvPr id="38996" name="ZoneTexte 98"/>
            <p:cNvSpPr txBox="1">
              <a:spLocks noChangeArrowheads="1"/>
            </p:cNvSpPr>
            <p:nvPr/>
          </p:nvSpPr>
          <p:spPr bwMode="auto">
            <a:xfrm>
              <a:off x="309563" y="5592763"/>
              <a:ext cx="449262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r"/>
              <a:r>
                <a:rPr lang="fr-FR" sz="1200">
                  <a:solidFill>
                    <a:srgbClr val="000066"/>
                  </a:solidFill>
                </a:rPr>
                <a:t>-1,0</a:t>
              </a:r>
            </a:p>
          </p:txBody>
        </p:sp>
        <p:sp>
          <p:nvSpPr>
            <p:cNvPr id="38997" name="ZoneTexte 99"/>
            <p:cNvSpPr txBox="1">
              <a:spLocks noChangeArrowheads="1"/>
            </p:cNvSpPr>
            <p:nvPr/>
          </p:nvSpPr>
          <p:spPr bwMode="auto">
            <a:xfrm>
              <a:off x="8324850" y="165258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0,15</a:t>
              </a:r>
            </a:p>
          </p:txBody>
        </p:sp>
        <p:sp>
          <p:nvSpPr>
            <p:cNvPr id="38998" name="ZoneTexte 100"/>
            <p:cNvSpPr txBox="1">
              <a:spLocks noChangeArrowheads="1"/>
            </p:cNvSpPr>
            <p:nvPr/>
          </p:nvSpPr>
          <p:spPr bwMode="auto">
            <a:xfrm>
              <a:off x="8324850" y="2144713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0,10</a:t>
              </a:r>
            </a:p>
          </p:txBody>
        </p:sp>
        <p:sp>
          <p:nvSpPr>
            <p:cNvPr id="38999" name="ZoneTexte 101"/>
            <p:cNvSpPr txBox="1">
              <a:spLocks noChangeArrowheads="1"/>
            </p:cNvSpPr>
            <p:nvPr/>
          </p:nvSpPr>
          <p:spPr bwMode="auto">
            <a:xfrm>
              <a:off x="8324850" y="2636838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0,05</a:t>
              </a:r>
            </a:p>
          </p:txBody>
        </p:sp>
        <p:sp>
          <p:nvSpPr>
            <p:cNvPr id="39000" name="ZoneTexte 102"/>
            <p:cNvSpPr txBox="1">
              <a:spLocks noChangeArrowheads="1"/>
            </p:cNvSpPr>
            <p:nvPr/>
          </p:nvSpPr>
          <p:spPr bwMode="auto">
            <a:xfrm>
              <a:off x="8324850" y="3130550"/>
              <a:ext cx="4826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0,00</a:t>
              </a:r>
            </a:p>
          </p:txBody>
        </p:sp>
        <p:sp>
          <p:nvSpPr>
            <p:cNvPr id="39001" name="ZoneTexte 103"/>
            <p:cNvSpPr txBox="1">
              <a:spLocks noChangeArrowheads="1"/>
            </p:cNvSpPr>
            <p:nvPr/>
          </p:nvSpPr>
          <p:spPr bwMode="auto">
            <a:xfrm>
              <a:off x="8324850" y="362267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-0,05</a:t>
              </a:r>
            </a:p>
          </p:txBody>
        </p:sp>
        <p:sp>
          <p:nvSpPr>
            <p:cNvPr id="39002" name="ZoneTexte 104"/>
            <p:cNvSpPr txBox="1">
              <a:spLocks noChangeArrowheads="1"/>
            </p:cNvSpPr>
            <p:nvPr/>
          </p:nvSpPr>
          <p:spPr bwMode="auto">
            <a:xfrm>
              <a:off x="8324850" y="4114800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-0,10</a:t>
              </a:r>
            </a:p>
          </p:txBody>
        </p:sp>
        <p:sp>
          <p:nvSpPr>
            <p:cNvPr id="39003" name="ZoneTexte 105"/>
            <p:cNvSpPr txBox="1">
              <a:spLocks noChangeArrowheads="1"/>
            </p:cNvSpPr>
            <p:nvPr/>
          </p:nvSpPr>
          <p:spPr bwMode="auto">
            <a:xfrm>
              <a:off x="8324850" y="4606925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-0,15</a:t>
              </a:r>
            </a:p>
          </p:txBody>
        </p:sp>
        <p:sp>
          <p:nvSpPr>
            <p:cNvPr id="39004" name="ZoneTexte 106"/>
            <p:cNvSpPr txBox="1">
              <a:spLocks noChangeArrowheads="1"/>
            </p:cNvSpPr>
            <p:nvPr/>
          </p:nvSpPr>
          <p:spPr bwMode="auto">
            <a:xfrm>
              <a:off x="8324850" y="5099050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-0,20</a:t>
              </a:r>
            </a:p>
          </p:txBody>
        </p:sp>
        <p:sp>
          <p:nvSpPr>
            <p:cNvPr id="39005" name="ZoneTexte 107"/>
            <p:cNvSpPr txBox="1">
              <a:spLocks noChangeArrowheads="1"/>
            </p:cNvSpPr>
            <p:nvPr/>
          </p:nvSpPr>
          <p:spPr bwMode="auto">
            <a:xfrm>
              <a:off x="8324850" y="5592763"/>
              <a:ext cx="533400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-0,25</a:t>
              </a:r>
            </a:p>
          </p:txBody>
        </p:sp>
        <p:sp>
          <p:nvSpPr>
            <p:cNvPr id="39006" name="ZoneTexte 108"/>
            <p:cNvSpPr txBox="1">
              <a:spLocks noChangeArrowheads="1"/>
            </p:cNvSpPr>
            <p:nvPr/>
          </p:nvSpPr>
          <p:spPr bwMode="auto">
            <a:xfrm>
              <a:off x="804863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0,001</a:t>
              </a:r>
            </a:p>
          </p:txBody>
        </p:sp>
        <p:sp>
          <p:nvSpPr>
            <p:cNvPr id="39007" name="ZoneTexte 109"/>
            <p:cNvSpPr txBox="1">
              <a:spLocks noChangeArrowheads="1"/>
            </p:cNvSpPr>
            <p:nvPr/>
          </p:nvSpPr>
          <p:spPr bwMode="auto">
            <a:xfrm>
              <a:off x="1720850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0,023</a:t>
              </a:r>
            </a:p>
          </p:txBody>
        </p:sp>
        <p:sp>
          <p:nvSpPr>
            <p:cNvPr id="39008" name="ZoneTexte 110"/>
            <p:cNvSpPr txBox="1">
              <a:spLocks noChangeArrowheads="1"/>
            </p:cNvSpPr>
            <p:nvPr/>
          </p:nvSpPr>
          <p:spPr bwMode="auto">
            <a:xfrm>
              <a:off x="2571750" y="5948363"/>
              <a:ext cx="5667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0,108</a:t>
              </a:r>
            </a:p>
          </p:txBody>
        </p:sp>
        <p:sp>
          <p:nvSpPr>
            <p:cNvPr id="39009" name="ZoneTexte 111"/>
            <p:cNvSpPr txBox="1">
              <a:spLocks noChangeArrowheads="1"/>
            </p:cNvSpPr>
            <p:nvPr/>
          </p:nvSpPr>
          <p:spPr bwMode="auto">
            <a:xfrm>
              <a:off x="3276600" y="5948363"/>
              <a:ext cx="70008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0,001</a:t>
              </a:r>
            </a:p>
          </p:txBody>
        </p:sp>
        <p:sp>
          <p:nvSpPr>
            <p:cNvPr id="39010" name="ZoneTexte 112"/>
            <p:cNvSpPr txBox="1">
              <a:spLocks noChangeArrowheads="1"/>
            </p:cNvSpPr>
            <p:nvPr/>
          </p:nvSpPr>
          <p:spPr bwMode="auto">
            <a:xfrm>
              <a:off x="4203700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0,001</a:t>
              </a:r>
            </a:p>
          </p:txBody>
        </p:sp>
        <p:sp>
          <p:nvSpPr>
            <p:cNvPr id="39011" name="ZoneTexte 113"/>
            <p:cNvSpPr txBox="1">
              <a:spLocks noChangeArrowheads="1"/>
            </p:cNvSpPr>
            <p:nvPr/>
          </p:nvSpPr>
          <p:spPr bwMode="auto">
            <a:xfrm>
              <a:off x="5121275" y="5948363"/>
              <a:ext cx="56673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0,026</a:t>
              </a:r>
            </a:p>
          </p:txBody>
        </p:sp>
        <p:sp>
          <p:nvSpPr>
            <p:cNvPr id="39012" name="ZoneTexte 114"/>
            <p:cNvSpPr txBox="1">
              <a:spLocks noChangeArrowheads="1"/>
            </p:cNvSpPr>
            <p:nvPr/>
          </p:nvSpPr>
          <p:spPr bwMode="auto">
            <a:xfrm>
              <a:off x="5970588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0,004</a:t>
              </a:r>
            </a:p>
          </p:txBody>
        </p:sp>
        <p:sp>
          <p:nvSpPr>
            <p:cNvPr id="39013" name="ZoneTexte 115"/>
            <p:cNvSpPr txBox="1">
              <a:spLocks noChangeArrowheads="1"/>
            </p:cNvSpPr>
            <p:nvPr/>
          </p:nvSpPr>
          <p:spPr bwMode="auto">
            <a:xfrm>
              <a:off x="6753225" y="5948363"/>
              <a:ext cx="7016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&lt; 0,001</a:t>
              </a:r>
            </a:p>
          </p:txBody>
        </p:sp>
        <p:sp>
          <p:nvSpPr>
            <p:cNvPr id="39014" name="ZoneTexte 116"/>
            <p:cNvSpPr txBox="1">
              <a:spLocks noChangeArrowheads="1"/>
            </p:cNvSpPr>
            <p:nvPr/>
          </p:nvSpPr>
          <p:spPr bwMode="auto">
            <a:xfrm>
              <a:off x="7669213" y="5948363"/>
              <a:ext cx="56832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0,073</a:t>
              </a:r>
            </a:p>
          </p:txBody>
        </p:sp>
        <p:sp>
          <p:nvSpPr>
            <p:cNvPr id="39015" name="ZoneTexte 117"/>
            <p:cNvSpPr txBox="1">
              <a:spLocks noChangeArrowheads="1"/>
            </p:cNvSpPr>
            <p:nvPr/>
          </p:nvSpPr>
          <p:spPr bwMode="auto">
            <a:xfrm>
              <a:off x="3343275" y="1381125"/>
              <a:ext cx="1300163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600" b="1" dirty="0">
                  <a:solidFill>
                    <a:srgbClr val="333399"/>
                  </a:solidFill>
                </a:rPr>
                <a:t>IP/r (n = 41)</a:t>
              </a:r>
            </a:p>
          </p:txBody>
        </p:sp>
        <p:sp>
          <p:nvSpPr>
            <p:cNvPr id="39016" name="ZoneTexte 118"/>
            <p:cNvSpPr txBox="1">
              <a:spLocks noChangeArrowheads="1"/>
            </p:cNvSpPr>
            <p:nvPr/>
          </p:nvSpPr>
          <p:spPr bwMode="auto">
            <a:xfrm>
              <a:off x="5130800" y="1381125"/>
              <a:ext cx="1384300" cy="338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600" b="1">
                  <a:solidFill>
                    <a:srgbClr val="333399"/>
                  </a:solidFill>
                </a:rPr>
                <a:t>RAL (n = 40)</a:t>
              </a:r>
            </a:p>
          </p:txBody>
        </p:sp>
        <p:sp>
          <p:nvSpPr>
            <p:cNvPr id="39017" name="ZoneTexte 119"/>
            <p:cNvSpPr txBox="1">
              <a:spLocks noChangeArrowheads="1"/>
            </p:cNvSpPr>
            <p:nvPr/>
          </p:nvSpPr>
          <p:spPr bwMode="auto">
            <a:xfrm rot="16200000">
              <a:off x="-1632744" y="3429795"/>
              <a:ext cx="3603625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Modification médiane, mmol/l (S48 – inclusion)</a:t>
              </a:r>
            </a:p>
          </p:txBody>
        </p:sp>
        <p:sp>
          <p:nvSpPr>
            <p:cNvPr id="39018" name="ZoneTexte 120"/>
            <p:cNvSpPr txBox="1">
              <a:spLocks noChangeArrowheads="1"/>
            </p:cNvSpPr>
            <p:nvPr/>
          </p:nvSpPr>
          <p:spPr bwMode="auto">
            <a:xfrm rot="16200000">
              <a:off x="7293769" y="3429794"/>
              <a:ext cx="328930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0066"/>
                  </a:solidFill>
                </a:rPr>
                <a:t>Modification médiane, g/l (S48 – inclusion)</a:t>
              </a:r>
            </a:p>
          </p:txBody>
        </p:sp>
        <p:sp>
          <p:nvSpPr>
            <p:cNvPr id="11318" name="ZoneTexte 121"/>
            <p:cNvSpPr txBox="1">
              <a:spLocks noChangeArrowheads="1"/>
            </p:cNvSpPr>
            <p:nvPr/>
          </p:nvSpPr>
          <p:spPr bwMode="auto">
            <a:xfrm>
              <a:off x="968375" y="6215063"/>
              <a:ext cx="37465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 dirty="0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TC</a:t>
              </a:r>
            </a:p>
          </p:txBody>
        </p:sp>
        <p:sp>
          <p:nvSpPr>
            <p:cNvPr id="11319" name="ZoneTexte 122"/>
            <p:cNvSpPr txBox="1">
              <a:spLocks noChangeArrowheads="1"/>
            </p:cNvSpPr>
            <p:nvPr/>
          </p:nvSpPr>
          <p:spPr bwMode="auto">
            <a:xfrm>
              <a:off x="1712913" y="6215063"/>
              <a:ext cx="585787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LDL-c</a:t>
              </a:r>
            </a:p>
          </p:txBody>
        </p:sp>
        <p:sp>
          <p:nvSpPr>
            <p:cNvPr id="11320" name="ZoneTexte 123"/>
            <p:cNvSpPr txBox="1">
              <a:spLocks noChangeArrowheads="1"/>
            </p:cNvSpPr>
            <p:nvPr/>
          </p:nvSpPr>
          <p:spPr bwMode="auto">
            <a:xfrm>
              <a:off x="2554288" y="6215063"/>
              <a:ext cx="6016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HDL-c</a:t>
              </a:r>
            </a:p>
          </p:txBody>
        </p:sp>
        <p:sp>
          <p:nvSpPr>
            <p:cNvPr id="11321" name="ZoneTexte 124"/>
            <p:cNvSpPr txBox="1">
              <a:spLocks noChangeArrowheads="1"/>
            </p:cNvSpPr>
            <p:nvPr/>
          </p:nvSpPr>
          <p:spPr bwMode="auto">
            <a:xfrm>
              <a:off x="3243263" y="6215063"/>
              <a:ext cx="92392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Non-HDL-c</a:t>
              </a:r>
            </a:p>
          </p:txBody>
        </p:sp>
        <p:sp>
          <p:nvSpPr>
            <p:cNvPr id="11322" name="ZoneTexte 125"/>
            <p:cNvSpPr txBox="1">
              <a:spLocks noChangeArrowheads="1"/>
            </p:cNvSpPr>
            <p:nvPr/>
          </p:nvSpPr>
          <p:spPr bwMode="auto">
            <a:xfrm>
              <a:off x="4364038" y="6215063"/>
              <a:ext cx="381000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TG</a:t>
              </a:r>
            </a:p>
          </p:txBody>
        </p:sp>
        <p:sp>
          <p:nvSpPr>
            <p:cNvPr id="11323" name="ZoneTexte 126"/>
            <p:cNvSpPr txBox="1">
              <a:spLocks noChangeArrowheads="1"/>
            </p:cNvSpPr>
            <p:nvPr/>
          </p:nvSpPr>
          <p:spPr bwMode="auto">
            <a:xfrm>
              <a:off x="4989513" y="6215063"/>
              <a:ext cx="828675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TC/HDL-c</a:t>
              </a:r>
            </a:p>
          </p:txBody>
        </p:sp>
        <p:sp>
          <p:nvSpPr>
            <p:cNvPr id="39025" name="ZoneTexte 127"/>
            <p:cNvSpPr txBox="1">
              <a:spLocks noChangeArrowheads="1"/>
            </p:cNvSpPr>
            <p:nvPr/>
          </p:nvSpPr>
          <p:spPr bwMode="auto">
            <a:xfrm>
              <a:off x="5921375" y="6215063"/>
              <a:ext cx="66516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Apo A1</a:t>
              </a:r>
            </a:p>
          </p:txBody>
        </p:sp>
        <p:sp>
          <p:nvSpPr>
            <p:cNvPr id="11325" name="ZoneTexte 128"/>
            <p:cNvSpPr txBox="1">
              <a:spLocks noChangeArrowheads="1"/>
            </p:cNvSpPr>
            <p:nvPr/>
          </p:nvSpPr>
          <p:spPr bwMode="auto">
            <a:xfrm>
              <a:off x="6802438" y="6215063"/>
              <a:ext cx="601662" cy="2619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fr-FR" sz="1050" b="1">
                  <a:solidFill>
                    <a:srgbClr val="000066"/>
                  </a:solidFill>
                  <a:latin typeface="Arial" charset="0"/>
                  <a:ea typeface="ＭＳ Ｐゴシック" pitchFamily="-65" charset="-128"/>
                </a:rPr>
                <a:t>Apo B</a:t>
              </a:r>
            </a:p>
          </p:txBody>
        </p:sp>
        <p:sp>
          <p:nvSpPr>
            <p:cNvPr id="39027" name="ZoneTexte 129"/>
            <p:cNvSpPr txBox="1">
              <a:spLocks noChangeArrowheads="1"/>
            </p:cNvSpPr>
            <p:nvPr/>
          </p:nvSpPr>
          <p:spPr bwMode="auto">
            <a:xfrm>
              <a:off x="7512050" y="6215063"/>
              <a:ext cx="1096963" cy="254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000" b="1">
                  <a:solidFill>
                    <a:srgbClr val="000066"/>
                  </a:solidFill>
                </a:rPr>
                <a:t>Apo A1/Apo B</a:t>
              </a:r>
            </a:p>
          </p:txBody>
        </p:sp>
        <p:sp>
          <p:nvSpPr>
            <p:cNvPr id="39029" name="Line 36"/>
            <p:cNvSpPr>
              <a:spLocks noChangeShapeType="1"/>
            </p:cNvSpPr>
            <p:nvPr/>
          </p:nvSpPr>
          <p:spPr bwMode="auto">
            <a:xfrm flipH="1">
              <a:off x="5861050" y="3254375"/>
              <a:ext cx="1506538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030" name="Line 36"/>
            <p:cNvSpPr>
              <a:spLocks noChangeShapeType="1"/>
            </p:cNvSpPr>
            <p:nvPr/>
          </p:nvSpPr>
          <p:spPr bwMode="auto">
            <a:xfrm flipH="1">
              <a:off x="7512050" y="3254375"/>
              <a:ext cx="746125" cy="0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39031" name="ZoneTexte 127"/>
            <p:cNvSpPr txBox="1">
              <a:spLocks noChangeArrowheads="1"/>
            </p:cNvSpPr>
            <p:nvPr/>
          </p:nvSpPr>
          <p:spPr bwMode="auto">
            <a:xfrm>
              <a:off x="554038" y="5943600"/>
              <a:ext cx="284162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>
                  <a:solidFill>
                    <a:srgbClr val="000066"/>
                  </a:solidFill>
                </a:rPr>
                <a:t>p</a:t>
              </a:r>
            </a:p>
          </p:txBody>
        </p:sp>
      </p:grpSp>
      <p:sp>
        <p:nvSpPr>
          <p:cNvPr id="3903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AutoShape 165"/>
          <p:cNvSpPr>
            <a:spLocks noChangeArrowheads="1"/>
          </p:cNvSpPr>
          <p:nvPr/>
        </p:nvSpPr>
        <p:spPr bwMode="auto">
          <a:xfrm>
            <a:off x="3319463" y="1530350"/>
            <a:ext cx="3435350" cy="33655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rgbClr val="D0D0F0"/>
            </a:solidFill>
            <a:round/>
            <a:headEnd/>
            <a:tailEnd/>
          </a:ln>
          <a:effectLst>
            <a:prstShdw prst="shdw17" dist="17961" dir="2700000">
              <a:srgbClr val="7D7D90">
                <a:alpha val="74997"/>
              </a:srgbClr>
            </a:prstShdw>
          </a:effectLst>
        </p:spPr>
        <p:txBody>
          <a:bodyPr wrap="none" anchor="ctr"/>
          <a:lstStyle/>
          <a:p>
            <a:pPr algn="l" defTabSz="914400"/>
            <a:endParaRPr lang="en-GB" sz="2800">
              <a:solidFill>
                <a:srgbClr val="000066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781175" y="5945188"/>
            <a:ext cx="219075" cy="215900"/>
          </a:xfrm>
          <a:prstGeom prst="rect">
            <a:avLst/>
          </a:prstGeom>
          <a:solidFill>
            <a:srgbClr val="FFC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s-ES_tradnl">
              <a:solidFill>
                <a:srgbClr val="000066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781175" y="6229350"/>
            <a:ext cx="219075" cy="215900"/>
          </a:xfrm>
          <a:prstGeom prst="rect">
            <a:avLst/>
          </a:prstGeom>
          <a:solidFill>
            <a:srgbClr val="008000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defTabSz="914400">
              <a:defRPr/>
            </a:pPr>
            <a:endParaRPr lang="es-ES_tradnl">
              <a:solidFill>
                <a:srgbClr val="FFFFFF"/>
              </a:solidFill>
            </a:endParaRPr>
          </a:p>
        </p:txBody>
      </p:sp>
      <p:sp>
        <p:nvSpPr>
          <p:cNvPr id="40964" name="TextBox 13"/>
          <p:cNvSpPr txBox="1">
            <a:spLocks noChangeArrowheads="1"/>
          </p:cNvSpPr>
          <p:nvPr/>
        </p:nvSpPr>
        <p:spPr bwMode="auto">
          <a:xfrm>
            <a:off x="1982788" y="5876925"/>
            <a:ext cx="65976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Phénotype A : LDL larges &amp; en faible densité en esters de cholestérol (non athérogène) </a:t>
            </a:r>
          </a:p>
        </p:txBody>
      </p:sp>
      <p:sp>
        <p:nvSpPr>
          <p:cNvPr id="40965" name="TextBox 14"/>
          <p:cNvSpPr txBox="1">
            <a:spLocks noChangeArrowheads="1"/>
          </p:cNvSpPr>
          <p:nvPr/>
        </p:nvSpPr>
        <p:spPr bwMode="auto">
          <a:xfrm>
            <a:off x="1971675" y="6161088"/>
            <a:ext cx="6943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defTabSz="914400"/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Phénotype B : LDL petites &amp; en haute densité en esters de cholestérol (athérogène) </a:t>
            </a:r>
          </a:p>
        </p:txBody>
      </p:sp>
      <p:sp>
        <p:nvSpPr>
          <p:cNvPr id="40966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Saumoy M, Atherosclerosis 2012;225:200-7</a:t>
            </a:r>
          </a:p>
        </p:txBody>
      </p:sp>
      <p:sp>
        <p:nvSpPr>
          <p:cNvPr id="40967" name="Line 20"/>
          <p:cNvSpPr>
            <a:spLocks noChangeShapeType="1"/>
          </p:cNvSpPr>
          <p:nvPr/>
        </p:nvSpPr>
        <p:spPr bwMode="auto">
          <a:xfrm>
            <a:off x="1316038" y="1517650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68" name="Line 21"/>
          <p:cNvSpPr>
            <a:spLocks noChangeShapeType="1"/>
          </p:cNvSpPr>
          <p:nvPr/>
        </p:nvSpPr>
        <p:spPr bwMode="auto">
          <a:xfrm flipV="1">
            <a:off x="1384300" y="1504950"/>
            <a:ext cx="0" cy="1270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69" name="Line 22"/>
          <p:cNvSpPr>
            <a:spLocks noChangeShapeType="1"/>
          </p:cNvSpPr>
          <p:nvPr/>
        </p:nvSpPr>
        <p:spPr bwMode="auto">
          <a:xfrm>
            <a:off x="1316038" y="2133600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0" name="Line 23"/>
          <p:cNvSpPr>
            <a:spLocks noChangeShapeType="1"/>
          </p:cNvSpPr>
          <p:nvPr/>
        </p:nvSpPr>
        <p:spPr bwMode="auto">
          <a:xfrm flipV="1">
            <a:off x="1384300" y="1517650"/>
            <a:ext cx="0" cy="61595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1" name="Line 24"/>
          <p:cNvSpPr>
            <a:spLocks noChangeShapeType="1"/>
          </p:cNvSpPr>
          <p:nvPr/>
        </p:nvSpPr>
        <p:spPr bwMode="auto">
          <a:xfrm>
            <a:off x="1316038" y="2747963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2" name="Line 25"/>
          <p:cNvSpPr>
            <a:spLocks noChangeShapeType="1"/>
          </p:cNvSpPr>
          <p:nvPr/>
        </p:nvSpPr>
        <p:spPr bwMode="auto">
          <a:xfrm>
            <a:off x="1316038" y="3363913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3" name="Line 26"/>
          <p:cNvSpPr>
            <a:spLocks noChangeShapeType="1"/>
          </p:cNvSpPr>
          <p:nvPr/>
        </p:nvSpPr>
        <p:spPr bwMode="auto">
          <a:xfrm flipV="1">
            <a:off x="1384300" y="2747963"/>
            <a:ext cx="0" cy="61595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4" name="Line 27"/>
          <p:cNvSpPr>
            <a:spLocks noChangeShapeType="1"/>
          </p:cNvSpPr>
          <p:nvPr/>
        </p:nvSpPr>
        <p:spPr bwMode="auto">
          <a:xfrm flipV="1">
            <a:off x="1384300" y="2133600"/>
            <a:ext cx="0" cy="614363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5" name="Line 28"/>
          <p:cNvSpPr>
            <a:spLocks noChangeShapeType="1"/>
          </p:cNvSpPr>
          <p:nvPr/>
        </p:nvSpPr>
        <p:spPr bwMode="auto">
          <a:xfrm>
            <a:off x="1316038" y="3981450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6" name="Line 29"/>
          <p:cNvSpPr>
            <a:spLocks noChangeShapeType="1"/>
          </p:cNvSpPr>
          <p:nvPr/>
        </p:nvSpPr>
        <p:spPr bwMode="auto">
          <a:xfrm>
            <a:off x="1316038" y="4597400"/>
            <a:ext cx="68262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7" name="Line 30"/>
          <p:cNvSpPr>
            <a:spLocks noChangeShapeType="1"/>
          </p:cNvSpPr>
          <p:nvPr/>
        </p:nvSpPr>
        <p:spPr bwMode="auto">
          <a:xfrm flipV="1">
            <a:off x="1384300" y="3981450"/>
            <a:ext cx="0" cy="61595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8" name="Line 31"/>
          <p:cNvSpPr>
            <a:spLocks noChangeShapeType="1"/>
          </p:cNvSpPr>
          <p:nvPr/>
        </p:nvSpPr>
        <p:spPr bwMode="auto">
          <a:xfrm flipV="1">
            <a:off x="1384300" y="3363913"/>
            <a:ext cx="0" cy="617537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79" name="Line 32"/>
          <p:cNvSpPr>
            <a:spLocks noChangeShapeType="1"/>
          </p:cNvSpPr>
          <p:nvPr/>
        </p:nvSpPr>
        <p:spPr bwMode="auto">
          <a:xfrm>
            <a:off x="1384300" y="4597400"/>
            <a:ext cx="6967538" cy="0"/>
          </a:xfrm>
          <a:prstGeom prst="line">
            <a:avLst/>
          </a:prstGeom>
          <a:noFill/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80" name="Rectangle 33"/>
          <p:cNvSpPr>
            <a:spLocks noChangeArrowheads="1"/>
          </p:cNvSpPr>
          <p:nvPr/>
        </p:nvSpPr>
        <p:spPr bwMode="auto">
          <a:xfrm>
            <a:off x="1585913" y="4110038"/>
            <a:ext cx="241300" cy="487362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1" name="Rectangle 34"/>
          <p:cNvSpPr>
            <a:spLocks noChangeArrowheads="1"/>
          </p:cNvSpPr>
          <p:nvPr/>
        </p:nvSpPr>
        <p:spPr bwMode="auto">
          <a:xfrm>
            <a:off x="1846263" y="3957638"/>
            <a:ext cx="241300" cy="639762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2" name="Rectangle 35"/>
          <p:cNvSpPr>
            <a:spLocks noChangeArrowheads="1"/>
          </p:cNvSpPr>
          <p:nvPr/>
        </p:nvSpPr>
        <p:spPr bwMode="auto">
          <a:xfrm>
            <a:off x="2106613" y="2651125"/>
            <a:ext cx="241300" cy="1946275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3" name="Rectangle 36"/>
          <p:cNvSpPr>
            <a:spLocks noChangeArrowheads="1"/>
          </p:cNvSpPr>
          <p:nvPr/>
        </p:nvSpPr>
        <p:spPr bwMode="auto">
          <a:xfrm>
            <a:off x="2752725" y="3870325"/>
            <a:ext cx="241300" cy="727075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4" name="Freeform 37"/>
          <p:cNvSpPr>
            <a:spLocks/>
          </p:cNvSpPr>
          <p:nvPr/>
        </p:nvSpPr>
        <p:spPr bwMode="auto">
          <a:xfrm>
            <a:off x="3013075" y="4162425"/>
            <a:ext cx="242888" cy="434975"/>
          </a:xfrm>
          <a:custGeom>
            <a:avLst/>
            <a:gdLst>
              <a:gd name="T0" fmla="*/ 2147483647 w 153"/>
              <a:gd name="T1" fmla="*/ 0 h 274"/>
              <a:gd name="T2" fmla="*/ 0 w 153"/>
              <a:gd name="T3" fmla="*/ 0 h 274"/>
              <a:gd name="T4" fmla="*/ 0 w 153"/>
              <a:gd name="T5" fmla="*/ 2147483647 h 274"/>
              <a:gd name="T6" fmla="*/ 2147483647 w 153"/>
              <a:gd name="T7" fmla="*/ 2147483647 h 274"/>
              <a:gd name="T8" fmla="*/ 2147483647 w 153"/>
              <a:gd name="T9" fmla="*/ 0 h 274"/>
              <a:gd name="T10" fmla="*/ 2147483647 w 153"/>
              <a:gd name="T11" fmla="*/ 0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3"/>
              <a:gd name="T19" fmla="*/ 0 h 274"/>
              <a:gd name="T20" fmla="*/ 153 w 153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3" h="274">
                <a:moveTo>
                  <a:pt x="153" y="0"/>
                </a:moveTo>
                <a:lnTo>
                  <a:pt x="0" y="0"/>
                </a:lnTo>
                <a:lnTo>
                  <a:pt x="0" y="274"/>
                </a:lnTo>
                <a:lnTo>
                  <a:pt x="153" y="274"/>
                </a:lnTo>
                <a:lnTo>
                  <a:pt x="153" y="0"/>
                </a:lnTo>
                <a:close/>
              </a:path>
            </a:pathLst>
          </a:custGeom>
          <a:solidFill>
            <a:srgbClr val="99CC00"/>
          </a:solidFill>
          <a:ln w="12700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85" name="Freeform 38"/>
          <p:cNvSpPr>
            <a:spLocks/>
          </p:cNvSpPr>
          <p:nvPr/>
        </p:nvSpPr>
        <p:spPr bwMode="auto">
          <a:xfrm>
            <a:off x="3273425" y="2695575"/>
            <a:ext cx="242888" cy="1901825"/>
          </a:xfrm>
          <a:custGeom>
            <a:avLst/>
            <a:gdLst>
              <a:gd name="T0" fmla="*/ 0 w 153"/>
              <a:gd name="T1" fmla="*/ 2147483647 h 1198"/>
              <a:gd name="T2" fmla="*/ 2147483647 w 153"/>
              <a:gd name="T3" fmla="*/ 2147483647 h 1198"/>
              <a:gd name="T4" fmla="*/ 2147483647 w 153"/>
              <a:gd name="T5" fmla="*/ 0 h 1198"/>
              <a:gd name="T6" fmla="*/ 0 w 153"/>
              <a:gd name="T7" fmla="*/ 0 h 1198"/>
              <a:gd name="T8" fmla="*/ 0 w 153"/>
              <a:gd name="T9" fmla="*/ 2147483647 h 1198"/>
              <a:gd name="T10" fmla="*/ 0 w 153"/>
              <a:gd name="T11" fmla="*/ 2147483647 h 119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53"/>
              <a:gd name="T19" fmla="*/ 0 h 1198"/>
              <a:gd name="T20" fmla="*/ 153 w 153"/>
              <a:gd name="T21" fmla="*/ 1198 h 119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53" h="1198">
                <a:moveTo>
                  <a:pt x="0" y="1198"/>
                </a:moveTo>
                <a:lnTo>
                  <a:pt x="153" y="1198"/>
                </a:lnTo>
                <a:lnTo>
                  <a:pt x="153" y="0"/>
                </a:lnTo>
                <a:lnTo>
                  <a:pt x="0" y="0"/>
                </a:lnTo>
                <a:lnTo>
                  <a:pt x="0" y="1198"/>
                </a:lnTo>
                <a:close/>
              </a:path>
            </a:pathLst>
          </a:custGeom>
          <a:solidFill>
            <a:srgbClr val="008000"/>
          </a:solidFill>
          <a:ln w="12700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0986" name="Rectangle 39"/>
          <p:cNvSpPr>
            <a:spLocks noChangeArrowheads="1"/>
          </p:cNvSpPr>
          <p:nvPr/>
        </p:nvSpPr>
        <p:spPr bwMode="auto">
          <a:xfrm>
            <a:off x="3911600" y="3475038"/>
            <a:ext cx="241300" cy="1122362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7" name="Rectangle 40"/>
          <p:cNvSpPr>
            <a:spLocks noChangeArrowheads="1"/>
          </p:cNvSpPr>
          <p:nvPr/>
        </p:nvSpPr>
        <p:spPr bwMode="auto">
          <a:xfrm>
            <a:off x="4173538" y="4283075"/>
            <a:ext cx="239712" cy="314325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8" name="Rectangle 41"/>
          <p:cNvSpPr>
            <a:spLocks noChangeArrowheads="1"/>
          </p:cNvSpPr>
          <p:nvPr/>
        </p:nvSpPr>
        <p:spPr bwMode="auto">
          <a:xfrm>
            <a:off x="4433888" y="2979738"/>
            <a:ext cx="241300" cy="1617662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89" name="Rectangle 42"/>
          <p:cNvSpPr>
            <a:spLocks noChangeArrowheads="1"/>
          </p:cNvSpPr>
          <p:nvPr/>
        </p:nvSpPr>
        <p:spPr bwMode="auto">
          <a:xfrm>
            <a:off x="5080000" y="2984500"/>
            <a:ext cx="239713" cy="1612900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0" name="Rectangle 43"/>
          <p:cNvSpPr>
            <a:spLocks noChangeArrowheads="1"/>
          </p:cNvSpPr>
          <p:nvPr/>
        </p:nvSpPr>
        <p:spPr bwMode="auto">
          <a:xfrm>
            <a:off x="5340350" y="3957638"/>
            <a:ext cx="239713" cy="639762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1" name="Rectangle 44"/>
          <p:cNvSpPr>
            <a:spLocks noChangeArrowheads="1"/>
          </p:cNvSpPr>
          <p:nvPr/>
        </p:nvSpPr>
        <p:spPr bwMode="auto">
          <a:xfrm>
            <a:off x="5600700" y="3784600"/>
            <a:ext cx="242888" cy="812800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2" name="Rectangle 45"/>
          <p:cNvSpPr>
            <a:spLocks noChangeArrowheads="1"/>
          </p:cNvSpPr>
          <p:nvPr/>
        </p:nvSpPr>
        <p:spPr bwMode="auto">
          <a:xfrm>
            <a:off x="6234113" y="3416300"/>
            <a:ext cx="241300" cy="1181100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3" name="Rectangle 46"/>
          <p:cNvSpPr>
            <a:spLocks noChangeArrowheads="1"/>
          </p:cNvSpPr>
          <p:nvPr/>
        </p:nvSpPr>
        <p:spPr bwMode="auto">
          <a:xfrm>
            <a:off x="6494463" y="4208463"/>
            <a:ext cx="241300" cy="388937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4" name="Rectangle 47"/>
          <p:cNvSpPr>
            <a:spLocks noChangeArrowheads="1"/>
          </p:cNvSpPr>
          <p:nvPr/>
        </p:nvSpPr>
        <p:spPr bwMode="auto">
          <a:xfrm>
            <a:off x="6754813" y="3175000"/>
            <a:ext cx="241300" cy="1422400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5" name="Rectangle 48"/>
          <p:cNvSpPr>
            <a:spLocks noChangeArrowheads="1"/>
          </p:cNvSpPr>
          <p:nvPr/>
        </p:nvSpPr>
        <p:spPr bwMode="auto">
          <a:xfrm>
            <a:off x="7400925" y="2293938"/>
            <a:ext cx="241300" cy="2303462"/>
          </a:xfrm>
          <a:prstGeom prst="rect">
            <a:avLst/>
          </a:prstGeom>
          <a:solidFill>
            <a:srgbClr val="FFC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6" name="Rectangle 49"/>
          <p:cNvSpPr>
            <a:spLocks noChangeArrowheads="1"/>
          </p:cNvSpPr>
          <p:nvPr/>
        </p:nvSpPr>
        <p:spPr bwMode="auto">
          <a:xfrm>
            <a:off x="7661275" y="4297363"/>
            <a:ext cx="241300" cy="300037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7" name="Rectangle 50"/>
          <p:cNvSpPr>
            <a:spLocks noChangeArrowheads="1"/>
          </p:cNvSpPr>
          <p:nvPr/>
        </p:nvSpPr>
        <p:spPr bwMode="auto">
          <a:xfrm>
            <a:off x="7921625" y="4143375"/>
            <a:ext cx="241300" cy="454025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8" name="Rectangle 51"/>
          <p:cNvSpPr>
            <a:spLocks noChangeArrowheads="1"/>
          </p:cNvSpPr>
          <p:nvPr/>
        </p:nvSpPr>
        <p:spPr bwMode="auto">
          <a:xfrm>
            <a:off x="6323013" y="1652588"/>
            <a:ext cx="125412" cy="128587"/>
          </a:xfrm>
          <a:prstGeom prst="rect">
            <a:avLst/>
          </a:prstGeom>
          <a:solidFill>
            <a:srgbClr val="0080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0999" name="Rectangle 52"/>
          <p:cNvSpPr>
            <a:spLocks noChangeArrowheads="1"/>
          </p:cNvSpPr>
          <p:nvPr/>
        </p:nvSpPr>
        <p:spPr bwMode="auto">
          <a:xfrm>
            <a:off x="4427538" y="1652588"/>
            <a:ext cx="125412" cy="128587"/>
          </a:xfrm>
          <a:prstGeom prst="rect">
            <a:avLst/>
          </a:prstGeom>
          <a:solidFill>
            <a:srgbClr val="99CC00"/>
          </a:solidFill>
          <a:ln w="12700">
            <a:noFill/>
            <a:miter lim="800000"/>
            <a:headEnd/>
            <a:tailEnd/>
          </a:ln>
        </p:spPr>
        <p:txBody>
          <a:bodyPr/>
          <a:lstStyle/>
          <a:p>
            <a:endParaRPr lang="fr-FR">
              <a:solidFill>
                <a:srgbClr val="000066"/>
              </a:solidFill>
            </a:endParaRPr>
          </a:p>
        </p:txBody>
      </p:sp>
      <p:sp>
        <p:nvSpPr>
          <p:cNvPr id="41000" name="Freeform 53"/>
          <p:cNvSpPr>
            <a:spLocks/>
          </p:cNvSpPr>
          <p:nvPr/>
        </p:nvSpPr>
        <p:spPr bwMode="auto">
          <a:xfrm>
            <a:off x="3521075" y="1652588"/>
            <a:ext cx="125413" cy="128587"/>
          </a:xfrm>
          <a:custGeom>
            <a:avLst/>
            <a:gdLst>
              <a:gd name="T0" fmla="*/ 0 w 79"/>
              <a:gd name="T1" fmla="*/ 0 h 81"/>
              <a:gd name="T2" fmla="*/ 0 w 79"/>
              <a:gd name="T3" fmla="*/ 2147483647 h 81"/>
              <a:gd name="T4" fmla="*/ 2147483647 w 79"/>
              <a:gd name="T5" fmla="*/ 2147483647 h 81"/>
              <a:gd name="T6" fmla="*/ 2147483647 w 79"/>
              <a:gd name="T7" fmla="*/ 0 h 81"/>
              <a:gd name="T8" fmla="*/ 0 w 79"/>
              <a:gd name="T9" fmla="*/ 0 h 81"/>
              <a:gd name="T10" fmla="*/ 0 w 79"/>
              <a:gd name="T11" fmla="*/ 0 h 81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9"/>
              <a:gd name="T19" fmla="*/ 0 h 81"/>
              <a:gd name="T20" fmla="*/ 79 w 79"/>
              <a:gd name="T21" fmla="*/ 81 h 81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9" h="81">
                <a:moveTo>
                  <a:pt x="0" y="0"/>
                </a:moveTo>
                <a:lnTo>
                  <a:pt x="0" y="81"/>
                </a:lnTo>
                <a:lnTo>
                  <a:pt x="79" y="81"/>
                </a:lnTo>
                <a:lnTo>
                  <a:pt x="79" y="0"/>
                </a:lnTo>
                <a:lnTo>
                  <a:pt x="0" y="0"/>
                </a:lnTo>
                <a:close/>
              </a:path>
            </a:pathLst>
          </a:custGeom>
          <a:solidFill>
            <a:srgbClr val="FFC000"/>
          </a:solidFill>
          <a:ln w="12700">
            <a:noFill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41001" name="ZoneTexte 12309"/>
          <p:cNvSpPr txBox="1">
            <a:spLocks noChangeArrowheads="1"/>
          </p:cNvSpPr>
          <p:nvPr/>
        </p:nvSpPr>
        <p:spPr bwMode="auto">
          <a:xfrm>
            <a:off x="925513" y="1401763"/>
            <a:ext cx="4397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100</a:t>
            </a:r>
          </a:p>
        </p:txBody>
      </p:sp>
      <p:sp>
        <p:nvSpPr>
          <p:cNvPr id="41002" name="ZoneTexte 54"/>
          <p:cNvSpPr txBox="1">
            <a:spLocks noChangeArrowheads="1"/>
          </p:cNvSpPr>
          <p:nvPr/>
        </p:nvSpPr>
        <p:spPr bwMode="auto">
          <a:xfrm>
            <a:off x="1011238" y="2012950"/>
            <a:ext cx="3540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80</a:t>
            </a:r>
          </a:p>
        </p:txBody>
      </p:sp>
      <p:sp>
        <p:nvSpPr>
          <p:cNvPr id="41003" name="ZoneTexte 55"/>
          <p:cNvSpPr txBox="1">
            <a:spLocks noChangeArrowheads="1"/>
          </p:cNvSpPr>
          <p:nvPr/>
        </p:nvSpPr>
        <p:spPr bwMode="auto">
          <a:xfrm>
            <a:off x="1011238" y="2624138"/>
            <a:ext cx="354012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60</a:t>
            </a:r>
          </a:p>
        </p:txBody>
      </p:sp>
      <p:sp>
        <p:nvSpPr>
          <p:cNvPr id="41004" name="ZoneTexte 56"/>
          <p:cNvSpPr txBox="1">
            <a:spLocks noChangeArrowheads="1"/>
          </p:cNvSpPr>
          <p:nvPr/>
        </p:nvSpPr>
        <p:spPr bwMode="auto">
          <a:xfrm>
            <a:off x="1011238" y="3235325"/>
            <a:ext cx="35401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40</a:t>
            </a:r>
          </a:p>
        </p:txBody>
      </p:sp>
      <p:sp>
        <p:nvSpPr>
          <p:cNvPr id="41005" name="ZoneTexte 57"/>
          <p:cNvSpPr txBox="1">
            <a:spLocks noChangeArrowheads="1"/>
          </p:cNvSpPr>
          <p:nvPr/>
        </p:nvSpPr>
        <p:spPr bwMode="auto">
          <a:xfrm>
            <a:off x="1011238" y="3848100"/>
            <a:ext cx="3540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20</a:t>
            </a:r>
          </a:p>
        </p:txBody>
      </p:sp>
      <p:sp>
        <p:nvSpPr>
          <p:cNvPr id="41006" name="ZoneTexte 58"/>
          <p:cNvSpPr txBox="1">
            <a:spLocks noChangeArrowheads="1"/>
          </p:cNvSpPr>
          <p:nvPr/>
        </p:nvSpPr>
        <p:spPr bwMode="auto">
          <a:xfrm>
            <a:off x="1095375" y="4459288"/>
            <a:ext cx="2698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fr-FR" sz="1200">
                <a:solidFill>
                  <a:srgbClr val="000066"/>
                </a:solidFill>
              </a:rPr>
              <a:t>0</a:t>
            </a:r>
          </a:p>
        </p:txBody>
      </p:sp>
      <p:sp>
        <p:nvSpPr>
          <p:cNvPr id="12302" name="ZoneTexte 59"/>
          <p:cNvSpPr txBox="1">
            <a:spLocks noChangeArrowheads="1"/>
          </p:cNvSpPr>
          <p:nvPr/>
        </p:nvSpPr>
        <p:spPr bwMode="auto">
          <a:xfrm>
            <a:off x="3622675" y="1525588"/>
            <a:ext cx="3238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b="1" dirty="0">
                <a:solidFill>
                  <a:srgbClr val="333399"/>
                </a:solidFill>
                <a:latin typeface="+mj-lt"/>
                <a:ea typeface="ＭＳ Ｐゴシック" pitchFamily="-65" charset="-128"/>
              </a:rPr>
              <a:t>A</a:t>
            </a:r>
          </a:p>
        </p:txBody>
      </p:sp>
      <p:sp>
        <p:nvSpPr>
          <p:cNvPr id="41008" name="ZoneTexte 60"/>
          <p:cNvSpPr txBox="1">
            <a:spLocks noChangeArrowheads="1"/>
          </p:cNvSpPr>
          <p:nvPr/>
        </p:nvSpPr>
        <p:spPr bwMode="auto">
          <a:xfrm>
            <a:off x="4543425" y="1525588"/>
            <a:ext cx="14938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b="1">
                <a:solidFill>
                  <a:srgbClr val="333399"/>
                </a:solidFill>
                <a:latin typeface="Calibri" pitchFamily="34" charset="0"/>
              </a:rPr>
              <a:t>Intermédiaire</a:t>
            </a:r>
          </a:p>
        </p:txBody>
      </p:sp>
      <p:sp>
        <p:nvSpPr>
          <p:cNvPr id="12304" name="ZoneTexte 61"/>
          <p:cNvSpPr txBox="1">
            <a:spLocks noChangeArrowheads="1"/>
          </p:cNvSpPr>
          <p:nvPr/>
        </p:nvSpPr>
        <p:spPr bwMode="auto">
          <a:xfrm>
            <a:off x="6405563" y="1525588"/>
            <a:ext cx="3143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defRPr/>
            </a:pPr>
            <a:r>
              <a:rPr lang="fr-FR" b="1">
                <a:solidFill>
                  <a:srgbClr val="333399"/>
                </a:solidFill>
                <a:latin typeface="+mj-lt"/>
                <a:ea typeface="ＭＳ Ｐゴシック" pitchFamily="-65" charset="-128"/>
              </a:rPr>
              <a:t>B</a:t>
            </a:r>
          </a:p>
        </p:txBody>
      </p:sp>
      <p:sp>
        <p:nvSpPr>
          <p:cNvPr id="12305" name="ZoneTexte 62"/>
          <p:cNvSpPr txBox="1">
            <a:spLocks noChangeArrowheads="1"/>
          </p:cNvSpPr>
          <p:nvPr/>
        </p:nvSpPr>
        <p:spPr bwMode="auto">
          <a:xfrm>
            <a:off x="1539875" y="4605338"/>
            <a:ext cx="854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000066"/>
                </a:solidFill>
                <a:latin typeface="+mj-lt"/>
                <a:ea typeface="ＭＳ Ｐゴシック" pitchFamily="-65" charset="-128"/>
              </a:rPr>
              <a:t>Inclusion</a:t>
            </a:r>
          </a:p>
        </p:txBody>
      </p:sp>
      <p:sp>
        <p:nvSpPr>
          <p:cNvPr id="41011" name="ZoneTexte 63"/>
          <p:cNvSpPr txBox="1">
            <a:spLocks noChangeArrowheads="1"/>
          </p:cNvSpPr>
          <p:nvPr/>
        </p:nvSpPr>
        <p:spPr bwMode="auto">
          <a:xfrm>
            <a:off x="2906713" y="4605338"/>
            <a:ext cx="450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S48</a:t>
            </a:r>
          </a:p>
        </p:txBody>
      </p:sp>
      <p:sp>
        <p:nvSpPr>
          <p:cNvPr id="12307" name="ZoneTexte 68"/>
          <p:cNvSpPr txBox="1">
            <a:spLocks noChangeArrowheads="1"/>
          </p:cNvSpPr>
          <p:nvPr/>
        </p:nvSpPr>
        <p:spPr bwMode="auto">
          <a:xfrm>
            <a:off x="3862388" y="4605338"/>
            <a:ext cx="854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000066"/>
                </a:solidFill>
                <a:latin typeface="+mj-lt"/>
                <a:ea typeface="ＭＳ Ｐゴシック" pitchFamily="-65" charset="-128"/>
              </a:rPr>
              <a:t>Inclusion</a:t>
            </a:r>
          </a:p>
        </p:txBody>
      </p:sp>
      <p:sp>
        <p:nvSpPr>
          <p:cNvPr id="41013" name="ZoneTexte 69"/>
          <p:cNvSpPr txBox="1">
            <a:spLocks noChangeArrowheads="1"/>
          </p:cNvSpPr>
          <p:nvPr/>
        </p:nvSpPr>
        <p:spPr bwMode="auto">
          <a:xfrm>
            <a:off x="5229225" y="4605338"/>
            <a:ext cx="450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S48</a:t>
            </a:r>
          </a:p>
        </p:txBody>
      </p:sp>
      <p:sp>
        <p:nvSpPr>
          <p:cNvPr id="12309" name="ZoneTexte 70"/>
          <p:cNvSpPr txBox="1">
            <a:spLocks noChangeArrowheads="1"/>
          </p:cNvSpPr>
          <p:nvPr/>
        </p:nvSpPr>
        <p:spPr bwMode="auto">
          <a:xfrm>
            <a:off x="6183313" y="4605338"/>
            <a:ext cx="854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fr-FR" sz="1400" b="1" dirty="0">
                <a:solidFill>
                  <a:srgbClr val="000066"/>
                </a:solidFill>
                <a:latin typeface="+mj-lt"/>
                <a:ea typeface="ＭＳ Ｐゴシック" pitchFamily="-65" charset="-128"/>
              </a:rPr>
              <a:t>Inclusion</a:t>
            </a:r>
          </a:p>
        </p:txBody>
      </p:sp>
      <p:sp>
        <p:nvSpPr>
          <p:cNvPr id="41015" name="ZoneTexte 71"/>
          <p:cNvSpPr txBox="1">
            <a:spLocks noChangeArrowheads="1"/>
          </p:cNvSpPr>
          <p:nvPr/>
        </p:nvSpPr>
        <p:spPr bwMode="auto">
          <a:xfrm>
            <a:off x="7550150" y="4605338"/>
            <a:ext cx="450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400" b="1">
                <a:solidFill>
                  <a:srgbClr val="000066"/>
                </a:solidFill>
                <a:latin typeface="Calibri" pitchFamily="34" charset="0"/>
              </a:rPr>
              <a:t>S48</a:t>
            </a:r>
          </a:p>
        </p:txBody>
      </p:sp>
      <p:sp>
        <p:nvSpPr>
          <p:cNvPr id="41016" name="ZoneTexte 72"/>
          <p:cNvSpPr txBox="1">
            <a:spLocks noChangeArrowheads="1"/>
          </p:cNvSpPr>
          <p:nvPr/>
        </p:nvSpPr>
        <p:spPr bwMode="auto">
          <a:xfrm>
            <a:off x="1789113" y="4868863"/>
            <a:ext cx="15668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solidFill>
                  <a:srgbClr val="000066"/>
                </a:solidFill>
              </a:rPr>
              <a:t>Groupe 1 (n = 21)**</a:t>
            </a:r>
          </a:p>
        </p:txBody>
      </p:sp>
      <p:sp>
        <p:nvSpPr>
          <p:cNvPr id="41017" name="ZoneTexte 73"/>
          <p:cNvSpPr txBox="1">
            <a:spLocks noChangeArrowheads="1"/>
          </p:cNvSpPr>
          <p:nvPr/>
        </p:nvSpPr>
        <p:spPr bwMode="auto">
          <a:xfrm>
            <a:off x="4152900" y="4868863"/>
            <a:ext cx="14446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solidFill>
                  <a:srgbClr val="000066"/>
                </a:solidFill>
              </a:rPr>
              <a:t>Groupe 2 (n = 19)</a:t>
            </a:r>
          </a:p>
        </p:txBody>
      </p:sp>
      <p:sp>
        <p:nvSpPr>
          <p:cNvPr id="41018" name="ZoneTexte 74"/>
          <p:cNvSpPr txBox="1">
            <a:spLocks noChangeArrowheads="1"/>
          </p:cNvSpPr>
          <p:nvPr/>
        </p:nvSpPr>
        <p:spPr bwMode="auto">
          <a:xfrm>
            <a:off x="6680200" y="4868863"/>
            <a:ext cx="10826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 b="1">
                <a:solidFill>
                  <a:srgbClr val="000066"/>
                </a:solidFill>
              </a:rPr>
              <a:t>RAL (n = 40)</a:t>
            </a:r>
          </a:p>
        </p:txBody>
      </p:sp>
      <p:sp>
        <p:nvSpPr>
          <p:cNvPr id="41019" name="5 CuadroTexto"/>
          <p:cNvSpPr txBox="1">
            <a:spLocks noChangeArrowheads="1"/>
          </p:cNvSpPr>
          <p:nvPr/>
        </p:nvSpPr>
        <p:spPr bwMode="auto">
          <a:xfrm>
            <a:off x="1600200" y="2060575"/>
            <a:ext cx="207645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1240" tIns="40620" rIns="81240" bIns="40620">
            <a:spAutoFit/>
          </a:bodyPr>
          <a:lstStyle/>
          <a:p>
            <a:pPr defTabSz="812800"/>
            <a: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Groupe 1 :</a:t>
            </a:r>
            <a:b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</a:br>
            <a: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 LPV/r, FPV/r</a:t>
            </a:r>
          </a:p>
        </p:txBody>
      </p:sp>
      <p:sp>
        <p:nvSpPr>
          <p:cNvPr id="41020" name="6 CuadroTexto"/>
          <p:cNvSpPr txBox="1">
            <a:spLocks noChangeArrowheads="1"/>
          </p:cNvSpPr>
          <p:nvPr/>
        </p:nvSpPr>
        <p:spPr bwMode="auto">
          <a:xfrm>
            <a:off x="3746500" y="2060575"/>
            <a:ext cx="2120900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1240" tIns="40620" rIns="81240" bIns="40620">
            <a:spAutoFit/>
          </a:bodyPr>
          <a:lstStyle/>
          <a:p>
            <a:pPr defTabSz="812800"/>
            <a: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Groupe 2 : </a:t>
            </a:r>
            <a:b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</a:br>
            <a:r>
              <a:rPr lang="es-ES" sz="1600" b="1">
                <a:solidFill>
                  <a:srgbClr val="C00000"/>
                </a:solidFill>
                <a:latin typeface="Calibri" pitchFamily="34" charset="0"/>
                <a:cs typeface="Arial" pitchFamily="34" charset="0"/>
              </a:rPr>
              <a:t>ATV/r, SQV/r</a:t>
            </a:r>
          </a:p>
        </p:txBody>
      </p:sp>
      <p:cxnSp>
        <p:nvCxnSpPr>
          <p:cNvPr id="78" name="Straight Arrow Connector 5"/>
          <p:cNvCxnSpPr/>
          <p:nvPr/>
        </p:nvCxnSpPr>
        <p:spPr>
          <a:xfrm flipV="1">
            <a:off x="6451600" y="2438400"/>
            <a:ext cx="863600" cy="796925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8"/>
          <p:cNvCxnSpPr/>
          <p:nvPr/>
        </p:nvCxnSpPr>
        <p:spPr>
          <a:xfrm>
            <a:off x="7034213" y="3228975"/>
            <a:ext cx="1008062" cy="86360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23" name="ZoneTexte 79"/>
          <p:cNvSpPr txBox="1">
            <a:spLocks noChangeArrowheads="1"/>
          </p:cNvSpPr>
          <p:nvPr/>
        </p:nvSpPr>
        <p:spPr bwMode="auto">
          <a:xfrm>
            <a:off x="2436813" y="3376613"/>
            <a:ext cx="6334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0,439*</a:t>
            </a:r>
          </a:p>
        </p:txBody>
      </p:sp>
      <p:sp>
        <p:nvSpPr>
          <p:cNvPr id="41024" name="ZoneTexte 80"/>
          <p:cNvSpPr txBox="1">
            <a:spLocks noChangeArrowheads="1"/>
          </p:cNvSpPr>
          <p:nvPr/>
        </p:nvSpPr>
        <p:spPr bwMode="auto">
          <a:xfrm>
            <a:off x="4598988" y="2651125"/>
            <a:ext cx="6334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0,088*</a:t>
            </a:r>
          </a:p>
        </p:txBody>
      </p:sp>
      <p:sp>
        <p:nvSpPr>
          <p:cNvPr id="41025" name="ZoneTexte 81"/>
          <p:cNvSpPr txBox="1">
            <a:spLocks noChangeArrowheads="1"/>
          </p:cNvSpPr>
          <p:nvPr/>
        </p:nvSpPr>
        <p:spPr bwMode="auto">
          <a:xfrm>
            <a:off x="6764338" y="2846388"/>
            <a:ext cx="7604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1200">
                <a:solidFill>
                  <a:srgbClr val="000066"/>
                </a:solidFill>
              </a:rPr>
              <a:t>&lt; 0,001*</a:t>
            </a:r>
          </a:p>
        </p:txBody>
      </p:sp>
      <p:sp>
        <p:nvSpPr>
          <p:cNvPr id="41026" name="ZoneTexte 83"/>
          <p:cNvSpPr txBox="1">
            <a:spLocks noChangeArrowheads="1"/>
          </p:cNvSpPr>
          <p:nvPr/>
        </p:nvSpPr>
        <p:spPr bwMode="auto">
          <a:xfrm>
            <a:off x="990600" y="5181600"/>
            <a:ext cx="77311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1400" dirty="0">
                <a:solidFill>
                  <a:srgbClr val="000066"/>
                </a:solidFill>
              </a:rPr>
              <a:t>* Test </a:t>
            </a:r>
            <a:r>
              <a:rPr lang="fr-FR" sz="1400" dirty="0" smtClean="0">
                <a:solidFill>
                  <a:srgbClr val="000066"/>
                </a:solidFill>
              </a:rPr>
              <a:t>d’</a:t>
            </a:r>
            <a:r>
              <a:rPr lang="fr-FR" altLang="ja-JP" sz="1400" dirty="0" smtClean="0">
                <a:solidFill>
                  <a:srgbClr val="000066"/>
                </a:solidFill>
              </a:rPr>
              <a:t>homogénéité </a:t>
            </a:r>
            <a:r>
              <a:rPr lang="fr-FR" altLang="ja-JP" sz="1400" dirty="0">
                <a:solidFill>
                  <a:srgbClr val="000066"/>
                </a:solidFill>
              </a:rPr>
              <a:t>pour comparer les propositions à </a:t>
            </a:r>
            <a:r>
              <a:rPr lang="fr-FR" altLang="ja-JP" sz="1400" dirty="0" smtClean="0">
                <a:solidFill>
                  <a:srgbClr val="000066"/>
                </a:solidFill>
              </a:rPr>
              <a:t>l’inclusion </a:t>
            </a:r>
            <a:r>
              <a:rPr lang="fr-FR" altLang="ja-JP" sz="1400" dirty="0">
                <a:solidFill>
                  <a:srgbClr val="000066"/>
                </a:solidFill>
              </a:rPr>
              <a:t>et à S48 dans chaque groupe</a:t>
            </a:r>
            <a:br>
              <a:rPr lang="fr-FR" altLang="ja-JP" sz="1400" dirty="0">
                <a:solidFill>
                  <a:srgbClr val="000066"/>
                </a:solidFill>
              </a:rPr>
            </a:br>
            <a:r>
              <a:rPr lang="fr-FR" altLang="ja-JP" sz="1400" dirty="0">
                <a:solidFill>
                  <a:srgbClr val="000066"/>
                </a:solidFill>
              </a:rPr>
              <a:t>** Différence statistiquement significative entre LPV et RAL à S48 (test Chi-2 de Pearson)</a:t>
            </a:r>
            <a:endParaRPr lang="fr-FR" sz="1400" dirty="0">
              <a:solidFill>
                <a:srgbClr val="000066"/>
              </a:solidFill>
            </a:endParaRPr>
          </a:p>
        </p:txBody>
      </p:sp>
      <p:sp>
        <p:nvSpPr>
          <p:cNvPr id="41027" name="Titre 12310"/>
          <p:cNvSpPr>
            <a:spLocks noGrp="1"/>
          </p:cNvSpPr>
          <p:nvPr>
            <p:ph type="title"/>
          </p:nvPr>
        </p:nvSpPr>
        <p:spPr>
          <a:xfrm>
            <a:off x="50800" y="44450"/>
            <a:ext cx="9093200" cy="1106488"/>
          </a:xfrm>
        </p:spPr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SPIRAL-MET : modification médiane dans la répartition des phénotypes LDL-c à S48</a:t>
            </a:r>
          </a:p>
        </p:txBody>
      </p:sp>
      <p:sp>
        <p:nvSpPr>
          <p:cNvPr id="41028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41029" name="Rectangle 70"/>
          <p:cNvSpPr>
            <a:spLocks noChangeArrowheads="1"/>
          </p:cNvSpPr>
          <p:nvPr/>
        </p:nvSpPr>
        <p:spPr bwMode="auto">
          <a:xfrm>
            <a:off x="4003675" y="1143000"/>
            <a:ext cx="188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b="1">
                <a:solidFill>
                  <a:srgbClr val="002060"/>
                </a:solidFill>
                <a:latin typeface="Calibri" pitchFamily="34" charset="0"/>
              </a:rPr>
              <a:t>Phénotype LDLc</a:t>
            </a:r>
            <a:endParaRPr lang="fr-FR" sz="200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41030" name="Rectangle 71"/>
          <p:cNvSpPr>
            <a:spLocks noChangeArrowheads="1"/>
          </p:cNvSpPr>
          <p:nvPr/>
        </p:nvSpPr>
        <p:spPr bwMode="auto">
          <a:xfrm>
            <a:off x="1209675" y="1160463"/>
            <a:ext cx="3905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>
                <a:solidFill>
                  <a:srgbClr val="000066"/>
                </a:solidFill>
              </a:rPr>
              <a:t>%</a:t>
            </a:r>
            <a:endParaRPr lang="fr-FR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>
                <a:ea typeface="ＭＳ Ｐゴシック" pitchFamily="34" charset="-128"/>
              </a:rPr>
              <a:t>SPIRAL : sous-étude sur la fonction endothéliale</a:t>
            </a:r>
          </a:p>
        </p:txBody>
      </p:sp>
      <p:sp>
        <p:nvSpPr>
          <p:cNvPr id="43010" name="Espace réservé du contenu 2"/>
          <p:cNvSpPr>
            <a:spLocks noGrp="1"/>
          </p:cNvSpPr>
          <p:nvPr>
            <p:ph idx="1"/>
          </p:nvPr>
        </p:nvSpPr>
        <p:spPr>
          <a:xfrm>
            <a:off x="50800" y="1409700"/>
            <a:ext cx="9024938" cy="4991100"/>
          </a:xfrm>
        </p:spPr>
        <p:txBody>
          <a:bodyPr/>
          <a:lstStyle/>
          <a:p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35 patients, IP/r (n = 16), RAL (n = 19)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fr-FR" sz="1800" dirty="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Fonction endothéliale évaluée par dilatation flux-</a:t>
            </a:r>
            <a:r>
              <a:rPr lang="fr-FR" sz="1800" dirty="0" err="1" smtClean="0">
                <a:solidFill>
                  <a:srgbClr val="000066"/>
                </a:solidFill>
                <a:ea typeface="ＭＳ Ｐゴシック" pitchFamily="34" charset="-128"/>
              </a:rPr>
              <a:t>médiée</a:t>
            </a: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 (DFM) de l’</a:t>
            </a:r>
            <a:r>
              <a:rPr lang="fr-FR" altLang="ja-JP" sz="1800" dirty="0" smtClean="0">
                <a:solidFill>
                  <a:srgbClr val="000066"/>
                </a:solidFill>
                <a:ea typeface="ＭＳ Ｐゴシック" pitchFamily="34" charset="-128"/>
              </a:rPr>
              <a:t>artère brachiale à l’inclusion, à S24 et S48</a:t>
            </a:r>
          </a:p>
          <a:p>
            <a:endParaRPr lang="fr-FR" sz="1800" dirty="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Le cholestérol total, le LDL-c, et les triglycérides diminuent à S16 et S32 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dans le bras RAL, pas de modification dans le bras IP/r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fr-FR" sz="1800" dirty="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Le taux de triglycéride était significativement plus bas dans le bras RAL 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que dans le bras IP/r, à S16, S32 et S48</a:t>
            </a:r>
            <a:b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</a:br>
            <a:endParaRPr lang="fr-FR" sz="1800" dirty="0" smtClean="0">
              <a:solidFill>
                <a:srgbClr val="000066"/>
              </a:solidFill>
              <a:ea typeface="ＭＳ Ｐゴシック" pitchFamily="34" charset="-128"/>
            </a:endParaRPr>
          </a:p>
          <a:p>
            <a:r>
              <a:rPr lang="fr-FR" sz="1800" dirty="0" smtClean="0">
                <a:solidFill>
                  <a:srgbClr val="000066"/>
                </a:solidFill>
                <a:ea typeface="ＭＳ Ｐゴシック" pitchFamily="34" charset="-128"/>
              </a:rPr>
              <a:t>Pas de modification significative à S24 et S48 de la DFM au sein de chaque groupe ni entre les 2 groupes. L’</a:t>
            </a:r>
            <a:r>
              <a:rPr lang="fr-FR" altLang="ja-JP" sz="1800" dirty="0" smtClean="0">
                <a:solidFill>
                  <a:srgbClr val="000066"/>
                </a:solidFill>
                <a:ea typeface="ＭＳ Ｐゴシック" pitchFamily="34" charset="-128"/>
              </a:rPr>
              <a:t>ajustement sur le diamètre artériel à l’inclusion ne modifie pas les différences de la DFM</a:t>
            </a:r>
          </a:p>
          <a:p>
            <a:pPr lvl="1"/>
            <a:r>
              <a:rPr lang="fr-FR" sz="1600" dirty="0" smtClean="0">
                <a:ea typeface="ＭＳ Ｐゴシック" pitchFamily="34" charset="-128"/>
              </a:rPr>
              <a:t>La DFM avec des valeurs médianes normales à l</a:t>
            </a:r>
            <a:r>
              <a:rPr lang="ja-JP" altLang="fr-FR" sz="1600" dirty="0" smtClean="0">
                <a:ea typeface="ＭＳ Ｐゴシック" pitchFamily="34" charset="-128"/>
              </a:rPr>
              <a:t>’</a:t>
            </a:r>
            <a:r>
              <a:rPr lang="fr-FR" altLang="ja-JP" sz="1600" dirty="0" smtClean="0">
                <a:ea typeface="ＭＳ Ｐゴシック" pitchFamily="34" charset="-128"/>
              </a:rPr>
              <a:t>inclusion (&gt; 5 %) et l’effectif limité ont pu rendre difficile la détection d</a:t>
            </a:r>
            <a:r>
              <a:rPr lang="ja-JP" altLang="fr-FR" sz="1600" dirty="0" smtClean="0">
                <a:ea typeface="ＭＳ Ｐゴシック" pitchFamily="34" charset="-128"/>
              </a:rPr>
              <a:t>’</a:t>
            </a:r>
            <a:r>
              <a:rPr lang="fr-FR" altLang="ja-JP" sz="1600" dirty="0" smtClean="0">
                <a:ea typeface="ＭＳ Ｐゴシック" pitchFamily="34" charset="-128"/>
              </a:rPr>
              <a:t>un éventuel effet de RAL ou de différences cliniquement pertinentes</a:t>
            </a:r>
            <a:endParaRPr lang="fr-FR" sz="1600" dirty="0" smtClean="0">
              <a:ea typeface="ＭＳ Ｐゴシック" pitchFamily="34" charset="-128"/>
            </a:endParaRPr>
          </a:p>
        </p:txBody>
      </p:sp>
      <p:sp>
        <p:nvSpPr>
          <p:cNvPr id="4301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43012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Masia M, JAC 2013; 68:409-413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Echec thérapeutique (intention de traiter)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Evénement sida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Décès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Echec virologique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Arrêt du traitement de l’</a:t>
            </a:r>
            <a:r>
              <a:rPr lang="fr-FR" altLang="ja-JP" sz="1800" dirty="0" smtClean="0">
                <a:ea typeface="ＭＳ Ｐゴシック" pitchFamily="34" charset="-128"/>
              </a:rPr>
              <a:t>étude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Retrait du consentement, perdu de vue</a:t>
            </a:r>
          </a:p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Echec virologique (sous traitement)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Evénement sida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Décès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Echec virologique sous traitement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Les patients ayant retiré leur consentement, perdus de vue, </a:t>
            </a:r>
            <a:br>
              <a:rPr lang="fr-FR" sz="1800" dirty="0" smtClean="0">
                <a:ea typeface="ＭＳ Ｐゴシック" pitchFamily="34" charset="-128"/>
              </a:rPr>
            </a:br>
            <a:r>
              <a:rPr lang="fr-FR" sz="1800" dirty="0" smtClean="0">
                <a:ea typeface="ＭＳ Ｐゴシック" pitchFamily="34" charset="-128"/>
              </a:rPr>
              <a:t>ayant arrêté ou changé de traitement ont été censurés</a:t>
            </a:r>
          </a:p>
          <a:p>
            <a:r>
              <a:rPr lang="fr-FR" sz="2400" b="1" dirty="0" smtClean="0">
                <a:latin typeface="Calibri" pitchFamily="34" charset="0"/>
                <a:ea typeface="ＭＳ Ｐゴシック" pitchFamily="34" charset="-128"/>
              </a:rPr>
              <a:t>Modification des lipides</a:t>
            </a:r>
          </a:p>
          <a:p>
            <a:pPr lvl="1"/>
            <a:r>
              <a:rPr lang="fr-FR" sz="1800" dirty="0" smtClean="0">
                <a:ea typeface="ＭＳ Ｐゴシック" pitchFamily="34" charset="-128"/>
              </a:rPr>
              <a:t>Analyse en intention de traiter</a:t>
            </a:r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7170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7171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7172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1144" name="Group 72"/>
          <p:cNvGraphicFramePr>
            <a:graphicFrameLocks noGrp="1"/>
          </p:cNvGraphicFramePr>
          <p:nvPr>
            <p:ph idx="1"/>
          </p:nvPr>
        </p:nvGraphicFramePr>
        <p:xfrm>
          <a:off x="644525" y="1628800"/>
          <a:ext cx="8042275" cy="4573590"/>
        </p:xfrm>
        <a:graphic>
          <a:graphicData uri="http://schemas.openxmlformats.org/drawingml/2006/table">
            <a:tbl>
              <a:tblPr/>
              <a:tblGrid>
                <a:gridCol w="468313"/>
                <a:gridCol w="4107234"/>
                <a:gridCol w="1728192"/>
                <a:gridCol w="1738536"/>
              </a:tblGrid>
              <a:tr h="381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RAL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ea typeface="ＭＳ Ｐゴシック" pitchFamily="34" charset="-128"/>
                        </a:rPr>
                        <a:t>IP/r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66FF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inclus dans l’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analyse d’efficacité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139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134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Femmes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28 %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INTI reçus : TDF + FTC/3TC ; ABC + 3TC/FTC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58 % ; 19 %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55 % ; 20 %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IP/r à l’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inclusion : LPV/r ; ATV/r ; FPV/r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43 % ; 37 % ; 11 %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45 % ; 33 % ; 13 %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sous leur 1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er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traitement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12 %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10 %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avec antécédent de traitement suboptimal*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41 %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35 %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avec antécédent d’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échec virologique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40 %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36 %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9688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Patients avec antécédent de traitement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suboptimal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ou d’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échec virologique</a:t>
                      </a:r>
                      <a:endParaRPr kumimoji="0" lang="fr-F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57 %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49 %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, médiane (IQR)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529 (377 - 780)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509 (369 - 726)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Traitement </a:t>
                      </a:r>
                      <a:r>
                        <a:rPr kumimoji="0" lang="fr-FR" sz="1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hypolipidémiant</a:t>
                      </a: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 à l’</a:t>
                      </a:r>
                      <a:r>
                        <a:rPr kumimoji="0" lang="fr-FR" altLang="ja-JP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inclusion</a:t>
                      </a:r>
                      <a:endParaRPr kumimoji="0" lang="fr-FR" sz="1400" b="1" i="0" u="none" strike="noStrike" cap="none" normalizeH="0" baseline="3000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19 %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21 %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Arrêt avant S48, n (%)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13 (9 %)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14 (10 %)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Pour événement indésirable</a:t>
                      </a:r>
                    </a:p>
                  </a:txBody>
                  <a:tcPr marT="45721" marB="4572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07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Pour échec virologique</a:t>
                      </a:r>
                    </a:p>
                  </a:txBody>
                  <a:tcPr marT="45721" marB="4572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marT="45721" marB="4572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281" name="ZoneTexte 13"/>
          <p:cNvSpPr txBox="1">
            <a:spLocks noChangeArrowheads="1"/>
          </p:cNvSpPr>
          <p:nvPr/>
        </p:nvSpPr>
        <p:spPr bwMode="auto">
          <a:xfrm>
            <a:off x="644525" y="6202390"/>
            <a:ext cx="10919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1200" i="1" dirty="0">
                <a:solidFill>
                  <a:srgbClr val="000066"/>
                </a:solidFill>
              </a:rPr>
              <a:t>* 1 ou 2 INTI </a:t>
            </a:r>
          </a:p>
        </p:txBody>
      </p:sp>
      <p:sp>
        <p:nvSpPr>
          <p:cNvPr id="9282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928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9284" name="Rectangle 7"/>
          <p:cNvSpPr>
            <a:spLocks noChangeArrowheads="1"/>
          </p:cNvSpPr>
          <p:nvPr/>
        </p:nvSpPr>
        <p:spPr bwMode="auto">
          <a:xfrm>
            <a:off x="500063" y="1282700"/>
            <a:ext cx="8229600" cy="2846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525"/>
              </a:lnSpc>
              <a:spcBef>
                <a:spcPct val="20000"/>
              </a:spcBef>
            </a:pPr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Caractéristiques à </a:t>
            </a: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400" b="1" dirty="0" smtClean="0">
                <a:solidFill>
                  <a:srgbClr val="CC3300"/>
                </a:solidFill>
                <a:latin typeface="Calibri" pitchFamily="34" charset="0"/>
              </a:rPr>
              <a:t>inclusion </a:t>
            </a:r>
            <a:r>
              <a:rPr lang="fr-FR" altLang="ja-JP" sz="2400" b="1" dirty="0">
                <a:solidFill>
                  <a:srgbClr val="CC3300"/>
                </a:solidFill>
                <a:latin typeface="Calibri" pitchFamily="34" charset="0"/>
              </a:rPr>
              <a:t>et devenir des patients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9285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ext Box 2"/>
          <p:cNvSpPr txBox="1">
            <a:spLocks noChangeArrowheads="1"/>
          </p:cNvSpPr>
          <p:nvPr/>
        </p:nvSpPr>
        <p:spPr bwMode="auto">
          <a:xfrm>
            <a:off x="2593975" y="1100138"/>
            <a:ext cx="41306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fr-FR" sz="2400" b="1" dirty="0">
                <a:solidFill>
                  <a:srgbClr val="CC3300"/>
                </a:solidFill>
                <a:latin typeface="Calibri" pitchFamily="34" charset="0"/>
              </a:rPr>
              <a:t>Résultats : analyses </a:t>
            </a:r>
            <a:r>
              <a:rPr lang="fr-FR" sz="2400" b="1" dirty="0" smtClean="0">
                <a:solidFill>
                  <a:srgbClr val="CC3300"/>
                </a:solidFill>
                <a:latin typeface="Calibri" pitchFamily="34" charset="0"/>
              </a:rPr>
              <a:t>d’</a:t>
            </a:r>
            <a:r>
              <a:rPr lang="fr-FR" altLang="ja-JP" sz="2400" b="1" dirty="0" smtClean="0">
                <a:solidFill>
                  <a:srgbClr val="CC3300"/>
                </a:solidFill>
                <a:latin typeface="Calibri" pitchFamily="34" charset="0"/>
              </a:rPr>
              <a:t>efficacité</a:t>
            </a:r>
            <a:endParaRPr lang="fr-FR" sz="24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1275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1276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1281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  <p:grpSp>
        <p:nvGrpSpPr>
          <p:cNvPr id="91" name="Groupe 90"/>
          <p:cNvGrpSpPr/>
          <p:nvPr/>
        </p:nvGrpSpPr>
        <p:grpSpPr>
          <a:xfrm>
            <a:off x="130175" y="1449089"/>
            <a:ext cx="8926513" cy="5148263"/>
            <a:chOff x="130175" y="1295400"/>
            <a:chExt cx="8926513" cy="5148263"/>
          </a:xfrm>
        </p:grpSpPr>
        <p:sp>
          <p:nvSpPr>
            <p:cNvPr id="11266" name="Text Box 57"/>
            <p:cNvSpPr txBox="1">
              <a:spLocks noChangeArrowheads="1"/>
            </p:cNvSpPr>
            <p:nvPr/>
          </p:nvSpPr>
          <p:spPr bwMode="auto">
            <a:xfrm>
              <a:off x="1055688" y="1976438"/>
              <a:ext cx="3395662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 dirty="0">
                  <a:solidFill>
                    <a:srgbClr val="0066FF"/>
                  </a:solidFill>
                  <a:latin typeface="Calibri" pitchFamily="34" charset="0"/>
                </a:rPr>
                <a:t>Absence </a:t>
              </a:r>
              <a:r>
                <a:rPr lang="fr-FR" b="1" dirty="0" smtClean="0">
                  <a:solidFill>
                    <a:srgbClr val="0066FF"/>
                  </a:solidFill>
                  <a:latin typeface="Calibri" pitchFamily="34" charset="0"/>
                </a:rPr>
                <a:t>d’</a:t>
              </a:r>
              <a:r>
                <a:rPr lang="fr-FR" altLang="ja-JP" b="1" dirty="0" smtClean="0">
                  <a:solidFill>
                    <a:srgbClr val="0066FF"/>
                  </a:solidFill>
                  <a:latin typeface="Calibri" pitchFamily="34" charset="0"/>
                </a:rPr>
                <a:t>échec </a:t>
              </a:r>
              <a:r>
                <a:rPr lang="fr-FR" altLang="ja-JP" b="1" dirty="0">
                  <a:solidFill>
                    <a:srgbClr val="0066FF"/>
                  </a:solidFill>
                  <a:latin typeface="Calibri" pitchFamily="34" charset="0"/>
                </a:rPr>
                <a:t>thérapeutique</a:t>
              </a:r>
              <a:endParaRPr 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11267" name="ZoneTexte 86"/>
            <p:cNvSpPr txBox="1">
              <a:spLocks noChangeArrowheads="1"/>
            </p:cNvSpPr>
            <p:nvPr/>
          </p:nvSpPr>
          <p:spPr bwMode="auto">
            <a:xfrm>
              <a:off x="561975" y="5919788"/>
              <a:ext cx="1408113" cy="523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IC 95 % de la </a:t>
              </a:r>
              <a:r>
                <a:rPr lang="fr-FR" sz="1400">
                  <a:solidFill>
                    <a:srgbClr val="000066"/>
                  </a:solidFill>
                  <a:cs typeface="Arial" pitchFamily="34" charset="0"/>
                  <a:sym typeface="Symbol" pitchFamily="18" charset="2"/>
                </a:rPr>
                <a:t>≠</a:t>
              </a:r>
              <a:r>
                <a:rPr lang="fr-FR" sz="1400">
                  <a:solidFill>
                    <a:srgbClr val="000066"/>
                  </a:solidFill>
                  <a:cs typeface="Arial" pitchFamily="34" charset="0"/>
                </a:rPr>
                <a:t/>
              </a:r>
              <a:br>
                <a:rPr lang="fr-FR" sz="1400">
                  <a:solidFill>
                    <a:srgbClr val="000066"/>
                  </a:solidFill>
                  <a:cs typeface="Arial" pitchFamily="34" charset="0"/>
                </a:rPr>
              </a:br>
              <a:r>
                <a:rPr lang="fr-FR" sz="1400">
                  <a:solidFill>
                    <a:srgbClr val="000066"/>
                  </a:solidFill>
                  <a:cs typeface="Arial" pitchFamily="34" charset="0"/>
                </a:rPr>
                <a:t>= - 5,2 ; 10,6</a:t>
              </a:r>
              <a:endParaRPr lang="fr-FR" sz="1400">
                <a:solidFill>
                  <a:srgbClr val="FF0000"/>
                </a:solidFill>
                <a:cs typeface="Arial" pitchFamily="34" charset="0"/>
              </a:endParaRPr>
            </a:p>
          </p:txBody>
        </p:sp>
        <p:sp>
          <p:nvSpPr>
            <p:cNvPr id="11268" name="ZoneTexte 87"/>
            <p:cNvSpPr txBox="1">
              <a:spLocks noChangeArrowheads="1"/>
            </p:cNvSpPr>
            <p:nvPr/>
          </p:nvSpPr>
          <p:spPr bwMode="auto">
            <a:xfrm>
              <a:off x="834144" y="1295400"/>
              <a:ext cx="970137" cy="7386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Critère de</a:t>
              </a:r>
            </a:p>
            <a:p>
              <a:r>
                <a:rPr lang="fr-FR" sz="1400" dirty="0">
                  <a:solidFill>
                    <a:srgbClr val="000066"/>
                  </a:solidFill>
                </a:rPr>
                <a:t>jugement</a:t>
              </a:r>
            </a:p>
            <a:p>
              <a:r>
                <a:rPr lang="fr-FR" sz="1400" dirty="0">
                  <a:solidFill>
                    <a:srgbClr val="000066"/>
                  </a:solidFill>
                </a:rPr>
                <a:t>principal</a:t>
              </a:r>
            </a:p>
          </p:txBody>
        </p:sp>
        <p:sp>
          <p:nvSpPr>
            <p:cNvPr id="11269" name="Text Box 57"/>
            <p:cNvSpPr txBox="1">
              <a:spLocks noChangeArrowheads="1"/>
            </p:cNvSpPr>
            <p:nvPr/>
          </p:nvSpPr>
          <p:spPr bwMode="auto">
            <a:xfrm>
              <a:off x="5203825" y="1976438"/>
              <a:ext cx="3395663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b="1" dirty="0">
                  <a:solidFill>
                    <a:srgbClr val="0066FF"/>
                  </a:solidFill>
                  <a:latin typeface="Calibri" pitchFamily="34" charset="0"/>
                </a:rPr>
                <a:t>Absence </a:t>
              </a:r>
              <a:r>
                <a:rPr lang="fr-FR" b="1" dirty="0" smtClean="0">
                  <a:solidFill>
                    <a:srgbClr val="0066FF"/>
                  </a:solidFill>
                  <a:latin typeface="Calibri" pitchFamily="34" charset="0"/>
                </a:rPr>
                <a:t>d</a:t>
              </a:r>
              <a:r>
                <a:rPr lang="fr-FR" altLang="ja-JP" b="1" dirty="0" smtClean="0">
                  <a:solidFill>
                    <a:srgbClr val="0066FF"/>
                  </a:solidFill>
                  <a:latin typeface="Calibri" pitchFamily="34" charset="0"/>
                </a:rPr>
                <a:t>’échec </a:t>
              </a:r>
              <a:r>
                <a:rPr lang="fr-FR" altLang="ja-JP" b="1" dirty="0">
                  <a:solidFill>
                    <a:srgbClr val="0066FF"/>
                  </a:solidFill>
                  <a:latin typeface="Calibri" pitchFamily="34" charset="0"/>
                </a:rPr>
                <a:t>virologique</a:t>
              </a:r>
              <a:endParaRPr lang="fr-FR" b="1" dirty="0">
                <a:solidFill>
                  <a:srgbClr val="0066FF"/>
                </a:solidFill>
                <a:latin typeface="Calibri" pitchFamily="34" charset="0"/>
              </a:endParaRPr>
            </a:p>
          </p:txBody>
        </p:sp>
        <p:sp>
          <p:nvSpPr>
            <p:cNvPr id="11270" name="Rectangle 96"/>
            <p:cNvSpPr>
              <a:spLocks noChangeArrowheads="1"/>
            </p:cNvSpPr>
            <p:nvPr/>
          </p:nvSpPr>
          <p:spPr bwMode="auto">
            <a:xfrm>
              <a:off x="2216150" y="6135688"/>
              <a:ext cx="103028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- 5,9 ; 17,6</a:t>
              </a:r>
              <a:endParaRPr lang="fr-FR"/>
            </a:p>
          </p:txBody>
        </p:sp>
        <p:sp>
          <p:nvSpPr>
            <p:cNvPr id="11271" name="Rectangle 97"/>
            <p:cNvSpPr>
              <a:spLocks noChangeArrowheads="1"/>
            </p:cNvSpPr>
            <p:nvPr/>
          </p:nvSpPr>
          <p:spPr bwMode="auto">
            <a:xfrm>
              <a:off x="3598863" y="6135688"/>
              <a:ext cx="112871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- 11,2 ; 10,9</a:t>
              </a:r>
              <a:endParaRPr lang="fr-FR"/>
            </a:p>
          </p:txBody>
        </p:sp>
        <p:sp>
          <p:nvSpPr>
            <p:cNvPr id="11272" name="Rectangle 98"/>
            <p:cNvSpPr>
              <a:spLocks noChangeArrowheads="1"/>
            </p:cNvSpPr>
            <p:nvPr/>
          </p:nvSpPr>
          <p:spPr bwMode="auto">
            <a:xfrm>
              <a:off x="5076825" y="6135688"/>
              <a:ext cx="93186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- 3,5 ; 7,5</a:t>
              </a:r>
              <a:endParaRPr lang="fr-FR"/>
            </a:p>
          </p:txBody>
        </p:sp>
        <p:sp>
          <p:nvSpPr>
            <p:cNvPr id="11273" name="Rectangle 99"/>
            <p:cNvSpPr>
              <a:spLocks noChangeArrowheads="1"/>
            </p:cNvSpPr>
            <p:nvPr/>
          </p:nvSpPr>
          <p:spPr bwMode="auto">
            <a:xfrm>
              <a:off x="6432550" y="6135688"/>
              <a:ext cx="1030288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- 3,9 ; 13,9</a:t>
              </a:r>
              <a:endParaRPr lang="fr-FR"/>
            </a:p>
          </p:txBody>
        </p:sp>
        <p:sp>
          <p:nvSpPr>
            <p:cNvPr id="11274" name="Rectangle 100"/>
            <p:cNvSpPr>
              <a:spLocks noChangeArrowheads="1"/>
            </p:cNvSpPr>
            <p:nvPr/>
          </p:nvSpPr>
          <p:spPr bwMode="auto">
            <a:xfrm>
              <a:off x="7799388" y="6135688"/>
              <a:ext cx="93186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- 9,3 ; 7,6</a:t>
              </a:r>
              <a:endParaRPr lang="fr-FR"/>
            </a:p>
          </p:txBody>
        </p:sp>
        <p:sp>
          <p:nvSpPr>
            <p:cNvPr id="11277" name="AutoShape 126"/>
            <p:cNvSpPr>
              <a:spLocks noChangeArrowheads="1"/>
            </p:cNvSpPr>
            <p:nvPr/>
          </p:nvSpPr>
          <p:spPr bwMode="auto">
            <a:xfrm>
              <a:off x="3524250" y="1500511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fr-FR" sz="2800"/>
            </a:p>
          </p:txBody>
        </p:sp>
        <p:grpSp>
          <p:nvGrpSpPr>
            <p:cNvPr id="11278" name="Group 167"/>
            <p:cNvGrpSpPr>
              <a:grpSpLocks/>
            </p:cNvGrpSpPr>
            <p:nvPr/>
          </p:nvGrpSpPr>
          <p:grpSpPr bwMode="auto">
            <a:xfrm>
              <a:off x="130175" y="1597026"/>
              <a:ext cx="8774113" cy="4416426"/>
              <a:chOff x="82" y="1006"/>
              <a:chExt cx="5527" cy="2782"/>
            </a:xfrm>
          </p:grpSpPr>
          <p:sp>
            <p:nvSpPr>
              <p:cNvPr id="11286" name="Rectangle 108"/>
              <p:cNvSpPr>
                <a:spLocks noChangeArrowheads="1"/>
              </p:cNvSpPr>
              <p:nvPr/>
            </p:nvSpPr>
            <p:spPr bwMode="auto">
              <a:xfrm>
                <a:off x="556" y="1697"/>
                <a:ext cx="256" cy="1552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7" name="Rectangle 109"/>
              <p:cNvSpPr>
                <a:spLocks noChangeArrowheads="1"/>
              </p:cNvSpPr>
              <p:nvPr/>
            </p:nvSpPr>
            <p:spPr bwMode="auto">
              <a:xfrm>
                <a:off x="1429" y="1709"/>
                <a:ext cx="257" cy="1540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8" name="Rectangle 110"/>
              <p:cNvSpPr>
                <a:spLocks noChangeArrowheads="1"/>
              </p:cNvSpPr>
              <p:nvPr/>
            </p:nvSpPr>
            <p:spPr bwMode="auto">
              <a:xfrm>
                <a:off x="2312" y="1685"/>
                <a:ext cx="257" cy="1564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89" name="Rectangle 111"/>
              <p:cNvSpPr>
                <a:spLocks noChangeArrowheads="1"/>
              </p:cNvSpPr>
              <p:nvPr/>
            </p:nvSpPr>
            <p:spPr bwMode="auto">
              <a:xfrm>
                <a:off x="3186" y="1566"/>
                <a:ext cx="256" cy="1683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0" name="Rectangle 112"/>
              <p:cNvSpPr>
                <a:spLocks noChangeArrowheads="1"/>
              </p:cNvSpPr>
              <p:nvPr/>
            </p:nvSpPr>
            <p:spPr bwMode="auto">
              <a:xfrm>
                <a:off x="4059" y="1560"/>
                <a:ext cx="257" cy="1689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1" name="Rectangle 113"/>
              <p:cNvSpPr>
                <a:spLocks noChangeArrowheads="1"/>
              </p:cNvSpPr>
              <p:nvPr/>
            </p:nvSpPr>
            <p:spPr bwMode="auto">
              <a:xfrm>
                <a:off x="4942" y="1572"/>
                <a:ext cx="257" cy="1677"/>
              </a:xfrm>
              <a:prstGeom prst="rect">
                <a:avLst/>
              </a:prstGeom>
              <a:solidFill>
                <a:srgbClr val="333399"/>
              </a:solidFill>
              <a:ln w="127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2" name="Rectangle 114"/>
              <p:cNvSpPr>
                <a:spLocks noChangeArrowheads="1"/>
              </p:cNvSpPr>
              <p:nvPr/>
            </p:nvSpPr>
            <p:spPr bwMode="auto">
              <a:xfrm>
                <a:off x="812" y="1745"/>
                <a:ext cx="247" cy="150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3" name="Rectangle 115"/>
              <p:cNvSpPr>
                <a:spLocks noChangeArrowheads="1"/>
              </p:cNvSpPr>
              <p:nvPr/>
            </p:nvSpPr>
            <p:spPr bwMode="auto">
              <a:xfrm>
                <a:off x="1686" y="1805"/>
                <a:ext cx="256" cy="144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4" name="Rectangle 116"/>
              <p:cNvSpPr>
                <a:spLocks noChangeArrowheads="1"/>
              </p:cNvSpPr>
              <p:nvPr/>
            </p:nvSpPr>
            <p:spPr bwMode="auto">
              <a:xfrm>
                <a:off x="2569" y="1685"/>
                <a:ext cx="246" cy="1564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5" name="Rectangle 117"/>
              <p:cNvSpPr>
                <a:spLocks noChangeArrowheads="1"/>
              </p:cNvSpPr>
              <p:nvPr/>
            </p:nvSpPr>
            <p:spPr bwMode="auto">
              <a:xfrm>
                <a:off x="3442" y="1596"/>
                <a:ext cx="247" cy="1653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6" name="Rectangle 118"/>
              <p:cNvSpPr>
                <a:spLocks noChangeArrowheads="1"/>
              </p:cNvSpPr>
              <p:nvPr/>
            </p:nvSpPr>
            <p:spPr bwMode="auto">
              <a:xfrm>
                <a:off x="4316" y="1631"/>
                <a:ext cx="256" cy="1618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7" name="Rectangle 119"/>
              <p:cNvSpPr>
                <a:spLocks noChangeArrowheads="1"/>
              </p:cNvSpPr>
              <p:nvPr/>
            </p:nvSpPr>
            <p:spPr bwMode="auto">
              <a:xfrm>
                <a:off x="5199" y="1566"/>
                <a:ext cx="247" cy="1683"/>
              </a:xfrm>
              <a:prstGeom prst="rect">
                <a:avLst/>
              </a:prstGeom>
              <a:solidFill>
                <a:srgbClr val="CC66FF"/>
              </a:solidFill>
              <a:ln w="14288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298" name="Text Box 58"/>
              <p:cNvSpPr txBox="1">
                <a:spLocks noChangeArrowheads="1"/>
              </p:cNvSpPr>
              <p:nvPr/>
            </p:nvSpPr>
            <p:spPr bwMode="auto">
              <a:xfrm>
                <a:off x="1149" y="3250"/>
                <a:ext cx="1964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400" b="1" dirty="0">
                    <a:solidFill>
                      <a:srgbClr val="000066"/>
                    </a:solidFill>
                  </a:rPr>
                  <a:t>Antécédent </a:t>
                </a:r>
                <a:r>
                  <a:rPr lang="fr-FR" sz="1400" b="1" dirty="0" smtClean="0">
                    <a:solidFill>
                      <a:srgbClr val="000066"/>
                    </a:solidFill>
                  </a:rPr>
                  <a:t>d’</a:t>
                </a:r>
                <a:r>
                  <a:rPr lang="fr-FR" altLang="ja-JP" sz="1400" b="1" dirty="0" smtClean="0">
                    <a:solidFill>
                      <a:srgbClr val="000066"/>
                    </a:solidFill>
                  </a:rPr>
                  <a:t>échec </a:t>
                </a:r>
                <a:r>
                  <a:rPr lang="fr-FR" altLang="ja-JP" sz="1400" b="1" dirty="0">
                    <a:solidFill>
                      <a:srgbClr val="000066"/>
                    </a:solidFill>
                  </a:rPr>
                  <a:t>virologique </a:t>
                </a:r>
                <a:r>
                  <a:rPr lang="fr-FR" altLang="ja-JP" sz="1400" b="1" dirty="0" smtClean="0">
                    <a:solidFill>
                      <a:srgbClr val="000066"/>
                    </a:solidFill>
                  </a:rPr>
                  <a:t/>
                </a:r>
                <a:br>
                  <a:rPr lang="fr-FR" altLang="ja-JP" sz="1400" b="1" dirty="0" smtClean="0">
                    <a:solidFill>
                      <a:srgbClr val="000066"/>
                    </a:solidFill>
                  </a:rPr>
                </a:br>
                <a:r>
                  <a:rPr lang="fr-FR" altLang="ja-JP" sz="1400" b="1" dirty="0" smtClean="0">
                    <a:solidFill>
                      <a:srgbClr val="000066"/>
                    </a:solidFill>
                  </a:rPr>
                  <a:t>ou </a:t>
                </a:r>
                <a:r>
                  <a:rPr lang="fr-FR" altLang="ja-JP" sz="1400" b="1" dirty="0">
                    <a:solidFill>
                      <a:srgbClr val="000066"/>
                    </a:solidFill>
                  </a:rPr>
                  <a:t>de traitement </a:t>
                </a:r>
                <a:r>
                  <a:rPr lang="fr-FR" altLang="ja-JP" sz="1400" b="1" dirty="0" err="1">
                    <a:solidFill>
                      <a:srgbClr val="000066"/>
                    </a:solidFill>
                  </a:rPr>
                  <a:t>suboptimal</a:t>
                </a:r>
                <a:endParaRPr lang="fr-FR" sz="1400" b="1" dirty="0">
                  <a:solidFill>
                    <a:srgbClr val="000066"/>
                  </a:solidFill>
                </a:endParaRPr>
              </a:p>
            </p:txBody>
          </p:sp>
          <p:sp>
            <p:nvSpPr>
              <p:cNvPr id="11299" name="Text Box 76"/>
              <p:cNvSpPr txBox="1">
                <a:spLocks noChangeArrowheads="1"/>
              </p:cNvSpPr>
              <p:nvPr/>
            </p:nvSpPr>
            <p:spPr bwMode="auto">
              <a:xfrm>
                <a:off x="204" y="1203"/>
                <a:ext cx="33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>
                    <a:solidFill>
                      <a:srgbClr val="000066"/>
                    </a:solidFill>
                  </a:rPr>
                  <a:t>%</a:t>
                </a:r>
              </a:p>
            </p:txBody>
          </p:sp>
          <p:sp>
            <p:nvSpPr>
              <p:cNvPr id="11300" name="Line 88"/>
              <p:cNvSpPr>
                <a:spLocks noChangeShapeType="1"/>
              </p:cNvSpPr>
              <p:nvPr/>
            </p:nvSpPr>
            <p:spPr bwMode="auto">
              <a:xfrm>
                <a:off x="380" y="1516"/>
                <a:ext cx="0" cy="1729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1" name="Line 89"/>
              <p:cNvSpPr>
                <a:spLocks noChangeShapeType="1"/>
              </p:cNvSpPr>
              <p:nvPr/>
            </p:nvSpPr>
            <p:spPr bwMode="auto">
              <a:xfrm>
                <a:off x="322" y="3253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2" name="Line 90"/>
              <p:cNvSpPr>
                <a:spLocks noChangeShapeType="1"/>
              </p:cNvSpPr>
              <p:nvPr/>
            </p:nvSpPr>
            <p:spPr bwMode="auto">
              <a:xfrm>
                <a:off x="322" y="3074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3" name="Line 91"/>
              <p:cNvSpPr>
                <a:spLocks noChangeShapeType="1"/>
              </p:cNvSpPr>
              <p:nvPr/>
            </p:nvSpPr>
            <p:spPr bwMode="auto">
              <a:xfrm>
                <a:off x="322" y="2898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4" name="Line 92"/>
              <p:cNvSpPr>
                <a:spLocks noChangeShapeType="1"/>
              </p:cNvSpPr>
              <p:nvPr/>
            </p:nvSpPr>
            <p:spPr bwMode="auto">
              <a:xfrm>
                <a:off x="322" y="2727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5" name="Line 93"/>
              <p:cNvSpPr>
                <a:spLocks noChangeShapeType="1"/>
              </p:cNvSpPr>
              <p:nvPr/>
            </p:nvSpPr>
            <p:spPr bwMode="auto">
              <a:xfrm>
                <a:off x="322" y="2552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6" name="Line 94"/>
              <p:cNvSpPr>
                <a:spLocks noChangeShapeType="1"/>
              </p:cNvSpPr>
              <p:nvPr/>
            </p:nvSpPr>
            <p:spPr bwMode="auto">
              <a:xfrm>
                <a:off x="322" y="2381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7" name="Line 95"/>
              <p:cNvSpPr>
                <a:spLocks noChangeShapeType="1"/>
              </p:cNvSpPr>
              <p:nvPr/>
            </p:nvSpPr>
            <p:spPr bwMode="auto">
              <a:xfrm>
                <a:off x="322" y="2209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8" name="Line 96"/>
              <p:cNvSpPr>
                <a:spLocks noChangeShapeType="1"/>
              </p:cNvSpPr>
              <p:nvPr/>
            </p:nvSpPr>
            <p:spPr bwMode="auto">
              <a:xfrm>
                <a:off x="322" y="2034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09" name="Line 97"/>
              <p:cNvSpPr>
                <a:spLocks noChangeShapeType="1"/>
              </p:cNvSpPr>
              <p:nvPr/>
            </p:nvSpPr>
            <p:spPr bwMode="auto">
              <a:xfrm>
                <a:off x="322" y="1863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10" name="Line 98"/>
              <p:cNvSpPr>
                <a:spLocks noChangeShapeType="1"/>
              </p:cNvSpPr>
              <p:nvPr/>
            </p:nvSpPr>
            <p:spPr bwMode="auto">
              <a:xfrm>
                <a:off x="322" y="1687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11" name="Line 99"/>
              <p:cNvSpPr>
                <a:spLocks noChangeShapeType="1"/>
              </p:cNvSpPr>
              <p:nvPr/>
            </p:nvSpPr>
            <p:spPr bwMode="auto">
              <a:xfrm>
                <a:off x="322" y="1516"/>
                <a:ext cx="58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12" name="Line 100"/>
              <p:cNvSpPr>
                <a:spLocks noChangeShapeType="1"/>
              </p:cNvSpPr>
              <p:nvPr/>
            </p:nvSpPr>
            <p:spPr bwMode="auto">
              <a:xfrm>
                <a:off x="363" y="3253"/>
                <a:ext cx="5246" cy="0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13" name="Line 101"/>
              <p:cNvSpPr>
                <a:spLocks noChangeShapeType="1"/>
              </p:cNvSpPr>
              <p:nvPr/>
            </p:nvSpPr>
            <p:spPr bwMode="auto">
              <a:xfrm flipV="1">
                <a:off x="380" y="3245"/>
                <a:ext cx="0" cy="33"/>
              </a:xfrm>
              <a:prstGeom prst="line">
                <a:avLst/>
              </a:prstGeom>
              <a:noFill/>
              <a:ln w="19050">
                <a:solidFill>
                  <a:srgbClr val="000066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14" name="Rectangle 108"/>
              <p:cNvSpPr>
                <a:spLocks noChangeArrowheads="1"/>
              </p:cNvSpPr>
              <p:nvPr/>
            </p:nvSpPr>
            <p:spPr bwMode="auto">
              <a:xfrm>
                <a:off x="579" y="1564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89,2</a:t>
                </a:r>
              </a:p>
            </p:txBody>
          </p:sp>
          <p:sp>
            <p:nvSpPr>
              <p:cNvPr id="11315" name="Rectangle 109"/>
              <p:cNvSpPr>
                <a:spLocks noChangeArrowheads="1"/>
              </p:cNvSpPr>
              <p:nvPr/>
            </p:nvSpPr>
            <p:spPr bwMode="auto">
              <a:xfrm>
                <a:off x="1442" y="1592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88,6</a:t>
                </a:r>
              </a:p>
            </p:txBody>
          </p:sp>
          <p:sp>
            <p:nvSpPr>
              <p:cNvPr id="11316" name="Rectangle 110"/>
              <p:cNvSpPr>
                <a:spLocks noChangeArrowheads="1"/>
              </p:cNvSpPr>
              <p:nvPr/>
            </p:nvSpPr>
            <p:spPr bwMode="auto">
              <a:xfrm>
                <a:off x="2375" y="1561"/>
                <a:ext cx="107" cy="11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90</a:t>
                </a:r>
              </a:p>
            </p:txBody>
          </p:sp>
          <p:sp>
            <p:nvSpPr>
              <p:cNvPr id="11317" name="Rectangle 111"/>
              <p:cNvSpPr>
                <a:spLocks noChangeArrowheads="1"/>
              </p:cNvSpPr>
              <p:nvPr/>
            </p:nvSpPr>
            <p:spPr bwMode="auto">
              <a:xfrm>
                <a:off x="3201" y="1440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96,9</a:t>
                </a:r>
              </a:p>
            </p:txBody>
          </p:sp>
          <p:sp>
            <p:nvSpPr>
              <p:cNvPr id="11318" name="Rectangle 112"/>
              <p:cNvSpPr>
                <a:spLocks noChangeArrowheads="1"/>
              </p:cNvSpPr>
              <p:nvPr/>
            </p:nvSpPr>
            <p:spPr bwMode="auto">
              <a:xfrm>
                <a:off x="4072" y="1440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97,2</a:t>
                </a:r>
              </a:p>
            </p:txBody>
          </p:sp>
          <p:sp>
            <p:nvSpPr>
              <p:cNvPr id="11319" name="Rectangle 113"/>
              <p:cNvSpPr>
                <a:spLocks noChangeArrowheads="1"/>
              </p:cNvSpPr>
              <p:nvPr/>
            </p:nvSpPr>
            <p:spPr bwMode="auto">
              <a:xfrm>
                <a:off x="4966" y="1455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333399"/>
                    </a:solidFill>
                  </a:rPr>
                  <a:t>96,4</a:t>
                </a:r>
              </a:p>
            </p:txBody>
          </p:sp>
          <p:sp>
            <p:nvSpPr>
              <p:cNvPr id="11320" name="Rectangle 114"/>
              <p:cNvSpPr>
                <a:spLocks noChangeArrowheads="1"/>
              </p:cNvSpPr>
              <p:nvPr/>
            </p:nvSpPr>
            <p:spPr bwMode="auto">
              <a:xfrm>
                <a:off x="844" y="1615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86,6</a:t>
                </a:r>
              </a:p>
            </p:txBody>
          </p:sp>
          <p:sp>
            <p:nvSpPr>
              <p:cNvPr id="11321" name="Rectangle 115"/>
              <p:cNvSpPr>
                <a:spLocks noChangeArrowheads="1"/>
              </p:cNvSpPr>
              <p:nvPr/>
            </p:nvSpPr>
            <p:spPr bwMode="auto">
              <a:xfrm>
                <a:off x="1714" y="1668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83,1</a:t>
                </a:r>
              </a:p>
            </p:txBody>
          </p:sp>
          <p:sp>
            <p:nvSpPr>
              <p:cNvPr id="11322" name="Rectangle 116"/>
              <p:cNvSpPr>
                <a:spLocks noChangeArrowheads="1"/>
              </p:cNvSpPr>
              <p:nvPr/>
            </p:nvSpPr>
            <p:spPr bwMode="auto">
              <a:xfrm>
                <a:off x="2603" y="1564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89,9</a:t>
                </a:r>
              </a:p>
            </p:txBody>
          </p:sp>
          <p:sp>
            <p:nvSpPr>
              <p:cNvPr id="11323" name="Rectangle 117"/>
              <p:cNvSpPr>
                <a:spLocks noChangeArrowheads="1"/>
              </p:cNvSpPr>
              <p:nvPr/>
            </p:nvSpPr>
            <p:spPr bwMode="auto">
              <a:xfrm>
                <a:off x="3477" y="1471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95,1</a:t>
                </a:r>
              </a:p>
            </p:txBody>
          </p:sp>
          <p:sp>
            <p:nvSpPr>
              <p:cNvPr id="11324" name="Rectangle 118"/>
              <p:cNvSpPr>
                <a:spLocks noChangeArrowheads="1"/>
              </p:cNvSpPr>
              <p:nvPr/>
            </p:nvSpPr>
            <p:spPr bwMode="auto">
              <a:xfrm>
                <a:off x="4370" y="1473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93,1</a:t>
                </a:r>
              </a:p>
            </p:txBody>
          </p:sp>
          <p:sp>
            <p:nvSpPr>
              <p:cNvPr id="11325" name="Rectangle 119"/>
              <p:cNvSpPr>
                <a:spLocks noChangeArrowheads="1"/>
              </p:cNvSpPr>
              <p:nvPr/>
            </p:nvSpPr>
            <p:spPr bwMode="auto">
              <a:xfrm>
                <a:off x="5255" y="1422"/>
                <a:ext cx="186" cy="1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l"/>
                <a:r>
                  <a:rPr lang="fr-FR" sz="1200" b="1">
                    <a:solidFill>
                      <a:srgbClr val="CC66FF"/>
                    </a:solidFill>
                  </a:rPr>
                  <a:t>96,9</a:t>
                </a:r>
              </a:p>
            </p:txBody>
          </p:sp>
          <p:sp>
            <p:nvSpPr>
              <p:cNvPr id="11326" name="Rectangle 120"/>
              <p:cNvSpPr>
                <a:spLocks noChangeArrowheads="1"/>
              </p:cNvSpPr>
              <p:nvPr/>
            </p:nvSpPr>
            <p:spPr bwMode="auto">
              <a:xfrm>
                <a:off x="206" y="3173"/>
                <a:ext cx="62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0</a:t>
                </a:r>
              </a:p>
            </p:txBody>
          </p:sp>
          <p:sp>
            <p:nvSpPr>
              <p:cNvPr id="11327" name="Rectangle 121"/>
              <p:cNvSpPr>
                <a:spLocks noChangeArrowheads="1"/>
              </p:cNvSpPr>
              <p:nvPr/>
            </p:nvSpPr>
            <p:spPr bwMode="auto">
              <a:xfrm>
                <a:off x="144" y="2829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20</a:t>
                </a:r>
              </a:p>
            </p:txBody>
          </p:sp>
          <p:sp>
            <p:nvSpPr>
              <p:cNvPr id="11328" name="Rectangle 122"/>
              <p:cNvSpPr>
                <a:spLocks noChangeArrowheads="1"/>
              </p:cNvSpPr>
              <p:nvPr/>
            </p:nvSpPr>
            <p:spPr bwMode="auto">
              <a:xfrm>
                <a:off x="144" y="2480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1329" name="Rectangle 123"/>
              <p:cNvSpPr>
                <a:spLocks noChangeArrowheads="1"/>
              </p:cNvSpPr>
              <p:nvPr/>
            </p:nvSpPr>
            <p:spPr bwMode="auto">
              <a:xfrm>
                <a:off x="144" y="2137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60</a:t>
                </a:r>
              </a:p>
            </p:txBody>
          </p:sp>
          <p:sp>
            <p:nvSpPr>
              <p:cNvPr id="11330" name="Rectangle 124"/>
              <p:cNvSpPr>
                <a:spLocks noChangeArrowheads="1"/>
              </p:cNvSpPr>
              <p:nvPr/>
            </p:nvSpPr>
            <p:spPr bwMode="auto">
              <a:xfrm>
                <a:off x="144" y="1790"/>
                <a:ext cx="124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80</a:t>
                </a:r>
              </a:p>
            </p:txBody>
          </p:sp>
          <p:sp>
            <p:nvSpPr>
              <p:cNvPr id="11331" name="Rectangle 125"/>
              <p:cNvSpPr>
                <a:spLocks noChangeArrowheads="1"/>
              </p:cNvSpPr>
              <p:nvPr/>
            </p:nvSpPr>
            <p:spPr bwMode="auto">
              <a:xfrm>
                <a:off x="82" y="1447"/>
                <a:ext cx="186" cy="1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pPr algn="r"/>
                <a:r>
                  <a:rPr lang="fr-FR" sz="1400" b="1">
                    <a:solidFill>
                      <a:srgbClr val="000066"/>
                    </a:solidFill>
                  </a:rPr>
                  <a:t>100</a:t>
                </a:r>
              </a:p>
            </p:txBody>
          </p:sp>
          <p:sp>
            <p:nvSpPr>
              <p:cNvPr id="11332" name="Text Box 65"/>
              <p:cNvSpPr txBox="1">
                <a:spLocks noChangeArrowheads="1"/>
              </p:cNvSpPr>
              <p:nvPr/>
            </p:nvSpPr>
            <p:spPr bwMode="auto">
              <a:xfrm>
                <a:off x="533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139</a:t>
                </a:r>
              </a:p>
            </p:txBody>
          </p:sp>
          <p:sp>
            <p:nvSpPr>
              <p:cNvPr id="11333" name="ZoneTexte 80"/>
              <p:cNvSpPr txBox="1">
                <a:spLocks noChangeArrowheads="1"/>
              </p:cNvSpPr>
              <p:nvPr/>
            </p:nvSpPr>
            <p:spPr bwMode="auto">
              <a:xfrm>
                <a:off x="346" y="3063"/>
                <a:ext cx="254" cy="1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/>
                <a:r>
                  <a:rPr lang="fr-FR" sz="1200">
                    <a:solidFill>
                      <a:srgbClr val="000066"/>
                    </a:solidFill>
                  </a:rPr>
                  <a:t>n =</a:t>
                </a:r>
              </a:p>
            </p:txBody>
          </p:sp>
          <p:sp>
            <p:nvSpPr>
              <p:cNvPr id="11334" name="Text Box 65"/>
              <p:cNvSpPr txBox="1">
                <a:spLocks noChangeArrowheads="1"/>
              </p:cNvSpPr>
              <p:nvPr/>
            </p:nvSpPr>
            <p:spPr bwMode="auto">
              <a:xfrm>
                <a:off x="785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134</a:t>
                </a:r>
              </a:p>
            </p:txBody>
          </p:sp>
          <p:sp>
            <p:nvSpPr>
              <p:cNvPr id="11335" name="Text Box 65"/>
              <p:cNvSpPr txBox="1">
                <a:spLocks noChangeArrowheads="1"/>
              </p:cNvSpPr>
              <p:nvPr/>
            </p:nvSpPr>
            <p:spPr bwMode="auto">
              <a:xfrm>
                <a:off x="1437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79</a:t>
                </a:r>
              </a:p>
            </p:txBody>
          </p:sp>
          <p:sp>
            <p:nvSpPr>
              <p:cNvPr id="11336" name="Text Box 65"/>
              <p:cNvSpPr txBox="1">
                <a:spLocks noChangeArrowheads="1"/>
              </p:cNvSpPr>
              <p:nvPr/>
            </p:nvSpPr>
            <p:spPr bwMode="auto">
              <a:xfrm>
                <a:off x="1707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65</a:t>
                </a:r>
              </a:p>
            </p:txBody>
          </p:sp>
          <p:sp>
            <p:nvSpPr>
              <p:cNvPr id="11337" name="Text Box 65"/>
              <p:cNvSpPr txBox="1">
                <a:spLocks noChangeArrowheads="1"/>
              </p:cNvSpPr>
              <p:nvPr/>
            </p:nvSpPr>
            <p:spPr bwMode="auto">
              <a:xfrm>
                <a:off x="2311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60</a:t>
                </a:r>
              </a:p>
            </p:txBody>
          </p:sp>
          <p:sp>
            <p:nvSpPr>
              <p:cNvPr id="11338" name="Text Box 65"/>
              <p:cNvSpPr txBox="1">
                <a:spLocks noChangeArrowheads="1"/>
              </p:cNvSpPr>
              <p:nvPr/>
            </p:nvSpPr>
            <p:spPr bwMode="auto">
              <a:xfrm>
                <a:off x="2581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69</a:t>
                </a:r>
              </a:p>
            </p:txBody>
          </p:sp>
          <p:sp>
            <p:nvSpPr>
              <p:cNvPr id="11339" name="Text Box 65"/>
              <p:cNvSpPr txBox="1">
                <a:spLocks noChangeArrowheads="1"/>
              </p:cNvSpPr>
              <p:nvPr/>
            </p:nvSpPr>
            <p:spPr bwMode="auto">
              <a:xfrm>
                <a:off x="4064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72</a:t>
                </a:r>
              </a:p>
            </p:txBody>
          </p:sp>
          <p:sp>
            <p:nvSpPr>
              <p:cNvPr id="11340" name="Text Box 65"/>
              <p:cNvSpPr txBox="1">
                <a:spLocks noChangeArrowheads="1"/>
              </p:cNvSpPr>
              <p:nvPr/>
            </p:nvSpPr>
            <p:spPr bwMode="auto">
              <a:xfrm>
                <a:off x="4336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58</a:t>
                </a:r>
              </a:p>
            </p:txBody>
          </p:sp>
          <p:sp>
            <p:nvSpPr>
              <p:cNvPr id="11341" name="Text Box 65"/>
              <p:cNvSpPr txBox="1">
                <a:spLocks noChangeArrowheads="1"/>
              </p:cNvSpPr>
              <p:nvPr/>
            </p:nvSpPr>
            <p:spPr bwMode="auto">
              <a:xfrm>
                <a:off x="4953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56</a:t>
                </a:r>
              </a:p>
            </p:txBody>
          </p:sp>
          <p:sp>
            <p:nvSpPr>
              <p:cNvPr id="11342" name="Text Box 65"/>
              <p:cNvSpPr txBox="1">
                <a:spLocks noChangeArrowheads="1"/>
              </p:cNvSpPr>
              <p:nvPr/>
            </p:nvSpPr>
            <p:spPr bwMode="auto">
              <a:xfrm>
                <a:off x="5194" y="3064"/>
                <a:ext cx="222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64</a:t>
                </a:r>
              </a:p>
            </p:txBody>
          </p:sp>
          <p:sp>
            <p:nvSpPr>
              <p:cNvPr id="11343" name="Text Box 58"/>
              <p:cNvSpPr txBox="1">
                <a:spLocks noChangeArrowheads="1"/>
              </p:cNvSpPr>
              <p:nvPr/>
            </p:nvSpPr>
            <p:spPr bwMode="auto">
              <a:xfrm>
                <a:off x="480" y="3250"/>
                <a:ext cx="623" cy="3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fr-FR" sz="1400" b="1" dirty="0">
                    <a:solidFill>
                      <a:srgbClr val="000066"/>
                    </a:solidFill>
                  </a:rPr>
                  <a:t>Tous les patients</a:t>
                </a:r>
              </a:p>
            </p:txBody>
          </p:sp>
          <p:sp>
            <p:nvSpPr>
              <p:cNvPr id="11344" name="Rectangle 86"/>
              <p:cNvSpPr>
                <a:spLocks noChangeArrowheads="1"/>
              </p:cNvSpPr>
              <p:nvPr/>
            </p:nvSpPr>
            <p:spPr bwMode="auto">
              <a:xfrm>
                <a:off x="1591" y="3574"/>
                <a:ext cx="340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fr-FR" dirty="0">
                    <a:solidFill>
                      <a:srgbClr val="000066"/>
                    </a:solidFill>
                  </a:rPr>
                  <a:t>Oui</a:t>
                </a:r>
              </a:p>
            </p:txBody>
          </p:sp>
          <p:sp>
            <p:nvSpPr>
              <p:cNvPr id="11345" name="Rectangle 87"/>
              <p:cNvSpPr>
                <a:spLocks noChangeArrowheads="1"/>
              </p:cNvSpPr>
              <p:nvPr/>
            </p:nvSpPr>
            <p:spPr bwMode="auto">
              <a:xfrm>
                <a:off x="2462" y="3574"/>
                <a:ext cx="380" cy="2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90000"/>
                  </a:lnSpc>
                </a:pPr>
                <a:r>
                  <a:rPr lang="fr-FR">
                    <a:solidFill>
                      <a:srgbClr val="000066"/>
                    </a:solidFill>
                  </a:rPr>
                  <a:t>Non</a:t>
                </a:r>
              </a:p>
            </p:txBody>
          </p:sp>
          <p:sp>
            <p:nvSpPr>
              <p:cNvPr id="11346" name="Text Box 65"/>
              <p:cNvSpPr txBox="1">
                <a:spLocks noChangeArrowheads="1"/>
              </p:cNvSpPr>
              <p:nvPr/>
            </p:nvSpPr>
            <p:spPr bwMode="auto">
              <a:xfrm>
                <a:off x="3163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128</a:t>
                </a:r>
              </a:p>
            </p:txBody>
          </p:sp>
          <p:sp>
            <p:nvSpPr>
              <p:cNvPr id="11347" name="Text Box 65"/>
              <p:cNvSpPr txBox="1">
                <a:spLocks noChangeArrowheads="1"/>
              </p:cNvSpPr>
              <p:nvPr/>
            </p:nvSpPr>
            <p:spPr bwMode="auto">
              <a:xfrm>
                <a:off x="3428" y="3064"/>
                <a:ext cx="275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fr-FR" sz="1200" b="1">
                    <a:solidFill>
                      <a:schemeClr val="bg1"/>
                    </a:solidFill>
                  </a:rPr>
                  <a:t>122</a:t>
                </a:r>
              </a:p>
            </p:txBody>
          </p:sp>
          <p:sp>
            <p:nvSpPr>
              <p:cNvPr id="11348" name="Line 134"/>
              <p:cNvSpPr>
                <a:spLocks noChangeShapeType="1"/>
              </p:cNvSpPr>
              <p:nvPr/>
            </p:nvSpPr>
            <p:spPr bwMode="auto">
              <a:xfrm flipV="1">
                <a:off x="1249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49" name="Line 136"/>
              <p:cNvSpPr>
                <a:spLocks noChangeShapeType="1"/>
              </p:cNvSpPr>
              <p:nvPr/>
            </p:nvSpPr>
            <p:spPr bwMode="auto">
              <a:xfrm flipV="1">
                <a:off x="3005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0" name="Line 137"/>
              <p:cNvSpPr>
                <a:spLocks noChangeShapeType="1"/>
              </p:cNvSpPr>
              <p:nvPr/>
            </p:nvSpPr>
            <p:spPr bwMode="auto">
              <a:xfrm flipV="1">
                <a:off x="3879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1" name="Line 139"/>
              <p:cNvSpPr>
                <a:spLocks noChangeShapeType="1"/>
              </p:cNvSpPr>
              <p:nvPr/>
            </p:nvSpPr>
            <p:spPr bwMode="auto">
              <a:xfrm flipV="1">
                <a:off x="5606" y="3249"/>
                <a:ext cx="0" cy="42"/>
              </a:xfrm>
              <a:prstGeom prst="line">
                <a:avLst/>
              </a:prstGeom>
              <a:noFill/>
              <a:ln w="1428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11352" name="Rectangle 3"/>
              <p:cNvSpPr>
                <a:spLocks noChangeArrowheads="1"/>
              </p:cNvSpPr>
              <p:nvPr/>
            </p:nvSpPr>
            <p:spPr bwMode="auto">
              <a:xfrm>
                <a:off x="2358" y="1007"/>
                <a:ext cx="112" cy="91"/>
              </a:xfrm>
              <a:prstGeom prst="rect">
                <a:avLst/>
              </a:prstGeom>
              <a:solidFill>
                <a:srgbClr val="333399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>
                  <a:solidFill>
                    <a:srgbClr val="333399"/>
                  </a:solidFill>
                </a:endParaRPr>
              </a:p>
            </p:txBody>
          </p:sp>
          <p:sp>
            <p:nvSpPr>
              <p:cNvPr id="11353" name="Rectangle 4"/>
              <p:cNvSpPr>
                <a:spLocks noChangeArrowheads="1"/>
              </p:cNvSpPr>
              <p:nvPr/>
            </p:nvSpPr>
            <p:spPr bwMode="auto">
              <a:xfrm>
                <a:off x="3001" y="1006"/>
                <a:ext cx="112" cy="91"/>
              </a:xfrm>
              <a:prstGeom prst="rect">
                <a:avLst/>
              </a:prstGeom>
              <a:solidFill>
                <a:srgbClr val="CC66FF"/>
              </a:solidFill>
              <a:ln w="9525">
                <a:solidFill>
                  <a:srgbClr val="CC66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/>
                <a:endParaRPr lang="fr-FR">
                  <a:solidFill>
                    <a:srgbClr val="333399"/>
                  </a:solidFill>
                </a:endParaRPr>
              </a:p>
            </p:txBody>
          </p:sp>
        </p:grpSp>
        <p:sp>
          <p:nvSpPr>
            <p:cNvPr id="11279" name="ZoneTexte 84"/>
            <p:cNvSpPr txBox="1">
              <a:spLocks noChangeArrowheads="1"/>
            </p:cNvSpPr>
            <p:nvPr/>
          </p:nvSpPr>
          <p:spPr bwMode="auto">
            <a:xfrm>
              <a:off x="3875088" y="1475111"/>
              <a:ext cx="547687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1280" name="ZoneTexte 85"/>
            <p:cNvSpPr txBox="1">
              <a:spLocks noChangeArrowheads="1"/>
            </p:cNvSpPr>
            <p:nvPr/>
          </p:nvSpPr>
          <p:spPr bwMode="auto">
            <a:xfrm>
              <a:off x="4897438" y="1475111"/>
              <a:ext cx="54610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b="1" dirty="0">
                  <a:solidFill>
                    <a:srgbClr val="333399"/>
                  </a:solidFill>
                  <a:latin typeface="Calibri" pitchFamily="34" charset="0"/>
                </a:rPr>
                <a:t>IP/r</a:t>
              </a:r>
            </a:p>
          </p:txBody>
        </p:sp>
        <p:sp>
          <p:nvSpPr>
            <p:cNvPr id="11282" name="Text Box 58"/>
            <p:cNvSpPr txBox="1">
              <a:spLocks noChangeArrowheads="1"/>
            </p:cNvSpPr>
            <p:nvPr/>
          </p:nvSpPr>
          <p:spPr bwMode="auto">
            <a:xfrm>
              <a:off x="5938838" y="5140325"/>
              <a:ext cx="3117850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dirty="0">
                  <a:solidFill>
                    <a:srgbClr val="000066"/>
                  </a:solidFill>
                </a:rPr>
                <a:t>Antécédent </a:t>
              </a:r>
              <a:r>
                <a:rPr lang="fr-FR" sz="1400" b="1" dirty="0" smtClean="0">
                  <a:solidFill>
                    <a:srgbClr val="000066"/>
                  </a:solidFill>
                </a:rPr>
                <a:t>d’</a:t>
              </a:r>
              <a:r>
                <a:rPr lang="fr-FR" altLang="ja-JP" sz="1400" b="1" dirty="0" smtClean="0">
                  <a:solidFill>
                    <a:srgbClr val="000066"/>
                  </a:solidFill>
                </a:rPr>
                <a:t>échec </a:t>
              </a:r>
              <a:r>
                <a:rPr lang="fr-FR" altLang="ja-JP" sz="1400" b="1" dirty="0">
                  <a:solidFill>
                    <a:srgbClr val="000066"/>
                  </a:solidFill>
                </a:rPr>
                <a:t>virologique </a:t>
              </a:r>
              <a:r>
                <a:rPr lang="fr-FR" altLang="ja-JP" sz="1400" b="1" dirty="0" smtClean="0">
                  <a:solidFill>
                    <a:srgbClr val="000066"/>
                  </a:solidFill>
                </a:rPr>
                <a:t/>
              </a:r>
              <a:br>
                <a:rPr lang="fr-FR" altLang="ja-JP" sz="1400" b="1" dirty="0" smtClean="0">
                  <a:solidFill>
                    <a:srgbClr val="000066"/>
                  </a:solidFill>
                </a:rPr>
              </a:br>
              <a:r>
                <a:rPr lang="fr-FR" altLang="ja-JP" sz="1400" b="1" dirty="0" smtClean="0">
                  <a:solidFill>
                    <a:srgbClr val="000066"/>
                  </a:solidFill>
                </a:rPr>
                <a:t>ou </a:t>
              </a:r>
              <a:r>
                <a:rPr lang="fr-FR" altLang="ja-JP" sz="1400" b="1" dirty="0">
                  <a:solidFill>
                    <a:srgbClr val="000066"/>
                  </a:solidFill>
                </a:rPr>
                <a:t>de traitement </a:t>
              </a:r>
              <a:r>
                <a:rPr lang="fr-FR" altLang="ja-JP" sz="1400" b="1" dirty="0" err="1">
                  <a:solidFill>
                    <a:srgbClr val="000066"/>
                  </a:solidFill>
                </a:rPr>
                <a:t>suboptimal</a:t>
              </a:r>
              <a:endParaRPr lang="fr-FR" sz="1400" b="1" dirty="0">
                <a:solidFill>
                  <a:srgbClr val="000066"/>
                </a:solidFill>
              </a:endParaRPr>
            </a:p>
          </p:txBody>
        </p:sp>
        <p:sp>
          <p:nvSpPr>
            <p:cNvPr id="11283" name="Text Box 58"/>
            <p:cNvSpPr txBox="1">
              <a:spLocks noChangeArrowheads="1"/>
            </p:cNvSpPr>
            <p:nvPr/>
          </p:nvSpPr>
          <p:spPr bwMode="auto">
            <a:xfrm>
              <a:off x="4954588" y="5140325"/>
              <a:ext cx="989012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fr-FR" sz="1400" b="1" dirty="0">
                  <a:solidFill>
                    <a:srgbClr val="000066"/>
                  </a:solidFill>
                </a:rPr>
                <a:t>Tous les patients</a:t>
              </a:r>
            </a:p>
          </p:txBody>
        </p:sp>
        <p:sp>
          <p:nvSpPr>
            <p:cNvPr id="11284" name="Rectangle 86"/>
            <p:cNvSpPr>
              <a:spLocks noChangeArrowheads="1"/>
            </p:cNvSpPr>
            <p:nvPr/>
          </p:nvSpPr>
          <p:spPr bwMode="auto">
            <a:xfrm>
              <a:off x="6640513" y="5673725"/>
              <a:ext cx="53975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90000"/>
                </a:lnSpc>
              </a:pPr>
              <a:r>
                <a:rPr lang="fr-FR">
                  <a:solidFill>
                    <a:srgbClr val="000066"/>
                  </a:solidFill>
                </a:rPr>
                <a:t>Oui</a:t>
              </a:r>
            </a:p>
          </p:txBody>
        </p:sp>
        <p:sp>
          <p:nvSpPr>
            <p:cNvPr id="11285" name="Rectangle 87"/>
            <p:cNvSpPr>
              <a:spLocks noChangeArrowheads="1"/>
            </p:cNvSpPr>
            <p:nvPr/>
          </p:nvSpPr>
          <p:spPr bwMode="auto">
            <a:xfrm>
              <a:off x="8023225" y="5673725"/>
              <a:ext cx="603250" cy="339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90000"/>
                </a:lnSpc>
              </a:pPr>
              <a:r>
                <a:rPr lang="fr-FR">
                  <a:solidFill>
                    <a:srgbClr val="000066"/>
                  </a:solidFill>
                </a:rPr>
                <a:t>Non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3314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60347" y="1263650"/>
            <a:ext cx="486088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Délai de survenue de </a:t>
            </a:r>
            <a:r>
              <a:rPr lang="fr-FR" sz="20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000" b="1" dirty="0" smtClean="0">
                <a:solidFill>
                  <a:srgbClr val="CC3300"/>
                </a:solidFill>
                <a:latin typeface="Calibri" pitchFamily="34" charset="0"/>
              </a:rPr>
              <a:t>échec </a:t>
            </a:r>
            <a:r>
              <a:rPr lang="fr-FR" altLang="ja-JP" sz="2000" b="1" dirty="0">
                <a:solidFill>
                  <a:srgbClr val="CC3300"/>
                </a:solidFill>
                <a:latin typeface="Calibri" pitchFamily="34" charset="0"/>
              </a:rPr>
              <a:t>thérapeutique</a:t>
            </a:r>
            <a:endParaRPr lang="fr-FR" sz="20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5513388" y="1263650"/>
            <a:ext cx="3084512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80000"/>
              </a:lnSpc>
            </a:pPr>
            <a:r>
              <a:rPr lang="fr-FR" sz="2000" b="1" dirty="0">
                <a:solidFill>
                  <a:srgbClr val="CC3300"/>
                </a:solidFill>
                <a:latin typeface="Calibri" pitchFamily="34" charset="0"/>
              </a:rPr>
              <a:t>Délai de </a:t>
            </a:r>
            <a:r>
              <a:rPr lang="fr-FR" sz="2000" b="1" dirty="0" smtClean="0">
                <a:solidFill>
                  <a:srgbClr val="CC3300"/>
                </a:solidFill>
                <a:latin typeface="Calibri" pitchFamily="34" charset="0"/>
              </a:rPr>
              <a:t>l’</a:t>
            </a:r>
            <a:r>
              <a:rPr lang="fr-FR" altLang="ja-JP" sz="2000" b="1" dirty="0" smtClean="0">
                <a:solidFill>
                  <a:srgbClr val="CC3300"/>
                </a:solidFill>
                <a:latin typeface="Calibri" pitchFamily="34" charset="0"/>
              </a:rPr>
              <a:t>échec </a:t>
            </a:r>
            <a:r>
              <a:rPr lang="fr-FR" altLang="ja-JP" sz="2000" b="1" dirty="0">
                <a:solidFill>
                  <a:srgbClr val="CC3300"/>
                </a:solidFill>
                <a:latin typeface="Calibri" pitchFamily="34" charset="0"/>
              </a:rPr>
              <a:t>virologique</a:t>
            </a:r>
            <a:endParaRPr lang="fr-FR" sz="2000" b="1" dirty="0">
              <a:solidFill>
                <a:srgbClr val="CC3300"/>
              </a:solidFill>
              <a:latin typeface="Calibri" pitchFamily="34" charset="0"/>
            </a:endParaRPr>
          </a:p>
        </p:txBody>
      </p:sp>
      <p:sp>
        <p:nvSpPr>
          <p:cNvPr id="13317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  <p:grpSp>
        <p:nvGrpSpPr>
          <p:cNvPr id="152" name="Groupe 151"/>
          <p:cNvGrpSpPr/>
          <p:nvPr/>
        </p:nvGrpSpPr>
        <p:grpSpPr>
          <a:xfrm>
            <a:off x="298450" y="1909763"/>
            <a:ext cx="8653463" cy="3878262"/>
            <a:chOff x="298450" y="1909763"/>
            <a:chExt cx="8653463" cy="3878262"/>
          </a:xfrm>
        </p:grpSpPr>
        <p:grpSp>
          <p:nvGrpSpPr>
            <p:cNvPr id="13318" name="Groupe 147"/>
            <p:cNvGrpSpPr>
              <a:grpSpLocks/>
            </p:cNvGrpSpPr>
            <p:nvPr/>
          </p:nvGrpSpPr>
          <p:grpSpPr bwMode="auto">
            <a:xfrm>
              <a:off x="298450" y="2033588"/>
              <a:ext cx="4205288" cy="3754437"/>
              <a:chOff x="298450" y="2033590"/>
              <a:chExt cx="4205288" cy="3754435"/>
            </a:xfrm>
          </p:grpSpPr>
          <p:sp>
            <p:nvSpPr>
              <p:cNvPr id="13401" name="AutoShape 126"/>
              <p:cNvSpPr>
                <a:spLocks noChangeArrowheads="1"/>
              </p:cNvSpPr>
              <p:nvPr/>
            </p:nvSpPr>
            <p:spPr bwMode="auto">
              <a:xfrm>
                <a:off x="298450" y="5310188"/>
                <a:ext cx="4205288" cy="4778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n-GB" sz="2800"/>
              </a:p>
            </p:txBody>
          </p:sp>
          <p:sp>
            <p:nvSpPr>
              <p:cNvPr id="13402" name="Rectangle 144"/>
              <p:cNvSpPr>
                <a:spLocks noChangeArrowheads="1"/>
              </p:cNvSpPr>
              <p:nvPr/>
            </p:nvSpPr>
            <p:spPr bwMode="auto">
              <a:xfrm>
                <a:off x="438150" y="534352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134</a:t>
                </a:r>
              </a:p>
            </p:txBody>
          </p:sp>
          <p:sp>
            <p:nvSpPr>
              <p:cNvPr id="13403" name="Rectangle 145"/>
              <p:cNvSpPr>
                <a:spLocks noChangeArrowheads="1"/>
              </p:cNvSpPr>
              <p:nvPr/>
            </p:nvSpPr>
            <p:spPr bwMode="auto">
              <a:xfrm>
                <a:off x="763588" y="534352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131</a:t>
                </a:r>
              </a:p>
            </p:txBody>
          </p:sp>
          <p:sp>
            <p:nvSpPr>
              <p:cNvPr id="13404" name="Rectangle 146"/>
              <p:cNvSpPr>
                <a:spLocks noChangeArrowheads="1"/>
              </p:cNvSpPr>
              <p:nvPr/>
            </p:nvSpPr>
            <p:spPr bwMode="auto">
              <a:xfrm>
                <a:off x="1668463" y="534352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124</a:t>
                </a:r>
              </a:p>
            </p:txBody>
          </p:sp>
          <p:sp>
            <p:nvSpPr>
              <p:cNvPr id="13405" name="Rectangle 147"/>
              <p:cNvSpPr>
                <a:spLocks noChangeArrowheads="1"/>
              </p:cNvSpPr>
              <p:nvPr/>
            </p:nvSpPr>
            <p:spPr bwMode="auto">
              <a:xfrm>
                <a:off x="2865438" y="534352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121</a:t>
                </a:r>
              </a:p>
            </p:txBody>
          </p:sp>
          <p:sp>
            <p:nvSpPr>
              <p:cNvPr id="13406" name="Rectangle 148"/>
              <p:cNvSpPr>
                <a:spLocks noChangeArrowheads="1"/>
              </p:cNvSpPr>
              <p:nvPr/>
            </p:nvSpPr>
            <p:spPr bwMode="auto">
              <a:xfrm>
                <a:off x="4068763" y="534352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116</a:t>
                </a:r>
              </a:p>
            </p:txBody>
          </p:sp>
          <p:sp>
            <p:nvSpPr>
              <p:cNvPr id="13407" name="Rectangle 149"/>
              <p:cNvSpPr>
                <a:spLocks noChangeArrowheads="1"/>
              </p:cNvSpPr>
              <p:nvPr/>
            </p:nvSpPr>
            <p:spPr bwMode="auto">
              <a:xfrm>
                <a:off x="438150" y="552767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139</a:t>
                </a:r>
              </a:p>
            </p:txBody>
          </p:sp>
          <p:sp>
            <p:nvSpPr>
              <p:cNvPr id="13408" name="Rectangle 150"/>
              <p:cNvSpPr>
                <a:spLocks noChangeArrowheads="1"/>
              </p:cNvSpPr>
              <p:nvPr/>
            </p:nvSpPr>
            <p:spPr bwMode="auto">
              <a:xfrm>
                <a:off x="763588" y="552767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138</a:t>
                </a:r>
              </a:p>
            </p:txBody>
          </p:sp>
          <p:sp>
            <p:nvSpPr>
              <p:cNvPr id="13409" name="Rectangle 151"/>
              <p:cNvSpPr>
                <a:spLocks noChangeArrowheads="1"/>
              </p:cNvSpPr>
              <p:nvPr/>
            </p:nvSpPr>
            <p:spPr bwMode="auto">
              <a:xfrm>
                <a:off x="1668463" y="552767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132</a:t>
                </a:r>
              </a:p>
            </p:txBody>
          </p:sp>
          <p:sp>
            <p:nvSpPr>
              <p:cNvPr id="13410" name="Rectangle 152"/>
              <p:cNvSpPr>
                <a:spLocks noChangeArrowheads="1"/>
              </p:cNvSpPr>
              <p:nvPr/>
            </p:nvSpPr>
            <p:spPr bwMode="auto">
              <a:xfrm>
                <a:off x="2865438" y="552767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130</a:t>
                </a:r>
              </a:p>
            </p:txBody>
          </p:sp>
          <p:sp>
            <p:nvSpPr>
              <p:cNvPr id="13411" name="Rectangle 153"/>
              <p:cNvSpPr>
                <a:spLocks noChangeArrowheads="1"/>
              </p:cNvSpPr>
              <p:nvPr/>
            </p:nvSpPr>
            <p:spPr bwMode="auto">
              <a:xfrm>
                <a:off x="4068763" y="552767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124</a:t>
                </a:r>
              </a:p>
            </p:txBody>
          </p:sp>
          <p:grpSp>
            <p:nvGrpSpPr>
              <p:cNvPr id="13412" name="Group 188"/>
              <p:cNvGrpSpPr>
                <a:grpSpLocks/>
              </p:cNvGrpSpPr>
              <p:nvPr/>
            </p:nvGrpSpPr>
            <p:grpSpPr bwMode="auto">
              <a:xfrm>
                <a:off x="309561" y="2033590"/>
                <a:ext cx="4141786" cy="3248028"/>
                <a:chOff x="195" y="1281"/>
                <a:chExt cx="2609" cy="2046"/>
              </a:xfrm>
            </p:grpSpPr>
            <p:sp>
              <p:nvSpPr>
                <p:cNvPr id="13413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1733" y="2577"/>
                  <a:ext cx="582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 defTabSz="914400"/>
                  <a:r>
                    <a:rPr lang="en-GB" sz="1200" b="1">
                      <a:solidFill>
                        <a:srgbClr val="000066"/>
                      </a:solidFill>
                    </a:rPr>
                    <a:t>p = 0,4775</a:t>
                  </a:r>
                </a:p>
              </p:txBody>
            </p:sp>
            <p:sp>
              <p:nvSpPr>
                <p:cNvPr id="13414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1446" y="3172"/>
                  <a:ext cx="491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 defTabSz="914400"/>
                  <a:r>
                    <a:rPr lang="fr-FR" sz="1000" b="1">
                      <a:solidFill>
                        <a:srgbClr val="000066"/>
                      </a:solidFill>
                    </a:rPr>
                    <a:t>Semaines</a:t>
                  </a:r>
                </a:p>
              </p:txBody>
            </p:sp>
            <p:sp>
              <p:nvSpPr>
                <p:cNvPr id="13415" name="Rectangle 42"/>
                <p:cNvSpPr>
                  <a:spLocks noChangeArrowheads="1"/>
                </p:cNvSpPr>
                <p:nvPr/>
              </p:nvSpPr>
              <p:spPr bwMode="auto">
                <a:xfrm>
                  <a:off x="195" y="2631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 defTabSz="914400"/>
                  <a:r>
                    <a:rPr lang="en-GB" sz="1000">
                      <a:solidFill>
                        <a:srgbClr val="000066"/>
                      </a:solidFill>
                    </a:rPr>
                    <a:t>0,6</a:t>
                  </a:r>
                </a:p>
              </p:txBody>
            </p:sp>
            <p:sp>
              <p:nvSpPr>
                <p:cNvPr id="13416" name="Rectangle 42"/>
                <p:cNvSpPr>
                  <a:spLocks noChangeArrowheads="1"/>
                </p:cNvSpPr>
                <p:nvPr/>
              </p:nvSpPr>
              <p:spPr bwMode="auto">
                <a:xfrm>
                  <a:off x="534" y="3049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</a:t>
                  </a:r>
                </a:p>
              </p:txBody>
            </p:sp>
            <p:sp>
              <p:nvSpPr>
                <p:cNvPr id="13417" name="Rectangle 42"/>
                <p:cNvSpPr>
                  <a:spLocks noChangeArrowheads="1"/>
                </p:cNvSpPr>
                <p:nvPr/>
              </p:nvSpPr>
              <p:spPr bwMode="auto">
                <a:xfrm>
                  <a:off x="727" y="3049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8</a:t>
                  </a:r>
                </a:p>
              </p:txBody>
            </p:sp>
            <p:sp>
              <p:nvSpPr>
                <p:cNvPr id="13418" name="Rectangle 42"/>
                <p:cNvSpPr>
                  <a:spLocks noChangeArrowheads="1"/>
                </p:cNvSpPr>
                <p:nvPr/>
              </p:nvSpPr>
              <p:spPr bwMode="auto">
                <a:xfrm>
                  <a:off x="892" y="3049"/>
                  <a:ext cx="203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12</a:t>
                  </a:r>
                </a:p>
              </p:txBody>
            </p:sp>
            <p:sp>
              <p:nvSpPr>
                <p:cNvPr id="13419" name="Rectangle 42"/>
                <p:cNvSpPr>
                  <a:spLocks noChangeArrowheads="1"/>
                </p:cNvSpPr>
                <p:nvPr/>
              </p:nvSpPr>
              <p:spPr bwMode="auto">
                <a:xfrm>
                  <a:off x="1088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16</a:t>
                  </a:r>
                </a:p>
              </p:txBody>
            </p:sp>
            <p:sp>
              <p:nvSpPr>
                <p:cNvPr id="13420" name="Rectangle 42"/>
                <p:cNvSpPr>
                  <a:spLocks noChangeArrowheads="1"/>
                </p:cNvSpPr>
                <p:nvPr/>
              </p:nvSpPr>
              <p:spPr bwMode="auto">
                <a:xfrm>
                  <a:off x="1279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20</a:t>
                  </a:r>
                </a:p>
              </p:txBody>
            </p:sp>
            <p:sp>
              <p:nvSpPr>
                <p:cNvPr id="13421" name="Rectangle 42"/>
                <p:cNvSpPr>
                  <a:spLocks noChangeArrowheads="1"/>
                </p:cNvSpPr>
                <p:nvPr/>
              </p:nvSpPr>
              <p:spPr bwMode="auto">
                <a:xfrm>
                  <a:off x="1472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24</a:t>
                  </a:r>
                </a:p>
              </p:txBody>
            </p:sp>
            <p:sp>
              <p:nvSpPr>
                <p:cNvPr id="13422" name="Rectangle 42"/>
                <p:cNvSpPr>
                  <a:spLocks noChangeArrowheads="1"/>
                </p:cNvSpPr>
                <p:nvPr/>
              </p:nvSpPr>
              <p:spPr bwMode="auto">
                <a:xfrm>
                  <a:off x="1657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28</a:t>
                  </a:r>
                </a:p>
              </p:txBody>
            </p:sp>
            <p:sp>
              <p:nvSpPr>
                <p:cNvPr id="13423" name="Rectangle 42"/>
                <p:cNvSpPr>
                  <a:spLocks noChangeArrowheads="1"/>
                </p:cNvSpPr>
                <p:nvPr/>
              </p:nvSpPr>
              <p:spPr bwMode="auto">
                <a:xfrm>
                  <a:off x="1845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32</a:t>
                  </a:r>
                </a:p>
              </p:txBody>
            </p:sp>
            <p:sp>
              <p:nvSpPr>
                <p:cNvPr id="13424" name="Rectangle 42"/>
                <p:cNvSpPr>
                  <a:spLocks noChangeArrowheads="1"/>
                </p:cNvSpPr>
                <p:nvPr/>
              </p:nvSpPr>
              <p:spPr bwMode="auto">
                <a:xfrm>
                  <a:off x="2043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36</a:t>
                  </a:r>
                </a:p>
              </p:txBody>
            </p:sp>
            <p:sp>
              <p:nvSpPr>
                <p:cNvPr id="13425" name="Rectangle 42"/>
                <p:cNvSpPr>
                  <a:spLocks noChangeArrowheads="1"/>
                </p:cNvSpPr>
                <p:nvPr/>
              </p:nvSpPr>
              <p:spPr bwMode="auto">
                <a:xfrm>
                  <a:off x="2223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40</a:t>
                  </a:r>
                </a:p>
              </p:txBody>
            </p:sp>
            <p:sp>
              <p:nvSpPr>
                <p:cNvPr id="13426" name="Rectangle 42"/>
                <p:cNvSpPr>
                  <a:spLocks noChangeArrowheads="1"/>
                </p:cNvSpPr>
                <p:nvPr/>
              </p:nvSpPr>
              <p:spPr bwMode="auto">
                <a:xfrm>
                  <a:off x="2415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44</a:t>
                  </a:r>
                </a:p>
              </p:txBody>
            </p:sp>
            <p:sp>
              <p:nvSpPr>
                <p:cNvPr id="13427" name="Rectangle 42"/>
                <p:cNvSpPr>
                  <a:spLocks noChangeArrowheads="1"/>
                </p:cNvSpPr>
                <p:nvPr/>
              </p:nvSpPr>
              <p:spPr bwMode="auto">
                <a:xfrm>
                  <a:off x="2600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48</a:t>
                  </a:r>
                </a:p>
              </p:txBody>
            </p:sp>
            <p:sp>
              <p:nvSpPr>
                <p:cNvPr id="13428" name="Rectangle 42"/>
                <p:cNvSpPr>
                  <a:spLocks noChangeArrowheads="1"/>
                </p:cNvSpPr>
                <p:nvPr/>
              </p:nvSpPr>
              <p:spPr bwMode="auto">
                <a:xfrm>
                  <a:off x="195" y="2342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 defTabSz="914400"/>
                  <a:r>
                    <a:rPr lang="en-GB" sz="1000">
                      <a:solidFill>
                        <a:srgbClr val="000066"/>
                      </a:solidFill>
                    </a:rPr>
                    <a:t>0,7</a:t>
                  </a:r>
                </a:p>
              </p:txBody>
            </p:sp>
            <p:sp>
              <p:nvSpPr>
                <p:cNvPr id="13429" name="Rectangle 42"/>
                <p:cNvSpPr>
                  <a:spLocks noChangeArrowheads="1"/>
                </p:cNvSpPr>
                <p:nvPr/>
              </p:nvSpPr>
              <p:spPr bwMode="auto">
                <a:xfrm>
                  <a:off x="195" y="2063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 defTabSz="914400"/>
                  <a:r>
                    <a:rPr lang="en-GB" sz="1000">
                      <a:solidFill>
                        <a:srgbClr val="000066"/>
                      </a:solidFill>
                    </a:rPr>
                    <a:t>0,8</a:t>
                  </a:r>
                </a:p>
              </p:txBody>
            </p:sp>
            <p:sp>
              <p:nvSpPr>
                <p:cNvPr id="13430" name="Rectangle 42"/>
                <p:cNvSpPr>
                  <a:spLocks noChangeArrowheads="1"/>
                </p:cNvSpPr>
                <p:nvPr/>
              </p:nvSpPr>
              <p:spPr bwMode="auto">
                <a:xfrm>
                  <a:off x="195" y="1780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 defTabSz="914400"/>
                  <a:r>
                    <a:rPr lang="en-GB" sz="1000">
                      <a:solidFill>
                        <a:srgbClr val="000066"/>
                      </a:solidFill>
                    </a:rPr>
                    <a:t>0,9</a:t>
                  </a:r>
                </a:p>
              </p:txBody>
            </p:sp>
            <p:sp>
              <p:nvSpPr>
                <p:cNvPr id="13431" name="Rectangle 42"/>
                <p:cNvSpPr>
                  <a:spLocks noChangeArrowheads="1"/>
                </p:cNvSpPr>
                <p:nvPr/>
              </p:nvSpPr>
              <p:spPr bwMode="auto">
                <a:xfrm>
                  <a:off x="262" y="1481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r" defTabSz="914400"/>
                  <a:r>
                    <a:rPr lang="en-GB" sz="1000">
                      <a:solidFill>
                        <a:srgbClr val="000066"/>
                      </a:solidFill>
                    </a:rPr>
                    <a:t>1</a:t>
                  </a:r>
                </a:p>
              </p:txBody>
            </p:sp>
            <p:grpSp>
              <p:nvGrpSpPr>
                <p:cNvPr id="13432" name="Group 178"/>
                <p:cNvGrpSpPr>
                  <a:grpSpLocks/>
                </p:cNvGrpSpPr>
                <p:nvPr/>
              </p:nvGrpSpPr>
              <p:grpSpPr bwMode="auto">
                <a:xfrm>
                  <a:off x="424" y="1566"/>
                  <a:ext cx="2279" cy="313"/>
                  <a:chOff x="424" y="930"/>
                  <a:chExt cx="2279" cy="313"/>
                </a:xfrm>
              </p:grpSpPr>
              <p:sp>
                <p:nvSpPr>
                  <p:cNvPr id="13460" name="Line 33"/>
                  <p:cNvSpPr>
                    <a:spLocks noChangeShapeType="1"/>
                  </p:cNvSpPr>
                  <p:nvPr/>
                </p:nvSpPr>
                <p:spPr bwMode="auto">
                  <a:xfrm>
                    <a:off x="424" y="930"/>
                    <a:ext cx="101" cy="32"/>
                  </a:xfrm>
                  <a:prstGeom prst="line">
                    <a:avLst/>
                  </a:prstGeom>
                  <a:noFill/>
                  <a:ln w="25400">
                    <a:solidFill>
                      <a:srgbClr val="993366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  <p:sp>
                <p:nvSpPr>
                  <p:cNvPr id="13461" name="Freeform 34"/>
                  <p:cNvSpPr>
                    <a:spLocks/>
                  </p:cNvSpPr>
                  <p:nvPr/>
                </p:nvSpPr>
                <p:spPr bwMode="auto">
                  <a:xfrm>
                    <a:off x="525" y="962"/>
                    <a:ext cx="2178" cy="281"/>
                  </a:xfrm>
                  <a:custGeom>
                    <a:avLst/>
                    <a:gdLst>
                      <a:gd name="T0" fmla="*/ 0 w 18821"/>
                      <a:gd name="T1" fmla="*/ 0 h 2420"/>
                      <a:gd name="T2" fmla="*/ 0 w 18821"/>
                      <a:gd name="T3" fmla="*/ 0 h 2420"/>
                      <a:gd name="T4" fmla="*/ 0 w 18821"/>
                      <a:gd name="T5" fmla="*/ 0 h 2420"/>
                      <a:gd name="T6" fmla="*/ 0 w 18821"/>
                      <a:gd name="T7" fmla="*/ 0 h 2420"/>
                      <a:gd name="T8" fmla="*/ 0 w 18821"/>
                      <a:gd name="T9" fmla="*/ 0 h 2420"/>
                      <a:gd name="T10" fmla="*/ 0 w 18821"/>
                      <a:gd name="T11" fmla="*/ 0 h 2420"/>
                      <a:gd name="T12" fmla="*/ 0 w 18821"/>
                      <a:gd name="T13" fmla="*/ 0 h 2420"/>
                      <a:gd name="T14" fmla="*/ 0 w 18821"/>
                      <a:gd name="T15" fmla="*/ 0 h 2420"/>
                      <a:gd name="T16" fmla="*/ 0 w 18821"/>
                      <a:gd name="T17" fmla="*/ 0 h 2420"/>
                      <a:gd name="T18" fmla="*/ 0 w 18821"/>
                      <a:gd name="T19" fmla="*/ 0 h 2420"/>
                      <a:gd name="T20" fmla="*/ 0 w 18821"/>
                      <a:gd name="T21" fmla="*/ 0 h 2420"/>
                      <a:gd name="T22" fmla="*/ 0 w 18821"/>
                      <a:gd name="T23" fmla="*/ 0 h 2420"/>
                      <a:gd name="T24" fmla="*/ 0 w 18821"/>
                      <a:gd name="T25" fmla="*/ 0 h 2420"/>
                      <a:gd name="T26" fmla="*/ 0 w 18821"/>
                      <a:gd name="T27" fmla="*/ 0 h 2420"/>
                      <a:gd name="T28" fmla="*/ 0 w 18821"/>
                      <a:gd name="T29" fmla="*/ 0 h 2420"/>
                      <a:gd name="T30" fmla="*/ 0 w 18821"/>
                      <a:gd name="T31" fmla="*/ 0 h 2420"/>
                      <a:gd name="T32" fmla="*/ 0 w 18821"/>
                      <a:gd name="T33" fmla="*/ 0 h 2420"/>
                      <a:gd name="T34" fmla="*/ 0 w 18821"/>
                      <a:gd name="T35" fmla="*/ 0 h 2420"/>
                      <a:gd name="T36" fmla="*/ 0 w 18821"/>
                      <a:gd name="T37" fmla="*/ 0 h 2420"/>
                      <a:gd name="T38" fmla="*/ 0 w 18821"/>
                      <a:gd name="T39" fmla="*/ 0 h 2420"/>
                      <a:gd name="T40" fmla="*/ 0 w 18821"/>
                      <a:gd name="T41" fmla="*/ 0 h 2420"/>
                      <a:gd name="T42" fmla="*/ 0 w 18821"/>
                      <a:gd name="T43" fmla="*/ 0 h 2420"/>
                      <a:gd name="T44" fmla="*/ 0 w 18821"/>
                      <a:gd name="T45" fmla="*/ 0 h 2420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60000 65536"/>
                      <a:gd name="T55" fmla="*/ 0 60000 65536"/>
                      <a:gd name="T56" fmla="*/ 0 60000 65536"/>
                      <a:gd name="T57" fmla="*/ 0 60000 65536"/>
                      <a:gd name="T58" fmla="*/ 0 60000 65536"/>
                      <a:gd name="T59" fmla="*/ 0 60000 65536"/>
                      <a:gd name="T60" fmla="*/ 0 60000 65536"/>
                      <a:gd name="T61" fmla="*/ 0 60000 65536"/>
                      <a:gd name="T62" fmla="*/ 0 60000 65536"/>
                      <a:gd name="T63" fmla="*/ 0 60000 65536"/>
                      <a:gd name="T64" fmla="*/ 0 60000 65536"/>
                      <a:gd name="T65" fmla="*/ 0 60000 65536"/>
                      <a:gd name="T66" fmla="*/ 0 60000 65536"/>
                      <a:gd name="T67" fmla="*/ 0 60000 65536"/>
                      <a:gd name="T68" fmla="*/ 0 60000 65536"/>
                      <a:gd name="T69" fmla="*/ 0 w 18821"/>
                      <a:gd name="T70" fmla="*/ 0 h 2420"/>
                      <a:gd name="T71" fmla="*/ 18821 w 18821"/>
                      <a:gd name="T72" fmla="*/ 2420 h 2420"/>
                    </a:gdLst>
                    <a:ahLst/>
                    <a:cxnLst>
                      <a:cxn ang="T46">
                        <a:pos x="T0" y="T1"/>
                      </a:cxn>
                      <a:cxn ang="T47">
                        <a:pos x="T2" y="T3"/>
                      </a:cxn>
                      <a:cxn ang="T48">
                        <a:pos x="T4" y="T5"/>
                      </a:cxn>
                      <a:cxn ang="T49">
                        <a:pos x="T6" y="T7"/>
                      </a:cxn>
                      <a:cxn ang="T50">
                        <a:pos x="T8" y="T9"/>
                      </a:cxn>
                      <a:cxn ang="T51">
                        <a:pos x="T10" y="T11"/>
                      </a:cxn>
                      <a:cxn ang="T52">
                        <a:pos x="T12" y="T13"/>
                      </a:cxn>
                      <a:cxn ang="T53">
                        <a:pos x="T14" y="T15"/>
                      </a:cxn>
                      <a:cxn ang="T54">
                        <a:pos x="T16" y="T17"/>
                      </a:cxn>
                      <a:cxn ang="T55">
                        <a:pos x="T18" y="T19"/>
                      </a:cxn>
                      <a:cxn ang="T56">
                        <a:pos x="T20" y="T21"/>
                      </a:cxn>
                      <a:cxn ang="T57">
                        <a:pos x="T22" y="T23"/>
                      </a:cxn>
                      <a:cxn ang="T58">
                        <a:pos x="T24" y="T25"/>
                      </a:cxn>
                      <a:cxn ang="T59">
                        <a:pos x="T26" y="T27"/>
                      </a:cxn>
                      <a:cxn ang="T60">
                        <a:pos x="T28" y="T29"/>
                      </a:cxn>
                      <a:cxn ang="T61">
                        <a:pos x="T30" y="T31"/>
                      </a:cxn>
                      <a:cxn ang="T62">
                        <a:pos x="T32" y="T33"/>
                      </a:cxn>
                      <a:cxn ang="T63">
                        <a:pos x="T34" y="T35"/>
                      </a:cxn>
                      <a:cxn ang="T64">
                        <a:pos x="T36" y="T37"/>
                      </a:cxn>
                      <a:cxn ang="T65">
                        <a:pos x="T38" y="T39"/>
                      </a:cxn>
                      <a:cxn ang="T66">
                        <a:pos x="T40" y="T41"/>
                      </a:cxn>
                      <a:cxn ang="T67">
                        <a:pos x="T42" y="T43"/>
                      </a:cxn>
                      <a:cxn ang="T68">
                        <a:pos x="T44" y="T45"/>
                      </a:cxn>
                    </a:cxnLst>
                    <a:rect l="T69" t="T70" r="T71" b="T72"/>
                    <a:pathLst>
                      <a:path w="18821" h="2420">
                        <a:moveTo>
                          <a:pt x="0" y="0"/>
                        </a:moveTo>
                        <a:lnTo>
                          <a:pt x="959" y="0"/>
                        </a:lnTo>
                        <a:lnTo>
                          <a:pt x="959" y="140"/>
                        </a:lnTo>
                        <a:lnTo>
                          <a:pt x="3980" y="140"/>
                        </a:lnTo>
                        <a:lnTo>
                          <a:pt x="3980" y="320"/>
                        </a:lnTo>
                        <a:lnTo>
                          <a:pt x="4619" y="320"/>
                        </a:lnTo>
                        <a:lnTo>
                          <a:pt x="4619" y="679"/>
                        </a:lnTo>
                        <a:lnTo>
                          <a:pt x="4939" y="679"/>
                        </a:lnTo>
                        <a:lnTo>
                          <a:pt x="4939" y="848"/>
                        </a:lnTo>
                        <a:lnTo>
                          <a:pt x="5760" y="848"/>
                        </a:lnTo>
                        <a:lnTo>
                          <a:pt x="5760" y="1019"/>
                        </a:lnTo>
                        <a:lnTo>
                          <a:pt x="6159" y="1019"/>
                        </a:lnTo>
                        <a:lnTo>
                          <a:pt x="6159" y="1208"/>
                        </a:lnTo>
                        <a:lnTo>
                          <a:pt x="9699" y="1208"/>
                        </a:lnTo>
                        <a:lnTo>
                          <a:pt x="9699" y="1380"/>
                        </a:lnTo>
                        <a:lnTo>
                          <a:pt x="14660" y="1380"/>
                        </a:lnTo>
                        <a:lnTo>
                          <a:pt x="14660" y="1519"/>
                        </a:lnTo>
                        <a:lnTo>
                          <a:pt x="14760" y="1519"/>
                        </a:lnTo>
                        <a:lnTo>
                          <a:pt x="14760" y="1700"/>
                        </a:lnTo>
                        <a:lnTo>
                          <a:pt x="14920" y="1700"/>
                        </a:lnTo>
                        <a:lnTo>
                          <a:pt x="14920" y="1840"/>
                        </a:lnTo>
                        <a:lnTo>
                          <a:pt x="18821" y="1840"/>
                        </a:lnTo>
                        <a:lnTo>
                          <a:pt x="18821" y="2420"/>
                        </a:lnTo>
                      </a:path>
                    </a:pathLst>
                  </a:custGeom>
                  <a:noFill/>
                  <a:ln w="25400">
                    <a:solidFill>
                      <a:srgbClr val="333399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</p:grpSp>
            <p:sp>
              <p:nvSpPr>
                <p:cNvPr id="13433" name="Freeform 36"/>
                <p:cNvSpPr>
                  <a:spLocks/>
                </p:cNvSpPr>
                <p:nvPr/>
              </p:nvSpPr>
              <p:spPr bwMode="auto">
                <a:xfrm>
                  <a:off x="434" y="1578"/>
                  <a:ext cx="2272" cy="377"/>
                </a:xfrm>
                <a:custGeom>
                  <a:avLst/>
                  <a:gdLst>
                    <a:gd name="T0" fmla="*/ 0 w 19632"/>
                    <a:gd name="T1" fmla="*/ 0 h 3251"/>
                    <a:gd name="T2" fmla="*/ 0 w 19632"/>
                    <a:gd name="T3" fmla="*/ 0 h 3251"/>
                    <a:gd name="T4" fmla="*/ 0 w 19632"/>
                    <a:gd name="T5" fmla="*/ 0 h 3251"/>
                    <a:gd name="T6" fmla="*/ 0 w 19632"/>
                    <a:gd name="T7" fmla="*/ 0 h 3251"/>
                    <a:gd name="T8" fmla="*/ 0 w 19632"/>
                    <a:gd name="T9" fmla="*/ 0 h 3251"/>
                    <a:gd name="T10" fmla="*/ 0 w 19632"/>
                    <a:gd name="T11" fmla="*/ 0 h 3251"/>
                    <a:gd name="T12" fmla="*/ 0 w 19632"/>
                    <a:gd name="T13" fmla="*/ 0 h 3251"/>
                    <a:gd name="T14" fmla="*/ 0 w 19632"/>
                    <a:gd name="T15" fmla="*/ 0 h 3251"/>
                    <a:gd name="T16" fmla="*/ 0 w 19632"/>
                    <a:gd name="T17" fmla="*/ 0 h 3251"/>
                    <a:gd name="T18" fmla="*/ 0 w 19632"/>
                    <a:gd name="T19" fmla="*/ 0 h 3251"/>
                    <a:gd name="T20" fmla="*/ 0 w 19632"/>
                    <a:gd name="T21" fmla="*/ 0 h 3251"/>
                    <a:gd name="T22" fmla="*/ 0 w 19632"/>
                    <a:gd name="T23" fmla="*/ 0 h 3251"/>
                    <a:gd name="T24" fmla="*/ 0 w 19632"/>
                    <a:gd name="T25" fmla="*/ 0 h 3251"/>
                    <a:gd name="T26" fmla="*/ 0 w 19632"/>
                    <a:gd name="T27" fmla="*/ 0 h 3251"/>
                    <a:gd name="T28" fmla="*/ 0 w 19632"/>
                    <a:gd name="T29" fmla="*/ 0 h 3251"/>
                    <a:gd name="T30" fmla="*/ 0 w 19632"/>
                    <a:gd name="T31" fmla="*/ 0 h 3251"/>
                    <a:gd name="T32" fmla="*/ 0 w 19632"/>
                    <a:gd name="T33" fmla="*/ 0 h 3251"/>
                    <a:gd name="T34" fmla="*/ 0 w 19632"/>
                    <a:gd name="T35" fmla="*/ 0 h 3251"/>
                    <a:gd name="T36" fmla="*/ 0 w 19632"/>
                    <a:gd name="T37" fmla="*/ 0 h 3251"/>
                    <a:gd name="T38" fmla="*/ 0 w 19632"/>
                    <a:gd name="T39" fmla="*/ 0 h 3251"/>
                    <a:gd name="T40" fmla="*/ 0 w 19632"/>
                    <a:gd name="T41" fmla="*/ 0 h 3251"/>
                    <a:gd name="T42" fmla="*/ 0 w 19632"/>
                    <a:gd name="T43" fmla="*/ 0 h 3251"/>
                    <a:gd name="T44" fmla="*/ 0 w 19632"/>
                    <a:gd name="T45" fmla="*/ 0 h 3251"/>
                    <a:gd name="T46" fmla="*/ 0 w 19632"/>
                    <a:gd name="T47" fmla="*/ 0 h 3251"/>
                    <a:gd name="T48" fmla="*/ 0 w 19632"/>
                    <a:gd name="T49" fmla="*/ 0 h 3251"/>
                    <a:gd name="T50" fmla="*/ 0 w 19632"/>
                    <a:gd name="T51" fmla="*/ 0 h 3251"/>
                    <a:gd name="T52" fmla="*/ 0 w 19632"/>
                    <a:gd name="T53" fmla="*/ 0 h 3251"/>
                    <a:gd name="T54" fmla="*/ 0 w 19632"/>
                    <a:gd name="T55" fmla="*/ 0 h 3251"/>
                    <a:gd name="T56" fmla="*/ 0 w 19632"/>
                    <a:gd name="T57" fmla="*/ 0 h 3251"/>
                    <a:gd name="T58" fmla="*/ 0 w 19632"/>
                    <a:gd name="T59" fmla="*/ 0 h 3251"/>
                    <a:gd name="T60" fmla="*/ 0 w 19632"/>
                    <a:gd name="T61" fmla="*/ 0 h 3251"/>
                    <a:gd name="T62" fmla="*/ 0 w 19632"/>
                    <a:gd name="T63" fmla="*/ 0 h 3251"/>
                    <a:gd name="T64" fmla="*/ 0 w 19632"/>
                    <a:gd name="T65" fmla="*/ 0 h 3251"/>
                    <a:gd name="T66" fmla="*/ 0 w 19632"/>
                    <a:gd name="T67" fmla="*/ 0 h 3251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w 19632"/>
                    <a:gd name="T103" fmla="*/ 0 h 3251"/>
                    <a:gd name="T104" fmla="*/ 19632 w 19632"/>
                    <a:gd name="T105" fmla="*/ 3251 h 3251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T102" t="T103" r="T104" b="T105"/>
                  <a:pathLst>
                    <a:path w="19632" h="3251">
                      <a:moveTo>
                        <a:pt x="0" y="0"/>
                      </a:moveTo>
                      <a:lnTo>
                        <a:pt x="0" y="163"/>
                      </a:lnTo>
                      <a:lnTo>
                        <a:pt x="280" y="163"/>
                      </a:lnTo>
                      <a:lnTo>
                        <a:pt x="280" y="244"/>
                      </a:lnTo>
                      <a:lnTo>
                        <a:pt x="806" y="244"/>
                      </a:lnTo>
                      <a:lnTo>
                        <a:pt x="806" y="540"/>
                      </a:lnTo>
                      <a:lnTo>
                        <a:pt x="1646" y="540"/>
                      </a:lnTo>
                      <a:lnTo>
                        <a:pt x="1646" y="720"/>
                      </a:lnTo>
                      <a:lnTo>
                        <a:pt x="1927" y="720"/>
                      </a:lnTo>
                      <a:lnTo>
                        <a:pt x="1927" y="872"/>
                      </a:lnTo>
                      <a:lnTo>
                        <a:pt x="2825" y="872"/>
                      </a:lnTo>
                      <a:lnTo>
                        <a:pt x="2825" y="1131"/>
                      </a:lnTo>
                      <a:lnTo>
                        <a:pt x="3024" y="1131"/>
                      </a:lnTo>
                      <a:lnTo>
                        <a:pt x="3024" y="1220"/>
                      </a:lnTo>
                      <a:lnTo>
                        <a:pt x="4367" y="1220"/>
                      </a:lnTo>
                      <a:lnTo>
                        <a:pt x="4367" y="1411"/>
                      </a:lnTo>
                      <a:lnTo>
                        <a:pt x="5774" y="1411"/>
                      </a:lnTo>
                      <a:lnTo>
                        <a:pt x="5774" y="1612"/>
                      </a:lnTo>
                      <a:lnTo>
                        <a:pt x="6375" y="1612"/>
                      </a:lnTo>
                      <a:lnTo>
                        <a:pt x="6375" y="1840"/>
                      </a:lnTo>
                      <a:lnTo>
                        <a:pt x="7127" y="1840"/>
                      </a:lnTo>
                      <a:lnTo>
                        <a:pt x="7127" y="1964"/>
                      </a:lnTo>
                      <a:lnTo>
                        <a:pt x="8544" y="1964"/>
                      </a:lnTo>
                      <a:lnTo>
                        <a:pt x="8544" y="2131"/>
                      </a:lnTo>
                      <a:lnTo>
                        <a:pt x="10934" y="2131"/>
                      </a:lnTo>
                      <a:lnTo>
                        <a:pt x="10934" y="2359"/>
                      </a:lnTo>
                      <a:lnTo>
                        <a:pt x="14710" y="2359"/>
                      </a:lnTo>
                      <a:lnTo>
                        <a:pt x="14710" y="2571"/>
                      </a:lnTo>
                      <a:lnTo>
                        <a:pt x="15631" y="2571"/>
                      </a:lnTo>
                      <a:lnTo>
                        <a:pt x="15631" y="2712"/>
                      </a:lnTo>
                      <a:lnTo>
                        <a:pt x="17871" y="2712"/>
                      </a:lnTo>
                      <a:lnTo>
                        <a:pt x="17871" y="2900"/>
                      </a:lnTo>
                      <a:lnTo>
                        <a:pt x="19632" y="2900"/>
                      </a:lnTo>
                      <a:lnTo>
                        <a:pt x="19632" y="3251"/>
                      </a:lnTo>
                    </a:path>
                  </a:pathLst>
                </a:custGeom>
                <a:noFill/>
                <a:ln w="25400">
                  <a:solidFill>
                    <a:srgbClr val="CC66FF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4" name="Line 37"/>
                <p:cNvSpPr>
                  <a:spLocks noChangeShapeType="1"/>
                </p:cNvSpPr>
                <p:nvPr/>
              </p:nvSpPr>
              <p:spPr bwMode="auto">
                <a:xfrm flipV="1">
                  <a:off x="364" y="2841"/>
                  <a:ext cx="124" cy="83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5" name="Line 38"/>
                <p:cNvSpPr>
                  <a:spLocks noChangeShapeType="1"/>
                </p:cNvSpPr>
                <p:nvPr/>
              </p:nvSpPr>
              <p:spPr bwMode="auto">
                <a:xfrm flipV="1">
                  <a:off x="378" y="2879"/>
                  <a:ext cx="125" cy="87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6" name="Line 39"/>
                <p:cNvSpPr>
                  <a:spLocks noChangeShapeType="1"/>
                </p:cNvSpPr>
                <p:nvPr/>
              </p:nvSpPr>
              <p:spPr bwMode="auto">
                <a:xfrm>
                  <a:off x="1567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7" name="Line 40"/>
                <p:cNvSpPr>
                  <a:spLocks noChangeShapeType="1"/>
                </p:cNvSpPr>
                <p:nvPr/>
              </p:nvSpPr>
              <p:spPr bwMode="auto">
                <a:xfrm>
                  <a:off x="1757" y="3003"/>
                  <a:ext cx="0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8" name="Line 41"/>
                <p:cNvSpPr>
                  <a:spLocks noChangeShapeType="1"/>
                </p:cNvSpPr>
                <p:nvPr/>
              </p:nvSpPr>
              <p:spPr bwMode="auto">
                <a:xfrm>
                  <a:off x="1947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39" name="Line 42"/>
                <p:cNvSpPr>
                  <a:spLocks noChangeShapeType="1"/>
                </p:cNvSpPr>
                <p:nvPr/>
              </p:nvSpPr>
              <p:spPr bwMode="auto">
                <a:xfrm>
                  <a:off x="2136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0" name="Line 43"/>
                <p:cNvSpPr>
                  <a:spLocks noChangeShapeType="1"/>
                </p:cNvSpPr>
                <p:nvPr/>
              </p:nvSpPr>
              <p:spPr bwMode="auto">
                <a:xfrm>
                  <a:off x="2326" y="3003"/>
                  <a:ext cx="0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1" name="Line 44"/>
                <p:cNvSpPr>
                  <a:spLocks noChangeShapeType="1"/>
                </p:cNvSpPr>
                <p:nvPr/>
              </p:nvSpPr>
              <p:spPr bwMode="auto">
                <a:xfrm>
                  <a:off x="2517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2" name="Line 45"/>
                <p:cNvSpPr>
                  <a:spLocks noChangeShapeType="1"/>
                </p:cNvSpPr>
                <p:nvPr/>
              </p:nvSpPr>
              <p:spPr bwMode="auto">
                <a:xfrm>
                  <a:off x="2704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3" name="Line 46"/>
                <p:cNvSpPr>
                  <a:spLocks noChangeShapeType="1"/>
                </p:cNvSpPr>
                <p:nvPr/>
              </p:nvSpPr>
              <p:spPr bwMode="auto">
                <a:xfrm>
                  <a:off x="422" y="2931"/>
                  <a:ext cx="3" cy="109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4" name="Line 47"/>
                <p:cNvSpPr>
                  <a:spLocks noChangeShapeType="1"/>
                </p:cNvSpPr>
                <p:nvPr/>
              </p:nvSpPr>
              <p:spPr bwMode="auto">
                <a:xfrm>
                  <a:off x="396" y="2999"/>
                  <a:ext cx="28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5" name="Line 48"/>
                <p:cNvSpPr>
                  <a:spLocks noChangeShapeType="1"/>
                </p:cNvSpPr>
                <p:nvPr/>
              </p:nvSpPr>
              <p:spPr bwMode="auto">
                <a:xfrm>
                  <a:off x="617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6" name="Line 49"/>
                <p:cNvSpPr>
                  <a:spLocks noChangeShapeType="1"/>
                </p:cNvSpPr>
                <p:nvPr/>
              </p:nvSpPr>
              <p:spPr bwMode="auto">
                <a:xfrm>
                  <a:off x="807" y="3003"/>
                  <a:ext cx="0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7" name="Line 50"/>
                <p:cNvSpPr>
                  <a:spLocks noChangeShapeType="1"/>
                </p:cNvSpPr>
                <p:nvPr/>
              </p:nvSpPr>
              <p:spPr bwMode="auto">
                <a:xfrm>
                  <a:off x="996" y="3003"/>
                  <a:ext cx="0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8" name="Line 51"/>
                <p:cNvSpPr>
                  <a:spLocks noChangeShapeType="1"/>
                </p:cNvSpPr>
                <p:nvPr/>
              </p:nvSpPr>
              <p:spPr bwMode="auto">
                <a:xfrm>
                  <a:off x="1186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49" name="Line 52"/>
                <p:cNvSpPr>
                  <a:spLocks noChangeShapeType="1"/>
                </p:cNvSpPr>
                <p:nvPr/>
              </p:nvSpPr>
              <p:spPr bwMode="auto">
                <a:xfrm>
                  <a:off x="1378" y="3003"/>
                  <a:ext cx="1" cy="4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0" name="Line 53"/>
                <p:cNvSpPr>
                  <a:spLocks noChangeShapeType="1"/>
                </p:cNvSpPr>
                <p:nvPr/>
              </p:nvSpPr>
              <p:spPr bwMode="auto">
                <a:xfrm>
                  <a:off x="424" y="1566"/>
                  <a:ext cx="1" cy="1313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1" name="Line 54"/>
                <p:cNvSpPr>
                  <a:spLocks noChangeShapeType="1"/>
                </p:cNvSpPr>
                <p:nvPr/>
              </p:nvSpPr>
              <p:spPr bwMode="auto">
                <a:xfrm>
                  <a:off x="424" y="2999"/>
                  <a:ext cx="2380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2" name="Line 55"/>
                <p:cNvSpPr>
                  <a:spLocks noChangeShapeType="1"/>
                </p:cNvSpPr>
                <p:nvPr/>
              </p:nvSpPr>
              <p:spPr bwMode="auto">
                <a:xfrm>
                  <a:off x="386" y="1858"/>
                  <a:ext cx="38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3" name="Line 56"/>
                <p:cNvSpPr>
                  <a:spLocks noChangeShapeType="1"/>
                </p:cNvSpPr>
                <p:nvPr/>
              </p:nvSpPr>
              <p:spPr bwMode="auto">
                <a:xfrm>
                  <a:off x="386" y="2140"/>
                  <a:ext cx="38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4" name="Line 57"/>
                <p:cNvSpPr>
                  <a:spLocks noChangeShapeType="1"/>
                </p:cNvSpPr>
                <p:nvPr/>
              </p:nvSpPr>
              <p:spPr bwMode="auto">
                <a:xfrm>
                  <a:off x="386" y="2426"/>
                  <a:ext cx="38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5" name="Line 58"/>
                <p:cNvSpPr>
                  <a:spLocks noChangeShapeType="1"/>
                </p:cNvSpPr>
                <p:nvPr/>
              </p:nvSpPr>
              <p:spPr bwMode="auto">
                <a:xfrm>
                  <a:off x="386" y="2712"/>
                  <a:ext cx="38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6" name="Line 59"/>
                <p:cNvSpPr>
                  <a:spLocks noChangeShapeType="1"/>
                </p:cNvSpPr>
                <p:nvPr/>
              </p:nvSpPr>
              <p:spPr bwMode="auto">
                <a:xfrm>
                  <a:off x="379" y="2999"/>
                  <a:ext cx="37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7" name="Line 60"/>
                <p:cNvSpPr>
                  <a:spLocks noChangeShapeType="1"/>
                </p:cNvSpPr>
                <p:nvPr/>
              </p:nvSpPr>
              <p:spPr bwMode="auto">
                <a:xfrm>
                  <a:off x="386" y="1566"/>
                  <a:ext cx="38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458" name="Rectangle 42"/>
                <p:cNvSpPr>
                  <a:spLocks noChangeArrowheads="1"/>
                </p:cNvSpPr>
                <p:nvPr/>
              </p:nvSpPr>
              <p:spPr bwMode="auto">
                <a:xfrm>
                  <a:off x="348" y="3048"/>
                  <a:ext cx="160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</a:t>
                  </a:r>
                </a:p>
              </p:txBody>
            </p:sp>
            <p:sp>
              <p:nvSpPr>
                <p:cNvPr id="13459" name="Rectangle 3"/>
                <p:cNvSpPr>
                  <a:spLocks noChangeArrowheads="1"/>
                </p:cNvSpPr>
                <p:nvPr/>
              </p:nvSpPr>
              <p:spPr bwMode="auto">
                <a:xfrm>
                  <a:off x="2358" y="1281"/>
                  <a:ext cx="112" cy="91"/>
                </a:xfrm>
                <a:prstGeom prst="rect">
                  <a:avLst/>
                </a:prstGeom>
                <a:solidFill>
                  <a:srgbClr val="333399"/>
                </a:soli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l"/>
                  <a:endParaRPr lang="en-GB">
                    <a:solidFill>
                      <a:srgbClr val="333399"/>
                    </a:solidFill>
                  </a:endParaRPr>
                </a:p>
              </p:txBody>
            </p:sp>
          </p:grpSp>
        </p:grpSp>
        <p:sp>
          <p:nvSpPr>
            <p:cNvPr id="13397" name="AutoShape 126"/>
            <p:cNvSpPr>
              <a:spLocks noChangeArrowheads="1"/>
            </p:cNvSpPr>
            <p:nvPr/>
          </p:nvSpPr>
          <p:spPr bwMode="auto">
            <a:xfrm>
              <a:off x="3524250" y="1935201"/>
              <a:ext cx="2055813" cy="337056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en-GB" sz="2800"/>
            </a:p>
          </p:txBody>
        </p:sp>
        <p:sp>
          <p:nvSpPr>
            <p:cNvPr id="13398" name="Rectangle 4"/>
            <p:cNvSpPr>
              <a:spLocks noChangeArrowheads="1"/>
            </p:cNvSpPr>
            <p:nvPr/>
          </p:nvSpPr>
          <p:spPr bwMode="auto">
            <a:xfrm>
              <a:off x="4764088" y="2011990"/>
              <a:ext cx="177800" cy="144680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en-GB">
                <a:solidFill>
                  <a:srgbClr val="333399"/>
                </a:solidFill>
              </a:endParaRPr>
            </a:p>
          </p:txBody>
        </p:sp>
        <p:sp>
          <p:nvSpPr>
            <p:cNvPr id="13399" name="ZoneTexte 84"/>
            <p:cNvSpPr txBox="1">
              <a:spLocks noChangeArrowheads="1"/>
            </p:cNvSpPr>
            <p:nvPr/>
          </p:nvSpPr>
          <p:spPr bwMode="auto">
            <a:xfrm>
              <a:off x="3875088" y="1909763"/>
              <a:ext cx="547687" cy="3672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3400" name="ZoneTexte 85"/>
            <p:cNvSpPr txBox="1">
              <a:spLocks noChangeArrowheads="1"/>
            </p:cNvSpPr>
            <p:nvPr/>
          </p:nvSpPr>
          <p:spPr bwMode="auto">
            <a:xfrm>
              <a:off x="4897438" y="1909763"/>
              <a:ext cx="540597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en-GB" b="1">
                  <a:solidFill>
                    <a:srgbClr val="333399"/>
                  </a:solidFill>
                  <a:latin typeface="Calibri" pitchFamily="34" charset="0"/>
                </a:rPr>
                <a:t>IP/r</a:t>
              </a:r>
            </a:p>
          </p:txBody>
        </p:sp>
        <p:grpSp>
          <p:nvGrpSpPr>
            <p:cNvPr id="13320" name="Groupe 148"/>
            <p:cNvGrpSpPr>
              <a:grpSpLocks/>
            </p:cNvGrpSpPr>
            <p:nvPr/>
          </p:nvGrpSpPr>
          <p:grpSpPr bwMode="auto">
            <a:xfrm>
              <a:off x="4706938" y="2351088"/>
              <a:ext cx="4244975" cy="3436937"/>
              <a:chOff x="4706948" y="2351829"/>
              <a:chExt cx="4244965" cy="3436196"/>
            </a:xfrm>
          </p:grpSpPr>
          <p:sp>
            <p:nvSpPr>
              <p:cNvPr id="13321" name="AutoShape 126"/>
              <p:cNvSpPr>
                <a:spLocks noChangeArrowheads="1"/>
              </p:cNvSpPr>
              <p:nvPr/>
            </p:nvSpPr>
            <p:spPr bwMode="auto">
              <a:xfrm>
                <a:off x="4746625" y="5310188"/>
                <a:ext cx="4205288" cy="477837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/>
              <a:lstStyle/>
              <a:p>
                <a:pPr algn="l"/>
                <a:endParaRPr lang="en-GB" sz="2800"/>
              </a:p>
            </p:txBody>
          </p:sp>
          <p:sp>
            <p:nvSpPr>
              <p:cNvPr id="13322" name="Rectangle 163"/>
              <p:cNvSpPr>
                <a:spLocks noChangeArrowheads="1"/>
              </p:cNvSpPr>
              <p:nvPr/>
            </p:nvSpPr>
            <p:spPr bwMode="auto">
              <a:xfrm>
                <a:off x="4878388" y="534352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134</a:t>
                </a:r>
              </a:p>
            </p:txBody>
          </p:sp>
          <p:sp>
            <p:nvSpPr>
              <p:cNvPr id="13323" name="Rectangle 164"/>
              <p:cNvSpPr>
                <a:spLocks noChangeArrowheads="1"/>
              </p:cNvSpPr>
              <p:nvPr/>
            </p:nvSpPr>
            <p:spPr bwMode="auto">
              <a:xfrm>
                <a:off x="5216525" y="534352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122</a:t>
                </a:r>
              </a:p>
            </p:txBody>
          </p:sp>
          <p:sp>
            <p:nvSpPr>
              <p:cNvPr id="13324" name="Rectangle 165"/>
              <p:cNvSpPr>
                <a:spLocks noChangeArrowheads="1"/>
              </p:cNvSpPr>
              <p:nvPr/>
            </p:nvSpPr>
            <p:spPr bwMode="auto">
              <a:xfrm>
                <a:off x="6096000" y="534352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119</a:t>
                </a:r>
              </a:p>
            </p:txBody>
          </p:sp>
          <p:sp>
            <p:nvSpPr>
              <p:cNvPr id="13325" name="Rectangle 166"/>
              <p:cNvSpPr>
                <a:spLocks noChangeArrowheads="1"/>
              </p:cNvSpPr>
              <p:nvPr/>
            </p:nvSpPr>
            <p:spPr bwMode="auto">
              <a:xfrm>
                <a:off x="7305675" y="534352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119</a:t>
                </a:r>
              </a:p>
            </p:txBody>
          </p:sp>
          <p:sp>
            <p:nvSpPr>
              <p:cNvPr id="13326" name="Rectangle 167"/>
              <p:cNvSpPr>
                <a:spLocks noChangeArrowheads="1"/>
              </p:cNvSpPr>
              <p:nvPr/>
            </p:nvSpPr>
            <p:spPr bwMode="auto">
              <a:xfrm>
                <a:off x="8534400" y="534352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CC66FF"/>
                    </a:solidFill>
                  </a:rPr>
                  <a:t>116</a:t>
                </a:r>
              </a:p>
            </p:txBody>
          </p:sp>
          <p:sp>
            <p:nvSpPr>
              <p:cNvPr id="13327" name="Rectangle 168"/>
              <p:cNvSpPr>
                <a:spLocks noChangeArrowheads="1"/>
              </p:cNvSpPr>
              <p:nvPr/>
            </p:nvSpPr>
            <p:spPr bwMode="auto">
              <a:xfrm>
                <a:off x="4878388" y="5527675"/>
                <a:ext cx="417512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139</a:t>
                </a:r>
              </a:p>
            </p:txBody>
          </p:sp>
          <p:sp>
            <p:nvSpPr>
              <p:cNvPr id="13328" name="Rectangle 169"/>
              <p:cNvSpPr>
                <a:spLocks noChangeArrowheads="1"/>
              </p:cNvSpPr>
              <p:nvPr/>
            </p:nvSpPr>
            <p:spPr bwMode="auto">
              <a:xfrm>
                <a:off x="5216525" y="552767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128</a:t>
                </a:r>
              </a:p>
            </p:txBody>
          </p:sp>
          <p:sp>
            <p:nvSpPr>
              <p:cNvPr id="13329" name="Rectangle 170"/>
              <p:cNvSpPr>
                <a:spLocks noChangeArrowheads="1"/>
              </p:cNvSpPr>
              <p:nvPr/>
            </p:nvSpPr>
            <p:spPr bwMode="auto">
              <a:xfrm>
                <a:off x="6096000" y="552767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126</a:t>
                </a:r>
              </a:p>
            </p:txBody>
          </p:sp>
          <p:sp>
            <p:nvSpPr>
              <p:cNvPr id="13330" name="Rectangle 171"/>
              <p:cNvSpPr>
                <a:spLocks noChangeArrowheads="1"/>
              </p:cNvSpPr>
              <p:nvPr/>
            </p:nvSpPr>
            <p:spPr bwMode="auto">
              <a:xfrm>
                <a:off x="7305675" y="552767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125</a:t>
                </a:r>
              </a:p>
            </p:txBody>
          </p:sp>
          <p:sp>
            <p:nvSpPr>
              <p:cNvPr id="13331" name="Rectangle 172"/>
              <p:cNvSpPr>
                <a:spLocks noChangeArrowheads="1"/>
              </p:cNvSpPr>
              <p:nvPr/>
            </p:nvSpPr>
            <p:spPr bwMode="auto">
              <a:xfrm>
                <a:off x="8534400" y="5527675"/>
                <a:ext cx="417513" cy="260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>
                <a:prstShdw prst="shdw17" dist="17961" dir="2700000">
                  <a:srgbClr val="708688">
                    <a:alpha val="74997"/>
                  </a:srgbClr>
                </a:prstShdw>
              </a:effectLst>
            </p:spPr>
            <p:txBody>
              <a:bodyPr wrap="none">
                <a:spAutoFit/>
              </a:bodyPr>
              <a:lstStyle/>
              <a:p>
                <a:pPr defTabSz="914400"/>
                <a:r>
                  <a:rPr lang="en-GB" sz="1100" b="1">
                    <a:solidFill>
                      <a:srgbClr val="333399"/>
                    </a:solidFill>
                  </a:rPr>
                  <a:t>124</a:t>
                </a:r>
              </a:p>
            </p:txBody>
          </p:sp>
          <p:grpSp>
            <p:nvGrpSpPr>
              <p:cNvPr id="13332" name="Group 189"/>
              <p:cNvGrpSpPr>
                <a:grpSpLocks/>
              </p:cNvGrpSpPr>
              <p:nvPr/>
            </p:nvGrpSpPr>
            <p:grpSpPr bwMode="auto">
              <a:xfrm>
                <a:off x="4706948" y="2351829"/>
                <a:ext cx="4205295" cy="2910804"/>
                <a:chOff x="2965" y="1481"/>
                <a:chExt cx="2649" cy="1833"/>
              </a:xfrm>
            </p:grpSpPr>
            <p:sp>
              <p:nvSpPr>
                <p:cNvPr id="13333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3216" y="1570"/>
                  <a:ext cx="6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34" name="Line 70"/>
                <p:cNvSpPr>
                  <a:spLocks noChangeShapeType="1"/>
                </p:cNvSpPr>
                <p:nvPr/>
              </p:nvSpPr>
              <p:spPr bwMode="auto">
                <a:xfrm flipH="1" flipV="1">
                  <a:off x="3442" y="1566"/>
                  <a:ext cx="1" cy="13"/>
                </a:xfrm>
                <a:prstGeom prst="line">
                  <a:avLst/>
                </a:prstGeom>
                <a:noFill/>
                <a:ln w="15875">
                  <a:solidFill>
                    <a:srgbClr val="FF9900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grpSp>
              <p:nvGrpSpPr>
                <p:cNvPr id="13335" name="Group 180"/>
                <p:cNvGrpSpPr>
                  <a:grpSpLocks/>
                </p:cNvGrpSpPr>
                <p:nvPr/>
              </p:nvGrpSpPr>
              <p:grpSpPr bwMode="auto">
                <a:xfrm>
                  <a:off x="3222" y="1565"/>
                  <a:ext cx="2283" cy="127"/>
                  <a:chOff x="3222" y="929"/>
                  <a:chExt cx="2283" cy="127"/>
                </a:xfrm>
              </p:grpSpPr>
              <p:sp>
                <p:nvSpPr>
                  <p:cNvPr id="13392" name="Line 7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3222" y="929"/>
                    <a:ext cx="220" cy="1"/>
                  </a:xfrm>
                  <a:prstGeom prst="line">
                    <a:avLst/>
                  </a:prstGeom>
                  <a:noFill/>
                  <a:ln w="28575">
                    <a:solidFill>
                      <a:srgbClr val="CC66FF"/>
                    </a:solidFill>
                    <a:round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endParaRPr lang="fr-FR"/>
                  </a:p>
                </p:txBody>
              </p:sp>
              <p:grpSp>
                <p:nvGrpSpPr>
                  <p:cNvPr id="13393" name="Group 179"/>
                  <p:cNvGrpSpPr>
                    <a:grpSpLocks/>
                  </p:cNvGrpSpPr>
                  <p:nvPr/>
                </p:nvGrpSpPr>
                <p:grpSpPr bwMode="auto">
                  <a:xfrm>
                    <a:off x="3443" y="943"/>
                    <a:ext cx="2062" cy="113"/>
                    <a:chOff x="3443" y="943"/>
                    <a:chExt cx="2062" cy="113"/>
                  </a:xfrm>
                </p:grpSpPr>
                <p:sp>
                  <p:nvSpPr>
                    <p:cNvPr id="13394" name="Line 66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5468" y="1018"/>
                      <a:ext cx="10" cy="1"/>
                    </a:xfrm>
                    <a:prstGeom prst="line">
                      <a:avLst/>
                    </a:prstGeom>
                    <a:noFill/>
                    <a:ln w="28575">
                      <a:solidFill>
                        <a:srgbClr val="CC66FF"/>
                      </a:solidFill>
                      <a:round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3395" name="Freeform 67"/>
                    <p:cNvSpPr>
                      <a:spLocks/>
                    </p:cNvSpPr>
                    <p:nvPr/>
                  </p:nvSpPr>
                  <p:spPr bwMode="auto">
                    <a:xfrm>
                      <a:off x="3443" y="943"/>
                      <a:ext cx="2025" cy="75"/>
                    </a:xfrm>
                    <a:custGeom>
                      <a:avLst/>
                      <a:gdLst>
                        <a:gd name="T0" fmla="*/ 0 w 13500"/>
                        <a:gd name="T1" fmla="*/ 0 h 502"/>
                        <a:gd name="T2" fmla="*/ 0 w 13500"/>
                        <a:gd name="T3" fmla="*/ 0 h 502"/>
                        <a:gd name="T4" fmla="*/ 0 w 13500"/>
                        <a:gd name="T5" fmla="*/ 0 h 502"/>
                        <a:gd name="T6" fmla="*/ 0 w 13500"/>
                        <a:gd name="T7" fmla="*/ 0 h 502"/>
                        <a:gd name="T8" fmla="*/ 0 w 13500"/>
                        <a:gd name="T9" fmla="*/ 0 h 502"/>
                        <a:gd name="T10" fmla="*/ 0 w 13500"/>
                        <a:gd name="T11" fmla="*/ 0 h 502"/>
                        <a:gd name="T12" fmla="*/ 0 w 13500"/>
                        <a:gd name="T13" fmla="*/ 0 h 502"/>
                        <a:gd name="T14" fmla="*/ 0 w 13500"/>
                        <a:gd name="T15" fmla="*/ 0 h 502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13500"/>
                        <a:gd name="T25" fmla="*/ 0 h 502"/>
                        <a:gd name="T26" fmla="*/ 13500 w 13500"/>
                        <a:gd name="T27" fmla="*/ 502 h 502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13500" h="502">
                          <a:moveTo>
                            <a:pt x="13500" y="502"/>
                          </a:moveTo>
                          <a:lnTo>
                            <a:pt x="12425" y="502"/>
                          </a:lnTo>
                          <a:lnTo>
                            <a:pt x="12425" y="344"/>
                          </a:lnTo>
                          <a:lnTo>
                            <a:pt x="3392" y="344"/>
                          </a:lnTo>
                          <a:lnTo>
                            <a:pt x="3392" y="167"/>
                          </a:lnTo>
                          <a:lnTo>
                            <a:pt x="2899" y="167"/>
                          </a:lnTo>
                          <a:lnTo>
                            <a:pt x="2899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CC66FF"/>
                      </a:solidFill>
                      <a:round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endParaRPr lang="fr-FR"/>
                    </a:p>
                  </p:txBody>
                </p:sp>
                <p:sp>
                  <p:nvSpPr>
                    <p:cNvPr id="13396" name="Freeform 72"/>
                    <p:cNvSpPr>
                      <a:spLocks/>
                    </p:cNvSpPr>
                    <p:nvPr/>
                  </p:nvSpPr>
                  <p:spPr bwMode="auto">
                    <a:xfrm>
                      <a:off x="5478" y="1018"/>
                      <a:ext cx="27" cy="38"/>
                    </a:xfrm>
                    <a:custGeom>
                      <a:avLst/>
                      <a:gdLst>
                        <a:gd name="T0" fmla="*/ 0 w 176"/>
                        <a:gd name="T1" fmla="*/ 0 h 247"/>
                        <a:gd name="T2" fmla="*/ 0 w 176"/>
                        <a:gd name="T3" fmla="*/ 0 h 247"/>
                        <a:gd name="T4" fmla="*/ 0 w 176"/>
                        <a:gd name="T5" fmla="*/ 0 h 247"/>
                        <a:gd name="T6" fmla="*/ 0 60000 65536"/>
                        <a:gd name="T7" fmla="*/ 0 60000 65536"/>
                        <a:gd name="T8" fmla="*/ 0 60000 65536"/>
                        <a:gd name="T9" fmla="*/ 0 w 176"/>
                        <a:gd name="T10" fmla="*/ 0 h 247"/>
                        <a:gd name="T11" fmla="*/ 176 w 176"/>
                        <a:gd name="T12" fmla="*/ 247 h 247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76" h="247">
                          <a:moveTo>
                            <a:pt x="176" y="247"/>
                          </a:moveTo>
                          <a:lnTo>
                            <a:pt x="176" y="0"/>
                          </a:lnTo>
                          <a:lnTo>
                            <a:pt x="0" y="0"/>
                          </a:lnTo>
                        </a:path>
                      </a:pathLst>
                    </a:custGeom>
                    <a:noFill/>
                    <a:ln w="28575">
                      <a:solidFill>
                        <a:srgbClr val="CC66FF"/>
                      </a:solidFill>
                      <a:round/>
                      <a:headEnd/>
                      <a:tailEnd/>
                    </a:ln>
                  </p:spPr>
                  <p:txBody>
                    <a:bodyPr wrap="none">
                      <a:spAutoFit/>
                    </a:bodyPr>
                    <a:lstStyle/>
                    <a:p>
                      <a:endParaRPr lang="fr-FR"/>
                    </a:p>
                  </p:txBody>
                </p:sp>
              </p:grpSp>
            </p:grpSp>
            <p:sp>
              <p:nvSpPr>
                <p:cNvPr id="13336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4930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37" name="Line 75"/>
                <p:cNvSpPr>
                  <a:spLocks noChangeShapeType="1"/>
                </p:cNvSpPr>
                <p:nvPr/>
              </p:nvSpPr>
              <p:spPr bwMode="auto">
                <a:xfrm flipV="1">
                  <a:off x="4547" y="2992"/>
                  <a:ext cx="1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38" name="Line 76"/>
                <p:cNvSpPr>
                  <a:spLocks noChangeShapeType="1"/>
                </p:cNvSpPr>
                <p:nvPr/>
              </p:nvSpPr>
              <p:spPr bwMode="auto">
                <a:xfrm flipH="1">
                  <a:off x="4547" y="2992"/>
                  <a:ext cx="193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39" name="Line 77"/>
                <p:cNvSpPr>
                  <a:spLocks noChangeShapeType="1"/>
                </p:cNvSpPr>
                <p:nvPr/>
              </p:nvSpPr>
              <p:spPr bwMode="auto">
                <a:xfrm flipV="1">
                  <a:off x="4740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0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4740" y="2992"/>
                  <a:ext cx="190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1" name="Line 79"/>
                <p:cNvSpPr>
                  <a:spLocks noChangeShapeType="1"/>
                </p:cNvSpPr>
                <p:nvPr/>
              </p:nvSpPr>
              <p:spPr bwMode="auto">
                <a:xfrm flipV="1">
                  <a:off x="5314" y="2992"/>
                  <a:ext cx="1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2" name="Line 80"/>
                <p:cNvSpPr>
                  <a:spLocks noChangeShapeType="1"/>
                </p:cNvSpPr>
                <p:nvPr/>
              </p:nvSpPr>
              <p:spPr bwMode="auto">
                <a:xfrm flipV="1">
                  <a:off x="5124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3" name="Line 81"/>
                <p:cNvSpPr>
                  <a:spLocks noChangeShapeType="1"/>
                </p:cNvSpPr>
                <p:nvPr/>
              </p:nvSpPr>
              <p:spPr bwMode="auto">
                <a:xfrm flipH="1">
                  <a:off x="5124" y="2992"/>
                  <a:ext cx="190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4" name="Line 82"/>
                <p:cNvSpPr>
                  <a:spLocks noChangeShapeType="1"/>
                </p:cNvSpPr>
                <p:nvPr/>
              </p:nvSpPr>
              <p:spPr bwMode="auto">
                <a:xfrm flipH="1">
                  <a:off x="4930" y="2992"/>
                  <a:ext cx="194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5" name="Line 83"/>
                <p:cNvSpPr>
                  <a:spLocks noChangeShapeType="1"/>
                </p:cNvSpPr>
                <p:nvPr/>
              </p:nvSpPr>
              <p:spPr bwMode="auto">
                <a:xfrm flipH="1">
                  <a:off x="5505" y="2992"/>
                  <a:ext cx="97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6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5505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7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5314" y="2992"/>
                  <a:ext cx="191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8" name="Line 86"/>
                <p:cNvSpPr>
                  <a:spLocks noChangeShapeType="1"/>
                </p:cNvSpPr>
                <p:nvPr/>
              </p:nvSpPr>
              <p:spPr bwMode="auto">
                <a:xfrm>
                  <a:off x="3163" y="1554"/>
                  <a:ext cx="51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49" name="Line 87"/>
                <p:cNvSpPr>
                  <a:spLocks noChangeShapeType="1"/>
                </p:cNvSpPr>
                <p:nvPr/>
              </p:nvSpPr>
              <p:spPr bwMode="auto">
                <a:xfrm>
                  <a:off x="3163" y="1847"/>
                  <a:ext cx="51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0" name="Line 88"/>
                <p:cNvSpPr>
                  <a:spLocks noChangeShapeType="1"/>
                </p:cNvSpPr>
                <p:nvPr/>
              </p:nvSpPr>
              <p:spPr bwMode="auto">
                <a:xfrm>
                  <a:off x="3163" y="2136"/>
                  <a:ext cx="51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1" name="Line 89"/>
                <p:cNvSpPr>
                  <a:spLocks noChangeShapeType="1"/>
                </p:cNvSpPr>
                <p:nvPr/>
              </p:nvSpPr>
              <p:spPr bwMode="auto">
                <a:xfrm>
                  <a:off x="3163" y="2417"/>
                  <a:ext cx="51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2" name="Line 90"/>
                <p:cNvSpPr>
                  <a:spLocks noChangeShapeType="1"/>
                </p:cNvSpPr>
                <p:nvPr/>
              </p:nvSpPr>
              <p:spPr bwMode="auto">
                <a:xfrm>
                  <a:off x="3163" y="2709"/>
                  <a:ext cx="51" cy="1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3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3399" y="2992"/>
                  <a:ext cx="1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4" name="Line 98"/>
                <p:cNvSpPr>
                  <a:spLocks noChangeShapeType="1"/>
                </p:cNvSpPr>
                <p:nvPr/>
              </p:nvSpPr>
              <p:spPr bwMode="auto">
                <a:xfrm>
                  <a:off x="3163" y="2992"/>
                  <a:ext cx="53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5" name="Line 99"/>
                <p:cNvSpPr>
                  <a:spLocks noChangeShapeType="1"/>
                </p:cNvSpPr>
                <p:nvPr/>
              </p:nvSpPr>
              <p:spPr bwMode="auto">
                <a:xfrm flipH="1">
                  <a:off x="3216" y="2992"/>
                  <a:ext cx="183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6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3974" y="2992"/>
                  <a:ext cx="1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7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3595" y="2992"/>
                  <a:ext cx="1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8" name="Line 103"/>
                <p:cNvSpPr>
                  <a:spLocks noChangeShapeType="1"/>
                </p:cNvSpPr>
                <p:nvPr/>
              </p:nvSpPr>
              <p:spPr bwMode="auto">
                <a:xfrm flipH="1">
                  <a:off x="3595" y="2992"/>
                  <a:ext cx="185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59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3780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0" name="Line 105"/>
                <p:cNvSpPr>
                  <a:spLocks noChangeShapeType="1"/>
                </p:cNvSpPr>
                <p:nvPr/>
              </p:nvSpPr>
              <p:spPr bwMode="auto">
                <a:xfrm flipH="1">
                  <a:off x="3780" y="2992"/>
                  <a:ext cx="194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1" name="Line 106"/>
                <p:cNvSpPr>
                  <a:spLocks noChangeShapeType="1"/>
                </p:cNvSpPr>
                <p:nvPr/>
              </p:nvSpPr>
              <p:spPr bwMode="auto">
                <a:xfrm flipV="1">
                  <a:off x="4361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2" name="Line 107"/>
                <p:cNvSpPr>
                  <a:spLocks noChangeShapeType="1"/>
                </p:cNvSpPr>
                <p:nvPr/>
              </p:nvSpPr>
              <p:spPr bwMode="auto">
                <a:xfrm flipV="1">
                  <a:off x="4169" y="2992"/>
                  <a:ext cx="0" cy="46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3" name="Line 108"/>
                <p:cNvSpPr>
                  <a:spLocks noChangeShapeType="1"/>
                </p:cNvSpPr>
                <p:nvPr/>
              </p:nvSpPr>
              <p:spPr bwMode="auto">
                <a:xfrm flipH="1">
                  <a:off x="4169" y="2992"/>
                  <a:ext cx="192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4" name="Line 109"/>
                <p:cNvSpPr>
                  <a:spLocks noChangeShapeType="1"/>
                </p:cNvSpPr>
                <p:nvPr/>
              </p:nvSpPr>
              <p:spPr bwMode="auto">
                <a:xfrm flipH="1">
                  <a:off x="3974" y="2992"/>
                  <a:ext cx="195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5" name="Line 110"/>
                <p:cNvSpPr>
                  <a:spLocks noChangeShapeType="1"/>
                </p:cNvSpPr>
                <p:nvPr/>
              </p:nvSpPr>
              <p:spPr bwMode="auto">
                <a:xfrm flipH="1">
                  <a:off x="3399" y="2992"/>
                  <a:ext cx="196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6" name="Line 112"/>
                <p:cNvSpPr>
                  <a:spLocks noChangeShapeType="1"/>
                </p:cNvSpPr>
                <p:nvPr/>
              </p:nvSpPr>
              <p:spPr bwMode="auto">
                <a:xfrm flipH="1">
                  <a:off x="4361" y="2992"/>
                  <a:ext cx="186" cy="0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67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4608" y="2577"/>
                  <a:ext cx="582" cy="17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 defTabSz="914400"/>
                  <a:r>
                    <a:rPr lang="en-GB" sz="1200" b="1">
                      <a:solidFill>
                        <a:srgbClr val="000066"/>
                      </a:solidFill>
                    </a:rPr>
                    <a:t>p = 0,4602</a:t>
                  </a:r>
                </a:p>
              </p:txBody>
            </p:sp>
            <p:sp>
              <p:nvSpPr>
                <p:cNvPr id="13368" name="Rectangle 42"/>
                <p:cNvSpPr>
                  <a:spLocks noChangeArrowheads="1"/>
                </p:cNvSpPr>
                <p:nvPr/>
              </p:nvSpPr>
              <p:spPr bwMode="auto">
                <a:xfrm>
                  <a:off x="2965" y="2631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0.6</a:t>
                  </a:r>
                </a:p>
              </p:txBody>
            </p:sp>
            <p:sp>
              <p:nvSpPr>
                <p:cNvPr id="13369" name="Rectangle 42"/>
                <p:cNvSpPr>
                  <a:spLocks noChangeArrowheads="1"/>
                </p:cNvSpPr>
                <p:nvPr/>
              </p:nvSpPr>
              <p:spPr bwMode="auto">
                <a:xfrm>
                  <a:off x="3318" y="3049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</a:t>
                  </a:r>
                </a:p>
              </p:txBody>
            </p:sp>
            <p:sp>
              <p:nvSpPr>
                <p:cNvPr id="13370" name="Rectangle 42"/>
                <p:cNvSpPr>
                  <a:spLocks noChangeArrowheads="1"/>
                </p:cNvSpPr>
                <p:nvPr/>
              </p:nvSpPr>
              <p:spPr bwMode="auto">
                <a:xfrm>
                  <a:off x="3507" y="3049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8</a:t>
                  </a:r>
                </a:p>
              </p:txBody>
            </p:sp>
            <p:sp>
              <p:nvSpPr>
                <p:cNvPr id="13371" name="Rectangle 42"/>
                <p:cNvSpPr>
                  <a:spLocks noChangeArrowheads="1"/>
                </p:cNvSpPr>
                <p:nvPr/>
              </p:nvSpPr>
              <p:spPr bwMode="auto">
                <a:xfrm>
                  <a:off x="3683" y="3049"/>
                  <a:ext cx="205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12</a:t>
                  </a:r>
                </a:p>
              </p:txBody>
            </p:sp>
            <p:sp>
              <p:nvSpPr>
                <p:cNvPr id="13372" name="Rectangle 42"/>
                <p:cNvSpPr>
                  <a:spLocks noChangeArrowheads="1"/>
                </p:cNvSpPr>
                <p:nvPr/>
              </p:nvSpPr>
              <p:spPr bwMode="auto">
                <a:xfrm>
                  <a:off x="3881" y="3049"/>
                  <a:ext cx="205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16</a:t>
                  </a:r>
                </a:p>
              </p:txBody>
            </p:sp>
            <p:sp>
              <p:nvSpPr>
                <p:cNvPr id="13373" name="Rectangle 42"/>
                <p:cNvSpPr>
                  <a:spLocks noChangeArrowheads="1"/>
                </p:cNvSpPr>
                <p:nvPr/>
              </p:nvSpPr>
              <p:spPr bwMode="auto">
                <a:xfrm>
                  <a:off x="4084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20</a:t>
                  </a:r>
                </a:p>
              </p:txBody>
            </p:sp>
            <p:sp>
              <p:nvSpPr>
                <p:cNvPr id="13374" name="Rectangle 42"/>
                <p:cNvSpPr>
                  <a:spLocks noChangeArrowheads="1"/>
                </p:cNvSpPr>
                <p:nvPr/>
              </p:nvSpPr>
              <p:spPr bwMode="auto">
                <a:xfrm>
                  <a:off x="4274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24</a:t>
                  </a:r>
                </a:p>
              </p:txBody>
            </p:sp>
            <p:sp>
              <p:nvSpPr>
                <p:cNvPr id="13375" name="Rectangle 42"/>
                <p:cNvSpPr>
                  <a:spLocks noChangeArrowheads="1"/>
                </p:cNvSpPr>
                <p:nvPr/>
              </p:nvSpPr>
              <p:spPr bwMode="auto">
                <a:xfrm>
                  <a:off x="4455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28</a:t>
                  </a:r>
                </a:p>
              </p:txBody>
            </p:sp>
            <p:sp>
              <p:nvSpPr>
                <p:cNvPr id="13376" name="Rectangle 42"/>
                <p:cNvSpPr>
                  <a:spLocks noChangeArrowheads="1"/>
                </p:cNvSpPr>
                <p:nvPr/>
              </p:nvSpPr>
              <p:spPr bwMode="auto">
                <a:xfrm>
                  <a:off x="4651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32</a:t>
                  </a:r>
                </a:p>
              </p:txBody>
            </p:sp>
            <p:sp>
              <p:nvSpPr>
                <p:cNvPr id="13377" name="Rectangle 42"/>
                <p:cNvSpPr>
                  <a:spLocks noChangeArrowheads="1"/>
                </p:cNvSpPr>
                <p:nvPr/>
              </p:nvSpPr>
              <p:spPr bwMode="auto">
                <a:xfrm>
                  <a:off x="4847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36</a:t>
                  </a:r>
                </a:p>
              </p:txBody>
            </p:sp>
            <p:sp>
              <p:nvSpPr>
                <p:cNvPr id="13378" name="Rectangle 42"/>
                <p:cNvSpPr>
                  <a:spLocks noChangeArrowheads="1"/>
                </p:cNvSpPr>
                <p:nvPr/>
              </p:nvSpPr>
              <p:spPr bwMode="auto">
                <a:xfrm>
                  <a:off x="5038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40</a:t>
                  </a:r>
                </a:p>
              </p:txBody>
            </p:sp>
            <p:sp>
              <p:nvSpPr>
                <p:cNvPr id="13379" name="Rectangle 42"/>
                <p:cNvSpPr>
                  <a:spLocks noChangeArrowheads="1"/>
                </p:cNvSpPr>
                <p:nvPr/>
              </p:nvSpPr>
              <p:spPr bwMode="auto">
                <a:xfrm>
                  <a:off x="5217" y="3049"/>
                  <a:ext cx="204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44</a:t>
                  </a:r>
                </a:p>
              </p:txBody>
            </p:sp>
            <p:sp>
              <p:nvSpPr>
                <p:cNvPr id="13380" name="Rectangle 42"/>
                <p:cNvSpPr>
                  <a:spLocks noChangeArrowheads="1"/>
                </p:cNvSpPr>
                <p:nvPr/>
              </p:nvSpPr>
              <p:spPr bwMode="auto">
                <a:xfrm>
                  <a:off x="5411" y="3049"/>
                  <a:ext cx="203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48</a:t>
                  </a:r>
                </a:p>
              </p:txBody>
            </p:sp>
            <p:sp>
              <p:nvSpPr>
                <p:cNvPr id="13381" name="Rectangle 42"/>
                <p:cNvSpPr>
                  <a:spLocks noChangeArrowheads="1"/>
                </p:cNvSpPr>
                <p:nvPr/>
              </p:nvSpPr>
              <p:spPr bwMode="auto">
                <a:xfrm>
                  <a:off x="2965" y="2342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0.7</a:t>
                  </a:r>
                </a:p>
              </p:txBody>
            </p:sp>
            <p:sp>
              <p:nvSpPr>
                <p:cNvPr id="13382" name="Rectangle 42"/>
                <p:cNvSpPr>
                  <a:spLocks noChangeArrowheads="1"/>
                </p:cNvSpPr>
                <p:nvPr/>
              </p:nvSpPr>
              <p:spPr bwMode="auto">
                <a:xfrm>
                  <a:off x="2965" y="2063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0.8</a:t>
                  </a:r>
                </a:p>
              </p:txBody>
            </p:sp>
            <p:sp>
              <p:nvSpPr>
                <p:cNvPr id="13383" name="Rectangle 42"/>
                <p:cNvSpPr>
                  <a:spLocks noChangeArrowheads="1"/>
                </p:cNvSpPr>
                <p:nvPr/>
              </p:nvSpPr>
              <p:spPr bwMode="auto">
                <a:xfrm>
                  <a:off x="2965" y="1772"/>
                  <a:ext cx="227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0.9</a:t>
                  </a:r>
                </a:p>
              </p:txBody>
            </p:sp>
            <p:sp>
              <p:nvSpPr>
                <p:cNvPr id="13384" name="Rectangle 42"/>
                <p:cNvSpPr>
                  <a:spLocks noChangeArrowheads="1"/>
                </p:cNvSpPr>
                <p:nvPr/>
              </p:nvSpPr>
              <p:spPr bwMode="auto">
                <a:xfrm>
                  <a:off x="3022" y="1481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1</a:t>
                  </a:r>
                </a:p>
              </p:txBody>
            </p:sp>
            <p:sp>
              <p:nvSpPr>
                <p:cNvPr id="13385" name="Rectangle 42"/>
                <p:cNvSpPr>
                  <a:spLocks noChangeArrowheads="1"/>
                </p:cNvSpPr>
                <p:nvPr/>
              </p:nvSpPr>
              <p:spPr bwMode="auto">
                <a:xfrm>
                  <a:off x="3130" y="3049"/>
                  <a:ext cx="160" cy="15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defTabSz="914400"/>
                  <a:r>
                    <a:rPr lang="en-GB" sz="1000">
                      <a:solidFill>
                        <a:srgbClr val="000066"/>
                      </a:solidFill>
                    </a:rPr>
                    <a:t>0</a:t>
                  </a:r>
                </a:p>
              </p:txBody>
            </p:sp>
            <p:sp>
              <p:nvSpPr>
                <p:cNvPr id="13386" name="Text Box 174"/>
                <p:cNvSpPr txBox="1">
                  <a:spLocks noChangeArrowheads="1"/>
                </p:cNvSpPr>
                <p:nvPr/>
              </p:nvSpPr>
              <p:spPr bwMode="auto">
                <a:xfrm>
                  <a:off x="4280" y="3159"/>
                  <a:ext cx="491" cy="1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l" defTabSz="914400"/>
                  <a:r>
                    <a:rPr lang="fr-FR" sz="1000" b="1">
                      <a:solidFill>
                        <a:srgbClr val="000066"/>
                      </a:solidFill>
                    </a:rPr>
                    <a:t>Semaines</a:t>
                  </a:r>
                </a:p>
              </p:txBody>
            </p:sp>
            <p:sp>
              <p:nvSpPr>
                <p:cNvPr id="13387" name="Line 158"/>
                <p:cNvSpPr>
                  <a:spLocks noChangeShapeType="1"/>
                </p:cNvSpPr>
                <p:nvPr/>
              </p:nvSpPr>
              <p:spPr bwMode="auto">
                <a:xfrm flipV="1">
                  <a:off x="3155" y="2841"/>
                  <a:ext cx="124" cy="83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88" name="Line 159"/>
                <p:cNvSpPr>
                  <a:spLocks noChangeShapeType="1"/>
                </p:cNvSpPr>
                <p:nvPr/>
              </p:nvSpPr>
              <p:spPr bwMode="auto">
                <a:xfrm flipV="1">
                  <a:off x="3169" y="2879"/>
                  <a:ext cx="125" cy="87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89" name="Line 161"/>
                <p:cNvSpPr>
                  <a:spLocks noChangeShapeType="1"/>
                </p:cNvSpPr>
                <p:nvPr/>
              </p:nvSpPr>
              <p:spPr bwMode="auto">
                <a:xfrm>
                  <a:off x="3215" y="1566"/>
                  <a:ext cx="1" cy="1313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90" name="Line 162"/>
                <p:cNvSpPr>
                  <a:spLocks noChangeShapeType="1"/>
                </p:cNvSpPr>
                <p:nvPr/>
              </p:nvSpPr>
              <p:spPr bwMode="auto">
                <a:xfrm>
                  <a:off x="3213" y="2937"/>
                  <a:ext cx="3" cy="109"/>
                </a:xfrm>
                <a:prstGeom prst="line">
                  <a:avLst/>
                </a:prstGeom>
                <a:noFill/>
                <a:ln w="12700">
                  <a:solidFill>
                    <a:srgbClr val="000066"/>
                  </a:solidFill>
                  <a:round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endParaRPr lang="fr-FR"/>
                </a:p>
              </p:txBody>
            </p:sp>
            <p:sp>
              <p:nvSpPr>
                <p:cNvPr id="13391" name="Freeform 181"/>
                <p:cNvSpPr>
                  <a:spLocks/>
                </p:cNvSpPr>
                <p:nvPr/>
              </p:nvSpPr>
              <p:spPr bwMode="auto">
                <a:xfrm>
                  <a:off x="3214" y="1554"/>
                  <a:ext cx="2296" cy="131"/>
                </a:xfrm>
                <a:custGeom>
                  <a:avLst/>
                  <a:gdLst>
                    <a:gd name="T0" fmla="*/ 0 w 15317"/>
                    <a:gd name="T1" fmla="*/ 0 h 879"/>
                    <a:gd name="T2" fmla="*/ 0 w 15317"/>
                    <a:gd name="T3" fmla="*/ 0 h 879"/>
                    <a:gd name="T4" fmla="*/ 0 w 15317"/>
                    <a:gd name="T5" fmla="*/ 0 h 879"/>
                    <a:gd name="T6" fmla="*/ 0 w 15317"/>
                    <a:gd name="T7" fmla="*/ 0 h 879"/>
                    <a:gd name="T8" fmla="*/ 0 w 15317"/>
                    <a:gd name="T9" fmla="*/ 0 h 879"/>
                    <a:gd name="T10" fmla="*/ 0 w 15317"/>
                    <a:gd name="T11" fmla="*/ 0 h 879"/>
                    <a:gd name="T12" fmla="*/ 0 w 15317"/>
                    <a:gd name="T13" fmla="*/ 0 h 879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w 15317"/>
                    <a:gd name="T22" fmla="*/ 0 h 879"/>
                    <a:gd name="T23" fmla="*/ 15317 w 15317"/>
                    <a:gd name="T24" fmla="*/ 879 h 879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T21" t="T22" r="T23" b="T24"/>
                  <a:pathLst>
                    <a:path w="15317" h="879">
                      <a:moveTo>
                        <a:pt x="15317" y="879"/>
                      </a:moveTo>
                      <a:lnTo>
                        <a:pt x="15317" y="416"/>
                      </a:lnTo>
                      <a:lnTo>
                        <a:pt x="5425" y="416"/>
                      </a:lnTo>
                      <a:lnTo>
                        <a:pt x="5425" y="306"/>
                      </a:lnTo>
                      <a:lnTo>
                        <a:pt x="5089" y="306"/>
                      </a:lnTo>
                      <a:lnTo>
                        <a:pt x="5089" y="118"/>
                      </a:lnTo>
                      <a:lnTo>
                        <a:pt x="0" y="0"/>
                      </a:lnTo>
                    </a:path>
                  </a:pathLst>
                </a:custGeom>
                <a:noFill/>
                <a:ln w="28575">
                  <a:solidFill>
                    <a:srgbClr val="333399"/>
                  </a:solidFill>
                  <a:round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endParaRPr lang="fr-FR"/>
                </a:p>
              </p:txBody>
            </p:sp>
          </p:grpSp>
        </p:grpSp>
        <p:sp>
          <p:nvSpPr>
            <p:cNvPr id="151" name="Rectangle 3"/>
            <p:cNvSpPr>
              <a:spLocks noChangeArrowheads="1"/>
            </p:cNvSpPr>
            <p:nvPr/>
          </p:nvSpPr>
          <p:spPr bwMode="auto">
            <a:xfrm>
              <a:off x="3743325" y="2011990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333399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ce réservé du contenu 2"/>
          <p:cNvSpPr>
            <a:spLocks noGrp="1"/>
          </p:cNvSpPr>
          <p:nvPr>
            <p:ph idx="1"/>
          </p:nvPr>
        </p:nvSpPr>
        <p:spPr>
          <a:xfrm>
            <a:off x="250825" y="1196975"/>
            <a:ext cx="8858250" cy="5303838"/>
          </a:xfrm>
        </p:spPr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Echec virologique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La première de 2 mesures consécutives d</a:t>
            </a:r>
            <a:r>
              <a:rPr lang="fr-FR" altLang="fr-FR" sz="2000" dirty="0" smtClean="0">
                <a:ea typeface="ＭＳ Ｐゴシック" pitchFamily="34" charset="-128"/>
              </a:rPr>
              <a:t>’</a:t>
            </a:r>
            <a:r>
              <a:rPr lang="fr-FR" sz="2000" dirty="0" smtClean="0">
                <a:ea typeface="ＭＳ Ｐゴシック" pitchFamily="34" charset="-128"/>
              </a:rPr>
              <a:t>ARN VIH ≥ 50 c/ml, séparées d</a:t>
            </a:r>
            <a:r>
              <a:rPr lang="fr-FR" altLang="fr-FR" sz="2000" dirty="0" smtClean="0">
                <a:ea typeface="ＭＳ Ｐゴシック" pitchFamily="34" charset="-128"/>
              </a:rPr>
              <a:t>’</a:t>
            </a:r>
            <a:r>
              <a:rPr lang="fr-FR" sz="2000" dirty="0" smtClean="0">
                <a:ea typeface="ＭＳ Ｐゴシック" pitchFamily="34" charset="-128"/>
              </a:rPr>
              <a:t>au moins 2 semaines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EV à S48 : 4 (2,9 %) dans le bras RAL vs 6 (4,4 %) dans le bras IP/r</a:t>
            </a:r>
          </a:p>
          <a:p>
            <a:pPr lvl="2"/>
            <a:r>
              <a:rPr lang="fr-FR" sz="2000" dirty="0" smtClean="0">
                <a:ea typeface="ＭＳ Ｐゴシック" pitchFamily="34" charset="-128"/>
              </a:rPr>
              <a:t>Pas de différence chez les patients avec ou sans EV concernant</a:t>
            </a:r>
          </a:p>
          <a:p>
            <a:pPr lvl="3"/>
            <a:r>
              <a:rPr lang="fr-FR" sz="1800" dirty="0" smtClean="0">
                <a:ea typeface="ＭＳ Ｐゴシック" pitchFamily="34" charset="-128"/>
              </a:rPr>
              <a:t>Caractéristiques démographiques, paramètres VIH, INTI associés, IP, durée suppression virologique à l</a:t>
            </a:r>
            <a:r>
              <a:rPr lang="fr-FR" altLang="fr-FR" sz="1800" dirty="0" smtClean="0">
                <a:ea typeface="ＭＳ Ｐゴシック" pitchFamily="34" charset="-128"/>
              </a:rPr>
              <a:t>’</a:t>
            </a:r>
            <a:r>
              <a:rPr lang="fr-FR" sz="1800" dirty="0" smtClean="0">
                <a:ea typeface="ＭＳ Ｐゴシック" pitchFamily="34" charset="-128"/>
              </a:rPr>
              <a:t>inclusion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Délai médian contrôle virologique avant inclusion : 62,85 mois chez les patients sans EV antérieur vs 65 mois chez ceux avec antécédent d</a:t>
            </a:r>
            <a:r>
              <a:rPr lang="fr-FR" altLang="fr-FR" sz="1800" dirty="0" smtClean="0">
                <a:ea typeface="ＭＳ Ｐゴシック" pitchFamily="34" charset="-128"/>
              </a:rPr>
              <a:t>’</a:t>
            </a:r>
            <a:r>
              <a:rPr lang="fr-FR" sz="1800" dirty="0" smtClean="0">
                <a:ea typeface="ＭＳ Ｐゴシック" pitchFamily="34" charset="-128"/>
              </a:rPr>
              <a:t>EV</a:t>
            </a:r>
          </a:p>
          <a:p>
            <a:pPr lvl="1"/>
            <a:r>
              <a:rPr lang="fr-FR" sz="2000" dirty="0" smtClean="0">
                <a:ea typeface="ＭＳ Ｐゴシック" pitchFamily="34" charset="-128"/>
              </a:rPr>
              <a:t>74/250 patients (50 %) avaient un antécédent d</a:t>
            </a:r>
            <a:r>
              <a:rPr lang="fr-FR" altLang="fr-FR" sz="2000" dirty="0" smtClean="0">
                <a:ea typeface="ＭＳ Ｐゴシック" pitchFamily="34" charset="-128"/>
              </a:rPr>
              <a:t>’</a:t>
            </a:r>
            <a:r>
              <a:rPr lang="fr-FR" sz="2000" dirty="0" smtClean="0">
                <a:ea typeface="ＭＳ Ｐゴシック" pitchFamily="34" charset="-128"/>
              </a:rPr>
              <a:t>EV avec génotype disponible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GSS pour les INTI associés &lt; 1 : 15/38 (39 %) dans groupe RAL vs 9/36 (25 %) dans groupe IP : survenue EV chez 0/15 vs 2/9 (22 %), respectivement (p = 0,13)</a:t>
            </a:r>
          </a:p>
          <a:p>
            <a:pPr lvl="2"/>
            <a:r>
              <a:rPr lang="fr-FR" sz="1800" dirty="0" smtClean="0">
                <a:ea typeface="ＭＳ Ｐゴシック" pitchFamily="34" charset="-128"/>
              </a:rPr>
              <a:t>De plus, 0/11 patients avec GSS ≤ 0,5 des INTI associés ont eu un EV dans le groupe RAL</a:t>
            </a:r>
          </a:p>
          <a:p>
            <a:pPr lvl="2"/>
            <a:endParaRPr lang="fr-FR" dirty="0" smtClean="0">
              <a:ea typeface="ＭＳ Ｐゴシック" pitchFamily="34" charset="-128"/>
            </a:endParaRPr>
          </a:p>
          <a:p>
            <a:pPr lvl="1"/>
            <a:endParaRPr lang="fr-FR" dirty="0" smtClean="0">
              <a:ea typeface="ＭＳ Ｐゴシック" pitchFamily="34" charset="-128"/>
            </a:endParaRPr>
          </a:p>
        </p:txBody>
      </p:sp>
      <p:sp>
        <p:nvSpPr>
          <p:cNvPr id="15362" name="ZoneTexte 69"/>
          <p:cNvSpPr txBox="1">
            <a:spLocks noChangeArrowheads="1"/>
          </p:cNvSpPr>
          <p:nvPr/>
        </p:nvSpPr>
        <p:spPr bwMode="auto">
          <a:xfrm>
            <a:off x="5181600" y="6542088"/>
            <a:ext cx="3919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Blanco JL. Antiviral Therapy 2015, epub ahead of print</a:t>
            </a:r>
          </a:p>
        </p:txBody>
      </p:sp>
      <p:sp>
        <p:nvSpPr>
          <p:cNvPr id="15363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536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38" name="Text Box 2"/>
          <p:cNvSpPr txBox="1">
            <a:spLocks noChangeArrowheads="1"/>
          </p:cNvSpPr>
          <p:nvPr/>
        </p:nvSpPr>
        <p:spPr bwMode="auto">
          <a:xfrm>
            <a:off x="838200" y="1773238"/>
            <a:ext cx="7496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fr-FR" sz="2000" b="1">
                <a:solidFill>
                  <a:srgbClr val="CC3300"/>
                </a:solidFill>
                <a:latin typeface="Calibri" pitchFamily="34" charset="0"/>
              </a:rPr>
              <a:t>Modifications moyennes (%) des paramères lipidiques entre J0 et S48</a:t>
            </a:r>
          </a:p>
        </p:txBody>
      </p:sp>
      <p:sp>
        <p:nvSpPr>
          <p:cNvPr id="16440" name="Espace réservé du contenu 2"/>
          <p:cNvSpPr>
            <a:spLocks noGrp="1"/>
          </p:cNvSpPr>
          <p:nvPr>
            <p:ph idx="1"/>
          </p:nvPr>
        </p:nvSpPr>
        <p:spPr>
          <a:xfrm>
            <a:off x="50800" y="1173163"/>
            <a:ext cx="9093200" cy="709612"/>
          </a:xfrm>
        </p:spPr>
        <p:txBody>
          <a:bodyPr/>
          <a:lstStyle/>
          <a:p>
            <a:r>
              <a:rPr lang="fr-FR" sz="1700" smtClean="0">
                <a:solidFill>
                  <a:srgbClr val="000066"/>
                </a:solidFill>
                <a:ea typeface="ＭＳ Ｐゴシック" pitchFamily="34" charset="-128"/>
              </a:rPr>
              <a:t>A J0, la médiane du cholestérol total (CT) était de 198 mg/dl, 15 % des patients avaient un CT &gt; 240 mg/dl, 12 % un LDL-C &gt; 160 mg/dl, 40 % des triglycérides &gt; 200 mg/dl</a:t>
            </a:r>
          </a:p>
        </p:txBody>
      </p:sp>
      <p:sp>
        <p:nvSpPr>
          <p:cNvPr id="16441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6442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grpSp>
        <p:nvGrpSpPr>
          <p:cNvPr id="72" name="Groupe 71"/>
          <p:cNvGrpSpPr/>
          <p:nvPr/>
        </p:nvGrpSpPr>
        <p:grpSpPr>
          <a:xfrm>
            <a:off x="323850" y="2205038"/>
            <a:ext cx="8116888" cy="4546600"/>
            <a:chOff x="323850" y="2205038"/>
            <a:chExt cx="8116888" cy="4546600"/>
          </a:xfrm>
        </p:grpSpPr>
        <p:sp>
          <p:nvSpPr>
            <p:cNvPr id="16385" name="Text Box 5"/>
            <p:cNvSpPr txBox="1">
              <a:spLocks noChangeArrowheads="1"/>
            </p:cNvSpPr>
            <p:nvPr/>
          </p:nvSpPr>
          <p:spPr bwMode="auto">
            <a:xfrm>
              <a:off x="1306513" y="6477000"/>
              <a:ext cx="9064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p &lt; 0,0001</a:t>
              </a:r>
            </a:p>
          </p:txBody>
        </p:sp>
        <p:sp>
          <p:nvSpPr>
            <p:cNvPr id="16386" name="Text Box 6"/>
            <p:cNvSpPr txBox="1">
              <a:spLocks noChangeArrowheads="1"/>
            </p:cNvSpPr>
            <p:nvPr/>
          </p:nvSpPr>
          <p:spPr bwMode="auto">
            <a:xfrm>
              <a:off x="2843213" y="5300663"/>
              <a:ext cx="906462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p &lt; 0,0001</a:t>
              </a:r>
            </a:p>
          </p:txBody>
        </p:sp>
        <p:sp>
          <p:nvSpPr>
            <p:cNvPr id="16387" name="Text Box 7"/>
            <p:cNvSpPr txBox="1">
              <a:spLocks noChangeArrowheads="1"/>
            </p:cNvSpPr>
            <p:nvPr/>
          </p:nvSpPr>
          <p:spPr bwMode="auto">
            <a:xfrm>
              <a:off x="4383088" y="4762500"/>
              <a:ext cx="82232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p &lt; 0,001</a:t>
              </a:r>
            </a:p>
          </p:txBody>
        </p:sp>
        <p:sp>
          <p:nvSpPr>
            <p:cNvPr id="16388" name="Text Box 8"/>
            <p:cNvSpPr txBox="1">
              <a:spLocks noChangeArrowheads="1"/>
            </p:cNvSpPr>
            <p:nvPr/>
          </p:nvSpPr>
          <p:spPr bwMode="auto">
            <a:xfrm>
              <a:off x="5795963" y="4356100"/>
              <a:ext cx="906462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p &lt; 0,0001</a:t>
              </a:r>
            </a:p>
          </p:txBody>
        </p:sp>
        <p:sp>
          <p:nvSpPr>
            <p:cNvPr id="16389" name="Text Box 9"/>
            <p:cNvSpPr txBox="1">
              <a:spLocks noChangeArrowheads="1"/>
            </p:cNvSpPr>
            <p:nvPr/>
          </p:nvSpPr>
          <p:spPr bwMode="auto">
            <a:xfrm>
              <a:off x="7353300" y="4533900"/>
              <a:ext cx="695325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sz="1200">
                  <a:solidFill>
                    <a:srgbClr val="000066"/>
                  </a:solidFill>
                </a:rPr>
                <a:t>p &lt;0,05</a:t>
              </a:r>
            </a:p>
          </p:txBody>
        </p:sp>
        <p:sp>
          <p:nvSpPr>
            <p:cNvPr id="16390" name="Rectangle 10"/>
            <p:cNvSpPr>
              <a:spLocks noChangeArrowheads="1"/>
            </p:cNvSpPr>
            <p:nvPr/>
          </p:nvSpPr>
          <p:spPr bwMode="auto">
            <a:xfrm>
              <a:off x="1338263" y="3605213"/>
              <a:ext cx="428625" cy="251460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1" name="Rectangle 11"/>
            <p:cNvSpPr>
              <a:spLocks noChangeArrowheads="1"/>
            </p:cNvSpPr>
            <p:nvPr/>
          </p:nvSpPr>
          <p:spPr bwMode="auto">
            <a:xfrm>
              <a:off x="2822575" y="3605213"/>
              <a:ext cx="428625" cy="12763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2" name="Rectangle 12"/>
            <p:cNvSpPr>
              <a:spLocks noChangeArrowheads="1"/>
            </p:cNvSpPr>
            <p:nvPr/>
          </p:nvSpPr>
          <p:spPr bwMode="auto">
            <a:xfrm>
              <a:off x="4308475" y="3605213"/>
              <a:ext cx="428625" cy="7429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3" name="Rectangle 13"/>
            <p:cNvSpPr>
              <a:spLocks noChangeArrowheads="1"/>
            </p:cNvSpPr>
            <p:nvPr/>
          </p:nvSpPr>
          <p:spPr bwMode="auto">
            <a:xfrm>
              <a:off x="5784850" y="3605213"/>
              <a:ext cx="427038" cy="3619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4" name="Rectangle 14"/>
            <p:cNvSpPr>
              <a:spLocks noChangeArrowheads="1"/>
            </p:cNvSpPr>
            <p:nvPr/>
          </p:nvSpPr>
          <p:spPr bwMode="auto">
            <a:xfrm>
              <a:off x="7269163" y="3605213"/>
              <a:ext cx="428625" cy="552450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5" name="Rectangle 15"/>
            <p:cNvSpPr>
              <a:spLocks noChangeArrowheads="1"/>
            </p:cNvSpPr>
            <p:nvPr/>
          </p:nvSpPr>
          <p:spPr bwMode="auto">
            <a:xfrm>
              <a:off x="1766888" y="3071813"/>
              <a:ext cx="428625" cy="533400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6" name="Rectangle 16"/>
            <p:cNvSpPr>
              <a:spLocks noChangeArrowheads="1"/>
            </p:cNvSpPr>
            <p:nvPr/>
          </p:nvSpPr>
          <p:spPr bwMode="auto">
            <a:xfrm>
              <a:off x="3251200" y="3405188"/>
              <a:ext cx="428625" cy="20002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7" name="Rectangle 17"/>
            <p:cNvSpPr>
              <a:spLocks noChangeArrowheads="1"/>
            </p:cNvSpPr>
            <p:nvPr/>
          </p:nvSpPr>
          <p:spPr bwMode="auto">
            <a:xfrm>
              <a:off x="4737100" y="3271838"/>
              <a:ext cx="419100" cy="33337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8" name="Rectangle 18"/>
            <p:cNvSpPr>
              <a:spLocks noChangeArrowheads="1"/>
            </p:cNvSpPr>
            <p:nvPr/>
          </p:nvSpPr>
          <p:spPr bwMode="auto">
            <a:xfrm>
              <a:off x="6211888" y="2947988"/>
              <a:ext cx="428625" cy="657225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399" name="Rectangle 19"/>
            <p:cNvSpPr>
              <a:spLocks noChangeArrowheads="1"/>
            </p:cNvSpPr>
            <p:nvPr/>
          </p:nvSpPr>
          <p:spPr bwMode="auto">
            <a:xfrm>
              <a:off x="7697788" y="3605213"/>
              <a:ext cx="428625" cy="152400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l"/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00" name="Line 20"/>
            <p:cNvSpPr>
              <a:spLocks noChangeShapeType="1"/>
            </p:cNvSpPr>
            <p:nvPr/>
          </p:nvSpPr>
          <p:spPr bwMode="auto">
            <a:xfrm>
              <a:off x="1023938" y="2471738"/>
              <a:ext cx="0" cy="39814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1" name="Line 21"/>
            <p:cNvSpPr>
              <a:spLocks noChangeShapeType="1"/>
            </p:cNvSpPr>
            <p:nvPr/>
          </p:nvSpPr>
          <p:spPr bwMode="auto">
            <a:xfrm>
              <a:off x="966788" y="6457950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2" name="Line 22"/>
            <p:cNvSpPr>
              <a:spLocks noChangeShapeType="1"/>
            </p:cNvSpPr>
            <p:nvPr/>
          </p:nvSpPr>
          <p:spPr bwMode="auto">
            <a:xfrm>
              <a:off x="966788" y="588168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3" name="Line 23"/>
            <p:cNvSpPr>
              <a:spLocks noChangeShapeType="1"/>
            </p:cNvSpPr>
            <p:nvPr/>
          </p:nvSpPr>
          <p:spPr bwMode="auto">
            <a:xfrm>
              <a:off x="966788" y="53197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4" name="Line 24"/>
            <p:cNvSpPr>
              <a:spLocks noChangeShapeType="1"/>
            </p:cNvSpPr>
            <p:nvPr/>
          </p:nvSpPr>
          <p:spPr bwMode="auto">
            <a:xfrm>
              <a:off x="966788" y="47482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5" name="Line 25"/>
            <p:cNvSpPr>
              <a:spLocks noChangeShapeType="1"/>
            </p:cNvSpPr>
            <p:nvPr/>
          </p:nvSpPr>
          <p:spPr bwMode="auto">
            <a:xfrm>
              <a:off x="966788" y="41767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6" name="Line 26"/>
            <p:cNvSpPr>
              <a:spLocks noChangeShapeType="1"/>
            </p:cNvSpPr>
            <p:nvPr/>
          </p:nvSpPr>
          <p:spPr bwMode="auto">
            <a:xfrm>
              <a:off x="966788" y="3605213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7" name="Line 27"/>
            <p:cNvSpPr>
              <a:spLocks noChangeShapeType="1"/>
            </p:cNvSpPr>
            <p:nvPr/>
          </p:nvSpPr>
          <p:spPr bwMode="auto">
            <a:xfrm>
              <a:off x="966788" y="304323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8" name="Line 28"/>
            <p:cNvSpPr>
              <a:spLocks noChangeShapeType="1"/>
            </p:cNvSpPr>
            <p:nvPr/>
          </p:nvSpPr>
          <p:spPr bwMode="auto">
            <a:xfrm>
              <a:off x="966788" y="2471738"/>
              <a:ext cx="5715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09" name="Line 29"/>
            <p:cNvSpPr>
              <a:spLocks noChangeShapeType="1"/>
            </p:cNvSpPr>
            <p:nvPr/>
          </p:nvSpPr>
          <p:spPr bwMode="auto">
            <a:xfrm>
              <a:off x="1023938" y="3605213"/>
              <a:ext cx="7416800" cy="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0" name="Line 30"/>
            <p:cNvSpPr>
              <a:spLocks noChangeShapeType="1"/>
            </p:cNvSpPr>
            <p:nvPr/>
          </p:nvSpPr>
          <p:spPr bwMode="auto">
            <a:xfrm flipV="1">
              <a:off x="10239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1" name="Line 31"/>
            <p:cNvSpPr>
              <a:spLocks noChangeShapeType="1"/>
            </p:cNvSpPr>
            <p:nvPr/>
          </p:nvSpPr>
          <p:spPr bwMode="auto">
            <a:xfrm flipV="1">
              <a:off x="2508250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2" name="Line 32"/>
            <p:cNvSpPr>
              <a:spLocks noChangeShapeType="1"/>
            </p:cNvSpPr>
            <p:nvPr/>
          </p:nvSpPr>
          <p:spPr bwMode="auto">
            <a:xfrm flipV="1">
              <a:off x="3994150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3" name="Line 33"/>
            <p:cNvSpPr>
              <a:spLocks noChangeShapeType="1"/>
            </p:cNvSpPr>
            <p:nvPr/>
          </p:nvSpPr>
          <p:spPr bwMode="auto">
            <a:xfrm flipV="1">
              <a:off x="5470525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4" name="Line 34"/>
            <p:cNvSpPr>
              <a:spLocks noChangeShapeType="1"/>
            </p:cNvSpPr>
            <p:nvPr/>
          </p:nvSpPr>
          <p:spPr bwMode="auto">
            <a:xfrm flipV="1">
              <a:off x="69548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5" name="Line 35"/>
            <p:cNvSpPr>
              <a:spLocks noChangeShapeType="1"/>
            </p:cNvSpPr>
            <p:nvPr/>
          </p:nvSpPr>
          <p:spPr bwMode="auto">
            <a:xfrm flipV="1">
              <a:off x="8440738" y="3605213"/>
              <a:ext cx="0" cy="57150"/>
            </a:xfrm>
            <a:prstGeom prst="line">
              <a:avLst/>
            </a:prstGeom>
            <a:noFill/>
            <a:ln w="9525">
              <a:solidFill>
                <a:srgbClr val="000066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16" name="Rectangle 36"/>
            <p:cNvSpPr>
              <a:spLocks noChangeArrowheads="1"/>
            </p:cNvSpPr>
            <p:nvPr/>
          </p:nvSpPr>
          <p:spPr bwMode="auto">
            <a:xfrm>
              <a:off x="1338263" y="6138863"/>
              <a:ext cx="4730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333399"/>
                  </a:solidFill>
                </a:rPr>
                <a:t>- 22,09</a:t>
              </a:r>
              <a:endParaRPr lang="fr-FR" b="1">
                <a:solidFill>
                  <a:srgbClr val="333399"/>
                </a:solidFill>
              </a:endParaRPr>
            </a:p>
          </p:txBody>
        </p:sp>
        <p:sp>
          <p:nvSpPr>
            <p:cNvPr id="16417" name="Rectangle 37"/>
            <p:cNvSpPr>
              <a:spLocks noChangeArrowheads="1"/>
            </p:cNvSpPr>
            <p:nvPr/>
          </p:nvSpPr>
          <p:spPr bwMode="auto">
            <a:xfrm>
              <a:off x="2822575" y="4926013"/>
              <a:ext cx="4730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333399"/>
                  </a:solidFill>
                </a:rPr>
                <a:t>- 11,18</a:t>
              </a:r>
              <a:endParaRPr lang="fr-FR" b="1">
                <a:solidFill>
                  <a:srgbClr val="333399"/>
                </a:solidFill>
              </a:endParaRPr>
            </a:p>
          </p:txBody>
        </p:sp>
        <p:sp>
          <p:nvSpPr>
            <p:cNvPr id="16418" name="Rectangle 38"/>
            <p:cNvSpPr>
              <a:spLocks noChangeArrowheads="1"/>
            </p:cNvSpPr>
            <p:nvPr/>
          </p:nvSpPr>
          <p:spPr bwMode="auto">
            <a:xfrm>
              <a:off x="4346575" y="4367213"/>
              <a:ext cx="388938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333399"/>
                  </a:solidFill>
                </a:rPr>
                <a:t>- 6,49</a:t>
              </a:r>
              <a:endParaRPr lang="fr-FR" b="1">
                <a:solidFill>
                  <a:srgbClr val="333399"/>
                </a:solidFill>
              </a:endParaRPr>
            </a:p>
          </p:txBody>
        </p:sp>
        <p:sp>
          <p:nvSpPr>
            <p:cNvPr id="16419" name="Rectangle 39"/>
            <p:cNvSpPr>
              <a:spLocks noChangeArrowheads="1"/>
            </p:cNvSpPr>
            <p:nvPr/>
          </p:nvSpPr>
          <p:spPr bwMode="auto">
            <a:xfrm>
              <a:off x="5822950" y="3986213"/>
              <a:ext cx="388938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333399"/>
                  </a:solidFill>
                </a:rPr>
                <a:t>- 3,17</a:t>
              </a:r>
              <a:endParaRPr lang="fr-FR" b="1">
                <a:solidFill>
                  <a:srgbClr val="333399"/>
                </a:solidFill>
              </a:endParaRPr>
            </a:p>
          </p:txBody>
        </p:sp>
        <p:sp>
          <p:nvSpPr>
            <p:cNvPr id="16420" name="Rectangle 40"/>
            <p:cNvSpPr>
              <a:spLocks noChangeArrowheads="1"/>
            </p:cNvSpPr>
            <p:nvPr/>
          </p:nvSpPr>
          <p:spPr bwMode="auto">
            <a:xfrm>
              <a:off x="7307263" y="4176713"/>
              <a:ext cx="388937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333399"/>
                  </a:solidFill>
                </a:rPr>
                <a:t>- 4,85</a:t>
              </a:r>
              <a:endParaRPr lang="fr-FR" b="1">
                <a:solidFill>
                  <a:srgbClr val="333399"/>
                </a:solidFill>
              </a:endParaRPr>
            </a:p>
          </p:txBody>
        </p:sp>
        <p:sp>
          <p:nvSpPr>
            <p:cNvPr id="16421" name="Rectangle 41"/>
            <p:cNvSpPr>
              <a:spLocks noChangeArrowheads="1"/>
            </p:cNvSpPr>
            <p:nvPr/>
          </p:nvSpPr>
          <p:spPr bwMode="auto">
            <a:xfrm>
              <a:off x="1833563" y="2843213"/>
              <a:ext cx="2952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CC66FF"/>
                  </a:solidFill>
                </a:rPr>
                <a:t>4,72</a:t>
              </a:r>
              <a:endParaRPr lang="fr-FR" b="1">
                <a:solidFill>
                  <a:srgbClr val="CC66FF"/>
                </a:solidFill>
              </a:endParaRPr>
            </a:p>
          </p:txBody>
        </p:sp>
        <p:sp>
          <p:nvSpPr>
            <p:cNvPr id="16422" name="Rectangle 42"/>
            <p:cNvSpPr>
              <a:spLocks noChangeArrowheads="1"/>
            </p:cNvSpPr>
            <p:nvPr/>
          </p:nvSpPr>
          <p:spPr bwMode="auto">
            <a:xfrm>
              <a:off x="3317875" y="3176588"/>
              <a:ext cx="2952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CC66FF"/>
                  </a:solidFill>
                </a:rPr>
                <a:t>1,82</a:t>
              </a:r>
              <a:endParaRPr lang="fr-FR" b="1">
                <a:solidFill>
                  <a:srgbClr val="CC66FF"/>
                </a:solidFill>
              </a:endParaRPr>
            </a:p>
          </p:txBody>
        </p:sp>
        <p:sp>
          <p:nvSpPr>
            <p:cNvPr id="16423" name="Rectangle 43"/>
            <p:cNvSpPr>
              <a:spLocks noChangeArrowheads="1"/>
            </p:cNvSpPr>
            <p:nvPr/>
          </p:nvSpPr>
          <p:spPr bwMode="auto">
            <a:xfrm>
              <a:off x="4803775" y="3043238"/>
              <a:ext cx="2952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CC66FF"/>
                  </a:solidFill>
                </a:rPr>
                <a:t>2,96</a:t>
              </a:r>
              <a:endParaRPr lang="fr-FR" b="1">
                <a:solidFill>
                  <a:srgbClr val="CC66FF"/>
                </a:solidFill>
              </a:endParaRPr>
            </a:p>
          </p:txBody>
        </p:sp>
        <p:sp>
          <p:nvSpPr>
            <p:cNvPr id="16424" name="Rectangle 44"/>
            <p:cNvSpPr>
              <a:spLocks noChangeArrowheads="1"/>
            </p:cNvSpPr>
            <p:nvPr/>
          </p:nvSpPr>
          <p:spPr bwMode="auto">
            <a:xfrm>
              <a:off x="6278563" y="2719388"/>
              <a:ext cx="295275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CC66FF"/>
                  </a:solidFill>
                </a:rPr>
                <a:t>5,84</a:t>
              </a:r>
              <a:endParaRPr lang="fr-FR" b="1">
                <a:solidFill>
                  <a:srgbClr val="CC66FF"/>
                </a:solidFill>
              </a:endParaRPr>
            </a:p>
          </p:txBody>
        </p:sp>
        <p:sp>
          <p:nvSpPr>
            <p:cNvPr id="16425" name="Rectangle 45"/>
            <p:cNvSpPr>
              <a:spLocks noChangeArrowheads="1"/>
            </p:cNvSpPr>
            <p:nvPr/>
          </p:nvSpPr>
          <p:spPr bwMode="auto">
            <a:xfrm>
              <a:off x="7735888" y="3814763"/>
              <a:ext cx="388937" cy="1825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200" b="1">
                  <a:solidFill>
                    <a:srgbClr val="CC66FF"/>
                  </a:solidFill>
                </a:rPr>
                <a:t>- 1,28</a:t>
              </a:r>
              <a:endParaRPr lang="fr-FR" b="1">
                <a:solidFill>
                  <a:srgbClr val="CC66FF"/>
                </a:solidFill>
              </a:endParaRPr>
            </a:p>
          </p:txBody>
        </p:sp>
        <p:sp>
          <p:nvSpPr>
            <p:cNvPr id="16426" name="Rectangle 47"/>
            <p:cNvSpPr>
              <a:spLocks noChangeArrowheads="1"/>
            </p:cNvSpPr>
            <p:nvPr/>
          </p:nvSpPr>
          <p:spPr bwMode="auto">
            <a:xfrm>
              <a:off x="614363" y="5776913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-20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27" name="Rectangle 48"/>
            <p:cNvSpPr>
              <a:spLocks noChangeArrowheads="1"/>
            </p:cNvSpPr>
            <p:nvPr/>
          </p:nvSpPr>
          <p:spPr bwMode="auto">
            <a:xfrm>
              <a:off x="614363" y="5214938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-15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28" name="Rectangle 49"/>
            <p:cNvSpPr>
              <a:spLocks noChangeArrowheads="1"/>
            </p:cNvSpPr>
            <p:nvPr/>
          </p:nvSpPr>
          <p:spPr bwMode="auto">
            <a:xfrm>
              <a:off x="614363" y="4643438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-10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29" name="Rectangle 50"/>
            <p:cNvSpPr>
              <a:spLocks noChangeArrowheads="1"/>
            </p:cNvSpPr>
            <p:nvPr/>
          </p:nvSpPr>
          <p:spPr bwMode="auto">
            <a:xfrm>
              <a:off x="719138" y="4071938"/>
              <a:ext cx="15716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-5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30" name="Rectangle 51"/>
            <p:cNvSpPr>
              <a:spLocks noChangeArrowheads="1"/>
            </p:cNvSpPr>
            <p:nvPr/>
          </p:nvSpPr>
          <p:spPr bwMode="auto">
            <a:xfrm>
              <a:off x="776288" y="35004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31" name="Rectangle 52"/>
            <p:cNvSpPr>
              <a:spLocks noChangeArrowheads="1"/>
            </p:cNvSpPr>
            <p:nvPr/>
          </p:nvSpPr>
          <p:spPr bwMode="auto">
            <a:xfrm>
              <a:off x="776288" y="2938463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5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32" name="Rectangle 53"/>
            <p:cNvSpPr>
              <a:spLocks noChangeArrowheads="1"/>
            </p:cNvSpPr>
            <p:nvPr/>
          </p:nvSpPr>
          <p:spPr bwMode="auto">
            <a:xfrm>
              <a:off x="671513" y="2366963"/>
              <a:ext cx="196850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10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33" name="Rectangle 54"/>
            <p:cNvSpPr>
              <a:spLocks noChangeArrowheads="1"/>
            </p:cNvSpPr>
            <p:nvPr/>
          </p:nvSpPr>
          <p:spPr bwMode="auto">
            <a:xfrm>
              <a:off x="1252538" y="2205038"/>
              <a:ext cx="1103312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 b="1">
                  <a:solidFill>
                    <a:srgbClr val="000066"/>
                  </a:solidFill>
                </a:rPr>
                <a:t>Triglycérides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6434" name="Rectangle 55"/>
            <p:cNvSpPr>
              <a:spLocks noChangeArrowheads="1"/>
            </p:cNvSpPr>
            <p:nvPr/>
          </p:nvSpPr>
          <p:spPr bwMode="auto">
            <a:xfrm>
              <a:off x="2687638" y="2205038"/>
              <a:ext cx="974725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Cholestérol</a:t>
              </a:r>
            </a:p>
            <a:p>
              <a:r>
                <a:rPr lang="fr-FR" sz="1400" b="1">
                  <a:solidFill>
                    <a:srgbClr val="000066"/>
                  </a:solidFill>
                </a:rPr>
                <a:t>total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6435" name="Rectangle 56"/>
            <p:cNvSpPr>
              <a:spLocks noChangeArrowheads="1"/>
            </p:cNvSpPr>
            <p:nvPr/>
          </p:nvSpPr>
          <p:spPr bwMode="auto">
            <a:xfrm>
              <a:off x="4213225" y="2205038"/>
              <a:ext cx="944563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LDL</a:t>
              </a:r>
              <a:br>
                <a:rPr lang="fr-FR" sz="1400" b="1">
                  <a:solidFill>
                    <a:srgbClr val="000066"/>
                  </a:solidFill>
                </a:rPr>
              </a:br>
              <a:r>
                <a:rPr lang="fr-FR" sz="1400" b="1">
                  <a:solidFill>
                    <a:srgbClr val="000066"/>
                  </a:solidFill>
                </a:rPr>
                <a:t>cholestérol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6436" name="Rectangle 57"/>
            <p:cNvSpPr>
              <a:spLocks noChangeArrowheads="1"/>
            </p:cNvSpPr>
            <p:nvPr/>
          </p:nvSpPr>
          <p:spPr bwMode="auto">
            <a:xfrm>
              <a:off x="5718175" y="2205038"/>
              <a:ext cx="944563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HDL</a:t>
              </a:r>
              <a:br>
                <a:rPr lang="fr-FR" sz="1400" b="1">
                  <a:solidFill>
                    <a:srgbClr val="000066"/>
                  </a:solidFill>
                </a:rPr>
              </a:br>
              <a:r>
                <a:rPr lang="fr-FR" sz="1400" b="1">
                  <a:solidFill>
                    <a:srgbClr val="000066"/>
                  </a:solidFill>
                </a:rPr>
                <a:t>cholestérol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6437" name="Rectangle 58"/>
            <p:cNvSpPr>
              <a:spLocks noChangeArrowheads="1"/>
            </p:cNvSpPr>
            <p:nvPr/>
          </p:nvSpPr>
          <p:spPr bwMode="auto">
            <a:xfrm>
              <a:off x="6961188" y="2205038"/>
              <a:ext cx="1458912" cy="425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r>
                <a:rPr lang="fr-FR" sz="1400" b="1">
                  <a:solidFill>
                    <a:srgbClr val="000066"/>
                  </a:solidFill>
                </a:rPr>
                <a:t>Rapport </a:t>
              </a:r>
            </a:p>
            <a:p>
              <a:r>
                <a:rPr lang="fr-FR" sz="1400" b="1">
                  <a:solidFill>
                    <a:srgbClr val="000066"/>
                  </a:solidFill>
                </a:rPr>
                <a:t>CT:HDL-C</a:t>
              </a:r>
              <a:endParaRPr lang="fr-FR" b="1">
                <a:solidFill>
                  <a:srgbClr val="000066"/>
                </a:solidFill>
              </a:endParaRPr>
            </a:p>
          </p:txBody>
        </p:sp>
        <p:sp>
          <p:nvSpPr>
            <p:cNvPr id="16439" name="ZoneTexte 86"/>
            <p:cNvSpPr txBox="1">
              <a:spLocks noChangeArrowheads="1"/>
            </p:cNvSpPr>
            <p:nvPr/>
          </p:nvSpPr>
          <p:spPr bwMode="auto">
            <a:xfrm>
              <a:off x="323850" y="3419475"/>
              <a:ext cx="38893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>
                  <a:solidFill>
                    <a:srgbClr val="000066"/>
                  </a:solidFill>
                </a:rPr>
                <a:t>%</a:t>
              </a:r>
            </a:p>
          </p:txBody>
        </p:sp>
        <p:sp>
          <p:nvSpPr>
            <p:cNvPr id="16443" name="Rectangle 47"/>
            <p:cNvSpPr>
              <a:spLocks noChangeArrowheads="1"/>
            </p:cNvSpPr>
            <p:nvPr/>
          </p:nvSpPr>
          <p:spPr bwMode="auto">
            <a:xfrm>
              <a:off x="614363" y="6321425"/>
              <a:ext cx="255587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l"/>
              <a:r>
                <a:rPr lang="fr-FR" sz="1400">
                  <a:solidFill>
                    <a:srgbClr val="000066"/>
                  </a:solidFill>
                </a:rPr>
                <a:t>-25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6444" name="AutoShape 126"/>
            <p:cNvSpPr>
              <a:spLocks noChangeArrowheads="1"/>
            </p:cNvSpPr>
            <p:nvPr/>
          </p:nvSpPr>
          <p:spPr bwMode="auto">
            <a:xfrm>
              <a:off x="3524250" y="5686425"/>
              <a:ext cx="2055813" cy="336550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/>
            <a:p>
              <a:pPr algn="l"/>
              <a:endParaRPr lang="fr-FR" sz="2800"/>
            </a:p>
          </p:txBody>
        </p:sp>
        <p:sp>
          <p:nvSpPr>
            <p:cNvPr id="16445" name="Rectangle 3"/>
            <p:cNvSpPr>
              <a:spLocks noChangeArrowheads="1"/>
            </p:cNvSpPr>
            <p:nvPr/>
          </p:nvSpPr>
          <p:spPr bwMode="auto">
            <a:xfrm>
              <a:off x="3743325" y="5784850"/>
              <a:ext cx="177800" cy="144463"/>
            </a:xfrm>
            <a:prstGeom prst="rect">
              <a:avLst/>
            </a:prstGeom>
            <a:solidFill>
              <a:srgbClr val="333399"/>
            </a:solidFill>
            <a:ln w="9525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16446" name="Rectangle 4"/>
            <p:cNvSpPr>
              <a:spLocks noChangeArrowheads="1"/>
            </p:cNvSpPr>
            <p:nvPr/>
          </p:nvSpPr>
          <p:spPr bwMode="auto">
            <a:xfrm>
              <a:off x="4764088" y="5783263"/>
              <a:ext cx="177800" cy="144462"/>
            </a:xfrm>
            <a:prstGeom prst="rect">
              <a:avLst/>
            </a:prstGeom>
            <a:solidFill>
              <a:srgbClr val="CC66FF"/>
            </a:solidFill>
            <a:ln w="9525">
              <a:solidFill>
                <a:srgbClr val="CC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l"/>
              <a:endParaRPr lang="fr-FR">
                <a:solidFill>
                  <a:srgbClr val="333399"/>
                </a:solidFill>
              </a:endParaRPr>
            </a:p>
          </p:txBody>
        </p:sp>
        <p:sp>
          <p:nvSpPr>
            <p:cNvPr id="16447" name="ZoneTexte 84"/>
            <p:cNvSpPr txBox="1">
              <a:spLocks noChangeArrowheads="1"/>
            </p:cNvSpPr>
            <p:nvPr/>
          </p:nvSpPr>
          <p:spPr bwMode="auto">
            <a:xfrm>
              <a:off x="3875088" y="5661025"/>
              <a:ext cx="547687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b="1" dirty="0">
                  <a:solidFill>
                    <a:srgbClr val="333399"/>
                  </a:solidFill>
                  <a:latin typeface="Calibri" pitchFamily="34" charset="0"/>
                </a:rPr>
                <a:t>RAL</a:t>
              </a:r>
            </a:p>
          </p:txBody>
        </p:sp>
        <p:sp>
          <p:nvSpPr>
            <p:cNvPr id="16448" name="ZoneTexte 85"/>
            <p:cNvSpPr txBox="1">
              <a:spLocks noChangeArrowheads="1"/>
            </p:cNvSpPr>
            <p:nvPr/>
          </p:nvSpPr>
          <p:spPr bwMode="auto">
            <a:xfrm>
              <a:off x="4897438" y="5661025"/>
              <a:ext cx="5461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/>
              <a:r>
                <a:rPr lang="fr-FR" b="1">
                  <a:solidFill>
                    <a:srgbClr val="333399"/>
                  </a:solidFill>
                  <a:latin typeface="Calibri" pitchFamily="34" charset="0"/>
                </a:rPr>
                <a:t>IP/r</a:t>
              </a:r>
            </a:p>
          </p:txBody>
        </p:sp>
        <p:sp>
          <p:nvSpPr>
            <p:cNvPr id="16449" name="Freeform 90"/>
            <p:cNvSpPr>
              <a:spLocks/>
            </p:cNvSpPr>
            <p:nvPr/>
          </p:nvSpPr>
          <p:spPr bwMode="auto">
            <a:xfrm>
              <a:off x="1547813" y="3716338"/>
              <a:ext cx="431800" cy="2736850"/>
            </a:xfrm>
            <a:custGeom>
              <a:avLst/>
              <a:gdLst>
                <a:gd name="T0" fmla="*/ 2147483647 w 272"/>
                <a:gd name="T1" fmla="*/ 0 h 1724"/>
                <a:gd name="T2" fmla="*/ 2147483647 w 272"/>
                <a:gd name="T3" fmla="*/ 2147483647 h 1724"/>
                <a:gd name="T4" fmla="*/ 0 w 272"/>
                <a:gd name="T5" fmla="*/ 2147483647 h 1724"/>
                <a:gd name="T6" fmla="*/ 0 w 272"/>
                <a:gd name="T7" fmla="*/ 2147483647 h 172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2"/>
                <a:gd name="T13" fmla="*/ 0 h 1724"/>
                <a:gd name="T14" fmla="*/ 272 w 272"/>
                <a:gd name="T15" fmla="*/ 1724 h 172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2" h="1724">
                  <a:moveTo>
                    <a:pt x="272" y="0"/>
                  </a:moveTo>
                  <a:lnTo>
                    <a:pt x="272" y="1724"/>
                  </a:lnTo>
                  <a:lnTo>
                    <a:pt x="0" y="1724"/>
                  </a:lnTo>
                  <a:lnTo>
                    <a:pt x="0" y="1661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0" name="Freeform 91"/>
            <p:cNvSpPr>
              <a:spLocks/>
            </p:cNvSpPr>
            <p:nvPr/>
          </p:nvSpPr>
          <p:spPr bwMode="auto">
            <a:xfrm>
              <a:off x="3059113" y="3709988"/>
              <a:ext cx="433387" cy="1590675"/>
            </a:xfrm>
            <a:custGeom>
              <a:avLst/>
              <a:gdLst>
                <a:gd name="T0" fmla="*/ 0 w 273"/>
                <a:gd name="T1" fmla="*/ 2147483647 h 1002"/>
                <a:gd name="T2" fmla="*/ 0 w 273"/>
                <a:gd name="T3" fmla="*/ 2147483647 h 1002"/>
                <a:gd name="T4" fmla="*/ 2147483647 w 273"/>
                <a:gd name="T5" fmla="*/ 2147483647 h 1002"/>
                <a:gd name="T6" fmla="*/ 2147483647 w 273"/>
                <a:gd name="T7" fmla="*/ 0 h 100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1002"/>
                <a:gd name="T14" fmla="*/ 273 w 273"/>
                <a:gd name="T15" fmla="*/ 1002 h 100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1002">
                  <a:moveTo>
                    <a:pt x="0" y="912"/>
                  </a:moveTo>
                  <a:lnTo>
                    <a:pt x="0" y="1002"/>
                  </a:lnTo>
                  <a:lnTo>
                    <a:pt x="273" y="1002"/>
                  </a:lnTo>
                  <a:lnTo>
                    <a:pt x="272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1" name="Freeform 92"/>
            <p:cNvSpPr>
              <a:spLocks/>
            </p:cNvSpPr>
            <p:nvPr/>
          </p:nvSpPr>
          <p:spPr bwMode="auto">
            <a:xfrm>
              <a:off x="4570413" y="3714750"/>
              <a:ext cx="433387" cy="1031875"/>
            </a:xfrm>
            <a:custGeom>
              <a:avLst/>
              <a:gdLst>
                <a:gd name="T0" fmla="*/ 0 w 273"/>
                <a:gd name="T1" fmla="*/ 2147483647 h 650"/>
                <a:gd name="T2" fmla="*/ 0 w 273"/>
                <a:gd name="T3" fmla="*/ 2147483647 h 650"/>
                <a:gd name="T4" fmla="*/ 2147483647 w 273"/>
                <a:gd name="T5" fmla="*/ 2147483647 h 650"/>
                <a:gd name="T6" fmla="*/ 2147483647 w 273"/>
                <a:gd name="T7" fmla="*/ 0 h 6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650"/>
                <a:gd name="T14" fmla="*/ 273 w 273"/>
                <a:gd name="T15" fmla="*/ 650 h 6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650">
                  <a:moveTo>
                    <a:pt x="0" y="560"/>
                  </a:moveTo>
                  <a:lnTo>
                    <a:pt x="0" y="650"/>
                  </a:lnTo>
                  <a:lnTo>
                    <a:pt x="273" y="650"/>
                  </a:lnTo>
                  <a:lnTo>
                    <a:pt x="270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2" name="Freeform 93"/>
            <p:cNvSpPr>
              <a:spLocks/>
            </p:cNvSpPr>
            <p:nvPr/>
          </p:nvSpPr>
          <p:spPr bwMode="auto">
            <a:xfrm>
              <a:off x="6010275" y="3709988"/>
              <a:ext cx="433388" cy="635000"/>
            </a:xfrm>
            <a:custGeom>
              <a:avLst/>
              <a:gdLst>
                <a:gd name="T0" fmla="*/ 0 w 273"/>
                <a:gd name="T1" fmla="*/ 2147483647 h 400"/>
                <a:gd name="T2" fmla="*/ 0 w 273"/>
                <a:gd name="T3" fmla="*/ 2147483647 h 400"/>
                <a:gd name="T4" fmla="*/ 2147483647 w 273"/>
                <a:gd name="T5" fmla="*/ 2147483647 h 400"/>
                <a:gd name="T6" fmla="*/ 2147483647 w 273"/>
                <a:gd name="T7" fmla="*/ 0 h 4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400"/>
                <a:gd name="T14" fmla="*/ 273 w 273"/>
                <a:gd name="T15" fmla="*/ 400 h 4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400">
                  <a:moveTo>
                    <a:pt x="0" y="310"/>
                  </a:moveTo>
                  <a:lnTo>
                    <a:pt x="0" y="400"/>
                  </a:lnTo>
                  <a:lnTo>
                    <a:pt x="273" y="400"/>
                  </a:lnTo>
                  <a:lnTo>
                    <a:pt x="270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16453" name="Freeform 94"/>
            <p:cNvSpPr>
              <a:spLocks/>
            </p:cNvSpPr>
            <p:nvPr/>
          </p:nvSpPr>
          <p:spPr bwMode="auto">
            <a:xfrm>
              <a:off x="7489825" y="4029075"/>
              <a:ext cx="433388" cy="498475"/>
            </a:xfrm>
            <a:custGeom>
              <a:avLst/>
              <a:gdLst>
                <a:gd name="T0" fmla="*/ 0 w 273"/>
                <a:gd name="T1" fmla="*/ 2147483647 h 314"/>
                <a:gd name="T2" fmla="*/ 0 w 273"/>
                <a:gd name="T3" fmla="*/ 2147483647 h 314"/>
                <a:gd name="T4" fmla="*/ 2147483647 w 273"/>
                <a:gd name="T5" fmla="*/ 2147483647 h 314"/>
                <a:gd name="T6" fmla="*/ 2147483647 w 273"/>
                <a:gd name="T7" fmla="*/ 0 h 31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73"/>
                <a:gd name="T13" fmla="*/ 0 h 314"/>
                <a:gd name="T14" fmla="*/ 273 w 273"/>
                <a:gd name="T15" fmla="*/ 314 h 31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73" h="314">
                  <a:moveTo>
                    <a:pt x="0" y="224"/>
                  </a:moveTo>
                  <a:lnTo>
                    <a:pt x="0" y="314"/>
                  </a:lnTo>
                  <a:lnTo>
                    <a:pt x="273" y="314"/>
                  </a:lnTo>
                  <a:lnTo>
                    <a:pt x="271" y="0"/>
                  </a:lnTo>
                </a:path>
              </a:pathLst>
            </a:custGeom>
            <a:noFill/>
            <a:ln w="127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6454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oneTexte 69"/>
          <p:cNvSpPr txBox="1">
            <a:spLocks noChangeArrowheads="1"/>
          </p:cNvSpPr>
          <p:nvPr/>
        </p:nvSpPr>
        <p:spPr bwMode="auto">
          <a:xfrm>
            <a:off x="5900738" y="6542088"/>
            <a:ext cx="32004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defTabSz="914400"/>
            <a:r>
              <a:rPr lang="en-GB" sz="1200" i="1">
                <a:solidFill>
                  <a:srgbClr val="CC0000"/>
                </a:solidFill>
              </a:rPr>
              <a:t>Martinez E, AIDS 2010;24:1697-1707</a:t>
            </a:r>
          </a:p>
        </p:txBody>
      </p:sp>
      <p:sp>
        <p:nvSpPr>
          <p:cNvPr id="18434" name="Espace réservé du contenu 8"/>
          <p:cNvSpPr>
            <a:spLocks noGrp="1"/>
          </p:cNvSpPr>
          <p:nvPr>
            <p:ph idx="1"/>
          </p:nvPr>
        </p:nvSpPr>
        <p:spPr>
          <a:xfrm>
            <a:off x="50800" y="1409700"/>
            <a:ext cx="8707438" cy="5303838"/>
          </a:xfrm>
        </p:spPr>
        <p:txBody>
          <a:bodyPr/>
          <a:lstStyle/>
          <a:p>
            <a:pPr>
              <a:spcAft>
                <a:spcPct val="30000"/>
              </a:spcAft>
            </a:pPr>
            <a:r>
              <a:rPr lang="fr-FR" sz="2200" dirty="0" smtClean="0">
                <a:solidFill>
                  <a:srgbClr val="000066"/>
                </a:solidFill>
                <a:ea typeface="ＭＳ Ｐゴシック" pitchFamily="34" charset="-128"/>
              </a:rPr>
              <a:t>A S48, significativement moins de patients avaient des triglycérides &gt; 200 mg/dl ou un cholestérol total &gt; 240 mg/dl dans le groupe RAL, comparé au groupe IP/r : respectivement 14,6 % vs 28,9 % et 3,7 % vs 17,2 %</a:t>
            </a:r>
          </a:p>
          <a:p>
            <a:pPr>
              <a:spcAft>
                <a:spcPct val="30000"/>
              </a:spcAft>
            </a:pPr>
            <a:r>
              <a:rPr lang="fr-FR" sz="2200" dirty="0" smtClean="0">
                <a:solidFill>
                  <a:srgbClr val="000066"/>
                </a:solidFill>
                <a:ea typeface="ＭＳ Ｐゴシック" pitchFamily="34" charset="-128"/>
              </a:rPr>
              <a:t>Les différences dans les modifications du cholestérol total et des triglycérides chez les patients randomisés sous RAL étaient significatives lorsqu’</a:t>
            </a:r>
            <a:r>
              <a:rPr lang="fr-FR" altLang="ja-JP" sz="2200" dirty="0" smtClean="0">
                <a:solidFill>
                  <a:srgbClr val="000066"/>
                </a:solidFill>
                <a:ea typeface="ＭＳ Ｐゴシック" pitchFamily="34" charset="-128"/>
              </a:rPr>
              <a:t>il s’agissait d’un </a:t>
            </a:r>
            <a:r>
              <a:rPr lang="fr-FR" altLang="ja-JP" sz="2200" dirty="0" err="1" smtClean="0">
                <a:solidFill>
                  <a:srgbClr val="000066"/>
                </a:solidFill>
                <a:ea typeface="ＭＳ Ｐゴシック" pitchFamily="34" charset="-128"/>
              </a:rPr>
              <a:t>switch</a:t>
            </a:r>
            <a:r>
              <a:rPr lang="fr-FR" altLang="ja-JP" sz="2200" dirty="0" smtClean="0">
                <a:solidFill>
                  <a:srgbClr val="000066"/>
                </a:solidFill>
                <a:ea typeface="ＭＳ Ｐゴシック" pitchFamily="34" charset="-128"/>
              </a:rPr>
              <a:t> du LPV/r mais pas de l’ATV/r</a:t>
            </a:r>
          </a:p>
          <a:p>
            <a:pPr>
              <a:spcAft>
                <a:spcPct val="30000"/>
              </a:spcAft>
            </a:pPr>
            <a:r>
              <a:rPr lang="fr-FR" sz="2200" dirty="0" smtClean="0">
                <a:solidFill>
                  <a:srgbClr val="000066"/>
                </a:solidFill>
                <a:ea typeface="ＭＳ Ｐゴシック" pitchFamily="34" charset="-128"/>
              </a:rPr>
              <a:t>Il n</a:t>
            </a:r>
            <a:r>
              <a:rPr lang="fr-FR" altLang="ja-JP" sz="2200" dirty="0" smtClean="0">
                <a:solidFill>
                  <a:srgbClr val="000066"/>
                </a:solidFill>
                <a:ea typeface="ＭＳ Ｐゴシック" pitchFamily="34" charset="-128"/>
              </a:rPr>
              <a:t>’y avait pas de différence dans l’incidence globale des événements indésirables entre les 2 groupes</a:t>
            </a:r>
          </a:p>
          <a:p>
            <a:pPr>
              <a:spcAft>
                <a:spcPct val="30000"/>
              </a:spcAft>
            </a:pPr>
            <a:r>
              <a:rPr lang="fr-FR" sz="2200" dirty="0" smtClean="0">
                <a:solidFill>
                  <a:srgbClr val="000066"/>
                </a:solidFill>
                <a:ea typeface="ＭＳ Ｐゴシック" pitchFamily="34" charset="-128"/>
              </a:rPr>
              <a:t>L</a:t>
            </a:r>
            <a:r>
              <a:rPr lang="fr-FR" altLang="ja-JP" sz="2200" dirty="0" smtClean="0">
                <a:solidFill>
                  <a:srgbClr val="000066"/>
                </a:solidFill>
                <a:ea typeface="ＭＳ Ｐゴシック" pitchFamily="34" charset="-128"/>
              </a:rPr>
              <a:t>’incidence des événements indésirables graves et celle des événements conduisant à l’arrêt du traitement étaient faibles et similaires dans les 2 groupes</a:t>
            </a:r>
            <a:endParaRPr lang="fr-FR" sz="2200" dirty="0" smtClean="0">
              <a:solidFill>
                <a:srgbClr val="000066"/>
              </a:solidFill>
              <a:ea typeface="ＭＳ Ｐゴシック" pitchFamily="34" charset="-128"/>
            </a:endParaRPr>
          </a:p>
        </p:txBody>
      </p:sp>
      <p:sp>
        <p:nvSpPr>
          <p:cNvPr id="18435" name="AutoShape 162"/>
          <p:cNvSpPr>
            <a:spLocks noChangeArrowheads="1"/>
          </p:cNvSpPr>
          <p:nvPr/>
        </p:nvSpPr>
        <p:spPr bwMode="auto">
          <a:xfrm>
            <a:off x="0" y="6570663"/>
            <a:ext cx="900113" cy="287337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defTabSz="914400"/>
            <a:r>
              <a:rPr lang="en-GB" sz="1200" b="1" i="1">
                <a:solidFill>
                  <a:srgbClr val="333399"/>
                </a:solidFill>
                <a:latin typeface="Cambria" pitchFamily="18" charset="0"/>
                <a:cs typeface="Arial" pitchFamily="34" charset="0"/>
              </a:rPr>
              <a:t>SPIRAL</a:t>
            </a:r>
          </a:p>
        </p:txBody>
      </p:sp>
      <p:sp>
        <p:nvSpPr>
          <p:cNvPr id="18436" name="Rectangle 1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smtClean="0">
                <a:ea typeface="ＭＳ Ｐゴシック" pitchFamily="34" charset="-128"/>
              </a:rPr>
              <a:t>Etude SPIRAL : switch IP/r pour RAL</a:t>
            </a:r>
            <a:endParaRPr lang="en-GB" sz="320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2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8036</TotalTime>
  <Words>2670</Words>
  <Application>Microsoft Office PowerPoint</Application>
  <PresentationFormat>Affichage à l'écran (4:3)</PresentationFormat>
  <Paragraphs>759</Paragraphs>
  <Slides>25</Slides>
  <Notes>16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26" baseType="lpstr">
      <vt:lpstr>ARV_trials_2012</vt:lpstr>
      <vt:lpstr>Switch pour schéma avec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Etude SPIRAL : switch IP/r pour RAL</vt:lpstr>
      <vt:lpstr>Biomarqueurs cardiovasculaires : différence médiane (IC 95 %)  dans le pourcentage de modification entre J0 et S48, RAL (n = 119) - IP/r (n = 114)</vt:lpstr>
      <vt:lpstr>Corrélations entre ∆ biomarqueurs et ∆ lipides</vt:lpstr>
      <vt:lpstr>Etude SPIRAL : switch IP/r pour RAL Sous-étude SPIRAL-LIP (composition corporelle)</vt:lpstr>
      <vt:lpstr>Etude SPIRAL : switch IP/r pour RAL Sous-étude SPIRAL-LIP (composition corporelle)</vt:lpstr>
      <vt:lpstr>Etude SPIRAL : switch IP/r pour RAL Sous-étude SPIRAL-LIP (composition corporelle)</vt:lpstr>
      <vt:lpstr>Etude SPIRAL : switch IP/r pour RAL Sous-étude SPIRAL-LIP (composition corporelle)</vt:lpstr>
      <vt:lpstr>Etude SPIRAL : switch IP/r pour RAL Sous-étude SPIRAL-LIP (composition corporelle)</vt:lpstr>
      <vt:lpstr>Etude SPIRAL : switch IP/r pour RAL Sous-étude SPIRAL-LIP (composition corporelle)</vt:lpstr>
      <vt:lpstr>Etude SPIRAL : comparaison ABC/3TC vs TDF/FTC </vt:lpstr>
      <vt:lpstr>SPIRAL-MET : sous-étude sur les sous-classes de LDL  et l’activité lipoprotéine-phospholipase A2</vt:lpstr>
      <vt:lpstr>SPIRAL-MET</vt:lpstr>
      <vt:lpstr>SPIRAL-MET</vt:lpstr>
      <vt:lpstr>SPIRAL-MET : modification médiane des lipides à S48</vt:lpstr>
      <vt:lpstr>SPIRAL-MET : modification médiane dans la répartition des phénotypes LDL-c à S48</vt:lpstr>
      <vt:lpstr>SPIRAL : sous-étude sur la fonction endothéliale</vt:lpstr>
    </vt:vector>
  </TitlesOfParts>
  <Company>ARV-trials.com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Switch 2011</dc:title>
  <dc:subject>www.arv-trials.com</dc:subject>
  <dc:creator>Pedro Cahn, Anton Posniak, François Raffi</dc:creator>
  <cp:keywords>AEI</cp:keywords>
  <cp:lastModifiedBy>Utilisateur</cp:lastModifiedBy>
  <cp:revision>299</cp:revision>
  <dcterms:created xsi:type="dcterms:W3CDTF">2011-03-08T09:11:15Z</dcterms:created>
  <dcterms:modified xsi:type="dcterms:W3CDTF">2015-09-23T19:00:59Z</dcterms:modified>
  <cp:category>www.aei.fr</cp:category>
</cp:coreProperties>
</file>