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64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66"/>
    <a:srgbClr val="333399"/>
    <a:srgbClr val="10EB00"/>
    <a:srgbClr val="3AC5FF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-3816" y="-10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28/01/2015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6787D-91DA-4A3A-AAD1-2F88B3AF8D73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6787D-91DA-4A3A-AAD1-2F88B3AF8D73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Switch pour TDF/FTC/RPV 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>
                <a:latin typeface="Calibri" pitchFamily="34" charset="0"/>
                <a:ea typeface="ＭＳ Ｐゴシック" pitchFamily="34" charset="-128"/>
              </a:rPr>
              <a:t>Etude SPIRIT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105900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SPIRIT: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</a:t>
            </a:r>
            <a:r>
              <a:rPr lang="fr-FR" sz="3200" dirty="0" smtClean="0">
                <a:ea typeface="ＭＳ Ｐゴシック" pitchFamily="34" charset="-128"/>
              </a:rPr>
              <a:t>IP/r + 2 INTI pour TDF/FTC/RPV</a:t>
            </a:r>
          </a:p>
        </p:txBody>
      </p:sp>
      <p:sp>
        <p:nvSpPr>
          <p:cNvPr id="29700" name="Rectangle 2" descr="Wide upward diagonal"/>
          <p:cNvSpPr>
            <a:spLocks noChangeArrowheads="1"/>
          </p:cNvSpPr>
          <p:nvPr/>
        </p:nvSpPr>
        <p:spPr bwMode="auto">
          <a:xfrm>
            <a:off x="6584950" y="3200400"/>
            <a:ext cx="1676400" cy="823913"/>
          </a:xfrm>
          <a:prstGeom prst="rect">
            <a:avLst/>
          </a:prstGeom>
          <a:pattFill prst="wdUpDiag">
            <a:fgClr>
              <a:schemeClr val="bg1"/>
            </a:fgClr>
            <a:bgClr>
              <a:srgbClr val="CC3300"/>
            </a:bgClr>
          </a:pattFill>
          <a:ln w="9525">
            <a:noFill/>
            <a:miter lim="800000"/>
            <a:headEnd/>
            <a:tailEnd/>
          </a:ln>
        </p:spPr>
        <p:txBody>
          <a:bodyPr tIns="45654" bIns="45654" anchor="ctr"/>
          <a:lstStyle/>
          <a:p>
            <a:pPr algn="ctr">
              <a:defRPr/>
            </a:pPr>
            <a:endParaRPr lang="fr-FR" b="1">
              <a:solidFill>
                <a:srgbClr val="000000"/>
              </a:solidFill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29701" name="Rectangle 3" descr="Dark vertical"/>
          <p:cNvSpPr>
            <a:spLocks noChangeArrowheads="1"/>
          </p:cNvSpPr>
          <p:nvPr/>
        </p:nvSpPr>
        <p:spPr bwMode="auto">
          <a:xfrm>
            <a:off x="6559550" y="2219325"/>
            <a:ext cx="1684338" cy="825500"/>
          </a:xfrm>
          <a:prstGeom prst="rect">
            <a:avLst/>
          </a:prstGeom>
          <a:pattFill prst="dkVert">
            <a:fgClr>
              <a:schemeClr val="bg1"/>
            </a:fgClr>
            <a:bgClr>
              <a:srgbClr val="CC3300"/>
            </a:bgClr>
          </a:patt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fr-FR" b="1">
              <a:solidFill>
                <a:srgbClr val="000000"/>
              </a:solidFill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173413" y="3213100"/>
            <a:ext cx="227012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3424238" y="268922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408363" y="269875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416300" y="367982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130675" y="2219979"/>
            <a:ext cx="1722438" cy="824400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TDF/FTC/RPV </a:t>
            </a: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STR</a:t>
            </a:r>
            <a:endParaRPr lang="fr-FR" sz="1600" b="1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12" name="Line 29"/>
          <p:cNvSpPr>
            <a:spLocks noChangeShapeType="1"/>
          </p:cNvSpPr>
          <p:nvPr/>
        </p:nvSpPr>
        <p:spPr bwMode="auto">
          <a:xfrm>
            <a:off x="5902325" y="2717800"/>
            <a:ext cx="650875" cy="317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b="1" kern="0">
              <a:solidFill>
                <a:sysClr val="windowText" lastClr="000000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5900738" y="3724275"/>
            <a:ext cx="622300" cy="1588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b="1" kern="0">
              <a:solidFill>
                <a:sysClr val="windowText" lastClr="000000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227" name="Text Box 35"/>
          <p:cNvSpPr txBox="1">
            <a:spLocks noChangeArrowheads="1"/>
          </p:cNvSpPr>
          <p:nvPr/>
        </p:nvSpPr>
        <p:spPr bwMode="auto">
          <a:xfrm>
            <a:off x="5364163" y="4267200"/>
            <a:ext cx="3856037" cy="43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 sz="1400" smtClean="0">
                <a:solidFill>
                  <a:srgbClr val="FFFFFF"/>
                </a:solidFill>
                <a:ea typeface="ＭＳ Ｐゴシック" pitchFamily="34" charset="-128"/>
              </a:rPr>
              <a:t>        </a:t>
            </a:r>
            <a:r>
              <a:rPr lang="fr-FR" sz="1200" smtClean="0">
                <a:solidFill>
                  <a:srgbClr val="FFFFFF"/>
                </a:solidFill>
                <a:ea typeface="ＭＳ Ｐゴシック" pitchFamily="34" charset="-128"/>
              </a:rPr>
              <a:t>24 weeks      </a:t>
            </a:r>
            <a:r>
              <a:rPr lang="fr-FR" sz="1200" smtClean="0">
                <a:solidFill>
                  <a:srgbClr val="FFFFFF"/>
                </a:solidFill>
                <a:ea typeface="ＭＳ Ｐゴシック" pitchFamily="34" charset="-128"/>
              </a:rPr>
              <a:t>	                48 weeks</a:t>
            </a:r>
          </a:p>
          <a:p>
            <a:pPr algn="ctr">
              <a:lnSpc>
                <a:spcPct val="85000"/>
              </a:lnSpc>
            </a:pPr>
            <a:r>
              <a:rPr lang="fr-FR" sz="1200" smtClean="0">
                <a:solidFill>
                  <a:srgbClr val="FFFFFF"/>
                </a:solidFill>
                <a:ea typeface="ＭＳ Ｐゴシック" pitchFamily="34" charset="-128"/>
              </a:rPr>
              <a:t>   Primary Endpoint </a:t>
            </a:r>
            <a:r>
              <a:rPr lang="fr-FR" sz="1200" smtClean="0">
                <a:solidFill>
                  <a:srgbClr val="FFFFFF"/>
                </a:solidFill>
                <a:ea typeface="ＭＳ Ｐゴシック" pitchFamily="34" charset="-128"/>
              </a:rPr>
              <a:t>	</a:t>
            </a:r>
            <a:r>
              <a:rPr lang="fr-FR" sz="1200" smtClean="0">
                <a:solidFill>
                  <a:srgbClr val="FFFFFF"/>
                </a:solidFill>
                <a:ea typeface="ＭＳ Ｐゴシック" pitchFamily="34" charset="-128"/>
              </a:rPr>
              <a:t>       Critère </a:t>
            </a:r>
            <a:r>
              <a:rPr lang="fr-FR" sz="1200" smtClean="0">
                <a:solidFill>
                  <a:srgbClr val="FFFFFF"/>
                </a:solidFill>
                <a:ea typeface="ＭＳ Ｐゴシック" pitchFamily="34" charset="-128"/>
              </a:rPr>
              <a:t>secondaire</a:t>
            </a:r>
            <a:endParaRPr lang="fr-FR" sz="14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9228" name="AutoShape 32"/>
          <p:cNvSpPr>
            <a:spLocks noChangeArrowheads="1"/>
          </p:cNvSpPr>
          <p:nvPr/>
        </p:nvSpPr>
        <p:spPr bwMode="auto">
          <a:xfrm>
            <a:off x="4025900" y="4202113"/>
            <a:ext cx="88900" cy="119062"/>
          </a:xfrm>
          <a:prstGeom prst="diamond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32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9229" name="AutoShape 33"/>
          <p:cNvSpPr>
            <a:spLocks noChangeArrowheads="1"/>
          </p:cNvSpPr>
          <p:nvPr/>
        </p:nvSpPr>
        <p:spPr bwMode="auto">
          <a:xfrm>
            <a:off x="8242300" y="4200525"/>
            <a:ext cx="88900" cy="119063"/>
          </a:xfrm>
          <a:prstGeom prst="diamond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32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9230" name="AutoShape 34"/>
          <p:cNvSpPr>
            <a:spLocks noChangeArrowheads="1"/>
          </p:cNvSpPr>
          <p:nvPr/>
        </p:nvSpPr>
        <p:spPr bwMode="auto">
          <a:xfrm>
            <a:off x="6151563" y="4191000"/>
            <a:ext cx="88900" cy="119063"/>
          </a:xfrm>
          <a:prstGeom prst="diamond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32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18" name="Line 35"/>
          <p:cNvSpPr>
            <a:spLocks noChangeShapeType="1"/>
          </p:cNvSpPr>
          <p:nvPr/>
        </p:nvSpPr>
        <p:spPr bwMode="auto">
          <a:xfrm>
            <a:off x="4043363" y="4256088"/>
            <a:ext cx="426402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3405188" y="2324100"/>
            <a:ext cx="746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317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3392488" y="3717925"/>
            <a:ext cx="746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159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130675" y="3208338"/>
            <a:ext cx="1722438" cy="823912"/>
          </a:xfrm>
          <a:prstGeom prst="rect">
            <a:avLst/>
          </a:prstGeom>
          <a:solidFill>
            <a:srgbClr val="3AC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IP/r + 2 INTI</a:t>
            </a:r>
            <a:endParaRPr lang="fr-FR" sz="1600" b="1" dirty="0">
              <a:solidFill>
                <a:schemeClr val="bg1"/>
              </a:solidFill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29718" name="Rectangle 27"/>
          <p:cNvSpPr>
            <a:spLocks noChangeArrowheads="1"/>
          </p:cNvSpPr>
          <p:nvPr/>
        </p:nvSpPr>
        <p:spPr bwMode="auto">
          <a:xfrm>
            <a:off x="6640513" y="2341563"/>
            <a:ext cx="1524000" cy="581025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TDF/FTC/RPV </a:t>
            </a:r>
            <a:r>
              <a:rPr lang="fr-FR" sz="1600" b="1" smtClean="0">
                <a:solidFill>
                  <a:schemeClr val="bg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STR</a:t>
            </a:r>
            <a:endParaRPr lang="fr-FR" sz="1600" b="1">
              <a:solidFill>
                <a:schemeClr val="bg1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9719" name="Rectangle 28"/>
          <p:cNvSpPr>
            <a:spLocks noChangeArrowheads="1"/>
          </p:cNvSpPr>
          <p:nvPr/>
        </p:nvSpPr>
        <p:spPr bwMode="auto">
          <a:xfrm>
            <a:off x="6661150" y="3322638"/>
            <a:ext cx="1524000" cy="581025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TDF/FTC/RPV </a:t>
            </a:r>
            <a:r>
              <a:rPr lang="fr-FR" sz="1600" b="1" smtClean="0">
                <a:solidFill>
                  <a:schemeClr val="bg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STR</a:t>
            </a:r>
            <a:endParaRPr lang="fr-FR" sz="1600" b="1">
              <a:solidFill>
                <a:schemeClr val="bg1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5" y="11636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  <a:endParaRPr lang="fr-F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117593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2568410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2 :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fr-FR" sz="1400" b="1" smtClean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En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ouvert</a:t>
            </a:r>
            <a:endParaRPr lang="fr-FR" sz="14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240" name="Text Box 35"/>
          <p:cNvSpPr txBox="1">
            <a:spLocks noChangeArrowheads="1"/>
          </p:cNvSpPr>
          <p:nvPr/>
        </p:nvSpPr>
        <p:spPr bwMode="auto">
          <a:xfrm>
            <a:off x="5248275" y="4260850"/>
            <a:ext cx="183832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       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24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 semaines     	Critère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principal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	</a:t>
            </a:r>
            <a:endParaRPr lang="fr-FR" sz="1400" b="1">
              <a:solidFill>
                <a:srgbClr val="000066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241" name="Rectangle 35"/>
          <p:cNvSpPr>
            <a:spLocks noChangeArrowheads="1"/>
          </p:cNvSpPr>
          <p:nvPr/>
        </p:nvSpPr>
        <p:spPr bwMode="auto">
          <a:xfrm>
            <a:off x="7528054" y="4260850"/>
            <a:ext cx="15824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48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semaines</a:t>
            </a:r>
            <a:endParaRPr lang="fr-FR" sz="1400" b="1" smtClean="0">
              <a:solidFill>
                <a:srgbClr val="000066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 Critère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secondaire</a:t>
            </a:r>
            <a:endParaRPr lang="fr-FR" sz="1400" b="1">
              <a:solidFill>
                <a:srgbClr val="000066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4652963"/>
            <a:ext cx="9040813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Objectifs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 smtClean="0">
                <a:solidFill>
                  <a:srgbClr val="000066"/>
                </a:solidFill>
              </a:rPr>
              <a:t>Critère principal : non-infériorité dans la proportion de patients avec ARN VIH-1 &lt; 50 c/ml à S24 (analyse </a:t>
            </a:r>
            <a:r>
              <a:rPr lang="fr-FR" sz="1600" dirty="0" err="1" smtClean="0">
                <a:solidFill>
                  <a:srgbClr val="000066"/>
                </a:solidFill>
              </a:rPr>
              <a:t>snapshot</a:t>
            </a:r>
            <a:r>
              <a:rPr lang="fr-FR" sz="1600" dirty="0" smtClean="0">
                <a:solidFill>
                  <a:srgbClr val="000066"/>
                </a:solidFill>
              </a:rPr>
              <a:t>) ; limite supérieure de l’IC 95% de la différence = 12%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 smtClean="0">
                <a:solidFill>
                  <a:srgbClr val="000066"/>
                </a:solidFill>
              </a:rPr>
              <a:t>Critères secondaires : proportion avec ARN VIH-1 &lt; 50 c/ml à S48 ; </a:t>
            </a:r>
            <a:br>
              <a:rPr lang="fr-FR" sz="1600" dirty="0" smtClean="0">
                <a:solidFill>
                  <a:srgbClr val="000066"/>
                </a:solidFill>
              </a:rPr>
            </a:br>
            <a:r>
              <a:rPr lang="fr-FR" sz="1600" dirty="0" smtClean="0">
                <a:solidFill>
                  <a:srgbClr val="000066"/>
                </a:solidFill>
              </a:rPr>
              <a:t>Modification des lipides à jeun et des CD4 à S24 et S48 ; tolérance</a:t>
            </a:r>
            <a:r>
              <a:rPr lang="fr-FR" sz="1600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	</a:t>
            </a:r>
            <a:r>
              <a:rPr lang="fr-FR" sz="16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	</a:t>
            </a:r>
            <a:endParaRPr lang="fr-FR" sz="16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243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SPIRIT</a:t>
            </a:r>
          </a:p>
        </p:txBody>
      </p:sp>
      <p:sp>
        <p:nvSpPr>
          <p:cNvPr id="9244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 pitchFamily="34" charset="-128"/>
              </a:rPr>
              <a:t>Palella F, AIDS 2014;28:335-44</a:t>
            </a: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115372" y="2219760"/>
            <a:ext cx="3009600" cy="200906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476 adultes VIH+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IP + RTV + 2 INTI stable ≥ 6 mois avec ARN VIH &lt; 50 c/ml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Sous 1</a:t>
            </a:r>
            <a:r>
              <a:rPr lang="fr-FR" sz="1600" b="1" baseline="30000" dirty="0" smtClean="0">
                <a:solidFill>
                  <a:srgbClr val="000066"/>
                </a:solidFill>
                <a:latin typeface="Calibri" pitchFamily="34" charset="0"/>
              </a:rPr>
              <a:t>ère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 ou 2</a:t>
            </a:r>
            <a:r>
              <a:rPr lang="fr-FR" sz="1600" b="1" baseline="30000" dirty="0" smtClean="0">
                <a:solidFill>
                  <a:srgbClr val="000066"/>
                </a:solidFill>
                <a:latin typeface="Calibri" pitchFamily="34" charset="0"/>
              </a:rPr>
              <a:t>ème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 ligne d’ARV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Pas d’ATCD d’INNTI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Pas de résistance connue aux ARV de l’étude</a:t>
            </a:r>
            <a:endParaRPr lang="fr-FR" sz="16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5868988" y="152876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7993063" y="152876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291513" y="206851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6188075" y="206851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1226913" y="1238250"/>
            <a:ext cx="7307665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et devenir des patients</a:t>
            </a:r>
            <a:endParaRPr lang="fr-FR" sz="24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/>
        </p:nvGraphicFramePr>
        <p:xfrm>
          <a:off x="973613" y="1587966"/>
          <a:ext cx="7271343" cy="2816352"/>
        </p:xfrm>
        <a:graphic>
          <a:graphicData uri="http://schemas.openxmlformats.org/drawingml/2006/table">
            <a:tbl>
              <a:tblPr/>
              <a:tblGrid>
                <a:gridCol w="319542"/>
                <a:gridCol w="3534463"/>
                <a:gridCol w="1754496"/>
                <a:gridCol w="1662842"/>
              </a:tblGrid>
              <a:tr h="54299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TDF/FTC/RPV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159</a:t>
                      </a:r>
                      <a:endParaRPr kumimoji="0" 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2 INTI + IP/r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317</a:t>
                      </a:r>
                      <a:endParaRPr kumimoji="0" 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</a:tr>
              <a:tr h="26162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14 %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9 %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62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(moyenne)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576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600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62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Temps depuis le 1</a:t>
                      </a:r>
                      <a:r>
                        <a:rPr kumimoji="0" lang="fr-F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er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traitement ARV, </a:t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années (médiane)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2,9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2,6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62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S24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20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7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6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 / Non efficacité</a:t>
                      </a:r>
                      <a:endParaRPr kumimoji="0" lang="fr-F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 / 1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 / 0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62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entre S24 et S48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7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9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6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 / Non efficacité</a:t>
                      </a:r>
                      <a:endParaRPr kumimoji="0" lang="fr-F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 / 1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/ 1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338388" y="5005388"/>
          <a:ext cx="4055779" cy="1615570"/>
        </p:xfrm>
        <a:graphic>
          <a:graphicData uri="http://schemas.openxmlformats.org/drawingml/2006/table">
            <a:tbl>
              <a:tblPr/>
              <a:tblGrid>
                <a:gridCol w="1123167"/>
                <a:gridCol w="760578"/>
                <a:gridCol w="549722"/>
                <a:gridCol w="811156"/>
                <a:gridCol w="811156"/>
              </a:tblGrid>
              <a:tr h="2942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INTI</a:t>
                      </a: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IP/</a:t>
                      </a:r>
                      <a:r>
                        <a:rPr kumimoji="0" lang="en-GB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4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81 %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ATV/</a:t>
                      </a:r>
                      <a:r>
                        <a:rPr kumimoji="0" lang="en-GB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37 %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ABC/3TC</a:t>
                      </a: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13 %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DRV/</a:t>
                      </a:r>
                      <a:r>
                        <a:rPr kumimoji="0" lang="en-GB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20 %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ZDV/3TC</a:t>
                      </a: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3,4 %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FPV/</a:t>
                      </a:r>
                      <a:r>
                        <a:rPr kumimoji="0" lang="en-GB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33 %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LPV/</a:t>
                      </a:r>
                      <a:r>
                        <a:rPr kumimoji="0" lang="en-GB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33 %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91428" marR="91428" marT="45733" marB="4573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320" name="Rectangle 8"/>
          <p:cNvSpPr>
            <a:spLocks noChangeArrowheads="1"/>
          </p:cNvSpPr>
          <p:nvPr/>
        </p:nvSpPr>
        <p:spPr bwMode="auto">
          <a:xfrm>
            <a:off x="2144672" y="4700588"/>
            <a:ext cx="4560307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Traitement ARV à la pré-inclusion</a:t>
            </a:r>
            <a:endParaRPr lang="fr-FR" sz="24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0322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200" b="1" i="1" smtClean="0">
                <a:solidFill>
                  <a:srgbClr val="333399"/>
                </a:solidFill>
                <a:latin typeface="Cambria" pitchFamily="18" charset="0"/>
              </a:rPr>
              <a:t>SPIRIT</a:t>
            </a:r>
            <a:endParaRPr lang="fr-FR" sz="1200" b="1" i="1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0323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smtClean="0">
                <a:solidFill>
                  <a:srgbClr val="CC0000"/>
                </a:solidFill>
                <a:ea typeface="ＭＳ Ｐゴシック" pitchFamily="34" charset="-128"/>
              </a:rPr>
              <a:t>Palella F, AIDS 2014;28:335-44</a:t>
            </a:r>
            <a:endParaRPr lang="fr-FR" sz="1200" i="1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50800" y="44450"/>
            <a:ext cx="91059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Etude SPIRIT: </a:t>
            </a:r>
            <a:r>
              <a:rPr kumimoji="0" lang="fr-FR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switch</a:t>
            </a: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</a:t>
            </a: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IP/r + 2 INTI pour TDF/FTC/RPV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0"/>
          <p:cNvSpPr>
            <a:spLocks noChangeArrowheads="1"/>
          </p:cNvSpPr>
          <p:nvPr/>
        </p:nvSpPr>
        <p:spPr bwMode="auto">
          <a:xfrm>
            <a:off x="-11113" y="1150938"/>
            <a:ext cx="5781676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ARN VIH &lt; 50 c/ml à S24 et S48 (ITT, </a:t>
            </a:r>
            <a:r>
              <a:rPr lang="fr-FR" sz="2000" b="1" dirty="0" err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snapshot</a:t>
            </a:r>
            <a:r>
              <a:rPr 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)</a:t>
            </a:r>
            <a:endParaRPr lang="fr-FR" sz="20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1266" name="Rectangle 36"/>
          <p:cNvSpPr>
            <a:spLocks noChangeArrowheads="1"/>
          </p:cNvSpPr>
          <p:nvPr/>
        </p:nvSpPr>
        <p:spPr bwMode="auto">
          <a:xfrm>
            <a:off x="2892095" y="1625600"/>
            <a:ext cx="207963" cy="206375"/>
          </a:xfrm>
          <a:prstGeom prst="rect">
            <a:avLst/>
          </a:prstGeom>
          <a:solidFill>
            <a:srgbClr val="00B0F0"/>
          </a:solidFill>
          <a:ln w="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11267" name="Rectangle 37"/>
          <p:cNvSpPr>
            <a:spLocks noChangeArrowheads="1"/>
          </p:cNvSpPr>
          <p:nvPr/>
        </p:nvSpPr>
        <p:spPr bwMode="auto">
          <a:xfrm>
            <a:off x="255588" y="1611313"/>
            <a:ext cx="209550" cy="209550"/>
          </a:xfrm>
          <a:prstGeom prst="rect">
            <a:avLst/>
          </a:prstGeom>
          <a:solidFill>
            <a:srgbClr val="CC3300"/>
          </a:solidFill>
          <a:ln w="0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11268" name="ZoneTexte 56"/>
          <p:cNvSpPr txBox="1">
            <a:spLocks noChangeArrowheads="1"/>
          </p:cNvSpPr>
          <p:nvPr/>
        </p:nvSpPr>
        <p:spPr bwMode="auto">
          <a:xfrm>
            <a:off x="3106137" y="1562100"/>
            <a:ext cx="18061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2 INTI 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+ 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IP/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r 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(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J1 à 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S24)</a:t>
            </a:r>
            <a:endParaRPr lang="fr-FR" sz="1400" b="1">
              <a:solidFill>
                <a:srgbClr val="333399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1269" name="ZoneTexte 56"/>
          <p:cNvSpPr txBox="1">
            <a:spLocks noChangeArrowheads="1"/>
          </p:cNvSpPr>
          <p:nvPr/>
        </p:nvSpPr>
        <p:spPr bwMode="auto">
          <a:xfrm>
            <a:off x="484188" y="1562100"/>
            <a:ext cx="18818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TDF/FTC/RPV (J1à 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S24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)</a:t>
            </a:r>
            <a:endParaRPr lang="fr-FR" sz="1400" b="1">
              <a:solidFill>
                <a:srgbClr val="333399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2220913" y="5372100"/>
            <a:ext cx="1857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fr-FR" sz="1600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11273" name="ZoneTexte 9"/>
          <p:cNvSpPr txBox="1">
            <a:spLocks noChangeArrowheads="1"/>
          </p:cNvSpPr>
          <p:nvPr/>
        </p:nvSpPr>
        <p:spPr bwMode="auto">
          <a:xfrm>
            <a:off x="56520" y="5364163"/>
            <a:ext cx="27238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>
                <a:solidFill>
                  <a:srgbClr val="000066"/>
                </a:solidFill>
                <a:ea typeface="ＭＳ Ｐゴシック" pitchFamily="34" charset="-128"/>
              </a:rPr>
              <a:t>≠ </a:t>
            </a: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(IC 95%)</a:t>
            </a:r>
            <a:endParaRPr lang="fr-FR" sz="1400">
              <a:solidFill>
                <a:srgbClr val="000066"/>
              </a:solidFill>
              <a:ea typeface="ＭＳ Ｐゴシック" pitchFamily="34" charset="-128"/>
            </a:endParaRPr>
          </a:p>
          <a:p>
            <a:pPr algn="ctr"/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3,8 </a:t>
            </a:r>
            <a:r>
              <a:rPr lang="fr-FR" sz="1400">
                <a:solidFill>
                  <a:srgbClr val="000066"/>
                </a:solidFill>
                <a:ea typeface="ＭＳ Ｐゴシック" pitchFamily="34" charset="-128"/>
              </a:rPr>
              <a:t>(- </a:t>
            </a: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1,6 </a:t>
            </a:r>
            <a:r>
              <a:rPr lang="fr-FR" sz="1400">
                <a:solidFill>
                  <a:srgbClr val="000066"/>
                </a:solidFill>
                <a:ea typeface="ＭＳ Ｐゴシック" pitchFamily="34" charset="-128"/>
              </a:rPr>
              <a:t>; </a:t>
            </a: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9,1</a:t>
            </a:r>
            <a:r>
              <a:rPr lang="fr-FR" sz="1400">
                <a:solidFill>
                  <a:srgbClr val="000066"/>
                </a:solidFill>
                <a:ea typeface="ＭＳ Ｐゴシック" pitchFamily="34" charset="-128"/>
              </a:rPr>
              <a:t>) : </a:t>
            </a:r>
            <a:r>
              <a:rPr lang="fr-FR" sz="1400" b="1">
                <a:solidFill>
                  <a:srgbClr val="333399"/>
                </a:solidFill>
                <a:ea typeface="ＭＳ Ｐゴシック" pitchFamily="34" charset="-128"/>
              </a:rPr>
              <a:t>non </a:t>
            </a:r>
            <a:r>
              <a:rPr lang="fr-FR" sz="1400" b="1" smtClean="0">
                <a:solidFill>
                  <a:srgbClr val="333399"/>
                </a:solidFill>
                <a:ea typeface="ＭＳ Ｐゴシック" pitchFamily="34" charset="-128"/>
              </a:rPr>
              <a:t>infériorité</a:t>
            </a:r>
            <a:endParaRPr lang="fr-FR" sz="1400" b="1">
              <a:solidFill>
                <a:srgbClr val="333399"/>
              </a:solidFill>
              <a:ea typeface="ＭＳ Ｐゴシック" pitchFamily="34" charset="-128"/>
            </a:endParaRPr>
          </a:p>
        </p:txBody>
      </p:sp>
      <p:sp>
        <p:nvSpPr>
          <p:cNvPr id="11286" name="ZoneTexte 52"/>
          <p:cNvSpPr txBox="1">
            <a:spLocks noChangeArrowheads="1"/>
          </p:cNvSpPr>
          <p:nvPr/>
        </p:nvSpPr>
        <p:spPr bwMode="auto">
          <a:xfrm>
            <a:off x="292222" y="5969000"/>
            <a:ext cx="3008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ARN VIH </a:t>
            </a:r>
            <a:r>
              <a:rPr lang="fr-FR" sz="1400">
                <a:solidFill>
                  <a:srgbClr val="000066"/>
                </a:solidFill>
                <a:ea typeface="ＭＳ Ｐゴシック" pitchFamily="34" charset="-128"/>
              </a:rPr>
              <a:t>&lt; 50 c/</a:t>
            </a: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ml, </a:t>
            </a:r>
            <a:r>
              <a:rPr lang="fr-FR" sz="1400">
                <a:solidFill>
                  <a:srgbClr val="000066"/>
                </a:solidFill>
                <a:ea typeface="ＭＳ Ｐゴシック" pitchFamily="34" charset="-128"/>
              </a:rPr>
              <a:t>ITT, M = </a:t>
            </a: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exclus</a:t>
            </a:r>
          </a:p>
          <a:p>
            <a:pPr algn="ctr"/>
            <a:r>
              <a:rPr lang="fr-FR" sz="1400">
                <a:solidFill>
                  <a:srgbClr val="000066"/>
                </a:solidFill>
                <a:ea typeface="ＭＳ Ｐゴシック" pitchFamily="34" charset="-128"/>
              </a:rPr>
              <a:t>RPV = </a:t>
            </a: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99,7% </a:t>
            </a:r>
            <a:r>
              <a:rPr lang="fr-FR" sz="1400">
                <a:solidFill>
                  <a:srgbClr val="000066"/>
                </a:solidFill>
                <a:ea typeface="ＭＳ Ｐゴシック" pitchFamily="34" charset="-128"/>
              </a:rPr>
              <a:t>vs</a:t>
            </a: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 IP/</a:t>
            </a:r>
            <a:r>
              <a:rPr lang="fr-FR" sz="1400">
                <a:solidFill>
                  <a:srgbClr val="000066"/>
                </a:solidFill>
                <a:ea typeface="ＭＳ Ｐゴシック" pitchFamily="34" charset="-128"/>
              </a:rPr>
              <a:t>r = </a:t>
            </a: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</a:rPr>
              <a:t>94,7%</a:t>
            </a:r>
            <a:endParaRPr lang="fr-FR" sz="1400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95" name="Groupe 94"/>
          <p:cNvGrpSpPr/>
          <p:nvPr/>
        </p:nvGrpSpPr>
        <p:grpSpPr>
          <a:xfrm>
            <a:off x="5505450" y="1947863"/>
            <a:ext cx="3371863" cy="4546554"/>
            <a:chOff x="5505450" y="1947863"/>
            <a:chExt cx="3371863" cy="4546554"/>
          </a:xfrm>
        </p:grpSpPr>
        <p:sp>
          <p:nvSpPr>
            <p:cNvPr id="11283" name="Rectangle 51"/>
            <p:cNvSpPr>
              <a:spLocks noChangeArrowheads="1"/>
            </p:cNvSpPr>
            <p:nvPr/>
          </p:nvSpPr>
          <p:spPr bwMode="auto">
            <a:xfrm>
              <a:off x="5505450" y="2128838"/>
              <a:ext cx="234950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100</a:t>
              </a:r>
            </a:p>
          </p:txBody>
        </p:sp>
        <p:sp>
          <p:nvSpPr>
            <p:cNvPr id="11284" name="ZoneTexte 9"/>
            <p:cNvSpPr txBox="1">
              <a:spLocks noChangeArrowheads="1"/>
            </p:cNvSpPr>
            <p:nvPr/>
          </p:nvSpPr>
          <p:spPr bwMode="auto">
            <a:xfrm>
              <a:off x="7321550" y="5721350"/>
              <a:ext cx="144145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≠ </a:t>
              </a:r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(IC 95%) </a:t>
              </a:r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:</a:t>
              </a:r>
            </a:p>
            <a:p>
              <a:pPr algn="ctr"/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3,2 </a:t>
              </a:r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(- </a:t>
              </a:r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4,8 </a:t>
              </a:r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; </a:t>
              </a:r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11,3</a:t>
              </a:r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)</a:t>
              </a:r>
            </a:p>
          </p:txBody>
        </p:sp>
        <p:sp>
          <p:nvSpPr>
            <p:cNvPr id="11285" name="ZoneTexte 9"/>
            <p:cNvSpPr txBox="1">
              <a:spLocks noChangeArrowheads="1"/>
            </p:cNvSpPr>
            <p:nvPr/>
          </p:nvSpPr>
          <p:spPr bwMode="auto">
            <a:xfrm>
              <a:off x="5781675" y="5721350"/>
              <a:ext cx="145732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≠ </a:t>
              </a:r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(IC 95%) </a:t>
              </a:r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:</a:t>
              </a:r>
            </a:p>
            <a:p>
              <a:pPr algn="ctr"/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5,8 </a:t>
              </a:r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(- </a:t>
              </a:r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1,4 </a:t>
              </a:r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; </a:t>
              </a:r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12,9</a:t>
              </a:r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)</a:t>
              </a:r>
            </a:p>
          </p:txBody>
        </p:sp>
        <p:sp>
          <p:nvSpPr>
            <p:cNvPr id="11287" name="Rectangle 53"/>
            <p:cNvSpPr>
              <a:spLocks noChangeArrowheads="1"/>
            </p:cNvSpPr>
            <p:nvPr/>
          </p:nvSpPr>
          <p:spPr bwMode="auto">
            <a:xfrm>
              <a:off x="6557976" y="6155863"/>
              <a:ext cx="14414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Non </a:t>
              </a:r>
              <a:r>
                <a:rPr lang="fr-FR" sz="1600" b="1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infériorité</a:t>
              </a:r>
              <a:endParaRPr lang="fr-FR" sz="1600" b="1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11288" name="Freeform 36"/>
            <p:cNvSpPr>
              <a:spLocks noEditPoints="1"/>
            </p:cNvSpPr>
            <p:nvPr/>
          </p:nvSpPr>
          <p:spPr bwMode="auto">
            <a:xfrm>
              <a:off x="5999163" y="2327275"/>
              <a:ext cx="1968500" cy="2520950"/>
            </a:xfrm>
            <a:custGeom>
              <a:avLst/>
              <a:gdLst>
                <a:gd name="T0" fmla="*/ 0 w 1743"/>
                <a:gd name="T1" fmla="*/ 2147483647 h 1588"/>
                <a:gd name="T2" fmla="*/ 2147483647 w 1743"/>
                <a:gd name="T3" fmla="*/ 2147483647 h 1588"/>
                <a:gd name="T4" fmla="*/ 2147483647 w 1743"/>
                <a:gd name="T5" fmla="*/ 2147483647 h 1588"/>
                <a:gd name="T6" fmla="*/ 0 w 1743"/>
                <a:gd name="T7" fmla="*/ 2147483647 h 1588"/>
                <a:gd name="T8" fmla="*/ 0 w 1743"/>
                <a:gd name="T9" fmla="*/ 2147483647 h 1588"/>
                <a:gd name="T10" fmla="*/ 2147483647 w 1743"/>
                <a:gd name="T11" fmla="*/ 0 h 1588"/>
                <a:gd name="T12" fmla="*/ 2147483647 w 1743"/>
                <a:gd name="T13" fmla="*/ 0 h 1588"/>
                <a:gd name="T14" fmla="*/ 2147483647 w 1743"/>
                <a:gd name="T15" fmla="*/ 2147483647 h 1588"/>
                <a:gd name="T16" fmla="*/ 2147483647 w 1743"/>
                <a:gd name="T17" fmla="*/ 2147483647 h 1588"/>
                <a:gd name="T18" fmla="*/ 2147483647 w 1743"/>
                <a:gd name="T19" fmla="*/ 0 h 15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43"/>
                <a:gd name="T31" fmla="*/ 0 h 1588"/>
                <a:gd name="T32" fmla="*/ 1743 w 1743"/>
                <a:gd name="T33" fmla="*/ 1588 h 158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43" h="1588">
                  <a:moveTo>
                    <a:pt x="0" y="6"/>
                  </a:moveTo>
                  <a:lnTo>
                    <a:pt x="378" y="6"/>
                  </a:lnTo>
                  <a:lnTo>
                    <a:pt x="378" y="1588"/>
                  </a:lnTo>
                  <a:lnTo>
                    <a:pt x="0" y="1588"/>
                  </a:lnTo>
                  <a:lnTo>
                    <a:pt x="0" y="6"/>
                  </a:lnTo>
                  <a:close/>
                  <a:moveTo>
                    <a:pt x="1364" y="0"/>
                  </a:moveTo>
                  <a:lnTo>
                    <a:pt x="1743" y="0"/>
                  </a:lnTo>
                  <a:lnTo>
                    <a:pt x="1743" y="1588"/>
                  </a:lnTo>
                  <a:lnTo>
                    <a:pt x="1364" y="1588"/>
                  </a:lnTo>
                  <a:lnTo>
                    <a:pt x="1364" y="0"/>
                  </a:lnTo>
                  <a:close/>
                </a:path>
              </a:pathLst>
            </a:cu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89" name="Freeform 37"/>
            <p:cNvSpPr>
              <a:spLocks noEditPoints="1"/>
            </p:cNvSpPr>
            <p:nvPr/>
          </p:nvSpPr>
          <p:spPr bwMode="auto">
            <a:xfrm>
              <a:off x="6546850" y="2403475"/>
              <a:ext cx="1968500" cy="2444750"/>
            </a:xfrm>
            <a:custGeom>
              <a:avLst/>
              <a:gdLst>
                <a:gd name="T0" fmla="*/ 0 w 1738"/>
                <a:gd name="T1" fmla="*/ 2147483647 h 1540"/>
                <a:gd name="T2" fmla="*/ 2147483647 w 1738"/>
                <a:gd name="T3" fmla="*/ 2147483647 h 1540"/>
                <a:gd name="T4" fmla="*/ 2147483647 w 1738"/>
                <a:gd name="T5" fmla="*/ 2147483647 h 1540"/>
                <a:gd name="T6" fmla="*/ 0 w 1738"/>
                <a:gd name="T7" fmla="*/ 2147483647 h 1540"/>
                <a:gd name="T8" fmla="*/ 0 w 1738"/>
                <a:gd name="T9" fmla="*/ 2147483647 h 1540"/>
                <a:gd name="T10" fmla="*/ 2147483647 w 1738"/>
                <a:gd name="T11" fmla="*/ 0 h 1540"/>
                <a:gd name="T12" fmla="*/ 2147483647 w 1738"/>
                <a:gd name="T13" fmla="*/ 0 h 1540"/>
                <a:gd name="T14" fmla="*/ 2147483647 w 1738"/>
                <a:gd name="T15" fmla="*/ 2147483647 h 1540"/>
                <a:gd name="T16" fmla="*/ 2147483647 w 1738"/>
                <a:gd name="T17" fmla="*/ 2147483647 h 1540"/>
                <a:gd name="T18" fmla="*/ 2147483647 w 1738"/>
                <a:gd name="T19" fmla="*/ 0 h 15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38"/>
                <a:gd name="T31" fmla="*/ 0 h 1540"/>
                <a:gd name="T32" fmla="*/ 1738 w 1738"/>
                <a:gd name="T33" fmla="*/ 1540 h 15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38" h="1540">
                  <a:moveTo>
                    <a:pt x="0" y="54"/>
                  </a:moveTo>
                  <a:lnTo>
                    <a:pt x="379" y="54"/>
                  </a:lnTo>
                  <a:lnTo>
                    <a:pt x="379" y="1540"/>
                  </a:lnTo>
                  <a:lnTo>
                    <a:pt x="0" y="1540"/>
                  </a:lnTo>
                  <a:lnTo>
                    <a:pt x="0" y="54"/>
                  </a:lnTo>
                  <a:close/>
                  <a:moveTo>
                    <a:pt x="1365" y="0"/>
                  </a:moveTo>
                  <a:lnTo>
                    <a:pt x="1738" y="0"/>
                  </a:lnTo>
                  <a:lnTo>
                    <a:pt x="1738" y="1540"/>
                  </a:lnTo>
                  <a:lnTo>
                    <a:pt x="1365" y="1540"/>
                  </a:lnTo>
                  <a:lnTo>
                    <a:pt x="1365" y="0"/>
                  </a:lnTo>
                  <a:close/>
                </a:path>
              </a:pathLst>
            </a:custGeom>
            <a:solidFill>
              <a:srgbClr val="00B0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91" name="Rectangle 42"/>
            <p:cNvSpPr>
              <a:spLocks noChangeArrowheads="1"/>
            </p:cNvSpPr>
            <p:nvPr/>
          </p:nvSpPr>
          <p:spPr bwMode="auto">
            <a:xfrm>
              <a:off x="6140450" y="2112963"/>
              <a:ext cx="21431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  <a:ea typeface="ＭＳ Ｐゴシック" pitchFamily="34" charset="-128"/>
                </a:rPr>
                <a:t>95 </a:t>
              </a:r>
            </a:p>
          </p:txBody>
        </p:sp>
        <p:sp>
          <p:nvSpPr>
            <p:cNvPr id="11292" name="Rectangle 43"/>
            <p:cNvSpPr>
              <a:spLocks noChangeArrowheads="1"/>
            </p:cNvSpPr>
            <p:nvPr/>
          </p:nvSpPr>
          <p:spPr bwMode="auto">
            <a:xfrm>
              <a:off x="7604125" y="2152650"/>
              <a:ext cx="298450" cy="185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95,5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93" name="Rectangle 44"/>
            <p:cNvSpPr>
              <a:spLocks noChangeArrowheads="1"/>
            </p:cNvSpPr>
            <p:nvPr/>
          </p:nvSpPr>
          <p:spPr bwMode="auto">
            <a:xfrm>
              <a:off x="6621463" y="2286000"/>
              <a:ext cx="296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89,2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94" name="Rectangle 45"/>
            <p:cNvSpPr>
              <a:spLocks noChangeArrowheads="1"/>
            </p:cNvSpPr>
            <p:nvPr/>
          </p:nvSpPr>
          <p:spPr bwMode="auto">
            <a:xfrm>
              <a:off x="8167688" y="2211388"/>
              <a:ext cx="2984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92,3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95" name="Rectangle 46"/>
            <p:cNvSpPr>
              <a:spLocks noChangeArrowheads="1"/>
            </p:cNvSpPr>
            <p:nvPr/>
          </p:nvSpPr>
          <p:spPr bwMode="auto">
            <a:xfrm>
              <a:off x="5683250" y="4756150"/>
              <a:ext cx="77788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</a:p>
          </p:txBody>
        </p:sp>
        <p:sp>
          <p:nvSpPr>
            <p:cNvPr id="11296" name="Rectangle 47"/>
            <p:cNvSpPr>
              <a:spLocks noChangeArrowheads="1"/>
            </p:cNvSpPr>
            <p:nvPr/>
          </p:nvSpPr>
          <p:spPr bwMode="auto">
            <a:xfrm>
              <a:off x="5594350" y="4240213"/>
              <a:ext cx="157163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20</a:t>
              </a:r>
            </a:p>
          </p:txBody>
        </p:sp>
        <p:sp>
          <p:nvSpPr>
            <p:cNvPr id="11297" name="Rectangle 48"/>
            <p:cNvSpPr>
              <a:spLocks noChangeArrowheads="1"/>
            </p:cNvSpPr>
            <p:nvPr/>
          </p:nvSpPr>
          <p:spPr bwMode="auto">
            <a:xfrm>
              <a:off x="5594350" y="3713163"/>
              <a:ext cx="157163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40</a:t>
              </a:r>
            </a:p>
          </p:txBody>
        </p:sp>
        <p:sp>
          <p:nvSpPr>
            <p:cNvPr id="11298" name="Rectangle 49"/>
            <p:cNvSpPr>
              <a:spLocks noChangeArrowheads="1"/>
            </p:cNvSpPr>
            <p:nvPr/>
          </p:nvSpPr>
          <p:spPr bwMode="auto">
            <a:xfrm>
              <a:off x="5594350" y="3184525"/>
              <a:ext cx="157163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60</a:t>
              </a:r>
            </a:p>
          </p:txBody>
        </p:sp>
        <p:sp>
          <p:nvSpPr>
            <p:cNvPr id="11299" name="Rectangle 50"/>
            <p:cNvSpPr>
              <a:spLocks noChangeArrowheads="1"/>
            </p:cNvSpPr>
            <p:nvPr/>
          </p:nvSpPr>
          <p:spPr bwMode="auto">
            <a:xfrm>
              <a:off x="5594350" y="2657475"/>
              <a:ext cx="157163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80</a:t>
              </a:r>
            </a:p>
          </p:txBody>
        </p:sp>
        <p:sp>
          <p:nvSpPr>
            <p:cNvPr id="11300" name="Rectangle 52"/>
            <p:cNvSpPr>
              <a:spLocks noChangeArrowheads="1"/>
            </p:cNvSpPr>
            <p:nvPr/>
          </p:nvSpPr>
          <p:spPr bwMode="auto">
            <a:xfrm>
              <a:off x="5643555" y="5148263"/>
              <a:ext cx="323375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ARN VIH, pré-traitement ARV</a:t>
              </a:r>
            </a:p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     (23 patients TDF/FTC/RPV</a:t>
              </a:r>
              <a:r>
                <a:rPr lang="fr-FR" sz="1200" smtClean="0">
                  <a:solidFill>
                    <a:srgbClr val="000066"/>
                  </a:solidFill>
                  <a:ea typeface="ＭＳ Ｐゴシック" pitchFamily="34" charset="-128"/>
                </a:rPr>
                <a:t> et 14 IP/</a:t>
              </a:r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r   </a:t>
              </a:r>
            </a:p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     </a:t>
              </a:r>
              <a:r>
                <a:rPr lang="fr-FR" sz="1200" smtClean="0">
                  <a:solidFill>
                    <a:srgbClr val="000066"/>
                  </a:solidFill>
                  <a:ea typeface="ＭＳ Ｐゴシック" pitchFamily="34" charset="-128"/>
                </a:rPr>
                <a:t>exclus de l’analyse [donnée non disponible])</a:t>
              </a:r>
              <a:endParaRPr lang="fr-FR" sz="12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301" name="Rectangle 53"/>
            <p:cNvSpPr>
              <a:spLocks noChangeArrowheads="1"/>
            </p:cNvSpPr>
            <p:nvPr/>
          </p:nvSpPr>
          <p:spPr bwMode="auto">
            <a:xfrm>
              <a:off x="7445375" y="4906963"/>
              <a:ext cx="118268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u="sng">
                  <a:solidFill>
                    <a:srgbClr val="000066"/>
                  </a:solidFill>
                  <a:ea typeface="ＭＳ Ｐゴシック" pitchFamily="34" charset="-128"/>
                </a:rPr>
                <a:t>&gt;</a:t>
              </a:r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 100 000 c/ml</a:t>
              </a:r>
            </a:p>
          </p:txBody>
        </p:sp>
        <p:sp>
          <p:nvSpPr>
            <p:cNvPr id="11302" name="Rectangle 52"/>
            <p:cNvSpPr>
              <a:spLocks noChangeArrowheads="1"/>
            </p:cNvSpPr>
            <p:nvPr/>
          </p:nvSpPr>
          <p:spPr bwMode="auto">
            <a:xfrm>
              <a:off x="5870575" y="4908550"/>
              <a:ext cx="118268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&lt; 100 000 c/ml</a:t>
              </a:r>
            </a:p>
          </p:txBody>
        </p:sp>
        <p:sp>
          <p:nvSpPr>
            <p:cNvPr id="27693" name="ZoneTexte 46"/>
            <p:cNvSpPr txBox="1">
              <a:spLocks noChangeArrowheads="1"/>
            </p:cNvSpPr>
            <p:nvPr/>
          </p:nvSpPr>
          <p:spPr bwMode="auto">
            <a:xfrm>
              <a:off x="5972175" y="4373563"/>
              <a:ext cx="458788" cy="43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>
                  <a:solidFill>
                    <a:schemeClr val="bg1"/>
                  </a:solidFill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152/</a:t>
              </a:r>
            </a:p>
            <a:p>
              <a:pPr algn="ctr">
                <a:defRPr/>
              </a:pPr>
              <a:r>
                <a:rPr lang="fr-FR" sz="1050" b="1">
                  <a:solidFill>
                    <a:schemeClr val="bg1"/>
                  </a:solidFill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160</a:t>
              </a:r>
            </a:p>
          </p:txBody>
        </p:sp>
        <p:sp>
          <p:nvSpPr>
            <p:cNvPr id="27694" name="ZoneTexte 47"/>
            <p:cNvSpPr txBox="1">
              <a:spLocks noChangeArrowheads="1"/>
            </p:cNvSpPr>
            <p:nvPr/>
          </p:nvSpPr>
          <p:spPr bwMode="auto">
            <a:xfrm>
              <a:off x="6575425" y="4373563"/>
              <a:ext cx="379413" cy="43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>
                  <a:solidFill>
                    <a:srgbClr val="000000"/>
                  </a:solidFill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83/</a:t>
              </a:r>
            </a:p>
            <a:p>
              <a:pPr algn="ctr">
                <a:defRPr/>
              </a:pPr>
              <a:r>
                <a:rPr lang="fr-FR" sz="1050" b="1">
                  <a:solidFill>
                    <a:srgbClr val="000000"/>
                  </a:solidFill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93</a:t>
              </a:r>
            </a:p>
          </p:txBody>
        </p:sp>
        <p:sp>
          <p:nvSpPr>
            <p:cNvPr id="27695" name="ZoneTexte 48"/>
            <p:cNvSpPr txBox="1">
              <a:spLocks noChangeArrowheads="1"/>
            </p:cNvSpPr>
            <p:nvPr/>
          </p:nvSpPr>
          <p:spPr bwMode="auto">
            <a:xfrm>
              <a:off x="8112125" y="4373563"/>
              <a:ext cx="379413" cy="43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>
                  <a:solidFill>
                    <a:srgbClr val="000000"/>
                  </a:solidFill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48/</a:t>
              </a:r>
            </a:p>
            <a:p>
              <a:pPr algn="ctr">
                <a:defRPr/>
              </a:pPr>
              <a:r>
                <a:rPr lang="fr-FR" sz="1050" b="1">
                  <a:solidFill>
                    <a:srgbClr val="000000"/>
                  </a:solidFill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52</a:t>
              </a:r>
            </a:p>
          </p:txBody>
        </p:sp>
        <p:sp>
          <p:nvSpPr>
            <p:cNvPr id="27696" name="ZoneTexte 49"/>
            <p:cNvSpPr txBox="1">
              <a:spLocks noChangeArrowheads="1"/>
            </p:cNvSpPr>
            <p:nvPr/>
          </p:nvSpPr>
          <p:spPr bwMode="auto">
            <a:xfrm>
              <a:off x="7496175" y="4373563"/>
              <a:ext cx="458788" cy="43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>
                  <a:solidFill>
                    <a:schemeClr val="bg1"/>
                  </a:solidFill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128/</a:t>
              </a:r>
            </a:p>
            <a:p>
              <a:pPr algn="ctr">
                <a:defRPr/>
              </a:pPr>
              <a:r>
                <a:rPr lang="fr-FR" sz="1050" b="1">
                  <a:solidFill>
                    <a:schemeClr val="bg1"/>
                  </a:solidFill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134</a:t>
              </a:r>
            </a:p>
          </p:txBody>
        </p:sp>
        <p:sp>
          <p:nvSpPr>
            <p:cNvPr id="11307" name="ZoneTexte 52"/>
            <p:cNvSpPr txBox="1">
              <a:spLocks noChangeArrowheads="1"/>
            </p:cNvSpPr>
            <p:nvPr/>
          </p:nvSpPr>
          <p:spPr bwMode="auto">
            <a:xfrm>
              <a:off x="5710238" y="1947863"/>
              <a:ext cx="309562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cxnSp>
          <p:nvCxnSpPr>
            <p:cNvPr id="75" name="Connecteur droit 74"/>
            <p:cNvCxnSpPr/>
            <p:nvPr/>
          </p:nvCxnSpPr>
          <p:spPr bwMode="auto">
            <a:xfrm>
              <a:off x="5819775" y="4843463"/>
              <a:ext cx="283368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Connecteur droit 87"/>
            <p:cNvCxnSpPr/>
            <p:nvPr/>
          </p:nvCxnSpPr>
          <p:spPr bwMode="auto">
            <a:xfrm>
              <a:off x="5848350" y="2195513"/>
              <a:ext cx="0" cy="264001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 bwMode="auto">
            <a:xfrm>
              <a:off x="5778500" y="2781300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 bwMode="auto">
            <a:xfrm>
              <a:off x="5780088" y="3292475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Connecteur droit 91"/>
            <p:cNvCxnSpPr/>
            <p:nvPr/>
          </p:nvCxnSpPr>
          <p:spPr bwMode="auto">
            <a:xfrm>
              <a:off x="5781675" y="3800475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 bwMode="auto">
            <a:xfrm>
              <a:off x="5768975" y="4333875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33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SPIRIT</a:t>
            </a:r>
          </a:p>
        </p:txBody>
      </p:sp>
      <p:sp>
        <p:nvSpPr>
          <p:cNvPr id="11332" name="Rectangle 81"/>
          <p:cNvSpPr>
            <a:spLocks noChangeArrowheads="1"/>
          </p:cNvSpPr>
          <p:nvPr/>
        </p:nvSpPr>
        <p:spPr bwMode="auto">
          <a:xfrm>
            <a:off x="484188" y="1838625"/>
            <a:ext cx="34337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TDF/FTC/RPV (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switch 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différé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, S24 à 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S48)</a:t>
            </a:r>
            <a:endParaRPr lang="fr-FR" sz="1400">
              <a:solidFill>
                <a:srgbClr val="333399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1333" name="Rectangle 45" descr="Wide upward diagonal"/>
          <p:cNvSpPr>
            <a:spLocks noChangeArrowheads="1"/>
          </p:cNvSpPr>
          <p:nvPr/>
        </p:nvSpPr>
        <p:spPr bwMode="auto">
          <a:xfrm>
            <a:off x="255588" y="1887538"/>
            <a:ext cx="207962" cy="207962"/>
          </a:xfrm>
          <a:prstGeom prst="rect">
            <a:avLst/>
          </a:prstGeom>
          <a:pattFill prst="wdUpDiag">
            <a:fgClr>
              <a:schemeClr val="bg1"/>
            </a:fgClr>
            <a:bgClr>
              <a:srgbClr val="CC3300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11338" name="ZoneTexte 94"/>
          <p:cNvSpPr txBox="1">
            <a:spLocks noChangeArrowheads="1"/>
          </p:cNvSpPr>
          <p:nvPr/>
        </p:nvSpPr>
        <p:spPr bwMode="auto">
          <a:xfrm>
            <a:off x="3776222" y="5037138"/>
            <a:ext cx="1864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b="1" smtClean="0">
                <a:solidFill>
                  <a:srgbClr val="CC3300"/>
                </a:solidFill>
                <a:latin typeface="+mj-lt"/>
                <a:ea typeface="ＭＳ Ｐゴシック" pitchFamily="34" charset="-128"/>
              </a:rPr>
              <a:t>Echec virologique</a:t>
            </a:r>
            <a:endParaRPr lang="fr-FR" b="1">
              <a:solidFill>
                <a:srgbClr val="CC3300"/>
              </a:solidFill>
              <a:latin typeface="+mj-lt"/>
              <a:ea typeface="ＭＳ Ｐゴシック" pitchFamily="34" charset="-128"/>
            </a:endParaRPr>
          </a:p>
        </p:txBody>
      </p:sp>
      <p:sp>
        <p:nvSpPr>
          <p:cNvPr id="11343" name="Rectangle 95"/>
          <p:cNvSpPr>
            <a:spLocks noChangeArrowheads="1"/>
          </p:cNvSpPr>
          <p:nvPr/>
        </p:nvSpPr>
        <p:spPr bwMode="auto">
          <a:xfrm>
            <a:off x="484188" y="2115150"/>
            <a:ext cx="3667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TDF/FTC/RPV (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switch 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immédiat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, J1 à </a:t>
            </a:r>
            <a:r>
              <a:rPr lang="fr-FR" sz="14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S48)</a:t>
            </a:r>
            <a:endParaRPr lang="fr-FR" sz="1400">
              <a:solidFill>
                <a:srgbClr val="333399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1344" name="Rectangle 45" descr="Wide upward diagonal"/>
          <p:cNvSpPr>
            <a:spLocks noChangeArrowheads="1"/>
          </p:cNvSpPr>
          <p:nvPr/>
        </p:nvSpPr>
        <p:spPr bwMode="auto">
          <a:xfrm>
            <a:off x="255588" y="2170113"/>
            <a:ext cx="209550" cy="209550"/>
          </a:xfrm>
          <a:prstGeom prst="rect">
            <a:avLst/>
          </a:prstGeom>
          <a:pattFill prst="dkVert">
            <a:fgClr>
              <a:schemeClr val="bg1"/>
            </a:fgClr>
            <a:bgClr>
              <a:srgbClr val="CC3300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000066"/>
              </a:solidFill>
              <a:ea typeface="ＭＳ Ｐゴシック" pitchFamily="34" charset="-128"/>
            </a:endParaRPr>
          </a:p>
        </p:txBody>
      </p:sp>
      <p:grpSp>
        <p:nvGrpSpPr>
          <p:cNvPr id="94" name="Groupe 93"/>
          <p:cNvGrpSpPr/>
          <p:nvPr/>
        </p:nvGrpSpPr>
        <p:grpSpPr>
          <a:xfrm>
            <a:off x="333375" y="2419350"/>
            <a:ext cx="3243263" cy="2984500"/>
            <a:chOff x="333375" y="2419350"/>
            <a:chExt cx="3243263" cy="2984500"/>
          </a:xfrm>
        </p:grpSpPr>
        <p:sp>
          <p:nvSpPr>
            <p:cNvPr id="11271" name="Rectangle 9"/>
            <p:cNvSpPr>
              <a:spLocks noChangeArrowheads="1"/>
            </p:cNvSpPr>
            <p:nvPr/>
          </p:nvSpPr>
          <p:spPr bwMode="auto">
            <a:xfrm>
              <a:off x="938213" y="2641600"/>
              <a:ext cx="484187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93,7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72" name="Rectangle 9"/>
            <p:cNvSpPr>
              <a:spLocks noChangeArrowheads="1"/>
            </p:cNvSpPr>
            <p:nvPr/>
          </p:nvSpPr>
          <p:spPr bwMode="auto">
            <a:xfrm>
              <a:off x="1503363" y="2747963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89,9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74" name="Rectangle 20"/>
            <p:cNvSpPr>
              <a:spLocks noChangeArrowheads="1"/>
            </p:cNvSpPr>
            <p:nvPr/>
          </p:nvSpPr>
          <p:spPr bwMode="auto">
            <a:xfrm>
              <a:off x="990600" y="2900363"/>
              <a:ext cx="395288" cy="2449512"/>
            </a:xfrm>
            <a:prstGeom prst="rect">
              <a:avLst/>
            </a:prstGeom>
            <a:solidFill>
              <a:srgbClr val="CC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75" name="Rectangle 21"/>
            <p:cNvSpPr>
              <a:spLocks noChangeArrowheads="1"/>
            </p:cNvSpPr>
            <p:nvPr/>
          </p:nvSpPr>
          <p:spPr bwMode="auto">
            <a:xfrm>
              <a:off x="1524000" y="2976563"/>
              <a:ext cx="395288" cy="2373312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76" name="Freeform 25"/>
            <p:cNvSpPr>
              <a:spLocks noEditPoints="1"/>
            </p:cNvSpPr>
            <p:nvPr/>
          </p:nvSpPr>
          <p:spPr bwMode="auto">
            <a:xfrm>
              <a:off x="681038" y="5335588"/>
              <a:ext cx="2706687" cy="58737"/>
            </a:xfrm>
            <a:custGeom>
              <a:avLst/>
              <a:gdLst>
                <a:gd name="T0" fmla="*/ 2147483647 w 1705"/>
                <a:gd name="T1" fmla="*/ 0 h 37"/>
                <a:gd name="T2" fmla="*/ 2147483647 w 1705"/>
                <a:gd name="T3" fmla="*/ 2147483647 h 37"/>
                <a:gd name="T4" fmla="*/ 0 w 1705"/>
                <a:gd name="T5" fmla="*/ 2147483647 h 37"/>
                <a:gd name="T6" fmla="*/ 0 w 1705"/>
                <a:gd name="T7" fmla="*/ 0 h 37"/>
                <a:gd name="T8" fmla="*/ 2147483647 w 1705"/>
                <a:gd name="T9" fmla="*/ 0 h 37"/>
                <a:gd name="T10" fmla="*/ 2147483647 w 1705"/>
                <a:gd name="T11" fmla="*/ 0 h 37"/>
                <a:gd name="T12" fmla="*/ 2147483647 w 1705"/>
                <a:gd name="T13" fmla="*/ 2147483647 h 37"/>
                <a:gd name="T14" fmla="*/ 2147483647 w 1705"/>
                <a:gd name="T15" fmla="*/ 2147483647 h 37"/>
                <a:gd name="T16" fmla="*/ 2147483647 w 1705"/>
                <a:gd name="T17" fmla="*/ 0 h 37"/>
                <a:gd name="T18" fmla="*/ 2147483647 w 1705"/>
                <a:gd name="T19" fmla="*/ 0 h 37"/>
                <a:gd name="T20" fmla="*/ 2147483647 w 1705"/>
                <a:gd name="T21" fmla="*/ 0 h 37"/>
                <a:gd name="T22" fmla="*/ 2147483647 w 1705"/>
                <a:gd name="T23" fmla="*/ 2147483647 h 37"/>
                <a:gd name="T24" fmla="*/ 2147483647 w 1705"/>
                <a:gd name="T25" fmla="*/ 2147483647 h 37"/>
                <a:gd name="T26" fmla="*/ 2147483647 w 1705"/>
                <a:gd name="T27" fmla="*/ 0 h 37"/>
                <a:gd name="T28" fmla="*/ 2147483647 w 1705"/>
                <a:gd name="T29" fmla="*/ 0 h 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05"/>
                <a:gd name="T46" fmla="*/ 0 h 37"/>
                <a:gd name="T47" fmla="*/ 1705 w 1705"/>
                <a:gd name="T48" fmla="*/ 37 h 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05" h="37">
                  <a:moveTo>
                    <a:pt x="5" y="0"/>
                  </a:moveTo>
                  <a:lnTo>
                    <a:pt x="5" y="37"/>
                  </a:lnTo>
                  <a:lnTo>
                    <a:pt x="0" y="37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855" y="0"/>
                  </a:moveTo>
                  <a:lnTo>
                    <a:pt x="855" y="37"/>
                  </a:lnTo>
                  <a:lnTo>
                    <a:pt x="850" y="37"/>
                  </a:lnTo>
                  <a:lnTo>
                    <a:pt x="850" y="0"/>
                  </a:lnTo>
                  <a:lnTo>
                    <a:pt x="855" y="0"/>
                  </a:lnTo>
                  <a:close/>
                  <a:moveTo>
                    <a:pt x="1705" y="0"/>
                  </a:moveTo>
                  <a:lnTo>
                    <a:pt x="1705" y="37"/>
                  </a:lnTo>
                  <a:lnTo>
                    <a:pt x="1700" y="37"/>
                  </a:lnTo>
                  <a:lnTo>
                    <a:pt x="1700" y="0"/>
                  </a:lnTo>
                  <a:lnTo>
                    <a:pt x="1705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7" name="Rectangle 26"/>
            <p:cNvSpPr>
              <a:spLocks noChangeArrowheads="1"/>
            </p:cNvSpPr>
            <p:nvPr/>
          </p:nvSpPr>
          <p:spPr bwMode="auto">
            <a:xfrm>
              <a:off x="519113" y="5233988"/>
              <a:ext cx="79375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</a:p>
          </p:txBody>
        </p:sp>
        <p:sp>
          <p:nvSpPr>
            <p:cNvPr id="11278" name="Rectangle 27"/>
            <p:cNvSpPr>
              <a:spLocks noChangeArrowheads="1"/>
            </p:cNvSpPr>
            <p:nvPr/>
          </p:nvSpPr>
          <p:spPr bwMode="auto">
            <a:xfrm>
              <a:off x="430213" y="4748213"/>
              <a:ext cx="157162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20</a:t>
              </a:r>
            </a:p>
          </p:txBody>
        </p:sp>
        <p:sp>
          <p:nvSpPr>
            <p:cNvPr id="11279" name="Rectangle 28"/>
            <p:cNvSpPr>
              <a:spLocks noChangeArrowheads="1"/>
            </p:cNvSpPr>
            <p:nvPr/>
          </p:nvSpPr>
          <p:spPr bwMode="auto">
            <a:xfrm>
              <a:off x="430213" y="4229100"/>
              <a:ext cx="157162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40</a:t>
              </a:r>
            </a:p>
          </p:txBody>
        </p:sp>
        <p:sp>
          <p:nvSpPr>
            <p:cNvPr id="11280" name="Rectangle 29"/>
            <p:cNvSpPr>
              <a:spLocks noChangeArrowheads="1"/>
            </p:cNvSpPr>
            <p:nvPr/>
          </p:nvSpPr>
          <p:spPr bwMode="auto">
            <a:xfrm>
              <a:off x="430213" y="3709988"/>
              <a:ext cx="157162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60</a:t>
              </a:r>
            </a:p>
          </p:txBody>
        </p:sp>
        <p:sp>
          <p:nvSpPr>
            <p:cNvPr id="11281" name="Rectangle 30"/>
            <p:cNvSpPr>
              <a:spLocks noChangeArrowheads="1"/>
            </p:cNvSpPr>
            <p:nvPr/>
          </p:nvSpPr>
          <p:spPr bwMode="auto">
            <a:xfrm>
              <a:off x="430213" y="3190875"/>
              <a:ext cx="157162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80</a:t>
              </a:r>
            </a:p>
          </p:txBody>
        </p:sp>
        <p:sp>
          <p:nvSpPr>
            <p:cNvPr id="11282" name="Rectangle 31"/>
            <p:cNvSpPr>
              <a:spLocks noChangeArrowheads="1"/>
            </p:cNvSpPr>
            <p:nvPr/>
          </p:nvSpPr>
          <p:spPr bwMode="auto">
            <a:xfrm>
              <a:off x="341313" y="2671763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100</a:t>
              </a:r>
            </a:p>
          </p:txBody>
        </p:sp>
        <p:sp>
          <p:nvSpPr>
            <p:cNvPr id="11308" name="ZoneTexte 53"/>
            <p:cNvSpPr txBox="1">
              <a:spLocks noChangeArrowheads="1"/>
            </p:cNvSpPr>
            <p:nvPr/>
          </p:nvSpPr>
          <p:spPr bwMode="auto">
            <a:xfrm>
              <a:off x="333375" y="2419350"/>
              <a:ext cx="311150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sp>
          <p:nvSpPr>
            <p:cNvPr id="11309" name="Rectangle 45" descr="Wide upward diagonal"/>
            <p:cNvSpPr>
              <a:spLocks noChangeArrowheads="1"/>
            </p:cNvSpPr>
            <p:nvPr/>
          </p:nvSpPr>
          <p:spPr bwMode="auto">
            <a:xfrm>
              <a:off x="2362200" y="2933700"/>
              <a:ext cx="395288" cy="2411413"/>
            </a:xfrm>
            <a:prstGeom prst="rect">
              <a:avLst/>
            </a:prstGeom>
            <a:pattFill prst="wdUpDiag">
              <a:fgClr>
                <a:schemeClr val="bg1"/>
              </a:fgClr>
              <a:bgClr>
                <a:srgbClr val="CC3300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312" name="Rectangle 9"/>
            <p:cNvSpPr>
              <a:spLocks noChangeArrowheads="1"/>
            </p:cNvSpPr>
            <p:nvPr/>
          </p:nvSpPr>
          <p:spPr bwMode="auto">
            <a:xfrm>
              <a:off x="2336800" y="2693988"/>
              <a:ext cx="482600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92,1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cxnSp>
          <p:nvCxnSpPr>
            <p:cNvPr id="78" name="Connecteur droit 77"/>
            <p:cNvCxnSpPr/>
            <p:nvPr/>
          </p:nvCxnSpPr>
          <p:spPr bwMode="auto">
            <a:xfrm>
              <a:off x="611188" y="5335588"/>
              <a:ext cx="2965450" cy="158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Connecteur droit 80"/>
            <p:cNvCxnSpPr/>
            <p:nvPr/>
          </p:nvCxnSpPr>
          <p:spPr bwMode="auto">
            <a:xfrm>
              <a:off x="681038" y="2695575"/>
              <a:ext cx="0" cy="2640013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Connecteur droit 82"/>
            <p:cNvCxnSpPr/>
            <p:nvPr/>
          </p:nvCxnSpPr>
          <p:spPr bwMode="auto">
            <a:xfrm>
              <a:off x="608013" y="2773363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Connecteur droit 83"/>
            <p:cNvCxnSpPr/>
            <p:nvPr/>
          </p:nvCxnSpPr>
          <p:spPr bwMode="auto">
            <a:xfrm>
              <a:off x="611188" y="3281363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Connecteur droit 84"/>
            <p:cNvCxnSpPr/>
            <p:nvPr/>
          </p:nvCxnSpPr>
          <p:spPr bwMode="auto">
            <a:xfrm>
              <a:off x="611188" y="3792538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Connecteur droit 85"/>
            <p:cNvCxnSpPr/>
            <p:nvPr/>
          </p:nvCxnSpPr>
          <p:spPr bwMode="auto">
            <a:xfrm>
              <a:off x="614363" y="4300538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Connecteur droit 86"/>
            <p:cNvCxnSpPr/>
            <p:nvPr/>
          </p:nvCxnSpPr>
          <p:spPr bwMode="auto">
            <a:xfrm>
              <a:off x="600075" y="4833938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341" name="Rectangle 45" descr="Wide upward diagonal"/>
            <p:cNvSpPr>
              <a:spLocks noChangeArrowheads="1"/>
            </p:cNvSpPr>
            <p:nvPr/>
          </p:nvSpPr>
          <p:spPr bwMode="auto">
            <a:xfrm>
              <a:off x="2933700" y="2989263"/>
              <a:ext cx="395288" cy="2355850"/>
            </a:xfrm>
            <a:prstGeom prst="rect">
              <a:avLst/>
            </a:prstGeom>
            <a:pattFill prst="dkVert">
              <a:fgClr>
                <a:schemeClr val="bg1"/>
              </a:fgClr>
              <a:bgClr>
                <a:srgbClr val="CC3300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345" name="Rectangle 9"/>
            <p:cNvSpPr>
              <a:spLocks noChangeArrowheads="1"/>
            </p:cNvSpPr>
            <p:nvPr/>
          </p:nvSpPr>
          <p:spPr bwMode="auto">
            <a:xfrm>
              <a:off x="2894013" y="2746375"/>
              <a:ext cx="484187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89,3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</p:grpSp>
      <p:sp>
        <p:nvSpPr>
          <p:cNvPr id="11346" name="Rectangle 10"/>
          <p:cNvSpPr>
            <a:spLocks noChangeArrowheads="1"/>
          </p:cNvSpPr>
          <p:nvPr/>
        </p:nvSpPr>
        <p:spPr bwMode="auto">
          <a:xfrm>
            <a:off x="5668963" y="1148163"/>
            <a:ext cx="3384550" cy="942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2200"/>
              </a:lnSpc>
            </a:pP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ARN </a:t>
            </a: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VIH</a:t>
            </a: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&lt; </a:t>
            </a: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50 c/ml à </a:t>
            </a: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S24</a:t>
            </a:r>
            <a:endParaRPr lang="fr-FR" sz="2000" b="1" smtClean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>
              <a:lnSpc>
                <a:spcPts val="2200"/>
              </a:lnSpc>
            </a:pP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selon </a:t>
            </a: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l’ARN </a:t>
            </a: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VIH avant </a:t>
            </a:r>
          </a:p>
          <a:p>
            <a:pPr algn="ctr">
              <a:lnSpc>
                <a:spcPts val="2200"/>
              </a:lnSpc>
            </a:pP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le 1</a:t>
            </a:r>
            <a:r>
              <a:rPr lang="fr-FR" sz="2000" b="1" baseline="3000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er</a:t>
            </a: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traitement </a:t>
            </a:r>
            <a:r>
              <a:rPr lang="fr-FR" sz="20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ARV</a:t>
            </a:r>
            <a:endParaRPr lang="fr-FR" sz="20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pSp>
        <p:nvGrpSpPr>
          <p:cNvPr id="96" name="Groupe 95"/>
          <p:cNvGrpSpPr/>
          <p:nvPr/>
        </p:nvGrpSpPr>
        <p:grpSpPr>
          <a:xfrm>
            <a:off x="3576638" y="5173663"/>
            <a:ext cx="2195512" cy="1190625"/>
            <a:chOff x="3576638" y="5173663"/>
            <a:chExt cx="2195512" cy="1190625"/>
          </a:xfrm>
        </p:grpSpPr>
        <p:sp>
          <p:nvSpPr>
            <p:cNvPr id="70" name="Rectangle 16"/>
            <p:cNvSpPr>
              <a:spLocks noChangeArrowheads="1"/>
            </p:cNvSpPr>
            <p:nvPr/>
          </p:nvSpPr>
          <p:spPr bwMode="auto">
            <a:xfrm>
              <a:off x="3770313" y="6030913"/>
              <a:ext cx="395287" cy="57150"/>
            </a:xfrm>
            <a:prstGeom prst="rect">
              <a:avLst/>
            </a:prstGeom>
            <a:solidFill>
              <a:srgbClr val="CC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kern="0">
                <a:solidFill>
                  <a:srgbClr val="000066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1" name="Rectangle 20"/>
            <p:cNvSpPr>
              <a:spLocks noChangeArrowheads="1"/>
            </p:cNvSpPr>
            <p:nvPr/>
          </p:nvSpPr>
          <p:spPr bwMode="auto">
            <a:xfrm>
              <a:off x="4246563" y="5756275"/>
              <a:ext cx="395287" cy="344488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kern="0">
                <a:solidFill>
                  <a:srgbClr val="000066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1313" name="Rectangle 9"/>
            <p:cNvSpPr>
              <a:spLocks noChangeArrowheads="1"/>
            </p:cNvSpPr>
            <p:nvPr/>
          </p:nvSpPr>
          <p:spPr bwMode="auto">
            <a:xfrm>
              <a:off x="3770313" y="5743575"/>
              <a:ext cx="396875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0,9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314" name="Rectangle 9"/>
            <p:cNvSpPr>
              <a:spLocks noChangeArrowheads="1"/>
            </p:cNvSpPr>
            <p:nvPr/>
          </p:nvSpPr>
          <p:spPr bwMode="auto">
            <a:xfrm>
              <a:off x="4313238" y="5435600"/>
              <a:ext cx="268287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5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315" name="Rectangle 9"/>
            <p:cNvSpPr>
              <a:spLocks noChangeArrowheads="1"/>
            </p:cNvSpPr>
            <p:nvPr/>
          </p:nvSpPr>
          <p:spPr bwMode="auto">
            <a:xfrm>
              <a:off x="4830763" y="5683250"/>
              <a:ext cx="398462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1,3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cxnSp>
          <p:nvCxnSpPr>
            <p:cNvPr id="76" name="Connecteur droit 75"/>
            <p:cNvCxnSpPr/>
            <p:nvPr/>
          </p:nvCxnSpPr>
          <p:spPr bwMode="auto">
            <a:xfrm>
              <a:off x="3694113" y="6073775"/>
              <a:ext cx="2057400" cy="4445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334" name="Rectangle 45" descr="Wide upward diagonal"/>
            <p:cNvSpPr>
              <a:spLocks noChangeArrowheads="1"/>
            </p:cNvSpPr>
            <p:nvPr/>
          </p:nvSpPr>
          <p:spPr bwMode="auto">
            <a:xfrm>
              <a:off x="4826000" y="6007100"/>
              <a:ext cx="395288" cy="93663"/>
            </a:xfrm>
            <a:prstGeom prst="rect">
              <a:avLst/>
            </a:prstGeom>
            <a:pattFill prst="wdUpDiag">
              <a:fgClr>
                <a:schemeClr val="bg1"/>
              </a:fgClr>
              <a:bgClr>
                <a:srgbClr val="CC3300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335" name="ZoneTexte 79"/>
            <p:cNvSpPr txBox="1">
              <a:spLocks noChangeArrowheads="1"/>
            </p:cNvSpPr>
            <p:nvPr/>
          </p:nvSpPr>
          <p:spPr bwMode="auto">
            <a:xfrm>
              <a:off x="3694113" y="6088063"/>
              <a:ext cx="56991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3/317</a:t>
              </a:r>
            </a:p>
          </p:txBody>
        </p:sp>
        <p:sp>
          <p:nvSpPr>
            <p:cNvPr id="11336" name="ZoneTexte 88"/>
            <p:cNvSpPr txBox="1">
              <a:spLocks noChangeArrowheads="1"/>
            </p:cNvSpPr>
            <p:nvPr/>
          </p:nvSpPr>
          <p:spPr bwMode="auto">
            <a:xfrm>
              <a:off x="4151313" y="6088063"/>
              <a:ext cx="56991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8/159</a:t>
              </a:r>
            </a:p>
          </p:txBody>
        </p:sp>
        <p:sp>
          <p:nvSpPr>
            <p:cNvPr id="11337" name="ZoneTexte 93"/>
            <p:cNvSpPr txBox="1">
              <a:spLocks noChangeArrowheads="1"/>
            </p:cNvSpPr>
            <p:nvPr/>
          </p:nvSpPr>
          <p:spPr bwMode="auto">
            <a:xfrm>
              <a:off x="4708525" y="6088063"/>
              <a:ext cx="569913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2/152</a:t>
              </a:r>
            </a:p>
          </p:txBody>
        </p:sp>
        <p:cxnSp>
          <p:nvCxnSpPr>
            <p:cNvPr id="98" name="Connecteur droit 97"/>
            <p:cNvCxnSpPr/>
            <p:nvPr/>
          </p:nvCxnSpPr>
          <p:spPr bwMode="auto">
            <a:xfrm rot="5400000">
              <a:off x="3388519" y="5788819"/>
              <a:ext cx="609600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340" name="ZoneTexte 53"/>
            <p:cNvSpPr txBox="1">
              <a:spLocks noChangeArrowheads="1"/>
            </p:cNvSpPr>
            <p:nvPr/>
          </p:nvSpPr>
          <p:spPr bwMode="auto">
            <a:xfrm>
              <a:off x="3576638" y="5173663"/>
              <a:ext cx="31115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sp>
          <p:nvSpPr>
            <p:cNvPr id="11342" name="Rectangle 45" descr="Wide upward diagonal"/>
            <p:cNvSpPr>
              <a:spLocks noChangeArrowheads="1"/>
            </p:cNvSpPr>
            <p:nvPr/>
          </p:nvSpPr>
          <p:spPr bwMode="auto">
            <a:xfrm>
              <a:off x="5305425" y="5921375"/>
              <a:ext cx="395288" cy="179388"/>
            </a:xfrm>
            <a:prstGeom prst="rect">
              <a:avLst/>
            </a:prstGeom>
            <a:pattFill prst="dkVert">
              <a:fgClr>
                <a:schemeClr val="bg1"/>
              </a:fgClr>
              <a:bgClr>
                <a:srgbClr val="CC3300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347" name="Rectangle 9"/>
            <p:cNvSpPr>
              <a:spLocks noChangeArrowheads="1"/>
            </p:cNvSpPr>
            <p:nvPr/>
          </p:nvSpPr>
          <p:spPr bwMode="auto">
            <a:xfrm>
              <a:off x="5318125" y="5610225"/>
              <a:ext cx="398463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smtClean="0">
                  <a:solidFill>
                    <a:srgbClr val="000066"/>
                  </a:solidFill>
                  <a:ea typeface="ＭＳ Ｐゴシック" pitchFamily="34" charset="-128"/>
                </a:rPr>
                <a:t>2,5</a:t>
              </a:r>
              <a:endParaRPr lang="fr-FR" sz="12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348" name="ZoneTexte 93"/>
            <p:cNvSpPr txBox="1">
              <a:spLocks noChangeArrowheads="1"/>
            </p:cNvSpPr>
            <p:nvPr/>
          </p:nvSpPr>
          <p:spPr bwMode="auto">
            <a:xfrm>
              <a:off x="5202238" y="6086475"/>
              <a:ext cx="569912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8/317</a:t>
              </a:r>
            </a:p>
          </p:txBody>
        </p:sp>
      </p:grpSp>
      <p:sp>
        <p:nvSpPr>
          <p:cNvPr id="11349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 pitchFamily="34" charset="-128"/>
              </a:rPr>
              <a:t>Palella F, AIDS 2014;28:335-44</a:t>
            </a:r>
          </a:p>
        </p:txBody>
      </p:sp>
      <p:sp>
        <p:nvSpPr>
          <p:cNvPr id="8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105900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SPIRIT: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</a:t>
            </a:r>
            <a:r>
              <a:rPr lang="fr-FR" sz="3200" dirty="0" smtClean="0">
                <a:ea typeface="ＭＳ Ｐゴシック" pitchFamily="34" charset="-128"/>
              </a:rPr>
              <a:t>IP/r + 2 INTI pour TDF/FTC/RPV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Espace réservé du contenu 3"/>
          <p:cNvSpPr>
            <a:spLocks noGrp="1"/>
          </p:cNvSpPr>
          <p:nvPr>
            <p:ph idx="1"/>
          </p:nvPr>
        </p:nvSpPr>
        <p:spPr>
          <a:xfrm>
            <a:off x="50800" y="1200150"/>
            <a:ext cx="9024938" cy="5160963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200"/>
              </a:spcAft>
            </a:pPr>
            <a:r>
              <a:rPr lang="fr-FR" b="1" dirty="0" smtClean="0">
                <a:latin typeface="Calibri" pitchFamily="34" charset="0"/>
                <a:ea typeface="ＭＳ Ｐゴシック" pitchFamily="34" charset="-128"/>
              </a:rPr>
              <a:t>Parmi les 24 patients avec la mutation K103N sur le génotype historique</a:t>
            </a:r>
          </a:p>
          <a:p>
            <a:pPr lvl="1">
              <a:spcBef>
                <a:spcPts val="400"/>
              </a:spcBef>
              <a:spcAft>
                <a:spcPts val="200"/>
              </a:spcAft>
            </a:pPr>
            <a:r>
              <a:rPr lang="fr-FR" sz="1800" dirty="0" smtClean="0">
                <a:ea typeface="ＭＳ Ｐゴシック" pitchFamily="34" charset="-128"/>
              </a:rPr>
              <a:t>18 dans le bras </a:t>
            </a:r>
            <a:r>
              <a:rPr lang="fr-FR" sz="1800" dirty="0" err="1" smtClean="0">
                <a:ea typeface="ＭＳ Ｐゴシック" pitchFamily="34" charset="-128"/>
              </a:rPr>
              <a:t>switch</a:t>
            </a:r>
            <a:r>
              <a:rPr lang="fr-FR" sz="1800" dirty="0" smtClean="0">
                <a:ea typeface="ＭＳ Ｐゴシック" pitchFamily="34" charset="-128"/>
              </a:rPr>
              <a:t> immédiat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r>
              <a:rPr lang="fr-FR" dirty="0" smtClean="0">
                <a:ea typeface="ＭＳ Ｐゴシック" pitchFamily="34" charset="-128"/>
              </a:rPr>
              <a:t>Tous maintiennent ARN VIH &lt; 50 c/ml à S24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r>
              <a:rPr lang="fr-FR" dirty="0" smtClean="0">
                <a:ea typeface="ＭＳ Ｐゴシック" pitchFamily="34" charset="-128"/>
              </a:rPr>
              <a:t>1 échec virologique à S48 (mutations </a:t>
            </a:r>
            <a:r>
              <a:rPr lang="fr-FR" dirty="0" err="1" smtClean="0">
                <a:ea typeface="ＭＳ Ｐゴシック" pitchFamily="34" charset="-128"/>
              </a:rPr>
              <a:t>pré-existantes</a:t>
            </a:r>
            <a:r>
              <a:rPr lang="fr-FR" dirty="0" smtClean="0">
                <a:ea typeface="ＭＳ Ｐゴシック" pitchFamily="34" charset="-128"/>
              </a:rPr>
              <a:t> : K103N + V179I, émergence : M184V, E138K et V108V/I)</a:t>
            </a:r>
          </a:p>
          <a:p>
            <a:pPr lvl="1">
              <a:spcBef>
                <a:spcPts val="400"/>
              </a:spcBef>
              <a:spcAft>
                <a:spcPts val="200"/>
              </a:spcAft>
            </a:pPr>
            <a:r>
              <a:rPr lang="fr-FR" sz="1800" dirty="0" smtClean="0">
                <a:ea typeface="ＭＳ Ｐゴシック" pitchFamily="34" charset="-128"/>
              </a:rPr>
              <a:t>6 dans le bras </a:t>
            </a:r>
            <a:r>
              <a:rPr lang="fr-FR" sz="1800" dirty="0" err="1" smtClean="0">
                <a:ea typeface="ＭＳ Ｐゴシック" pitchFamily="34" charset="-128"/>
              </a:rPr>
              <a:t>switch</a:t>
            </a:r>
            <a:r>
              <a:rPr lang="fr-FR" sz="1800" dirty="0" smtClean="0">
                <a:ea typeface="ＭＳ Ｐゴシック" pitchFamily="34" charset="-128"/>
              </a:rPr>
              <a:t> différé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r>
              <a:rPr lang="fr-FR" dirty="0" smtClean="0">
                <a:ea typeface="ＭＳ Ｐゴシック" pitchFamily="34" charset="-128"/>
              </a:rPr>
              <a:t>5 maintiennent ARN VIH &lt; 50 c/ml à S48 (24 semaines après le </a:t>
            </a:r>
            <a:r>
              <a:rPr lang="fr-FR" dirty="0" err="1" smtClean="0">
                <a:ea typeface="ＭＳ Ｐゴシック" pitchFamily="34" charset="-128"/>
              </a:rPr>
              <a:t>switch</a:t>
            </a:r>
            <a:r>
              <a:rPr lang="fr-FR" dirty="0" smtClean="0">
                <a:ea typeface="ＭＳ Ｐゴシック" pitchFamily="34" charset="-128"/>
              </a:rPr>
              <a:t>)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r>
              <a:rPr lang="fr-FR" dirty="0" smtClean="0">
                <a:ea typeface="ＭＳ Ｐゴシック" pitchFamily="34" charset="-128"/>
              </a:rPr>
              <a:t> 1 sans donnée à S48 (ARN VIH &lt; 50 c/ml à la dernière visite</a:t>
            </a:r>
            <a:r>
              <a:rPr lang="fr-FR" sz="1800" dirty="0" smtClean="0">
                <a:ea typeface="ＭＳ Ｐゴシック" pitchFamily="34" charset="-128"/>
              </a:rPr>
              <a:t>)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endParaRPr lang="fr-FR" dirty="0" smtClean="0">
              <a:ea typeface="ＭＳ Ｐゴシック" pitchFamily="34" charset="-128"/>
            </a:endParaRPr>
          </a:p>
          <a:p>
            <a:pPr>
              <a:spcBef>
                <a:spcPts val="400"/>
              </a:spcBef>
              <a:spcAft>
                <a:spcPts val="200"/>
              </a:spcAft>
            </a:pPr>
            <a:r>
              <a:rPr lang="fr-FR" b="1" dirty="0" smtClean="0">
                <a:latin typeface="Calibri" pitchFamily="34" charset="0"/>
                <a:ea typeface="ＭＳ Ｐゴシック" pitchFamily="34" charset="-128"/>
              </a:rPr>
              <a:t>Echec virologique TDF/FTC/RPV, n = 7 (1,5%)	</a:t>
            </a:r>
          </a:p>
          <a:p>
            <a:pPr lvl="1">
              <a:spcBef>
                <a:spcPts val="400"/>
              </a:spcBef>
              <a:spcAft>
                <a:spcPts val="200"/>
              </a:spcAft>
            </a:pPr>
            <a:r>
              <a:rPr lang="fr-FR" sz="1600" dirty="0" smtClean="0">
                <a:ea typeface="ＭＳ Ｐゴシック" pitchFamily="34" charset="-128"/>
              </a:rPr>
              <a:t>3 sans émergence de mutations de résistance </a:t>
            </a:r>
          </a:p>
          <a:p>
            <a:pPr lvl="1">
              <a:spcBef>
                <a:spcPts val="400"/>
              </a:spcBef>
              <a:spcAft>
                <a:spcPts val="200"/>
              </a:spcAft>
            </a:pPr>
            <a:r>
              <a:rPr lang="fr-FR" sz="1600" dirty="0" smtClean="0">
                <a:ea typeface="ＭＳ Ｐゴシック" pitchFamily="34" charset="-128"/>
              </a:rPr>
              <a:t>4 avec émergence de mutations de résistance 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r>
              <a:rPr lang="fr-FR" dirty="0" smtClean="0">
                <a:ea typeface="ＭＳ Ｐゴシック" pitchFamily="34" charset="-128"/>
              </a:rPr>
              <a:t>K103N + L100I + M184I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r>
              <a:rPr lang="fr-FR" dirty="0" smtClean="0">
                <a:ea typeface="ＭＳ Ｐゴシック" pitchFamily="34" charset="-128"/>
              </a:rPr>
              <a:t>M184I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r>
              <a:rPr lang="fr-FR" dirty="0" smtClean="0">
                <a:ea typeface="ＭＳ Ｐゴシック" pitchFamily="34" charset="-128"/>
              </a:rPr>
              <a:t>E138E/K + M184M/V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r>
              <a:rPr lang="fr-FR" dirty="0" smtClean="0">
                <a:ea typeface="ＭＳ Ｐゴシック" pitchFamily="34" charset="-128"/>
              </a:rPr>
              <a:t>E138K + V108V/I + M184V</a:t>
            </a:r>
          </a:p>
          <a:p>
            <a:pPr lvl="2">
              <a:spcBef>
                <a:spcPts val="400"/>
              </a:spcBef>
              <a:spcAft>
                <a:spcPts val="200"/>
              </a:spcAft>
            </a:pPr>
            <a:endParaRPr lang="fr-FR" sz="1800" dirty="0" smtClean="0">
              <a:ea typeface="ＭＳ Ｐゴシック" pitchFamily="34" charset="-128"/>
            </a:endParaRPr>
          </a:p>
        </p:txBody>
      </p:sp>
      <p:sp>
        <p:nvSpPr>
          <p:cNvPr id="13315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SPIRIT</a:t>
            </a:r>
          </a:p>
        </p:txBody>
      </p:sp>
      <p:sp>
        <p:nvSpPr>
          <p:cNvPr id="13316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 pitchFamily="34" charset="-128"/>
              </a:rPr>
              <a:t>Palella F, AIDS 2014;28:335-44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105900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SPIRIT: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</a:t>
            </a:r>
            <a:r>
              <a:rPr lang="fr-FR" sz="3200" dirty="0" smtClean="0">
                <a:ea typeface="ＭＳ Ｐゴシック" pitchFamily="34" charset="-128"/>
              </a:rPr>
              <a:t>IP/r + 2 INTI pour TDF/FTC/RPV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oneTexte 58"/>
          <p:cNvSpPr txBox="1">
            <a:spLocks noChangeArrowheads="1"/>
          </p:cNvSpPr>
          <p:nvPr/>
        </p:nvSpPr>
        <p:spPr bwMode="auto">
          <a:xfrm>
            <a:off x="4816657" y="1281113"/>
            <a:ext cx="38144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Modification moyenne entre J0 et </a:t>
            </a:r>
            <a:r>
              <a:rPr lang="fr-FR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S24</a:t>
            </a:r>
            <a:endParaRPr lang="fr-FR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5439" name="Espace réservé du contenu 79"/>
          <p:cNvSpPr>
            <a:spLocks noGrp="1"/>
          </p:cNvSpPr>
          <p:nvPr>
            <p:ph idx="1"/>
          </p:nvPr>
        </p:nvSpPr>
        <p:spPr>
          <a:xfrm>
            <a:off x="50800" y="1155494"/>
            <a:ext cx="4483100" cy="2344738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Tx/>
              <a:buChar char="•"/>
            </a:pPr>
            <a:r>
              <a:rPr lang="fr-FR" sz="1800" b="1" dirty="0" smtClean="0">
                <a:latin typeface="Calibri" pitchFamily="34" charset="0"/>
                <a:ea typeface="ＭＳ Ｐゴシック" pitchFamily="34" charset="-128"/>
              </a:rPr>
              <a:t>Arrêt pour événement indésirable (S24)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fr-FR" sz="1800" dirty="0" smtClean="0">
                <a:ea typeface="ＭＳ Ｐゴシック" pitchFamily="34" charset="-128"/>
              </a:rPr>
              <a:t>TDF/FTC/RPV, n = 6</a:t>
            </a:r>
          </a:p>
          <a:p>
            <a:pPr lvl="2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fr-FR" dirty="0" err="1" smtClean="0">
                <a:ea typeface="ＭＳ Ｐゴシック" pitchFamily="34" charset="-128"/>
              </a:rPr>
              <a:t>tubulopathie</a:t>
            </a:r>
            <a:r>
              <a:rPr lang="fr-FR" dirty="0" smtClean="0">
                <a:ea typeface="ＭＳ Ｐゴシック" pitchFamily="34" charset="-128"/>
              </a:rPr>
              <a:t>, n = 1</a:t>
            </a:r>
          </a:p>
          <a:p>
            <a:pPr lvl="2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fr-FR" dirty="0" smtClean="0">
                <a:ea typeface="ＭＳ Ｐゴシック" pitchFamily="34" charset="-128"/>
              </a:rPr>
              <a:t>événements </a:t>
            </a:r>
            <a:r>
              <a:rPr lang="fr-FR" dirty="0" err="1" smtClean="0">
                <a:ea typeface="ＭＳ Ｐゴシック" pitchFamily="34" charset="-128"/>
              </a:rPr>
              <a:t>neuro-psychiatriques</a:t>
            </a:r>
            <a:r>
              <a:rPr lang="fr-FR" dirty="0" smtClean="0">
                <a:ea typeface="ＭＳ Ｐゴシック" pitchFamily="34" charset="-128"/>
              </a:rPr>
              <a:t>, n = 4 (dépression, céphalées, </a:t>
            </a:r>
          </a:p>
          <a:p>
            <a:pPr lvl="2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Tx/>
              <a:buNone/>
            </a:pPr>
            <a:r>
              <a:rPr lang="fr-FR" dirty="0" smtClean="0">
                <a:ea typeface="ＭＳ Ｐゴシック" pitchFamily="34" charset="-128"/>
              </a:rPr>
              <a:t>	insomnie, trouble psychiatrique)</a:t>
            </a:r>
            <a:endParaRPr lang="fr-FR" sz="1800" dirty="0" smtClean="0"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fr-FR" sz="1800" dirty="0" smtClean="0">
                <a:ea typeface="ＭＳ Ｐゴシック" pitchFamily="34" charset="-128"/>
              </a:rPr>
              <a:t>2 INRI + IP/r, n = 0</a:t>
            </a:r>
            <a:endParaRPr lang="fr-FR" sz="1000" dirty="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charset="0"/>
              <a:buChar char="•"/>
            </a:pPr>
            <a:r>
              <a:rPr lang="fr-FR" sz="1800" b="1" dirty="0" smtClean="0">
                <a:latin typeface="Calibri" pitchFamily="34" charset="0"/>
                <a:ea typeface="ＭＳ Ｐゴシック" pitchFamily="34" charset="-128"/>
              </a:rPr>
              <a:t>Diminution significativement plus importante du DFG sous RPV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Wingdings" pitchFamily="2" charset="2"/>
              <a:buNone/>
            </a:pPr>
            <a:endParaRPr lang="fr-FR" sz="1800" b="1" dirty="0" smtClean="0">
              <a:solidFill>
                <a:srgbClr val="CC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pSp>
        <p:nvGrpSpPr>
          <p:cNvPr id="81" name="Groupe 80"/>
          <p:cNvGrpSpPr/>
          <p:nvPr/>
        </p:nvGrpSpPr>
        <p:grpSpPr>
          <a:xfrm>
            <a:off x="4391480" y="1831975"/>
            <a:ext cx="4699000" cy="3863975"/>
            <a:chOff x="4222750" y="1831975"/>
            <a:chExt cx="4813300" cy="3931067"/>
          </a:xfrm>
        </p:grpSpPr>
        <p:sp>
          <p:nvSpPr>
            <p:cNvPr id="15361" name="AutoShape 165"/>
            <p:cNvSpPr>
              <a:spLocks noChangeArrowheads="1"/>
            </p:cNvSpPr>
            <p:nvPr/>
          </p:nvSpPr>
          <p:spPr bwMode="auto">
            <a:xfrm>
              <a:off x="4908550" y="5422900"/>
              <a:ext cx="337661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385" name="Freeform 12"/>
            <p:cNvSpPr>
              <a:spLocks/>
            </p:cNvSpPr>
            <p:nvPr/>
          </p:nvSpPr>
          <p:spPr bwMode="auto">
            <a:xfrm>
              <a:off x="4533900" y="2414588"/>
              <a:ext cx="101600" cy="371475"/>
            </a:xfrm>
            <a:custGeom>
              <a:avLst/>
              <a:gdLst>
                <a:gd name="T0" fmla="*/ 0 w 89"/>
                <a:gd name="T1" fmla="*/ 0 h 328"/>
                <a:gd name="T2" fmla="*/ 2147483647 w 89"/>
                <a:gd name="T3" fmla="*/ 0 h 328"/>
                <a:gd name="T4" fmla="*/ 2147483647 w 89"/>
                <a:gd name="T5" fmla="*/ 2147483647 h 328"/>
                <a:gd name="T6" fmla="*/ 0 60000 65536"/>
                <a:gd name="T7" fmla="*/ 0 60000 65536"/>
                <a:gd name="T8" fmla="*/ 0 60000 65536"/>
                <a:gd name="T9" fmla="*/ 0 w 89"/>
                <a:gd name="T10" fmla="*/ 0 h 328"/>
                <a:gd name="T11" fmla="*/ 89 w 89"/>
                <a:gd name="T12" fmla="*/ 328 h 3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9" h="328">
                  <a:moveTo>
                    <a:pt x="0" y="0"/>
                  </a:moveTo>
                  <a:lnTo>
                    <a:pt x="89" y="0"/>
                  </a:lnTo>
                  <a:lnTo>
                    <a:pt x="89" y="328"/>
                  </a:lnTo>
                </a:path>
              </a:pathLst>
            </a:cu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86" name="Line 13"/>
            <p:cNvSpPr>
              <a:spLocks noChangeShapeType="1"/>
            </p:cNvSpPr>
            <p:nvPr/>
          </p:nvSpPr>
          <p:spPr bwMode="auto">
            <a:xfrm>
              <a:off x="4533900" y="2786063"/>
              <a:ext cx="101600" cy="0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87" name="Line 14"/>
            <p:cNvSpPr>
              <a:spLocks noChangeShapeType="1"/>
            </p:cNvSpPr>
            <p:nvPr/>
          </p:nvSpPr>
          <p:spPr bwMode="auto">
            <a:xfrm>
              <a:off x="4533900" y="3519488"/>
              <a:ext cx="101600" cy="0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88" name="Line 15"/>
            <p:cNvSpPr>
              <a:spLocks noChangeShapeType="1"/>
            </p:cNvSpPr>
            <p:nvPr/>
          </p:nvSpPr>
          <p:spPr bwMode="auto">
            <a:xfrm flipV="1">
              <a:off x="4635500" y="3151188"/>
              <a:ext cx="0" cy="368300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89" name="Line 16"/>
            <p:cNvSpPr>
              <a:spLocks noChangeShapeType="1"/>
            </p:cNvSpPr>
            <p:nvPr/>
          </p:nvSpPr>
          <p:spPr bwMode="auto">
            <a:xfrm>
              <a:off x="4533900" y="3151188"/>
              <a:ext cx="101600" cy="0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0" name="Line 17"/>
            <p:cNvSpPr>
              <a:spLocks noChangeShapeType="1"/>
            </p:cNvSpPr>
            <p:nvPr/>
          </p:nvSpPr>
          <p:spPr bwMode="auto">
            <a:xfrm>
              <a:off x="4533900" y="3886200"/>
              <a:ext cx="101600" cy="0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1" name="Line 18"/>
            <p:cNvSpPr>
              <a:spLocks noChangeShapeType="1"/>
            </p:cNvSpPr>
            <p:nvPr/>
          </p:nvSpPr>
          <p:spPr bwMode="auto">
            <a:xfrm flipV="1">
              <a:off x="4635500" y="3519488"/>
              <a:ext cx="0" cy="366712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2" name="Line 19"/>
            <p:cNvSpPr>
              <a:spLocks noChangeShapeType="1"/>
            </p:cNvSpPr>
            <p:nvPr/>
          </p:nvSpPr>
          <p:spPr bwMode="auto">
            <a:xfrm>
              <a:off x="4533900" y="4189413"/>
              <a:ext cx="101600" cy="0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3" name="Line 20"/>
            <p:cNvSpPr>
              <a:spLocks noChangeShapeType="1"/>
            </p:cNvSpPr>
            <p:nvPr/>
          </p:nvSpPr>
          <p:spPr bwMode="auto">
            <a:xfrm>
              <a:off x="4533900" y="4621213"/>
              <a:ext cx="101600" cy="0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4" name="Line 21"/>
            <p:cNvSpPr>
              <a:spLocks noChangeShapeType="1"/>
            </p:cNvSpPr>
            <p:nvPr/>
          </p:nvSpPr>
          <p:spPr bwMode="auto">
            <a:xfrm flipV="1">
              <a:off x="4635500" y="4254500"/>
              <a:ext cx="0" cy="366713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5" name="Line 22"/>
            <p:cNvSpPr>
              <a:spLocks noChangeShapeType="1"/>
            </p:cNvSpPr>
            <p:nvPr/>
          </p:nvSpPr>
          <p:spPr bwMode="auto">
            <a:xfrm flipV="1">
              <a:off x="4635500" y="3886200"/>
              <a:ext cx="0" cy="368300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6" name="Line 23"/>
            <p:cNvSpPr>
              <a:spLocks noChangeShapeType="1"/>
            </p:cNvSpPr>
            <p:nvPr/>
          </p:nvSpPr>
          <p:spPr bwMode="auto">
            <a:xfrm flipV="1">
              <a:off x="4635500" y="2786063"/>
              <a:ext cx="0" cy="365125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7" name="Line 24"/>
            <p:cNvSpPr>
              <a:spLocks noChangeShapeType="1"/>
            </p:cNvSpPr>
            <p:nvPr/>
          </p:nvSpPr>
          <p:spPr bwMode="auto">
            <a:xfrm>
              <a:off x="4533900" y="4986338"/>
              <a:ext cx="101600" cy="0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8" name="Line 25"/>
            <p:cNvSpPr>
              <a:spLocks noChangeShapeType="1"/>
            </p:cNvSpPr>
            <p:nvPr/>
          </p:nvSpPr>
          <p:spPr bwMode="auto">
            <a:xfrm flipV="1">
              <a:off x="4635500" y="4986338"/>
              <a:ext cx="0" cy="9525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9" name="Line 26"/>
            <p:cNvSpPr>
              <a:spLocks noChangeShapeType="1"/>
            </p:cNvSpPr>
            <p:nvPr/>
          </p:nvSpPr>
          <p:spPr bwMode="auto">
            <a:xfrm flipV="1">
              <a:off x="4635500" y="4621213"/>
              <a:ext cx="0" cy="365125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400" name="Line 27"/>
            <p:cNvSpPr>
              <a:spLocks noChangeShapeType="1"/>
            </p:cNvSpPr>
            <p:nvPr/>
          </p:nvSpPr>
          <p:spPr bwMode="auto">
            <a:xfrm flipV="1">
              <a:off x="4635500" y="2786063"/>
              <a:ext cx="4302125" cy="0"/>
            </a:xfrm>
            <a:prstGeom prst="line">
              <a:avLst/>
            </a:prstGeom>
            <a:noFill/>
            <a:ln w="8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401" name="Rectangle 28"/>
            <p:cNvSpPr>
              <a:spLocks noChangeArrowheads="1"/>
            </p:cNvSpPr>
            <p:nvPr/>
          </p:nvSpPr>
          <p:spPr bwMode="auto">
            <a:xfrm>
              <a:off x="4816475" y="2786063"/>
              <a:ext cx="244475" cy="923925"/>
            </a:xfrm>
            <a:prstGeom prst="rect">
              <a:avLst/>
            </a:prstGeom>
            <a:solidFill>
              <a:srgbClr val="CC3300"/>
            </a:solidFill>
            <a:ln w="0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02" name="Freeform 29"/>
            <p:cNvSpPr>
              <a:spLocks/>
            </p:cNvSpPr>
            <p:nvPr/>
          </p:nvSpPr>
          <p:spPr bwMode="auto">
            <a:xfrm>
              <a:off x="5694363" y="2786063"/>
              <a:ext cx="244475" cy="579437"/>
            </a:xfrm>
            <a:custGeom>
              <a:avLst/>
              <a:gdLst>
                <a:gd name="T0" fmla="*/ 2147483647 w 216"/>
                <a:gd name="T1" fmla="*/ 0 h 512"/>
                <a:gd name="T2" fmla="*/ 0 w 216"/>
                <a:gd name="T3" fmla="*/ 0 h 512"/>
                <a:gd name="T4" fmla="*/ 0 w 216"/>
                <a:gd name="T5" fmla="*/ 2147483647 h 512"/>
                <a:gd name="T6" fmla="*/ 2147483647 w 216"/>
                <a:gd name="T7" fmla="*/ 2147483647 h 512"/>
                <a:gd name="T8" fmla="*/ 2147483647 w 216"/>
                <a:gd name="T9" fmla="*/ 0 h 512"/>
                <a:gd name="T10" fmla="*/ 2147483647 w 216"/>
                <a:gd name="T11" fmla="*/ 0 h 5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"/>
                <a:gd name="T19" fmla="*/ 0 h 512"/>
                <a:gd name="T20" fmla="*/ 216 w 216"/>
                <a:gd name="T21" fmla="*/ 512 h 5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" h="512">
                  <a:moveTo>
                    <a:pt x="216" y="0"/>
                  </a:moveTo>
                  <a:lnTo>
                    <a:pt x="0" y="0"/>
                  </a:lnTo>
                  <a:lnTo>
                    <a:pt x="0" y="512"/>
                  </a:lnTo>
                  <a:lnTo>
                    <a:pt x="216" y="512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CC3300"/>
            </a:solidFill>
            <a:ln w="0">
              <a:solidFill>
                <a:srgbClr val="CC33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403" name="Freeform 30"/>
            <p:cNvSpPr>
              <a:spLocks/>
            </p:cNvSpPr>
            <p:nvPr/>
          </p:nvSpPr>
          <p:spPr bwMode="auto">
            <a:xfrm>
              <a:off x="5078413" y="2786063"/>
              <a:ext cx="244475" cy="50800"/>
            </a:xfrm>
            <a:custGeom>
              <a:avLst/>
              <a:gdLst>
                <a:gd name="T0" fmla="*/ 0 w 215"/>
                <a:gd name="T1" fmla="*/ 0 h 45"/>
                <a:gd name="T2" fmla="*/ 0 w 215"/>
                <a:gd name="T3" fmla="*/ 2147483647 h 45"/>
                <a:gd name="T4" fmla="*/ 2147483647 w 215"/>
                <a:gd name="T5" fmla="*/ 2147483647 h 45"/>
                <a:gd name="T6" fmla="*/ 2147483647 w 215"/>
                <a:gd name="T7" fmla="*/ 0 h 45"/>
                <a:gd name="T8" fmla="*/ 0 w 215"/>
                <a:gd name="T9" fmla="*/ 0 h 45"/>
                <a:gd name="T10" fmla="*/ 0 w 215"/>
                <a:gd name="T11" fmla="*/ 0 h 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5"/>
                <a:gd name="T19" fmla="*/ 0 h 45"/>
                <a:gd name="T20" fmla="*/ 215 w 215"/>
                <a:gd name="T21" fmla="*/ 45 h 4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5" h="45">
                  <a:moveTo>
                    <a:pt x="0" y="0"/>
                  </a:moveTo>
                  <a:lnTo>
                    <a:pt x="0" y="45"/>
                  </a:lnTo>
                  <a:lnTo>
                    <a:pt x="215" y="45"/>
                  </a:lnTo>
                  <a:lnTo>
                    <a:pt x="2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404" name="Rectangle 31"/>
            <p:cNvSpPr>
              <a:spLocks noChangeArrowheads="1"/>
            </p:cNvSpPr>
            <p:nvPr/>
          </p:nvSpPr>
          <p:spPr bwMode="auto">
            <a:xfrm>
              <a:off x="6827838" y="2646363"/>
              <a:ext cx="242887" cy="149225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05" name="Rectangle 32"/>
            <p:cNvSpPr>
              <a:spLocks noChangeArrowheads="1"/>
            </p:cNvSpPr>
            <p:nvPr/>
          </p:nvSpPr>
          <p:spPr bwMode="auto">
            <a:xfrm>
              <a:off x="6564313" y="2786063"/>
              <a:ext cx="246062" cy="1946275"/>
            </a:xfrm>
            <a:prstGeom prst="rect">
              <a:avLst/>
            </a:prstGeom>
            <a:solidFill>
              <a:srgbClr val="CC3300"/>
            </a:solidFill>
            <a:ln w="0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06" name="Rectangle 33"/>
            <p:cNvSpPr>
              <a:spLocks noChangeArrowheads="1"/>
            </p:cNvSpPr>
            <p:nvPr/>
          </p:nvSpPr>
          <p:spPr bwMode="auto">
            <a:xfrm>
              <a:off x="7432675" y="2786063"/>
              <a:ext cx="246063" cy="155575"/>
            </a:xfrm>
            <a:prstGeom prst="rect">
              <a:avLst/>
            </a:prstGeom>
            <a:solidFill>
              <a:srgbClr val="CC3300"/>
            </a:solidFill>
            <a:ln w="0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07" name="Rectangle 34"/>
            <p:cNvSpPr>
              <a:spLocks noChangeArrowheads="1"/>
            </p:cNvSpPr>
            <p:nvPr/>
          </p:nvSpPr>
          <p:spPr bwMode="auto">
            <a:xfrm>
              <a:off x="7696200" y="2786063"/>
              <a:ext cx="244475" cy="49212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08" name="Rectangle 35"/>
            <p:cNvSpPr>
              <a:spLocks noChangeArrowheads="1"/>
            </p:cNvSpPr>
            <p:nvPr/>
          </p:nvSpPr>
          <p:spPr bwMode="auto">
            <a:xfrm>
              <a:off x="8321675" y="2786063"/>
              <a:ext cx="244475" cy="725487"/>
            </a:xfrm>
            <a:prstGeom prst="rect">
              <a:avLst/>
            </a:prstGeom>
            <a:solidFill>
              <a:srgbClr val="CC3300"/>
            </a:solidFill>
            <a:ln w="0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09" name="Rectangle 36"/>
            <p:cNvSpPr>
              <a:spLocks noChangeArrowheads="1"/>
            </p:cNvSpPr>
            <p:nvPr/>
          </p:nvSpPr>
          <p:spPr bwMode="auto">
            <a:xfrm>
              <a:off x="6704013" y="5491163"/>
              <a:ext cx="207962" cy="204787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10" name="Rectangle 37"/>
            <p:cNvSpPr>
              <a:spLocks noChangeArrowheads="1"/>
            </p:cNvSpPr>
            <p:nvPr/>
          </p:nvSpPr>
          <p:spPr bwMode="auto">
            <a:xfrm>
              <a:off x="5068888" y="5489575"/>
              <a:ext cx="209550" cy="206375"/>
            </a:xfrm>
            <a:prstGeom prst="rect">
              <a:avLst/>
            </a:prstGeom>
            <a:solidFill>
              <a:srgbClr val="CC3300"/>
            </a:solidFill>
            <a:ln w="0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11" name="ZoneTexte 27650"/>
            <p:cNvSpPr txBox="1">
              <a:spLocks noChangeArrowheads="1"/>
            </p:cNvSpPr>
            <p:nvPr/>
          </p:nvSpPr>
          <p:spPr bwMode="auto">
            <a:xfrm>
              <a:off x="4222750" y="4868863"/>
              <a:ext cx="368300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  <a:ea typeface="ＭＳ Ｐゴシック" pitchFamily="34" charset="-128"/>
                </a:rPr>
                <a:t>-60</a:t>
              </a:r>
              <a:endParaRPr lang="fr-FR" sz="10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12" name="ZoneTexte 38"/>
            <p:cNvSpPr txBox="1">
              <a:spLocks noChangeArrowheads="1"/>
            </p:cNvSpPr>
            <p:nvPr/>
          </p:nvSpPr>
          <p:spPr bwMode="auto">
            <a:xfrm>
              <a:off x="4222750" y="4500563"/>
              <a:ext cx="368300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  <a:ea typeface="ＭＳ Ｐゴシック" pitchFamily="34" charset="-128"/>
                </a:rPr>
                <a:t>-50</a:t>
              </a:r>
              <a:endParaRPr lang="fr-FR" sz="10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13" name="ZoneTexte 39"/>
            <p:cNvSpPr txBox="1">
              <a:spLocks noChangeArrowheads="1"/>
            </p:cNvSpPr>
            <p:nvPr/>
          </p:nvSpPr>
          <p:spPr bwMode="auto">
            <a:xfrm>
              <a:off x="4222750" y="4133850"/>
              <a:ext cx="3683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  <a:ea typeface="ＭＳ Ｐゴシック" pitchFamily="34" charset="-128"/>
                </a:rPr>
                <a:t>-40</a:t>
              </a:r>
              <a:endParaRPr lang="fr-FR" sz="10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14" name="ZoneTexte 40"/>
            <p:cNvSpPr txBox="1">
              <a:spLocks noChangeArrowheads="1"/>
            </p:cNvSpPr>
            <p:nvPr/>
          </p:nvSpPr>
          <p:spPr bwMode="auto">
            <a:xfrm>
              <a:off x="4222750" y="3765550"/>
              <a:ext cx="3683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  <a:ea typeface="ＭＳ Ｐゴシック" pitchFamily="34" charset="-128"/>
                </a:rPr>
                <a:t>-30</a:t>
              </a:r>
              <a:endParaRPr lang="fr-FR" sz="10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15" name="ZoneTexte 41"/>
            <p:cNvSpPr txBox="1">
              <a:spLocks noChangeArrowheads="1"/>
            </p:cNvSpPr>
            <p:nvPr/>
          </p:nvSpPr>
          <p:spPr bwMode="auto">
            <a:xfrm>
              <a:off x="4222750" y="3398838"/>
              <a:ext cx="368300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  <a:ea typeface="ＭＳ Ｐゴシック" pitchFamily="34" charset="-128"/>
                </a:rPr>
                <a:t>-20</a:t>
              </a:r>
              <a:endParaRPr lang="fr-FR" sz="10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16" name="ZoneTexte 42"/>
            <p:cNvSpPr txBox="1">
              <a:spLocks noChangeArrowheads="1"/>
            </p:cNvSpPr>
            <p:nvPr/>
          </p:nvSpPr>
          <p:spPr bwMode="auto">
            <a:xfrm>
              <a:off x="4222750" y="3030538"/>
              <a:ext cx="368300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  <a:ea typeface="ＭＳ Ｐゴシック" pitchFamily="34" charset="-128"/>
                </a:rPr>
                <a:t>-10</a:t>
              </a:r>
              <a:endParaRPr lang="fr-FR" sz="10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17" name="ZoneTexte 43"/>
            <p:cNvSpPr txBox="1">
              <a:spLocks noChangeArrowheads="1"/>
            </p:cNvSpPr>
            <p:nvPr/>
          </p:nvSpPr>
          <p:spPr bwMode="auto">
            <a:xfrm>
              <a:off x="4337050" y="2662238"/>
              <a:ext cx="254000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  <a:endParaRPr lang="fr-FR" sz="10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18" name="ZoneTexte 44"/>
            <p:cNvSpPr txBox="1">
              <a:spLocks noChangeArrowheads="1"/>
            </p:cNvSpPr>
            <p:nvPr/>
          </p:nvSpPr>
          <p:spPr bwMode="auto">
            <a:xfrm>
              <a:off x="4265613" y="2290763"/>
              <a:ext cx="325437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  <a:ea typeface="ＭＳ Ｐゴシック" pitchFamily="34" charset="-128"/>
                </a:rPr>
                <a:t>10</a:t>
              </a:r>
              <a:endParaRPr lang="fr-FR" sz="10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2" name="ZoneTexte 45"/>
            <p:cNvSpPr txBox="1">
              <a:spLocks noChangeArrowheads="1"/>
            </p:cNvSpPr>
            <p:nvPr/>
          </p:nvSpPr>
          <p:spPr bwMode="auto">
            <a:xfrm>
              <a:off x="4735513" y="3751263"/>
              <a:ext cx="417512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- 25</a:t>
              </a:r>
              <a:endParaRPr lang="fr-FR" sz="1050" b="1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65" charset="-128"/>
              </a:endParaRPr>
            </a:p>
          </p:txBody>
        </p:sp>
        <p:sp>
          <p:nvSpPr>
            <p:cNvPr id="3" name="ZoneTexte 46"/>
            <p:cNvSpPr txBox="1">
              <a:spLocks noChangeArrowheads="1"/>
            </p:cNvSpPr>
            <p:nvPr/>
          </p:nvSpPr>
          <p:spPr bwMode="auto">
            <a:xfrm>
              <a:off x="5029200" y="2952750"/>
              <a:ext cx="342900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- 1</a:t>
              </a:r>
              <a:endParaRPr lang="fr-FR" sz="1050" b="1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65" charset="-128"/>
              </a:endParaRPr>
            </a:p>
          </p:txBody>
        </p:sp>
        <p:sp>
          <p:nvSpPr>
            <p:cNvPr id="15421" name="ZoneTexte 47"/>
            <p:cNvSpPr txBox="1">
              <a:spLocks noChangeArrowheads="1"/>
            </p:cNvSpPr>
            <p:nvPr/>
          </p:nvSpPr>
          <p:spPr bwMode="auto">
            <a:xfrm>
              <a:off x="5622925" y="3408363"/>
              <a:ext cx="377825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000" b="1" smtClean="0">
                  <a:solidFill>
                    <a:srgbClr val="000066"/>
                  </a:solidFill>
                  <a:ea typeface="ＭＳ Ｐゴシック" pitchFamily="34" charset="-128"/>
                </a:rPr>
                <a:t>-16</a:t>
              </a:r>
              <a:endParaRPr lang="fr-FR" sz="10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5" name="ZoneTexte 48"/>
            <p:cNvSpPr txBox="1">
              <a:spLocks noChangeArrowheads="1"/>
            </p:cNvSpPr>
            <p:nvPr/>
          </p:nvSpPr>
          <p:spPr bwMode="auto">
            <a:xfrm>
              <a:off x="5937250" y="2538413"/>
              <a:ext cx="258763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0</a:t>
              </a:r>
              <a:endParaRPr lang="fr-FR" sz="1050" b="1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65" charset="-128"/>
              </a:endParaRPr>
            </a:p>
          </p:txBody>
        </p:sp>
        <p:sp>
          <p:nvSpPr>
            <p:cNvPr id="6" name="ZoneTexte 49"/>
            <p:cNvSpPr txBox="1">
              <a:spLocks noChangeArrowheads="1"/>
            </p:cNvSpPr>
            <p:nvPr/>
          </p:nvSpPr>
          <p:spPr bwMode="auto">
            <a:xfrm>
              <a:off x="6473825" y="4772025"/>
              <a:ext cx="417513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- 53</a:t>
              </a:r>
              <a:endParaRPr lang="fr-FR" sz="1050" b="1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65" charset="-128"/>
              </a:endParaRPr>
            </a:p>
          </p:txBody>
        </p:sp>
        <p:sp>
          <p:nvSpPr>
            <p:cNvPr id="7" name="ZoneTexte 50"/>
            <p:cNvSpPr txBox="1">
              <a:spLocks noChangeArrowheads="1"/>
            </p:cNvSpPr>
            <p:nvPr/>
          </p:nvSpPr>
          <p:spPr bwMode="auto">
            <a:xfrm>
              <a:off x="6827838" y="2435225"/>
              <a:ext cx="258762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3</a:t>
              </a:r>
              <a:endParaRPr lang="fr-FR" sz="1050" b="1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65" charset="-128"/>
              </a:endParaRPr>
            </a:p>
          </p:txBody>
        </p:sp>
        <p:sp>
          <p:nvSpPr>
            <p:cNvPr id="8" name="ZoneTexte 51"/>
            <p:cNvSpPr txBox="1">
              <a:spLocks noChangeArrowheads="1"/>
            </p:cNvSpPr>
            <p:nvPr/>
          </p:nvSpPr>
          <p:spPr bwMode="auto">
            <a:xfrm>
              <a:off x="7385050" y="2922588"/>
              <a:ext cx="342900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- 4</a:t>
              </a:r>
              <a:endParaRPr lang="fr-FR" sz="1050" b="1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65" charset="-128"/>
              </a:endParaRPr>
            </a:p>
          </p:txBody>
        </p:sp>
        <p:sp>
          <p:nvSpPr>
            <p:cNvPr id="9" name="ZoneTexte 52"/>
            <p:cNvSpPr txBox="1">
              <a:spLocks noChangeArrowheads="1"/>
            </p:cNvSpPr>
            <p:nvPr/>
          </p:nvSpPr>
          <p:spPr bwMode="auto">
            <a:xfrm>
              <a:off x="7653338" y="2819400"/>
              <a:ext cx="342900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- 1</a:t>
              </a:r>
              <a:endParaRPr lang="fr-FR" sz="1050" b="1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65" charset="-128"/>
              </a:endParaRPr>
            </a:p>
          </p:txBody>
        </p:sp>
        <p:sp>
          <p:nvSpPr>
            <p:cNvPr id="10" name="ZoneTexte 53"/>
            <p:cNvSpPr txBox="1">
              <a:spLocks noChangeArrowheads="1"/>
            </p:cNvSpPr>
            <p:nvPr/>
          </p:nvSpPr>
          <p:spPr bwMode="auto">
            <a:xfrm>
              <a:off x="8193088" y="3527425"/>
              <a:ext cx="528637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- </a:t>
              </a: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0,27</a:t>
              </a:r>
              <a:endParaRPr lang="fr-FR" sz="1050" b="1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65" charset="-128"/>
              </a:endParaRPr>
            </a:p>
          </p:txBody>
        </p:sp>
        <p:sp>
          <p:nvSpPr>
            <p:cNvPr id="11" name="ZoneTexte 54"/>
            <p:cNvSpPr txBox="1">
              <a:spLocks noChangeArrowheads="1"/>
            </p:cNvSpPr>
            <p:nvPr/>
          </p:nvSpPr>
          <p:spPr bwMode="auto">
            <a:xfrm>
              <a:off x="8489950" y="2393950"/>
              <a:ext cx="447675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50" b="1" smtClean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65" charset="-128"/>
                </a:rPr>
                <a:t>0,08</a:t>
              </a:r>
              <a:endParaRPr lang="fr-FR" sz="1050" b="1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65" charset="-128"/>
              </a:endParaRPr>
            </a:p>
          </p:txBody>
        </p:sp>
        <p:sp>
          <p:nvSpPr>
            <p:cNvPr id="15429" name="ZoneTexte 55"/>
            <p:cNvSpPr txBox="1">
              <a:spLocks noChangeArrowheads="1"/>
            </p:cNvSpPr>
            <p:nvPr/>
          </p:nvSpPr>
          <p:spPr bwMode="auto">
            <a:xfrm>
              <a:off x="5979396" y="5026025"/>
              <a:ext cx="2946067" cy="2818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0066"/>
                  </a:solidFill>
                  <a:ea typeface="ＭＳ Ｐゴシック" pitchFamily="34" charset="-128"/>
                </a:rPr>
                <a:t>p &lt; 0,001 pour toutes les comparaisons</a:t>
              </a:r>
              <a:endParaRPr lang="fr-FR" sz="1200" dirty="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30" name="ZoneTexte 56"/>
            <p:cNvSpPr txBox="1">
              <a:spLocks noChangeArrowheads="1"/>
            </p:cNvSpPr>
            <p:nvPr/>
          </p:nvSpPr>
          <p:spPr bwMode="auto">
            <a:xfrm>
              <a:off x="6941123" y="5424488"/>
              <a:ext cx="119265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b="1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2</a:t>
              </a:r>
              <a:r>
                <a:rPr lang="fr-FR" sz="1600" b="1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 INTI + </a:t>
              </a:r>
              <a:r>
                <a:rPr lang="fr-FR" sz="1600" b="1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IP/r</a:t>
              </a:r>
              <a:endParaRPr lang="fr-FR" sz="1600" b="1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15431" name="ZoneTexte 57"/>
            <p:cNvSpPr txBox="1">
              <a:spLocks noChangeArrowheads="1"/>
            </p:cNvSpPr>
            <p:nvPr/>
          </p:nvSpPr>
          <p:spPr bwMode="auto">
            <a:xfrm>
              <a:off x="4605338" y="1831975"/>
              <a:ext cx="874712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</a:rPr>
                <a:t>Chol-tot</a:t>
              </a:r>
              <a:endParaRPr lang="fr-FR" sz="1400" b="1" smtClean="0">
                <a:solidFill>
                  <a:srgbClr val="000066"/>
                </a:solidFill>
                <a:ea typeface="ＭＳ Ｐゴシック" pitchFamily="34" charset="-128"/>
              </a:endParaRPr>
            </a:p>
            <a:p>
              <a:pPr algn="ctr"/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(mg/dl)</a:t>
              </a:r>
              <a:endParaRPr lang="fr-FR" sz="14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32" name="ZoneTexte 58"/>
            <p:cNvSpPr txBox="1">
              <a:spLocks noChangeArrowheads="1"/>
            </p:cNvSpPr>
            <p:nvPr/>
          </p:nvSpPr>
          <p:spPr bwMode="auto">
            <a:xfrm>
              <a:off x="5568950" y="1831975"/>
              <a:ext cx="73977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</a:rPr>
                <a:t>LDL-c</a:t>
              </a: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</a:rPr>
                <a:t/>
              </a:r>
              <a:b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</a:rPr>
              </a:br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(mg/dl)</a:t>
              </a:r>
              <a:endParaRPr lang="fr-FR" sz="14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33" name="ZoneTexte 59"/>
            <p:cNvSpPr txBox="1">
              <a:spLocks noChangeArrowheads="1"/>
            </p:cNvSpPr>
            <p:nvPr/>
          </p:nvSpPr>
          <p:spPr bwMode="auto">
            <a:xfrm>
              <a:off x="6396038" y="1831975"/>
              <a:ext cx="73977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</a:rPr>
                <a:t>TG</a:t>
              </a:r>
            </a:p>
            <a:p>
              <a:pPr algn="ctr"/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(mg/dl)</a:t>
              </a:r>
              <a:endParaRPr lang="fr-FR" sz="14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34" name="ZoneTexte 60"/>
            <p:cNvSpPr txBox="1">
              <a:spLocks noChangeArrowheads="1"/>
            </p:cNvSpPr>
            <p:nvPr/>
          </p:nvSpPr>
          <p:spPr bwMode="auto">
            <a:xfrm>
              <a:off x="7262813" y="1831975"/>
              <a:ext cx="741362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</a:rPr>
                <a:t>HDL-c</a:t>
              </a:r>
            </a:p>
            <a:p>
              <a:pPr algn="ctr"/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</a:rPr>
                <a:t>(mg/dl)</a:t>
              </a:r>
              <a:endParaRPr lang="fr-FR" sz="14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35" name="ZoneTexte 61"/>
            <p:cNvSpPr txBox="1">
              <a:spLocks noChangeArrowheads="1"/>
            </p:cNvSpPr>
            <p:nvPr/>
          </p:nvSpPr>
          <p:spPr bwMode="auto">
            <a:xfrm>
              <a:off x="8088313" y="1831975"/>
              <a:ext cx="947737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</a:rPr>
                <a:t>Rapport</a:t>
              </a:r>
            </a:p>
            <a:p>
              <a:pPr algn="ctr"/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</a:rPr>
                <a:t>TC : </a:t>
              </a: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</a:rPr>
                <a:t>HDL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5436" name="ZoneTexte 56"/>
            <p:cNvSpPr txBox="1">
              <a:spLocks noChangeArrowheads="1"/>
            </p:cNvSpPr>
            <p:nvPr/>
          </p:nvSpPr>
          <p:spPr bwMode="auto">
            <a:xfrm>
              <a:off x="5294313" y="5424488"/>
              <a:ext cx="1325562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b="1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TDF/FTC/RPV</a:t>
              </a:r>
              <a:endParaRPr lang="fr-FR" sz="1600" b="1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15437" name="Line 26"/>
            <p:cNvSpPr>
              <a:spLocks noChangeShapeType="1"/>
            </p:cNvSpPr>
            <p:nvPr/>
          </p:nvSpPr>
          <p:spPr bwMode="auto">
            <a:xfrm flipV="1">
              <a:off x="8204200" y="3146425"/>
              <a:ext cx="0" cy="365125"/>
            </a:xfrm>
            <a:prstGeom prst="line">
              <a:avLst/>
            </a:prstGeom>
            <a:noFill/>
            <a:ln w="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438" name="Rectangle 31"/>
            <p:cNvSpPr>
              <a:spLocks noChangeArrowheads="1"/>
            </p:cNvSpPr>
            <p:nvPr/>
          </p:nvSpPr>
          <p:spPr bwMode="auto">
            <a:xfrm>
              <a:off x="8589963" y="2625725"/>
              <a:ext cx="242887" cy="149225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cxnSp>
          <p:nvCxnSpPr>
            <p:cNvPr id="70" name="Connecteur droit 69"/>
            <p:cNvCxnSpPr/>
            <p:nvPr/>
          </p:nvCxnSpPr>
          <p:spPr bwMode="auto">
            <a:xfrm>
              <a:off x="4643438" y="2197100"/>
              <a:ext cx="0" cy="2828925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Connecteur droit 70"/>
            <p:cNvCxnSpPr/>
            <p:nvPr/>
          </p:nvCxnSpPr>
          <p:spPr bwMode="auto">
            <a:xfrm>
              <a:off x="4570413" y="2438400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Connecteur droit 71"/>
            <p:cNvCxnSpPr/>
            <p:nvPr/>
          </p:nvCxnSpPr>
          <p:spPr bwMode="auto">
            <a:xfrm>
              <a:off x="4572000" y="2782888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Connecteur droit 72"/>
            <p:cNvCxnSpPr/>
            <p:nvPr/>
          </p:nvCxnSpPr>
          <p:spPr bwMode="auto">
            <a:xfrm>
              <a:off x="4573588" y="3163888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Connecteur droit 73"/>
            <p:cNvCxnSpPr/>
            <p:nvPr/>
          </p:nvCxnSpPr>
          <p:spPr bwMode="auto">
            <a:xfrm>
              <a:off x="4576763" y="3889375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Connecteur droit 74"/>
            <p:cNvCxnSpPr/>
            <p:nvPr/>
          </p:nvCxnSpPr>
          <p:spPr bwMode="auto">
            <a:xfrm>
              <a:off x="4562475" y="4268788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Connecteur droit 75"/>
            <p:cNvCxnSpPr/>
            <p:nvPr/>
          </p:nvCxnSpPr>
          <p:spPr bwMode="auto">
            <a:xfrm>
              <a:off x="4584700" y="3522663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Connecteur droit 77"/>
            <p:cNvCxnSpPr/>
            <p:nvPr/>
          </p:nvCxnSpPr>
          <p:spPr bwMode="auto">
            <a:xfrm>
              <a:off x="4567238" y="4625975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Connecteur droit 78"/>
            <p:cNvCxnSpPr/>
            <p:nvPr/>
          </p:nvCxnSpPr>
          <p:spPr bwMode="auto">
            <a:xfrm>
              <a:off x="4567238" y="5037138"/>
              <a:ext cx="7302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450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SPIRIT</a:t>
            </a:r>
          </a:p>
        </p:txBody>
      </p:sp>
      <p:sp>
        <p:nvSpPr>
          <p:cNvPr id="15451" name="ZoneTexte 58"/>
          <p:cNvSpPr txBox="1">
            <a:spLocks noChangeArrowheads="1"/>
          </p:cNvSpPr>
          <p:nvPr/>
        </p:nvSpPr>
        <p:spPr bwMode="auto">
          <a:xfrm>
            <a:off x="137646" y="4114800"/>
            <a:ext cx="38395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Evénements</a:t>
            </a:r>
            <a:r>
              <a:rPr lang="fr-FR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indésirables et </a:t>
            </a:r>
            <a:r>
              <a:rPr lang="fr-FR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anomalies</a:t>
            </a:r>
            <a:endParaRPr lang="fr-FR" b="1" smtClean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/>
            <a:r>
              <a:rPr lang="fr-FR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biologiques de grade 3-4 à </a:t>
            </a:r>
            <a:r>
              <a:rPr lang="fr-FR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S48</a:t>
            </a:r>
            <a:endParaRPr lang="fr-FR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5452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 pitchFamily="34" charset="-128"/>
              </a:rPr>
              <a:t>Palella F, AIDS 2014;28:335-44</a:t>
            </a:r>
          </a:p>
        </p:txBody>
      </p:sp>
      <p:graphicFrame>
        <p:nvGraphicFramePr>
          <p:cNvPr id="15454" name="Group 94"/>
          <p:cNvGraphicFramePr>
            <a:graphicFrameLocks noGrp="1"/>
          </p:cNvGraphicFramePr>
          <p:nvPr/>
        </p:nvGraphicFramePr>
        <p:xfrm>
          <a:off x="190500" y="4830763"/>
          <a:ext cx="3779838" cy="1676502"/>
        </p:xfrm>
        <a:graphic>
          <a:graphicData uri="http://schemas.openxmlformats.org/drawingml/2006/table">
            <a:tbl>
              <a:tblPr/>
              <a:tblGrid>
                <a:gridCol w="1222375"/>
                <a:gridCol w="876300"/>
                <a:gridCol w="839788"/>
                <a:gridCol w="841375"/>
              </a:tblGrid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RPV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Switch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immédiat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(à S48)</a:t>
                      </a:r>
                      <a:endParaRPr kumimoji="0" lang="fr-FR" sz="11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IP/r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(à S24)</a:t>
                      </a:r>
                      <a:endParaRPr kumimoji="0" lang="fr-F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UpDiag">
                      <a:fgClr>
                        <a:srgbClr val="CC33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Evénements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indésirables</a:t>
                      </a: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5,7 %</a:t>
                      </a: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6,9 %</a:t>
                      </a: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7,9%</a:t>
                      </a: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Anomalies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biologiques</a:t>
                      </a: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8,8 %</a:t>
                      </a: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11,3 %</a:t>
                      </a: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15,2%</a:t>
                      </a:r>
                      <a:endParaRPr kumimoji="0" lang="fr-F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" name="Rectangle 76"/>
          <p:cNvSpPr/>
          <p:nvPr/>
        </p:nvSpPr>
        <p:spPr bwMode="auto">
          <a:xfrm>
            <a:off x="3221720" y="4882518"/>
            <a:ext cx="658800" cy="6612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chemeClr val="tx1">
                <a:gamma/>
                <a:shade val="60000"/>
                <a:invGamma/>
                <a:alpha val="74998"/>
              </a:schemeClr>
            </a:prstShdw>
          </a:effectLst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>
              <a:lnSpc>
                <a:spcPts val="1120"/>
              </a:lnSpc>
            </a:pPr>
            <a:r>
              <a:rPr lang="fr-FR" sz="1100" smtClean="0">
                <a:ea typeface="ＭＳ Ｐゴシック" pitchFamily="34" charset="-128"/>
              </a:rPr>
              <a:t>RPV</a:t>
            </a:r>
          </a:p>
          <a:p>
            <a:pPr lvl="0" algn="ctr" defTabSz="914400">
              <a:lnSpc>
                <a:spcPts val="1120"/>
              </a:lnSpc>
            </a:pPr>
            <a:r>
              <a:rPr lang="fr-FR" sz="1100" smtClean="0">
                <a:ea typeface="ＭＳ Ｐゴシック" pitchFamily="34" charset="-128"/>
              </a:rPr>
              <a:t>Switch </a:t>
            </a:r>
            <a:r>
              <a:rPr lang="fr-FR" sz="1100" smtClean="0">
                <a:ea typeface="ＭＳ Ｐゴシック" pitchFamily="34" charset="-128"/>
              </a:rPr>
              <a:t>différé</a:t>
            </a:r>
            <a:r>
              <a:rPr lang="fr-FR" sz="1100" smtClean="0">
                <a:ea typeface="ＭＳ Ｐゴシック" pitchFamily="34" charset="-128"/>
              </a:rPr>
              <a:t/>
            </a:r>
            <a:br>
              <a:rPr lang="fr-FR" sz="1100" smtClean="0">
                <a:ea typeface="ＭＳ Ｐゴシック" pitchFamily="34" charset="-128"/>
              </a:rPr>
            </a:br>
            <a:r>
              <a:rPr lang="fr-FR" sz="1100" smtClean="0">
                <a:ea typeface="ＭＳ Ｐゴシック" pitchFamily="34" charset="-128"/>
              </a:rPr>
              <a:t>(</a:t>
            </a:r>
            <a:r>
              <a:rPr lang="fr-FR" sz="1100" smtClean="0">
                <a:ea typeface="ＭＳ Ｐゴシック" pitchFamily="34" charset="-128"/>
              </a:rPr>
              <a:t>à </a:t>
            </a:r>
            <a:r>
              <a:rPr lang="fr-FR" sz="1100" smtClean="0">
                <a:ea typeface="ＭＳ Ｐゴシック" pitchFamily="34" charset="-128"/>
              </a:rPr>
              <a:t>S24)</a:t>
            </a:r>
            <a:endParaRPr lang="fr-FR" sz="1100" smtClean="0">
              <a:ea typeface="ＭＳ Ｐゴシック" pitchFamily="34" charset="-128"/>
            </a:endParaRPr>
          </a:p>
        </p:txBody>
      </p:sp>
      <p:sp>
        <p:nvSpPr>
          <p:cNvPr id="8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105900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SPIRIT: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</a:t>
            </a:r>
            <a:r>
              <a:rPr lang="fr-FR" sz="3200" dirty="0" smtClean="0">
                <a:ea typeface="ＭＳ Ｐゴシック" pitchFamily="34" charset="-128"/>
              </a:rPr>
              <a:t>IP/r + 2 INTI pour TDF/FTC/RPV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049" y="1155700"/>
            <a:ext cx="8838401" cy="530383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-65" charset="2"/>
              <a:buChar char="§"/>
              <a:defRPr/>
            </a:pPr>
            <a:r>
              <a:rPr lang="fr-FR" sz="2800" b="1" dirty="0" smtClean="0">
                <a:latin typeface="+mj-lt"/>
              </a:rPr>
              <a:t>Conclusion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>
                <a:latin typeface=""/>
              </a:rPr>
              <a:t>Le </a:t>
            </a:r>
            <a:r>
              <a:rPr lang="fr-FR" sz="2000" dirty="0" err="1" smtClean="0">
                <a:latin typeface=""/>
              </a:rPr>
              <a:t>switch</a:t>
            </a:r>
            <a:r>
              <a:rPr lang="fr-FR" sz="2000" dirty="0" smtClean="0">
                <a:latin typeface=""/>
              </a:rPr>
              <a:t> pour le STR TDF/FTC/RPV chez des patients VIH ayant une suppression virologique sous traitement avec IP/r maintient la suppression virologique  avec un faible risque d’échec virologique, tout en améliorant le cholestérol total, le LDL-cholestérol, et les triglycérides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800" dirty="0" smtClean="0"/>
              <a:t>Les participants avaient une charge virale indétectable sous traitement avec IP/r depuis au moins 6 mois et n’avaient pas d’antécédent d’échec au traitement ARV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800" dirty="0" smtClean="0"/>
              <a:t>Le taux d’ARN VIH avant le 1</a:t>
            </a:r>
            <a:r>
              <a:rPr lang="fr-FR" sz="1800" baseline="30000" dirty="0" smtClean="0"/>
              <a:t>er</a:t>
            </a:r>
            <a:r>
              <a:rPr lang="fr-FR" sz="1800" dirty="0" smtClean="0"/>
              <a:t> traitement ARV n’avait pas d’impact sur le maintien de la </a:t>
            </a:r>
            <a:r>
              <a:rPr lang="fr-FR" sz="1800" dirty="0" smtClean="0">
                <a:latin typeface=""/>
              </a:rPr>
              <a:t>suppression virologique </a:t>
            </a:r>
            <a:r>
              <a:rPr lang="fr-FR" sz="1800" dirty="0" smtClean="0"/>
              <a:t> après </a:t>
            </a:r>
            <a:r>
              <a:rPr lang="fr-FR" sz="1800" dirty="0" err="1" smtClean="0"/>
              <a:t>switch</a:t>
            </a:r>
            <a:r>
              <a:rPr lang="fr-FR" sz="1800" dirty="0" smtClean="0"/>
              <a:t> pour TDF/FTC/RPV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/>
              <a:t>Un historique de mutation K103 (probablement transmise) n’affectait pas l’efficacité du </a:t>
            </a:r>
            <a:r>
              <a:rPr lang="fr-FR" sz="2000" dirty="0" err="1" smtClean="0"/>
              <a:t>switch</a:t>
            </a:r>
            <a:r>
              <a:rPr lang="fr-FR" sz="2000" dirty="0" smtClean="0"/>
              <a:t> pour TDF/FTC/RPV</a:t>
            </a:r>
            <a:endParaRPr lang="fr-FR" sz="2000" dirty="0"/>
          </a:p>
        </p:txBody>
      </p:sp>
      <p:sp>
        <p:nvSpPr>
          <p:cNvPr id="1741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SPIRIT</a:t>
            </a:r>
          </a:p>
        </p:txBody>
      </p:sp>
      <p:sp>
        <p:nvSpPr>
          <p:cNvPr id="17412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 pitchFamily="34" charset="-128"/>
              </a:rPr>
              <a:t>Palella F, AIDS 2014;28:335-44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105900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SPIRIT: </a:t>
            </a:r>
            <a:r>
              <a:rPr lang="fr-FR" sz="3200" dirty="0" err="1" smtClean="0">
                <a:ea typeface="ＭＳ Ｐゴシック" pitchFamily="34" charset="-128"/>
              </a:rPr>
              <a:t>switch</a:t>
            </a:r>
            <a:r>
              <a:rPr lang="fr-FR" sz="3200" dirty="0" smtClean="0">
                <a:ea typeface="ＭＳ Ｐゴシック" pitchFamily="34" charset="-128"/>
              </a:rPr>
              <a:t> </a:t>
            </a:r>
            <a:r>
              <a:rPr lang="fr-FR" sz="3200" dirty="0" smtClean="0">
                <a:ea typeface="ＭＳ Ｐゴシック" pitchFamily="34" charset="-128"/>
              </a:rPr>
              <a:t>IP/r + 2 INTI pour TDF/FTC/RPV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868</Words>
  <Application>Microsoft Office PowerPoint</Application>
  <PresentationFormat>Affichage à l'écran (4:3)</PresentationFormat>
  <Paragraphs>232</Paragraphs>
  <Slides>7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ARV_trials_2014</vt:lpstr>
      <vt:lpstr>Switch pour TDF/FTC/RPV </vt:lpstr>
      <vt:lpstr>Etude SPIRIT: switch IP/r + 2 INTI pour TDF/FTC/RPV</vt:lpstr>
      <vt:lpstr>Diapositive 3</vt:lpstr>
      <vt:lpstr>Etude SPIRIT: switch IP/r + 2 INTI pour TDF/FTC/RPV</vt:lpstr>
      <vt:lpstr>Etude SPIRIT: switch IP/r + 2 INTI pour TDF/FTC/RPV</vt:lpstr>
      <vt:lpstr>Etude SPIRIT: switch IP/r + 2 INTI pour TDF/FTC/RPV</vt:lpstr>
      <vt:lpstr>Etude SPIRIT: switch IP/r + 2 INTI pour TDF/FTC/RPV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>AEI - www.aei.fr</dc:subject>
  <dc:creator>www.arv-trial.com</dc:creator>
  <cp:keywords/>
  <dc:description/>
  <cp:lastModifiedBy>Pilouk</cp:lastModifiedBy>
  <cp:revision>28</cp:revision>
  <dcterms:created xsi:type="dcterms:W3CDTF">2015-01-06T19:02:28Z</dcterms:created>
  <dcterms:modified xsi:type="dcterms:W3CDTF">2015-01-28T15:36:20Z</dcterms:modified>
  <cp:category/>
</cp:coreProperties>
</file>