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378" r:id="rId2"/>
    <p:sldId id="365" r:id="rId3"/>
    <p:sldId id="366" r:id="rId4"/>
    <p:sldId id="367" r:id="rId5"/>
    <p:sldId id="368" r:id="rId6"/>
    <p:sldId id="369" r:id="rId7"/>
    <p:sldId id="370" r:id="rId8"/>
    <p:sldId id="372" r:id="rId9"/>
    <p:sldId id="371" r:id="rId10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CC3300"/>
    <a:srgbClr val="777777"/>
    <a:srgbClr val="FF6600"/>
    <a:srgbClr val="000066"/>
    <a:srgbClr val="002060"/>
    <a:srgbClr val="DDDDDD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917" autoAdjust="0"/>
  </p:normalViewPr>
  <p:slideViewPr>
    <p:cSldViewPr snapToObjects="1">
      <p:cViewPr>
        <p:scale>
          <a:sx n="119" d="100"/>
          <a:sy n="119" d="100"/>
        </p:scale>
        <p:origin x="-1320" y="-54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Objects="1">
      <p:cViewPr varScale="1">
        <p:scale>
          <a:sx n="90" d="100"/>
          <a:sy n="90" d="100"/>
        </p:scale>
        <p:origin x="-3816" y="-96"/>
      </p:cViewPr>
      <p:guideLst>
        <p:guide orient="horz" pos="2653"/>
        <p:guide pos="2160"/>
        <p:guide pos="391"/>
        <p:guide pos="365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469A7C23-5983-4E75-9487-EA7C35FBD825}" type="datetime1">
              <a:rPr lang="fr-FR" altLang="fr-FR"/>
              <a:pPr>
                <a:defRPr/>
              </a:pPr>
              <a:t>28/01/2015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DE02F898-7C9E-46FF-BBB3-D4319767B16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615239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3824A721-FDF6-425F-8475-BA6C2BD2043C}" type="datetime1">
              <a:rPr lang="fr-FR" altLang="fr-FR"/>
              <a:pPr>
                <a:defRPr/>
              </a:pPr>
              <a:t>28/01/2015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52513" y="4324350"/>
            <a:ext cx="4752975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151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/>
        </p:spPr>
        <p:txBody>
          <a:bodyPr lIns="99992" tIns="49996" rIns="99992" bIns="49996"/>
          <a:lstStyle>
            <a:lvl1pPr defTabSz="100012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742950" indent="-285750" defTabSz="100012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marL="1143000" indent="-228600" defTabSz="100012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marL="1600200" indent="-228600" defTabSz="100012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marL="2057400" indent="-228600" defTabSz="100012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pPr eaLnBrk="1" hangingPunct="1">
              <a:defRPr/>
            </a:pPr>
            <a:r>
              <a:rPr lang="fr-FR" altLang="fr-FR" sz="1400" dirty="0" err="1" smtClean="0">
                <a:latin typeface="Trebuchet MS" pitchFamily="-65" charset="0"/>
                <a:cs typeface="+mn-cs"/>
              </a:rPr>
              <a:t>ARV-trial.com</a:t>
            </a:r>
            <a:endParaRPr lang="fr-FR" altLang="fr-FR" sz="1400" dirty="0" smtClean="0">
              <a:latin typeface="Trebuchet MS" pitchFamily="-65" charset="0"/>
              <a:cs typeface="+mn-cs"/>
            </a:endParaRP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89363" y="8604250"/>
            <a:ext cx="3074987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44DC90AA-FB31-4F83-A973-C2E4499316E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283069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 pitchFamily="29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dirty="0" smtClean="0">
              <a:ea typeface="ＭＳ Ｐゴシック"/>
              <a:cs typeface="ＭＳ Ｐゴシック"/>
            </a:endParaRPr>
          </a:p>
        </p:txBody>
      </p:sp>
      <p:sp>
        <p:nvSpPr>
          <p:cNvPr id="1945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algn="ctr" defTabSz="922338"/>
            <a:r>
              <a:rPr 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1946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218234B3-A1C0-4737-9544-A4C8F9BF2BCA}" type="slidenum">
              <a:rPr lang="fr-FR" sz="1200"/>
              <a:pPr algn="r" defTabSz="850900"/>
              <a:t>1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DA7BE3-58A3-4755-B308-086C99933D29}" type="slidenum">
              <a:rPr lang="fr-FR" altLang="fr-FR" smtClean="0">
                <a:ea typeface="ＭＳ Ｐゴシック"/>
                <a:cs typeface="ＭＳ Ｐゴシック"/>
              </a:rPr>
              <a:pPr/>
              <a:t>2</a:t>
            </a:fld>
            <a:endParaRPr lang="fr-FR" altLang="fr-FR" dirty="0" smtClean="0">
              <a:ea typeface="ＭＳ Ｐゴシック"/>
              <a:cs typeface="ＭＳ Ｐゴシック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 dirty="0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altLang="fr-FR" dirty="0" smtClean="0">
              <a:ea typeface="ＭＳ Ｐゴシック"/>
              <a:cs typeface="ＭＳ Ｐゴシック"/>
            </a:endParaRPr>
          </a:p>
        </p:txBody>
      </p:sp>
      <p:sp>
        <p:nvSpPr>
          <p:cNvPr id="2355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algn="ctr" defTabSz="922338"/>
            <a:r>
              <a:rPr lang="fr-FR" altLang="fr-FR" sz="1300" dirty="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355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FD03A5F4-42E9-4AD0-9D45-4760AE28300C}" type="slidenum">
              <a:rPr lang="fr-FR" altLang="fr-FR" sz="1200">
                <a:solidFill>
                  <a:srgbClr val="000000"/>
                </a:solidFill>
              </a:rPr>
              <a:pPr algn="r" defTabSz="850900"/>
              <a:t>3</a:t>
            </a:fld>
            <a:endParaRPr lang="fr-FR" altLang="fr-FR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FR" altLang="fr-FR" dirty="0" smtClean="0">
              <a:ea typeface="ＭＳ Ｐゴシック"/>
              <a:cs typeface="ＭＳ Ｐゴシック"/>
            </a:endParaRPr>
          </a:p>
        </p:txBody>
      </p:sp>
      <p:sp>
        <p:nvSpPr>
          <p:cNvPr id="2560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442A45-F5AD-4E88-B480-9E40CC15BBFA}" type="slidenum">
              <a:rPr lang="fr-FR" altLang="fr-FR" smtClean="0">
                <a:ea typeface="ＭＳ Ｐゴシック"/>
                <a:cs typeface="ＭＳ Ｐゴシック"/>
              </a:rPr>
              <a:pPr/>
              <a:t>4</a:t>
            </a:fld>
            <a:endParaRPr lang="fr-FR" altLang="fr-FR" dirty="0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Cliquez pour modifier les styles du texte du masque</a:t>
            </a:r>
          </a:p>
          <a:p>
            <a:pPr lvl="1"/>
            <a:r>
              <a:rPr lang="en-US" altLang="fr-FR" smtClean="0"/>
              <a:t>Deuxième niveau</a:t>
            </a:r>
          </a:p>
          <a:p>
            <a:pPr lvl="2"/>
            <a:r>
              <a:rPr lang="en-US" altLang="fr-FR" smtClean="0"/>
              <a:t>Troisième niveau</a:t>
            </a:r>
          </a:p>
          <a:p>
            <a:pPr lvl="3"/>
            <a:r>
              <a:rPr lang="en-US" altLang="fr-FR" smtClean="0"/>
              <a:t>Quatrième niveau</a:t>
            </a:r>
          </a:p>
          <a:p>
            <a:pPr lvl="4"/>
            <a:r>
              <a:rPr lang="en-US" alt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ea typeface="ＭＳ Ｐゴシック"/>
                <a:cs typeface="ＭＳ Ｐゴシック"/>
              </a:rPr>
              <a:t>Switch pour EVG/</a:t>
            </a:r>
            <a:r>
              <a:rPr lang="fr-FR" sz="3200" noProof="1" smtClean="0">
                <a:ea typeface="ＭＳ Ｐゴシック"/>
                <a:cs typeface="ＭＳ Ｐゴシック"/>
              </a:rPr>
              <a:t>c</a:t>
            </a:r>
            <a:r>
              <a:rPr lang="en-GB" sz="3200" dirty="0" smtClean="0">
                <a:ea typeface="ＭＳ Ｐゴシック"/>
                <a:cs typeface="ＭＳ Ｐゴシック"/>
              </a:rPr>
              <a:t>/FTC/TDF</a:t>
            </a:r>
          </a:p>
        </p:txBody>
      </p:sp>
      <p:sp>
        <p:nvSpPr>
          <p:cNvPr id="1536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-65" charset="2"/>
              <a:buChar char="§"/>
              <a:defRPr/>
            </a:pPr>
            <a:r>
              <a:rPr lang="fr-FR" sz="2800" b="1" dirty="0" smtClean="0">
                <a:solidFill>
                  <a:schemeClr val="bg1">
                    <a:lumMod val="75000"/>
                  </a:schemeClr>
                </a:solidFill>
                <a:latin typeface="Calibri" pitchFamily="-84" charset="0"/>
                <a:ea typeface="ＭＳ Ｐゴシック" pitchFamily="-84" charset="-128"/>
              </a:rPr>
              <a:t>Etude STRATEGY-PI</a:t>
            </a:r>
          </a:p>
          <a:p>
            <a:pPr>
              <a:buFont typeface="Wingdings" pitchFamily="-65" charset="2"/>
              <a:buChar char="§"/>
              <a:defRPr/>
            </a:pPr>
            <a:r>
              <a:rPr lang="fr-FR" sz="2800" b="1" dirty="0" smtClean="0">
                <a:latin typeface="Calibri" pitchFamily="-84" charset="0"/>
                <a:ea typeface="ＭＳ Ｐゴシック" pitchFamily="-84" charset="-128"/>
              </a:rPr>
              <a:t>Etude STRATEGY-NNRTI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noProof="1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</a:t>
            </a:r>
            <a:endParaRPr lang="fr-FR" sz="2800" b="1" kern="0" noProof="1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0482" name="Espace réservé du contenu 2"/>
          <p:cNvSpPr>
            <a:spLocks/>
          </p:cNvSpPr>
          <p:nvPr/>
        </p:nvSpPr>
        <p:spPr bwMode="auto">
          <a:xfrm>
            <a:off x="34925" y="4343400"/>
            <a:ext cx="9066213" cy="219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altLang="fr-FR" sz="2800" b="1" noProof="1" smtClean="0">
                <a:solidFill>
                  <a:srgbClr val="CC3300"/>
                </a:solidFill>
                <a:latin typeface="Calibri" pitchFamily="34" charset="0"/>
              </a:rPr>
              <a:t>Critères de jugement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Tx/>
              <a:buChar char="–"/>
            </a:pPr>
            <a:r>
              <a:rPr lang="fr-FR" altLang="fr-FR" noProof="1" smtClean="0">
                <a:solidFill>
                  <a:srgbClr val="000066"/>
                </a:solidFill>
              </a:rPr>
              <a:t>Principal : proportion de patients maintenant ARN VIH &lt; 50 c/ml à S48 (ITTm, snapshot) ; non-infériorité si borne inférieure de l’IC 95 % bilatéral de la différence = -12 %, puissance 85 %. Si non-infériorité et borne inférieure &gt; 0, évaluation de la supériorité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Tx/>
              <a:buChar char="–"/>
            </a:pPr>
            <a:r>
              <a:rPr lang="fr-FR" altLang="fr-FR" noProof="1" smtClean="0">
                <a:solidFill>
                  <a:srgbClr val="000066"/>
                </a:solidFill>
              </a:rPr>
              <a:t>Secondaires : proportion de patients maintenant ARN VIH &lt; 50 c/ml à S48 (algorithme TLOVR), CD4, tolérance, effets indésirables</a:t>
            </a:r>
            <a:endParaRPr lang="fr-FR" altLang="fr-FR" b="1" noProof="1">
              <a:solidFill>
                <a:srgbClr val="000066"/>
              </a:solidFill>
            </a:endParaRPr>
          </a:p>
        </p:txBody>
      </p:sp>
      <p:graphicFrame>
        <p:nvGraphicFramePr>
          <p:cNvPr id="5150" name="Group 30"/>
          <p:cNvGraphicFramePr>
            <a:graphicFrameLocks noGrp="1"/>
          </p:cNvGraphicFramePr>
          <p:nvPr/>
        </p:nvGraphicFramePr>
        <p:xfrm>
          <a:off x="4867275" y="2517775"/>
          <a:ext cx="2905125" cy="525463"/>
        </p:xfrm>
        <a:graphic>
          <a:graphicData uri="http://schemas.openxmlformats.org/drawingml/2006/table">
            <a:tbl>
              <a:tblPr/>
              <a:tblGrid>
                <a:gridCol w="2905125"/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Switch pour EVG/c/FTC/TDF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6055" name="Group 39"/>
          <p:cNvGraphicFramePr>
            <a:graphicFrameLocks noGrp="1"/>
          </p:cNvGraphicFramePr>
          <p:nvPr/>
        </p:nvGraphicFramePr>
        <p:xfrm>
          <a:off x="4867275" y="3508375"/>
          <a:ext cx="2905125" cy="525463"/>
        </p:xfrm>
        <a:graphic>
          <a:graphicData uri="http://schemas.openxmlformats.org/drawingml/2006/table">
            <a:tbl>
              <a:tblPr/>
              <a:tblGrid>
                <a:gridCol w="2905125"/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Poursuite INNTI + FTC + TDF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20495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altLang="fr-FR" sz="1200" i="1" noProof="1" smtClean="0">
                <a:solidFill>
                  <a:srgbClr val="CC0000"/>
                </a:solidFill>
              </a:rPr>
              <a:t>Pozniak A. Lancet Infect Dis 2014;14:590-9</a:t>
            </a:r>
            <a:endParaRPr lang="fr-FR" altLang="fr-FR" sz="1200" i="1" noProof="1">
              <a:solidFill>
                <a:srgbClr val="CC0000"/>
              </a:solidFill>
            </a:endParaRPr>
          </a:p>
        </p:txBody>
      </p:sp>
      <p:sp>
        <p:nvSpPr>
          <p:cNvPr id="20496" name="AutoShape 162"/>
          <p:cNvSpPr>
            <a:spLocks noChangeArrowheads="1"/>
          </p:cNvSpPr>
          <p:nvPr/>
        </p:nvSpPr>
        <p:spPr bwMode="auto">
          <a:xfrm>
            <a:off x="0" y="6570663"/>
            <a:ext cx="12954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altLang="fr-FR" sz="1200" b="1" i="1" noProof="1" smtClean="0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STRATEGY-NNRTI</a:t>
            </a:r>
            <a:endParaRPr lang="fr-FR" altLang="fr-FR" sz="1200" b="1" i="1" noProof="1">
              <a:solidFill>
                <a:srgbClr val="333399"/>
              </a:solidFill>
              <a:latin typeface="Cambria" pitchFamily="18" charset="0"/>
              <a:cs typeface="Arial" charset="0"/>
            </a:endParaRPr>
          </a:p>
        </p:txBody>
      </p:sp>
      <p:cxnSp>
        <p:nvCxnSpPr>
          <p:cNvPr id="20497" name="Connecteur droit 66"/>
          <p:cNvCxnSpPr>
            <a:cxnSpLocks noChangeShapeType="1"/>
          </p:cNvCxnSpPr>
          <p:nvPr/>
        </p:nvCxnSpPr>
        <p:spPr bwMode="auto">
          <a:xfrm rot="5400000">
            <a:off x="3542507" y="24328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0498" name="Oval 170"/>
          <p:cNvSpPr>
            <a:spLocks noChangeArrowheads="1"/>
          </p:cNvSpPr>
          <p:nvPr/>
        </p:nvSpPr>
        <p:spPr bwMode="auto">
          <a:xfrm>
            <a:off x="2971800" y="12192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altLang="fr-FR" sz="1400" b="1" noProof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Randomisation*</a:t>
            </a:r>
          </a:p>
          <a:p>
            <a:pPr algn="ctr" defTabSz="914400"/>
            <a:r>
              <a:rPr lang="fr-FR" altLang="fr-FR" sz="1400" b="1" noProof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2 : 1</a:t>
            </a:r>
          </a:p>
          <a:p>
            <a:pPr algn="ctr" defTabSz="914400"/>
            <a:r>
              <a:rPr lang="fr-FR" altLang="fr-FR" sz="1400" b="1" noProof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Sans insu</a:t>
            </a:r>
            <a:endParaRPr lang="fr-FR" altLang="fr-FR" sz="1400" b="1" noProof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0499" name="AutoShape 162"/>
          <p:cNvSpPr>
            <a:spLocks noChangeArrowheads="1"/>
          </p:cNvSpPr>
          <p:nvPr/>
        </p:nvSpPr>
        <p:spPr bwMode="auto">
          <a:xfrm>
            <a:off x="119400" y="2106494"/>
            <a:ext cx="3157200" cy="228147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 defTabSz="914400"/>
            <a:r>
              <a:rPr lang="fr-FR" altLang="fr-FR" sz="1600" b="1" noProof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VIH+ ≥ 18 ans</a:t>
            </a:r>
          </a:p>
          <a:p>
            <a:pPr algn="ctr" defTabSz="914400"/>
            <a:r>
              <a:rPr lang="fr-FR" altLang="fr-FR" sz="1600" b="1" noProof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Sous FTC + TDF + INNTI</a:t>
            </a:r>
          </a:p>
          <a:p>
            <a:pPr algn="ctr" defTabSz="914400"/>
            <a:r>
              <a:rPr lang="fr-FR" altLang="fr-FR" sz="1600" b="1" noProof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&lt; 50 c/ml &gt; 6 mois</a:t>
            </a:r>
          </a:p>
          <a:p>
            <a:pPr algn="ctr" defTabSz="914400"/>
            <a:r>
              <a:rPr lang="fr-FR" altLang="fr-FR" sz="1600" b="1" noProof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d’échec virologique</a:t>
            </a:r>
          </a:p>
          <a:p>
            <a:pPr algn="ctr" defTabSz="914400"/>
            <a:r>
              <a:rPr lang="fr-FR" altLang="fr-FR" sz="1600" b="1" noProof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Génotype pré-traitement ARV </a:t>
            </a:r>
          </a:p>
          <a:p>
            <a:pPr algn="ctr" defTabSz="914400"/>
            <a:r>
              <a:rPr lang="fr-FR" altLang="fr-FR" sz="1600" b="1" noProof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sans résistance aux ARV de l’étude</a:t>
            </a:r>
          </a:p>
          <a:p>
            <a:pPr algn="ctr" defTabSz="914400"/>
            <a:r>
              <a:rPr lang="fr-FR" altLang="fr-FR" sz="1600" b="1" noProof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Naïf d’inhibiteur d’intégrase</a:t>
            </a:r>
          </a:p>
          <a:p>
            <a:pPr algn="ctr" defTabSz="914400"/>
            <a:r>
              <a:rPr lang="fr-FR" altLang="fr-FR" sz="1600" b="1" noProof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DFGe </a:t>
            </a:r>
            <a:r>
              <a:rPr lang="fr-FR" altLang="fr-FR" sz="1600" b="1" u="sng" noProof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altLang="fr-FR" sz="1600" b="1" noProof="1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70 ml/mim</a:t>
            </a:r>
            <a:endParaRPr lang="fr-FR" altLang="fr-FR" sz="1600" b="1" noProof="1">
              <a:solidFill>
                <a:srgbClr val="000066"/>
              </a:solidFill>
              <a:latin typeface="Calibri" pitchFamily="34" charset="0"/>
              <a:cs typeface="Arial" charset="0"/>
            </a:endParaRPr>
          </a:p>
        </p:txBody>
      </p:sp>
      <p:cxnSp>
        <p:nvCxnSpPr>
          <p:cNvPr id="20500" name="AutoShape 60"/>
          <p:cNvCxnSpPr>
            <a:cxnSpLocks noChangeShapeType="1"/>
          </p:cNvCxnSpPr>
          <p:nvPr/>
        </p:nvCxnSpPr>
        <p:spPr bwMode="auto">
          <a:xfrm rot="10800000" flipH="1" flipV="1">
            <a:off x="4852988" y="2770188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0501" name="Line 63"/>
          <p:cNvSpPr>
            <a:spLocks noChangeShapeType="1"/>
          </p:cNvSpPr>
          <p:nvPr/>
        </p:nvSpPr>
        <p:spPr bwMode="auto">
          <a:xfrm>
            <a:off x="3276601" y="3260725"/>
            <a:ext cx="8001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 noProof="1"/>
          </a:p>
        </p:txBody>
      </p:sp>
      <p:sp>
        <p:nvSpPr>
          <p:cNvPr id="20502" name="Rectangle 9"/>
          <p:cNvSpPr>
            <a:spLocks noChangeArrowheads="1"/>
          </p:cNvSpPr>
          <p:nvPr/>
        </p:nvSpPr>
        <p:spPr bwMode="auto">
          <a:xfrm>
            <a:off x="4075113" y="3436938"/>
            <a:ext cx="8270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1600" b="1" noProof="1" smtClean="0">
                <a:solidFill>
                  <a:srgbClr val="CC3300"/>
                </a:solidFill>
                <a:latin typeface="Calibri" pitchFamily="34" charset="0"/>
                <a:cs typeface="Arial" charset="0"/>
              </a:rPr>
              <a:t>n = 147</a:t>
            </a:r>
            <a:endParaRPr lang="fr-FR" altLang="fr-FR" sz="1600" b="1" noProof="1">
              <a:solidFill>
                <a:srgbClr val="CC33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0503" name="Rectangle 8"/>
          <p:cNvSpPr>
            <a:spLocks noChangeArrowheads="1"/>
          </p:cNvSpPr>
          <p:nvPr/>
        </p:nvSpPr>
        <p:spPr bwMode="auto">
          <a:xfrm>
            <a:off x="4075113" y="2443163"/>
            <a:ext cx="8270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1600" b="1" noProof="1" smtClean="0">
                <a:solidFill>
                  <a:srgbClr val="CC3300"/>
                </a:solidFill>
                <a:latin typeface="Calibri" pitchFamily="34" charset="0"/>
                <a:cs typeface="Arial" charset="0"/>
              </a:rPr>
              <a:t>n = 292</a:t>
            </a:r>
            <a:endParaRPr lang="fr-FR" altLang="fr-FR" sz="1600" b="1" noProof="1">
              <a:solidFill>
                <a:srgbClr val="CC33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480300" y="142398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pPr algn="ctr" defTabSz="914400" eaLnBrk="1" hangingPunct="1">
              <a:defRPr/>
            </a:pPr>
            <a:r>
              <a:rPr lang="fr-FR" altLang="fr-FR" sz="1600" b="1" noProof="1" smtClean="0">
                <a:solidFill>
                  <a:srgbClr val="0066FF"/>
                </a:solidFill>
                <a:latin typeface="Calibri" pitchFamily="-65" charset="0"/>
                <a:cs typeface="+mn-cs"/>
              </a:rPr>
              <a:t>S48</a:t>
            </a:r>
            <a:endParaRPr lang="fr-FR" altLang="fr-FR" sz="1600" noProof="1" smtClean="0">
              <a:solidFill>
                <a:srgbClr val="0066FF"/>
              </a:solidFill>
              <a:latin typeface="Calibri" pitchFamily="-65" charset="0"/>
              <a:cs typeface="+mn-cs"/>
            </a:endParaRPr>
          </a:p>
        </p:txBody>
      </p:sp>
      <p:sp>
        <p:nvSpPr>
          <p:cNvPr id="20505" name="Line 172"/>
          <p:cNvSpPr>
            <a:spLocks noChangeShapeType="1"/>
          </p:cNvSpPr>
          <p:nvPr/>
        </p:nvSpPr>
        <p:spPr bwMode="auto">
          <a:xfrm>
            <a:off x="7762875" y="1963738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 noProof="1"/>
          </a:p>
        </p:txBody>
      </p:sp>
      <p:sp>
        <p:nvSpPr>
          <p:cNvPr id="20506" name="Line 172"/>
          <p:cNvSpPr>
            <a:spLocks noChangeShapeType="1"/>
          </p:cNvSpPr>
          <p:nvPr/>
        </p:nvSpPr>
        <p:spPr bwMode="auto">
          <a:xfrm>
            <a:off x="8770938" y="1892300"/>
            <a:ext cx="0" cy="2222500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 noProof="1"/>
          </a:p>
        </p:txBody>
      </p:sp>
      <p:sp>
        <p:nvSpPr>
          <p:cNvPr id="22" name="Oval 109"/>
          <p:cNvSpPr>
            <a:spLocks noChangeArrowheads="1"/>
          </p:cNvSpPr>
          <p:nvPr/>
        </p:nvSpPr>
        <p:spPr bwMode="auto">
          <a:xfrm>
            <a:off x="8491538" y="1423988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pPr algn="ctr" defTabSz="914400" eaLnBrk="1" hangingPunct="1">
              <a:defRPr/>
            </a:pPr>
            <a:r>
              <a:rPr lang="fr-FR" altLang="fr-FR" sz="1600" b="1" noProof="1" smtClean="0">
                <a:solidFill>
                  <a:srgbClr val="0066FF"/>
                </a:solidFill>
                <a:latin typeface="Calibri" pitchFamily="-65" charset="0"/>
                <a:cs typeface="+mn-cs"/>
              </a:rPr>
              <a:t>S96</a:t>
            </a:r>
            <a:endParaRPr lang="fr-FR" altLang="fr-FR" sz="1600" noProof="1" smtClean="0">
              <a:solidFill>
                <a:srgbClr val="0066FF"/>
              </a:solidFill>
              <a:latin typeface="Calibri" pitchFamily="-65" charset="0"/>
              <a:cs typeface="+mn-cs"/>
            </a:endParaRPr>
          </a:p>
        </p:txBody>
      </p:sp>
      <p:sp>
        <p:nvSpPr>
          <p:cNvPr id="20508" name="Line 31"/>
          <p:cNvSpPr>
            <a:spLocks noChangeShapeType="1"/>
          </p:cNvSpPr>
          <p:nvPr/>
        </p:nvSpPr>
        <p:spPr bwMode="auto">
          <a:xfrm flipV="1">
            <a:off x="7772400" y="3721100"/>
            <a:ext cx="99853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 noProof="1"/>
          </a:p>
        </p:txBody>
      </p:sp>
      <p:sp>
        <p:nvSpPr>
          <p:cNvPr id="20509" name="Line 31"/>
          <p:cNvSpPr>
            <a:spLocks noChangeShapeType="1"/>
          </p:cNvSpPr>
          <p:nvPr/>
        </p:nvSpPr>
        <p:spPr bwMode="auto">
          <a:xfrm flipV="1">
            <a:off x="7762875" y="2762250"/>
            <a:ext cx="99853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 noProof="1"/>
          </a:p>
        </p:txBody>
      </p:sp>
      <p:sp>
        <p:nvSpPr>
          <p:cNvPr id="20510" name="ZoneTexte 22"/>
          <p:cNvSpPr txBox="1">
            <a:spLocks noChangeArrowheads="1"/>
          </p:cNvSpPr>
          <p:nvPr/>
        </p:nvSpPr>
        <p:spPr bwMode="auto">
          <a:xfrm>
            <a:off x="3655028" y="4020235"/>
            <a:ext cx="541277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altLang="fr-FR" sz="1500" noProof="1" smtClean="0">
                <a:solidFill>
                  <a:srgbClr val="000066"/>
                </a:solidFill>
              </a:rPr>
              <a:t>* Randomisation stratifiée sur traitement par EFV à l’inclusion</a:t>
            </a:r>
            <a:endParaRPr lang="fr-FR" altLang="fr-FR" sz="1500" noProof="1">
              <a:solidFill>
                <a:srgbClr val="000066"/>
              </a:solidFill>
            </a:endParaRPr>
          </a:p>
        </p:txBody>
      </p:sp>
      <p:sp>
        <p:nvSpPr>
          <p:cNvPr id="20511" name="Titre 22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noProof="1" smtClean="0">
                <a:ea typeface="ＭＳ Ｐゴシック"/>
                <a:cs typeface="ＭＳ Ｐゴシック"/>
              </a:rPr>
              <a:t>Etude STRATEGY-NNRTI : switch INNTI pour EVG/c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</p:nvPr>
        </p:nvGraphicFramePr>
        <p:xfrm>
          <a:off x="395288" y="1700213"/>
          <a:ext cx="8353425" cy="4048122"/>
        </p:xfrm>
        <a:graphic>
          <a:graphicData uri="http://schemas.openxmlformats.org/drawingml/2006/table">
            <a:tbl>
              <a:tblPr/>
              <a:tblGrid>
                <a:gridCol w="366712"/>
                <a:gridCol w="3505200"/>
                <a:gridCol w="2286000"/>
                <a:gridCol w="2195513"/>
              </a:tblGrid>
              <a:tr h="59224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EVG/c/FTC/TDF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291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INNTI + FTC + 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 143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</a:tr>
              <a:tr h="28799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Age médian, années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43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39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799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Femmes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8%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6%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799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Années depuis diagnostic VIH, médiane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799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Sous 1</a:t>
                      </a:r>
                      <a:r>
                        <a:rPr kumimoji="0" lang="fr-F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er</a:t>
                      </a: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 traitement ARV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90 %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91 %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799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INNTI à la randomisation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79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Efavirenz (coformulation EFV/FTC/TDF)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80 % (76 %)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74 % (70 %)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79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Névirapine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16 %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19 %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79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Rilpivirine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3 %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7 %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79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Etravirine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1 %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799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, médiane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561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562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799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Co-infection VHB / VHC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2 % / 4 %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2 % / 1 %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799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Interruption à S48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22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18</a:t>
                      </a:r>
                    </a:p>
                  </a:txBody>
                  <a:tcPr marL="90000" marR="90000" marT="47188" marB="47188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2592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>
                <a:solidFill>
                  <a:srgbClr val="CC0000"/>
                </a:solidFill>
              </a:rPr>
              <a:t>Pozniak A. Lancet Infect Dis 2014;14:590-9</a:t>
            </a:r>
          </a:p>
        </p:txBody>
      </p:sp>
      <p:sp>
        <p:nvSpPr>
          <p:cNvPr id="22593" name="AutoShape 162"/>
          <p:cNvSpPr>
            <a:spLocks noChangeArrowheads="1"/>
          </p:cNvSpPr>
          <p:nvPr/>
        </p:nvSpPr>
        <p:spPr bwMode="auto">
          <a:xfrm>
            <a:off x="0" y="6570663"/>
            <a:ext cx="12954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STRATEGY-NNRTI</a:t>
            </a:r>
          </a:p>
        </p:txBody>
      </p:sp>
      <p:sp>
        <p:nvSpPr>
          <p:cNvPr id="22594" name="Text Box 2"/>
          <p:cNvSpPr txBox="1">
            <a:spLocks noChangeArrowheads="1"/>
          </p:cNvSpPr>
          <p:nvPr/>
        </p:nvSpPr>
        <p:spPr bwMode="auto">
          <a:xfrm>
            <a:off x="1157850" y="1100138"/>
            <a:ext cx="68140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2400" b="1" noProof="1" smtClean="0">
                <a:solidFill>
                  <a:srgbClr val="CC3300"/>
                </a:solidFill>
                <a:latin typeface="Calibri" pitchFamily="34" charset="0"/>
              </a:rPr>
              <a:t>Caractéristiques</a:t>
            </a:r>
            <a:r>
              <a:rPr lang="fr-FR" altLang="fr-FR" sz="2400" b="1" dirty="0" smtClean="0">
                <a:solidFill>
                  <a:srgbClr val="CC3300"/>
                </a:solidFill>
                <a:latin typeface="Calibri" pitchFamily="34" charset="0"/>
              </a:rPr>
              <a:t> à l’inclusion et devenir des patients</a:t>
            </a:r>
            <a:endParaRPr lang="fr-FR" altLang="fr-FR" sz="24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8" name="Titre 22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noProof="1" smtClean="0">
                <a:ea typeface="ＭＳ Ｐゴシック"/>
                <a:cs typeface="ＭＳ Ｐゴシック"/>
              </a:rPr>
              <a:t>Etude STRATEGY-NNRTI : switch INNTI pour EVG/c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2"/>
          <p:cNvSpPr txBox="1">
            <a:spLocks noChangeArrowheads="1"/>
          </p:cNvSpPr>
          <p:nvPr/>
        </p:nvSpPr>
        <p:spPr bwMode="auto">
          <a:xfrm>
            <a:off x="1596934" y="1100138"/>
            <a:ext cx="59358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2400" b="1" dirty="0" smtClean="0">
                <a:solidFill>
                  <a:srgbClr val="CC3300"/>
                </a:solidFill>
                <a:latin typeface="Calibri" pitchFamily="34" charset="0"/>
              </a:rPr>
              <a:t>Résultats virologiques à S48 (ITTm, </a:t>
            </a:r>
            <a:r>
              <a:rPr lang="fr-FR" altLang="fr-FR" sz="2400" b="1" dirty="0">
                <a:solidFill>
                  <a:srgbClr val="CC3300"/>
                </a:solidFill>
                <a:latin typeface="Calibri" pitchFamily="34" charset="0"/>
              </a:rPr>
              <a:t>snapshot)</a:t>
            </a:r>
          </a:p>
        </p:txBody>
      </p:sp>
      <p:sp>
        <p:nvSpPr>
          <p:cNvPr id="24604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>
                <a:solidFill>
                  <a:srgbClr val="CC0000"/>
                </a:solidFill>
              </a:rPr>
              <a:t>Pozniak A. Lancet Infect Dis 2014;14:590-9</a:t>
            </a:r>
          </a:p>
        </p:txBody>
      </p:sp>
      <p:sp>
        <p:nvSpPr>
          <p:cNvPr id="24605" name="AutoShape 162"/>
          <p:cNvSpPr>
            <a:spLocks noChangeArrowheads="1"/>
          </p:cNvSpPr>
          <p:nvPr/>
        </p:nvSpPr>
        <p:spPr bwMode="auto">
          <a:xfrm>
            <a:off x="0" y="6570663"/>
            <a:ext cx="12954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 dirty="0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STRATEGY-NNRTI</a:t>
            </a:r>
          </a:p>
        </p:txBody>
      </p:sp>
      <p:grpSp>
        <p:nvGrpSpPr>
          <p:cNvPr id="48" name="Groupe 47"/>
          <p:cNvGrpSpPr/>
          <p:nvPr/>
        </p:nvGrpSpPr>
        <p:grpSpPr>
          <a:xfrm>
            <a:off x="296863" y="1755774"/>
            <a:ext cx="7704137" cy="4492626"/>
            <a:chOff x="296863" y="1755774"/>
            <a:chExt cx="7704137" cy="4492626"/>
          </a:xfrm>
        </p:grpSpPr>
        <p:sp>
          <p:nvSpPr>
            <p:cNvPr id="24578" name="Rectangle 7"/>
            <p:cNvSpPr>
              <a:spLocks noChangeArrowheads="1"/>
            </p:cNvSpPr>
            <p:nvPr/>
          </p:nvSpPr>
          <p:spPr bwMode="auto">
            <a:xfrm>
              <a:off x="3214688" y="3203575"/>
              <a:ext cx="590550" cy="2455863"/>
            </a:xfrm>
            <a:prstGeom prst="rect">
              <a:avLst/>
            </a:prstGeom>
            <a:solidFill>
              <a:srgbClr val="333399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2800" dirty="0">
                <a:solidFill>
                  <a:srgbClr val="000066"/>
                </a:solidFill>
              </a:endParaRPr>
            </a:p>
          </p:txBody>
        </p:sp>
        <p:sp>
          <p:nvSpPr>
            <p:cNvPr id="24579" name="Rectangle 9"/>
            <p:cNvSpPr>
              <a:spLocks noChangeArrowheads="1"/>
            </p:cNvSpPr>
            <p:nvPr/>
          </p:nvSpPr>
          <p:spPr bwMode="auto">
            <a:xfrm>
              <a:off x="3795713" y="3387725"/>
              <a:ext cx="590550" cy="2271713"/>
            </a:xfrm>
            <a:prstGeom prst="rect">
              <a:avLst/>
            </a:prstGeom>
            <a:solidFill>
              <a:srgbClr val="00B050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2800" dirty="0">
                <a:solidFill>
                  <a:srgbClr val="000066"/>
                </a:solidFill>
              </a:endParaRPr>
            </a:p>
          </p:txBody>
        </p:sp>
        <p:sp>
          <p:nvSpPr>
            <p:cNvPr id="24580" name="Line 12"/>
            <p:cNvSpPr>
              <a:spLocks noChangeShapeType="1"/>
            </p:cNvSpPr>
            <p:nvPr/>
          </p:nvSpPr>
          <p:spPr bwMode="auto">
            <a:xfrm>
              <a:off x="2867025" y="5659438"/>
              <a:ext cx="51339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24581" name="Rectangle 22"/>
            <p:cNvSpPr>
              <a:spLocks noChangeArrowheads="1"/>
            </p:cNvSpPr>
            <p:nvPr/>
          </p:nvSpPr>
          <p:spPr bwMode="auto">
            <a:xfrm>
              <a:off x="3349625" y="2971800"/>
              <a:ext cx="320675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914400"/>
              <a:r>
                <a:rPr lang="fr-FR" altLang="fr-FR" sz="1400" b="1" dirty="0">
                  <a:solidFill>
                    <a:srgbClr val="000066"/>
                  </a:solidFill>
                </a:rPr>
                <a:t>93</a:t>
              </a:r>
              <a:endParaRPr lang="fr-FR" altLang="fr-FR" sz="4000" dirty="0">
                <a:solidFill>
                  <a:srgbClr val="000066"/>
                </a:solidFill>
              </a:endParaRPr>
            </a:p>
          </p:txBody>
        </p:sp>
        <p:sp>
          <p:nvSpPr>
            <p:cNvPr id="24582" name="Rectangle 24"/>
            <p:cNvSpPr>
              <a:spLocks noChangeArrowheads="1"/>
            </p:cNvSpPr>
            <p:nvPr/>
          </p:nvSpPr>
          <p:spPr bwMode="auto">
            <a:xfrm>
              <a:off x="3924300" y="3179763"/>
              <a:ext cx="31908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914400"/>
              <a:r>
                <a:rPr lang="fr-FR" altLang="fr-FR" sz="1400" b="1" dirty="0">
                  <a:solidFill>
                    <a:srgbClr val="000066"/>
                  </a:solidFill>
                </a:rPr>
                <a:t>88</a:t>
              </a:r>
              <a:endParaRPr lang="fr-FR" altLang="fr-FR" sz="4000" dirty="0">
                <a:solidFill>
                  <a:srgbClr val="000066"/>
                </a:solidFill>
              </a:endParaRPr>
            </a:p>
          </p:txBody>
        </p:sp>
        <p:sp>
          <p:nvSpPr>
            <p:cNvPr id="24583" name="Line 150"/>
            <p:cNvSpPr>
              <a:spLocks noChangeShapeType="1"/>
            </p:cNvSpPr>
            <p:nvPr/>
          </p:nvSpPr>
          <p:spPr bwMode="auto">
            <a:xfrm flipV="1">
              <a:off x="4652963" y="565626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24584" name="Line 141"/>
            <p:cNvSpPr>
              <a:spLocks noChangeShapeType="1"/>
            </p:cNvSpPr>
            <p:nvPr/>
          </p:nvSpPr>
          <p:spPr bwMode="auto">
            <a:xfrm>
              <a:off x="2943225" y="3117850"/>
              <a:ext cx="0" cy="2538413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24585" name="Line 142"/>
            <p:cNvSpPr>
              <a:spLocks noChangeShapeType="1"/>
            </p:cNvSpPr>
            <p:nvPr/>
          </p:nvSpPr>
          <p:spPr bwMode="auto">
            <a:xfrm>
              <a:off x="2876550" y="5656263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24586" name="Line 143"/>
            <p:cNvSpPr>
              <a:spLocks noChangeShapeType="1"/>
            </p:cNvSpPr>
            <p:nvPr/>
          </p:nvSpPr>
          <p:spPr bwMode="auto">
            <a:xfrm>
              <a:off x="2876550" y="5148263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24587" name="Line 144"/>
            <p:cNvSpPr>
              <a:spLocks noChangeShapeType="1"/>
            </p:cNvSpPr>
            <p:nvPr/>
          </p:nvSpPr>
          <p:spPr bwMode="auto">
            <a:xfrm>
              <a:off x="2876550" y="4638675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24588" name="Line 145"/>
            <p:cNvSpPr>
              <a:spLocks noChangeShapeType="1"/>
            </p:cNvSpPr>
            <p:nvPr/>
          </p:nvSpPr>
          <p:spPr bwMode="auto">
            <a:xfrm>
              <a:off x="2876550" y="4137025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24589" name="Line 146"/>
            <p:cNvSpPr>
              <a:spLocks noChangeShapeType="1"/>
            </p:cNvSpPr>
            <p:nvPr/>
          </p:nvSpPr>
          <p:spPr bwMode="auto">
            <a:xfrm>
              <a:off x="2876550" y="3627438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24590" name="Line 147"/>
            <p:cNvSpPr>
              <a:spLocks noChangeShapeType="1"/>
            </p:cNvSpPr>
            <p:nvPr/>
          </p:nvSpPr>
          <p:spPr bwMode="auto">
            <a:xfrm>
              <a:off x="2876550" y="3117850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24591" name="Line 149"/>
            <p:cNvSpPr>
              <a:spLocks noChangeShapeType="1"/>
            </p:cNvSpPr>
            <p:nvPr/>
          </p:nvSpPr>
          <p:spPr bwMode="auto">
            <a:xfrm flipV="1">
              <a:off x="2943225" y="565626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24592" name="ZoneTexte 86"/>
            <p:cNvSpPr txBox="1">
              <a:spLocks noChangeArrowheads="1"/>
            </p:cNvSpPr>
            <p:nvPr/>
          </p:nvSpPr>
          <p:spPr bwMode="auto">
            <a:xfrm>
              <a:off x="2809875" y="5724525"/>
              <a:ext cx="1990725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altLang="fr-FR" sz="1400" dirty="0" smtClean="0">
                  <a:solidFill>
                    <a:srgbClr val="000066"/>
                  </a:solidFill>
                </a:rPr>
                <a:t>Différence (IC 95 %)</a:t>
              </a:r>
              <a:r>
                <a:rPr lang="fr-FR" altLang="fr-FR" sz="1400" dirty="0">
                  <a:solidFill>
                    <a:srgbClr val="000066"/>
                  </a:solidFill>
                  <a:cs typeface="Arial" charset="0"/>
                </a:rPr>
                <a:t/>
              </a:r>
              <a:br>
                <a:rPr lang="fr-FR" altLang="fr-FR" sz="1400" dirty="0">
                  <a:solidFill>
                    <a:srgbClr val="000066"/>
                  </a:solidFill>
                  <a:cs typeface="Arial" charset="0"/>
                </a:rPr>
              </a:br>
              <a:r>
                <a:rPr lang="fr-FR" altLang="fr-FR" sz="1400" dirty="0">
                  <a:solidFill>
                    <a:srgbClr val="000066"/>
                  </a:solidFill>
                  <a:cs typeface="Arial" charset="0"/>
                </a:rPr>
                <a:t>= </a:t>
              </a:r>
              <a:r>
                <a:rPr lang="fr-FR" altLang="fr-FR" sz="1400" dirty="0" smtClean="0">
                  <a:solidFill>
                    <a:srgbClr val="000066"/>
                  </a:solidFill>
                  <a:cs typeface="Arial" charset="0"/>
                </a:rPr>
                <a:t>5,3</a:t>
              </a:r>
              <a:r>
                <a:rPr lang="fr-FR" altLang="fr-FR" sz="1400" dirty="0">
                  <a:solidFill>
                    <a:srgbClr val="000066"/>
                  </a:solidFill>
                  <a:cs typeface="Arial" charset="0"/>
                </a:rPr>
                <a:t>% (-</a:t>
              </a:r>
              <a:r>
                <a:rPr lang="fr-FR" altLang="fr-FR" sz="1400" dirty="0" smtClean="0">
                  <a:solidFill>
                    <a:srgbClr val="000066"/>
                  </a:solidFill>
                  <a:cs typeface="Arial" charset="0"/>
                </a:rPr>
                <a:t>0,5 à 12,0</a:t>
              </a:r>
              <a:r>
                <a:rPr lang="fr-FR" altLang="fr-FR" sz="1400" dirty="0">
                  <a:solidFill>
                    <a:srgbClr val="000066"/>
                  </a:solidFill>
                  <a:cs typeface="Arial" charset="0"/>
                </a:rPr>
                <a:t>)</a:t>
              </a:r>
            </a:p>
          </p:txBody>
        </p:sp>
        <p:sp>
          <p:nvSpPr>
            <p:cNvPr id="24593" name="Rectangle 7"/>
            <p:cNvSpPr>
              <a:spLocks noChangeArrowheads="1"/>
            </p:cNvSpPr>
            <p:nvPr/>
          </p:nvSpPr>
          <p:spPr bwMode="auto">
            <a:xfrm>
              <a:off x="4932363" y="5605463"/>
              <a:ext cx="590550" cy="53975"/>
            </a:xfrm>
            <a:prstGeom prst="rect">
              <a:avLst/>
            </a:prstGeom>
            <a:solidFill>
              <a:srgbClr val="333399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2800" dirty="0">
                <a:solidFill>
                  <a:srgbClr val="000066"/>
                </a:solidFill>
              </a:endParaRPr>
            </a:p>
          </p:txBody>
        </p:sp>
        <p:sp>
          <p:nvSpPr>
            <p:cNvPr id="24594" name="Rectangle 9"/>
            <p:cNvSpPr>
              <a:spLocks noChangeArrowheads="1"/>
            </p:cNvSpPr>
            <p:nvPr/>
          </p:nvSpPr>
          <p:spPr bwMode="auto">
            <a:xfrm>
              <a:off x="5513388" y="5605463"/>
              <a:ext cx="590550" cy="53975"/>
            </a:xfrm>
            <a:prstGeom prst="rect">
              <a:avLst/>
            </a:prstGeom>
            <a:solidFill>
              <a:srgbClr val="00B050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2800" dirty="0">
                <a:solidFill>
                  <a:srgbClr val="000066"/>
                </a:solidFill>
              </a:endParaRPr>
            </a:p>
          </p:txBody>
        </p:sp>
        <p:sp>
          <p:nvSpPr>
            <p:cNvPr id="24595" name="Rectangle 22"/>
            <p:cNvSpPr>
              <a:spLocks noChangeArrowheads="1"/>
            </p:cNvSpPr>
            <p:nvPr/>
          </p:nvSpPr>
          <p:spPr bwMode="auto">
            <a:xfrm>
              <a:off x="5084763" y="5313363"/>
              <a:ext cx="320675" cy="214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914400"/>
              <a:r>
                <a:rPr lang="fr-FR" altLang="fr-FR" sz="1400" b="1" dirty="0">
                  <a:solidFill>
                    <a:srgbClr val="000066"/>
                  </a:solidFill>
                </a:rPr>
                <a:t>1</a:t>
              </a:r>
              <a:endParaRPr lang="fr-FR" altLang="fr-FR" sz="4000" dirty="0">
                <a:solidFill>
                  <a:srgbClr val="000066"/>
                </a:solidFill>
              </a:endParaRPr>
            </a:p>
          </p:txBody>
        </p:sp>
        <p:sp>
          <p:nvSpPr>
            <p:cNvPr id="24596" name="Rectangle 24"/>
            <p:cNvSpPr>
              <a:spLocks noChangeArrowheads="1"/>
            </p:cNvSpPr>
            <p:nvPr/>
          </p:nvSpPr>
          <p:spPr bwMode="auto">
            <a:xfrm>
              <a:off x="5659438" y="5334000"/>
              <a:ext cx="319087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914400"/>
              <a:r>
                <a:rPr lang="fr-FR" altLang="fr-FR" sz="1400" b="1" dirty="0">
                  <a:solidFill>
                    <a:srgbClr val="000066"/>
                  </a:solidFill>
                </a:rPr>
                <a:t>1</a:t>
              </a:r>
              <a:endParaRPr lang="fr-FR" altLang="fr-FR" sz="4000" dirty="0">
                <a:solidFill>
                  <a:srgbClr val="000066"/>
                </a:solidFill>
              </a:endParaRPr>
            </a:p>
          </p:txBody>
        </p:sp>
        <p:sp>
          <p:nvSpPr>
            <p:cNvPr id="24597" name="ZoneTexte 45"/>
            <p:cNvSpPr txBox="1">
              <a:spLocks noChangeArrowheads="1"/>
            </p:cNvSpPr>
            <p:nvPr/>
          </p:nvSpPr>
          <p:spPr bwMode="auto">
            <a:xfrm>
              <a:off x="4911725" y="5656263"/>
              <a:ext cx="617538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1400" b="1" dirty="0" smtClean="0">
                  <a:solidFill>
                    <a:srgbClr val="000066"/>
                  </a:solidFill>
                </a:rPr>
                <a:t>n </a:t>
              </a:r>
              <a:r>
                <a:rPr lang="fr-FR" altLang="fr-FR" sz="1400" b="1" dirty="0">
                  <a:solidFill>
                    <a:srgbClr val="000066"/>
                  </a:solidFill>
                </a:rPr>
                <a:t>= 3</a:t>
              </a:r>
            </a:p>
          </p:txBody>
        </p:sp>
        <p:sp>
          <p:nvSpPr>
            <p:cNvPr id="24598" name="ZoneTexte 46"/>
            <p:cNvSpPr txBox="1">
              <a:spLocks noChangeArrowheads="1"/>
            </p:cNvSpPr>
            <p:nvPr/>
          </p:nvSpPr>
          <p:spPr bwMode="auto">
            <a:xfrm>
              <a:off x="5507038" y="5656263"/>
              <a:ext cx="617537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altLang="fr-FR" sz="1400" b="1" dirty="0" smtClean="0">
                  <a:solidFill>
                    <a:srgbClr val="000066"/>
                  </a:solidFill>
                </a:rPr>
                <a:t>n </a:t>
              </a:r>
              <a:r>
                <a:rPr lang="fr-FR" altLang="fr-FR" sz="1400" b="1" dirty="0">
                  <a:solidFill>
                    <a:srgbClr val="000066"/>
                  </a:solidFill>
                </a:rPr>
                <a:t>= 1</a:t>
              </a:r>
            </a:p>
          </p:txBody>
        </p:sp>
        <p:sp>
          <p:nvSpPr>
            <p:cNvPr id="24599" name="Line 150"/>
            <p:cNvSpPr>
              <a:spLocks noChangeShapeType="1"/>
            </p:cNvSpPr>
            <p:nvPr/>
          </p:nvSpPr>
          <p:spPr bwMode="auto">
            <a:xfrm flipV="1">
              <a:off x="6303963" y="5664200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24600" name="Rectangle 7"/>
            <p:cNvSpPr>
              <a:spLocks noChangeArrowheads="1"/>
            </p:cNvSpPr>
            <p:nvPr/>
          </p:nvSpPr>
          <p:spPr bwMode="auto">
            <a:xfrm>
              <a:off x="6442075" y="5407025"/>
              <a:ext cx="590550" cy="252413"/>
            </a:xfrm>
            <a:prstGeom prst="rect">
              <a:avLst/>
            </a:prstGeom>
            <a:solidFill>
              <a:srgbClr val="333399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2800" dirty="0">
                <a:solidFill>
                  <a:srgbClr val="000066"/>
                </a:solidFill>
              </a:endParaRPr>
            </a:p>
          </p:txBody>
        </p:sp>
        <p:sp>
          <p:nvSpPr>
            <p:cNvPr id="24601" name="Rectangle 9"/>
            <p:cNvSpPr>
              <a:spLocks noChangeArrowheads="1"/>
            </p:cNvSpPr>
            <p:nvPr/>
          </p:nvSpPr>
          <p:spPr bwMode="auto">
            <a:xfrm>
              <a:off x="7023100" y="5172075"/>
              <a:ext cx="590550" cy="487363"/>
            </a:xfrm>
            <a:prstGeom prst="rect">
              <a:avLst/>
            </a:prstGeom>
            <a:solidFill>
              <a:srgbClr val="00B050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 altLang="fr-FR" sz="2800" dirty="0">
                <a:solidFill>
                  <a:srgbClr val="000066"/>
                </a:solidFill>
              </a:endParaRPr>
            </a:p>
          </p:txBody>
        </p:sp>
        <p:sp>
          <p:nvSpPr>
            <p:cNvPr id="24602" name="Rectangle 22"/>
            <p:cNvSpPr>
              <a:spLocks noChangeArrowheads="1"/>
            </p:cNvSpPr>
            <p:nvPr/>
          </p:nvSpPr>
          <p:spPr bwMode="auto">
            <a:xfrm>
              <a:off x="6584950" y="5118100"/>
              <a:ext cx="3206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914400"/>
              <a:r>
                <a:rPr lang="fr-FR" altLang="fr-FR" sz="1400" b="1" dirty="0">
                  <a:solidFill>
                    <a:srgbClr val="000066"/>
                  </a:solidFill>
                </a:rPr>
                <a:t>6</a:t>
              </a:r>
              <a:endParaRPr lang="fr-FR" altLang="fr-FR" sz="4000" dirty="0">
                <a:solidFill>
                  <a:srgbClr val="000066"/>
                </a:solidFill>
              </a:endParaRPr>
            </a:p>
          </p:txBody>
        </p:sp>
        <p:sp>
          <p:nvSpPr>
            <p:cNvPr id="24603" name="Rectangle 24"/>
            <p:cNvSpPr>
              <a:spLocks noChangeArrowheads="1"/>
            </p:cNvSpPr>
            <p:nvPr/>
          </p:nvSpPr>
          <p:spPr bwMode="auto">
            <a:xfrm>
              <a:off x="7159625" y="4956175"/>
              <a:ext cx="31908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914400"/>
              <a:r>
                <a:rPr lang="fr-FR" altLang="fr-FR" sz="1400" b="1" dirty="0">
                  <a:solidFill>
                    <a:srgbClr val="000066"/>
                  </a:solidFill>
                </a:rPr>
                <a:t>11</a:t>
              </a:r>
              <a:endParaRPr lang="fr-FR" altLang="fr-FR" sz="4000" dirty="0">
                <a:solidFill>
                  <a:srgbClr val="000066"/>
                </a:solidFill>
              </a:endParaRPr>
            </a:p>
          </p:txBody>
        </p:sp>
        <p:grpSp>
          <p:nvGrpSpPr>
            <p:cNvPr id="24606" name="Groupe 47"/>
            <p:cNvGrpSpPr>
              <a:grpSpLocks/>
            </p:cNvGrpSpPr>
            <p:nvPr/>
          </p:nvGrpSpPr>
          <p:grpSpPr bwMode="auto">
            <a:xfrm>
              <a:off x="296863" y="1755774"/>
              <a:ext cx="2520950" cy="744105"/>
              <a:chOff x="3933825" y="3479800"/>
              <a:chExt cx="2143125" cy="744538"/>
            </a:xfrm>
          </p:grpSpPr>
          <p:sp>
            <p:nvSpPr>
              <p:cNvPr id="24618" name="AutoShape 165"/>
              <p:cNvSpPr>
                <a:spLocks noChangeArrowheads="1"/>
              </p:cNvSpPr>
              <p:nvPr/>
            </p:nvSpPr>
            <p:spPr bwMode="auto">
              <a:xfrm>
                <a:off x="3933825" y="3479800"/>
                <a:ext cx="2143125" cy="744538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fr-FR" altLang="fr-FR" sz="2800" dirty="0">
                  <a:solidFill>
                    <a:srgbClr val="000066"/>
                  </a:solidFill>
                </a:endParaRPr>
              </a:p>
            </p:txBody>
          </p:sp>
          <p:sp>
            <p:nvSpPr>
              <p:cNvPr id="24619" name="Rectangle 3"/>
              <p:cNvSpPr>
                <a:spLocks noChangeArrowheads="1"/>
              </p:cNvSpPr>
              <p:nvPr/>
            </p:nvSpPr>
            <p:spPr bwMode="auto">
              <a:xfrm>
                <a:off x="4129088" y="3616325"/>
                <a:ext cx="165100" cy="144463"/>
              </a:xfrm>
              <a:prstGeom prst="rect">
                <a:avLst/>
              </a:prstGeom>
              <a:solidFill>
                <a:srgbClr val="333399"/>
              </a:solidFill>
              <a:ln w="9525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fr-FR" altLang="fr-FR" sz="2400" dirty="0">
                  <a:solidFill>
                    <a:srgbClr val="000066"/>
                  </a:solidFill>
                </a:endParaRPr>
              </a:p>
            </p:txBody>
          </p:sp>
          <p:sp>
            <p:nvSpPr>
              <p:cNvPr id="24620" name="Rectangle 4"/>
              <p:cNvSpPr>
                <a:spLocks noChangeArrowheads="1"/>
              </p:cNvSpPr>
              <p:nvPr/>
            </p:nvSpPr>
            <p:spPr bwMode="auto">
              <a:xfrm>
                <a:off x="4135735" y="3967535"/>
                <a:ext cx="165100" cy="144462"/>
              </a:xfrm>
              <a:prstGeom prst="rect">
                <a:avLst/>
              </a:prstGeom>
              <a:solidFill>
                <a:srgbClr val="00B050"/>
              </a:solidFill>
              <a:ln w="9525">
                <a:solidFill>
                  <a:srgbClr val="00B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fr-FR" altLang="fr-FR" sz="2400" dirty="0">
                  <a:solidFill>
                    <a:srgbClr val="000066"/>
                  </a:solidFill>
                </a:endParaRPr>
              </a:p>
            </p:txBody>
          </p:sp>
          <p:sp>
            <p:nvSpPr>
              <p:cNvPr id="24621" name="ZoneTexte 84"/>
              <p:cNvSpPr txBox="1">
                <a:spLocks noChangeArrowheads="1"/>
              </p:cNvSpPr>
              <p:nvPr/>
            </p:nvSpPr>
            <p:spPr bwMode="auto">
              <a:xfrm>
                <a:off x="4281488" y="3495675"/>
                <a:ext cx="1795462" cy="3698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400"/>
                <a:r>
                  <a:rPr lang="fr-FR" altLang="fr-FR" b="1" dirty="0">
                    <a:solidFill>
                      <a:srgbClr val="000066"/>
                    </a:solidFill>
                    <a:latin typeface="Calibri" pitchFamily="34" charset="0"/>
                  </a:rPr>
                  <a:t>EVG/c/FTC/TDF</a:t>
                </a:r>
              </a:p>
            </p:txBody>
          </p:sp>
          <p:sp>
            <p:nvSpPr>
              <p:cNvPr id="24622" name="ZoneTexte 85"/>
              <p:cNvSpPr txBox="1">
                <a:spLocks noChangeArrowheads="1"/>
              </p:cNvSpPr>
              <p:nvPr/>
            </p:nvSpPr>
            <p:spPr bwMode="auto">
              <a:xfrm>
                <a:off x="4288135" y="3850060"/>
                <a:ext cx="1752600" cy="3695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400"/>
                <a:r>
                  <a:rPr lang="fr-FR" altLang="fr-FR" b="1" dirty="0" smtClean="0">
                    <a:solidFill>
                      <a:srgbClr val="000066"/>
                    </a:solidFill>
                    <a:latin typeface="Calibri" pitchFamily="34" charset="0"/>
                  </a:rPr>
                  <a:t>INNTI </a:t>
                </a:r>
                <a:r>
                  <a:rPr lang="fr-FR" altLang="fr-FR" b="1" dirty="0">
                    <a:solidFill>
                      <a:srgbClr val="000066"/>
                    </a:solidFill>
                    <a:latin typeface="Calibri" pitchFamily="34" charset="0"/>
                  </a:rPr>
                  <a:t>+ FTC + TDF</a:t>
                </a:r>
              </a:p>
            </p:txBody>
          </p:sp>
        </p:grpSp>
        <p:sp>
          <p:nvSpPr>
            <p:cNvPr id="24607" name="Text Box 76"/>
            <p:cNvSpPr txBox="1">
              <a:spLocks noChangeArrowheads="1"/>
            </p:cNvSpPr>
            <p:nvPr/>
          </p:nvSpPr>
          <p:spPr bwMode="auto">
            <a:xfrm>
              <a:off x="2668588" y="2681288"/>
              <a:ext cx="53340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4400"/>
              <a:r>
                <a:rPr lang="fr-FR" altLang="fr-FR" b="1" dirty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24608" name="Rectangle 159"/>
            <p:cNvSpPr>
              <a:spLocks noChangeArrowheads="1"/>
            </p:cNvSpPr>
            <p:nvPr/>
          </p:nvSpPr>
          <p:spPr bwMode="auto">
            <a:xfrm>
              <a:off x="2717800" y="5557838"/>
              <a:ext cx="100013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400" b="1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24609" name="Rectangle 160"/>
            <p:cNvSpPr>
              <a:spLocks noChangeArrowheads="1"/>
            </p:cNvSpPr>
            <p:nvPr/>
          </p:nvSpPr>
          <p:spPr bwMode="auto">
            <a:xfrm>
              <a:off x="2619375" y="5046663"/>
              <a:ext cx="19843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400" b="1" dirty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24610" name="Rectangle 161"/>
            <p:cNvSpPr>
              <a:spLocks noChangeArrowheads="1"/>
            </p:cNvSpPr>
            <p:nvPr/>
          </p:nvSpPr>
          <p:spPr bwMode="auto">
            <a:xfrm>
              <a:off x="2619375" y="4538663"/>
              <a:ext cx="19843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400" b="1" dirty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24611" name="Rectangle 162"/>
            <p:cNvSpPr>
              <a:spLocks noChangeArrowheads="1"/>
            </p:cNvSpPr>
            <p:nvPr/>
          </p:nvSpPr>
          <p:spPr bwMode="auto">
            <a:xfrm>
              <a:off x="2619375" y="4037013"/>
              <a:ext cx="19843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400" b="1" dirty="0">
                  <a:solidFill>
                    <a:srgbClr val="000066"/>
                  </a:solidFill>
                </a:rPr>
                <a:t>60</a:t>
              </a:r>
            </a:p>
          </p:txBody>
        </p:sp>
        <p:sp>
          <p:nvSpPr>
            <p:cNvPr id="24612" name="Rectangle 163"/>
            <p:cNvSpPr>
              <a:spLocks noChangeArrowheads="1"/>
            </p:cNvSpPr>
            <p:nvPr/>
          </p:nvSpPr>
          <p:spPr bwMode="auto">
            <a:xfrm>
              <a:off x="2619375" y="3527425"/>
              <a:ext cx="198438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400" b="1" dirty="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24613" name="Rectangle 164"/>
            <p:cNvSpPr>
              <a:spLocks noChangeArrowheads="1"/>
            </p:cNvSpPr>
            <p:nvPr/>
          </p:nvSpPr>
          <p:spPr bwMode="auto">
            <a:xfrm>
              <a:off x="2519363" y="3017838"/>
              <a:ext cx="298450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defTabSz="914400"/>
              <a:r>
                <a:rPr lang="fr-FR" altLang="fr-FR" sz="1400" b="1" dirty="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24614" name="ZoneTexte 11"/>
            <p:cNvSpPr txBox="1">
              <a:spLocks noChangeArrowheads="1"/>
            </p:cNvSpPr>
            <p:nvPr/>
          </p:nvSpPr>
          <p:spPr bwMode="auto">
            <a:xfrm>
              <a:off x="3230399" y="2230438"/>
              <a:ext cx="1078240" cy="5447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80000"/>
                </a:lnSpc>
              </a:pPr>
              <a:r>
                <a:rPr lang="fr-FR" altLang="fr-FR" b="1" dirty="0" smtClean="0">
                  <a:solidFill>
                    <a:srgbClr val="0066FF"/>
                  </a:solidFill>
                  <a:latin typeface="Calibri" pitchFamily="34" charset="0"/>
                </a:rPr>
                <a:t>ARN VIH</a:t>
              </a:r>
              <a:br>
                <a:rPr lang="fr-FR" altLang="fr-FR" b="1" dirty="0" smtClean="0">
                  <a:solidFill>
                    <a:srgbClr val="0066FF"/>
                  </a:solidFill>
                  <a:latin typeface="Calibri" pitchFamily="34" charset="0"/>
                </a:rPr>
              </a:br>
              <a:r>
                <a:rPr lang="fr-FR" altLang="fr-FR" b="1" dirty="0">
                  <a:solidFill>
                    <a:srgbClr val="0066FF"/>
                  </a:solidFill>
                  <a:latin typeface="Calibri" pitchFamily="34" charset="0"/>
                </a:rPr>
                <a:t>&lt; 50 c/</a:t>
              </a:r>
              <a:r>
                <a:rPr lang="fr-FR" altLang="fr-FR" b="1" dirty="0" smtClean="0">
                  <a:solidFill>
                    <a:srgbClr val="0066FF"/>
                  </a:solidFill>
                  <a:latin typeface="Calibri" pitchFamily="34" charset="0"/>
                </a:rPr>
                <a:t>ml</a:t>
              </a:r>
              <a:endParaRPr lang="fr-FR" altLang="fr-FR" b="1" dirty="0">
                <a:solidFill>
                  <a:srgbClr val="0066FF"/>
                </a:solidFill>
                <a:latin typeface="Calibri" pitchFamily="34" charset="0"/>
              </a:endParaRPr>
            </a:p>
          </p:txBody>
        </p:sp>
        <p:sp>
          <p:nvSpPr>
            <p:cNvPr id="24615" name="ZoneTexte 11"/>
            <p:cNvSpPr txBox="1">
              <a:spLocks noChangeArrowheads="1"/>
            </p:cNvSpPr>
            <p:nvPr/>
          </p:nvSpPr>
          <p:spPr bwMode="auto">
            <a:xfrm>
              <a:off x="4983792" y="2230438"/>
              <a:ext cx="1078240" cy="5447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80000"/>
                </a:lnSpc>
              </a:pPr>
              <a:r>
                <a:rPr lang="fr-FR" altLang="fr-FR" b="1" dirty="0" smtClean="0">
                  <a:solidFill>
                    <a:srgbClr val="0066FF"/>
                  </a:solidFill>
                  <a:latin typeface="Calibri" pitchFamily="34" charset="0"/>
                </a:rPr>
                <a:t>ARN VIH</a:t>
              </a:r>
              <a:br>
                <a:rPr lang="fr-FR" altLang="fr-FR" b="1" dirty="0" smtClean="0">
                  <a:solidFill>
                    <a:srgbClr val="0066FF"/>
                  </a:solidFill>
                  <a:latin typeface="Calibri" pitchFamily="34" charset="0"/>
                </a:rPr>
              </a:br>
              <a:r>
                <a:rPr lang="fr-FR" altLang="fr-FR" b="1" dirty="0">
                  <a:solidFill>
                    <a:srgbClr val="0066FF"/>
                  </a:solidFill>
                  <a:latin typeface="Calibri" pitchFamily="34" charset="0"/>
                </a:rPr>
                <a:t>≥ 50 c/</a:t>
              </a:r>
              <a:r>
                <a:rPr lang="fr-FR" altLang="fr-FR" b="1" dirty="0" smtClean="0">
                  <a:solidFill>
                    <a:srgbClr val="0066FF"/>
                  </a:solidFill>
                  <a:latin typeface="Calibri" pitchFamily="34" charset="0"/>
                </a:rPr>
                <a:t>ml</a:t>
              </a:r>
              <a:endParaRPr lang="fr-FR" altLang="fr-FR" b="1" dirty="0">
                <a:solidFill>
                  <a:srgbClr val="0066FF"/>
                </a:solidFill>
                <a:latin typeface="Calibri" pitchFamily="34" charset="0"/>
              </a:endParaRPr>
            </a:p>
          </p:txBody>
        </p:sp>
        <p:sp>
          <p:nvSpPr>
            <p:cNvPr id="24616" name="ZoneTexte 11"/>
            <p:cNvSpPr txBox="1">
              <a:spLocks noChangeArrowheads="1"/>
            </p:cNvSpPr>
            <p:nvPr/>
          </p:nvSpPr>
          <p:spPr bwMode="auto">
            <a:xfrm>
              <a:off x="6268806" y="2230438"/>
              <a:ext cx="1673693" cy="5447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80000"/>
                </a:lnSpc>
              </a:pPr>
              <a:r>
                <a:rPr lang="fr-FR" altLang="fr-FR" b="1" dirty="0" smtClean="0">
                  <a:solidFill>
                    <a:srgbClr val="0066FF"/>
                  </a:solidFill>
                  <a:latin typeface="Calibri" pitchFamily="34" charset="0"/>
                </a:rPr>
                <a:t>Pas de données</a:t>
              </a:r>
            </a:p>
            <a:p>
              <a:pPr algn="ctr" defTabSz="914400">
                <a:lnSpc>
                  <a:spcPct val="80000"/>
                </a:lnSpc>
              </a:pPr>
              <a:r>
                <a:rPr lang="fr-FR" altLang="fr-FR" b="1" dirty="0" smtClean="0">
                  <a:solidFill>
                    <a:srgbClr val="0066FF"/>
                  </a:solidFill>
                  <a:latin typeface="Calibri" pitchFamily="34" charset="0"/>
                </a:rPr>
                <a:t>virologiques</a:t>
              </a:r>
              <a:endParaRPr lang="fr-FR" altLang="fr-FR" b="1" dirty="0">
                <a:solidFill>
                  <a:srgbClr val="0066FF"/>
                </a:solidFill>
                <a:latin typeface="Calibri" pitchFamily="34" charset="0"/>
              </a:endParaRPr>
            </a:p>
          </p:txBody>
        </p:sp>
      </p:grpSp>
      <p:sp>
        <p:nvSpPr>
          <p:cNvPr id="49" name="Titre 22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noProof="1" smtClean="0">
                <a:ea typeface="ＭＳ Ｐゴシック"/>
                <a:cs typeface="ＭＳ Ｐゴシック"/>
              </a:rPr>
              <a:t>Etude STRATEGY-NNRTI : switch INNTI pour EVG/c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>
                <a:solidFill>
                  <a:srgbClr val="CC0000"/>
                </a:solidFill>
              </a:rPr>
              <a:t>Pozniak A. Lancet Infect Dis 2014;14:590-9</a:t>
            </a:r>
          </a:p>
        </p:txBody>
      </p:sp>
      <p:sp>
        <p:nvSpPr>
          <p:cNvPr id="26626" name="AutoShape 162"/>
          <p:cNvSpPr>
            <a:spLocks noChangeArrowheads="1"/>
          </p:cNvSpPr>
          <p:nvPr/>
        </p:nvSpPr>
        <p:spPr bwMode="auto">
          <a:xfrm>
            <a:off x="0" y="6570663"/>
            <a:ext cx="12954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 dirty="0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STRATEGY-NNRTI</a:t>
            </a:r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2141659" y="1150938"/>
            <a:ext cx="4846399" cy="718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ts val="2400"/>
              </a:lnSpc>
            </a:pPr>
            <a:r>
              <a:rPr lang="fr-FR" altLang="fr-FR" sz="2400" b="1" smtClean="0">
                <a:solidFill>
                  <a:srgbClr val="CC3300"/>
                </a:solidFill>
                <a:latin typeface="Calibri" pitchFamily="34" charset="0"/>
              </a:rPr>
              <a:t>ARN VIH &lt; 50 c/ml</a:t>
            </a:r>
            <a:br>
              <a:rPr lang="fr-FR" altLang="fr-FR" sz="2400" b="1" smtClean="0">
                <a:solidFill>
                  <a:srgbClr val="CC3300"/>
                </a:solidFill>
                <a:latin typeface="Calibri" pitchFamily="34" charset="0"/>
              </a:rPr>
            </a:br>
            <a:r>
              <a:rPr lang="fr-FR" altLang="fr-FR" sz="2400" b="1" smtClean="0">
                <a:solidFill>
                  <a:srgbClr val="CC3300"/>
                </a:solidFill>
                <a:latin typeface="Calibri" pitchFamily="34" charset="0"/>
              </a:rPr>
              <a:t>Analyses secondaire et de sensibilité</a:t>
            </a:r>
            <a:endParaRPr lang="fr-FR" altLang="fr-FR" sz="2400" b="1">
              <a:solidFill>
                <a:srgbClr val="CC3300"/>
              </a:solidFill>
              <a:latin typeface="Calibri" pitchFamily="34" charset="0"/>
            </a:endParaRPr>
          </a:p>
        </p:txBody>
      </p:sp>
      <p:graphicFrame>
        <p:nvGraphicFramePr>
          <p:cNvPr id="10" name="Table 3"/>
          <p:cNvGraphicFramePr>
            <a:graphicFrameLocks noGrp="1"/>
          </p:cNvGraphicFramePr>
          <p:nvPr/>
        </p:nvGraphicFramePr>
        <p:xfrm>
          <a:off x="896938" y="2001838"/>
          <a:ext cx="7346950" cy="2867026"/>
        </p:xfrm>
        <a:graphic>
          <a:graphicData uri="http://schemas.openxmlformats.org/drawingml/2006/table">
            <a:tbl>
              <a:tblPr/>
              <a:tblGrid>
                <a:gridCol w="2105814"/>
                <a:gridCol w="2711236"/>
                <a:gridCol w="2529900"/>
              </a:tblGrid>
              <a:tr h="62327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65" charset="0"/>
                        <a:ea typeface="ＭＳ Ｐゴシック" pitchFamily="-65" charset="-128"/>
                      </a:endParaRPr>
                    </a:p>
                  </a:txBody>
                  <a:tcPr marL="0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EGV/c/FTC/TDF</a:t>
                      </a:r>
                    </a:p>
                  </a:txBody>
                  <a:tcPr marL="151681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INNTI + FTC + TDF</a:t>
                      </a:r>
                    </a:p>
                  </a:txBody>
                  <a:tcPr marL="151681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</a:tr>
              <a:tr h="56093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Per-proctole</a:t>
                      </a:r>
                      <a:endParaRPr kumimoji="0" lang="fr-FR" altLang="fr-FR" sz="1800" b="0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0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99 %</a:t>
                      </a:r>
                    </a:p>
                  </a:txBody>
                  <a:tcPr marL="151681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99 %</a:t>
                      </a:r>
                    </a:p>
                  </a:txBody>
                  <a:tcPr marL="151681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6093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0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Différence : 0,1 % (IC 95 %: - 2,1-3,5)</a:t>
                      </a:r>
                    </a:p>
                  </a:txBody>
                  <a:tcPr marL="151681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6093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ITT-TLOVR</a:t>
                      </a:r>
                    </a:p>
                  </a:txBody>
                  <a:tcPr marL="0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92 %</a:t>
                      </a:r>
                    </a:p>
                  </a:txBody>
                  <a:tcPr marL="151681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87 %</a:t>
                      </a:r>
                    </a:p>
                  </a:txBody>
                  <a:tcPr marL="151681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6093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800" b="0" i="0" u="none" strike="noStrike" cap="none" normalizeH="0" baseline="3000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L="0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Différence : 5,0 % (IC 95 % : -1,1-12,1)</a:t>
                      </a:r>
                    </a:p>
                  </a:txBody>
                  <a:tcPr marL="151681" marR="151681" marT="75835" marB="75835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653" name="Espace réservé du contenu 2"/>
          <p:cNvSpPr txBox="1">
            <a:spLocks/>
          </p:cNvSpPr>
          <p:nvPr/>
        </p:nvSpPr>
        <p:spPr bwMode="auto">
          <a:xfrm>
            <a:off x="50800" y="5029200"/>
            <a:ext cx="8788400" cy="110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buClr>
                <a:srgbClr val="CC3300"/>
              </a:buClr>
              <a:buFont typeface="Wingdings" pitchFamily="2" charset="2"/>
              <a:buChar char="§"/>
            </a:pPr>
            <a:r>
              <a:rPr lang="fr-FR" altLang="fr-FR" sz="1600" dirty="0" smtClean="0">
                <a:solidFill>
                  <a:srgbClr val="002060"/>
                </a:solidFill>
              </a:rPr>
              <a:t>Un participant dans chaque groupe remplissait les critères pour réalisation d’un génotype de résistance (ARN VIH </a:t>
            </a:r>
            <a:r>
              <a:rPr lang="fr-FR" altLang="fr-FR" sz="1600" u="sng" dirty="0" smtClean="0">
                <a:solidFill>
                  <a:srgbClr val="002060"/>
                </a:solidFill>
              </a:rPr>
              <a:t>&gt;</a:t>
            </a:r>
            <a:r>
              <a:rPr lang="fr-FR" altLang="fr-FR" sz="1600" dirty="0" smtClean="0">
                <a:solidFill>
                  <a:srgbClr val="002060"/>
                </a:solidFill>
              </a:rPr>
              <a:t> 400 c/ml à l’échec virologique ou interruption prématurée)</a:t>
            </a:r>
          </a:p>
          <a:p>
            <a:pPr marL="742950" lvl="1" indent="-285750" eaLnBrk="0" hangingPunct="0">
              <a:buClr>
                <a:srgbClr val="CC3300"/>
              </a:buClr>
              <a:buFontTx/>
              <a:buChar char="–"/>
            </a:pPr>
            <a:r>
              <a:rPr lang="fr-FR" altLang="fr-FR" sz="1600" dirty="0" smtClean="0">
                <a:solidFill>
                  <a:srgbClr val="002060"/>
                </a:solidFill>
              </a:rPr>
              <a:t>Pas d’émergence de résistance</a:t>
            </a:r>
          </a:p>
          <a:p>
            <a:pPr marL="742950" lvl="1" indent="-285750" eaLnBrk="0" hangingPunct="0">
              <a:buClr>
                <a:srgbClr val="CC3300"/>
              </a:buClr>
              <a:buFontTx/>
              <a:buChar char="–"/>
            </a:pPr>
            <a:r>
              <a:rPr lang="fr-FR" altLang="fr-FR" sz="1600" dirty="0" smtClean="0">
                <a:solidFill>
                  <a:srgbClr val="002060"/>
                </a:solidFill>
              </a:rPr>
              <a:t>Les 2 patients sont restés sous traitement de l’étude et avaient un ARN VIH &lt; 50 c/ml après S48</a:t>
            </a:r>
            <a:endParaRPr lang="fr-FR" altLang="fr-FR" sz="1600" dirty="0">
              <a:solidFill>
                <a:srgbClr val="002060"/>
              </a:solidFill>
            </a:endParaRPr>
          </a:p>
        </p:txBody>
      </p:sp>
      <p:sp>
        <p:nvSpPr>
          <p:cNvPr id="9" name="Titre 22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noProof="1" smtClean="0">
                <a:ea typeface="ＭＳ Ｐゴシック"/>
                <a:cs typeface="ＭＳ Ｐゴシック"/>
              </a:rPr>
              <a:t>Etude STRATEGY-NNRTI : switch INNTI pour EVG/c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2"/>
          <p:cNvSpPr txBox="1">
            <a:spLocks noChangeArrowheads="1"/>
          </p:cNvSpPr>
          <p:nvPr/>
        </p:nvSpPr>
        <p:spPr bwMode="auto">
          <a:xfrm>
            <a:off x="404188" y="1100138"/>
            <a:ext cx="83213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2400" b="1" dirty="0" smtClean="0">
                <a:solidFill>
                  <a:srgbClr val="CC3300"/>
                </a:solidFill>
                <a:latin typeface="Calibri" pitchFamily="34" charset="0"/>
              </a:rPr>
              <a:t>Succès virologique globalement et par sous-groupe à S48 (ITTm)</a:t>
            </a:r>
            <a:endParaRPr lang="fr-FR" altLang="fr-FR" sz="24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27650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>
                <a:solidFill>
                  <a:srgbClr val="CC0000"/>
                </a:solidFill>
              </a:rPr>
              <a:t>Pozniak A. Lancet Infect Dis 2014;14:590-9</a:t>
            </a:r>
          </a:p>
        </p:txBody>
      </p:sp>
      <p:sp>
        <p:nvSpPr>
          <p:cNvPr id="27651" name="AutoShape 162"/>
          <p:cNvSpPr>
            <a:spLocks noChangeArrowheads="1"/>
          </p:cNvSpPr>
          <p:nvPr/>
        </p:nvSpPr>
        <p:spPr bwMode="auto">
          <a:xfrm>
            <a:off x="0" y="6570663"/>
            <a:ext cx="12954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STRATEGY-NNRTI</a:t>
            </a:r>
          </a:p>
        </p:txBody>
      </p:sp>
      <p:grpSp>
        <p:nvGrpSpPr>
          <p:cNvPr id="139" name="Groupe 138"/>
          <p:cNvGrpSpPr/>
          <p:nvPr/>
        </p:nvGrpSpPr>
        <p:grpSpPr>
          <a:xfrm>
            <a:off x="395536" y="1600200"/>
            <a:ext cx="4637066" cy="5130800"/>
            <a:chOff x="395536" y="1600200"/>
            <a:chExt cx="4637066" cy="5130800"/>
          </a:xfrm>
        </p:grpSpPr>
        <p:sp>
          <p:nvSpPr>
            <p:cNvPr id="7" name="Line 141"/>
            <p:cNvSpPr>
              <a:spLocks noChangeShapeType="1"/>
            </p:cNvSpPr>
            <p:nvPr/>
          </p:nvSpPr>
          <p:spPr bwMode="auto">
            <a:xfrm>
              <a:off x="1479550" y="1844675"/>
              <a:ext cx="0" cy="4081463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8" name="Line 142"/>
            <p:cNvSpPr>
              <a:spLocks noChangeShapeType="1"/>
            </p:cNvSpPr>
            <p:nvPr/>
          </p:nvSpPr>
          <p:spPr bwMode="auto">
            <a:xfrm>
              <a:off x="1416050" y="5926138"/>
              <a:ext cx="306863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0" name="Line 143"/>
            <p:cNvSpPr>
              <a:spLocks noChangeShapeType="1"/>
            </p:cNvSpPr>
            <p:nvPr/>
          </p:nvSpPr>
          <p:spPr bwMode="auto">
            <a:xfrm>
              <a:off x="1412875" y="5559425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1" name="Line 144"/>
            <p:cNvSpPr>
              <a:spLocks noChangeShapeType="1"/>
            </p:cNvSpPr>
            <p:nvPr/>
          </p:nvSpPr>
          <p:spPr bwMode="auto">
            <a:xfrm>
              <a:off x="1412875" y="4802188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2" name="Line 146"/>
            <p:cNvSpPr>
              <a:spLocks noChangeShapeType="1"/>
            </p:cNvSpPr>
            <p:nvPr/>
          </p:nvSpPr>
          <p:spPr bwMode="auto">
            <a:xfrm>
              <a:off x="1412875" y="4056063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3" name="Line 149"/>
            <p:cNvSpPr>
              <a:spLocks noChangeShapeType="1"/>
            </p:cNvSpPr>
            <p:nvPr/>
          </p:nvSpPr>
          <p:spPr bwMode="auto">
            <a:xfrm flipV="1">
              <a:off x="1479550" y="5926138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4" name="Rectangle 164"/>
            <p:cNvSpPr>
              <a:spLocks noChangeArrowheads="1"/>
            </p:cNvSpPr>
            <p:nvPr/>
          </p:nvSpPr>
          <p:spPr bwMode="auto">
            <a:xfrm>
              <a:off x="482358" y="1906588"/>
              <a:ext cx="830547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Globalement</a:t>
              </a:r>
            </a:p>
          </p:txBody>
        </p:sp>
        <p:sp>
          <p:nvSpPr>
            <p:cNvPr id="15" name="Line 143"/>
            <p:cNvSpPr>
              <a:spLocks noChangeShapeType="1"/>
            </p:cNvSpPr>
            <p:nvPr/>
          </p:nvSpPr>
          <p:spPr bwMode="auto">
            <a:xfrm>
              <a:off x="1411288" y="5184775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6" name="Line 143"/>
            <p:cNvSpPr>
              <a:spLocks noChangeShapeType="1"/>
            </p:cNvSpPr>
            <p:nvPr/>
          </p:nvSpPr>
          <p:spPr bwMode="auto">
            <a:xfrm>
              <a:off x="1408113" y="4438650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8" name="Line 143"/>
            <p:cNvSpPr>
              <a:spLocks noChangeShapeType="1"/>
            </p:cNvSpPr>
            <p:nvPr/>
          </p:nvSpPr>
          <p:spPr bwMode="auto">
            <a:xfrm>
              <a:off x="1404938" y="3679825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9" name="Line 143"/>
            <p:cNvSpPr>
              <a:spLocks noChangeShapeType="1"/>
            </p:cNvSpPr>
            <p:nvPr/>
          </p:nvSpPr>
          <p:spPr bwMode="auto">
            <a:xfrm>
              <a:off x="1403350" y="3308350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20" name="Line 143"/>
            <p:cNvSpPr>
              <a:spLocks noChangeShapeType="1"/>
            </p:cNvSpPr>
            <p:nvPr/>
          </p:nvSpPr>
          <p:spPr bwMode="auto">
            <a:xfrm>
              <a:off x="1400175" y="2933700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21" name="Line 143"/>
            <p:cNvSpPr>
              <a:spLocks noChangeShapeType="1"/>
            </p:cNvSpPr>
            <p:nvPr/>
          </p:nvSpPr>
          <p:spPr bwMode="auto">
            <a:xfrm>
              <a:off x="1398588" y="2560638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22" name="Line 143"/>
            <p:cNvSpPr>
              <a:spLocks noChangeShapeType="1"/>
            </p:cNvSpPr>
            <p:nvPr/>
          </p:nvSpPr>
          <p:spPr bwMode="auto">
            <a:xfrm>
              <a:off x="1397000" y="2198688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23" name="Line 143"/>
            <p:cNvSpPr>
              <a:spLocks noChangeShapeType="1"/>
            </p:cNvSpPr>
            <p:nvPr/>
          </p:nvSpPr>
          <p:spPr bwMode="auto">
            <a:xfrm>
              <a:off x="1404938" y="1860550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24" name="Rectangle 164"/>
            <p:cNvSpPr>
              <a:spLocks noChangeArrowheads="1"/>
            </p:cNvSpPr>
            <p:nvPr/>
          </p:nvSpPr>
          <p:spPr bwMode="auto">
            <a:xfrm>
              <a:off x="513933" y="2278063"/>
              <a:ext cx="798972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Age &lt; 40 ans</a:t>
              </a:r>
            </a:p>
          </p:txBody>
        </p:sp>
        <p:sp>
          <p:nvSpPr>
            <p:cNvPr id="25" name="Rectangle 164"/>
            <p:cNvSpPr>
              <a:spLocks noChangeArrowheads="1"/>
            </p:cNvSpPr>
            <p:nvPr/>
          </p:nvSpPr>
          <p:spPr bwMode="auto">
            <a:xfrm>
              <a:off x="513933" y="2651125"/>
              <a:ext cx="798972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Age </a:t>
              </a:r>
              <a:r>
                <a:rPr lang="fr-FR" altLang="fr-FR" sz="1200" b="1" u="sng" dirty="0" smtClean="0">
                  <a:solidFill>
                    <a:srgbClr val="000066"/>
                  </a:solidFill>
                  <a:latin typeface="+mj-lt"/>
                  <a:cs typeface="+mn-cs"/>
                </a:rPr>
                <a:t>&gt; </a:t>
              </a: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40 ans</a:t>
              </a:r>
            </a:p>
          </p:txBody>
        </p:sp>
        <p:sp>
          <p:nvSpPr>
            <p:cNvPr id="26" name="Rectangle 164"/>
            <p:cNvSpPr>
              <a:spLocks noChangeArrowheads="1"/>
            </p:cNvSpPr>
            <p:nvPr/>
          </p:nvSpPr>
          <p:spPr bwMode="auto">
            <a:xfrm>
              <a:off x="805254" y="3038475"/>
              <a:ext cx="507651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Homme</a:t>
              </a:r>
            </a:p>
          </p:txBody>
        </p:sp>
        <p:sp>
          <p:nvSpPr>
            <p:cNvPr id="27" name="Rectangle 164"/>
            <p:cNvSpPr>
              <a:spLocks noChangeArrowheads="1"/>
            </p:cNvSpPr>
            <p:nvPr/>
          </p:nvSpPr>
          <p:spPr bwMode="auto">
            <a:xfrm>
              <a:off x="839218" y="3408363"/>
              <a:ext cx="473687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Femme</a:t>
              </a:r>
            </a:p>
          </p:txBody>
        </p:sp>
        <p:sp>
          <p:nvSpPr>
            <p:cNvPr id="28" name="Rectangle 164"/>
            <p:cNvSpPr>
              <a:spLocks noChangeArrowheads="1"/>
            </p:cNvSpPr>
            <p:nvPr/>
          </p:nvSpPr>
          <p:spPr bwMode="auto">
            <a:xfrm>
              <a:off x="965905" y="3789363"/>
              <a:ext cx="347000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Blanc</a:t>
              </a:r>
            </a:p>
          </p:txBody>
        </p:sp>
        <p:sp>
          <p:nvSpPr>
            <p:cNvPr id="29" name="Rectangle 164"/>
            <p:cNvSpPr>
              <a:spLocks noChangeArrowheads="1"/>
            </p:cNvSpPr>
            <p:nvPr/>
          </p:nvSpPr>
          <p:spPr bwMode="auto">
            <a:xfrm>
              <a:off x="655799" y="4165600"/>
              <a:ext cx="657106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Non-blanc</a:t>
              </a:r>
            </a:p>
          </p:txBody>
        </p:sp>
        <p:sp>
          <p:nvSpPr>
            <p:cNvPr id="30" name="Rectangle 164"/>
            <p:cNvSpPr>
              <a:spLocks noChangeArrowheads="1"/>
            </p:cNvSpPr>
            <p:nvPr/>
          </p:nvSpPr>
          <p:spPr bwMode="auto">
            <a:xfrm>
              <a:off x="738230" y="4533900"/>
              <a:ext cx="574675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err="1" smtClean="0">
                  <a:solidFill>
                    <a:srgbClr val="000066"/>
                  </a:solidFill>
                  <a:latin typeface="+mj-lt"/>
                  <a:cs typeface="+mn-cs"/>
                </a:rPr>
                <a:t>Efavirenz</a:t>
              </a:r>
              <a:endParaRPr lang="fr-FR" altLang="fr-FR" sz="1200" b="1" dirty="0" smtClean="0">
                <a:solidFill>
                  <a:srgbClr val="000066"/>
                </a:solidFill>
                <a:latin typeface="+mj-lt"/>
                <a:cs typeface="+mn-cs"/>
              </a:endParaRPr>
            </a:p>
          </p:txBody>
        </p:sp>
        <p:sp>
          <p:nvSpPr>
            <p:cNvPr id="31" name="Rectangle 164"/>
            <p:cNvSpPr>
              <a:spLocks noChangeArrowheads="1"/>
            </p:cNvSpPr>
            <p:nvPr/>
          </p:nvSpPr>
          <p:spPr bwMode="auto">
            <a:xfrm>
              <a:off x="417979" y="4905375"/>
              <a:ext cx="894926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err="1" smtClean="0">
                  <a:solidFill>
                    <a:srgbClr val="000066"/>
                  </a:solidFill>
                  <a:latin typeface="+mj-lt"/>
                  <a:cs typeface="+mn-cs"/>
                </a:rPr>
                <a:t>Non-éfavirenz</a:t>
              </a:r>
              <a:endParaRPr lang="fr-FR" altLang="fr-FR" sz="1200" b="1" dirty="0" smtClean="0">
                <a:solidFill>
                  <a:srgbClr val="000066"/>
                </a:solidFill>
                <a:latin typeface="+mj-lt"/>
                <a:cs typeface="+mn-cs"/>
              </a:endParaRPr>
            </a:p>
          </p:txBody>
        </p:sp>
        <p:sp>
          <p:nvSpPr>
            <p:cNvPr id="33" name="Rectangle 164"/>
            <p:cNvSpPr>
              <a:spLocks noChangeArrowheads="1"/>
            </p:cNvSpPr>
            <p:nvPr/>
          </p:nvSpPr>
          <p:spPr bwMode="auto">
            <a:xfrm>
              <a:off x="418680" y="5245100"/>
              <a:ext cx="894225" cy="15901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lnSpc>
                  <a:spcPts val="1200"/>
                </a:lnSpc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Sous 1</a:t>
              </a:r>
              <a:r>
                <a:rPr lang="fr-FR" altLang="fr-FR" sz="1200" b="1" baseline="30000" dirty="0" smtClean="0">
                  <a:solidFill>
                    <a:srgbClr val="000066"/>
                  </a:solidFill>
                  <a:latin typeface="+mj-lt"/>
                  <a:cs typeface="+mn-cs"/>
                </a:rPr>
                <a:t>ère</a:t>
              </a: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 ligne</a:t>
              </a:r>
            </a:p>
          </p:txBody>
        </p:sp>
        <p:sp>
          <p:nvSpPr>
            <p:cNvPr id="34" name="Rectangle 164"/>
            <p:cNvSpPr>
              <a:spLocks noChangeArrowheads="1"/>
            </p:cNvSpPr>
            <p:nvPr/>
          </p:nvSpPr>
          <p:spPr bwMode="auto">
            <a:xfrm>
              <a:off x="395536" y="5586413"/>
              <a:ext cx="917369" cy="15901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lnSpc>
                  <a:spcPts val="1200"/>
                </a:lnSpc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Sous 2</a:t>
              </a:r>
              <a:r>
                <a:rPr lang="fr-FR" altLang="fr-FR" sz="1200" b="1" baseline="30000" dirty="0" smtClean="0">
                  <a:solidFill>
                    <a:srgbClr val="000066"/>
                  </a:solidFill>
                  <a:latin typeface="+mj-lt"/>
                  <a:cs typeface="+mn-cs"/>
                </a:rPr>
                <a:t>nde</a:t>
              </a: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 ligne</a:t>
              </a:r>
            </a:p>
          </p:txBody>
        </p:sp>
        <p:sp>
          <p:nvSpPr>
            <p:cNvPr id="35" name="Rectangle 164"/>
            <p:cNvSpPr>
              <a:spLocks noChangeArrowheads="1"/>
            </p:cNvSpPr>
            <p:nvPr/>
          </p:nvSpPr>
          <p:spPr bwMode="auto">
            <a:xfrm>
              <a:off x="1428750" y="5997575"/>
              <a:ext cx="79375" cy="1857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0</a:t>
              </a:r>
            </a:p>
          </p:txBody>
        </p:sp>
        <p:sp>
          <p:nvSpPr>
            <p:cNvPr id="36" name="Rectangle 164"/>
            <p:cNvSpPr>
              <a:spLocks noChangeArrowheads="1"/>
            </p:cNvSpPr>
            <p:nvPr/>
          </p:nvSpPr>
          <p:spPr bwMode="auto">
            <a:xfrm>
              <a:off x="1695450" y="5997575"/>
              <a:ext cx="157163" cy="1857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10</a:t>
              </a:r>
            </a:p>
          </p:txBody>
        </p:sp>
        <p:sp>
          <p:nvSpPr>
            <p:cNvPr id="37" name="Rectangle 164"/>
            <p:cNvSpPr>
              <a:spLocks noChangeArrowheads="1"/>
            </p:cNvSpPr>
            <p:nvPr/>
          </p:nvSpPr>
          <p:spPr bwMode="auto">
            <a:xfrm>
              <a:off x="1993900" y="5997575"/>
              <a:ext cx="157163" cy="1857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20</a:t>
              </a:r>
            </a:p>
          </p:txBody>
        </p:sp>
        <p:sp>
          <p:nvSpPr>
            <p:cNvPr id="38" name="Rectangle 164"/>
            <p:cNvSpPr>
              <a:spLocks noChangeArrowheads="1"/>
            </p:cNvSpPr>
            <p:nvPr/>
          </p:nvSpPr>
          <p:spPr bwMode="auto">
            <a:xfrm>
              <a:off x="2293938" y="5997575"/>
              <a:ext cx="157162" cy="1857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30</a:t>
              </a:r>
            </a:p>
          </p:txBody>
        </p:sp>
        <p:sp>
          <p:nvSpPr>
            <p:cNvPr id="39" name="Rectangle 164"/>
            <p:cNvSpPr>
              <a:spLocks noChangeArrowheads="1"/>
            </p:cNvSpPr>
            <p:nvPr/>
          </p:nvSpPr>
          <p:spPr bwMode="auto">
            <a:xfrm>
              <a:off x="2592388" y="5997575"/>
              <a:ext cx="157162" cy="1857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40</a:t>
              </a:r>
            </a:p>
          </p:txBody>
        </p:sp>
        <p:sp>
          <p:nvSpPr>
            <p:cNvPr id="40" name="Rectangle 164"/>
            <p:cNvSpPr>
              <a:spLocks noChangeArrowheads="1"/>
            </p:cNvSpPr>
            <p:nvPr/>
          </p:nvSpPr>
          <p:spPr bwMode="auto">
            <a:xfrm>
              <a:off x="2892425" y="5997575"/>
              <a:ext cx="157163" cy="1857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50</a:t>
              </a:r>
            </a:p>
          </p:txBody>
        </p:sp>
        <p:sp>
          <p:nvSpPr>
            <p:cNvPr id="41" name="Rectangle 164"/>
            <p:cNvSpPr>
              <a:spLocks noChangeArrowheads="1"/>
            </p:cNvSpPr>
            <p:nvPr/>
          </p:nvSpPr>
          <p:spPr bwMode="auto">
            <a:xfrm>
              <a:off x="3192463" y="5997575"/>
              <a:ext cx="157162" cy="1857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60</a:t>
              </a:r>
            </a:p>
          </p:txBody>
        </p:sp>
        <p:sp>
          <p:nvSpPr>
            <p:cNvPr id="42" name="Rectangle 164"/>
            <p:cNvSpPr>
              <a:spLocks noChangeArrowheads="1"/>
            </p:cNvSpPr>
            <p:nvPr/>
          </p:nvSpPr>
          <p:spPr bwMode="auto">
            <a:xfrm>
              <a:off x="3490913" y="5997575"/>
              <a:ext cx="157162" cy="1857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70</a:t>
              </a:r>
            </a:p>
          </p:txBody>
        </p:sp>
        <p:sp>
          <p:nvSpPr>
            <p:cNvPr id="43" name="Rectangle 164"/>
            <p:cNvSpPr>
              <a:spLocks noChangeArrowheads="1"/>
            </p:cNvSpPr>
            <p:nvPr/>
          </p:nvSpPr>
          <p:spPr bwMode="auto">
            <a:xfrm>
              <a:off x="3790950" y="5997575"/>
              <a:ext cx="157163" cy="1857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80</a:t>
              </a:r>
            </a:p>
          </p:txBody>
        </p:sp>
        <p:sp>
          <p:nvSpPr>
            <p:cNvPr id="44" name="Rectangle 164"/>
            <p:cNvSpPr>
              <a:spLocks noChangeArrowheads="1"/>
            </p:cNvSpPr>
            <p:nvPr/>
          </p:nvSpPr>
          <p:spPr bwMode="auto">
            <a:xfrm>
              <a:off x="4089400" y="5997575"/>
              <a:ext cx="157163" cy="1857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90</a:t>
              </a:r>
            </a:p>
          </p:txBody>
        </p:sp>
        <p:sp>
          <p:nvSpPr>
            <p:cNvPr id="45" name="Rectangle 164"/>
            <p:cNvSpPr>
              <a:spLocks noChangeArrowheads="1"/>
            </p:cNvSpPr>
            <p:nvPr/>
          </p:nvSpPr>
          <p:spPr bwMode="auto">
            <a:xfrm>
              <a:off x="4343400" y="5997575"/>
              <a:ext cx="236538" cy="1857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100</a:t>
              </a:r>
            </a:p>
          </p:txBody>
        </p:sp>
        <p:sp>
          <p:nvSpPr>
            <p:cNvPr id="46" name="Rectangle 164"/>
            <p:cNvSpPr>
              <a:spLocks noChangeArrowheads="1"/>
            </p:cNvSpPr>
            <p:nvPr/>
          </p:nvSpPr>
          <p:spPr bwMode="auto">
            <a:xfrm>
              <a:off x="2267214" y="6172200"/>
              <a:ext cx="1423467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Succès virologique (%)</a:t>
              </a:r>
            </a:p>
          </p:txBody>
        </p:sp>
        <p:sp>
          <p:nvSpPr>
            <p:cNvPr id="47" name="Rectangle 164"/>
            <p:cNvSpPr>
              <a:spLocks noChangeArrowheads="1"/>
            </p:cNvSpPr>
            <p:nvPr/>
          </p:nvSpPr>
          <p:spPr bwMode="auto">
            <a:xfrm>
              <a:off x="4561114" y="1836738"/>
              <a:ext cx="471488" cy="3238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271/290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126/143</a:t>
              </a:r>
            </a:p>
          </p:txBody>
        </p:sp>
        <p:sp>
          <p:nvSpPr>
            <p:cNvPr id="48" name="Rectangle 164"/>
            <p:cNvSpPr>
              <a:spLocks noChangeArrowheads="1"/>
            </p:cNvSpPr>
            <p:nvPr/>
          </p:nvSpPr>
          <p:spPr bwMode="auto">
            <a:xfrm>
              <a:off x="4561114" y="2211229"/>
              <a:ext cx="471488" cy="3222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107/114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62/74</a:t>
              </a:r>
            </a:p>
          </p:txBody>
        </p:sp>
        <p:sp>
          <p:nvSpPr>
            <p:cNvPr id="49" name="Rectangle 164"/>
            <p:cNvSpPr>
              <a:spLocks noChangeArrowheads="1"/>
            </p:cNvSpPr>
            <p:nvPr/>
          </p:nvSpPr>
          <p:spPr bwMode="auto">
            <a:xfrm>
              <a:off x="4562702" y="2584132"/>
              <a:ext cx="469900" cy="3238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164/176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64/69</a:t>
              </a:r>
            </a:p>
          </p:txBody>
        </p:sp>
        <p:sp>
          <p:nvSpPr>
            <p:cNvPr id="50" name="Rectangle 164"/>
            <p:cNvSpPr>
              <a:spLocks noChangeArrowheads="1"/>
            </p:cNvSpPr>
            <p:nvPr/>
          </p:nvSpPr>
          <p:spPr bwMode="auto">
            <a:xfrm>
              <a:off x="4543652" y="2958623"/>
              <a:ext cx="488950" cy="3238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251/267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119/134</a:t>
              </a:r>
            </a:p>
          </p:txBody>
        </p:sp>
        <p:sp>
          <p:nvSpPr>
            <p:cNvPr id="51" name="Rectangle 164"/>
            <p:cNvSpPr>
              <a:spLocks noChangeArrowheads="1"/>
            </p:cNvSpPr>
            <p:nvPr/>
          </p:nvSpPr>
          <p:spPr bwMode="auto">
            <a:xfrm>
              <a:off x="4694464" y="3333114"/>
              <a:ext cx="338138" cy="3238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20/23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7/9</a:t>
              </a:r>
            </a:p>
          </p:txBody>
        </p:sp>
        <p:sp>
          <p:nvSpPr>
            <p:cNvPr id="52" name="Rectangle 164"/>
            <p:cNvSpPr>
              <a:spLocks noChangeArrowheads="1"/>
            </p:cNvSpPr>
            <p:nvPr/>
          </p:nvSpPr>
          <p:spPr bwMode="auto">
            <a:xfrm>
              <a:off x="4543652" y="3707605"/>
              <a:ext cx="488950" cy="3238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216/230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99/109</a:t>
              </a:r>
            </a:p>
          </p:txBody>
        </p:sp>
        <p:sp>
          <p:nvSpPr>
            <p:cNvPr id="53" name="Rectangle 164"/>
            <p:cNvSpPr>
              <a:spLocks noChangeArrowheads="1"/>
            </p:cNvSpPr>
            <p:nvPr/>
          </p:nvSpPr>
          <p:spPr bwMode="auto">
            <a:xfrm>
              <a:off x="4694464" y="4082096"/>
              <a:ext cx="338138" cy="3222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55/60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27/34</a:t>
              </a:r>
            </a:p>
          </p:txBody>
        </p:sp>
        <p:sp>
          <p:nvSpPr>
            <p:cNvPr id="54" name="Rectangle 164"/>
            <p:cNvSpPr>
              <a:spLocks noChangeArrowheads="1"/>
            </p:cNvSpPr>
            <p:nvPr/>
          </p:nvSpPr>
          <p:spPr bwMode="auto">
            <a:xfrm>
              <a:off x="4561114" y="4455000"/>
              <a:ext cx="471488" cy="3238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214/231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91/106</a:t>
              </a:r>
            </a:p>
          </p:txBody>
        </p:sp>
        <p:sp>
          <p:nvSpPr>
            <p:cNvPr id="55" name="Rectangle 164"/>
            <p:cNvSpPr>
              <a:spLocks noChangeArrowheads="1"/>
            </p:cNvSpPr>
            <p:nvPr/>
          </p:nvSpPr>
          <p:spPr bwMode="auto">
            <a:xfrm>
              <a:off x="4699227" y="4829491"/>
              <a:ext cx="333375" cy="3238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57/59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35/37</a:t>
              </a:r>
            </a:p>
          </p:txBody>
        </p:sp>
        <p:sp>
          <p:nvSpPr>
            <p:cNvPr id="57" name="Rectangle 164"/>
            <p:cNvSpPr>
              <a:spLocks noChangeArrowheads="1"/>
            </p:cNvSpPr>
            <p:nvPr/>
          </p:nvSpPr>
          <p:spPr bwMode="auto">
            <a:xfrm>
              <a:off x="4543652" y="5203982"/>
              <a:ext cx="488950" cy="3238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245/262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114/130</a:t>
              </a:r>
            </a:p>
          </p:txBody>
        </p:sp>
        <p:sp>
          <p:nvSpPr>
            <p:cNvPr id="58" name="Rectangle 164"/>
            <p:cNvSpPr>
              <a:spLocks noChangeArrowheads="1"/>
            </p:cNvSpPr>
            <p:nvPr/>
          </p:nvSpPr>
          <p:spPr bwMode="auto">
            <a:xfrm>
              <a:off x="4694464" y="5578475"/>
              <a:ext cx="338138" cy="3238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25/27</a:t>
              </a:r>
              <a:b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</a:br>
              <a:r>
                <a:rPr lang="fr-FR" altLang="fr-FR" sz="105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11/12</a:t>
              </a:r>
            </a:p>
          </p:txBody>
        </p:sp>
        <p:sp>
          <p:nvSpPr>
            <p:cNvPr id="59" name="Rectangle 164"/>
            <p:cNvSpPr>
              <a:spLocks noChangeArrowheads="1"/>
            </p:cNvSpPr>
            <p:nvPr/>
          </p:nvSpPr>
          <p:spPr bwMode="auto">
            <a:xfrm>
              <a:off x="4702175" y="1600200"/>
              <a:ext cx="250825" cy="1841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n/N</a:t>
              </a:r>
            </a:p>
          </p:txBody>
        </p:sp>
        <p:sp>
          <p:nvSpPr>
            <p:cNvPr id="60" name="Line 149"/>
            <p:cNvSpPr>
              <a:spLocks noChangeShapeType="1"/>
            </p:cNvSpPr>
            <p:nvPr/>
          </p:nvSpPr>
          <p:spPr bwMode="auto">
            <a:xfrm flipV="1">
              <a:off x="1776413" y="593566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61" name="Line 149"/>
            <p:cNvSpPr>
              <a:spLocks noChangeShapeType="1"/>
            </p:cNvSpPr>
            <p:nvPr/>
          </p:nvSpPr>
          <p:spPr bwMode="auto">
            <a:xfrm flipV="1">
              <a:off x="2078038" y="593566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62" name="Line 149"/>
            <p:cNvSpPr>
              <a:spLocks noChangeShapeType="1"/>
            </p:cNvSpPr>
            <p:nvPr/>
          </p:nvSpPr>
          <p:spPr bwMode="auto">
            <a:xfrm flipV="1">
              <a:off x="2373313" y="593566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63" name="Line 149"/>
            <p:cNvSpPr>
              <a:spLocks noChangeShapeType="1"/>
            </p:cNvSpPr>
            <p:nvPr/>
          </p:nvSpPr>
          <p:spPr bwMode="auto">
            <a:xfrm flipV="1">
              <a:off x="2670175" y="593566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64" name="Line 149"/>
            <p:cNvSpPr>
              <a:spLocks noChangeShapeType="1"/>
            </p:cNvSpPr>
            <p:nvPr/>
          </p:nvSpPr>
          <p:spPr bwMode="auto">
            <a:xfrm flipV="1">
              <a:off x="2967038" y="593566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65" name="Line 149"/>
            <p:cNvSpPr>
              <a:spLocks noChangeShapeType="1"/>
            </p:cNvSpPr>
            <p:nvPr/>
          </p:nvSpPr>
          <p:spPr bwMode="auto">
            <a:xfrm flipV="1">
              <a:off x="3268663" y="593566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66" name="Line 149"/>
            <p:cNvSpPr>
              <a:spLocks noChangeShapeType="1"/>
            </p:cNvSpPr>
            <p:nvPr/>
          </p:nvSpPr>
          <p:spPr bwMode="auto">
            <a:xfrm flipV="1">
              <a:off x="3570288" y="593566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67" name="Line 149"/>
            <p:cNvSpPr>
              <a:spLocks noChangeShapeType="1"/>
            </p:cNvSpPr>
            <p:nvPr/>
          </p:nvSpPr>
          <p:spPr bwMode="auto">
            <a:xfrm flipV="1">
              <a:off x="3870325" y="593566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68" name="Line 149"/>
            <p:cNvSpPr>
              <a:spLocks noChangeShapeType="1"/>
            </p:cNvSpPr>
            <p:nvPr/>
          </p:nvSpPr>
          <p:spPr bwMode="auto">
            <a:xfrm flipV="1">
              <a:off x="4171950" y="593566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69" name="Line 149"/>
            <p:cNvSpPr>
              <a:spLocks noChangeShapeType="1"/>
            </p:cNvSpPr>
            <p:nvPr/>
          </p:nvSpPr>
          <p:spPr bwMode="auto">
            <a:xfrm flipV="1">
              <a:off x="4473575" y="593566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1477963" y="1901825"/>
              <a:ext cx="2832100" cy="88900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1477963" y="2278063"/>
              <a:ext cx="2847975" cy="90487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1477963" y="2655888"/>
              <a:ext cx="2840037" cy="90487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1477963" y="3032125"/>
              <a:ext cx="2865437" cy="88900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1477963" y="3403600"/>
              <a:ext cx="2641600" cy="88900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1477963" y="3783013"/>
              <a:ext cx="2863850" cy="88900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1477963" y="4157663"/>
              <a:ext cx="2771775" cy="90487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>
              <a:off x="1477963" y="4529138"/>
              <a:ext cx="2822575" cy="88900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79" name="Rectangle 78"/>
            <p:cNvSpPr/>
            <p:nvPr/>
          </p:nvSpPr>
          <p:spPr bwMode="auto">
            <a:xfrm>
              <a:off x="1477963" y="4902200"/>
              <a:ext cx="2932112" cy="90488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1" name="Rectangle 80"/>
            <p:cNvSpPr/>
            <p:nvPr/>
          </p:nvSpPr>
          <p:spPr bwMode="auto">
            <a:xfrm>
              <a:off x="1477963" y="5275263"/>
              <a:ext cx="2857500" cy="90487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2" name="Rectangle 81"/>
            <p:cNvSpPr/>
            <p:nvPr/>
          </p:nvSpPr>
          <p:spPr bwMode="auto">
            <a:xfrm>
              <a:off x="1477963" y="5646738"/>
              <a:ext cx="2806700" cy="90487"/>
            </a:xfrm>
            <a:prstGeom prst="rect">
              <a:avLst/>
            </a:prstGeom>
            <a:solidFill>
              <a:srgbClr val="333399"/>
            </a:solidFill>
            <a:ln w="9525" cap="flat" cmpd="sng" algn="ctr">
              <a:solidFill>
                <a:srgbClr val="3333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477963" y="2001838"/>
              <a:ext cx="2678112" cy="889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1477963" y="2378075"/>
              <a:ext cx="2543175" cy="889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5" name="Rectangle 84"/>
            <p:cNvSpPr/>
            <p:nvPr/>
          </p:nvSpPr>
          <p:spPr bwMode="auto">
            <a:xfrm>
              <a:off x="1477963" y="2752725"/>
              <a:ext cx="2806700" cy="889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6" name="Rectangle 85"/>
            <p:cNvSpPr/>
            <p:nvPr/>
          </p:nvSpPr>
          <p:spPr bwMode="auto">
            <a:xfrm>
              <a:off x="1477963" y="3124200"/>
              <a:ext cx="2698750" cy="90488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7" name="Rectangle 86"/>
            <p:cNvSpPr/>
            <p:nvPr/>
          </p:nvSpPr>
          <p:spPr bwMode="auto">
            <a:xfrm>
              <a:off x="1477963" y="3497263"/>
              <a:ext cx="2365375" cy="889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8" name="Rectangle 87"/>
            <p:cNvSpPr/>
            <p:nvPr/>
          </p:nvSpPr>
          <p:spPr bwMode="auto">
            <a:xfrm>
              <a:off x="1477963" y="3871913"/>
              <a:ext cx="2754312" cy="889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477963" y="4252913"/>
              <a:ext cx="2411412" cy="889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1477963" y="4621213"/>
              <a:ext cx="2606675" cy="889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1477963" y="4995863"/>
              <a:ext cx="2865437" cy="90487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93" name="Rectangle 92"/>
            <p:cNvSpPr/>
            <p:nvPr/>
          </p:nvSpPr>
          <p:spPr bwMode="auto">
            <a:xfrm>
              <a:off x="1477963" y="5368925"/>
              <a:ext cx="2665412" cy="889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94" name="Rectangle 93"/>
            <p:cNvSpPr/>
            <p:nvPr/>
          </p:nvSpPr>
          <p:spPr bwMode="auto">
            <a:xfrm>
              <a:off x="1477963" y="5745163"/>
              <a:ext cx="2781300" cy="90487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27734" name="AutoShape 165"/>
            <p:cNvSpPr>
              <a:spLocks noChangeArrowheads="1"/>
            </p:cNvSpPr>
            <p:nvPr/>
          </p:nvSpPr>
          <p:spPr bwMode="auto">
            <a:xfrm>
              <a:off x="1550988" y="6410325"/>
              <a:ext cx="2868612" cy="32067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27735" name="Rectangle 3"/>
            <p:cNvSpPr>
              <a:spLocks noChangeArrowheads="1"/>
            </p:cNvSpPr>
            <p:nvPr/>
          </p:nvSpPr>
          <p:spPr bwMode="auto">
            <a:xfrm>
              <a:off x="2901950" y="6499225"/>
              <a:ext cx="165100" cy="144463"/>
            </a:xfrm>
            <a:prstGeom prst="rect">
              <a:avLst/>
            </a:prstGeom>
            <a:solidFill>
              <a:srgbClr val="00B050"/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fr-FR" altLang="fr-FR" sz="2400">
                <a:solidFill>
                  <a:srgbClr val="000066"/>
                </a:solidFill>
              </a:endParaRPr>
            </a:p>
          </p:txBody>
        </p:sp>
        <p:sp>
          <p:nvSpPr>
            <p:cNvPr id="27736" name="Rectangle 4"/>
            <p:cNvSpPr>
              <a:spLocks noChangeArrowheads="1"/>
            </p:cNvSpPr>
            <p:nvPr/>
          </p:nvSpPr>
          <p:spPr bwMode="auto">
            <a:xfrm>
              <a:off x="1641475" y="6499225"/>
              <a:ext cx="165100" cy="144463"/>
            </a:xfrm>
            <a:prstGeom prst="rect">
              <a:avLst/>
            </a:prstGeom>
            <a:solidFill>
              <a:srgbClr val="3333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fr-FR" altLang="fr-FR" sz="2400">
                <a:solidFill>
                  <a:srgbClr val="000066"/>
                </a:solidFill>
              </a:endParaRPr>
            </a:p>
          </p:txBody>
        </p:sp>
        <p:sp>
          <p:nvSpPr>
            <p:cNvPr id="27737" name="ZoneTexte 84"/>
            <p:cNvSpPr txBox="1">
              <a:spLocks noChangeArrowheads="1"/>
            </p:cNvSpPr>
            <p:nvPr/>
          </p:nvSpPr>
          <p:spPr bwMode="auto">
            <a:xfrm>
              <a:off x="1755775" y="6418263"/>
              <a:ext cx="67707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400" b="1" dirty="0" smtClean="0">
                  <a:solidFill>
                    <a:srgbClr val="000066"/>
                  </a:solidFill>
                  <a:latin typeface="Calibri" pitchFamily="34" charset="0"/>
                </a:rPr>
                <a:t>Switch</a:t>
              </a:r>
              <a:endParaRPr lang="fr-FR" altLang="fr-FR" sz="1400" b="1" dirty="0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27738" name="ZoneTexte 85"/>
            <p:cNvSpPr txBox="1">
              <a:spLocks noChangeArrowheads="1"/>
            </p:cNvSpPr>
            <p:nvPr/>
          </p:nvSpPr>
          <p:spPr bwMode="auto">
            <a:xfrm>
              <a:off x="3030538" y="6416675"/>
              <a:ext cx="86248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altLang="fr-FR" sz="1400" b="1" dirty="0" smtClean="0">
                  <a:solidFill>
                    <a:srgbClr val="000066"/>
                  </a:solidFill>
                  <a:latin typeface="Calibri" pitchFamily="34" charset="0"/>
                </a:rPr>
                <a:t>Maintien</a:t>
              </a:r>
              <a:endParaRPr lang="fr-FR" altLang="fr-FR" sz="1400" b="1" dirty="0">
                <a:solidFill>
                  <a:srgbClr val="000066"/>
                </a:solidFill>
                <a:latin typeface="Calibri" pitchFamily="34" charset="0"/>
              </a:endParaRPr>
            </a:p>
          </p:txBody>
        </p:sp>
      </p:grpSp>
      <p:grpSp>
        <p:nvGrpSpPr>
          <p:cNvPr id="137" name="Groupe 136"/>
          <p:cNvGrpSpPr/>
          <p:nvPr/>
        </p:nvGrpSpPr>
        <p:grpSpPr>
          <a:xfrm>
            <a:off x="4685980" y="1800225"/>
            <a:ext cx="4134170" cy="4705866"/>
            <a:chOff x="4685980" y="1800225"/>
            <a:chExt cx="4134170" cy="4705866"/>
          </a:xfrm>
        </p:grpSpPr>
        <p:sp>
          <p:nvSpPr>
            <p:cNvPr id="70" name="Rectangle 164"/>
            <p:cNvSpPr>
              <a:spLocks noChangeArrowheads="1"/>
            </p:cNvSpPr>
            <p:nvPr/>
          </p:nvSpPr>
          <p:spPr bwMode="auto">
            <a:xfrm>
              <a:off x="4685980" y="6321425"/>
              <a:ext cx="1638620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i="1" dirty="0" smtClean="0">
                  <a:solidFill>
                    <a:srgbClr val="333399"/>
                  </a:solidFill>
                  <a:latin typeface="+mj-lt"/>
                  <a:cs typeface="+mn-cs"/>
                </a:rPr>
                <a:t>En faveur maintien INNTI</a:t>
              </a:r>
            </a:p>
          </p:txBody>
        </p:sp>
        <p:sp>
          <p:nvSpPr>
            <p:cNvPr id="100" name="Line 142"/>
            <p:cNvSpPr>
              <a:spLocks noChangeShapeType="1"/>
            </p:cNvSpPr>
            <p:nvPr/>
          </p:nvSpPr>
          <p:spPr bwMode="auto">
            <a:xfrm>
              <a:off x="5945188" y="5935663"/>
              <a:ext cx="280511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01" name="Line 149"/>
            <p:cNvSpPr>
              <a:spLocks noChangeShapeType="1"/>
            </p:cNvSpPr>
            <p:nvPr/>
          </p:nvSpPr>
          <p:spPr bwMode="auto">
            <a:xfrm flipV="1">
              <a:off x="5951538" y="5935663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02" name="Line 149"/>
            <p:cNvSpPr>
              <a:spLocks noChangeShapeType="1"/>
            </p:cNvSpPr>
            <p:nvPr/>
          </p:nvSpPr>
          <p:spPr bwMode="auto">
            <a:xfrm flipV="1">
              <a:off x="6348413" y="5945188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03" name="Line 149"/>
            <p:cNvSpPr>
              <a:spLocks noChangeShapeType="1"/>
            </p:cNvSpPr>
            <p:nvPr/>
          </p:nvSpPr>
          <p:spPr bwMode="auto">
            <a:xfrm flipV="1">
              <a:off x="6738938" y="5945188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04" name="Line 149"/>
            <p:cNvSpPr>
              <a:spLocks noChangeShapeType="1"/>
            </p:cNvSpPr>
            <p:nvPr/>
          </p:nvSpPr>
          <p:spPr bwMode="auto">
            <a:xfrm flipV="1">
              <a:off x="7137400" y="5945188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05" name="Line 149"/>
            <p:cNvSpPr>
              <a:spLocks noChangeShapeType="1"/>
            </p:cNvSpPr>
            <p:nvPr/>
          </p:nvSpPr>
          <p:spPr bwMode="auto">
            <a:xfrm flipV="1">
              <a:off x="7539038" y="5938838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06" name="Line 149"/>
            <p:cNvSpPr>
              <a:spLocks noChangeShapeType="1"/>
            </p:cNvSpPr>
            <p:nvPr/>
          </p:nvSpPr>
          <p:spPr bwMode="auto">
            <a:xfrm flipV="1">
              <a:off x="6742113" y="1800225"/>
              <a:ext cx="0" cy="4141788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prstDash val="sysDash"/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09" name="Line 149"/>
            <p:cNvSpPr>
              <a:spLocks noChangeShapeType="1"/>
            </p:cNvSpPr>
            <p:nvPr/>
          </p:nvSpPr>
          <p:spPr bwMode="auto">
            <a:xfrm flipV="1">
              <a:off x="7929563" y="5938838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10" name="Line 149"/>
            <p:cNvSpPr>
              <a:spLocks noChangeShapeType="1"/>
            </p:cNvSpPr>
            <p:nvPr/>
          </p:nvSpPr>
          <p:spPr bwMode="auto">
            <a:xfrm flipV="1">
              <a:off x="8340725" y="5938838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11" name="Line 149"/>
            <p:cNvSpPr>
              <a:spLocks noChangeShapeType="1"/>
            </p:cNvSpPr>
            <p:nvPr/>
          </p:nvSpPr>
          <p:spPr bwMode="auto">
            <a:xfrm flipV="1">
              <a:off x="8737600" y="5938838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>
                <a:defRPr/>
              </a:pPr>
              <a:endParaRPr lang="fr-FR" sz="1400" b="1">
                <a:latin typeface="+mj-lt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15" name="Rectangle 164"/>
            <p:cNvSpPr>
              <a:spLocks noChangeArrowheads="1"/>
            </p:cNvSpPr>
            <p:nvPr/>
          </p:nvSpPr>
          <p:spPr bwMode="auto">
            <a:xfrm>
              <a:off x="5845175" y="5997575"/>
              <a:ext cx="204788" cy="1857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-20</a:t>
              </a:r>
            </a:p>
          </p:txBody>
        </p:sp>
        <p:sp>
          <p:nvSpPr>
            <p:cNvPr id="116" name="Rectangle 164"/>
            <p:cNvSpPr>
              <a:spLocks noChangeArrowheads="1"/>
            </p:cNvSpPr>
            <p:nvPr/>
          </p:nvSpPr>
          <p:spPr bwMode="auto">
            <a:xfrm>
              <a:off x="6246813" y="5997575"/>
              <a:ext cx="203200" cy="1857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-10</a:t>
              </a:r>
            </a:p>
          </p:txBody>
        </p:sp>
        <p:sp>
          <p:nvSpPr>
            <p:cNvPr id="117" name="Rectangle 164"/>
            <p:cNvSpPr>
              <a:spLocks noChangeArrowheads="1"/>
            </p:cNvSpPr>
            <p:nvPr/>
          </p:nvSpPr>
          <p:spPr bwMode="auto">
            <a:xfrm>
              <a:off x="6705600" y="5997575"/>
              <a:ext cx="79375" cy="1857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0</a:t>
              </a:r>
            </a:p>
          </p:txBody>
        </p:sp>
        <p:sp>
          <p:nvSpPr>
            <p:cNvPr id="118" name="Rectangle 164"/>
            <p:cNvSpPr>
              <a:spLocks noChangeArrowheads="1"/>
            </p:cNvSpPr>
            <p:nvPr/>
          </p:nvSpPr>
          <p:spPr bwMode="auto">
            <a:xfrm>
              <a:off x="7061200" y="5997575"/>
              <a:ext cx="157163" cy="1857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10</a:t>
              </a:r>
            </a:p>
          </p:txBody>
        </p:sp>
        <p:sp>
          <p:nvSpPr>
            <p:cNvPr id="119" name="Rectangle 164"/>
            <p:cNvSpPr>
              <a:spLocks noChangeArrowheads="1"/>
            </p:cNvSpPr>
            <p:nvPr/>
          </p:nvSpPr>
          <p:spPr bwMode="auto">
            <a:xfrm>
              <a:off x="7459663" y="5997575"/>
              <a:ext cx="157162" cy="1857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20</a:t>
              </a:r>
            </a:p>
          </p:txBody>
        </p:sp>
        <p:sp>
          <p:nvSpPr>
            <p:cNvPr id="120" name="Rectangle 164"/>
            <p:cNvSpPr>
              <a:spLocks noChangeArrowheads="1"/>
            </p:cNvSpPr>
            <p:nvPr/>
          </p:nvSpPr>
          <p:spPr bwMode="auto">
            <a:xfrm>
              <a:off x="7851775" y="5997575"/>
              <a:ext cx="157163" cy="1857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30</a:t>
              </a:r>
            </a:p>
          </p:txBody>
        </p:sp>
        <p:sp>
          <p:nvSpPr>
            <p:cNvPr id="121" name="Rectangle 164"/>
            <p:cNvSpPr>
              <a:spLocks noChangeArrowheads="1"/>
            </p:cNvSpPr>
            <p:nvPr/>
          </p:nvSpPr>
          <p:spPr bwMode="auto">
            <a:xfrm>
              <a:off x="8262938" y="5997575"/>
              <a:ext cx="157162" cy="1857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40</a:t>
              </a:r>
            </a:p>
          </p:txBody>
        </p:sp>
        <p:sp>
          <p:nvSpPr>
            <p:cNvPr id="122" name="Rectangle 164"/>
            <p:cNvSpPr>
              <a:spLocks noChangeArrowheads="1"/>
            </p:cNvSpPr>
            <p:nvPr/>
          </p:nvSpPr>
          <p:spPr bwMode="auto">
            <a:xfrm>
              <a:off x="8662988" y="5997575"/>
              <a:ext cx="157162" cy="1857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50</a:t>
              </a:r>
            </a:p>
          </p:txBody>
        </p:sp>
        <p:sp>
          <p:nvSpPr>
            <p:cNvPr id="123" name="Rectangle 164"/>
            <p:cNvSpPr>
              <a:spLocks noChangeArrowheads="1"/>
            </p:cNvSpPr>
            <p:nvPr/>
          </p:nvSpPr>
          <p:spPr bwMode="auto">
            <a:xfrm>
              <a:off x="6891338" y="6176963"/>
              <a:ext cx="903287" cy="1857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algn="ctr"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dirty="0" smtClean="0">
                  <a:solidFill>
                    <a:srgbClr val="000066"/>
                  </a:solidFill>
                  <a:latin typeface="+mj-lt"/>
                  <a:cs typeface="+mn-cs"/>
                </a:rPr>
                <a:t>différence (%)</a:t>
              </a:r>
            </a:p>
          </p:txBody>
        </p:sp>
        <p:sp>
          <p:nvSpPr>
            <p:cNvPr id="124" name="Ellipse 123"/>
            <p:cNvSpPr/>
            <p:nvPr/>
          </p:nvSpPr>
          <p:spPr bwMode="auto">
            <a:xfrm>
              <a:off x="6905625" y="1966913"/>
              <a:ext cx="98425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25" name="Ellipse 124"/>
            <p:cNvSpPr/>
            <p:nvPr/>
          </p:nvSpPr>
          <p:spPr bwMode="auto">
            <a:xfrm>
              <a:off x="7094538" y="2316163"/>
              <a:ext cx="98425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26" name="Ellipse 125"/>
            <p:cNvSpPr/>
            <p:nvPr/>
          </p:nvSpPr>
          <p:spPr bwMode="auto">
            <a:xfrm>
              <a:off x="6716713" y="2720975"/>
              <a:ext cx="100012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27" name="Ellipse 126"/>
            <p:cNvSpPr/>
            <p:nvPr/>
          </p:nvSpPr>
          <p:spPr bwMode="auto">
            <a:xfrm>
              <a:off x="6908800" y="3086100"/>
              <a:ext cx="98425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28" name="Ellipse 127"/>
            <p:cNvSpPr/>
            <p:nvPr/>
          </p:nvSpPr>
          <p:spPr bwMode="auto">
            <a:xfrm>
              <a:off x="7054850" y="3451225"/>
              <a:ext cx="98425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29" name="Ellipse 128"/>
            <p:cNvSpPr/>
            <p:nvPr/>
          </p:nvSpPr>
          <p:spPr bwMode="auto">
            <a:xfrm>
              <a:off x="6818313" y="3833813"/>
              <a:ext cx="98425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31" name="Ellipse 130"/>
            <p:cNvSpPr/>
            <p:nvPr/>
          </p:nvSpPr>
          <p:spPr bwMode="auto">
            <a:xfrm>
              <a:off x="7188200" y="4211638"/>
              <a:ext cx="100013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32" name="Ellipse 131"/>
            <p:cNvSpPr/>
            <p:nvPr/>
          </p:nvSpPr>
          <p:spPr bwMode="auto">
            <a:xfrm>
              <a:off x="6777038" y="4959350"/>
              <a:ext cx="98425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34" name="Ellipse 133"/>
            <p:cNvSpPr/>
            <p:nvPr/>
          </p:nvSpPr>
          <p:spPr bwMode="auto">
            <a:xfrm>
              <a:off x="6926263" y="5337175"/>
              <a:ext cx="98425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35" name="Ellipse 134"/>
            <p:cNvSpPr/>
            <p:nvPr/>
          </p:nvSpPr>
          <p:spPr bwMode="auto">
            <a:xfrm>
              <a:off x="6727825" y="5708650"/>
              <a:ext cx="98425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cxnSp>
          <p:nvCxnSpPr>
            <p:cNvPr id="27768" name="Connecteur droit 135"/>
            <p:cNvCxnSpPr>
              <a:cxnSpLocks noChangeShapeType="1"/>
            </p:cNvCxnSpPr>
            <p:nvPr/>
          </p:nvCxnSpPr>
          <p:spPr bwMode="auto">
            <a:xfrm flipH="1">
              <a:off x="6713538" y="2011363"/>
              <a:ext cx="514350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69" name="Connecteur droit 136"/>
            <p:cNvCxnSpPr>
              <a:cxnSpLocks noChangeShapeType="1"/>
            </p:cNvCxnSpPr>
            <p:nvPr/>
          </p:nvCxnSpPr>
          <p:spPr bwMode="auto">
            <a:xfrm flipH="1">
              <a:off x="6756400" y="2370138"/>
              <a:ext cx="814388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70" name="Connecteur droit 137"/>
            <p:cNvCxnSpPr>
              <a:cxnSpLocks noChangeShapeType="1"/>
            </p:cNvCxnSpPr>
            <p:nvPr/>
          </p:nvCxnSpPr>
          <p:spPr bwMode="auto">
            <a:xfrm flipH="1">
              <a:off x="6483350" y="2768600"/>
              <a:ext cx="631825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71" name="Connecteur droit 138"/>
            <p:cNvCxnSpPr>
              <a:cxnSpLocks noChangeShapeType="1"/>
            </p:cNvCxnSpPr>
            <p:nvPr/>
          </p:nvCxnSpPr>
          <p:spPr bwMode="auto">
            <a:xfrm flipH="1">
              <a:off x="6707188" y="3141663"/>
              <a:ext cx="517525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72" name="Connecteur droit 139"/>
            <p:cNvCxnSpPr>
              <a:cxnSpLocks noChangeShapeType="1"/>
            </p:cNvCxnSpPr>
            <p:nvPr/>
          </p:nvCxnSpPr>
          <p:spPr bwMode="auto">
            <a:xfrm flipH="1">
              <a:off x="5978525" y="3506788"/>
              <a:ext cx="2686050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73" name="Connecteur droit 140"/>
            <p:cNvCxnSpPr>
              <a:cxnSpLocks noChangeShapeType="1"/>
            </p:cNvCxnSpPr>
            <p:nvPr/>
          </p:nvCxnSpPr>
          <p:spPr bwMode="auto">
            <a:xfrm flipH="1">
              <a:off x="6629400" y="3886200"/>
              <a:ext cx="531813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74" name="Connecteur droit 142"/>
            <p:cNvCxnSpPr>
              <a:cxnSpLocks noChangeShapeType="1"/>
            </p:cNvCxnSpPr>
            <p:nvPr/>
          </p:nvCxnSpPr>
          <p:spPr bwMode="auto">
            <a:xfrm flipH="1">
              <a:off x="6630988" y="4260850"/>
              <a:ext cx="1304925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75" name="Connecteur droit 143"/>
            <p:cNvCxnSpPr>
              <a:cxnSpLocks noChangeShapeType="1"/>
            </p:cNvCxnSpPr>
            <p:nvPr/>
          </p:nvCxnSpPr>
          <p:spPr bwMode="auto">
            <a:xfrm flipH="1">
              <a:off x="6430963" y="5006975"/>
              <a:ext cx="908050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76" name="Connecteur droit 145"/>
            <p:cNvCxnSpPr>
              <a:cxnSpLocks noChangeShapeType="1"/>
            </p:cNvCxnSpPr>
            <p:nvPr/>
          </p:nvCxnSpPr>
          <p:spPr bwMode="auto">
            <a:xfrm flipH="1">
              <a:off x="6710363" y="5383213"/>
              <a:ext cx="555625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7777" name="Connecteur droit 146"/>
            <p:cNvCxnSpPr>
              <a:cxnSpLocks noChangeShapeType="1"/>
            </p:cNvCxnSpPr>
            <p:nvPr/>
          </p:nvCxnSpPr>
          <p:spPr bwMode="auto">
            <a:xfrm flipH="1">
              <a:off x="5999163" y="5753100"/>
              <a:ext cx="2003425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  <p:sp>
          <p:nvSpPr>
            <p:cNvPr id="148" name="Rectangle 164"/>
            <p:cNvSpPr>
              <a:spLocks noChangeArrowheads="1"/>
            </p:cNvSpPr>
            <p:nvPr/>
          </p:nvSpPr>
          <p:spPr bwMode="auto">
            <a:xfrm>
              <a:off x="7223125" y="6321425"/>
              <a:ext cx="1278470" cy="18466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rgbClr val="CC3300"/>
                </a:buClr>
                <a:buFont typeface="Wingdings" pitchFamily="-65" charset="2"/>
                <a:buChar char="§"/>
                <a:defRPr sz="2000">
                  <a:solidFill>
                    <a:srgbClr val="CC3300"/>
                  </a:solidFill>
                  <a:latin typeface="Arial" charset="0"/>
                  <a:ea typeface="ＭＳ Ｐゴシック" pitchFamily="-65" charset="-128"/>
                </a:defRPr>
              </a:lvl1pPr>
              <a:lvl2pPr marL="37931725" indent="-37474525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fr-FR" altLang="fr-FR" sz="1200" b="1" i="1" dirty="0" smtClean="0">
                  <a:solidFill>
                    <a:srgbClr val="333399"/>
                  </a:solidFill>
                  <a:latin typeface="+mj-lt"/>
                  <a:cs typeface="+mn-cs"/>
                </a:rPr>
                <a:t>En faveur du </a:t>
              </a:r>
              <a:r>
                <a:rPr lang="fr-FR" altLang="fr-FR" sz="1200" b="1" i="1" dirty="0" err="1" smtClean="0">
                  <a:solidFill>
                    <a:srgbClr val="333399"/>
                  </a:solidFill>
                  <a:latin typeface="+mj-lt"/>
                  <a:cs typeface="+mn-cs"/>
                </a:rPr>
                <a:t>switch</a:t>
              </a:r>
              <a:endParaRPr lang="fr-FR" altLang="fr-FR" sz="1200" b="1" i="1" dirty="0" smtClean="0">
                <a:solidFill>
                  <a:srgbClr val="333399"/>
                </a:solidFill>
                <a:latin typeface="+mj-lt"/>
                <a:cs typeface="+mn-cs"/>
              </a:endParaRPr>
            </a:p>
          </p:txBody>
        </p:sp>
        <p:cxnSp>
          <p:nvCxnSpPr>
            <p:cNvPr id="27779" name="Connecteur droit avec flèche 148"/>
            <p:cNvCxnSpPr>
              <a:cxnSpLocks noChangeShapeType="1"/>
            </p:cNvCxnSpPr>
            <p:nvPr/>
          </p:nvCxnSpPr>
          <p:spPr bwMode="auto">
            <a:xfrm>
              <a:off x="6808788" y="6416675"/>
              <a:ext cx="382587" cy="0"/>
            </a:xfrm>
            <a:prstGeom prst="straightConnector1">
              <a:avLst/>
            </a:prstGeom>
            <a:noFill/>
            <a:ln w="19050" algn="ctr">
              <a:solidFill>
                <a:srgbClr val="333399"/>
              </a:solidFill>
              <a:round/>
              <a:headEnd/>
              <a:tailEnd type="triangle" w="med" len="med"/>
            </a:ln>
          </p:spPr>
        </p:cxnSp>
        <p:cxnSp>
          <p:nvCxnSpPr>
            <p:cNvPr id="27780" name="Connecteur droit avec flèche 149"/>
            <p:cNvCxnSpPr>
              <a:cxnSpLocks noChangeShapeType="1"/>
            </p:cNvCxnSpPr>
            <p:nvPr/>
          </p:nvCxnSpPr>
          <p:spPr bwMode="auto">
            <a:xfrm>
              <a:off x="6327775" y="6416675"/>
              <a:ext cx="382588" cy="0"/>
            </a:xfrm>
            <a:prstGeom prst="straightConnector1">
              <a:avLst/>
            </a:prstGeom>
            <a:noFill/>
            <a:ln w="19050" algn="ctr">
              <a:solidFill>
                <a:srgbClr val="333399"/>
              </a:solidFill>
              <a:round/>
              <a:headEnd type="triangle" w="med" len="med"/>
              <a:tailEnd/>
            </a:ln>
          </p:spPr>
        </p:cxnSp>
        <p:sp>
          <p:nvSpPr>
            <p:cNvPr id="154" name="Ellipse 153"/>
            <p:cNvSpPr/>
            <p:nvPr/>
          </p:nvSpPr>
          <p:spPr bwMode="auto">
            <a:xfrm>
              <a:off x="6969125" y="4583113"/>
              <a:ext cx="100013" cy="98425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914400">
                <a:defRPr/>
              </a:pPr>
              <a:endParaRPr lang="fr-FR" sz="280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cxnSp>
          <p:nvCxnSpPr>
            <p:cNvPr id="27782" name="Connecteur droit 154"/>
            <p:cNvCxnSpPr>
              <a:cxnSpLocks noChangeShapeType="1"/>
            </p:cNvCxnSpPr>
            <p:nvPr/>
          </p:nvCxnSpPr>
          <p:spPr bwMode="auto">
            <a:xfrm flipH="1">
              <a:off x="6721475" y="4630738"/>
              <a:ext cx="625475" cy="0"/>
            </a:xfrm>
            <a:prstGeom prst="line">
              <a:avLst/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</p:cxnSp>
      </p:grpSp>
      <p:sp>
        <p:nvSpPr>
          <p:cNvPr id="138" name="Titre 22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noProof="1" smtClean="0">
                <a:ea typeface="ＭＳ Ｐゴシック"/>
                <a:cs typeface="ＭＳ Ｐゴシック"/>
              </a:rPr>
              <a:t>Etude STRATEGY-NNRTI : switch INNTI pour EVG/c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2"/>
          <p:cNvSpPr txBox="1">
            <a:spLocks noChangeArrowheads="1"/>
          </p:cNvSpPr>
          <p:nvPr/>
        </p:nvSpPr>
        <p:spPr bwMode="auto">
          <a:xfrm>
            <a:off x="99429" y="1100138"/>
            <a:ext cx="893087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2600" b="1" dirty="0" smtClean="0">
                <a:solidFill>
                  <a:srgbClr val="CC3300"/>
                </a:solidFill>
                <a:latin typeface="Calibri" pitchFamily="34" charset="0"/>
              </a:rPr>
              <a:t>Evénements indésirables et anomalies biologiques de grade 3</a:t>
            </a:r>
            <a:r>
              <a:rPr lang="fr-FR" altLang="fr-FR" sz="2600" b="1" dirty="0">
                <a:solidFill>
                  <a:srgbClr val="CC3300"/>
                </a:solidFill>
                <a:latin typeface="Calibri" pitchFamily="34" charset="0"/>
              </a:rPr>
              <a:t>-</a:t>
            </a:r>
            <a:r>
              <a:rPr lang="fr-FR" altLang="fr-FR" sz="2600" b="1" dirty="0" smtClean="0">
                <a:solidFill>
                  <a:srgbClr val="CC3300"/>
                </a:solidFill>
                <a:latin typeface="Calibri" pitchFamily="34" charset="0"/>
              </a:rPr>
              <a:t>4</a:t>
            </a:r>
            <a:endParaRPr lang="fr-FR" altLang="fr-FR" sz="26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28674" name="ZoneTexte 6"/>
          <p:cNvSpPr txBox="1">
            <a:spLocks noChangeArrowheads="1"/>
          </p:cNvSpPr>
          <p:nvPr/>
        </p:nvSpPr>
        <p:spPr bwMode="auto">
          <a:xfrm>
            <a:off x="527654" y="5434092"/>
            <a:ext cx="850265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altLang="fr-FR" sz="1400" dirty="0">
                <a:solidFill>
                  <a:srgbClr val="000066"/>
                </a:solidFill>
              </a:rPr>
              <a:t>*</a:t>
            </a:r>
            <a:r>
              <a:rPr lang="fr-FR" altLang="fr-FR" sz="1400" dirty="0" smtClean="0">
                <a:solidFill>
                  <a:srgbClr val="000066"/>
                </a:solidFill>
              </a:rPr>
              <a:t> Symptômes neuromusculaires, </a:t>
            </a:r>
            <a:r>
              <a:rPr lang="fr-FR" altLang="fr-FR" sz="1400" dirty="0">
                <a:solidFill>
                  <a:srgbClr val="000066"/>
                </a:solidFill>
              </a:rPr>
              <a:t>suicide, </a:t>
            </a:r>
            <a:r>
              <a:rPr lang="fr-FR" altLang="fr-FR" sz="1400" dirty="0" smtClean="0">
                <a:solidFill>
                  <a:srgbClr val="000066"/>
                </a:solidFill>
              </a:rPr>
              <a:t>dysgénésie, </a:t>
            </a:r>
            <a:r>
              <a:rPr lang="fr-FR" altLang="fr-FR" sz="1400" dirty="0">
                <a:solidFill>
                  <a:srgbClr val="000066"/>
                </a:solidFill>
              </a:rPr>
              <a:t>prurigo,</a:t>
            </a:r>
            <a:r>
              <a:rPr lang="fr-FR" altLang="fr-FR" sz="1400" dirty="0" smtClean="0">
                <a:solidFill>
                  <a:srgbClr val="000066"/>
                </a:solidFill>
              </a:rPr>
              <a:t> syndrome de </a:t>
            </a:r>
            <a:r>
              <a:rPr lang="fr-FR" altLang="fr-FR" sz="1400" dirty="0" err="1" smtClean="0">
                <a:solidFill>
                  <a:srgbClr val="000066"/>
                </a:solidFill>
              </a:rPr>
              <a:t>Fanconi</a:t>
            </a:r>
            <a:r>
              <a:rPr lang="fr-FR" altLang="fr-FR" sz="1400" dirty="0" smtClean="0">
                <a:solidFill>
                  <a:srgbClr val="000066"/>
                </a:solidFill>
              </a:rPr>
              <a:t>, </a:t>
            </a:r>
            <a:br>
              <a:rPr lang="fr-FR" altLang="fr-FR" sz="1400" dirty="0" smtClean="0">
                <a:solidFill>
                  <a:srgbClr val="000066"/>
                </a:solidFill>
              </a:rPr>
            </a:br>
            <a:r>
              <a:rPr lang="fr-FR" altLang="fr-FR" sz="1400" dirty="0" smtClean="0">
                <a:solidFill>
                  <a:srgbClr val="000066"/>
                </a:solidFill>
              </a:rPr>
              <a:t>élévation de la créatinine</a:t>
            </a:r>
            <a:endParaRPr lang="fr-FR" altLang="fr-FR" sz="1400" dirty="0">
              <a:solidFill>
                <a:srgbClr val="000066"/>
              </a:solidFill>
            </a:endParaRPr>
          </a:p>
          <a:p>
            <a:r>
              <a:rPr lang="fr-FR" altLang="fr-FR" sz="1400" dirty="0">
                <a:solidFill>
                  <a:srgbClr val="000066"/>
                </a:solidFill>
              </a:rPr>
              <a:t>**</a:t>
            </a:r>
            <a:r>
              <a:rPr lang="fr-FR" altLang="fr-FR" sz="1400" dirty="0" smtClean="0">
                <a:solidFill>
                  <a:srgbClr val="000066"/>
                </a:solidFill>
              </a:rPr>
              <a:t> Trouble de l’humeur</a:t>
            </a:r>
            <a:endParaRPr lang="fr-FR" altLang="fr-FR" sz="1400" dirty="0">
              <a:solidFill>
                <a:srgbClr val="000066"/>
              </a:solidFill>
            </a:endParaRPr>
          </a:p>
        </p:txBody>
      </p:sp>
      <p:sp>
        <p:nvSpPr>
          <p:cNvPr id="28675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>
                <a:solidFill>
                  <a:srgbClr val="CC0000"/>
                </a:solidFill>
              </a:rPr>
              <a:t>Pozniak A. Lancet Infect Dis 2014;14:590-9</a:t>
            </a:r>
          </a:p>
        </p:txBody>
      </p:sp>
      <p:sp>
        <p:nvSpPr>
          <p:cNvPr id="28676" name="AutoShape 162"/>
          <p:cNvSpPr>
            <a:spLocks noChangeArrowheads="1"/>
          </p:cNvSpPr>
          <p:nvPr/>
        </p:nvSpPr>
        <p:spPr bwMode="auto">
          <a:xfrm>
            <a:off x="0" y="6570663"/>
            <a:ext cx="12954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STRATEGY-NNRTI</a:t>
            </a:r>
          </a:p>
        </p:txBody>
      </p:sp>
      <p:graphicFrame>
        <p:nvGraphicFramePr>
          <p:cNvPr id="9" name="Espace réservé du contenu 3"/>
          <p:cNvGraphicFramePr>
            <a:graphicFrameLocks noGrp="1"/>
          </p:cNvGraphicFramePr>
          <p:nvPr>
            <p:ph idx="4294967295"/>
          </p:nvPr>
        </p:nvGraphicFramePr>
        <p:xfrm>
          <a:off x="615950" y="1676400"/>
          <a:ext cx="7772400" cy="3743542"/>
        </p:xfrm>
        <a:graphic>
          <a:graphicData uri="http://schemas.openxmlformats.org/drawingml/2006/table">
            <a:tbl>
              <a:tblPr/>
              <a:tblGrid>
                <a:gridCol w="412750"/>
                <a:gridCol w="3473450"/>
                <a:gridCol w="1943100"/>
                <a:gridCol w="1943100"/>
              </a:tblGrid>
              <a:tr h="365843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EVG/c/FTC/TDF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65" charset="-128"/>
                        </a:rPr>
                        <a:t>INNTI + FTC + TDF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</a:tr>
              <a:tr h="317723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Tout événement indésirable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81 %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75 %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772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EI grade 3 ou 4</a:t>
                      </a:r>
                    </a:p>
                  </a:txBody>
                  <a:tcPr marT="45736" marB="4573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7 %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6 %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7723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Evénement indésirable grave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5 %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4 %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7723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Interruption pour événement indésirable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6 (2 %)*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1 (1 %)**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7723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Décès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1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7723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EI survenant plus fréquemment </a:t>
                      </a:r>
                      <a:b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dans 1 groupe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14 %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23 %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772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Céphalées (p = 0,03)</a:t>
                      </a:r>
                    </a:p>
                  </a:txBody>
                  <a:tcPr marT="45713" marB="4571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772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Nausées (p = 0,05)</a:t>
                      </a:r>
                    </a:p>
                  </a:txBody>
                  <a:tcPr marT="45713" marB="4571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772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Toux (p = 0,04)</a:t>
                      </a:r>
                    </a:p>
                  </a:txBody>
                  <a:tcPr marT="45713" marB="4571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772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Fatigue (p = 0,02)</a:t>
                      </a:r>
                    </a:p>
                  </a:txBody>
                  <a:tcPr marT="45713" marB="4571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65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65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65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1 %</a:t>
                      </a:r>
                    </a:p>
                  </a:txBody>
                  <a:tcPr marT="45736" marB="45736" horzOverflow="overflow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Titre 22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noProof="1" smtClean="0">
                <a:ea typeface="ＭＳ Ｐゴシック"/>
                <a:cs typeface="ＭＳ Ｐゴシック"/>
              </a:rPr>
              <a:t>Etude STRATEGY-NNRTI : switch INNTI pour EVG/c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Espace réservé du contenu 2"/>
          <p:cNvSpPr>
            <a:spLocks noGrp="1"/>
          </p:cNvSpPr>
          <p:nvPr>
            <p:ph idx="1"/>
          </p:nvPr>
        </p:nvSpPr>
        <p:spPr>
          <a:xfrm>
            <a:off x="50800" y="1295400"/>
            <a:ext cx="8864600" cy="4953000"/>
          </a:xfrm>
        </p:spPr>
        <p:txBody>
          <a:bodyPr/>
          <a:lstStyle/>
          <a:p>
            <a:pPr>
              <a:buFont typeface="Wingdings" pitchFamily="-65" charset="2"/>
              <a:buChar char="§"/>
              <a:defRPr/>
            </a:pPr>
            <a:r>
              <a:rPr lang="fr-FR" altLang="fr-FR" sz="2400" b="1" dirty="0" smtClean="0">
                <a:latin typeface="+mj-lt"/>
                <a:ea typeface="ＭＳ Ｐゴシック" pitchFamily="-65" charset="-128"/>
              </a:rPr>
              <a:t>Autres données de tolérance</a:t>
            </a:r>
          </a:p>
          <a:p>
            <a:pPr lvl="1">
              <a:defRPr/>
            </a:pPr>
            <a:r>
              <a:rPr lang="fr-FR" altLang="fr-FR" sz="2000" dirty="0" smtClean="0">
                <a:ea typeface="ＭＳ Ｐゴシック" pitchFamily="-65" charset="-128"/>
              </a:rPr>
              <a:t>Incidence et prévalence des céphalées et des nausées deviennent similaires entre les groupes à partir de S12</a:t>
            </a:r>
          </a:p>
          <a:p>
            <a:pPr lvl="1">
              <a:defRPr/>
            </a:pPr>
            <a:r>
              <a:rPr lang="fr-FR" altLang="fr-FR" sz="2000" dirty="0" smtClean="0">
                <a:ea typeface="ＭＳ Ｐゴシック" pitchFamily="-65" charset="-128"/>
              </a:rPr>
              <a:t>Anomalies biologiques de grade 3-4 : 10 % dans le groupe </a:t>
            </a:r>
            <a:r>
              <a:rPr lang="fr-FR" altLang="fr-FR" sz="2000" dirty="0" err="1" smtClean="0">
                <a:ea typeface="ＭＳ Ｐゴシック" pitchFamily="-65" charset="-128"/>
              </a:rPr>
              <a:t>switch</a:t>
            </a:r>
            <a:r>
              <a:rPr lang="fr-FR" altLang="fr-FR" sz="2000" dirty="0" smtClean="0">
                <a:ea typeface="ＭＳ Ｐゴシック" pitchFamily="-65" charset="-128"/>
              </a:rPr>
              <a:t> vs 14 % dans le groupe maintien</a:t>
            </a:r>
          </a:p>
          <a:p>
            <a:pPr lvl="1">
              <a:defRPr/>
            </a:pPr>
            <a:r>
              <a:rPr lang="fr-FR" altLang="fr-FR" sz="2000" dirty="0" smtClean="0">
                <a:ea typeface="ＭＳ Ｐゴシック" pitchFamily="-65" charset="-128"/>
              </a:rPr>
              <a:t>Elévation de la créatinine dans le groupe </a:t>
            </a:r>
            <a:r>
              <a:rPr lang="fr-FR" altLang="fr-FR" sz="2000" dirty="0" err="1" smtClean="0">
                <a:ea typeface="ＭＳ Ｐゴシック" pitchFamily="-65" charset="-128"/>
              </a:rPr>
              <a:t>switch</a:t>
            </a:r>
            <a:r>
              <a:rPr lang="fr-FR" altLang="fr-FR" sz="2000" dirty="0" smtClean="0">
                <a:ea typeface="ＭＳ Ｐゴシック" pitchFamily="-65" charset="-128"/>
              </a:rPr>
              <a:t> à S4, se stabilisant jusqu’à S48 (médiane +11 </a:t>
            </a:r>
            <a:r>
              <a:rPr lang="fr-FR" altLang="fr-FR" sz="2000" dirty="0" err="1" smtClean="0">
                <a:latin typeface="Symbol" pitchFamily="-65" charset="2"/>
                <a:ea typeface="ＭＳ Ｐゴシック" pitchFamily="-65" charset="-128"/>
              </a:rPr>
              <a:t>m</a:t>
            </a:r>
            <a:r>
              <a:rPr lang="fr-FR" altLang="fr-FR" sz="2000" dirty="0" err="1" smtClean="0">
                <a:ea typeface="ＭＳ Ｐゴシック" pitchFamily="-65" charset="-128"/>
              </a:rPr>
              <a:t>mol</a:t>
            </a:r>
            <a:r>
              <a:rPr lang="fr-FR" altLang="fr-FR" sz="2000" dirty="0" smtClean="0">
                <a:ea typeface="ＭＳ Ｐゴシック" pitchFamily="-65" charset="-128"/>
              </a:rPr>
              <a:t>/l)</a:t>
            </a:r>
          </a:p>
          <a:p>
            <a:pPr lvl="1">
              <a:defRPr/>
            </a:pPr>
            <a:r>
              <a:rPr lang="fr-FR" altLang="fr-FR" sz="2000" dirty="0" smtClean="0">
                <a:ea typeface="ＭＳ Ｐゴシック" pitchFamily="-65" charset="-128"/>
              </a:rPr>
              <a:t>Faible diminution du HDL-cholestérol dans le groupe </a:t>
            </a:r>
            <a:r>
              <a:rPr lang="fr-FR" altLang="fr-FR" sz="2000" dirty="0" err="1" smtClean="0">
                <a:ea typeface="ＭＳ Ｐゴシック" pitchFamily="-65" charset="-128"/>
              </a:rPr>
              <a:t>switch</a:t>
            </a:r>
            <a:r>
              <a:rPr lang="fr-FR" altLang="fr-FR" sz="2000" dirty="0" smtClean="0">
                <a:ea typeface="ＭＳ Ｐゴシック" pitchFamily="-65" charset="-128"/>
              </a:rPr>
              <a:t> vs pas </a:t>
            </a:r>
            <a:br>
              <a:rPr lang="fr-FR" altLang="fr-FR" sz="2000" dirty="0" smtClean="0">
                <a:ea typeface="ＭＳ Ｐゴシック" pitchFamily="-65" charset="-128"/>
              </a:rPr>
            </a:br>
            <a:r>
              <a:rPr lang="fr-FR" altLang="fr-FR" sz="2000" dirty="0" smtClean="0">
                <a:ea typeface="ＭＳ Ｐゴシック" pitchFamily="-65" charset="-128"/>
              </a:rPr>
              <a:t>de modification dans le groupe maintien</a:t>
            </a:r>
          </a:p>
          <a:p>
            <a:pPr lvl="1">
              <a:defRPr/>
            </a:pPr>
            <a:r>
              <a:rPr lang="fr-FR" altLang="fr-FR" sz="2000" dirty="0" smtClean="0">
                <a:ea typeface="ＭＳ Ｐゴシック" pitchFamily="-65" charset="-128"/>
              </a:rPr>
              <a:t>Dans le sous-groupe avec </a:t>
            </a:r>
            <a:r>
              <a:rPr lang="fr-FR" altLang="fr-FR" sz="2000" dirty="0" err="1" smtClean="0">
                <a:ea typeface="ＭＳ Ｐゴシック" pitchFamily="-65" charset="-128"/>
              </a:rPr>
              <a:t>switch</a:t>
            </a:r>
            <a:r>
              <a:rPr lang="fr-FR" altLang="fr-FR" sz="2000" dirty="0" smtClean="0">
                <a:ea typeface="ＭＳ Ｐゴシック" pitchFamily="-65" charset="-128"/>
              </a:rPr>
              <a:t> de EFV + FTC + TDF pour EVG/c/FTC/TDF</a:t>
            </a:r>
          </a:p>
          <a:p>
            <a:pPr lvl="2">
              <a:defRPr/>
            </a:pPr>
            <a:r>
              <a:rPr lang="fr-FR" altLang="fr-FR" sz="2000" dirty="0" smtClean="0">
                <a:ea typeface="ＭＳ Ｐゴシック" pitchFamily="-65" charset="-128"/>
              </a:rPr>
              <a:t>Amélioration des lipides</a:t>
            </a:r>
          </a:p>
          <a:p>
            <a:pPr lvl="2">
              <a:defRPr/>
            </a:pPr>
            <a:r>
              <a:rPr lang="fr-FR" altLang="fr-FR" sz="2000" dirty="0" smtClean="0">
                <a:ea typeface="ＭＳ Ｐゴシック" pitchFamily="-65" charset="-128"/>
              </a:rPr>
              <a:t>HIV </a:t>
            </a:r>
            <a:r>
              <a:rPr lang="fr-FR" altLang="fr-FR" sz="2000" dirty="0" err="1" smtClean="0">
                <a:ea typeface="ＭＳ Ｐゴシック" pitchFamily="-65" charset="-128"/>
              </a:rPr>
              <a:t>Symptom</a:t>
            </a:r>
            <a:r>
              <a:rPr lang="fr-FR" altLang="fr-FR" sz="2000" dirty="0" smtClean="0">
                <a:ea typeface="ＭＳ Ｐゴシック" pitchFamily="-65" charset="-128"/>
              </a:rPr>
              <a:t> Index : amélioration des troubles du SNC</a:t>
            </a:r>
          </a:p>
          <a:p>
            <a:pPr lvl="2">
              <a:defRPr/>
            </a:pPr>
            <a:r>
              <a:rPr lang="fr-FR" altLang="fr-FR" sz="2000" dirty="0" smtClean="0">
                <a:ea typeface="ＭＳ Ｐゴシック" pitchFamily="-65" charset="-128"/>
              </a:rPr>
              <a:t>Score de satisfaction au traitement plus élevé à S4 et S24</a:t>
            </a:r>
          </a:p>
        </p:txBody>
      </p:sp>
      <p:sp>
        <p:nvSpPr>
          <p:cNvPr id="29699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>
                <a:solidFill>
                  <a:srgbClr val="CC0000"/>
                </a:solidFill>
              </a:rPr>
              <a:t>Pozniak A. Lancet Infect Dis 2014;14:590-9</a:t>
            </a:r>
          </a:p>
        </p:txBody>
      </p:sp>
      <p:sp>
        <p:nvSpPr>
          <p:cNvPr id="29700" name="AutoShape 162"/>
          <p:cNvSpPr>
            <a:spLocks noChangeArrowheads="1"/>
          </p:cNvSpPr>
          <p:nvPr/>
        </p:nvSpPr>
        <p:spPr bwMode="auto">
          <a:xfrm>
            <a:off x="0" y="6570663"/>
            <a:ext cx="12954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STRATEGY-NNRTI</a:t>
            </a:r>
          </a:p>
        </p:txBody>
      </p:sp>
      <p:sp>
        <p:nvSpPr>
          <p:cNvPr id="7" name="Titre 22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noProof="1" smtClean="0">
                <a:ea typeface="ＭＳ Ｐゴシック"/>
                <a:cs typeface="ＭＳ Ｐゴシック"/>
              </a:rPr>
              <a:t>Etude STRATEGY-NNRTI : switch INNTI pour EVG/c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Espace réservé du contenu 2"/>
          <p:cNvSpPr>
            <a:spLocks noGrp="1"/>
          </p:cNvSpPr>
          <p:nvPr>
            <p:ph idx="1"/>
          </p:nvPr>
        </p:nvSpPr>
        <p:spPr>
          <a:xfrm>
            <a:off x="50800" y="1152525"/>
            <a:ext cx="9024938" cy="5303838"/>
          </a:xfrm>
        </p:spPr>
        <p:txBody>
          <a:bodyPr/>
          <a:lstStyle/>
          <a:p>
            <a:pPr>
              <a:spcBef>
                <a:spcPts val="75"/>
              </a:spcBef>
              <a:buFont typeface="Wingdings" pitchFamily="-65" charset="2"/>
              <a:buChar char="§"/>
              <a:defRPr/>
            </a:pPr>
            <a:r>
              <a:rPr lang="fr-FR" altLang="fr-FR" sz="2400" b="1" dirty="0" smtClean="0">
                <a:latin typeface="+mj-lt"/>
                <a:ea typeface="ＭＳ Ｐゴシック" pitchFamily="-65" charset="-128"/>
              </a:rPr>
              <a:t>Conclusion</a:t>
            </a:r>
          </a:p>
          <a:p>
            <a:pPr lvl="1">
              <a:spcBef>
                <a:spcPts val="75"/>
              </a:spcBef>
              <a:defRPr/>
            </a:pPr>
            <a:r>
              <a:rPr lang="fr-FR" altLang="fr-FR" sz="1900" dirty="0" smtClean="0">
                <a:ea typeface="ＭＳ Ｐゴシック" pitchFamily="-65" charset="-128"/>
              </a:rPr>
              <a:t>EVG/c/FTC/TDF est non inférieur à la poursuite d’un traitement en cours comportant INNTI + FTC et TDF chez des patients VIH adultes, avec suppression virologique et absence d’antécédent d’échec virologique </a:t>
            </a:r>
            <a:br>
              <a:rPr lang="fr-FR" altLang="fr-FR" sz="1900" dirty="0" smtClean="0">
                <a:ea typeface="ＭＳ Ｐゴシック" pitchFamily="-65" charset="-128"/>
              </a:rPr>
            </a:br>
            <a:r>
              <a:rPr lang="fr-FR" altLang="fr-FR" sz="1900" dirty="0" smtClean="0">
                <a:ea typeface="ＭＳ Ｐゴシック" pitchFamily="-65" charset="-128"/>
              </a:rPr>
              <a:t>ou de résistance à FTC ou TDF</a:t>
            </a:r>
          </a:p>
          <a:p>
            <a:pPr lvl="1">
              <a:spcBef>
                <a:spcPts val="75"/>
              </a:spcBef>
              <a:defRPr/>
            </a:pPr>
            <a:r>
              <a:rPr lang="fr-FR" altLang="fr-FR" sz="1900" dirty="0" smtClean="0">
                <a:ea typeface="ＭＳ Ｐゴシック" pitchFamily="-65" charset="-128"/>
              </a:rPr>
              <a:t>Faible fréquence d’échec virologique et absence d’émergence de résistance dans le groupe </a:t>
            </a:r>
            <a:r>
              <a:rPr lang="fr-FR" altLang="fr-FR" sz="1900" dirty="0" err="1" smtClean="0">
                <a:ea typeface="ＭＳ Ｐゴシック" pitchFamily="-65" charset="-128"/>
              </a:rPr>
              <a:t>switché</a:t>
            </a:r>
            <a:r>
              <a:rPr lang="fr-FR" altLang="fr-FR" sz="1900" dirty="0" smtClean="0">
                <a:ea typeface="ＭＳ Ｐゴシック" pitchFamily="-65" charset="-128"/>
              </a:rPr>
              <a:t> pour EVG/c/FTC/TDF </a:t>
            </a:r>
          </a:p>
          <a:p>
            <a:pPr lvl="1">
              <a:spcBef>
                <a:spcPts val="75"/>
              </a:spcBef>
              <a:defRPr/>
            </a:pPr>
            <a:r>
              <a:rPr lang="fr-FR" altLang="fr-FR" sz="1900" dirty="0" smtClean="0">
                <a:ea typeface="ＭＳ Ｐゴシック" pitchFamily="-65" charset="-128"/>
              </a:rPr>
              <a:t>Rares interruptions pour événements indésirables</a:t>
            </a:r>
          </a:p>
          <a:p>
            <a:pPr lvl="1">
              <a:spcBef>
                <a:spcPts val="75"/>
              </a:spcBef>
              <a:defRPr/>
            </a:pPr>
            <a:r>
              <a:rPr lang="fr-FR" altLang="fr-FR" sz="1900" dirty="0" smtClean="0">
                <a:ea typeface="ＭＳ Ｐゴシック" pitchFamily="-65" charset="-128"/>
              </a:rPr>
              <a:t>Fatigue, toux, céphalées et nausées plus fréquents dans le groupe </a:t>
            </a:r>
            <a:r>
              <a:rPr lang="fr-FR" altLang="fr-FR" sz="1900" dirty="0" err="1" smtClean="0">
                <a:ea typeface="ＭＳ Ｐゴシック" pitchFamily="-65" charset="-128"/>
              </a:rPr>
              <a:t>switch</a:t>
            </a:r>
            <a:r>
              <a:rPr lang="fr-FR" altLang="fr-FR" sz="1900" dirty="0" smtClean="0">
                <a:ea typeface="ＭＳ Ｐゴシック" pitchFamily="-65" charset="-128"/>
              </a:rPr>
              <a:t> </a:t>
            </a:r>
          </a:p>
          <a:p>
            <a:pPr lvl="1">
              <a:spcBef>
                <a:spcPts val="75"/>
              </a:spcBef>
              <a:defRPr/>
            </a:pPr>
            <a:r>
              <a:rPr lang="fr-FR" altLang="fr-FR" sz="1900" dirty="0" smtClean="0">
                <a:ea typeface="ＭＳ Ｐゴシック" pitchFamily="-65" charset="-128"/>
              </a:rPr>
              <a:t>Diminution de la  fréquence des symptômes du SNC chez les patients </a:t>
            </a:r>
            <a:r>
              <a:rPr lang="fr-FR" altLang="fr-FR" sz="1900" dirty="0" err="1" smtClean="0">
                <a:ea typeface="ＭＳ Ｐゴシック" pitchFamily="-65" charset="-128"/>
              </a:rPr>
              <a:t>switchés</a:t>
            </a:r>
            <a:r>
              <a:rPr lang="fr-FR" altLang="fr-FR" sz="1900" dirty="0" smtClean="0">
                <a:ea typeface="ＭＳ Ｐゴシック" pitchFamily="-65" charset="-128"/>
              </a:rPr>
              <a:t> de EFV</a:t>
            </a:r>
          </a:p>
          <a:p>
            <a:pPr lvl="1">
              <a:spcBef>
                <a:spcPts val="75"/>
              </a:spcBef>
              <a:defRPr/>
            </a:pPr>
            <a:r>
              <a:rPr lang="fr-FR" altLang="fr-FR" sz="1900" dirty="0" smtClean="0">
                <a:ea typeface="ＭＳ Ｐゴシック" pitchFamily="-65" charset="-128"/>
              </a:rPr>
              <a:t>Elévation de la créatinine similaire à celle de la phase 3 de EGV/c/FTC/TDF</a:t>
            </a:r>
          </a:p>
          <a:p>
            <a:pPr lvl="1">
              <a:spcBef>
                <a:spcPts val="75"/>
              </a:spcBef>
              <a:defRPr/>
            </a:pPr>
            <a:r>
              <a:rPr lang="fr-FR" altLang="fr-FR" sz="1900" dirty="0" smtClean="0">
                <a:ea typeface="ＭＳ Ｐゴシック" pitchFamily="-65" charset="-128"/>
              </a:rPr>
              <a:t>Amélioration modérée des lipides chez les patients </a:t>
            </a:r>
            <a:r>
              <a:rPr lang="fr-FR" altLang="fr-FR" sz="1900" dirty="0" err="1" smtClean="0">
                <a:ea typeface="ＭＳ Ｐゴシック" pitchFamily="-65" charset="-128"/>
              </a:rPr>
              <a:t>switchés</a:t>
            </a:r>
            <a:r>
              <a:rPr lang="fr-FR" altLang="fr-FR" sz="1900" dirty="0" smtClean="0">
                <a:ea typeface="ＭＳ Ｐゴシック" pitchFamily="-65" charset="-128"/>
              </a:rPr>
              <a:t> de EFV</a:t>
            </a:r>
          </a:p>
          <a:p>
            <a:pPr lvl="1">
              <a:spcBef>
                <a:spcPts val="75"/>
              </a:spcBef>
              <a:defRPr/>
            </a:pPr>
            <a:endParaRPr lang="fr-FR" altLang="fr-FR" sz="1900" dirty="0" smtClean="0">
              <a:ea typeface="ＭＳ Ｐゴシック" pitchFamily="-65" charset="-128"/>
            </a:endParaRPr>
          </a:p>
          <a:p>
            <a:pPr lvl="1">
              <a:spcBef>
                <a:spcPts val="75"/>
              </a:spcBef>
              <a:defRPr/>
            </a:pPr>
            <a:r>
              <a:rPr lang="fr-FR" altLang="fr-FR" sz="1900" dirty="0" smtClean="0">
                <a:ea typeface="ＭＳ Ｐゴシック" pitchFamily="-65" charset="-128"/>
              </a:rPr>
              <a:t>EVG/c/FTC/TDF est une option de </a:t>
            </a:r>
            <a:r>
              <a:rPr lang="fr-FR" altLang="fr-FR" sz="1900" dirty="0" err="1" smtClean="0">
                <a:ea typeface="ＭＳ Ｐゴシック" pitchFamily="-65" charset="-128"/>
              </a:rPr>
              <a:t>switch</a:t>
            </a:r>
            <a:r>
              <a:rPr lang="fr-FR" altLang="fr-FR" sz="1900" dirty="0" smtClean="0">
                <a:ea typeface="ＭＳ Ｐゴシック" pitchFamily="-65" charset="-128"/>
              </a:rPr>
              <a:t> chez les patients avec suppression virologique sous un schéma avec INNTI, sans antécédent d’échec virologique, lorsque la poursuite de schéma n’est pas souhaité</a:t>
            </a:r>
          </a:p>
        </p:txBody>
      </p:sp>
      <p:sp>
        <p:nvSpPr>
          <p:cNvPr id="30723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>
                <a:solidFill>
                  <a:srgbClr val="CC0000"/>
                </a:solidFill>
              </a:rPr>
              <a:t>Pozniak A. Lancet Infect Dis 2014;14:590-9</a:t>
            </a:r>
          </a:p>
        </p:txBody>
      </p:sp>
      <p:sp>
        <p:nvSpPr>
          <p:cNvPr id="30724" name="AutoShape 162"/>
          <p:cNvSpPr>
            <a:spLocks noChangeArrowheads="1"/>
          </p:cNvSpPr>
          <p:nvPr/>
        </p:nvSpPr>
        <p:spPr bwMode="auto">
          <a:xfrm>
            <a:off x="0" y="6570663"/>
            <a:ext cx="12954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STRATEGY-NNRTI</a:t>
            </a:r>
          </a:p>
        </p:txBody>
      </p:sp>
      <p:sp>
        <p:nvSpPr>
          <p:cNvPr id="7" name="Titre 22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noProof="1" smtClean="0">
                <a:ea typeface="ＭＳ Ｐゴシック"/>
                <a:cs typeface="ＭＳ Ｐゴシック"/>
              </a:rPr>
              <a:t>Etude STRATEGY-NNRTI : switch INNTI pour EVG/c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5">
            <a:lumMod val="50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27042</TotalTime>
  <Words>830</Words>
  <Application>Microsoft Office PowerPoint</Application>
  <PresentationFormat>Affichage à l'écran (4:3)</PresentationFormat>
  <Paragraphs>234</Paragraphs>
  <Slides>9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ARV_trials_2014</vt:lpstr>
      <vt:lpstr>Switch pour EVG/c/FTC/TDF</vt:lpstr>
      <vt:lpstr>Etude STRATEGY-NNRTI : switch INNTI pour EVG/c</vt:lpstr>
      <vt:lpstr>Etude STRATEGY-NNRTI : switch INNTI pour EVG/c</vt:lpstr>
      <vt:lpstr>Etude STRATEGY-NNRTI : switch INNTI pour EVG/c</vt:lpstr>
      <vt:lpstr>Etude STRATEGY-NNRTI : switch INNTI pour EVG/c</vt:lpstr>
      <vt:lpstr>Etude STRATEGY-NNRTI : switch INNTI pour EVG/c</vt:lpstr>
      <vt:lpstr>Etude STRATEGY-NNRTI : switch INNTI pour EVG/c</vt:lpstr>
      <vt:lpstr>Etude STRATEGY-NNRTI : switch INNTI pour EVG/c</vt:lpstr>
      <vt:lpstr>Etude STRATEGY-NNRTI : switch INNTI pour EVG/c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subject>AEI - www.aei.fr</dc:subject>
  <dc:creator>Pedro Cahn, Anton Poszniak, François Raffi</dc:creator>
  <cp:lastModifiedBy>Utilisateur</cp:lastModifiedBy>
  <cp:revision>497</cp:revision>
  <dcterms:created xsi:type="dcterms:W3CDTF">2014-12-22T14:44:48Z</dcterms:created>
  <dcterms:modified xsi:type="dcterms:W3CDTF">2015-01-28T20:11:28Z</dcterms:modified>
</cp:coreProperties>
</file>