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77" r:id="rId2"/>
    <p:sldId id="376" r:id="rId3"/>
    <p:sldId id="359" r:id="rId4"/>
    <p:sldId id="360" r:id="rId5"/>
    <p:sldId id="374" r:id="rId6"/>
    <p:sldId id="362" r:id="rId7"/>
    <p:sldId id="363" r:id="rId8"/>
    <p:sldId id="364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3399"/>
    <a:srgbClr val="CC3300"/>
    <a:srgbClr val="777777"/>
    <a:srgbClr val="FF6600"/>
    <a:srgbClr val="002060"/>
    <a:srgbClr val="DDDDD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17" autoAdjust="0"/>
  </p:normalViewPr>
  <p:slideViewPr>
    <p:cSldViewPr snapToObjects="1">
      <p:cViewPr>
        <p:scale>
          <a:sx n="119" d="100"/>
          <a:sy n="119" d="100"/>
        </p:scale>
        <p:origin x="-1320" y="-5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7984"/>
    </p:cViewPr>
  </p:sorterViewPr>
  <p:notesViewPr>
    <p:cSldViewPr snapToObjects="1">
      <p:cViewPr varScale="1">
        <p:scale>
          <a:sx n="90" d="100"/>
          <a:sy n="90" d="100"/>
        </p:scale>
        <p:origin x="-3816" y="-96"/>
      </p:cViewPr>
      <p:guideLst>
        <p:guide orient="horz" pos="2653"/>
        <p:guide pos="2160"/>
        <p:guide pos="391"/>
        <p:guide pos="36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1CC2CE9A-3E63-45D2-8D86-4CD35BC62296}" type="datetime1">
              <a:rPr lang="fr-FR" altLang="fr-FR"/>
              <a:pPr>
                <a:defRPr/>
              </a:pPr>
              <a:t>28/01/2015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EDC114AB-3F47-4F4F-BD42-639E651317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4132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F5C53EF6-9CB1-4FE7-B354-32FD703AD36A}" type="datetime1">
              <a:rPr lang="fr-FR" altLang="fr-FR"/>
              <a:pPr>
                <a:defRPr/>
              </a:pPr>
              <a:t>28/01/2015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42950" indent="-28575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430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002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574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dirty="0" smtClean="0">
                <a:latin typeface="Trebuchet MS" pitchFamily="-65" charset="0"/>
                <a:cs typeface="+mn-cs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9363" y="86042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F256383D-132C-41A4-8E07-674B903CDDF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87111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smtClean="0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C6D6613-D65A-410C-B542-54ED310AC949}" type="slidenum">
              <a:rPr lang="fr-FR" sz="1200"/>
              <a:pPr algn="r" defTabSz="850900"/>
              <a:t>1</a:t>
            </a:fld>
            <a:endParaRPr 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7532A8-70C0-44A4-B9D7-205C2D30EC15}" type="slidenum">
              <a:rPr lang="fr-FR" altLang="fr-FR" smtClean="0">
                <a:solidFill>
                  <a:srgbClr val="000000"/>
                </a:solidFill>
                <a:ea typeface="ＭＳ Ｐゴシック"/>
                <a:cs typeface="ＭＳ Ｐゴシック"/>
              </a:rPr>
              <a:pPr/>
              <a:t>2</a:t>
            </a:fld>
            <a:endParaRPr lang="fr-FR" altLang="fr-FR" smtClean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112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altLang="fr-FR" sz="1300" dirty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DC645BA-3907-48B5-B4C7-5B714B928BCF}" type="slidenum">
              <a:rPr lang="fr-FR" alt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altLang="fr-FR" smtClean="0">
              <a:ea typeface="ＭＳ Ｐゴシック"/>
              <a:cs typeface="ＭＳ Ｐゴシック"/>
            </a:endParaRPr>
          </a:p>
        </p:txBody>
      </p:sp>
      <p:sp>
        <p:nvSpPr>
          <p:cNvPr id="1331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183F9-8EDA-4D5D-AB4E-B5D6337ADFC6}" type="slidenum">
              <a:rPr lang="fr-FR" altLang="fr-FR" smtClean="0">
                <a:ea typeface="ＭＳ Ｐゴシック"/>
                <a:cs typeface="ＭＳ Ｐゴシック"/>
              </a:rPr>
              <a:pPr/>
              <a:t>4</a:t>
            </a:fld>
            <a:endParaRPr lang="fr-FR" altLang="fr-FR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/>
                <a:cs typeface="ＭＳ Ｐゴシック"/>
              </a:rPr>
              <a:t>Switch pour EVG/c/FTC/TDF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65" charset="2"/>
              <a:buChar char="§"/>
              <a:defRPr/>
            </a:pPr>
            <a:r>
              <a:rPr lang="fr-FR" sz="2800" b="1" dirty="0" smtClean="0">
                <a:latin typeface="Calibri" pitchFamily="-84" charset="0"/>
                <a:ea typeface="ＭＳ Ｐゴシック" pitchFamily="-84" charset="-128"/>
              </a:rPr>
              <a:t>Etude STRATEGY-PI</a:t>
            </a:r>
          </a:p>
          <a:p>
            <a:pPr>
              <a:buFont typeface="Wingdings" pitchFamily="-65" charset="2"/>
              <a:buChar char="§"/>
              <a:defRPr/>
            </a:pPr>
            <a:r>
              <a:rPr lang="fr-FR" sz="2800" b="1" dirty="0" smtClean="0">
                <a:solidFill>
                  <a:schemeClr val="bg1">
                    <a:lumMod val="75000"/>
                  </a:schemeClr>
                </a:solidFill>
                <a:latin typeface="Calibri" pitchFamily="-84" charset="0"/>
                <a:ea typeface="ＭＳ Ｐゴシック" pitchFamily="-84" charset="-128"/>
              </a:rPr>
              <a:t>Etude STRATEGY-NNRTI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194" name="Espace réservé du contenu 2"/>
          <p:cNvSpPr>
            <a:spLocks/>
          </p:cNvSpPr>
          <p:nvPr/>
        </p:nvSpPr>
        <p:spPr bwMode="auto">
          <a:xfrm>
            <a:off x="34925" y="4343400"/>
            <a:ext cx="9066213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2800" b="1" dirty="0" smtClean="0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dirty="0" smtClean="0">
                <a:solidFill>
                  <a:srgbClr val="000066"/>
                </a:solidFill>
              </a:rPr>
              <a:t>Principal : proportion de patients maintenant ARN VIH &lt; 50 c/ml à S48 </a:t>
            </a:r>
            <a:br>
              <a:rPr lang="fr-FR" altLang="fr-FR" dirty="0" smtClean="0">
                <a:solidFill>
                  <a:srgbClr val="000066"/>
                </a:solidFill>
              </a:rPr>
            </a:br>
            <a:r>
              <a:rPr lang="fr-FR" altLang="fr-FR" dirty="0" smtClean="0">
                <a:solidFill>
                  <a:srgbClr val="000066"/>
                </a:solidFill>
              </a:rPr>
              <a:t>(</a:t>
            </a:r>
            <a:r>
              <a:rPr lang="fr-FR" altLang="fr-FR" dirty="0" err="1" smtClean="0">
                <a:solidFill>
                  <a:srgbClr val="000066"/>
                </a:solidFill>
              </a:rPr>
              <a:t>ITTm</a:t>
            </a:r>
            <a:r>
              <a:rPr lang="fr-FR" altLang="fr-FR" dirty="0" smtClean="0">
                <a:solidFill>
                  <a:srgbClr val="000066"/>
                </a:solidFill>
              </a:rPr>
              <a:t>, </a:t>
            </a:r>
            <a:r>
              <a:rPr lang="fr-FR" altLang="fr-FR" dirty="0" err="1" smtClean="0">
                <a:solidFill>
                  <a:srgbClr val="000066"/>
                </a:solidFill>
              </a:rPr>
              <a:t>snapshot</a:t>
            </a:r>
            <a:r>
              <a:rPr lang="fr-FR" altLang="fr-FR" dirty="0" smtClean="0">
                <a:solidFill>
                  <a:srgbClr val="000066"/>
                </a:solidFill>
              </a:rPr>
              <a:t>) ; non-infériorité si borne inférieure de l’IC 95 % bilatéral de la différence = -12 %, puissance de 85%. Si non infériorité et borne inférieure &gt; 0, évaluation de la supériorité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noProof="1" smtClean="0">
                <a:solidFill>
                  <a:srgbClr val="000066"/>
                </a:solidFill>
              </a:rPr>
              <a:t>Secondaires : proportion de patients maintenant ARN VIH &lt; 50 c/ml à S48 (algorithme TLOVR), CD4, tolérance, effets indésirables</a:t>
            </a:r>
            <a:endParaRPr lang="fr-FR" altLang="fr-FR" b="1" noProof="1">
              <a:solidFill>
                <a:srgbClr val="000066"/>
              </a:solidFill>
            </a:endParaRP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/>
        </p:nvGraphicFramePr>
        <p:xfrm>
          <a:off x="4867275" y="2517775"/>
          <a:ext cx="2905125" cy="525463"/>
        </p:xfrm>
        <a:graphic>
          <a:graphicData uri="http://schemas.openxmlformats.org/drawingml/2006/table">
            <a:tbl>
              <a:tblPr/>
              <a:tblGrid>
                <a:gridCol w="29051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EVG/c/FTC/TDF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/>
        </p:nvGraphicFramePr>
        <p:xfrm>
          <a:off x="4867275" y="3508375"/>
          <a:ext cx="2905125" cy="525463"/>
        </p:xfrm>
        <a:graphic>
          <a:graphicData uri="http://schemas.openxmlformats.org/drawingml/2006/table">
            <a:tbl>
              <a:tblPr/>
              <a:tblGrid>
                <a:gridCol w="29051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Maintien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IP/r + FTC + TDF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</a:tbl>
          </a:graphicData>
        </a:graphic>
      </p:graphicFrame>
      <p:sp>
        <p:nvSpPr>
          <p:cNvPr id="8207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8208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cxnSp>
        <p:nvCxnSpPr>
          <p:cNvPr id="8209" name="Connecteur droit 66"/>
          <p:cNvCxnSpPr>
            <a:cxnSpLocks noChangeShapeType="1"/>
          </p:cNvCxnSpPr>
          <p:nvPr/>
        </p:nvCxnSpPr>
        <p:spPr bwMode="auto">
          <a:xfrm rot="5400000">
            <a:off x="3542507" y="24328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210" name="Oval 170"/>
          <p:cNvSpPr>
            <a:spLocks noChangeArrowheads="1"/>
          </p:cNvSpPr>
          <p:nvPr/>
        </p:nvSpPr>
        <p:spPr bwMode="auto">
          <a:xfrm>
            <a:off x="2971800" y="12192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 defTabSz="914400"/>
            <a:r>
              <a:rPr lang="fr-FR" alt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2 : 1</a:t>
            </a:r>
          </a:p>
          <a:p>
            <a:pPr algn="ctr" defTabSz="914400"/>
            <a:r>
              <a:rPr lang="fr-FR" altLang="fr-FR" sz="1400" b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En ouvert</a:t>
            </a:r>
            <a:endParaRPr lang="fr-FR" altLang="fr-FR" sz="1400" b="1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211" name="AutoShape 162"/>
          <p:cNvSpPr>
            <a:spLocks noChangeArrowheads="1"/>
          </p:cNvSpPr>
          <p:nvPr/>
        </p:nvSpPr>
        <p:spPr bwMode="auto">
          <a:xfrm>
            <a:off x="138113" y="2242702"/>
            <a:ext cx="3190875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lIns="36000" rIns="36000" anchor="ctr">
            <a:spAutoFit/>
          </a:bodyPr>
          <a:lstStyle/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VIH+ ≥ 18 ans</a:t>
            </a:r>
          </a:p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Sous FTC + TDF + IP/r</a:t>
            </a:r>
          </a:p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ARN VIH &lt; 50 c/ml &gt; 6 mois</a:t>
            </a:r>
          </a:p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d’échec virologique</a:t>
            </a:r>
          </a:p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Génotype avant traitement ARV sans résistance aux ARV de l’étude</a:t>
            </a:r>
          </a:p>
          <a:p>
            <a:pPr algn="ctr" defTabSz="914400"/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 d’inhibiteur d‘</a:t>
            </a:r>
            <a:r>
              <a:rPr lang="fr-FR" altLang="fr-FR" sz="1400" b="1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intégrase</a:t>
            </a:r>
            <a:endParaRPr lang="fr-FR" altLang="fr-FR" sz="1400" b="1" dirty="0" smtClean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  <a:p>
            <a:pPr algn="ctr" defTabSz="914400"/>
            <a:r>
              <a:rPr lang="fr-FR" altLang="fr-FR" sz="1400" b="1" dirty="0" err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</a:t>
            </a:r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</a:t>
            </a:r>
            <a:r>
              <a:rPr lang="fr-FR" altLang="fr-FR" sz="1400" b="1" u="sng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altLang="fr-FR" sz="1400" b="1" dirty="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70 ml/min</a:t>
            </a:r>
            <a:endParaRPr lang="fr-FR" altLang="fr-FR" sz="1400" b="1" dirty="0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8212" name="AutoShape 60"/>
          <p:cNvCxnSpPr>
            <a:cxnSpLocks noChangeShapeType="1"/>
          </p:cNvCxnSpPr>
          <p:nvPr/>
        </p:nvCxnSpPr>
        <p:spPr bwMode="auto">
          <a:xfrm rot="10800000" flipH="1" flipV="1">
            <a:off x="4852988" y="277018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3" name="Line 63"/>
          <p:cNvSpPr>
            <a:spLocks noChangeShapeType="1"/>
          </p:cNvSpPr>
          <p:nvPr/>
        </p:nvSpPr>
        <p:spPr bwMode="auto">
          <a:xfrm>
            <a:off x="3324225" y="3260725"/>
            <a:ext cx="75247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4" name="Rectangle 9"/>
          <p:cNvSpPr>
            <a:spLocks noChangeArrowheads="1"/>
          </p:cNvSpPr>
          <p:nvPr/>
        </p:nvSpPr>
        <p:spPr bwMode="auto">
          <a:xfrm>
            <a:off x="4075113" y="3436938"/>
            <a:ext cx="827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145</a:t>
            </a:r>
            <a:endParaRPr lang="fr-FR" altLang="fr-FR" sz="1600" b="1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215" name="Rectangle 8"/>
          <p:cNvSpPr>
            <a:spLocks noChangeArrowheads="1"/>
          </p:cNvSpPr>
          <p:nvPr/>
        </p:nvSpPr>
        <p:spPr bwMode="auto">
          <a:xfrm>
            <a:off x="4075113" y="2443163"/>
            <a:ext cx="827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293</a:t>
            </a:r>
            <a:endParaRPr lang="fr-FR" altLang="fr-FR" sz="1600" b="1" dirty="0">
              <a:solidFill>
                <a:srgbClr val="C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8030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smtClean="0">
                <a:solidFill>
                  <a:srgbClr val="0066FF"/>
                </a:solidFill>
                <a:latin typeface="Calibri" pitchFamily="-65" charset="0"/>
                <a:cs typeface="+mn-cs"/>
              </a:rPr>
              <a:t>S48</a:t>
            </a:r>
            <a:endParaRPr lang="fr-FR" altLang="fr-FR" sz="1600" dirty="0" smtClean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8217" name="Line 172"/>
          <p:cNvSpPr>
            <a:spLocks noChangeShapeType="1"/>
          </p:cNvSpPr>
          <p:nvPr/>
        </p:nvSpPr>
        <p:spPr bwMode="auto">
          <a:xfrm>
            <a:off x="7762875" y="196373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8" name="Line 172"/>
          <p:cNvSpPr>
            <a:spLocks noChangeShapeType="1"/>
          </p:cNvSpPr>
          <p:nvPr/>
        </p:nvSpPr>
        <p:spPr bwMode="auto">
          <a:xfrm>
            <a:off x="8770938" y="1892300"/>
            <a:ext cx="0" cy="22225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smtClean="0">
                <a:solidFill>
                  <a:srgbClr val="0066FF"/>
                </a:solidFill>
                <a:latin typeface="Calibri" pitchFamily="-65" charset="0"/>
                <a:cs typeface="+mn-cs"/>
              </a:rPr>
              <a:t>S96</a:t>
            </a:r>
            <a:endParaRPr lang="fr-FR" altLang="fr-FR" sz="1600" dirty="0" smtClean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8220" name="Line 31"/>
          <p:cNvSpPr>
            <a:spLocks noChangeShapeType="1"/>
          </p:cNvSpPr>
          <p:nvPr/>
        </p:nvSpPr>
        <p:spPr bwMode="auto">
          <a:xfrm flipV="1">
            <a:off x="7772400" y="372110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221" name="Line 31"/>
          <p:cNvSpPr>
            <a:spLocks noChangeShapeType="1"/>
          </p:cNvSpPr>
          <p:nvPr/>
        </p:nvSpPr>
        <p:spPr bwMode="auto">
          <a:xfrm flipV="1">
            <a:off x="7762875" y="276225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222" name="Titr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00213"/>
          <a:ext cx="8353425" cy="4333871"/>
        </p:xfrm>
        <a:graphic>
          <a:graphicData uri="http://schemas.openxmlformats.org/drawingml/2006/table">
            <a:tbl>
              <a:tblPr/>
              <a:tblGrid>
                <a:gridCol w="366712"/>
                <a:gridCol w="3810000"/>
                <a:gridCol w="2209800"/>
                <a:gridCol w="1966913"/>
              </a:tblGrid>
              <a:tr h="5919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293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IP/r + FTC + 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 140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Années depuis le diagnostic de VIH, médiane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Sous 1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ère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ligne de traitement ARV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77 %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83 %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IP/r à la randomisation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Atazanavir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42 %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37 %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Darunavir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39 %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Lopinavir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Fosamprenavir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Saquinavir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564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585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Co-infection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3 % / 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2 % / 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Interruption avant S48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25 (8,5 %)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 (18,6 %)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10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0311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sp>
        <p:nvSpPr>
          <p:cNvPr id="10312" name="Text Box 2"/>
          <p:cNvSpPr txBox="1">
            <a:spLocks noChangeArrowheads="1"/>
          </p:cNvSpPr>
          <p:nvPr/>
        </p:nvSpPr>
        <p:spPr bwMode="auto">
          <a:xfrm>
            <a:off x="1157850" y="1167135"/>
            <a:ext cx="681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  <a:endParaRPr lang="fr-FR" alt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8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2"/>
          <p:cNvSpPr txBox="1">
            <a:spLocks noChangeArrowheads="1"/>
          </p:cNvSpPr>
          <p:nvPr/>
        </p:nvSpPr>
        <p:spPr bwMode="auto">
          <a:xfrm>
            <a:off x="1116739" y="1100138"/>
            <a:ext cx="68962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800" b="1" dirty="0" smtClean="0">
                <a:solidFill>
                  <a:srgbClr val="CC3300"/>
                </a:solidFill>
                <a:latin typeface="Calibri" pitchFamily="34" charset="0"/>
              </a:rPr>
              <a:t>Résultats virologiques à S48 (ITTm, </a:t>
            </a:r>
            <a:r>
              <a:rPr lang="fr-FR" altLang="fr-FR" sz="2800" b="1" dirty="0">
                <a:solidFill>
                  <a:srgbClr val="CC3300"/>
                </a:solidFill>
                <a:latin typeface="Calibri" pitchFamily="34" charset="0"/>
              </a:rPr>
              <a:t>snapshot)</a:t>
            </a:r>
          </a:p>
        </p:txBody>
      </p:sp>
      <p:grpSp>
        <p:nvGrpSpPr>
          <p:cNvPr id="48" name="Groupe 47"/>
          <p:cNvGrpSpPr/>
          <p:nvPr/>
        </p:nvGrpSpPr>
        <p:grpSpPr>
          <a:xfrm>
            <a:off x="304800" y="1752600"/>
            <a:ext cx="7162800" cy="4343400"/>
            <a:chOff x="304800" y="1752600"/>
            <a:chExt cx="7162800" cy="4343400"/>
          </a:xfrm>
        </p:grpSpPr>
        <p:grpSp>
          <p:nvGrpSpPr>
            <p:cNvPr id="12290" name="Groupe 1"/>
            <p:cNvGrpSpPr>
              <a:grpSpLocks/>
            </p:cNvGrpSpPr>
            <p:nvPr/>
          </p:nvGrpSpPr>
          <p:grpSpPr bwMode="auto">
            <a:xfrm>
              <a:off x="304800" y="1752600"/>
              <a:ext cx="2143125" cy="744538"/>
              <a:chOff x="3933825" y="3479800"/>
              <a:chExt cx="2143125" cy="744538"/>
            </a:xfrm>
          </p:grpSpPr>
          <p:sp>
            <p:nvSpPr>
              <p:cNvPr id="12330" name="AutoShape 165"/>
              <p:cNvSpPr>
                <a:spLocks noChangeArrowheads="1"/>
              </p:cNvSpPr>
              <p:nvPr/>
            </p:nvSpPr>
            <p:spPr bwMode="auto">
              <a:xfrm>
                <a:off x="3933825" y="3479800"/>
                <a:ext cx="2143125" cy="74453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31" name="Rectangle 3"/>
              <p:cNvSpPr>
                <a:spLocks noChangeArrowheads="1"/>
              </p:cNvSpPr>
              <p:nvPr/>
            </p:nvSpPr>
            <p:spPr bwMode="auto">
              <a:xfrm>
                <a:off x="4129088" y="3616325"/>
                <a:ext cx="165100" cy="144463"/>
              </a:xfrm>
              <a:prstGeom prst="rect">
                <a:avLst/>
              </a:prstGeom>
              <a:solidFill>
                <a:srgbClr val="333399"/>
              </a:solidFill>
              <a:ln w="9525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32" name="Rectangle 4"/>
              <p:cNvSpPr>
                <a:spLocks noChangeArrowheads="1"/>
              </p:cNvSpPr>
              <p:nvPr/>
            </p:nvSpPr>
            <p:spPr bwMode="auto">
              <a:xfrm>
                <a:off x="4135735" y="3967535"/>
                <a:ext cx="165100" cy="14446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12333" name="ZoneTexte 84"/>
              <p:cNvSpPr txBox="1">
                <a:spLocks noChangeArrowheads="1"/>
              </p:cNvSpPr>
              <p:nvPr/>
            </p:nvSpPr>
            <p:spPr bwMode="auto">
              <a:xfrm>
                <a:off x="4281488" y="3495675"/>
                <a:ext cx="1795462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fr-FR" altLang="fr-FR" b="1">
                    <a:solidFill>
                      <a:srgbClr val="333399"/>
                    </a:solidFill>
                    <a:latin typeface="Calibri" pitchFamily="34" charset="0"/>
                  </a:rPr>
                  <a:t>EVG/c/FTC/TDF</a:t>
                </a:r>
              </a:p>
            </p:txBody>
          </p:sp>
          <p:sp>
            <p:nvSpPr>
              <p:cNvPr id="12334" name="ZoneTexte 85"/>
              <p:cNvSpPr txBox="1">
                <a:spLocks noChangeArrowheads="1"/>
              </p:cNvSpPr>
              <p:nvPr/>
            </p:nvSpPr>
            <p:spPr bwMode="auto">
              <a:xfrm>
                <a:off x="4288135" y="3850060"/>
                <a:ext cx="175260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fr-FR" altLang="fr-FR" b="1" dirty="0" smtClean="0">
                    <a:solidFill>
                      <a:srgbClr val="333399"/>
                    </a:solidFill>
                    <a:latin typeface="Calibri" pitchFamily="34" charset="0"/>
                  </a:rPr>
                  <a:t>IP/</a:t>
                </a:r>
                <a:r>
                  <a:rPr lang="fr-FR" altLang="fr-FR" b="1" dirty="0">
                    <a:solidFill>
                      <a:srgbClr val="333399"/>
                    </a:solidFill>
                    <a:latin typeface="Calibri" pitchFamily="34" charset="0"/>
                  </a:rPr>
                  <a:t>r + FTC + TDF</a:t>
                </a:r>
              </a:p>
            </p:txBody>
          </p:sp>
        </p:grpSp>
        <p:sp>
          <p:nvSpPr>
            <p:cNvPr id="12291" name="Rectangle 7"/>
            <p:cNvSpPr>
              <a:spLocks noChangeArrowheads="1"/>
            </p:cNvSpPr>
            <p:nvPr/>
          </p:nvSpPr>
          <p:spPr bwMode="auto">
            <a:xfrm>
              <a:off x="2681288" y="3051175"/>
              <a:ext cx="590550" cy="2455863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292" name="Rectangle 9"/>
            <p:cNvSpPr>
              <a:spLocks noChangeArrowheads="1"/>
            </p:cNvSpPr>
            <p:nvPr/>
          </p:nvSpPr>
          <p:spPr bwMode="auto">
            <a:xfrm>
              <a:off x="3281363" y="3235325"/>
              <a:ext cx="590550" cy="2271713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293" name="Line 12"/>
            <p:cNvSpPr>
              <a:spLocks noChangeShapeType="1"/>
            </p:cNvSpPr>
            <p:nvPr/>
          </p:nvSpPr>
          <p:spPr bwMode="auto">
            <a:xfrm>
              <a:off x="2333625" y="5507038"/>
              <a:ext cx="51339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294" name="Rectangle 22"/>
            <p:cNvSpPr>
              <a:spLocks noChangeArrowheads="1"/>
            </p:cNvSpPr>
            <p:nvPr/>
          </p:nvSpPr>
          <p:spPr bwMode="auto">
            <a:xfrm>
              <a:off x="2816225" y="2819400"/>
              <a:ext cx="32067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94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12295" name="Rectangle 24"/>
            <p:cNvSpPr>
              <a:spLocks noChangeArrowheads="1"/>
            </p:cNvSpPr>
            <p:nvPr/>
          </p:nvSpPr>
          <p:spPr bwMode="auto">
            <a:xfrm>
              <a:off x="3409950" y="3027363"/>
              <a:ext cx="3190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87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12296" name="Line 150"/>
            <p:cNvSpPr>
              <a:spLocks noChangeShapeType="1"/>
            </p:cNvSpPr>
            <p:nvPr/>
          </p:nvSpPr>
          <p:spPr bwMode="auto">
            <a:xfrm flipV="1">
              <a:off x="4119563" y="55038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297" name="Text Box 76"/>
            <p:cNvSpPr txBox="1">
              <a:spLocks noChangeArrowheads="1"/>
            </p:cNvSpPr>
            <p:nvPr/>
          </p:nvSpPr>
          <p:spPr bwMode="auto">
            <a:xfrm>
              <a:off x="2135188" y="2528888"/>
              <a:ext cx="5334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fr-FR" altLang="fr-FR" b="1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2298" name="Line 141"/>
            <p:cNvSpPr>
              <a:spLocks noChangeShapeType="1"/>
            </p:cNvSpPr>
            <p:nvPr/>
          </p:nvSpPr>
          <p:spPr bwMode="auto">
            <a:xfrm>
              <a:off x="2409825" y="2965450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299" name="Line 142"/>
            <p:cNvSpPr>
              <a:spLocks noChangeShapeType="1"/>
            </p:cNvSpPr>
            <p:nvPr/>
          </p:nvSpPr>
          <p:spPr bwMode="auto">
            <a:xfrm>
              <a:off x="2343150" y="55038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0" name="Line 143"/>
            <p:cNvSpPr>
              <a:spLocks noChangeShapeType="1"/>
            </p:cNvSpPr>
            <p:nvPr/>
          </p:nvSpPr>
          <p:spPr bwMode="auto">
            <a:xfrm>
              <a:off x="2343150" y="49958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1" name="Line 144"/>
            <p:cNvSpPr>
              <a:spLocks noChangeShapeType="1"/>
            </p:cNvSpPr>
            <p:nvPr/>
          </p:nvSpPr>
          <p:spPr bwMode="auto">
            <a:xfrm>
              <a:off x="2343150" y="44862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2" name="Line 145"/>
            <p:cNvSpPr>
              <a:spLocks noChangeShapeType="1"/>
            </p:cNvSpPr>
            <p:nvPr/>
          </p:nvSpPr>
          <p:spPr bwMode="auto">
            <a:xfrm>
              <a:off x="2343150" y="39846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3" name="Line 146"/>
            <p:cNvSpPr>
              <a:spLocks noChangeShapeType="1"/>
            </p:cNvSpPr>
            <p:nvPr/>
          </p:nvSpPr>
          <p:spPr bwMode="auto">
            <a:xfrm>
              <a:off x="2343150" y="34750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4" name="Line 147"/>
            <p:cNvSpPr>
              <a:spLocks noChangeShapeType="1"/>
            </p:cNvSpPr>
            <p:nvPr/>
          </p:nvSpPr>
          <p:spPr bwMode="auto">
            <a:xfrm>
              <a:off x="2343150" y="29654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5" name="Line 149"/>
            <p:cNvSpPr>
              <a:spLocks noChangeShapeType="1"/>
            </p:cNvSpPr>
            <p:nvPr/>
          </p:nvSpPr>
          <p:spPr bwMode="auto">
            <a:xfrm flipV="1">
              <a:off x="2409825" y="55038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6" name="Rectangle 159"/>
            <p:cNvSpPr>
              <a:spLocks noChangeArrowheads="1"/>
            </p:cNvSpPr>
            <p:nvPr/>
          </p:nvSpPr>
          <p:spPr bwMode="auto">
            <a:xfrm>
              <a:off x="2184400" y="5405438"/>
              <a:ext cx="10001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2307" name="Rectangle 160"/>
            <p:cNvSpPr>
              <a:spLocks noChangeArrowheads="1"/>
            </p:cNvSpPr>
            <p:nvPr/>
          </p:nvSpPr>
          <p:spPr bwMode="auto">
            <a:xfrm>
              <a:off x="2085975" y="48942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12308" name="Rectangle 161"/>
            <p:cNvSpPr>
              <a:spLocks noChangeArrowheads="1"/>
            </p:cNvSpPr>
            <p:nvPr/>
          </p:nvSpPr>
          <p:spPr bwMode="auto">
            <a:xfrm>
              <a:off x="2085975" y="43862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12309" name="Rectangle 162"/>
            <p:cNvSpPr>
              <a:spLocks noChangeArrowheads="1"/>
            </p:cNvSpPr>
            <p:nvPr/>
          </p:nvSpPr>
          <p:spPr bwMode="auto">
            <a:xfrm>
              <a:off x="2085975" y="388461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12310" name="Rectangle 163"/>
            <p:cNvSpPr>
              <a:spLocks noChangeArrowheads="1"/>
            </p:cNvSpPr>
            <p:nvPr/>
          </p:nvSpPr>
          <p:spPr bwMode="auto">
            <a:xfrm>
              <a:off x="2085975" y="3375025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12311" name="Rectangle 164"/>
            <p:cNvSpPr>
              <a:spLocks noChangeArrowheads="1"/>
            </p:cNvSpPr>
            <p:nvPr/>
          </p:nvSpPr>
          <p:spPr bwMode="auto">
            <a:xfrm>
              <a:off x="1985963" y="2865438"/>
              <a:ext cx="298450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12312" name="ZoneTexte 11"/>
            <p:cNvSpPr txBox="1">
              <a:spLocks noChangeArrowheads="1"/>
            </p:cNvSpPr>
            <p:nvPr/>
          </p:nvSpPr>
          <p:spPr bwMode="auto">
            <a:xfrm>
              <a:off x="2696999" y="2078038"/>
              <a:ext cx="1078240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ARN VIH</a:t>
              </a:r>
              <a:b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</a:br>
              <a:r>
                <a:rPr lang="fr-FR" altLang="fr-FR" b="1" dirty="0">
                  <a:solidFill>
                    <a:srgbClr val="0066FF"/>
                  </a:solidFill>
                  <a:latin typeface="Calibri" pitchFamily="34" charset="0"/>
                </a:rPr>
                <a:t>&lt; 50 c/</a:t>
              </a: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ml</a:t>
              </a:r>
              <a:endParaRPr lang="fr-FR" alt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12313" name="ZoneTexte 86"/>
            <p:cNvSpPr txBox="1">
              <a:spLocks noChangeArrowheads="1"/>
            </p:cNvSpPr>
            <p:nvPr/>
          </p:nvSpPr>
          <p:spPr bwMode="auto">
            <a:xfrm>
              <a:off x="2276475" y="5572125"/>
              <a:ext cx="19907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altLang="fr-FR" sz="1400" dirty="0" smtClean="0">
                  <a:solidFill>
                    <a:srgbClr val="000066"/>
                  </a:solidFill>
                </a:rPr>
                <a:t>différence (IC 95 %)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</a:b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= </a:t>
              </a:r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6,7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% (</a:t>
              </a:r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0,4 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; </a:t>
              </a:r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13,7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)</a:t>
              </a:r>
            </a:p>
          </p:txBody>
        </p:sp>
        <p:sp>
          <p:nvSpPr>
            <p:cNvPr id="12314" name="Rectangle 7"/>
            <p:cNvSpPr>
              <a:spLocks noChangeArrowheads="1"/>
            </p:cNvSpPr>
            <p:nvPr/>
          </p:nvSpPr>
          <p:spPr bwMode="auto">
            <a:xfrm>
              <a:off x="4398963" y="5453063"/>
              <a:ext cx="590550" cy="53975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315" name="Rectangle 9"/>
            <p:cNvSpPr>
              <a:spLocks noChangeArrowheads="1"/>
            </p:cNvSpPr>
            <p:nvPr/>
          </p:nvSpPr>
          <p:spPr bwMode="auto">
            <a:xfrm>
              <a:off x="4979988" y="5453063"/>
              <a:ext cx="590550" cy="53975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316" name="ZoneTexte 11"/>
            <p:cNvSpPr txBox="1">
              <a:spLocks noChangeArrowheads="1"/>
            </p:cNvSpPr>
            <p:nvPr/>
          </p:nvSpPr>
          <p:spPr bwMode="auto">
            <a:xfrm>
              <a:off x="4450392" y="2078038"/>
              <a:ext cx="1078240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ARN VIH</a:t>
              </a:r>
              <a:b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</a:br>
              <a:r>
                <a:rPr lang="fr-FR" altLang="fr-FR" b="1" dirty="0">
                  <a:solidFill>
                    <a:srgbClr val="0066FF"/>
                  </a:solidFill>
                  <a:latin typeface="Calibri" pitchFamily="34" charset="0"/>
                </a:rPr>
                <a:t>≥ 50 c/</a:t>
              </a: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ml</a:t>
              </a:r>
              <a:endParaRPr lang="fr-FR" alt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12317" name="Rectangle 22"/>
            <p:cNvSpPr>
              <a:spLocks noChangeArrowheads="1"/>
            </p:cNvSpPr>
            <p:nvPr/>
          </p:nvSpPr>
          <p:spPr bwMode="auto">
            <a:xfrm>
              <a:off x="4551363" y="5160963"/>
              <a:ext cx="320675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1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12318" name="Rectangle 24"/>
            <p:cNvSpPr>
              <a:spLocks noChangeArrowheads="1"/>
            </p:cNvSpPr>
            <p:nvPr/>
          </p:nvSpPr>
          <p:spPr bwMode="auto">
            <a:xfrm>
              <a:off x="5126038" y="5181600"/>
              <a:ext cx="319087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1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12319" name="ZoneTexte 45"/>
            <p:cNvSpPr txBox="1">
              <a:spLocks noChangeArrowheads="1"/>
            </p:cNvSpPr>
            <p:nvPr/>
          </p:nvSpPr>
          <p:spPr bwMode="auto">
            <a:xfrm>
              <a:off x="4378355" y="5503863"/>
              <a:ext cx="61747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1400" b="1" dirty="0" smtClean="0">
                  <a:solidFill>
                    <a:srgbClr val="000066"/>
                  </a:solidFill>
                </a:rPr>
                <a:t>n = </a:t>
              </a:r>
              <a:r>
                <a:rPr lang="fr-FR" altLang="fr-FR" sz="1400" b="1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2320" name="ZoneTexte 46"/>
            <p:cNvSpPr txBox="1">
              <a:spLocks noChangeArrowheads="1"/>
            </p:cNvSpPr>
            <p:nvPr/>
          </p:nvSpPr>
          <p:spPr bwMode="auto">
            <a:xfrm>
              <a:off x="4973638" y="5503863"/>
              <a:ext cx="61753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1400" b="1" dirty="0" smtClean="0">
                  <a:solidFill>
                    <a:srgbClr val="000066"/>
                  </a:solidFill>
                </a:rPr>
                <a:t>n </a:t>
              </a:r>
              <a:r>
                <a:rPr lang="fr-FR" altLang="fr-FR" sz="1400" b="1" dirty="0">
                  <a:solidFill>
                    <a:srgbClr val="000066"/>
                  </a:solidFill>
                </a:rPr>
                <a:t>= 2</a:t>
              </a:r>
            </a:p>
          </p:txBody>
        </p:sp>
        <p:sp>
          <p:nvSpPr>
            <p:cNvPr id="12321" name="Line 150"/>
            <p:cNvSpPr>
              <a:spLocks noChangeShapeType="1"/>
            </p:cNvSpPr>
            <p:nvPr/>
          </p:nvSpPr>
          <p:spPr bwMode="auto">
            <a:xfrm flipV="1">
              <a:off x="5770563" y="55118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22" name="Rectangle 7"/>
            <p:cNvSpPr>
              <a:spLocks noChangeArrowheads="1"/>
            </p:cNvSpPr>
            <p:nvPr/>
          </p:nvSpPr>
          <p:spPr bwMode="auto">
            <a:xfrm>
              <a:off x="5908675" y="5254625"/>
              <a:ext cx="590550" cy="252413"/>
            </a:xfrm>
            <a:prstGeom prst="rect">
              <a:avLst/>
            </a:prstGeom>
            <a:solidFill>
              <a:srgbClr val="333399"/>
            </a:solidFill>
            <a:ln w="8001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323" name="Rectangle 9"/>
            <p:cNvSpPr>
              <a:spLocks noChangeArrowheads="1"/>
            </p:cNvSpPr>
            <p:nvPr/>
          </p:nvSpPr>
          <p:spPr bwMode="auto">
            <a:xfrm>
              <a:off x="6508750" y="5019675"/>
              <a:ext cx="590550" cy="487363"/>
            </a:xfrm>
            <a:prstGeom prst="rect">
              <a:avLst/>
            </a:prstGeom>
            <a:solidFill>
              <a:srgbClr val="CC0000"/>
            </a:solidFill>
            <a:ln w="7938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2324" name="Rectangle 22"/>
            <p:cNvSpPr>
              <a:spLocks noChangeArrowheads="1"/>
            </p:cNvSpPr>
            <p:nvPr/>
          </p:nvSpPr>
          <p:spPr bwMode="auto">
            <a:xfrm>
              <a:off x="6051550" y="4965700"/>
              <a:ext cx="3206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6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12325" name="Rectangle 24"/>
            <p:cNvSpPr>
              <a:spLocks noChangeArrowheads="1"/>
            </p:cNvSpPr>
            <p:nvPr/>
          </p:nvSpPr>
          <p:spPr bwMode="auto">
            <a:xfrm>
              <a:off x="6645275" y="4803775"/>
              <a:ext cx="3190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</a:rPr>
                <a:t>12</a:t>
              </a:r>
              <a:endParaRPr lang="fr-FR" altLang="fr-FR" sz="4000">
                <a:solidFill>
                  <a:srgbClr val="000066"/>
                </a:solidFill>
              </a:endParaRPr>
            </a:p>
          </p:txBody>
        </p:sp>
        <p:sp>
          <p:nvSpPr>
            <p:cNvPr id="55" name="ZoneTexte 11"/>
            <p:cNvSpPr txBox="1">
              <a:spLocks noChangeArrowheads="1"/>
            </p:cNvSpPr>
            <p:nvPr/>
          </p:nvSpPr>
          <p:spPr bwMode="auto">
            <a:xfrm>
              <a:off x="5735406" y="2078038"/>
              <a:ext cx="1673693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  <a:defRPr/>
              </a:pPr>
              <a:r>
                <a:rPr lang="fr-FR" b="1" dirty="0" smtClean="0">
                  <a:solidFill>
                    <a:srgbClr val="0066FF"/>
                  </a:solidFill>
                  <a:latin typeface="+mj-lt"/>
                  <a:ea typeface="ＭＳ Ｐゴシック" pitchFamily="-65" charset="-128"/>
                  <a:cs typeface="+mn-cs"/>
                </a:rPr>
                <a:t>Pas de données</a:t>
              </a:r>
            </a:p>
            <a:p>
              <a:pPr algn="ctr" defTabSz="914400">
                <a:lnSpc>
                  <a:spcPct val="80000"/>
                </a:lnSpc>
                <a:defRPr/>
              </a:pPr>
              <a:r>
                <a:rPr lang="fr-FR" b="1" dirty="0" smtClean="0">
                  <a:solidFill>
                    <a:srgbClr val="0066FF"/>
                  </a:solidFill>
                  <a:latin typeface="+mj-lt"/>
                  <a:ea typeface="ＭＳ Ｐゴシック" pitchFamily="-65" charset="-128"/>
                  <a:cs typeface="+mn-cs"/>
                </a:rPr>
                <a:t>virologiques</a:t>
              </a:r>
              <a:endParaRPr lang="fr-FR" b="1" dirty="0">
                <a:solidFill>
                  <a:srgbClr val="0066FF"/>
                </a:solidFill>
                <a:latin typeface="+mj-lt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12327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2328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sp>
        <p:nvSpPr>
          <p:cNvPr id="49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6938" y="2001838"/>
          <a:ext cx="7346950" cy="2867026"/>
        </p:xfrm>
        <a:graphic>
          <a:graphicData uri="http://schemas.openxmlformats.org/drawingml/2006/table">
            <a:tbl>
              <a:tblPr/>
              <a:tblGrid>
                <a:gridCol w="2105814"/>
                <a:gridCol w="2711236"/>
                <a:gridCol w="2529900"/>
              </a:tblGrid>
              <a:tr h="62327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EGV/c/FTC/TDF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IP/</a:t>
                      </a:r>
                      <a:r>
                        <a:rPr kumimoji="0" lang="en-US" altLang="fr-FR" sz="20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r</a:t>
                      </a:r>
                      <a:r>
                        <a:rPr kumimoji="0" lang="en-US" alt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 + FTC + TDF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Per-</a:t>
                      </a:r>
                      <a:r>
                        <a:rPr kumimoji="0" lang="en-US" altLang="fr-FR" sz="18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proctole</a:t>
                      </a:r>
                      <a:endParaRPr kumimoji="0" lang="en-US" altLang="fr-FR" sz="1800" b="1" i="0" u="none" strike="noStrike" cap="none" normalizeH="0" baseline="3000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Différence 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: 0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1% (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 95 %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= - 2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; 3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7)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ITT-TLOVR</a:t>
                      </a: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91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84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800" b="0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Différence 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: 7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 (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 95 %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= 0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 ; 15</a:t>
                      </a:r>
                      <a:r>
                        <a:rPr kumimoji="0" lang="fr-FR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</a:t>
                      </a:r>
                      <a:r>
                        <a:rPr kumimoji="0" lang="en-US" altLang="fr-FR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0)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62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4363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sp>
        <p:nvSpPr>
          <p:cNvPr id="14364" name="Text Box 2"/>
          <p:cNvSpPr txBox="1">
            <a:spLocks noChangeArrowheads="1"/>
          </p:cNvSpPr>
          <p:nvPr/>
        </p:nvSpPr>
        <p:spPr bwMode="auto">
          <a:xfrm>
            <a:off x="2106871" y="1150938"/>
            <a:ext cx="4915979" cy="718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  <a:t>ARN VIH &lt; 50 c/ml</a:t>
            </a:r>
            <a:b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  <a:t>Analyses de sensibilité et secondaire</a:t>
            </a:r>
            <a:endParaRPr lang="fr-FR" alt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4365" name="Espace réservé du contenu 2"/>
          <p:cNvSpPr txBox="1">
            <a:spLocks/>
          </p:cNvSpPr>
          <p:nvPr/>
        </p:nvSpPr>
        <p:spPr bwMode="auto">
          <a:xfrm>
            <a:off x="50800" y="5207000"/>
            <a:ext cx="9024938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dirty="0" smtClean="0">
                <a:solidFill>
                  <a:srgbClr val="000066"/>
                </a:solidFill>
              </a:rPr>
              <a:t>Aucun participant n’a rempli les critères pour évaluation génotypique de la résistance (ARN VIH </a:t>
            </a:r>
            <a:r>
              <a:rPr lang="fr-FR" altLang="fr-FR" u="sng" dirty="0">
                <a:solidFill>
                  <a:srgbClr val="000066"/>
                </a:solidFill>
              </a:rPr>
              <a:t>&gt;</a:t>
            </a:r>
            <a:r>
              <a:rPr lang="fr-FR" altLang="fr-FR" dirty="0">
                <a:solidFill>
                  <a:srgbClr val="000066"/>
                </a:solidFill>
              </a:rPr>
              <a:t> 400 c/</a:t>
            </a:r>
            <a:r>
              <a:rPr lang="fr-FR" altLang="fr-FR" dirty="0" smtClean="0">
                <a:solidFill>
                  <a:srgbClr val="000066"/>
                </a:solidFill>
              </a:rPr>
              <a:t>ml à l’échec virologique ou interruption prématurée)</a:t>
            </a:r>
            <a:endParaRPr lang="fr-FR" altLang="fr-FR" dirty="0">
              <a:solidFill>
                <a:srgbClr val="000066"/>
              </a:solidFill>
            </a:endParaRPr>
          </a:p>
        </p:txBody>
      </p:sp>
      <p:sp>
        <p:nvSpPr>
          <p:cNvPr id="9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209860" y="1100138"/>
            <a:ext cx="87100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800" b="1" dirty="0" smtClean="0">
                <a:solidFill>
                  <a:srgbClr val="CC3300"/>
                </a:solidFill>
                <a:latin typeface="Calibri" pitchFamily="34" charset="0"/>
              </a:rPr>
              <a:t>Succès virologique global et par sous-groupe à S48 (ITTm)</a:t>
            </a:r>
            <a:endParaRPr lang="fr-FR" altLang="fr-FR" sz="28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5362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5363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grpSp>
        <p:nvGrpSpPr>
          <p:cNvPr id="151" name="Groupe 150"/>
          <p:cNvGrpSpPr/>
          <p:nvPr/>
        </p:nvGrpSpPr>
        <p:grpSpPr>
          <a:xfrm>
            <a:off x="425119" y="1600200"/>
            <a:ext cx="4605669" cy="5089525"/>
            <a:chOff x="425119" y="1600200"/>
            <a:chExt cx="4605669" cy="5089525"/>
          </a:xfrm>
        </p:grpSpPr>
        <p:sp>
          <p:nvSpPr>
            <p:cNvPr id="7" name="Line 141"/>
            <p:cNvSpPr>
              <a:spLocks noChangeShapeType="1"/>
            </p:cNvSpPr>
            <p:nvPr/>
          </p:nvSpPr>
          <p:spPr bwMode="auto">
            <a:xfrm>
              <a:off x="1479550" y="1830388"/>
              <a:ext cx="0" cy="408146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9" name="Line 142"/>
            <p:cNvSpPr>
              <a:spLocks noChangeShapeType="1"/>
            </p:cNvSpPr>
            <p:nvPr/>
          </p:nvSpPr>
          <p:spPr bwMode="auto">
            <a:xfrm>
              <a:off x="1416050" y="5911850"/>
              <a:ext cx="30686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" name="Line 143"/>
            <p:cNvSpPr>
              <a:spLocks noChangeShapeType="1"/>
            </p:cNvSpPr>
            <p:nvPr/>
          </p:nvSpPr>
          <p:spPr bwMode="auto">
            <a:xfrm>
              <a:off x="1412875" y="55721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" name="Line 144"/>
            <p:cNvSpPr>
              <a:spLocks noChangeShapeType="1"/>
            </p:cNvSpPr>
            <p:nvPr/>
          </p:nvSpPr>
          <p:spPr bwMode="auto">
            <a:xfrm>
              <a:off x="1412875" y="48942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3" name="Line 146"/>
            <p:cNvSpPr>
              <a:spLocks noChangeShapeType="1"/>
            </p:cNvSpPr>
            <p:nvPr/>
          </p:nvSpPr>
          <p:spPr bwMode="auto">
            <a:xfrm>
              <a:off x="1412875" y="38830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5" name="Line 149"/>
            <p:cNvSpPr>
              <a:spLocks noChangeShapeType="1"/>
            </p:cNvSpPr>
            <p:nvPr/>
          </p:nvSpPr>
          <p:spPr bwMode="auto">
            <a:xfrm flipV="1">
              <a:off x="1479550" y="59118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6" name="Rectangle 164"/>
            <p:cNvSpPr>
              <a:spLocks noChangeArrowheads="1"/>
            </p:cNvSpPr>
            <p:nvPr/>
          </p:nvSpPr>
          <p:spPr bwMode="auto">
            <a:xfrm>
              <a:off x="1001123" y="1930400"/>
              <a:ext cx="41492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Global</a:t>
              </a:r>
            </a:p>
          </p:txBody>
        </p:sp>
        <p:sp>
          <p:nvSpPr>
            <p:cNvPr id="17" name="Line 143"/>
            <p:cNvSpPr>
              <a:spLocks noChangeShapeType="1"/>
            </p:cNvSpPr>
            <p:nvPr/>
          </p:nvSpPr>
          <p:spPr bwMode="auto">
            <a:xfrm>
              <a:off x="1411288" y="52276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8" name="Line 143"/>
            <p:cNvSpPr>
              <a:spLocks noChangeShapeType="1"/>
            </p:cNvSpPr>
            <p:nvPr/>
          </p:nvSpPr>
          <p:spPr bwMode="auto">
            <a:xfrm>
              <a:off x="1408113" y="45545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9" name="Line 143"/>
            <p:cNvSpPr>
              <a:spLocks noChangeShapeType="1"/>
            </p:cNvSpPr>
            <p:nvPr/>
          </p:nvSpPr>
          <p:spPr bwMode="auto">
            <a:xfrm>
              <a:off x="1406525" y="421481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0" name="Line 143"/>
            <p:cNvSpPr>
              <a:spLocks noChangeShapeType="1"/>
            </p:cNvSpPr>
            <p:nvPr/>
          </p:nvSpPr>
          <p:spPr bwMode="auto">
            <a:xfrm>
              <a:off x="1404938" y="35448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1" name="Line 143"/>
            <p:cNvSpPr>
              <a:spLocks noChangeShapeType="1"/>
            </p:cNvSpPr>
            <p:nvPr/>
          </p:nvSpPr>
          <p:spPr bwMode="auto">
            <a:xfrm>
              <a:off x="1403350" y="32004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2" name="Line 143"/>
            <p:cNvSpPr>
              <a:spLocks noChangeShapeType="1"/>
            </p:cNvSpPr>
            <p:nvPr/>
          </p:nvSpPr>
          <p:spPr bwMode="auto">
            <a:xfrm>
              <a:off x="1400175" y="28622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3" name="Line 143"/>
            <p:cNvSpPr>
              <a:spLocks noChangeShapeType="1"/>
            </p:cNvSpPr>
            <p:nvPr/>
          </p:nvSpPr>
          <p:spPr bwMode="auto">
            <a:xfrm>
              <a:off x="1398588" y="25225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4" name="Line 143"/>
            <p:cNvSpPr>
              <a:spLocks noChangeShapeType="1"/>
            </p:cNvSpPr>
            <p:nvPr/>
          </p:nvSpPr>
          <p:spPr bwMode="auto">
            <a:xfrm>
              <a:off x="1397000" y="21844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5" name="Line 143"/>
            <p:cNvSpPr>
              <a:spLocks noChangeShapeType="1"/>
            </p:cNvSpPr>
            <p:nvPr/>
          </p:nvSpPr>
          <p:spPr bwMode="auto">
            <a:xfrm>
              <a:off x="1404938" y="18462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6" name="Rectangle 164"/>
            <p:cNvSpPr>
              <a:spLocks noChangeArrowheads="1"/>
            </p:cNvSpPr>
            <p:nvPr/>
          </p:nvSpPr>
          <p:spPr bwMode="auto">
            <a:xfrm>
              <a:off x="617078" y="2290763"/>
              <a:ext cx="798972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Age &lt; 40 ans</a:t>
              </a:r>
            </a:p>
          </p:txBody>
        </p:sp>
        <p:sp>
          <p:nvSpPr>
            <p:cNvPr id="27" name="Rectangle 164"/>
            <p:cNvSpPr>
              <a:spLocks noChangeArrowheads="1"/>
            </p:cNvSpPr>
            <p:nvPr/>
          </p:nvSpPr>
          <p:spPr bwMode="auto">
            <a:xfrm>
              <a:off x="617078" y="2608263"/>
              <a:ext cx="798972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Age </a:t>
              </a:r>
              <a:r>
                <a:rPr lang="fr-FR" altLang="fr-FR" sz="1200" b="1" u="sng" dirty="0" smtClean="0">
                  <a:solidFill>
                    <a:srgbClr val="000066"/>
                  </a:solidFill>
                  <a:latin typeface="+mj-lt"/>
                  <a:cs typeface="+mn-cs"/>
                </a:rPr>
                <a:t>&gt; 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 ans</a:t>
              </a:r>
            </a:p>
          </p:txBody>
        </p:sp>
        <p:sp>
          <p:nvSpPr>
            <p:cNvPr id="28" name="Rectangle 164"/>
            <p:cNvSpPr>
              <a:spLocks noChangeArrowheads="1"/>
            </p:cNvSpPr>
            <p:nvPr/>
          </p:nvSpPr>
          <p:spPr bwMode="auto">
            <a:xfrm>
              <a:off x="908399" y="2938463"/>
              <a:ext cx="507651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Homme</a:t>
              </a:r>
            </a:p>
          </p:txBody>
        </p:sp>
        <p:sp>
          <p:nvSpPr>
            <p:cNvPr id="29" name="Rectangle 164"/>
            <p:cNvSpPr>
              <a:spLocks noChangeArrowheads="1"/>
            </p:cNvSpPr>
            <p:nvPr/>
          </p:nvSpPr>
          <p:spPr bwMode="auto">
            <a:xfrm>
              <a:off x="942363" y="3287713"/>
              <a:ext cx="47368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Femme</a:t>
              </a:r>
            </a:p>
          </p:txBody>
        </p:sp>
        <p:sp>
          <p:nvSpPr>
            <p:cNvPr id="30" name="Rectangle 164"/>
            <p:cNvSpPr>
              <a:spLocks noChangeArrowheads="1"/>
            </p:cNvSpPr>
            <p:nvPr/>
          </p:nvSpPr>
          <p:spPr bwMode="auto">
            <a:xfrm>
              <a:off x="1069050" y="3617913"/>
              <a:ext cx="347000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Blanc</a:t>
              </a:r>
            </a:p>
          </p:txBody>
        </p:sp>
        <p:sp>
          <p:nvSpPr>
            <p:cNvPr id="31" name="Rectangle 164"/>
            <p:cNvSpPr>
              <a:spLocks noChangeArrowheads="1"/>
            </p:cNvSpPr>
            <p:nvPr/>
          </p:nvSpPr>
          <p:spPr bwMode="auto">
            <a:xfrm>
              <a:off x="758944" y="3946525"/>
              <a:ext cx="657106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Non-blanc</a:t>
              </a:r>
            </a:p>
          </p:txBody>
        </p:sp>
        <p:sp>
          <p:nvSpPr>
            <p:cNvPr id="32" name="Rectangle 164"/>
            <p:cNvSpPr>
              <a:spLocks noChangeArrowheads="1"/>
            </p:cNvSpPr>
            <p:nvPr/>
          </p:nvSpPr>
          <p:spPr bwMode="auto">
            <a:xfrm>
              <a:off x="744538" y="4275138"/>
              <a:ext cx="67151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Atazanavir</a:t>
              </a:r>
              <a:endParaRPr lang="fr-FR" altLang="fr-FR" sz="1200" b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sp>
          <p:nvSpPr>
            <p:cNvPr id="33" name="Rectangle 164"/>
            <p:cNvSpPr>
              <a:spLocks noChangeArrowheads="1"/>
            </p:cNvSpPr>
            <p:nvPr/>
          </p:nvSpPr>
          <p:spPr bwMode="auto">
            <a:xfrm>
              <a:off x="782638" y="4603750"/>
              <a:ext cx="633412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Darunavir</a:t>
              </a:r>
              <a:endParaRPr lang="fr-FR" altLang="fr-FR" sz="1200" b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sp>
          <p:nvSpPr>
            <p:cNvPr id="34" name="Rectangle 164"/>
            <p:cNvSpPr>
              <a:spLocks noChangeArrowheads="1"/>
            </p:cNvSpPr>
            <p:nvPr/>
          </p:nvSpPr>
          <p:spPr bwMode="auto">
            <a:xfrm>
              <a:off x="823913" y="4932363"/>
              <a:ext cx="592137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Lopinavir</a:t>
              </a:r>
              <a:endParaRPr lang="fr-FR" altLang="fr-FR" sz="1200" b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sp>
          <p:nvSpPr>
            <p:cNvPr id="35" name="Rectangle 164"/>
            <p:cNvSpPr>
              <a:spLocks noChangeArrowheads="1"/>
            </p:cNvSpPr>
            <p:nvPr/>
          </p:nvSpPr>
          <p:spPr bwMode="auto">
            <a:xfrm>
              <a:off x="448262" y="5243513"/>
              <a:ext cx="967788" cy="15901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lnSpc>
                  <a:spcPts val="12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</a:t>
              </a:r>
              <a:r>
                <a:rPr lang="fr-FR" altLang="fr-FR" sz="1200" b="1" baseline="30000" dirty="0" smtClean="0">
                  <a:solidFill>
                    <a:srgbClr val="000066"/>
                  </a:solidFill>
                  <a:latin typeface="+mj-lt"/>
                  <a:cs typeface="+mn-cs"/>
                </a:rPr>
                <a:t>ère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 ligne d’ARV</a:t>
              </a:r>
            </a:p>
          </p:txBody>
        </p:sp>
        <p:sp>
          <p:nvSpPr>
            <p:cNvPr id="36" name="Rectangle 164"/>
            <p:cNvSpPr>
              <a:spLocks noChangeArrowheads="1"/>
            </p:cNvSpPr>
            <p:nvPr/>
          </p:nvSpPr>
          <p:spPr bwMode="auto">
            <a:xfrm>
              <a:off x="425119" y="5583238"/>
              <a:ext cx="990931" cy="15901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lnSpc>
                  <a:spcPts val="12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</a:t>
              </a:r>
              <a:r>
                <a:rPr lang="fr-FR" altLang="fr-FR" sz="1200" b="1" baseline="30000" dirty="0" smtClean="0">
                  <a:solidFill>
                    <a:srgbClr val="000066"/>
                  </a:solidFill>
                  <a:latin typeface="+mj-lt"/>
                  <a:cs typeface="+mn-cs"/>
                </a:rPr>
                <a:t>nde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 ligne d’ARV</a:t>
              </a:r>
            </a:p>
          </p:txBody>
        </p:sp>
        <p:sp>
          <p:nvSpPr>
            <p:cNvPr id="38" name="Rectangle 164"/>
            <p:cNvSpPr>
              <a:spLocks noChangeArrowheads="1"/>
            </p:cNvSpPr>
            <p:nvPr/>
          </p:nvSpPr>
          <p:spPr bwMode="auto">
            <a:xfrm>
              <a:off x="1428750" y="5983288"/>
              <a:ext cx="79375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0</a:t>
              </a:r>
            </a:p>
          </p:txBody>
        </p:sp>
        <p:sp>
          <p:nvSpPr>
            <p:cNvPr id="39" name="Rectangle 164"/>
            <p:cNvSpPr>
              <a:spLocks noChangeArrowheads="1"/>
            </p:cNvSpPr>
            <p:nvPr/>
          </p:nvSpPr>
          <p:spPr bwMode="auto">
            <a:xfrm>
              <a:off x="1695450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</a:t>
              </a:r>
            </a:p>
          </p:txBody>
        </p:sp>
        <p:sp>
          <p:nvSpPr>
            <p:cNvPr id="40" name="Rectangle 164"/>
            <p:cNvSpPr>
              <a:spLocks noChangeArrowheads="1"/>
            </p:cNvSpPr>
            <p:nvPr/>
          </p:nvSpPr>
          <p:spPr bwMode="auto">
            <a:xfrm>
              <a:off x="1993900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</a:t>
              </a:r>
            </a:p>
          </p:txBody>
        </p:sp>
        <p:sp>
          <p:nvSpPr>
            <p:cNvPr id="41" name="Rectangle 164"/>
            <p:cNvSpPr>
              <a:spLocks noChangeArrowheads="1"/>
            </p:cNvSpPr>
            <p:nvPr/>
          </p:nvSpPr>
          <p:spPr bwMode="auto">
            <a:xfrm>
              <a:off x="2293938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30</a:t>
              </a:r>
            </a:p>
          </p:txBody>
        </p:sp>
        <p:sp>
          <p:nvSpPr>
            <p:cNvPr id="42" name="Rectangle 164"/>
            <p:cNvSpPr>
              <a:spLocks noChangeArrowheads="1"/>
            </p:cNvSpPr>
            <p:nvPr/>
          </p:nvSpPr>
          <p:spPr bwMode="auto">
            <a:xfrm>
              <a:off x="2592388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</a:t>
              </a:r>
            </a:p>
          </p:txBody>
        </p:sp>
        <p:sp>
          <p:nvSpPr>
            <p:cNvPr id="43" name="Rectangle 164"/>
            <p:cNvSpPr>
              <a:spLocks noChangeArrowheads="1"/>
            </p:cNvSpPr>
            <p:nvPr/>
          </p:nvSpPr>
          <p:spPr bwMode="auto">
            <a:xfrm>
              <a:off x="2892425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50</a:t>
              </a:r>
            </a:p>
          </p:txBody>
        </p:sp>
        <p:sp>
          <p:nvSpPr>
            <p:cNvPr id="44" name="Rectangle 164"/>
            <p:cNvSpPr>
              <a:spLocks noChangeArrowheads="1"/>
            </p:cNvSpPr>
            <p:nvPr/>
          </p:nvSpPr>
          <p:spPr bwMode="auto">
            <a:xfrm>
              <a:off x="3192463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60</a:t>
              </a:r>
            </a:p>
          </p:txBody>
        </p:sp>
        <p:sp>
          <p:nvSpPr>
            <p:cNvPr id="45" name="Rectangle 164"/>
            <p:cNvSpPr>
              <a:spLocks noChangeArrowheads="1"/>
            </p:cNvSpPr>
            <p:nvPr/>
          </p:nvSpPr>
          <p:spPr bwMode="auto">
            <a:xfrm>
              <a:off x="3490913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70</a:t>
              </a:r>
            </a:p>
          </p:txBody>
        </p:sp>
        <p:sp>
          <p:nvSpPr>
            <p:cNvPr id="46" name="Rectangle 164"/>
            <p:cNvSpPr>
              <a:spLocks noChangeArrowheads="1"/>
            </p:cNvSpPr>
            <p:nvPr/>
          </p:nvSpPr>
          <p:spPr bwMode="auto">
            <a:xfrm>
              <a:off x="3790950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80</a:t>
              </a:r>
            </a:p>
          </p:txBody>
        </p:sp>
        <p:sp>
          <p:nvSpPr>
            <p:cNvPr id="47" name="Rectangle 164"/>
            <p:cNvSpPr>
              <a:spLocks noChangeArrowheads="1"/>
            </p:cNvSpPr>
            <p:nvPr/>
          </p:nvSpPr>
          <p:spPr bwMode="auto">
            <a:xfrm>
              <a:off x="4089400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90</a:t>
              </a:r>
            </a:p>
          </p:txBody>
        </p:sp>
        <p:sp>
          <p:nvSpPr>
            <p:cNvPr id="48" name="Rectangle 164"/>
            <p:cNvSpPr>
              <a:spLocks noChangeArrowheads="1"/>
            </p:cNvSpPr>
            <p:nvPr/>
          </p:nvSpPr>
          <p:spPr bwMode="auto">
            <a:xfrm>
              <a:off x="4343400" y="5983288"/>
              <a:ext cx="236538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100</a:t>
              </a:r>
            </a:p>
          </p:txBody>
        </p:sp>
        <p:sp>
          <p:nvSpPr>
            <p:cNvPr id="49" name="Rectangle 164"/>
            <p:cNvSpPr>
              <a:spLocks noChangeArrowheads="1"/>
            </p:cNvSpPr>
            <p:nvPr/>
          </p:nvSpPr>
          <p:spPr bwMode="auto">
            <a:xfrm>
              <a:off x="2267214" y="6157913"/>
              <a:ext cx="142346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Succès virologique (%)</a:t>
              </a:r>
            </a:p>
          </p:txBody>
        </p:sp>
        <p:sp>
          <p:nvSpPr>
            <p:cNvPr id="50" name="Rectangle 164"/>
            <p:cNvSpPr>
              <a:spLocks noChangeArrowheads="1"/>
            </p:cNvSpPr>
            <p:nvPr/>
          </p:nvSpPr>
          <p:spPr bwMode="auto">
            <a:xfrm>
              <a:off x="4541838" y="1785938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272/290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121/139</a:t>
              </a:r>
            </a:p>
          </p:txBody>
        </p:sp>
        <p:sp>
          <p:nvSpPr>
            <p:cNvPr id="51" name="Rectangle 164"/>
            <p:cNvSpPr>
              <a:spLocks noChangeArrowheads="1"/>
            </p:cNvSpPr>
            <p:nvPr/>
          </p:nvSpPr>
          <p:spPr bwMode="auto">
            <a:xfrm>
              <a:off x="4541838" y="2136775"/>
              <a:ext cx="488950" cy="32226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122/130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61/68</a:t>
              </a:r>
            </a:p>
          </p:txBody>
        </p:sp>
        <p:sp>
          <p:nvSpPr>
            <p:cNvPr id="52" name="Rectangle 164"/>
            <p:cNvSpPr>
              <a:spLocks noChangeArrowheads="1"/>
            </p:cNvSpPr>
            <p:nvPr/>
          </p:nvSpPr>
          <p:spPr bwMode="auto">
            <a:xfrm>
              <a:off x="4524375" y="2481263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150/160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60/71</a:t>
              </a:r>
            </a:p>
          </p:txBody>
        </p:sp>
        <p:sp>
          <p:nvSpPr>
            <p:cNvPr id="53" name="Rectangle 164"/>
            <p:cNvSpPr>
              <a:spLocks noChangeArrowheads="1"/>
            </p:cNvSpPr>
            <p:nvPr/>
          </p:nvSpPr>
          <p:spPr bwMode="auto">
            <a:xfrm>
              <a:off x="4508500" y="2820988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231/247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103/120</a:t>
              </a:r>
            </a:p>
          </p:txBody>
        </p:sp>
        <p:sp>
          <p:nvSpPr>
            <p:cNvPr id="54" name="Rectangle 164"/>
            <p:cNvSpPr>
              <a:spLocks noChangeArrowheads="1"/>
            </p:cNvSpPr>
            <p:nvPr/>
          </p:nvSpPr>
          <p:spPr bwMode="auto">
            <a:xfrm>
              <a:off x="4641850" y="3160713"/>
              <a:ext cx="338138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41/43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18/19</a:t>
              </a:r>
            </a:p>
          </p:txBody>
        </p:sp>
        <p:sp>
          <p:nvSpPr>
            <p:cNvPr id="55" name="Rectangle 164"/>
            <p:cNvSpPr>
              <a:spLocks noChangeArrowheads="1"/>
            </p:cNvSpPr>
            <p:nvPr/>
          </p:nvSpPr>
          <p:spPr bwMode="auto">
            <a:xfrm>
              <a:off x="4503738" y="3500438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217/231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98/113</a:t>
              </a:r>
            </a:p>
          </p:txBody>
        </p:sp>
        <p:sp>
          <p:nvSpPr>
            <p:cNvPr id="56" name="Rectangle 164"/>
            <p:cNvSpPr>
              <a:spLocks noChangeArrowheads="1"/>
            </p:cNvSpPr>
            <p:nvPr/>
          </p:nvSpPr>
          <p:spPr bwMode="auto">
            <a:xfrm>
              <a:off x="4660900" y="3844925"/>
              <a:ext cx="338138" cy="32226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53/57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22/24</a:t>
              </a:r>
            </a:p>
          </p:txBody>
        </p:sp>
        <p:sp>
          <p:nvSpPr>
            <p:cNvPr id="57" name="Rectangle 164"/>
            <p:cNvSpPr>
              <a:spLocks noChangeArrowheads="1"/>
            </p:cNvSpPr>
            <p:nvPr/>
          </p:nvSpPr>
          <p:spPr bwMode="auto">
            <a:xfrm>
              <a:off x="4503738" y="4187825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114/121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41/51</a:t>
              </a:r>
            </a:p>
          </p:txBody>
        </p:sp>
        <p:sp>
          <p:nvSpPr>
            <p:cNvPr id="58" name="Rectangle 164"/>
            <p:cNvSpPr>
              <a:spLocks noChangeArrowheads="1"/>
            </p:cNvSpPr>
            <p:nvPr/>
          </p:nvSpPr>
          <p:spPr bwMode="auto">
            <a:xfrm>
              <a:off x="4510088" y="4530725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107/113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55/60</a:t>
              </a:r>
            </a:p>
          </p:txBody>
        </p:sp>
        <p:sp>
          <p:nvSpPr>
            <p:cNvPr id="59" name="Rectangle 164"/>
            <p:cNvSpPr>
              <a:spLocks noChangeArrowheads="1"/>
            </p:cNvSpPr>
            <p:nvPr/>
          </p:nvSpPr>
          <p:spPr bwMode="auto">
            <a:xfrm>
              <a:off x="4667250" y="4875213"/>
              <a:ext cx="338138" cy="3222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45/49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20/23</a:t>
              </a:r>
            </a:p>
          </p:txBody>
        </p:sp>
        <p:sp>
          <p:nvSpPr>
            <p:cNvPr id="60" name="Rectangle 164"/>
            <p:cNvSpPr>
              <a:spLocks noChangeArrowheads="1"/>
            </p:cNvSpPr>
            <p:nvPr/>
          </p:nvSpPr>
          <p:spPr bwMode="auto">
            <a:xfrm>
              <a:off x="4503738" y="5218113"/>
              <a:ext cx="488950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213/225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104/115</a:t>
              </a:r>
            </a:p>
          </p:txBody>
        </p:sp>
        <p:sp>
          <p:nvSpPr>
            <p:cNvPr id="61" name="Rectangle 164"/>
            <p:cNvSpPr>
              <a:spLocks noChangeArrowheads="1"/>
            </p:cNvSpPr>
            <p:nvPr/>
          </p:nvSpPr>
          <p:spPr bwMode="auto">
            <a:xfrm>
              <a:off x="4660900" y="5561013"/>
              <a:ext cx="338138" cy="3238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53/59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16/23</a:t>
              </a:r>
            </a:p>
          </p:txBody>
        </p:sp>
        <p:sp>
          <p:nvSpPr>
            <p:cNvPr id="62" name="Rectangle 164"/>
            <p:cNvSpPr>
              <a:spLocks noChangeArrowheads="1"/>
            </p:cNvSpPr>
            <p:nvPr/>
          </p:nvSpPr>
          <p:spPr bwMode="auto">
            <a:xfrm>
              <a:off x="4648200" y="1600200"/>
              <a:ext cx="230188" cy="16986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1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n/N</a:t>
              </a:r>
            </a:p>
          </p:txBody>
        </p:sp>
        <p:sp>
          <p:nvSpPr>
            <p:cNvPr id="63" name="Line 149"/>
            <p:cNvSpPr>
              <a:spLocks noChangeShapeType="1"/>
            </p:cNvSpPr>
            <p:nvPr/>
          </p:nvSpPr>
          <p:spPr bwMode="auto">
            <a:xfrm flipV="1">
              <a:off x="1776413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4" name="Line 149"/>
            <p:cNvSpPr>
              <a:spLocks noChangeShapeType="1"/>
            </p:cNvSpPr>
            <p:nvPr/>
          </p:nvSpPr>
          <p:spPr bwMode="auto">
            <a:xfrm flipV="1">
              <a:off x="2078038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5" name="Line 149"/>
            <p:cNvSpPr>
              <a:spLocks noChangeShapeType="1"/>
            </p:cNvSpPr>
            <p:nvPr/>
          </p:nvSpPr>
          <p:spPr bwMode="auto">
            <a:xfrm flipV="1">
              <a:off x="2373313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6" name="Line 149"/>
            <p:cNvSpPr>
              <a:spLocks noChangeShapeType="1"/>
            </p:cNvSpPr>
            <p:nvPr/>
          </p:nvSpPr>
          <p:spPr bwMode="auto">
            <a:xfrm flipV="1">
              <a:off x="2670175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7" name="Line 149"/>
            <p:cNvSpPr>
              <a:spLocks noChangeShapeType="1"/>
            </p:cNvSpPr>
            <p:nvPr/>
          </p:nvSpPr>
          <p:spPr bwMode="auto">
            <a:xfrm flipV="1">
              <a:off x="2967038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8" name="Line 149"/>
            <p:cNvSpPr>
              <a:spLocks noChangeShapeType="1"/>
            </p:cNvSpPr>
            <p:nvPr/>
          </p:nvSpPr>
          <p:spPr bwMode="auto">
            <a:xfrm flipV="1">
              <a:off x="3268663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9" name="Line 149"/>
            <p:cNvSpPr>
              <a:spLocks noChangeShapeType="1"/>
            </p:cNvSpPr>
            <p:nvPr/>
          </p:nvSpPr>
          <p:spPr bwMode="auto">
            <a:xfrm flipV="1">
              <a:off x="3570288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70" name="Line 149"/>
            <p:cNvSpPr>
              <a:spLocks noChangeShapeType="1"/>
            </p:cNvSpPr>
            <p:nvPr/>
          </p:nvSpPr>
          <p:spPr bwMode="auto">
            <a:xfrm flipV="1">
              <a:off x="3870325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71" name="Line 149"/>
            <p:cNvSpPr>
              <a:spLocks noChangeShapeType="1"/>
            </p:cNvSpPr>
            <p:nvPr/>
          </p:nvSpPr>
          <p:spPr bwMode="auto">
            <a:xfrm flipV="1">
              <a:off x="4171950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72" name="Line 149"/>
            <p:cNvSpPr>
              <a:spLocks noChangeShapeType="1"/>
            </p:cNvSpPr>
            <p:nvPr/>
          </p:nvSpPr>
          <p:spPr bwMode="auto">
            <a:xfrm flipV="1">
              <a:off x="4473575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477963" y="1887538"/>
              <a:ext cx="277495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1477963" y="2225675"/>
              <a:ext cx="2774950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1477963" y="2568575"/>
              <a:ext cx="2774950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477963" y="2917825"/>
              <a:ext cx="2762250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1477963" y="3248025"/>
              <a:ext cx="2822575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1477963" y="3590925"/>
              <a:ext cx="2774950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1477963" y="3925888"/>
              <a:ext cx="2751137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1477963" y="4265613"/>
              <a:ext cx="2784475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1477963" y="4618038"/>
              <a:ext cx="280035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477963" y="4946650"/>
              <a:ext cx="2713037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1477963" y="5302250"/>
              <a:ext cx="280035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1477963" y="5632450"/>
              <a:ext cx="2657475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477963" y="1987550"/>
              <a:ext cx="25844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1477963" y="2325688"/>
              <a:ext cx="26606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1477963" y="2665413"/>
              <a:ext cx="2500312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477963" y="3009900"/>
              <a:ext cx="2543175" cy="90488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1477963" y="3341688"/>
              <a:ext cx="2800350" cy="90487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7963" y="3681413"/>
              <a:ext cx="25717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1477963" y="4021138"/>
              <a:ext cx="27114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1477963" y="4357688"/>
              <a:ext cx="2382837" cy="90487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1477963" y="4711700"/>
              <a:ext cx="27114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477963" y="5040313"/>
              <a:ext cx="25717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1477963" y="5394325"/>
              <a:ext cx="2673350" cy="889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477963" y="5730875"/>
              <a:ext cx="2063750" cy="90488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5451" name="AutoShape 165"/>
            <p:cNvSpPr>
              <a:spLocks noChangeArrowheads="1"/>
            </p:cNvSpPr>
            <p:nvPr/>
          </p:nvSpPr>
          <p:spPr bwMode="auto">
            <a:xfrm>
              <a:off x="1550988" y="6369050"/>
              <a:ext cx="2868612" cy="32067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5452" name="Rectangle 3"/>
            <p:cNvSpPr>
              <a:spLocks noChangeArrowheads="1"/>
            </p:cNvSpPr>
            <p:nvPr/>
          </p:nvSpPr>
          <p:spPr bwMode="auto">
            <a:xfrm>
              <a:off x="2901950" y="6470650"/>
              <a:ext cx="165100" cy="144463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15453" name="Rectangle 4"/>
            <p:cNvSpPr>
              <a:spLocks noChangeArrowheads="1"/>
            </p:cNvSpPr>
            <p:nvPr/>
          </p:nvSpPr>
          <p:spPr bwMode="auto">
            <a:xfrm>
              <a:off x="1641475" y="6465888"/>
              <a:ext cx="165100" cy="144462"/>
            </a:xfrm>
            <a:prstGeom prst="rect">
              <a:avLst/>
            </a:prstGeom>
            <a:solidFill>
              <a:srgbClr val="33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15454" name="ZoneTexte 84"/>
            <p:cNvSpPr txBox="1">
              <a:spLocks noChangeArrowheads="1"/>
            </p:cNvSpPr>
            <p:nvPr/>
          </p:nvSpPr>
          <p:spPr bwMode="auto">
            <a:xfrm>
              <a:off x="1755775" y="6378575"/>
              <a:ext cx="6770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b="1" dirty="0" smtClean="0">
                  <a:solidFill>
                    <a:srgbClr val="000066"/>
                  </a:solidFill>
                  <a:latin typeface="Calibri" pitchFamily="34" charset="0"/>
                </a:rPr>
                <a:t>Switch</a:t>
              </a:r>
              <a:endParaRPr lang="fr-FR" altLang="fr-FR" sz="1400" b="1" dirty="0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5455" name="ZoneTexte 85"/>
            <p:cNvSpPr txBox="1">
              <a:spLocks noChangeArrowheads="1"/>
            </p:cNvSpPr>
            <p:nvPr/>
          </p:nvSpPr>
          <p:spPr bwMode="auto">
            <a:xfrm>
              <a:off x="3030538" y="6381750"/>
              <a:ext cx="8624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b="1" dirty="0" smtClean="0">
                  <a:solidFill>
                    <a:srgbClr val="000066"/>
                  </a:solidFill>
                  <a:latin typeface="Calibri" pitchFamily="34" charset="0"/>
                </a:rPr>
                <a:t>Maintien</a:t>
              </a:r>
              <a:endParaRPr lang="fr-FR" altLang="fr-FR" sz="1400" b="1" dirty="0">
                <a:solidFill>
                  <a:srgbClr val="000066"/>
                </a:solidFill>
                <a:latin typeface="Calibri" pitchFamily="34" charset="0"/>
              </a:endParaRPr>
            </a:p>
          </p:txBody>
        </p:sp>
      </p:grpSp>
      <p:grpSp>
        <p:nvGrpSpPr>
          <p:cNvPr id="149" name="Groupe 148"/>
          <p:cNvGrpSpPr/>
          <p:nvPr/>
        </p:nvGrpSpPr>
        <p:grpSpPr>
          <a:xfrm>
            <a:off x="4876800" y="1835150"/>
            <a:ext cx="4016375" cy="4656654"/>
            <a:chOff x="4876800" y="1835150"/>
            <a:chExt cx="4016375" cy="4656654"/>
          </a:xfrm>
        </p:grpSpPr>
        <p:sp>
          <p:nvSpPr>
            <p:cNvPr id="73" name="Rectangle 164"/>
            <p:cNvSpPr>
              <a:spLocks noChangeArrowheads="1"/>
            </p:cNvSpPr>
            <p:nvPr/>
          </p:nvSpPr>
          <p:spPr bwMode="auto">
            <a:xfrm>
              <a:off x="4876800" y="6307138"/>
              <a:ext cx="1705194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i="1" dirty="0" smtClean="0">
                  <a:solidFill>
                    <a:srgbClr val="333399"/>
                  </a:solidFill>
                  <a:latin typeface="+mj-lt"/>
                  <a:cs typeface="+mn-cs"/>
                </a:rPr>
                <a:t>Fn faveur du maintien IP/r</a:t>
              </a:r>
            </a:p>
          </p:txBody>
        </p:sp>
        <p:sp>
          <p:nvSpPr>
            <p:cNvPr id="106" name="Line 142"/>
            <p:cNvSpPr>
              <a:spLocks noChangeShapeType="1"/>
            </p:cNvSpPr>
            <p:nvPr/>
          </p:nvSpPr>
          <p:spPr bwMode="auto">
            <a:xfrm>
              <a:off x="5324475" y="5921375"/>
              <a:ext cx="350202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7" name="Line 149"/>
            <p:cNvSpPr>
              <a:spLocks noChangeShapeType="1"/>
            </p:cNvSpPr>
            <p:nvPr/>
          </p:nvSpPr>
          <p:spPr bwMode="auto">
            <a:xfrm flipV="1">
              <a:off x="5332413" y="5921375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8" name="Line 149"/>
            <p:cNvSpPr>
              <a:spLocks noChangeShapeType="1"/>
            </p:cNvSpPr>
            <p:nvPr/>
          </p:nvSpPr>
          <p:spPr bwMode="auto">
            <a:xfrm flipV="1">
              <a:off x="5672138" y="59309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9" name="Line 149"/>
            <p:cNvSpPr>
              <a:spLocks noChangeShapeType="1"/>
            </p:cNvSpPr>
            <p:nvPr/>
          </p:nvSpPr>
          <p:spPr bwMode="auto">
            <a:xfrm flipV="1">
              <a:off x="6013450" y="59309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0" name="Line 149"/>
            <p:cNvSpPr>
              <a:spLocks noChangeShapeType="1"/>
            </p:cNvSpPr>
            <p:nvPr/>
          </p:nvSpPr>
          <p:spPr bwMode="auto">
            <a:xfrm flipV="1">
              <a:off x="6369050" y="59309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1" name="Line 149"/>
            <p:cNvSpPr>
              <a:spLocks noChangeShapeType="1"/>
            </p:cNvSpPr>
            <p:nvPr/>
          </p:nvSpPr>
          <p:spPr bwMode="auto">
            <a:xfrm flipV="1">
              <a:off x="6715125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2" name="Line 149"/>
            <p:cNvSpPr>
              <a:spLocks noChangeShapeType="1"/>
            </p:cNvSpPr>
            <p:nvPr/>
          </p:nvSpPr>
          <p:spPr bwMode="auto">
            <a:xfrm flipV="1">
              <a:off x="7058025" y="1835150"/>
              <a:ext cx="0" cy="41402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3" name="Line 149"/>
            <p:cNvSpPr>
              <a:spLocks noChangeShapeType="1"/>
            </p:cNvSpPr>
            <p:nvPr/>
          </p:nvSpPr>
          <p:spPr bwMode="auto">
            <a:xfrm flipV="1">
              <a:off x="7412038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4" name="Line 149"/>
            <p:cNvSpPr>
              <a:spLocks noChangeShapeType="1"/>
            </p:cNvSpPr>
            <p:nvPr/>
          </p:nvSpPr>
          <p:spPr bwMode="auto">
            <a:xfrm flipV="1">
              <a:off x="7758113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5" name="Line 149"/>
            <p:cNvSpPr>
              <a:spLocks noChangeShapeType="1"/>
            </p:cNvSpPr>
            <p:nvPr/>
          </p:nvSpPr>
          <p:spPr bwMode="auto">
            <a:xfrm flipV="1">
              <a:off x="8116888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6" name="Line 149"/>
            <p:cNvSpPr>
              <a:spLocks noChangeShapeType="1"/>
            </p:cNvSpPr>
            <p:nvPr/>
          </p:nvSpPr>
          <p:spPr bwMode="auto">
            <a:xfrm flipV="1">
              <a:off x="8467725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7" name="Line 149"/>
            <p:cNvSpPr>
              <a:spLocks noChangeShapeType="1"/>
            </p:cNvSpPr>
            <p:nvPr/>
          </p:nvSpPr>
          <p:spPr bwMode="auto">
            <a:xfrm flipV="1">
              <a:off x="8810625" y="592455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8" name="Rectangle 164"/>
            <p:cNvSpPr>
              <a:spLocks noChangeArrowheads="1"/>
            </p:cNvSpPr>
            <p:nvPr/>
          </p:nvSpPr>
          <p:spPr bwMode="auto">
            <a:xfrm>
              <a:off x="5226050" y="5983288"/>
              <a:ext cx="203200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-50</a:t>
              </a:r>
            </a:p>
          </p:txBody>
        </p:sp>
        <p:sp>
          <p:nvSpPr>
            <p:cNvPr id="119" name="Rectangle 164"/>
            <p:cNvSpPr>
              <a:spLocks noChangeArrowheads="1"/>
            </p:cNvSpPr>
            <p:nvPr/>
          </p:nvSpPr>
          <p:spPr bwMode="auto">
            <a:xfrm>
              <a:off x="5570538" y="5983288"/>
              <a:ext cx="203200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-40</a:t>
              </a:r>
            </a:p>
          </p:txBody>
        </p:sp>
        <p:sp>
          <p:nvSpPr>
            <p:cNvPr id="120" name="Rectangle 164"/>
            <p:cNvSpPr>
              <a:spLocks noChangeArrowheads="1"/>
            </p:cNvSpPr>
            <p:nvPr/>
          </p:nvSpPr>
          <p:spPr bwMode="auto">
            <a:xfrm>
              <a:off x="5910263" y="5983288"/>
              <a:ext cx="204787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-30</a:t>
              </a:r>
            </a:p>
          </p:txBody>
        </p:sp>
        <p:sp>
          <p:nvSpPr>
            <p:cNvPr id="121" name="Rectangle 164"/>
            <p:cNvSpPr>
              <a:spLocks noChangeArrowheads="1"/>
            </p:cNvSpPr>
            <p:nvPr/>
          </p:nvSpPr>
          <p:spPr bwMode="auto">
            <a:xfrm>
              <a:off x="6273800" y="5983288"/>
              <a:ext cx="203200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-20</a:t>
              </a:r>
            </a:p>
          </p:txBody>
        </p:sp>
        <p:sp>
          <p:nvSpPr>
            <p:cNvPr id="122" name="Rectangle 164"/>
            <p:cNvSpPr>
              <a:spLocks noChangeArrowheads="1"/>
            </p:cNvSpPr>
            <p:nvPr/>
          </p:nvSpPr>
          <p:spPr bwMode="auto">
            <a:xfrm>
              <a:off x="6610350" y="5983288"/>
              <a:ext cx="203200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-10</a:t>
              </a:r>
            </a:p>
          </p:txBody>
        </p:sp>
        <p:sp>
          <p:nvSpPr>
            <p:cNvPr id="123" name="Rectangle 164"/>
            <p:cNvSpPr>
              <a:spLocks noChangeArrowheads="1"/>
            </p:cNvSpPr>
            <p:nvPr/>
          </p:nvSpPr>
          <p:spPr bwMode="auto">
            <a:xfrm>
              <a:off x="7016750" y="5983288"/>
              <a:ext cx="79375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0</a:t>
              </a:r>
            </a:p>
          </p:txBody>
        </p:sp>
        <p:sp>
          <p:nvSpPr>
            <p:cNvPr id="124" name="Rectangle 164"/>
            <p:cNvSpPr>
              <a:spLocks noChangeArrowheads="1"/>
            </p:cNvSpPr>
            <p:nvPr/>
          </p:nvSpPr>
          <p:spPr bwMode="auto">
            <a:xfrm>
              <a:off x="7337425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</a:t>
              </a:r>
            </a:p>
          </p:txBody>
        </p:sp>
        <p:sp>
          <p:nvSpPr>
            <p:cNvPr id="125" name="Rectangle 164"/>
            <p:cNvSpPr>
              <a:spLocks noChangeArrowheads="1"/>
            </p:cNvSpPr>
            <p:nvPr/>
          </p:nvSpPr>
          <p:spPr bwMode="auto">
            <a:xfrm>
              <a:off x="7680325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</a:t>
              </a:r>
            </a:p>
          </p:txBody>
        </p:sp>
        <p:sp>
          <p:nvSpPr>
            <p:cNvPr id="126" name="Rectangle 164"/>
            <p:cNvSpPr>
              <a:spLocks noChangeArrowheads="1"/>
            </p:cNvSpPr>
            <p:nvPr/>
          </p:nvSpPr>
          <p:spPr bwMode="auto">
            <a:xfrm>
              <a:off x="8039100" y="5983288"/>
              <a:ext cx="157163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30</a:t>
              </a:r>
            </a:p>
          </p:txBody>
        </p:sp>
        <p:sp>
          <p:nvSpPr>
            <p:cNvPr id="127" name="Rectangle 164"/>
            <p:cNvSpPr>
              <a:spLocks noChangeArrowheads="1"/>
            </p:cNvSpPr>
            <p:nvPr/>
          </p:nvSpPr>
          <p:spPr bwMode="auto">
            <a:xfrm>
              <a:off x="8389938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</a:t>
              </a:r>
            </a:p>
          </p:txBody>
        </p:sp>
        <p:sp>
          <p:nvSpPr>
            <p:cNvPr id="128" name="Rectangle 164"/>
            <p:cNvSpPr>
              <a:spLocks noChangeArrowheads="1"/>
            </p:cNvSpPr>
            <p:nvPr/>
          </p:nvSpPr>
          <p:spPr bwMode="auto">
            <a:xfrm>
              <a:off x="8736013" y="5983288"/>
              <a:ext cx="157162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50</a:t>
              </a:r>
            </a:p>
          </p:txBody>
        </p:sp>
        <p:sp>
          <p:nvSpPr>
            <p:cNvPr id="129" name="Rectangle 164"/>
            <p:cNvSpPr>
              <a:spLocks noChangeArrowheads="1"/>
            </p:cNvSpPr>
            <p:nvPr/>
          </p:nvSpPr>
          <p:spPr bwMode="auto">
            <a:xfrm>
              <a:off x="6678613" y="6162675"/>
              <a:ext cx="904875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différence (%)</a:t>
              </a:r>
            </a:p>
          </p:txBody>
        </p:sp>
        <p:sp>
          <p:nvSpPr>
            <p:cNvPr id="3" name="Ellipse 2"/>
            <p:cNvSpPr/>
            <p:nvPr/>
          </p:nvSpPr>
          <p:spPr bwMode="auto">
            <a:xfrm>
              <a:off x="7283450" y="1938338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1" name="Ellipse 130"/>
            <p:cNvSpPr/>
            <p:nvPr/>
          </p:nvSpPr>
          <p:spPr bwMode="auto">
            <a:xfrm>
              <a:off x="7180263" y="2284413"/>
              <a:ext cx="100012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7383463" y="2630488"/>
              <a:ext cx="98425" cy="10001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3" name="Ellipse 132"/>
            <p:cNvSpPr/>
            <p:nvPr/>
          </p:nvSpPr>
          <p:spPr bwMode="auto">
            <a:xfrm>
              <a:off x="7321550" y="2967038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7013575" y="3309938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5" name="Ellipse 134"/>
            <p:cNvSpPr/>
            <p:nvPr/>
          </p:nvSpPr>
          <p:spPr bwMode="auto">
            <a:xfrm>
              <a:off x="7299325" y="364490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6" name="Ellipse 135"/>
            <p:cNvSpPr/>
            <p:nvPr/>
          </p:nvSpPr>
          <p:spPr bwMode="auto">
            <a:xfrm>
              <a:off x="7073900" y="398780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7" name="Ellipse 136"/>
            <p:cNvSpPr/>
            <p:nvPr/>
          </p:nvSpPr>
          <p:spPr bwMode="auto">
            <a:xfrm>
              <a:off x="7588250" y="433070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8" name="Ellipse 137"/>
            <p:cNvSpPr/>
            <p:nvPr/>
          </p:nvSpPr>
          <p:spPr bwMode="auto">
            <a:xfrm>
              <a:off x="7131050" y="4687888"/>
              <a:ext cx="98425" cy="10001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9" name="Ellipse 138"/>
            <p:cNvSpPr/>
            <p:nvPr/>
          </p:nvSpPr>
          <p:spPr bwMode="auto">
            <a:xfrm>
              <a:off x="7218363" y="5019675"/>
              <a:ext cx="100012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40" name="Ellipse 139"/>
            <p:cNvSpPr/>
            <p:nvPr/>
          </p:nvSpPr>
          <p:spPr bwMode="auto">
            <a:xfrm>
              <a:off x="7188200" y="5389563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41" name="Ellipse 140"/>
            <p:cNvSpPr/>
            <p:nvPr/>
          </p:nvSpPr>
          <p:spPr bwMode="auto">
            <a:xfrm>
              <a:off x="7710488" y="5694363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15492" name="Connecteur droit 4"/>
            <p:cNvCxnSpPr>
              <a:cxnSpLocks noChangeShapeType="1"/>
            </p:cNvCxnSpPr>
            <p:nvPr/>
          </p:nvCxnSpPr>
          <p:spPr bwMode="auto">
            <a:xfrm flipH="1">
              <a:off x="7059613" y="1982788"/>
              <a:ext cx="5524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3" name="Connecteur droit 145"/>
            <p:cNvCxnSpPr>
              <a:cxnSpLocks noChangeShapeType="1"/>
            </p:cNvCxnSpPr>
            <p:nvPr/>
          </p:nvCxnSpPr>
          <p:spPr bwMode="auto">
            <a:xfrm flipH="1">
              <a:off x="6918325" y="2336800"/>
              <a:ext cx="7175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4" name="Connecteur droit 146"/>
            <p:cNvCxnSpPr>
              <a:cxnSpLocks noChangeShapeType="1"/>
            </p:cNvCxnSpPr>
            <p:nvPr/>
          </p:nvCxnSpPr>
          <p:spPr bwMode="auto">
            <a:xfrm flipH="1">
              <a:off x="7069138" y="2678113"/>
              <a:ext cx="7969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5" name="Connecteur droit 147"/>
            <p:cNvCxnSpPr>
              <a:cxnSpLocks noChangeShapeType="1"/>
            </p:cNvCxnSpPr>
            <p:nvPr/>
          </p:nvCxnSpPr>
          <p:spPr bwMode="auto">
            <a:xfrm flipH="1">
              <a:off x="7061200" y="3021013"/>
              <a:ext cx="623888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6" name="Connecteur droit 148"/>
            <p:cNvCxnSpPr>
              <a:cxnSpLocks noChangeShapeType="1"/>
            </p:cNvCxnSpPr>
            <p:nvPr/>
          </p:nvCxnSpPr>
          <p:spPr bwMode="auto">
            <a:xfrm flipH="1">
              <a:off x="6573838" y="3365500"/>
              <a:ext cx="13398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7" name="Connecteur droit 149"/>
            <p:cNvCxnSpPr>
              <a:cxnSpLocks noChangeShapeType="1"/>
            </p:cNvCxnSpPr>
            <p:nvPr/>
          </p:nvCxnSpPr>
          <p:spPr bwMode="auto">
            <a:xfrm flipH="1">
              <a:off x="7061200" y="3697288"/>
              <a:ext cx="601663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8" name="Connecteur droit 150"/>
            <p:cNvCxnSpPr>
              <a:cxnSpLocks noChangeShapeType="1"/>
            </p:cNvCxnSpPr>
            <p:nvPr/>
          </p:nvCxnSpPr>
          <p:spPr bwMode="auto">
            <a:xfrm flipH="1">
              <a:off x="6627813" y="4037013"/>
              <a:ext cx="123507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499" name="Connecteur droit 151"/>
            <p:cNvCxnSpPr>
              <a:cxnSpLocks noChangeShapeType="1"/>
            </p:cNvCxnSpPr>
            <p:nvPr/>
          </p:nvCxnSpPr>
          <p:spPr bwMode="auto">
            <a:xfrm flipH="1">
              <a:off x="7146925" y="4379913"/>
              <a:ext cx="1008063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500" name="Connecteur droit 152"/>
            <p:cNvCxnSpPr>
              <a:cxnSpLocks noChangeShapeType="1"/>
            </p:cNvCxnSpPr>
            <p:nvPr/>
          </p:nvCxnSpPr>
          <p:spPr bwMode="auto">
            <a:xfrm flipH="1">
              <a:off x="6864350" y="4735513"/>
              <a:ext cx="7334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501" name="Connecteur droit 153"/>
            <p:cNvCxnSpPr>
              <a:cxnSpLocks noChangeShapeType="1"/>
            </p:cNvCxnSpPr>
            <p:nvPr/>
          </p:nvCxnSpPr>
          <p:spPr bwMode="auto">
            <a:xfrm flipH="1">
              <a:off x="6665913" y="5067300"/>
              <a:ext cx="14541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502" name="Connecteur droit 154"/>
            <p:cNvCxnSpPr>
              <a:cxnSpLocks noChangeShapeType="1"/>
            </p:cNvCxnSpPr>
            <p:nvPr/>
          </p:nvCxnSpPr>
          <p:spPr bwMode="auto">
            <a:xfrm flipH="1">
              <a:off x="6992938" y="5435600"/>
              <a:ext cx="5302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5503" name="Connecteur droit 156"/>
            <p:cNvCxnSpPr>
              <a:cxnSpLocks noChangeShapeType="1"/>
            </p:cNvCxnSpPr>
            <p:nvPr/>
          </p:nvCxnSpPr>
          <p:spPr bwMode="auto">
            <a:xfrm flipH="1">
              <a:off x="7061200" y="5738813"/>
              <a:ext cx="146050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sp>
          <p:nvSpPr>
            <p:cNvPr id="169" name="Rectangle 164"/>
            <p:cNvSpPr>
              <a:spLocks noChangeArrowheads="1"/>
            </p:cNvSpPr>
            <p:nvPr/>
          </p:nvSpPr>
          <p:spPr bwMode="auto">
            <a:xfrm>
              <a:off x="7560730" y="6307138"/>
              <a:ext cx="1278470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i="1" dirty="0" smtClean="0">
                  <a:solidFill>
                    <a:srgbClr val="000066"/>
                  </a:solidFill>
                  <a:latin typeface="+mj-lt"/>
                  <a:cs typeface="+mn-cs"/>
                </a:rPr>
                <a:t>En faveur du </a:t>
              </a:r>
              <a:r>
                <a:rPr lang="fr-FR" altLang="fr-FR" sz="1200" b="1" i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switch</a:t>
              </a:r>
              <a:endParaRPr lang="fr-FR" altLang="fr-FR" sz="1200" b="1" i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cxnSp>
          <p:nvCxnSpPr>
            <p:cNvPr id="15505" name="Connecteur droit avec flèche 9233"/>
            <p:cNvCxnSpPr>
              <a:cxnSpLocks noChangeShapeType="1"/>
            </p:cNvCxnSpPr>
            <p:nvPr/>
          </p:nvCxnSpPr>
          <p:spPr bwMode="auto">
            <a:xfrm>
              <a:off x="7124700" y="6402388"/>
              <a:ext cx="382588" cy="0"/>
            </a:xfrm>
            <a:prstGeom prst="straightConnector1">
              <a:avLst/>
            </a:prstGeom>
            <a:noFill/>
            <a:ln w="19050" algn="ctr">
              <a:solidFill>
                <a:srgbClr val="333399"/>
              </a:solidFill>
              <a:round/>
              <a:headEnd/>
              <a:tailEnd type="triangle" w="med" len="med"/>
            </a:ln>
          </p:spPr>
        </p:cxnSp>
        <p:cxnSp>
          <p:nvCxnSpPr>
            <p:cNvPr id="15506" name="Connecteur droit avec flèche 172"/>
            <p:cNvCxnSpPr>
              <a:cxnSpLocks noChangeShapeType="1"/>
            </p:cNvCxnSpPr>
            <p:nvPr/>
          </p:nvCxnSpPr>
          <p:spPr bwMode="auto">
            <a:xfrm>
              <a:off x="6643688" y="6402388"/>
              <a:ext cx="382587" cy="0"/>
            </a:xfrm>
            <a:prstGeom prst="straightConnector1">
              <a:avLst/>
            </a:prstGeom>
            <a:noFill/>
            <a:ln w="19050" algn="ctr">
              <a:solidFill>
                <a:srgbClr val="333399"/>
              </a:solidFill>
              <a:round/>
              <a:headEnd type="triangle" w="med" len="med"/>
              <a:tailEnd/>
            </a:ln>
          </p:spPr>
        </p:cxnSp>
      </p:grpSp>
      <p:sp>
        <p:nvSpPr>
          <p:cNvPr id="150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669925" y="1676400"/>
          <a:ext cx="7772400" cy="3718944"/>
        </p:xfrm>
        <a:graphic>
          <a:graphicData uri="http://schemas.openxmlformats.org/drawingml/2006/table">
            <a:tbl>
              <a:tblPr/>
              <a:tblGrid>
                <a:gridCol w="412750"/>
                <a:gridCol w="3473450"/>
                <a:gridCol w="1943100"/>
                <a:gridCol w="1943100"/>
              </a:tblGrid>
              <a:tr h="346588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EVG/c/FTC/TDF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IP/r + FTC + TDF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30100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Tout événement indésirable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79 %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74 %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de grade 3 ou 4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grave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pour événement indésirable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6 (2 %)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4 (3 %)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Décès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Anomalie biologique de grade 3 ou 4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Gamma-GT &gt; 5 x LSN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CK ≥ 10 x LSN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ALAT &gt; 5 x LSN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Hématurie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100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Bilirubine &gt; 2,5 x LSN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446" name="Text Box 2"/>
          <p:cNvSpPr txBox="1">
            <a:spLocks noChangeArrowheads="1"/>
          </p:cNvSpPr>
          <p:nvPr/>
        </p:nvSpPr>
        <p:spPr bwMode="auto">
          <a:xfrm>
            <a:off x="469257" y="1100138"/>
            <a:ext cx="81912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Evénements indésirables et anomalies biologiques de grade3</a:t>
            </a: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-</a:t>
            </a:r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4</a:t>
            </a:r>
            <a:endParaRPr lang="fr-FR" alt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6447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6448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sp>
        <p:nvSpPr>
          <p:cNvPr id="16449" name="Espace réservé du contenu 2"/>
          <p:cNvSpPr txBox="1">
            <a:spLocks/>
          </p:cNvSpPr>
          <p:nvPr/>
        </p:nvSpPr>
        <p:spPr bwMode="auto">
          <a:xfrm>
            <a:off x="590624" y="5508897"/>
            <a:ext cx="7797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1600" smtClean="0">
                <a:solidFill>
                  <a:srgbClr val="000066"/>
                </a:solidFill>
              </a:rPr>
              <a:t>Amélioration des lipides dans le groupe switch</a:t>
            </a:r>
          </a:p>
          <a:p>
            <a:pPr marL="342900" indent="-3429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1600" smtClean="0">
                <a:solidFill>
                  <a:srgbClr val="000066"/>
                </a:solidFill>
              </a:rPr>
              <a:t>HIV Symptom Index : fréquence diarrhée et ballonnement abdominal diminue dans le groupe switch</a:t>
            </a:r>
          </a:p>
          <a:p>
            <a:pPr marL="342900" indent="-3429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1600" smtClean="0">
                <a:solidFill>
                  <a:srgbClr val="000066"/>
                </a:solidFill>
              </a:rPr>
              <a:t>Scores de satisfaction au traitement plus élevés dans le groupe switch</a:t>
            </a:r>
            <a:endParaRPr lang="fr-FR" altLang="fr-FR" sz="1600">
              <a:solidFill>
                <a:srgbClr val="000066"/>
              </a:solidFill>
            </a:endParaRPr>
          </a:p>
        </p:txBody>
      </p:sp>
      <p:sp>
        <p:nvSpPr>
          <p:cNvPr id="9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>
            <a:spLocks noGrp="1"/>
          </p:cNvSpPr>
          <p:nvPr>
            <p:ph idx="1"/>
          </p:nvPr>
        </p:nvSpPr>
        <p:spPr>
          <a:xfrm>
            <a:off x="50800" y="1143000"/>
            <a:ext cx="8940800" cy="5303838"/>
          </a:xfrm>
        </p:spPr>
        <p:txBody>
          <a:bodyPr/>
          <a:lstStyle/>
          <a:p>
            <a:pPr>
              <a:buFont typeface="Wingdings" pitchFamily="-65" charset="2"/>
              <a:buChar char="§"/>
              <a:defRPr/>
            </a:pPr>
            <a:r>
              <a:rPr lang="fr-FR" altLang="fr-FR" sz="2800" b="1" dirty="0" smtClean="0">
                <a:latin typeface="+mj-lt"/>
                <a:ea typeface="ＭＳ Ｐゴシック" pitchFamily="-65" charset="-128"/>
              </a:rPr>
              <a:t>Conclusion</a:t>
            </a:r>
          </a:p>
          <a:p>
            <a:pPr lvl="1"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EVG/c/FTC/TDF est une alternative efficace, bien tolérée pour simplifier un schéma avec IP/r plus FTC et TDF chez des adultes VIH ayant une suppression virologique et sans antécédent d’échec virologique ni de résistance à FTC ou TDF</a:t>
            </a:r>
          </a:p>
          <a:p>
            <a:pPr lvl="1"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Faible fréquence des échecs virologiques et absence d’émergence de résistance dans le groupe </a:t>
            </a:r>
            <a:r>
              <a:rPr lang="fr-FR" altLang="fr-FR" sz="1900" dirty="0" err="1" smtClean="0">
                <a:ea typeface="ＭＳ Ｐゴシック" pitchFamily="-65" charset="-128"/>
              </a:rPr>
              <a:t>switché</a:t>
            </a:r>
            <a:r>
              <a:rPr lang="fr-FR" altLang="fr-FR" sz="1900" dirty="0" smtClean="0">
                <a:ea typeface="ＭＳ Ｐゴシック" pitchFamily="-65" charset="-128"/>
              </a:rPr>
              <a:t> pour EVG/c/FTC/TDF </a:t>
            </a:r>
          </a:p>
          <a:p>
            <a:pPr lvl="1"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Rares arrêts pour événements indésirables</a:t>
            </a:r>
          </a:p>
          <a:p>
            <a:pPr lvl="1"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Dans le groupe </a:t>
            </a:r>
            <a:r>
              <a:rPr lang="fr-FR" altLang="fr-FR" sz="1900" dirty="0" err="1" smtClean="0">
                <a:ea typeface="ＭＳ Ｐゴシック" pitchFamily="-65" charset="-128"/>
              </a:rPr>
              <a:t>switch</a:t>
            </a:r>
            <a:endParaRPr lang="fr-FR" altLang="fr-FR" sz="1900" dirty="0" smtClean="0">
              <a:ea typeface="ＭＳ Ｐゴシック" pitchFamily="-65" charset="-128"/>
            </a:endParaRPr>
          </a:p>
          <a:p>
            <a:pPr lvl="2">
              <a:defRPr/>
            </a:pPr>
            <a:r>
              <a:rPr lang="fr-FR" altLang="fr-FR" sz="1800" dirty="0" smtClean="0">
                <a:ea typeface="ＭＳ Ｐゴシック" pitchFamily="-65" charset="-128"/>
              </a:rPr>
              <a:t>Nausées plus fréquentes ; diarrhée et ballonnement améliorés</a:t>
            </a:r>
          </a:p>
          <a:p>
            <a:pPr lvl="2">
              <a:defRPr/>
            </a:pPr>
            <a:r>
              <a:rPr lang="fr-FR" altLang="fr-FR" sz="1800" dirty="0" smtClean="0">
                <a:ea typeface="ＭＳ Ｐゴシック" pitchFamily="-65" charset="-128"/>
              </a:rPr>
              <a:t>Augmentation modérée de la créatinine, amélioration modérée des lipides</a:t>
            </a:r>
          </a:p>
          <a:p>
            <a:pPr lvl="1">
              <a:defRPr/>
            </a:pPr>
            <a:endParaRPr lang="fr-FR" altLang="fr-FR" sz="800" dirty="0" smtClean="0">
              <a:ea typeface="ＭＳ Ｐゴシック" pitchFamily="-65" charset="-128"/>
            </a:endParaRPr>
          </a:p>
          <a:p>
            <a:pPr lvl="1"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EVG/c/FTC/TDF est une option de </a:t>
            </a:r>
            <a:r>
              <a:rPr lang="fr-FR" altLang="fr-FR" sz="1900" dirty="0" err="1" smtClean="0">
                <a:ea typeface="ＭＳ Ｐゴシック" pitchFamily="-65" charset="-128"/>
              </a:rPr>
              <a:t>switch</a:t>
            </a:r>
            <a:r>
              <a:rPr lang="fr-FR" altLang="fr-FR" sz="1900" dirty="0" smtClean="0">
                <a:ea typeface="ＭＳ Ｐゴシック" pitchFamily="-65" charset="-128"/>
              </a:rPr>
              <a:t> chez les patients avec suppression virologique et sans antécédent d’échec virologique qui souhaitent simplifier leur schéma avec IP/r, ou qui ont des inquiétudes sur les possibles événements indésirables ou effets secondaires à long-terme de leur traitement actuel</a:t>
            </a:r>
          </a:p>
        </p:txBody>
      </p:sp>
      <p:sp>
        <p:nvSpPr>
          <p:cNvPr id="17410" name="ZoneTexte 69"/>
          <p:cNvSpPr txBox="1">
            <a:spLocks noChangeArrowheads="1"/>
          </p:cNvSpPr>
          <p:nvPr/>
        </p:nvSpPr>
        <p:spPr bwMode="auto">
          <a:xfrm>
            <a:off x="5562600" y="6542088"/>
            <a:ext cx="3538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0000"/>
                </a:solidFill>
              </a:rPr>
              <a:t>Arribas</a:t>
            </a:r>
            <a:r>
              <a:rPr lang="en-GB" altLang="fr-FR" sz="1200" i="1" dirty="0">
                <a:solidFill>
                  <a:srgbClr val="CC0000"/>
                </a:solidFill>
              </a:rPr>
              <a:t> J.R. Lancet Infect Dis 2014;14:581-9</a:t>
            </a:r>
          </a:p>
        </p:txBody>
      </p:sp>
      <p:sp>
        <p:nvSpPr>
          <p:cNvPr id="17411" name="AutoShape 162"/>
          <p:cNvSpPr>
            <a:spLocks noChangeArrowheads="1"/>
          </p:cNvSpPr>
          <p:nvPr/>
        </p:nvSpPr>
        <p:spPr bwMode="auto">
          <a:xfrm>
            <a:off x="0" y="6570663"/>
            <a:ext cx="10668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STRATEGY-PI</a:t>
            </a:r>
          </a:p>
        </p:txBody>
      </p:sp>
      <p:sp>
        <p:nvSpPr>
          <p:cNvPr id="7" name="Titre 23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 smtClean="0">
                <a:ea typeface="ＭＳ Ｐゴシック"/>
                <a:cs typeface="ＭＳ Ｐゴシック"/>
              </a:rPr>
              <a:t>Etude STRATEGY-PI : </a:t>
            </a:r>
            <a:r>
              <a:rPr lang="fr-FR" sz="3200" dirty="0" err="1" smtClean="0">
                <a:ea typeface="ＭＳ Ｐゴシック"/>
                <a:cs typeface="ＭＳ Ｐゴシック"/>
              </a:rPr>
              <a:t>switch</a:t>
            </a:r>
            <a:r>
              <a:rPr lang="fr-FR" sz="3200" dirty="0" smtClean="0">
                <a:ea typeface="ＭＳ Ｐゴシック"/>
                <a:cs typeface="ＭＳ Ｐゴシック"/>
              </a:rPr>
              <a:t> IP/r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11086</TotalTime>
  <Words>803</Words>
  <Application>Microsoft Office PowerPoint</Application>
  <PresentationFormat>Affichage à l'écran (4:3)</PresentationFormat>
  <Paragraphs>229</Paragraphs>
  <Slides>8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ARV_trials_2014</vt:lpstr>
      <vt:lpstr>Switch pour EVG/c/FTC/TDF</vt:lpstr>
      <vt:lpstr>Etude STRATEGY-PI : switch IP/r pour EVG/c</vt:lpstr>
      <vt:lpstr>Etude STRATEGY-PI : switch IP/r pour EVG/c</vt:lpstr>
      <vt:lpstr>Etude STRATEGY-PI : switch IP/r pour EVG/c</vt:lpstr>
      <vt:lpstr>Etude STRATEGY-PI : switch IP/r pour EVG/c</vt:lpstr>
      <vt:lpstr>Etude STRATEGY-PI : switch IP/r pour EVG/c</vt:lpstr>
      <vt:lpstr>Etude STRATEGY-PI : switch IP/r pour EVG/c</vt:lpstr>
      <vt:lpstr>Etude STRATEGY-PI : switch IP/r pour EVG/c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Pedro Cahn, Anton Poszniak, François Raffi</dc:creator>
  <cp:lastModifiedBy>Utilisateur</cp:lastModifiedBy>
  <cp:revision>490</cp:revision>
  <dcterms:created xsi:type="dcterms:W3CDTF">2014-12-22T14:33:37Z</dcterms:created>
  <dcterms:modified xsi:type="dcterms:W3CDTF">2015-01-28T19:56:41Z</dcterms:modified>
</cp:coreProperties>
</file>