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6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391" r:id="rId2"/>
    <p:sldId id="376" r:id="rId3"/>
    <p:sldId id="359" r:id="rId4"/>
    <p:sldId id="380" r:id="rId5"/>
    <p:sldId id="381" r:id="rId6"/>
    <p:sldId id="382" r:id="rId7"/>
    <p:sldId id="387" r:id="rId8"/>
    <p:sldId id="389" r:id="rId9"/>
    <p:sldId id="390" r:id="rId10"/>
    <p:sldId id="383" r:id="rId11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653">
          <p15:clr>
            <a:srgbClr val="A4A3A4"/>
          </p15:clr>
        </p15:guide>
        <p15:guide id="2" pos="2160">
          <p15:clr>
            <a:srgbClr val="A4A3A4"/>
          </p15:clr>
        </p15:guide>
        <p15:guide id="3" pos="391">
          <p15:clr>
            <a:srgbClr val="A4A3A4"/>
          </p15:clr>
        </p15:guide>
        <p15:guide id="4" pos="365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tilisateur de Microsoft Office" initials="Office" lastIdx="4" clrIdx="0"/>
  <p:cmAuthor id="1" name="Mélanie HUET" initials="MH" lastIdx="1" clrIdx="1">
    <p:extLst/>
  </p:cmAuthor>
  <p:cmAuthor id="2" name="Mélanie HUET" initials="MH [2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FFFF"/>
    <a:srgbClr val="DDDDDD"/>
    <a:srgbClr val="333399"/>
    <a:srgbClr val="000066"/>
    <a:srgbClr val="FF6600"/>
    <a:srgbClr val="00B0F0"/>
    <a:srgbClr val="0066FF"/>
    <a:srgbClr val="777777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195" autoAdjust="0"/>
    <p:restoredTop sz="86418" autoAdjust="0"/>
  </p:normalViewPr>
  <p:slideViewPr>
    <p:cSldViewPr snapToObjects="1">
      <p:cViewPr>
        <p:scale>
          <a:sx n="75" d="100"/>
          <a:sy n="75" d="100"/>
        </p:scale>
        <p:origin x="-2580" y="-558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Objects="1">
      <p:cViewPr varScale="1">
        <p:scale>
          <a:sx n="50" d="100"/>
          <a:sy n="50" d="100"/>
        </p:scale>
        <p:origin x="-2628" y="-108"/>
      </p:cViewPr>
      <p:guideLst>
        <p:guide orient="horz" pos="2653"/>
        <p:guide pos="2160"/>
        <p:guide pos="391"/>
        <p:guide pos="365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CC2CE9A-3E63-45D2-8D86-4CD35BC62296}" type="datetime1">
              <a:rPr lang="fr-FR" altLang="fr-FR"/>
              <a:pPr>
                <a:defRPr/>
              </a:pPr>
              <a:t>31/01/2018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EDC114AB-3F47-4F4F-BD42-639E6513179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731402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F5C53EF6-9CB1-4FE7-B354-32FD703AD36A}" type="datetime1">
              <a:rPr lang="fr-FR" altLang="fr-FR"/>
              <a:pPr>
                <a:defRPr/>
              </a:pPr>
              <a:t>31/01/2018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52513" y="4324350"/>
            <a:ext cx="4752975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51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/>
        </p:spPr>
        <p:txBody>
          <a:bodyPr lIns="99992" tIns="49996" rIns="99992" bIns="49996"/>
          <a:lstStyle>
            <a:lvl1pPr defTabSz="10001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742950" indent="-285750" defTabSz="10001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marL="1143000" indent="-228600" defTabSz="10001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marL="1600200" indent="-228600" defTabSz="10001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marL="2057400" indent="-228600" defTabSz="10001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eaLnBrk="1" hangingPunct="1">
              <a:defRPr/>
            </a:pPr>
            <a:r>
              <a:rPr lang="fr-FR" altLang="fr-FR" sz="1400">
                <a:latin typeface="Trebuchet MS" pitchFamily="-65" charset="0"/>
                <a:cs typeface="+mn-cs"/>
              </a:rPr>
              <a:t>ARV-trial.com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89363" y="8604250"/>
            <a:ext cx="3074987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F256383D-132C-41A4-8E07-674B903CDDF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058363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 pitchFamily="29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>
            <a:extLst>
              <a:ext uri="{FF2B5EF4-FFF2-40B4-BE49-F238E27FC236}">
                <a16:creationId xmlns:a16="http://schemas.microsoft.com/office/drawing/2014/main" xmlns="" id="{A3ED81F4-9437-4B8F-B040-B58F54D7B1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2" name="Rectangle 3">
            <a:extLst>
              <a:ext uri="{FF2B5EF4-FFF2-40B4-BE49-F238E27FC236}">
                <a16:creationId xmlns:a16="http://schemas.microsoft.com/office/drawing/2014/main" xmlns="" id="{0AA34E7A-EE89-41FF-9BF6-A25110B9AB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5123" name="Rectangle 8">
            <a:extLst>
              <a:ext uri="{FF2B5EF4-FFF2-40B4-BE49-F238E27FC236}">
                <a16:creationId xmlns:a16="http://schemas.microsoft.com/office/drawing/2014/main" xmlns="" id="{8C7ADCB9-785F-4DC1-A98C-2B851D59FB9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73" tIns="49986" rIns="99973" bIns="49986"/>
          <a:lstStyle>
            <a:lvl1pPr defTabSz="9985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985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985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985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985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998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998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998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998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400"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xmlns="" id="{CC2ECBD4-E193-4B5D-A79D-8BCAC561C47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44" tIns="46021" rIns="92044" bIns="46021" anchor="b"/>
          <a:lstStyle>
            <a:lvl1pPr defTabSz="920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0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0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0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0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9AF3AF9F-7911-460D-837B-727AA2F11981}" type="slidenum">
              <a:rPr lang="fr-FR" altLang="fr-FR" sz="1300">
                <a:latin typeface="Calibri" panose="020F0502020204030204" pitchFamily="34" charset="0"/>
              </a:rPr>
              <a:pPr algn="r" eaLnBrk="1" hangingPunct="1"/>
              <a:t>1</a:t>
            </a:fld>
            <a:endParaRPr lang="fr-FR" altLang="fr-FR" sz="13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447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7532A8-70C0-44A4-B9D7-205C2D30EC15}" type="slidenum">
              <a:rPr lang="fr-FR" altLang="fr-FR" smtClean="0">
                <a:solidFill>
                  <a:srgbClr val="000000"/>
                </a:solidFill>
                <a:ea typeface="ＭＳ Ｐゴシック"/>
                <a:cs typeface="ＭＳ Ｐゴシック"/>
              </a:rPr>
              <a:pPr/>
              <a:t>2</a:t>
            </a:fld>
            <a:endParaRPr lang="fr-FR" altLang="fr-FR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33654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altLang="fr-FR">
              <a:ea typeface="ＭＳ Ｐゴシック"/>
              <a:cs typeface="ＭＳ Ｐゴシック"/>
            </a:endParaRPr>
          </a:p>
        </p:txBody>
      </p:sp>
      <p:sp>
        <p:nvSpPr>
          <p:cNvPr id="1126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algn="ctr" defTabSz="922338"/>
            <a:r>
              <a:rPr lang="fr-FR" alt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126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1DC645BA-3907-48B5-B4C7-5B714B928BCF}" type="slidenum">
              <a:rPr lang="fr-FR" altLang="fr-FR" sz="1200">
                <a:solidFill>
                  <a:srgbClr val="000000"/>
                </a:solidFill>
              </a:rPr>
              <a:pPr algn="r" defTabSz="850900"/>
              <a:t>3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431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3333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4025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01530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56383D-132C-41A4-8E07-674B903CDDF2}" type="slidenum">
              <a:rPr lang="fr-FR" altLang="fr-FR" smtClean="0"/>
              <a:pPr>
                <a:defRPr/>
              </a:pPr>
              <a:t>8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96844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470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aseline="0"/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3034801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Cliquez pour modifier les styles du texte du masque</a:t>
            </a:r>
          </a:p>
          <a:p>
            <a:pPr lvl="1"/>
            <a:r>
              <a:rPr lang="en-US" altLang="fr-FR"/>
              <a:t>Deuxième niveau</a:t>
            </a:r>
          </a:p>
          <a:p>
            <a:pPr lvl="2"/>
            <a:r>
              <a:rPr lang="en-US" altLang="fr-FR"/>
              <a:t>Troisième niveau</a:t>
            </a:r>
          </a:p>
          <a:p>
            <a:pPr lvl="3"/>
            <a:r>
              <a:rPr lang="en-US" altLang="fr-FR"/>
              <a:t>Quatrième niveau</a:t>
            </a:r>
          </a:p>
          <a:p>
            <a:pPr lvl="4"/>
            <a:r>
              <a:rPr lang="en-US" altLang="fr-FR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3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re 1">
            <a:extLst>
              <a:ext uri="{FF2B5EF4-FFF2-40B4-BE49-F238E27FC236}">
                <a16:creationId xmlns:a16="http://schemas.microsoft.com/office/drawing/2014/main" xmlns="" id="{F42B5FB7-91B7-4C58-90BB-5BF58FCD8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sz="3200"/>
              <a:t>Switch pour schéma avec DTG</a:t>
            </a:r>
          </a:p>
        </p:txBody>
      </p:sp>
      <p:sp>
        <p:nvSpPr>
          <p:cNvPr id="4098" name="Espace réservé du contenu 2">
            <a:extLst>
              <a:ext uri="{FF2B5EF4-FFF2-40B4-BE49-F238E27FC236}">
                <a16:creationId xmlns:a16="http://schemas.microsoft.com/office/drawing/2014/main" xmlns="" id="{5F33F397-ED4E-4634-AC73-CEF91DC0D47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0800" y="1409700"/>
            <a:ext cx="9024938" cy="5303838"/>
          </a:xfrm>
        </p:spPr>
        <p:txBody>
          <a:bodyPr/>
          <a:lstStyle/>
          <a:p>
            <a:pPr>
              <a:buClr>
                <a:srgbClr val="C00000"/>
              </a:buClr>
            </a:pPr>
            <a:r>
              <a:rPr lang="en-US" altLang="fr-FR" sz="2800" b="1" dirty="0">
                <a:latin typeface="Calibri" panose="020F0502020204030204" pitchFamily="34" charset="0"/>
              </a:rPr>
              <a:t>STRIIVING</a:t>
            </a:r>
          </a:p>
          <a:p>
            <a:pPr>
              <a:buClr>
                <a:srgbClr val="C00000"/>
              </a:buClr>
            </a:pPr>
            <a:r>
              <a:rPr lang="en-US" altLang="fr-FR" sz="28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rPr>
              <a:t>NEAT 022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008004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1149499"/>
            <a:ext cx="9024938" cy="5159821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sz="2800" b="1" dirty="0">
                <a:latin typeface="+mj-lt"/>
              </a:rPr>
              <a:t>Conclusion</a:t>
            </a:r>
          </a:p>
          <a:p>
            <a:pPr lvl="1">
              <a:spcBef>
                <a:spcPts val="0"/>
              </a:spcBef>
            </a:pPr>
            <a:r>
              <a:rPr lang="fr-FR" sz="2400" dirty="0"/>
              <a:t>Efficacité </a:t>
            </a:r>
          </a:p>
          <a:p>
            <a:pPr lvl="2">
              <a:spcBef>
                <a:spcPts val="0"/>
              </a:spcBef>
            </a:pPr>
            <a:r>
              <a:rPr lang="fr-FR" sz="2000" dirty="0"/>
              <a:t>Réponse virologique à S24 similaire pour DTG/ABC/3TC et la poursuite du traitement ARV en cours, avec non infériorité</a:t>
            </a:r>
          </a:p>
          <a:p>
            <a:pPr lvl="2">
              <a:spcBef>
                <a:spcPts val="0"/>
              </a:spcBef>
            </a:pPr>
            <a:r>
              <a:rPr lang="fr-FR" sz="2000" dirty="0"/>
              <a:t>Succès maintenu jusqu’à S48 dans le groupe switch immédiat</a:t>
            </a:r>
          </a:p>
          <a:p>
            <a:pPr lvl="2">
              <a:spcBef>
                <a:spcPts val="0"/>
              </a:spcBef>
            </a:pPr>
            <a:r>
              <a:rPr lang="fr-FR" sz="2000" dirty="0"/>
              <a:t>Dans le groupe switch différé, maintien de la suppression virologique chez 92 % des patients sous DTG/ABC/3TC </a:t>
            </a:r>
            <a:br>
              <a:rPr lang="fr-FR" sz="2000" dirty="0"/>
            </a:br>
            <a:r>
              <a:rPr lang="fr-FR" sz="2000" dirty="0"/>
              <a:t>(24 semaines post-switch)</a:t>
            </a:r>
          </a:p>
          <a:p>
            <a:pPr lvl="2">
              <a:spcBef>
                <a:spcPts val="0"/>
              </a:spcBef>
            </a:pPr>
            <a:r>
              <a:rPr lang="fr-FR" sz="2000" dirty="0"/>
              <a:t>Aucun échec virologique dans l’étude, dans aucun groupe</a:t>
            </a:r>
          </a:p>
          <a:p>
            <a:pPr marL="914400" lvl="2" indent="0">
              <a:spcBef>
                <a:spcPts val="0"/>
              </a:spcBef>
              <a:buNone/>
            </a:pPr>
            <a:endParaRPr lang="fr-FR" sz="900" dirty="0"/>
          </a:p>
          <a:p>
            <a:pPr lvl="1">
              <a:spcBef>
                <a:spcPts val="0"/>
              </a:spcBef>
            </a:pPr>
            <a:r>
              <a:rPr lang="fr-FR" sz="2400" dirty="0"/>
              <a:t>Tolérance </a:t>
            </a:r>
          </a:p>
          <a:p>
            <a:pPr lvl="2">
              <a:spcBef>
                <a:spcPts val="0"/>
              </a:spcBef>
            </a:pPr>
            <a:r>
              <a:rPr lang="fr-FR" sz="2000" dirty="0">
                <a:latin typeface="Arial" charset="0"/>
                <a:cs typeface="Arial" charset="0"/>
              </a:rPr>
              <a:t>4 % des patients ont arrêté le traitement avant S24 pour événement indésirable dans le bras DTG/ABC/3TC vs 0 % dans le bras poursuite des ARV en cours</a:t>
            </a:r>
          </a:p>
          <a:p>
            <a:pPr lvl="2">
              <a:spcBef>
                <a:spcPts val="0"/>
              </a:spcBef>
            </a:pPr>
            <a:r>
              <a:rPr lang="fr-FR" sz="2000" dirty="0"/>
              <a:t>Pas d’autre arrêt pour événement indésirable dans le bras switch immédiat après S24 </a:t>
            </a:r>
          </a:p>
          <a:p>
            <a:pPr lvl="2">
              <a:spcBef>
                <a:spcPts val="0"/>
              </a:spcBef>
            </a:pPr>
            <a:r>
              <a:rPr lang="fr-FR" sz="2000" dirty="0"/>
              <a:t>Arrêt pour événement indésirable dans le bras switch différé : 2 %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716260" y="35625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113</a:t>
            </a:r>
          </a:p>
        </p:txBody>
      </p:sp>
      <p:sp>
        <p:nvSpPr>
          <p:cNvPr id="10" name="AutoShape 162"/>
          <p:cNvSpPr>
            <a:spLocks noChangeArrowheads="1"/>
          </p:cNvSpPr>
          <p:nvPr/>
        </p:nvSpPr>
        <p:spPr bwMode="auto">
          <a:xfrm>
            <a:off x="-2" y="6605389"/>
            <a:ext cx="106680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 dirty="0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STRIIVING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/>
              <a:t>Etude STRIIVING : switch pour DTG/ABC/3TC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5995257" y="6582618"/>
            <a:ext cx="31418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Trottier</a:t>
            </a:r>
            <a:r>
              <a:rPr lang="de-DE" sz="1200" i="1" dirty="0">
                <a:solidFill>
                  <a:srgbClr val="CC0000"/>
                </a:solidFill>
              </a:rPr>
              <a:t> B. </a:t>
            </a:r>
            <a:r>
              <a:rPr lang="de-DE" sz="1200" i="1" dirty="0" err="1">
                <a:solidFill>
                  <a:srgbClr val="CC0000"/>
                </a:solidFill>
              </a:rPr>
              <a:t>Antivir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Ther</a:t>
            </a:r>
            <a:r>
              <a:rPr lang="de-DE" sz="1200" i="1" dirty="0">
                <a:solidFill>
                  <a:srgbClr val="CC0000"/>
                </a:solidFill>
              </a:rPr>
              <a:t>. </a:t>
            </a:r>
            <a:r>
              <a:rPr lang="de-DE" sz="1200" i="1">
                <a:solidFill>
                  <a:srgbClr val="CC0000"/>
                </a:solidFill>
              </a:rPr>
              <a:t>2017;22(4):295-305.</a:t>
            </a:r>
            <a:endParaRPr lang="fr-FR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004807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34924" y="1125538"/>
            <a:ext cx="259286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4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étude</a:t>
            </a:r>
          </a:p>
        </p:txBody>
      </p:sp>
      <p:sp>
        <p:nvSpPr>
          <p:cNvPr id="8194" name="Espace réservé du contenu 2"/>
          <p:cNvSpPr>
            <a:spLocks/>
          </p:cNvSpPr>
          <p:nvPr/>
        </p:nvSpPr>
        <p:spPr bwMode="auto">
          <a:xfrm>
            <a:off x="34925" y="4653136"/>
            <a:ext cx="9066213" cy="1910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altLang="fr-FR" sz="2400" b="1" dirty="0">
                <a:solidFill>
                  <a:srgbClr val="CC3300"/>
                </a:solidFill>
                <a:latin typeface="Calibri" pitchFamily="34" charset="0"/>
              </a:rPr>
              <a:t>Critères de jugement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Tx/>
              <a:buChar char="–"/>
            </a:pPr>
            <a:r>
              <a:rPr lang="fr-FR" altLang="fr-FR" dirty="0">
                <a:solidFill>
                  <a:srgbClr val="000066"/>
                </a:solidFill>
              </a:rPr>
              <a:t>Principal : pourcentage de patients maintenant ARN VIH &lt; 50 c/ml à S24 </a:t>
            </a:r>
            <a:br>
              <a:rPr lang="fr-FR" altLang="fr-FR" dirty="0">
                <a:solidFill>
                  <a:srgbClr val="000066"/>
                </a:solidFill>
              </a:rPr>
            </a:br>
            <a:r>
              <a:rPr lang="fr-FR" altLang="fr-FR" dirty="0">
                <a:solidFill>
                  <a:srgbClr val="000066"/>
                </a:solidFill>
              </a:rPr>
              <a:t>(ITT-E, </a:t>
            </a:r>
            <a:r>
              <a:rPr lang="fr-FR" altLang="fr-FR" dirty="0" err="1">
                <a:solidFill>
                  <a:srgbClr val="000066"/>
                </a:solidFill>
              </a:rPr>
              <a:t>snapshot</a:t>
            </a:r>
            <a:r>
              <a:rPr lang="fr-FR" altLang="fr-FR" dirty="0">
                <a:solidFill>
                  <a:srgbClr val="000066"/>
                </a:solidFill>
              </a:rPr>
              <a:t>) ; non-infériorité si borne inférieure de l’IC 95 % bilatéral de la différence = - 10 %, puissance de 90 % 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Tx/>
              <a:buChar char="–"/>
            </a:pPr>
            <a:r>
              <a:rPr lang="fr-FR" altLang="fr-FR" dirty="0">
                <a:solidFill>
                  <a:srgbClr val="000066"/>
                </a:solidFill>
              </a:rPr>
              <a:t>Secondaires : CD4, tolérance, modification lipides, rein, os, cardiovasculaire, survenue de résistance, satisfaction du traitement</a:t>
            </a:r>
            <a:endParaRPr lang="fr-FR" altLang="fr-FR" b="1" dirty="0">
              <a:solidFill>
                <a:srgbClr val="000066"/>
              </a:solidFill>
            </a:endParaRPr>
          </a:p>
        </p:txBody>
      </p:sp>
      <p:graphicFrame>
        <p:nvGraphicFramePr>
          <p:cNvPr id="5150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98750"/>
              </p:ext>
            </p:extLst>
          </p:nvPr>
        </p:nvGraphicFramePr>
        <p:xfrm>
          <a:off x="3563888" y="2678708"/>
          <a:ext cx="5184576" cy="525463"/>
        </p:xfrm>
        <a:graphic>
          <a:graphicData uri="http://schemas.openxmlformats.org/drawingml/2006/table">
            <a:tbl>
              <a:tblPr/>
              <a:tblGrid>
                <a:gridCol w="51845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Switch pour DTG/ABC/3TC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6055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438461"/>
              </p:ext>
            </p:extLst>
          </p:nvPr>
        </p:nvGraphicFramePr>
        <p:xfrm>
          <a:off x="3563888" y="3508375"/>
          <a:ext cx="2417390" cy="525463"/>
        </p:xfrm>
        <a:graphic>
          <a:graphicData uri="http://schemas.openxmlformats.org/drawingml/2006/table">
            <a:tbl>
              <a:tblPr/>
              <a:tblGrid>
                <a:gridCol w="24173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Poursuite ARV en cours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cxnSp>
        <p:nvCxnSpPr>
          <p:cNvPr id="8209" name="Connecteur droit 66"/>
          <p:cNvCxnSpPr>
            <a:cxnSpLocks noChangeShapeType="1"/>
          </p:cNvCxnSpPr>
          <p:nvPr/>
        </p:nvCxnSpPr>
        <p:spPr bwMode="auto">
          <a:xfrm rot="5400000">
            <a:off x="2406403" y="266903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210" name="Oval 170"/>
          <p:cNvSpPr>
            <a:spLocks noChangeArrowheads="1"/>
          </p:cNvSpPr>
          <p:nvPr/>
        </p:nvSpPr>
        <p:spPr bwMode="auto">
          <a:xfrm>
            <a:off x="1835696" y="1628800"/>
            <a:ext cx="1539875" cy="84100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</a:t>
            </a:r>
          </a:p>
          <a:p>
            <a:pPr algn="ctr" defTabSz="914400"/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pPr algn="ctr" defTabSz="914400"/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</a:p>
        </p:txBody>
      </p:sp>
      <p:sp>
        <p:nvSpPr>
          <p:cNvPr id="8211" name="AutoShape 162"/>
          <p:cNvSpPr>
            <a:spLocks noChangeArrowheads="1"/>
          </p:cNvSpPr>
          <p:nvPr/>
        </p:nvSpPr>
        <p:spPr bwMode="auto">
          <a:xfrm>
            <a:off x="251520" y="2492896"/>
            <a:ext cx="2088000" cy="1835999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lIns="36000" rIns="36000" anchor="ctr">
            <a:spAutoFit/>
          </a:bodyPr>
          <a:lstStyle/>
          <a:p>
            <a:pPr algn="ctr" defTabSz="914400"/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VIH+ ≥ 18 ans</a:t>
            </a:r>
          </a:p>
          <a:p>
            <a:pPr algn="ctr" defTabSz="914400"/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&lt; 50 c/ml</a:t>
            </a:r>
          </a:p>
          <a:p>
            <a:pPr algn="ctr" defTabSz="914400"/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Sous 2 INTI + IP/r </a:t>
            </a:r>
            <a:br>
              <a:rPr lang="fr-FR" alt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</a:br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ou INNTI ou INI stable ≥ 6 mois </a:t>
            </a:r>
          </a:p>
          <a:p>
            <a:pPr algn="ctr" defTabSz="914400"/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HLA-B*5701 négatif</a:t>
            </a:r>
          </a:p>
          <a:p>
            <a:pPr algn="ctr" defTabSz="914400"/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Ag </a:t>
            </a:r>
            <a:r>
              <a:rPr lang="fr-FR" altLang="fr-FR" sz="1600" b="1" dirty="0" err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HBs</a:t>
            </a:r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négatif</a:t>
            </a:r>
          </a:p>
        </p:txBody>
      </p:sp>
      <p:cxnSp>
        <p:nvCxnSpPr>
          <p:cNvPr id="8212" name="AutoShape 60"/>
          <p:cNvCxnSpPr>
            <a:cxnSpLocks noChangeShapeType="1"/>
          </p:cNvCxnSpPr>
          <p:nvPr/>
        </p:nvCxnSpPr>
        <p:spPr bwMode="auto">
          <a:xfrm rot="10800000" flipH="1" flipV="1">
            <a:off x="3535671" y="2924944"/>
            <a:ext cx="1587" cy="863999"/>
          </a:xfrm>
          <a:prstGeom prst="bentConnector3">
            <a:avLst>
              <a:gd name="adj1" fmla="val -42481348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8213" name="Line 63"/>
          <p:cNvSpPr>
            <a:spLocks noChangeShapeType="1"/>
          </p:cNvSpPr>
          <p:nvPr/>
        </p:nvSpPr>
        <p:spPr bwMode="auto">
          <a:xfrm>
            <a:off x="2339752" y="3356992"/>
            <a:ext cx="536475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 dirty="0"/>
          </a:p>
        </p:txBody>
      </p:sp>
      <p:sp>
        <p:nvSpPr>
          <p:cNvPr id="8214" name="Rectangle 9"/>
          <p:cNvSpPr>
            <a:spLocks noChangeArrowheads="1"/>
          </p:cNvSpPr>
          <p:nvPr/>
        </p:nvSpPr>
        <p:spPr bwMode="auto">
          <a:xfrm>
            <a:off x="2771800" y="3789040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1600" b="1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277</a:t>
            </a:r>
          </a:p>
        </p:txBody>
      </p:sp>
      <p:sp>
        <p:nvSpPr>
          <p:cNvPr id="8215" name="Rectangle 8"/>
          <p:cNvSpPr>
            <a:spLocks noChangeArrowheads="1"/>
          </p:cNvSpPr>
          <p:nvPr/>
        </p:nvSpPr>
        <p:spPr bwMode="auto">
          <a:xfrm>
            <a:off x="2771800" y="2604096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1600" b="1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274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5723929" y="1412776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algn="ctr" defTabSz="914400" eaLnBrk="1" hangingPunct="1">
              <a:defRPr/>
            </a:pPr>
            <a:r>
              <a:rPr lang="fr-FR" altLang="fr-FR" sz="1600" b="1" dirty="0">
                <a:solidFill>
                  <a:srgbClr val="0066FF"/>
                </a:solidFill>
                <a:latin typeface="Calibri" pitchFamily="-65" charset="0"/>
                <a:cs typeface="+mn-cs"/>
              </a:rPr>
              <a:t>S24</a:t>
            </a:r>
            <a:endParaRPr lang="fr-FR" altLang="fr-FR" sz="1600" dirty="0">
              <a:solidFill>
                <a:srgbClr val="0066FF"/>
              </a:solidFill>
              <a:latin typeface="Calibri" pitchFamily="-65" charset="0"/>
              <a:cs typeface="+mn-cs"/>
            </a:endParaRPr>
          </a:p>
        </p:txBody>
      </p:sp>
      <p:sp>
        <p:nvSpPr>
          <p:cNvPr id="8217" name="Line 172"/>
          <p:cNvSpPr>
            <a:spLocks noChangeShapeType="1"/>
          </p:cNvSpPr>
          <p:nvPr/>
        </p:nvSpPr>
        <p:spPr bwMode="auto">
          <a:xfrm>
            <a:off x="6006504" y="1988840"/>
            <a:ext cx="0" cy="2117006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 dirty="0"/>
          </a:p>
        </p:txBody>
      </p:sp>
      <p:sp>
        <p:nvSpPr>
          <p:cNvPr id="8218" name="Line 172"/>
          <p:cNvSpPr>
            <a:spLocks noChangeShapeType="1"/>
          </p:cNvSpPr>
          <p:nvPr/>
        </p:nvSpPr>
        <p:spPr bwMode="auto">
          <a:xfrm>
            <a:off x="8739634" y="1988840"/>
            <a:ext cx="0" cy="2117006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 dirty="0"/>
          </a:p>
        </p:txBody>
      </p:sp>
      <p:sp>
        <p:nvSpPr>
          <p:cNvPr id="22" name="Oval 109"/>
          <p:cNvSpPr>
            <a:spLocks noChangeArrowheads="1"/>
          </p:cNvSpPr>
          <p:nvPr/>
        </p:nvSpPr>
        <p:spPr bwMode="auto">
          <a:xfrm>
            <a:off x="8460234" y="1412776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algn="ctr" defTabSz="914400" eaLnBrk="1" hangingPunct="1">
              <a:defRPr/>
            </a:pPr>
            <a:r>
              <a:rPr lang="fr-FR" altLang="fr-FR" sz="1600" b="1" dirty="0">
                <a:solidFill>
                  <a:srgbClr val="0066FF"/>
                </a:solidFill>
                <a:latin typeface="Calibri" pitchFamily="-65" charset="0"/>
                <a:cs typeface="+mn-cs"/>
              </a:rPr>
              <a:t>S48</a:t>
            </a:r>
            <a:endParaRPr lang="fr-FR" altLang="fr-FR" sz="1600" dirty="0">
              <a:solidFill>
                <a:srgbClr val="0066FF"/>
              </a:solidFill>
              <a:latin typeface="Calibri" pitchFamily="-65" charset="0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/>
              <a:t>Etude STRIIVING : switch pour DTG/ABC/3TC</a:t>
            </a:r>
          </a:p>
        </p:txBody>
      </p:sp>
      <p:graphicFrame>
        <p:nvGraphicFramePr>
          <p:cNvPr id="23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781867"/>
              </p:ext>
            </p:extLst>
          </p:nvPr>
        </p:nvGraphicFramePr>
        <p:xfrm>
          <a:off x="6012160" y="3501008"/>
          <a:ext cx="2736304" cy="525463"/>
        </p:xfrm>
        <a:graphic>
          <a:graphicData uri="http://schemas.openxmlformats.org/drawingml/2006/table">
            <a:tbl>
              <a:tblPr/>
              <a:tblGrid>
                <a:gridCol w="27363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Switch pour DTG/ABC/3TC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1" name="AutoShape 162"/>
          <p:cNvSpPr>
            <a:spLocks noChangeArrowheads="1"/>
          </p:cNvSpPr>
          <p:nvPr/>
        </p:nvSpPr>
        <p:spPr bwMode="auto">
          <a:xfrm>
            <a:off x="-2" y="6605389"/>
            <a:ext cx="106680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altLang="fr-FR" sz="1200" b="1" i="1" dirty="0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STRIIVING</a:t>
            </a:r>
          </a:p>
        </p:txBody>
      </p:sp>
      <p:sp>
        <p:nvSpPr>
          <p:cNvPr id="24" name="ZoneTexte 69"/>
          <p:cNvSpPr txBox="1">
            <a:spLocks noChangeArrowheads="1"/>
          </p:cNvSpPr>
          <p:nvPr/>
        </p:nvSpPr>
        <p:spPr bwMode="auto">
          <a:xfrm>
            <a:off x="5995257" y="6582618"/>
            <a:ext cx="31418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Trottier</a:t>
            </a:r>
            <a:r>
              <a:rPr lang="de-DE" sz="1200" i="1" dirty="0">
                <a:solidFill>
                  <a:srgbClr val="CC0000"/>
                </a:solidFill>
              </a:rPr>
              <a:t> B. </a:t>
            </a:r>
            <a:r>
              <a:rPr lang="de-DE" sz="1200" i="1" dirty="0" err="1">
                <a:solidFill>
                  <a:srgbClr val="CC0000"/>
                </a:solidFill>
              </a:rPr>
              <a:t>Antivir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Ther</a:t>
            </a:r>
            <a:r>
              <a:rPr lang="de-DE" sz="1200" i="1" dirty="0">
                <a:solidFill>
                  <a:srgbClr val="CC0000"/>
                </a:solidFill>
              </a:rPr>
              <a:t>. 2017;22(4):295-305.</a:t>
            </a:r>
            <a:endParaRPr lang="fr-FR" sz="1200" i="1" dirty="0">
              <a:solidFill>
                <a:srgbClr val="CC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2339752" y="4158734"/>
            <a:ext cx="68372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000066"/>
                </a:solidFill>
              </a:rPr>
              <a:t>* La randomisation était stratifiée sur le 3ème agent (IP, INSTI ou INNTI)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22975796"/>
              </p:ext>
            </p:extLst>
          </p:nvPr>
        </p:nvGraphicFramePr>
        <p:xfrm>
          <a:off x="374719" y="1556792"/>
          <a:ext cx="8353425" cy="4924272"/>
        </p:xfrm>
        <a:graphic>
          <a:graphicData uri="http://schemas.openxmlformats.org/drawingml/2006/table">
            <a:tbl>
              <a:tblPr/>
              <a:tblGrid>
                <a:gridCol w="38372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999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619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DTG/ABC/3TC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274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Poursuite ARV en cours (switch différé)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277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95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Age médian, années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45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47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95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Femme,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95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Hépatite C,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95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Mois sous traitement ARV actuel, médiane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54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51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95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CD4 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, médiane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618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597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150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Traitement ARV lors de randomisation,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IP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INNTI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INSTI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TDF/FTC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76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79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3278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Arrêt,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S0-S24 / S24-S48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 événement indésirable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 déviation du protocole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Perdu de vue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 autres raisons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36 / 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 / 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15 / 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 / 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 / 4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33 / 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 / 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17 /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 / 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13 / 6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10312" name="Text Box 2"/>
          <p:cNvSpPr txBox="1">
            <a:spLocks noChangeArrowheads="1"/>
          </p:cNvSpPr>
          <p:nvPr/>
        </p:nvSpPr>
        <p:spPr bwMode="auto">
          <a:xfrm>
            <a:off x="1121587" y="1100138"/>
            <a:ext cx="68865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2400" b="1" dirty="0">
                <a:solidFill>
                  <a:srgbClr val="CC3300"/>
                </a:solidFill>
                <a:latin typeface="Calibri" pitchFamily="34" charset="0"/>
              </a:rPr>
              <a:t>Caractéristiques à l’inclusion et devenir des patients</a:t>
            </a:r>
          </a:p>
        </p:txBody>
      </p:sp>
      <p:sp>
        <p:nvSpPr>
          <p:cNvPr id="11" name="AutoShape 162"/>
          <p:cNvSpPr>
            <a:spLocks noChangeArrowheads="1"/>
          </p:cNvSpPr>
          <p:nvPr/>
        </p:nvSpPr>
        <p:spPr bwMode="auto">
          <a:xfrm>
            <a:off x="-2" y="6605389"/>
            <a:ext cx="106680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 dirty="0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STRIIVING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/>
              <a:t>Etude STRIIVING : switch pour DTG/ABC/3TC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5995257" y="6582618"/>
            <a:ext cx="31418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Trottier</a:t>
            </a:r>
            <a:r>
              <a:rPr lang="de-DE" sz="1200" i="1" dirty="0">
                <a:solidFill>
                  <a:srgbClr val="CC0000"/>
                </a:solidFill>
              </a:rPr>
              <a:t> B. </a:t>
            </a:r>
            <a:r>
              <a:rPr lang="de-DE" sz="1200" i="1" dirty="0" err="1">
                <a:solidFill>
                  <a:srgbClr val="CC0000"/>
                </a:solidFill>
              </a:rPr>
              <a:t>Antivir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Ther</a:t>
            </a:r>
            <a:r>
              <a:rPr lang="de-DE" sz="1200" i="1" dirty="0">
                <a:solidFill>
                  <a:srgbClr val="CC0000"/>
                </a:solidFill>
              </a:rPr>
              <a:t>. 2017;22(4):295-305.</a:t>
            </a:r>
            <a:endParaRPr lang="fr-FR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Text Box 2"/>
          <p:cNvSpPr txBox="1">
            <a:spLocks noChangeArrowheads="1"/>
          </p:cNvSpPr>
          <p:nvPr/>
        </p:nvSpPr>
        <p:spPr bwMode="auto">
          <a:xfrm>
            <a:off x="2821980" y="1200906"/>
            <a:ext cx="34782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HIV RNA &lt; 50 c/ml (</a:t>
            </a:r>
            <a:r>
              <a:rPr lang="fr-FR" sz="2400" b="1" dirty="0" err="1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ITT-e</a:t>
            </a: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)</a:t>
            </a:r>
          </a:p>
        </p:txBody>
      </p:sp>
      <p:sp>
        <p:nvSpPr>
          <p:cNvPr id="53" name="AutoShape 162"/>
          <p:cNvSpPr>
            <a:spLocks noChangeArrowheads="1"/>
          </p:cNvSpPr>
          <p:nvPr/>
        </p:nvSpPr>
        <p:spPr bwMode="auto">
          <a:xfrm>
            <a:off x="-2" y="6605389"/>
            <a:ext cx="106680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 dirty="0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STRIIVING</a:t>
            </a:r>
          </a:p>
        </p:txBody>
      </p:sp>
      <p:sp>
        <p:nvSpPr>
          <p:cNvPr id="77" name="AutoShape 165"/>
          <p:cNvSpPr>
            <a:spLocks noChangeArrowheads="1"/>
          </p:cNvSpPr>
          <p:nvPr/>
        </p:nvSpPr>
        <p:spPr bwMode="auto">
          <a:xfrm>
            <a:off x="3277771" y="1844824"/>
            <a:ext cx="2938385" cy="186264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endParaRPr lang="fr-FR" sz="2800" dirty="0">
              <a:solidFill>
                <a:srgbClr val="000066"/>
              </a:solidFill>
            </a:endParaRPr>
          </a:p>
        </p:txBody>
      </p:sp>
      <p:sp>
        <p:nvSpPr>
          <p:cNvPr id="2064" name="Rectangle 4"/>
          <p:cNvSpPr>
            <a:spLocks noChangeArrowheads="1"/>
          </p:cNvSpPr>
          <p:nvPr/>
        </p:nvSpPr>
        <p:spPr bwMode="auto">
          <a:xfrm>
            <a:off x="3597556" y="3831028"/>
            <a:ext cx="241774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100" dirty="0">
                <a:solidFill>
                  <a:srgbClr val="000066"/>
                </a:solidFill>
              </a:rPr>
              <a:t>* Analyse restreinte aux patients </a:t>
            </a:r>
          </a:p>
          <a:p>
            <a:r>
              <a:rPr lang="fr-FR" sz="1100" dirty="0">
                <a:solidFill>
                  <a:srgbClr val="000066"/>
                </a:solidFill>
              </a:rPr>
              <a:t>avec switch différé</a:t>
            </a:r>
          </a:p>
        </p:txBody>
      </p:sp>
      <p:sp>
        <p:nvSpPr>
          <p:cNvPr id="2067" name="Rectangle 48"/>
          <p:cNvSpPr>
            <a:spLocks/>
          </p:cNvSpPr>
          <p:nvPr/>
        </p:nvSpPr>
        <p:spPr bwMode="auto">
          <a:xfrm>
            <a:off x="3421055" y="2040613"/>
            <a:ext cx="107950" cy="97734"/>
          </a:xfrm>
          <a:prstGeom prst="rect">
            <a:avLst/>
          </a:prstGeom>
          <a:solidFill>
            <a:srgbClr val="000066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fr-FR" sz="2400">
              <a:solidFill>
                <a:srgbClr val="000066"/>
              </a:solidFill>
            </a:endParaRPr>
          </a:p>
        </p:txBody>
      </p:sp>
      <p:sp>
        <p:nvSpPr>
          <p:cNvPr id="2068" name="Rectangle 49"/>
          <p:cNvSpPr>
            <a:spLocks/>
          </p:cNvSpPr>
          <p:nvPr/>
        </p:nvSpPr>
        <p:spPr bwMode="auto">
          <a:xfrm>
            <a:off x="3421055" y="2535962"/>
            <a:ext cx="107950" cy="97734"/>
          </a:xfrm>
          <a:prstGeom prst="rect">
            <a:avLst/>
          </a:prstGeom>
          <a:solidFill>
            <a:srgbClr val="FF660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fr-FR" sz="2400">
              <a:solidFill>
                <a:srgbClr val="000066"/>
              </a:solidFill>
            </a:endParaRPr>
          </a:p>
        </p:txBody>
      </p:sp>
      <p:sp>
        <p:nvSpPr>
          <p:cNvPr id="2069" name="Rectangle 50"/>
          <p:cNvSpPr>
            <a:spLocks/>
          </p:cNvSpPr>
          <p:nvPr/>
        </p:nvSpPr>
        <p:spPr bwMode="auto">
          <a:xfrm>
            <a:off x="3421055" y="2866255"/>
            <a:ext cx="107950" cy="97734"/>
          </a:xfrm>
          <a:prstGeom prst="rect">
            <a:avLst/>
          </a:prstGeom>
          <a:solidFill>
            <a:srgbClr val="00B0F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fr-FR" sz="2400">
              <a:solidFill>
                <a:srgbClr val="000066"/>
              </a:solidFill>
            </a:endParaRPr>
          </a:p>
        </p:txBody>
      </p:sp>
      <p:sp>
        <p:nvSpPr>
          <p:cNvPr id="2070" name="Rectangle 51"/>
          <p:cNvSpPr>
            <a:spLocks/>
          </p:cNvSpPr>
          <p:nvPr/>
        </p:nvSpPr>
        <p:spPr bwMode="auto">
          <a:xfrm>
            <a:off x="3421055" y="3333195"/>
            <a:ext cx="107950" cy="97734"/>
          </a:xfrm>
          <a:prstGeom prst="rect">
            <a:avLst/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fr-FR" sz="2400">
              <a:solidFill>
                <a:srgbClr val="000066"/>
              </a:solidFill>
            </a:endParaRPr>
          </a:p>
        </p:txBody>
      </p:sp>
      <p:sp>
        <p:nvSpPr>
          <p:cNvPr id="2071" name="ZoneTexte 52"/>
          <p:cNvSpPr txBox="1">
            <a:spLocks noChangeArrowheads="1"/>
          </p:cNvSpPr>
          <p:nvPr/>
        </p:nvSpPr>
        <p:spPr bwMode="auto">
          <a:xfrm>
            <a:off x="3533767" y="1950412"/>
            <a:ext cx="23134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 dirty="0">
                <a:solidFill>
                  <a:srgbClr val="333399"/>
                </a:solidFill>
                <a:latin typeface="+mj-lt"/>
              </a:rPr>
              <a:t>DTG/ABC/3TC</a:t>
            </a:r>
          </a:p>
          <a:p>
            <a:r>
              <a:rPr lang="fr-FR" sz="1200" b="1" dirty="0">
                <a:solidFill>
                  <a:srgbClr val="333399"/>
                </a:solidFill>
                <a:latin typeface="+mj-lt"/>
              </a:rPr>
              <a:t>Switch immédiat J1-S24 (n = 275)</a:t>
            </a:r>
          </a:p>
        </p:txBody>
      </p:sp>
      <p:sp>
        <p:nvSpPr>
          <p:cNvPr id="2072" name="ZoneTexte 53"/>
          <p:cNvSpPr txBox="1">
            <a:spLocks noChangeArrowheads="1"/>
          </p:cNvSpPr>
          <p:nvPr/>
        </p:nvSpPr>
        <p:spPr bwMode="auto">
          <a:xfrm>
            <a:off x="3533767" y="2444888"/>
            <a:ext cx="27293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 dirty="0">
                <a:solidFill>
                  <a:srgbClr val="333399"/>
                </a:solidFill>
                <a:latin typeface="+mj-lt"/>
              </a:rPr>
              <a:t>Poursuite ARV en cours J1-S24 (n = 278)</a:t>
            </a:r>
          </a:p>
        </p:txBody>
      </p:sp>
      <p:sp>
        <p:nvSpPr>
          <p:cNvPr id="2073" name="ZoneTexte 54"/>
          <p:cNvSpPr txBox="1">
            <a:spLocks noChangeArrowheads="1"/>
          </p:cNvSpPr>
          <p:nvPr/>
        </p:nvSpPr>
        <p:spPr bwMode="auto">
          <a:xfrm>
            <a:off x="3533767" y="2766877"/>
            <a:ext cx="23134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 dirty="0">
                <a:solidFill>
                  <a:srgbClr val="333399"/>
                </a:solidFill>
                <a:latin typeface="+mj-lt"/>
              </a:rPr>
              <a:t>DTG/ABC/3TC</a:t>
            </a:r>
          </a:p>
          <a:p>
            <a:r>
              <a:rPr lang="fr-FR" sz="1200" b="1" dirty="0">
                <a:solidFill>
                  <a:srgbClr val="333399"/>
                </a:solidFill>
                <a:latin typeface="+mj-lt"/>
              </a:rPr>
              <a:t>Switch immédiat J1-S48 (n = 275)</a:t>
            </a:r>
          </a:p>
        </p:txBody>
      </p:sp>
      <p:sp>
        <p:nvSpPr>
          <p:cNvPr id="2074" name="ZoneTexte 55"/>
          <p:cNvSpPr txBox="1">
            <a:spLocks noChangeArrowheads="1"/>
          </p:cNvSpPr>
          <p:nvPr/>
        </p:nvSpPr>
        <p:spPr bwMode="auto">
          <a:xfrm>
            <a:off x="3533767" y="3232833"/>
            <a:ext cx="23330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 dirty="0">
                <a:solidFill>
                  <a:srgbClr val="333399"/>
                </a:solidFill>
                <a:latin typeface="+mj-lt"/>
              </a:rPr>
              <a:t>DTG/ABC/3TC</a:t>
            </a:r>
          </a:p>
          <a:p>
            <a:r>
              <a:rPr lang="fr-FR" sz="1200" b="1" dirty="0">
                <a:solidFill>
                  <a:srgbClr val="333399"/>
                </a:solidFill>
                <a:latin typeface="+mj-lt"/>
              </a:rPr>
              <a:t>Switch différé S24-S48 (n = 244 *) </a:t>
            </a:r>
          </a:p>
        </p:txBody>
      </p:sp>
      <p:sp>
        <p:nvSpPr>
          <p:cNvPr id="2079" name="Rectangle 39"/>
          <p:cNvSpPr>
            <a:spLocks noChangeArrowheads="1"/>
          </p:cNvSpPr>
          <p:nvPr/>
        </p:nvSpPr>
        <p:spPr bwMode="auto">
          <a:xfrm>
            <a:off x="1611777" y="2461110"/>
            <a:ext cx="467999" cy="291191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080" name="Rectangle 41"/>
          <p:cNvSpPr>
            <a:spLocks noChangeArrowheads="1"/>
          </p:cNvSpPr>
          <p:nvPr/>
        </p:nvSpPr>
        <p:spPr bwMode="auto">
          <a:xfrm>
            <a:off x="4060049" y="5346992"/>
            <a:ext cx="467999" cy="25871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081" name="Rectangle 43"/>
          <p:cNvSpPr>
            <a:spLocks noChangeArrowheads="1"/>
          </p:cNvSpPr>
          <p:nvPr/>
        </p:nvSpPr>
        <p:spPr bwMode="auto">
          <a:xfrm>
            <a:off x="6580329" y="5045323"/>
            <a:ext cx="467999" cy="327698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082" name="Rectangle 45"/>
          <p:cNvSpPr>
            <a:spLocks noChangeArrowheads="1"/>
          </p:cNvSpPr>
          <p:nvPr/>
        </p:nvSpPr>
        <p:spPr bwMode="auto">
          <a:xfrm>
            <a:off x="2115833" y="2602596"/>
            <a:ext cx="467999" cy="2770424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083" name="Rectangle 47"/>
          <p:cNvSpPr>
            <a:spLocks noChangeArrowheads="1"/>
          </p:cNvSpPr>
          <p:nvPr/>
        </p:nvSpPr>
        <p:spPr bwMode="auto">
          <a:xfrm>
            <a:off x="4564105" y="5336863"/>
            <a:ext cx="467999" cy="36000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084" name="Rectangle 49"/>
          <p:cNvSpPr>
            <a:spLocks noChangeArrowheads="1"/>
          </p:cNvSpPr>
          <p:nvPr/>
        </p:nvSpPr>
        <p:spPr bwMode="auto">
          <a:xfrm>
            <a:off x="7088816" y="4818936"/>
            <a:ext cx="467999" cy="554085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085" name="Rectangle 51"/>
          <p:cNvSpPr>
            <a:spLocks noChangeArrowheads="1"/>
          </p:cNvSpPr>
          <p:nvPr/>
        </p:nvSpPr>
        <p:spPr bwMode="auto">
          <a:xfrm>
            <a:off x="2619889" y="2309258"/>
            <a:ext cx="467999" cy="3063762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086" name="Rectangle 53"/>
          <p:cNvSpPr>
            <a:spLocks noChangeArrowheads="1"/>
          </p:cNvSpPr>
          <p:nvPr/>
        </p:nvSpPr>
        <p:spPr bwMode="auto">
          <a:xfrm>
            <a:off x="5062690" y="5336863"/>
            <a:ext cx="467999" cy="3600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087" name="Rectangle 55"/>
          <p:cNvSpPr>
            <a:spLocks noChangeArrowheads="1"/>
          </p:cNvSpPr>
          <p:nvPr/>
        </p:nvSpPr>
        <p:spPr bwMode="auto">
          <a:xfrm>
            <a:off x="7588441" y="5144868"/>
            <a:ext cx="467999" cy="22815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092" name="Rectangle 61"/>
          <p:cNvSpPr>
            <a:spLocks noChangeArrowheads="1"/>
          </p:cNvSpPr>
          <p:nvPr/>
        </p:nvSpPr>
        <p:spPr bwMode="auto">
          <a:xfrm>
            <a:off x="1261519" y="2340516"/>
            <a:ext cx="15709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85</a:t>
            </a:r>
            <a:endParaRPr lang="fr-FR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2093" name="Rectangle 62"/>
          <p:cNvSpPr>
            <a:spLocks noChangeArrowheads="1"/>
          </p:cNvSpPr>
          <p:nvPr/>
        </p:nvSpPr>
        <p:spPr bwMode="auto">
          <a:xfrm>
            <a:off x="3717436" y="5146680"/>
            <a:ext cx="7854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1</a:t>
            </a:r>
            <a:endParaRPr lang="fr-FR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2094" name="Rectangle 63"/>
          <p:cNvSpPr>
            <a:spLocks noChangeArrowheads="1"/>
          </p:cNvSpPr>
          <p:nvPr/>
        </p:nvSpPr>
        <p:spPr bwMode="auto">
          <a:xfrm>
            <a:off x="6216156" y="4718735"/>
            <a:ext cx="15709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14</a:t>
            </a:r>
            <a:endParaRPr lang="fr-FR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2095" name="Rectangle 64"/>
          <p:cNvSpPr>
            <a:spLocks noChangeArrowheads="1"/>
          </p:cNvSpPr>
          <p:nvPr/>
        </p:nvSpPr>
        <p:spPr bwMode="auto">
          <a:xfrm>
            <a:off x="1776305" y="2265641"/>
            <a:ext cx="15709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88</a:t>
            </a:r>
            <a:endParaRPr lang="fr-FR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2096" name="Rectangle 65"/>
          <p:cNvSpPr>
            <a:spLocks noChangeArrowheads="1"/>
          </p:cNvSpPr>
          <p:nvPr/>
        </p:nvSpPr>
        <p:spPr bwMode="auto">
          <a:xfrm>
            <a:off x="4225514" y="5146680"/>
            <a:ext cx="7854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200" b="1">
                <a:solidFill>
                  <a:srgbClr val="333399"/>
                </a:solidFill>
                <a:latin typeface="+mj-lt"/>
              </a:rPr>
              <a:t>1</a:t>
            </a:r>
            <a:endParaRPr lang="fr-FR" b="1">
              <a:solidFill>
                <a:srgbClr val="333399"/>
              </a:solidFill>
              <a:latin typeface="+mj-lt"/>
            </a:endParaRPr>
          </a:p>
        </p:txBody>
      </p:sp>
      <p:sp>
        <p:nvSpPr>
          <p:cNvPr id="2097" name="Rectangle 66"/>
          <p:cNvSpPr>
            <a:spLocks noChangeArrowheads="1"/>
          </p:cNvSpPr>
          <p:nvPr/>
        </p:nvSpPr>
        <p:spPr bwMode="auto">
          <a:xfrm>
            <a:off x="6748537" y="4850964"/>
            <a:ext cx="15709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10</a:t>
            </a:r>
            <a:endParaRPr lang="fr-FR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2098" name="Rectangle 67"/>
          <p:cNvSpPr>
            <a:spLocks noChangeArrowheads="1"/>
          </p:cNvSpPr>
          <p:nvPr/>
        </p:nvSpPr>
        <p:spPr bwMode="auto">
          <a:xfrm>
            <a:off x="2268296" y="2411668"/>
            <a:ext cx="15709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83</a:t>
            </a:r>
            <a:endParaRPr lang="fr-FR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2099" name="Rectangle 68"/>
          <p:cNvSpPr>
            <a:spLocks noChangeArrowheads="1"/>
          </p:cNvSpPr>
          <p:nvPr/>
        </p:nvSpPr>
        <p:spPr bwMode="auto">
          <a:xfrm>
            <a:off x="4676489" y="5146680"/>
            <a:ext cx="190757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&lt; 1</a:t>
            </a:r>
            <a:endParaRPr lang="fr-FR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2100" name="Rectangle 69"/>
          <p:cNvSpPr>
            <a:spLocks noChangeArrowheads="1"/>
          </p:cNvSpPr>
          <p:nvPr/>
        </p:nvSpPr>
        <p:spPr bwMode="auto">
          <a:xfrm>
            <a:off x="7236031" y="4629426"/>
            <a:ext cx="15709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17</a:t>
            </a:r>
            <a:endParaRPr lang="fr-FR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2101" name="Rectangle 70"/>
          <p:cNvSpPr>
            <a:spLocks noChangeArrowheads="1"/>
          </p:cNvSpPr>
          <p:nvPr/>
        </p:nvSpPr>
        <p:spPr bwMode="auto">
          <a:xfrm>
            <a:off x="2792355" y="2114158"/>
            <a:ext cx="15709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92</a:t>
            </a:r>
            <a:endParaRPr lang="fr-FR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2102" name="Rectangle 71"/>
          <p:cNvSpPr>
            <a:spLocks noChangeArrowheads="1"/>
          </p:cNvSpPr>
          <p:nvPr/>
        </p:nvSpPr>
        <p:spPr bwMode="auto">
          <a:xfrm>
            <a:off x="5238670" y="5146680"/>
            <a:ext cx="7799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1</a:t>
            </a:r>
            <a:endParaRPr lang="fr-FR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2103" name="Rectangle 72"/>
          <p:cNvSpPr>
            <a:spLocks noChangeArrowheads="1"/>
          </p:cNvSpPr>
          <p:nvPr/>
        </p:nvSpPr>
        <p:spPr bwMode="auto">
          <a:xfrm>
            <a:off x="7794719" y="4940646"/>
            <a:ext cx="7854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7</a:t>
            </a:r>
            <a:endParaRPr lang="fr-FR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2104" name="Rectangle 73"/>
          <p:cNvSpPr>
            <a:spLocks noChangeArrowheads="1"/>
          </p:cNvSpPr>
          <p:nvPr/>
        </p:nvSpPr>
        <p:spPr bwMode="auto">
          <a:xfrm>
            <a:off x="563811" y="5272411"/>
            <a:ext cx="8496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200">
                <a:solidFill>
                  <a:srgbClr val="000066"/>
                </a:solidFill>
              </a:rPr>
              <a:t>0</a:t>
            </a:r>
            <a:endParaRPr lang="fr-FR">
              <a:solidFill>
                <a:srgbClr val="000066"/>
              </a:solidFill>
            </a:endParaRPr>
          </a:p>
        </p:txBody>
      </p:sp>
      <p:sp>
        <p:nvSpPr>
          <p:cNvPr id="2105" name="Rectangle 74"/>
          <p:cNvSpPr>
            <a:spLocks noChangeArrowheads="1"/>
          </p:cNvSpPr>
          <p:nvPr/>
        </p:nvSpPr>
        <p:spPr bwMode="auto">
          <a:xfrm>
            <a:off x="479674" y="4609829"/>
            <a:ext cx="16991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200">
                <a:solidFill>
                  <a:srgbClr val="000066"/>
                </a:solidFill>
              </a:rPr>
              <a:t>20</a:t>
            </a:r>
            <a:endParaRPr lang="fr-FR">
              <a:solidFill>
                <a:srgbClr val="000066"/>
              </a:solidFill>
            </a:endParaRPr>
          </a:p>
        </p:txBody>
      </p:sp>
      <p:sp>
        <p:nvSpPr>
          <p:cNvPr id="2106" name="Rectangle 75"/>
          <p:cNvSpPr>
            <a:spLocks noChangeArrowheads="1"/>
          </p:cNvSpPr>
          <p:nvPr/>
        </p:nvSpPr>
        <p:spPr bwMode="auto">
          <a:xfrm>
            <a:off x="479674" y="3947248"/>
            <a:ext cx="16991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200">
                <a:solidFill>
                  <a:srgbClr val="000066"/>
                </a:solidFill>
              </a:rPr>
              <a:t>40</a:t>
            </a:r>
            <a:endParaRPr lang="fr-FR">
              <a:solidFill>
                <a:srgbClr val="000066"/>
              </a:solidFill>
            </a:endParaRPr>
          </a:p>
        </p:txBody>
      </p:sp>
      <p:sp>
        <p:nvSpPr>
          <p:cNvPr id="2107" name="Rectangle 76"/>
          <p:cNvSpPr>
            <a:spLocks noChangeArrowheads="1"/>
          </p:cNvSpPr>
          <p:nvPr/>
        </p:nvSpPr>
        <p:spPr bwMode="auto">
          <a:xfrm>
            <a:off x="479674" y="3284666"/>
            <a:ext cx="16991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200">
                <a:solidFill>
                  <a:srgbClr val="000066"/>
                </a:solidFill>
              </a:rPr>
              <a:t>60</a:t>
            </a:r>
            <a:endParaRPr lang="fr-FR">
              <a:solidFill>
                <a:srgbClr val="000066"/>
              </a:solidFill>
            </a:endParaRPr>
          </a:p>
        </p:txBody>
      </p:sp>
      <p:sp>
        <p:nvSpPr>
          <p:cNvPr id="2108" name="Rectangle 77"/>
          <p:cNvSpPr>
            <a:spLocks noChangeArrowheads="1"/>
          </p:cNvSpPr>
          <p:nvPr/>
        </p:nvSpPr>
        <p:spPr bwMode="auto">
          <a:xfrm>
            <a:off x="479674" y="2622084"/>
            <a:ext cx="16991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200" dirty="0">
                <a:solidFill>
                  <a:srgbClr val="000066"/>
                </a:solidFill>
              </a:rPr>
              <a:t>80</a:t>
            </a:r>
            <a:endParaRPr lang="fr-FR" dirty="0">
              <a:solidFill>
                <a:srgbClr val="000066"/>
              </a:solidFill>
            </a:endParaRPr>
          </a:p>
        </p:txBody>
      </p:sp>
      <p:sp>
        <p:nvSpPr>
          <p:cNvPr id="2109" name="Rectangle 78"/>
          <p:cNvSpPr>
            <a:spLocks noChangeArrowheads="1"/>
          </p:cNvSpPr>
          <p:nvPr/>
        </p:nvSpPr>
        <p:spPr bwMode="auto">
          <a:xfrm>
            <a:off x="395536" y="1959502"/>
            <a:ext cx="25487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200" dirty="0">
                <a:solidFill>
                  <a:srgbClr val="000066"/>
                </a:solidFill>
              </a:rPr>
              <a:t>100</a:t>
            </a:r>
            <a:endParaRPr lang="fr-FR" dirty="0">
              <a:solidFill>
                <a:srgbClr val="000066"/>
              </a:solidFill>
            </a:endParaRPr>
          </a:p>
        </p:txBody>
      </p:sp>
      <p:sp>
        <p:nvSpPr>
          <p:cNvPr id="2110" name="ZoneTexte 2"/>
          <p:cNvSpPr txBox="1">
            <a:spLocks noChangeArrowheads="1"/>
          </p:cNvSpPr>
          <p:nvPr/>
        </p:nvSpPr>
        <p:spPr bwMode="auto">
          <a:xfrm>
            <a:off x="595702" y="1700808"/>
            <a:ext cx="344966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 dirty="0">
                <a:solidFill>
                  <a:srgbClr val="000066"/>
                </a:solidFill>
              </a:rPr>
              <a:t>%</a:t>
            </a:r>
          </a:p>
        </p:txBody>
      </p:sp>
      <p:sp>
        <p:nvSpPr>
          <p:cNvPr id="55" name="Rectangle 39"/>
          <p:cNvSpPr>
            <a:spLocks noChangeArrowheads="1"/>
          </p:cNvSpPr>
          <p:nvPr/>
        </p:nvSpPr>
        <p:spPr bwMode="auto">
          <a:xfrm>
            <a:off x="1107721" y="2529020"/>
            <a:ext cx="467999" cy="28440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56" name="Rectangle 41"/>
          <p:cNvSpPr>
            <a:spLocks noChangeArrowheads="1"/>
          </p:cNvSpPr>
          <p:nvPr/>
        </p:nvSpPr>
        <p:spPr bwMode="auto">
          <a:xfrm>
            <a:off x="3555993" y="5346992"/>
            <a:ext cx="467999" cy="25871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 dirty="0">
              <a:solidFill>
                <a:srgbClr val="000066"/>
              </a:solidFill>
            </a:endParaRPr>
          </a:p>
        </p:txBody>
      </p:sp>
      <p:sp>
        <p:nvSpPr>
          <p:cNvPr id="57" name="Rectangle 43"/>
          <p:cNvSpPr>
            <a:spLocks noChangeArrowheads="1"/>
          </p:cNvSpPr>
          <p:nvPr/>
        </p:nvSpPr>
        <p:spPr bwMode="auto">
          <a:xfrm>
            <a:off x="6076273" y="4905021"/>
            <a:ext cx="467999" cy="467999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cxnSp>
        <p:nvCxnSpPr>
          <p:cNvPr id="70" name="Connecteur droit 69"/>
          <p:cNvCxnSpPr/>
          <p:nvPr/>
        </p:nvCxnSpPr>
        <p:spPr bwMode="auto">
          <a:xfrm>
            <a:off x="673147" y="5366829"/>
            <a:ext cx="7862435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Connecteur droit 70"/>
          <p:cNvCxnSpPr/>
          <p:nvPr/>
        </p:nvCxnSpPr>
        <p:spPr bwMode="auto">
          <a:xfrm flipV="1">
            <a:off x="752612" y="2063426"/>
            <a:ext cx="0" cy="330782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Connecteur droit 71"/>
          <p:cNvCxnSpPr/>
          <p:nvPr/>
        </p:nvCxnSpPr>
        <p:spPr bwMode="auto">
          <a:xfrm>
            <a:off x="673147" y="4712854"/>
            <a:ext cx="8403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Connecteur droit 72"/>
          <p:cNvCxnSpPr/>
          <p:nvPr/>
        </p:nvCxnSpPr>
        <p:spPr bwMode="auto">
          <a:xfrm>
            <a:off x="673147" y="4049170"/>
            <a:ext cx="8403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Connecteur droit 73"/>
          <p:cNvCxnSpPr/>
          <p:nvPr/>
        </p:nvCxnSpPr>
        <p:spPr bwMode="auto">
          <a:xfrm>
            <a:off x="673147" y="3385486"/>
            <a:ext cx="8403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Connecteur droit 74"/>
          <p:cNvCxnSpPr/>
          <p:nvPr/>
        </p:nvCxnSpPr>
        <p:spPr bwMode="auto">
          <a:xfrm>
            <a:off x="673147" y="2729422"/>
            <a:ext cx="8403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Connecteur droit 75"/>
          <p:cNvCxnSpPr/>
          <p:nvPr/>
        </p:nvCxnSpPr>
        <p:spPr bwMode="auto">
          <a:xfrm>
            <a:off x="673147" y="2065738"/>
            <a:ext cx="8403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Espace réservé du contenu 2"/>
          <p:cNvSpPr txBox="1">
            <a:spLocks/>
          </p:cNvSpPr>
          <p:nvPr/>
        </p:nvSpPr>
        <p:spPr bwMode="auto">
          <a:xfrm>
            <a:off x="50800" y="5877272"/>
            <a:ext cx="8769672" cy="69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/>
            <a:r>
              <a:rPr lang="fr-FR" sz="1600" kern="0" dirty="0">
                <a:solidFill>
                  <a:srgbClr val="000066"/>
                </a:solidFill>
              </a:rPr>
              <a:t>Aucun patient n’a présenté d’échec virologique ; 4 patients avec ARN VIH &gt; 50 c/ml à S48 (1 switch immédiat, 3 switch différé) ; tous les 4 réobtiennent ARN VIH &lt; 50 c/ml</a:t>
            </a:r>
            <a:endParaRPr lang="fr-FR" sz="1600" kern="0" dirty="0"/>
          </a:p>
        </p:txBody>
      </p:sp>
      <p:sp>
        <p:nvSpPr>
          <p:cNvPr id="61" name="ZoneTexte 56"/>
          <p:cNvSpPr txBox="1">
            <a:spLocks noChangeArrowheads="1"/>
          </p:cNvSpPr>
          <p:nvPr/>
        </p:nvSpPr>
        <p:spPr bwMode="auto">
          <a:xfrm>
            <a:off x="1184648" y="5448609"/>
            <a:ext cx="18245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>
                <a:solidFill>
                  <a:srgbClr val="000066"/>
                </a:solidFill>
              </a:rPr>
              <a:t>Succès virologique</a:t>
            </a:r>
          </a:p>
        </p:txBody>
      </p:sp>
      <p:sp>
        <p:nvSpPr>
          <p:cNvPr id="62" name="ZoneTexte 57"/>
          <p:cNvSpPr txBox="1">
            <a:spLocks noChangeArrowheads="1"/>
          </p:cNvSpPr>
          <p:nvPr/>
        </p:nvSpPr>
        <p:spPr bwMode="auto">
          <a:xfrm>
            <a:off x="3400715" y="5448609"/>
            <a:ext cx="22910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>
                <a:solidFill>
                  <a:srgbClr val="000066"/>
                </a:solidFill>
              </a:rPr>
              <a:t>Non réponse virologique</a:t>
            </a:r>
          </a:p>
        </p:txBody>
      </p:sp>
      <p:sp>
        <p:nvSpPr>
          <p:cNvPr id="63" name="ZoneTexte 58"/>
          <p:cNvSpPr txBox="1">
            <a:spLocks noChangeArrowheads="1"/>
          </p:cNvSpPr>
          <p:nvPr/>
        </p:nvSpPr>
        <p:spPr bwMode="auto">
          <a:xfrm>
            <a:off x="5838801" y="5448609"/>
            <a:ext cx="24593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>
                <a:solidFill>
                  <a:srgbClr val="000066"/>
                </a:solidFill>
              </a:rPr>
              <a:t>Pas de donnée virologique</a:t>
            </a:r>
          </a:p>
        </p:txBody>
      </p:sp>
      <p:sp>
        <p:nvSpPr>
          <p:cNvPr id="64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/>
              <a:t>Etude STRIIVING : switch pour DTG/ABC/3TC</a:t>
            </a:r>
          </a:p>
        </p:txBody>
      </p:sp>
      <p:sp>
        <p:nvSpPr>
          <p:cNvPr id="59" name="ZoneTexte 58"/>
          <p:cNvSpPr txBox="1"/>
          <p:nvPr/>
        </p:nvSpPr>
        <p:spPr>
          <a:xfrm>
            <a:off x="6372659" y="1821770"/>
            <a:ext cx="276441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000066"/>
                </a:solidFill>
              </a:rPr>
              <a:t>A S24</a:t>
            </a:r>
          </a:p>
          <a:p>
            <a:r>
              <a:rPr lang="fr-FR" sz="1600" dirty="0">
                <a:solidFill>
                  <a:srgbClr val="000066"/>
                </a:solidFill>
              </a:rPr>
              <a:t>- Borne inférieure de la</a:t>
            </a:r>
          </a:p>
          <a:p>
            <a:r>
              <a:rPr lang="fr-FR" sz="1600" dirty="0">
                <a:solidFill>
                  <a:srgbClr val="000066"/>
                </a:solidFill>
              </a:rPr>
              <a:t>différence ajustée : - 9,1 %</a:t>
            </a:r>
          </a:p>
          <a:p>
            <a:r>
              <a:rPr lang="fr-FR" sz="1600" dirty="0">
                <a:solidFill>
                  <a:srgbClr val="000066"/>
                </a:solidFill>
              </a:rPr>
              <a:t>(non-infériorité), en ITT-E</a:t>
            </a:r>
          </a:p>
          <a:p>
            <a:r>
              <a:rPr lang="fr-FR" sz="1600" dirty="0">
                <a:solidFill>
                  <a:srgbClr val="000066"/>
                </a:solidFill>
              </a:rPr>
              <a:t>- Succès : 93 % dans les 2</a:t>
            </a:r>
          </a:p>
          <a:p>
            <a:r>
              <a:rPr lang="fr-FR" sz="1600" dirty="0">
                <a:solidFill>
                  <a:srgbClr val="000066"/>
                </a:solidFill>
              </a:rPr>
              <a:t>groupes dans l’analyse per-protocole (différence : - 0,2;</a:t>
            </a:r>
          </a:p>
          <a:p>
            <a:r>
              <a:rPr lang="fr-FR" sz="1600" dirty="0">
                <a:solidFill>
                  <a:srgbClr val="000066"/>
                </a:solidFill>
              </a:rPr>
              <a:t>IC 95 % : - 5,0 à 4,6)</a:t>
            </a:r>
          </a:p>
        </p:txBody>
      </p:sp>
      <p:sp>
        <p:nvSpPr>
          <p:cNvPr id="65" name="ZoneTexte 69"/>
          <p:cNvSpPr txBox="1">
            <a:spLocks noChangeArrowheads="1"/>
          </p:cNvSpPr>
          <p:nvPr/>
        </p:nvSpPr>
        <p:spPr bwMode="auto">
          <a:xfrm>
            <a:off x="5995257" y="6582618"/>
            <a:ext cx="31418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Trottier</a:t>
            </a:r>
            <a:r>
              <a:rPr lang="de-DE" sz="1200" i="1" dirty="0">
                <a:solidFill>
                  <a:srgbClr val="CC0000"/>
                </a:solidFill>
              </a:rPr>
              <a:t> B. </a:t>
            </a:r>
            <a:r>
              <a:rPr lang="de-DE" sz="1200" i="1" dirty="0" err="1">
                <a:solidFill>
                  <a:srgbClr val="CC0000"/>
                </a:solidFill>
              </a:rPr>
              <a:t>Antivir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Ther</a:t>
            </a:r>
            <a:r>
              <a:rPr lang="de-DE" sz="1200" i="1" dirty="0">
                <a:solidFill>
                  <a:srgbClr val="CC0000"/>
                </a:solidFill>
              </a:rPr>
              <a:t>. 2017;22(4):295-305.</a:t>
            </a:r>
            <a:endParaRPr lang="fr-FR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677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597609"/>
              </p:ext>
            </p:extLst>
          </p:nvPr>
        </p:nvGraphicFramePr>
        <p:xfrm>
          <a:off x="468313" y="1772816"/>
          <a:ext cx="8229600" cy="4551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6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537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02941">
                <a:tc>
                  <a:txBody>
                    <a:bodyPr/>
                    <a:lstStyle/>
                    <a:p>
                      <a:pPr marL="73152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400" b="1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 marT="9525" marB="9144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DTG/ABC/3TC</a:t>
                      </a:r>
                      <a:b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(n = 276)</a:t>
                      </a:r>
                      <a:endParaRPr lang="fr-FR" sz="1600" b="1" noProof="0" dirty="0">
                        <a:solidFill>
                          <a:schemeClr val="bg1"/>
                        </a:solidFill>
                        <a:latin typeface="+mj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 marT="9525" marB="9144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Poursuite ARV en cours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(n = 277)</a:t>
                      </a:r>
                      <a:endParaRPr lang="fr-FR" sz="1600" b="1" noProof="0" dirty="0">
                        <a:solidFill>
                          <a:schemeClr val="bg1"/>
                        </a:solidFill>
                        <a:latin typeface="+mj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 marT="9525" marB="9144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0422">
                <a:tc>
                  <a:txBody>
                    <a:bodyPr/>
                    <a:lstStyle/>
                    <a:p>
                      <a:pPr marL="73152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66FF"/>
                          </a:solidFill>
                        </a:rPr>
                        <a:t>Tout événement indésirable</a:t>
                      </a:r>
                      <a:endParaRPr lang="fr-FR" sz="1400" b="1" noProof="0" dirty="0">
                        <a:solidFill>
                          <a:srgbClr val="0066FF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183 (66)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129 (47)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0422">
                <a:tc>
                  <a:txBody>
                    <a:bodyPr/>
                    <a:lstStyle/>
                    <a:p>
                      <a:pPr marL="284163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Evénement indésirable lié au traitement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59 (21)</a:t>
                      </a:r>
                    </a:p>
                  </a:txBody>
                  <a:tcPr marL="9525" marR="952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 (1)</a:t>
                      </a:r>
                    </a:p>
                  </a:txBody>
                  <a:tcPr marL="9525" marR="952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60422">
                <a:tc>
                  <a:txBody>
                    <a:bodyPr/>
                    <a:lstStyle/>
                    <a:p>
                      <a:pPr marL="284163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Evénement indésirable grade 3-4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8 (3)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5 (2)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0422">
                <a:tc>
                  <a:txBody>
                    <a:bodyPr/>
                    <a:lstStyle/>
                    <a:p>
                      <a:pPr marL="284163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Evénement indésirable grave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6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(2)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5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(2)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0422">
                <a:tc>
                  <a:txBody>
                    <a:bodyPr/>
                    <a:lstStyle/>
                    <a:p>
                      <a:pPr marL="284163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Arrêt pour événement indésirable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11 (4)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60422">
                <a:tc gridSpan="3">
                  <a:txBody>
                    <a:bodyPr/>
                    <a:lstStyle/>
                    <a:p>
                      <a:pPr marL="73152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uLnTx/>
                          <a:uFillTx/>
                        </a:rPr>
                        <a:t>Evénement indésirable chez ≥ 5 % dans un des groupes</a:t>
                      </a:r>
                      <a:endParaRPr kumimoji="0" lang="fr-F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9525" marR="952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60422">
                <a:tc>
                  <a:txBody>
                    <a:bodyPr/>
                    <a:lstStyle/>
                    <a:p>
                      <a:pPr marL="284163" marR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+mn-cs"/>
                        </a:rPr>
                        <a:t>Toux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dec"/>
                        </a:tabLs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</a:rPr>
                        <a:t>14 (5)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dec"/>
                        </a:tabLs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</a:rPr>
                        <a:t>8 (3)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60422">
                <a:tc>
                  <a:txBody>
                    <a:bodyPr/>
                    <a:lstStyle/>
                    <a:p>
                      <a:pPr marL="284163" marR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</a:rPr>
                        <a:t>Diarrhée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dec"/>
                        </a:tabLs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</a:rPr>
                        <a:t>17 (6)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dec"/>
                        </a:tabLs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</a:rPr>
                        <a:t>4 (1)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0422">
                <a:tc>
                  <a:txBody>
                    <a:bodyPr/>
                    <a:lstStyle/>
                    <a:p>
                      <a:pPr marL="284163" marR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+mn-cs"/>
                        </a:rPr>
                        <a:t>Asthénie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dec"/>
                        </a:tabLs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</a:rPr>
                        <a:t>19 (7)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dec"/>
                        </a:tabLs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</a:rPr>
                        <a:t>3 (1)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60422">
                <a:tc>
                  <a:txBody>
                    <a:bodyPr/>
                    <a:lstStyle/>
                    <a:p>
                      <a:pPr marL="284163" marR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+mn-cs"/>
                        </a:rPr>
                        <a:t>Céphalées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dec"/>
                        </a:tabLs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</a:rPr>
                        <a:t>13 (5)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dec"/>
                        </a:tabLs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</a:rPr>
                        <a:t>4 (1)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60422">
                <a:tc>
                  <a:txBody>
                    <a:bodyPr/>
                    <a:lstStyle/>
                    <a:p>
                      <a:pPr marL="284163" marR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</a:rPr>
                        <a:t>Nausées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dec"/>
                        </a:tabLs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</a:rPr>
                        <a:t>27 (10)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dec"/>
                        </a:tabLs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</a:rPr>
                        <a:t>3 (1)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60422">
                <a:tc>
                  <a:txBody>
                    <a:bodyPr/>
                    <a:lstStyle/>
                    <a:p>
                      <a:pPr marL="284163" marR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</a:rPr>
                        <a:t>Infection voies aériennes supérieures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dec"/>
                        </a:tabLs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</a:rPr>
                        <a:t>21 (8)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dec"/>
                        </a:tabLs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</a:rPr>
                        <a:t>20 (7)</a:t>
                      </a:r>
                      <a:endParaRPr lang="fr-FR" sz="1400" b="1" kern="120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60422">
                <a:tc>
                  <a:txBody>
                    <a:bodyPr/>
                    <a:lstStyle/>
                    <a:p>
                      <a:pPr marL="284163" marR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Troubles psychiatriques</a:t>
                      </a: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dec"/>
                        </a:tabLs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35 (13)</a:t>
                      </a: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dec"/>
                        </a:tabLs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 (3)</a:t>
                      </a:r>
                    </a:p>
                  </a:txBody>
                  <a:tcPr marL="0" marR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123728" y="1205295"/>
            <a:ext cx="504055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メイリオ" pitchFamily="34" charset="-128"/>
              </a:rPr>
              <a:t>Evénements indésirables à S24, n (%)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8716260" y="35625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111</a:t>
            </a:r>
          </a:p>
        </p:txBody>
      </p:sp>
      <p:sp>
        <p:nvSpPr>
          <p:cNvPr id="8" name="AutoShape 162"/>
          <p:cNvSpPr>
            <a:spLocks noChangeArrowheads="1"/>
          </p:cNvSpPr>
          <p:nvPr/>
        </p:nvSpPr>
        <p:spPr bwMode="auto">
          <a:xfrm>
            <a:off x="-2" y="6605389"/>
            <a:ext cx="106680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 dirty="0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STRIIVING</a:t>
            </a: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/>
              <a:t>Etude STRIIVING : switch pour DTG/ABC/3TC</a:t>
            </a: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5995257" y="6582618"/>
            <a:ext cx="31418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Trottier</a:t>
            </a:r>
            <a:r>
              <a:rPr lang="de-DE" sz="1200" i="1" dirty="0">
                <a:solidFill>
                  <a:srgbClr val="CC0000"/>
                </a:solidFill>
              </a:rPr>
              <a:t> B. </a:t>
            </a:r>
            <a:r>
              <a:rPr lang="de-DE" sz="1200" i="1" dirty="0" err="1">
                <a:solidFill>
                  <a:srgbClr val="CC0000"/>
                </a:solidFill>
              </a:rPr>
              <a:t>Antivir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Ther</a:t>
            </a:r>
            <a:r>
              <a:rPr lang="de-DE" sz="1200" i="1" dirty="0">
                <a:solidFill>
                  <a:srgbClr val="CC0000"/>
                </a:solidFill>
              </a:rPr>
              <a:t>. 2017;22(4):295-305.</a:t>
            </a:r>
            <a:endParaRPr lang="fr-FR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702510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088661"/>
              </p:ext>
            </p:extLst>
          </p:nvPr>
        </p:nvGraphicFramePr>
        <p:xfrm>
          <a:off x="260237" y="1619835"/>
          <a:ext cx="8605838" cy="4689193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4322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595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730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0479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122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400" b="0" noProof="0" dirty="0">
                        <a:solidFill>
                          <a:srgbClr val="333399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noProof="0" dirty="0">
                          <a:solidFill>
                            <a:srgbClr val="333399"/>
                          </a:solidFill>
                          <a:effectLst/>
                          <a:latin typeface="+mj-lt"/>
                        </a:rPr>
                        <a:t>Grade </a:t>
                      </a:r>
                      <a:endParaRPr lang="fr-FR" sz="1600" b="0" noProof="0" dirty="0">
                        <a:solidFill>
                          <a:srgbClr val="333399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noProof="0" dirty="0">
                          <a:solidFill>
                            <a:srgbClr val="333399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Survenue</a:t>
                      </a:r>
                      <a:endParaRPr lang="fr-FR" sz="1600" b="0" noProof="0" dirty="0">
                        <a:solidFill>
                          <a:srgbClr val="333399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noProof="0" dirty="0">
                          <a:solidFill>
                            <a:srgbClr val="333399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ARV antérieur</a:t>
                      </a:r>
                      <a:br>
                        <a:rPr lang="fr-FR" sz="1600" b="1" noProof="0" dirty="0">
                          <a:solidFill>
                            <a:srgbClr val="333399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</a:br>
                      <a:r>
                        <a:rPr lang="fr-FR" sz="1600" b="1" noProof="0" dirty="0">
                          <a:solidFill>
                            <a:srgbClr val="333399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(3</a:t>
                      </a:r>
                      <a:r>
                        <a:rPr lang="fr-FR" sz="1600" b="1" baseline="30000" noProof="0" dirty="0">
                          <a:solidFill>
                            <a:srgbClr val="333399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ème</a:t>
                      </a:r>
                      <a:r>
                        <a:rPr lang="fr-FR" sz="1600" b="1" noProof="0" dirty="0">
                          <a:solidFill>
                            <a:srgbClr val="333399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agent)</a:t>
                      </a:r>
                    </a:p>
                  </a:txBody>
                  <a:tcPr marL="35205" marR="3520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8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Insomnie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S1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LPV/r</a:t>
                      </a:r>
                    </a:p>
                  </a:txBody>
                  <a:tcPr marL="35205" marR="3520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413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Diarrhée, flatulence, rash,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Douleur</a:t>
                      </a:r>
                      <a:r>
                        <a:rPr lang="fr-FR" sz="1400" b="0" baseline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abdominale</a:t>
                      </a: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, anxiété,</a:t>
                      </a:r>
                      <a:r>
                        <a:rPr lang="fr-FR" sz="1400" b="0" baseline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nausées, douleurs générales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fr-FR" sz="1400" kern="1200" noProof="0" dirty="0">
                          <a:solidFill>
                            <a:srgbClr val="000066"/>
                          </a:solidFill>
                          <a:latin typeface="+mn-lt"/>
                        </a:rPr>
                        <a:t>1</a:t>
                      </a:r>
                    </a:p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fr-FR" sz="1400" kern="12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aseline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S1</a:t>
                      </a:r>
                      <a:endParaRPr lang="fr-FR" sz="1400" noProof="0" dirty="0"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S1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RPV</a:t>
                      </a:r>
                    </a:p>
                  </a:txBody>
                  <a:tcPr marL="35205" marR="3520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41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Euphorie, 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Céphalées</a:t>
                      </a: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S1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ATV/r</a:t>
                      </a:r>
                    </a:p>
                  </a:txBody>
                  <a:tcPr marL="35205" marR="3520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67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Crampes</a:t>
                      </a:r>
                      <a:r>
                        <a:rPr lang="fr-FR" sz="1400" b="0" baseline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abdominales</a:t>
                      </a: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, frissons, diarrhée, vertiges, céphalées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fr-FR" sz="1400" kern="1200" noProof="0" dirty="0">
                          <a:solidFill>
                            <a:srgbClr val="000066"/>
                          </a:solidFill>
                          <a:latin typeface="+mn-lt"/>
                        </a:rPr>
                        <a:t>2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S1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RAL</a:t>
                      </a:r>
                    </a:p>
                  </a:txBody>
                  <a:tcPr marL="35205" marR="3520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8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Prurit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S1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NFV</a:t>
                      </a:r>
                    </a:p>
                  </a:txBody>
                  <a:tcPr marL="35205" marR="3520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103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Douleur</a:t>
                      </a:r>
                      <a:r>
                        <a:rPr lang="fr-FR" sz="1400" b="0" baseline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abdominale haute</a:t>
                      </a: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, diarrhée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baseline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Asthénie</a:t>
                      </a:r>
                      <a:r>
                        <a:rPr lang="fr-FR" sz="1400" b="0" baseline="300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fr-FR" sz="1400" b="0" baseline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malaise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Syndrome grippal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Dépression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Sueurs</a:t>
                      </a:r>
                      <a:r>
                        <a:rPr lang="fr-FR" sz="1400" b="0" baseline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 p</a:t>
                      </a: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rofuses, modification odeur corporelle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fr-FR" sz="1400" kern="1200" noProof="0" dirty="0">
                          <a:solidFill>
                            <a:srgbClr val="000066"/>
                          </a:solidFill>
                          <a:latin typeface="+mn-lt"/>
                        </a:rPr>
                        <a:t>1</a:t>
                      </a:r>
                    </a:p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fr-FR" sz="1400" kern="1200" noProof="0" dirty="0">
                          <a:solidFill>
                            <a:srgbClr val="000066"/>
                          </a:solidFill>
                          <a:latin typeface="+mn-lt"/>
                        </a:rPr>
                        <a:t>2</a:t>
                      </a:r>
                    </a:p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fr-FR" sz="1400" kern="1200" noProof="0" dirty="0">
                          <a:solidFill>
                            <a:srgbClr val="000066"/>
                          </a:solidFill>
                          <a:latin typeface="+mn-lt"/>
                        </a:rPr>
                        <a:t>1</a:t>
                      </a:r>
                    </a:p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fr-FR" sz="1400" kern="1200" noProof="0" dirty="0">
                          <a:solidFill>
                            <a:srgbClr val="000066"/>
                          </a:solidFill>
                          <a:latin typeface="+mn-lt"/>
                        </a:rPr>
                        <a:t>2</a:t>
                      </a:r>
                    </a:p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fr-FR" sz="1400" kern="1200" noProof="0" dirty="0">
                          <a:solidFill>
                            <a:srgbClr val="000066"/>
                          </a:solidFill>
                          <a:latin typeface="+mn-lt"/>
                        </a:rPr>
                        <a:t>1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S9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S12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S17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NVP</a:t>
                      </a:r>
                    </a:p>
                  </a:txBody>
                  <a:tcPr marL="35205" marR="3520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620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kern="12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kern="12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Congestion nasale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kern="12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Asthénie s’aggravant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kern="12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Nausées</a:t>
                      </a:r>
                      <a:endParaRPr lang="fr-FR" sz="1400" b="0" kern="120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kern="12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kern="12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kern="12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1400" b="0" kern="120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S2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EVG/c</a:t>
                      </a:r>
                    </a:p>
                  </a:txBody>
                  <a:tcPr marL="35205" marR="3520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8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Alopécie              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S4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ATV/r</a:t>
                      </a:r>
                    </a:p>
                  </a:txBody>
                  <a:tcPr marL="35205" marR="3520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8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baseline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Asthénie</a:t>
                      </a:r>
                      <a:r>
                        <a:rPr lang="fr-FR" sz="1400" b="0" baseline="300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S8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DRV/r</a:t>
                      </a:r>
                    </a:p>
                  </a:txBody>
                  <a:tcPr marL="35205" marR="3520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8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Homicide</a:t>
                      </a:r>
                      <a:r>
                        <a:rPr lang="fr-FR" sz="1400" b="0" baseline="300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ND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S10</a:t>
                      </a:r>
                      <a:endParaRPr lang="fr-FR" sz="1400" b="0" noProof="0" dirty="0">
                        <a:solidFill>
                          <a:srgbClr val="000066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205" marR="35205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RAL</a:t>
                      </a:r>
                    </a:p>
                  </a:txBody>
                  <a:tcPr marL="35205" marR="3520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88477" y="6255242"/>
            <a:ext cx="1701107" cy="291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baseline="30000" dirty="0">
                <a:solidFill>
                  <a:srgbClr val="000066"/>
                </a:solidFill>
                <a:latin typeface="Arial"/>
                <a:cs typeface="+mn-cs"/>
              </a:rPr>
              <a:t>1</a:t>
            </a:r>
            <a:r>
              <a:rPr lang="fr-FR" sz="1200" dirty="0">
                <a:solidFill>
                  <a:srgbClr val="000066"/>
                </a:solidFill>
                <a:latin typeface="Arial"/>
                <a:cs typeface="+mn-cs"/>
              </a:rPr>
              <a:t> Non lié au traitement</a:t>
            </a:r>
            <a:endParaRPr lang="fr-FR" sz="1200" dirty="0">
              <a:solidFill>
                <a:srgbClr val="000066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7" name="Title 5"/>
          <p:cNvSpPr txBox="1">
            <a:spLocks/>
          </p:cNvSpPr>
          <p:nvPr/>
        </p:nvSpPr>
        <p:spPr bwMode="auto">
          <a:xfrm>
            <a:off x="0" y="1196752"/>
            <a:ext cx="9112522" cy="3714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lnSpc>
                <a:spcPct val="90000"/>
              </a:lnSpc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Evénements indésirables conduisant à l’arrêt de DTG/ABC/3TC (n = 10)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8716260" y="35625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112</a:t>
            </a:r>
          </a:p>
        </p:txBody>
      </p:sp>
      <p:sp>
        <p:nvSpPr>
          <p:cNvPr id="11" name="AutoShape 162"/>
          <p:cNvSpPr>
            <a:spLocks noChangeArrowheads="1"/>
          </p:cNvSpPr>
          <p:nvPr/>
        </p:nvSpPr>
        <p:spPr bwMode="auto">
          <a:xfrm>
            <a:off x="-2" y="6605389"/>
            <a:ext cx="106680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 dirty="0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STRIIVING</a:t>
            </a:r>
          </a:p>
        </p:txBody>
      </p:sp>
      <p:sp>
        <p:nvSpPr>
          <p:cNvPr id="14" name="ZoneTexte 69"/>
          <p:cNvSpPr txBox="1">
            <a:spLocks noChangeArrowheads="1"/>
          </p:cNvSpPr>
          <p:nvPr/>
        </p:nvSpPr>
        <p:spPr bwMode="auto">
          <a:xfrm>
            <a:off x="5995256" y="6582618"/>
            <a:ext cx="314182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Trottier</a:t>
            </a:r>
            <a:r>
              <a:rPr lang="de-DE" sz="1200" i="1" dirty="0">
                <a:solidFill>
                  <a:srgbClr val="CC0000"/>
                </a:solidFill>
              </a:rPr>
              <a:t> B. </a:t>
            </a:r>
            <a:r>
              <a:rPr lang="de-DE" sz="1200" i="1" dirty="0" err="1">
                <a:solidFill>
                  <a:srgbClr val="CC0000"/>
                </a:solidFill>
              </a:rPr>
              <a:t>Antivir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Ther</a:t>
            </a:r>
            <a:r>
              <a:rPr lang="de-DE" sz="1200" i="1" dirty="0">
                <a:solidFill>
                  <a:srgbClr val="CC0000"/>
                </a:solidFill>
              </a:rPr>
              <a:t>. 2017;22(4):295-305.</a:t>
            </a:r>
            <a:endParaRPr lang="en-US" sz="1200" i="1" dirty="0">
              <a:solidFill>
                <a:srgbClr val="CC0000"/>
              </a:solidFill>
            </a:endParaRPr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/>
              <a:t>Etude STRIIVING : switch pour DTG/ABC/3TC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4367213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Table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236687"/>
              </p:ext>
            </p:extLst>
          </p:nvPr>
        </p:nvGraphicFramePr>
        <p:xfrm>
          <a:off x="271050" y="5197297"/>
          <a:ext cx="8576854" cy="1360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1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895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323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895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577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8957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3237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8957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3690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98957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57762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382280">
                <a:tc>
                  <a:txBody>
                    <a:bodyPr/>
                    <a:lstStyle/>
                    <a:p>
                      <a:endParaRPr lang="fr-FR" sz="105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noProof="0" dirty="0">
                          <a:solidFill>
                            <a:srgbClr val="333399"/>
                          </a:solidFill>
                          <a:latin typeface="+mj-lt"/>
                          <a:cs typeface="Arial" panose="020B0604020202020204" pitchFamily="34" charset="0"/>
                        </a:rPr>
                        <a:t>Cholestérol total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noProof="0" dirty="0">
                          <a:solidFill>
                            <a:srgbClr val="333399"/>
                          </a:solidFill>
                          <a:latin typeface="+mj-lt"/>
                          <a:cs typeface="Arial" panose="020B0604020202020204" pitchFamily="34" charset="0"/>
                        </a:rPr>
                        <a:t>HDL -</a:t>
                      </a:r>
                      <a:br>
                        <a:rPr lang="fr-FR" sz="1200" noProof="0" dirty="0">
                          <a:solidFill>
                            <a:srgbClr val="333399"/>
                          </a:solidFill>
                          <a:latin typeface="+mj-lt"/>
                          <a:cs typeface="Arial" panose="020B0604020202020204" pitchFamily="34" charset="0"/>
                        </a:rPr>
                      </a:br>
                      <a:r>
                        <a:rPr lang="fr-FR" sz="1200" noProof="0" dirty="0">
                          <a:solidFill>
                            <a:srgbClr val="333399"/>
                          </a:solidFill>
                          <a:latin typeface="+mj-lt"/>
                          <a:cs typeface="Arial" panose="020B0604020202020204" pitchFamily="34" charset="0"/>
                        </a:rPr>
                        <a:t>cholestérol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noProof="0" dirty="0">
                          <a:solidFill>
                            <a:srgbClr val="333399"/>
                          </a:solidFill>
                          <a:latin typeface="+mj-lt"/>
                          <a:cs typeface="Arial" panose="020B0604020202020204" pitchFamily="34" charset="0"/>
                        </a:rPr>
                        <a:t>LDL-</a:t>
                      </a:r>
                      <a:br>
                        <a:rPr lang="fr-FR" sz="1200" noProof="0" dirty="0">
                          <a:solidFill>
                            <a:srgbClr val="333399"/>
                          </a:solidFill>
                          <a:latin typeface="+mj-lt"/>
                          <a:cs typeface="Arial" panose="020B0604020202020204" pitchFamily="34" charset="0"/>
                        </a:rPr>
                      </a:br>
                      <a:r>
                        <a:rPr lang="fr-FR" sz="1200" noProof="0" dirty="0">
                          <a:solidFill>
                            <a:srgbClr val="333399"/>
                          </a:solidFill>
                          <a:latin typeface="+mj-lt"/>
                          <a:cs typeface="Arial" panose="020B0604020202020204" pitchFamily="34" charset="0"/>
                        </a:rPr>
                        <a:t>cholestérol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noProof="0" dirty="0">
                          <a:solidFill>
                            <a:srgbClr val="333399"/>
                          </a:solidFill>
                          <a:latin typeface="+mj-lt"/>
                          <a:cs typeface="Arial" panose="020B0604020202020204" pitchFamily="34" charset="0"/>
                        </a:rPr>
                        <a:t>Triglycérides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noProof="0" dirty="0">
                          <a:solidFill>
                            <a:srgbClr val="333399"/>
                          </a:solidFill>
                          <a:latin typeface="+mj-lt"/>
                          <a:cs typeface="Arial" panose="020B0604020202020204" pitchFamily="34" charset="0"/>
                        </a:rPr>
                        <a:t>Rapport</a:t>
                      </a:r>
                      <a:r>
                        <a:rPr lang="fr-FR" sz="1200" baseline="0" noProof="0" dirty="0">
                          <a:solidFill>
                            <a:srgbClr val="333399"/>
                          </a:solidFill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200" noProof="0" dirty="0">
                          <a:solidFill>
                            <a:srgbClr val="333399"/>
                          </a:solidFill>
                          <a:latin typeface="+mj-lt"/>
                          <a:cs typeface="Arial" panose="020B0604020202020204" pitchFamily="34" charset="0"/>
                        </a:rPr>
                        <a:t>cholestérol </a:t>
                      </a:r>
                      <a:r>
                        <a:rPr lang="fr-FR" sz="1200" noProof="0" dirty="0" err="1">
                          <a:solidFill>
                            <a:srgbClr val="333399"/>
                          </a:solidFill>
                          <a:latin typeface="+mj-lt"/>
                          <a:cs typeface="Arial" panose="020B0604020202020204" pitchFamily="34" charset="0"/>
                        </a:rPr>
                        <a:t>total:HDL</a:t>
                      </a:r>
                      <a:r>
                        <a:rPr lang="fr-FR" sz="1200" baseline="0" noProof="0" dirty="0" err="1">
                          <a:solidFill>
                            <a:srgbClr val="333399"/>
                          </a:solidFill>
                          <a:latin typeface="+mj-lt"/>
                          <a:cs typeface="Arial" panose="020B0604020202020204" pitchFamily="34" charset="0"/>
                        </a:rPr>
                        <a:t>-c</a:t>
                      </a:r>
                      <a:endParaRPr lang="fr-FR" sz="1200" noProof="0" dirty="0">
                        <a:solidFill>
                          <a:srgbClr val="333399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5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DTG/ABC/3TC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ARV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DTG/ABC/3TC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ARV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DTG/ABC/3TC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ARV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DTG/ABC/3TC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ARV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DTG/ABC/3TC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ARV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6436">
                <a:tc>
                  <a:txBody>
                    <a:bodyPr/>
                    <a:lstStyle/>
                    <a:p>
                      <a:r>
                        <a:rPr lang="fr-FR" sz="1050" b="1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Modification de J0</a:t>
                      </a:r>
                      <a:r>
                        <a:rPr lang="fr-FR" sz="1050" b="1" baseline="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à S</a:t>
                      </a:r>
                      <a:r>
                        <a:rPr lang="fr-FR" sz="1050" b="1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(DS)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3,33</a:t>
                      </a:r>
                    </a:p>
                    <a:p>
                      <a:pPr algn="ctr"/>
                      <a:r>
                        <a:rPr lang="fr-FR" sz="1050" baseline="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(31,88)</a:t>
                      </a:r>
                      <a:endParaRPr lang="fr-FR" sz="105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- 0,59</a:t>
                      </a:r>
                      <a:r>
                        <a:rPr lang="fr-FR" sz="1050" baseline="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fr-FR" sz="1050" baseline="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(25,05)</a:t>
                      </a:r>
                      <a:endParaRPr lang="fr-FR" sz="105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- 0,47 </a:t>
                      </a:r>
                    </a:p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(8,77)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- 1,45</a:t>
                      </a:r>
                      <a:r>
                        <a:rPr lang="fr-FR" sz="1050" baseline="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fr-FR" sz="1050" baseline="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(8,43)</a:t>
                      </a:r>
                      <a:endParaRPr lang="fr-FR" sz="105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4,47</a:t>
                      </a:r>
                      <a:r>
                        <a:rPr lang="fr-FR" sz="1050" baseline="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fr-FR" sz="1050" baseline="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(24,08)</a:t>
                      </a:r>
                      <a:endParaRPr lang="fr-FR" sz="105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0,93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(21,95)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0,17</a:t>
                      </a:r>
                      <a:r>
                        <a:rPr lang="fr-FR" sz="1050" baseline="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fr-FR" sz="1050" baseline="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(99,59)</a:t>
                      </a:r>
                      <a:endParaRPr lang="fr-FR" sz="1050" noProof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- 5,74</a:t>
                      </a:r>
                    </a:p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(76,93)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0,14 </a:t>
                      </a:r>
                    </a:p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(0,88)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0,05 </a:t>
                      </a:r>
                    </a:p>
                    <a:p>
                      <a:pPr algn="ctr"/>
                      <a:r>
                        <a:rPr lang="fr-FR" sz="1050" noProof="0" dirty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(0,78)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90" name="Title 5"/>
          <p:cNvSpPr txBox="1">
            <a:spLocks/>
          </p:cNvSpPr>
          <p:nvPr/>
        </p:nvSpPr>
        <p:spPr bwMode="auto">
          <a:xfrm>
            <a:off x="2594551" y="1150938"/>
            <a:ext cx="4427933" cy="512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 baseline="0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fr-FR" sz="2400" dirty="0">
                <a:solidFill>
                  <a:srgbClr val="CC3300"/>
                </a:solidFill>
              </a:rPr>
              <a:t>Lipides à jeun, mg/dl (moyenne)</a:t>
            </a:r>
          </a:p>
        </p:txBody>
      </p:sp>
      <p:sp>
        <p:nvSpPr>
          <p:cNvPr id="94" name="AutoShape 162"/>
          <p:cNvSpPr>
            <a:spLocks noChangeArrowheads="1"/>
          </p:cNvSpPr>
          <p:nvPr/>
        </p:nvSpPr>
        <p:spPr bwMode="auto">
          <a:xfrm>
            <a:off x="-2" y="6605389"/>
            <a:ext cx="106680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 dirty="0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STRIIVING</a:t>
            </a:r>
          </a:p>
        </p:txBody>
      </p:sp>
      <p:sp>
        <p:nvSpPr>
          <p:cNvPr id="96" name="AutoShape 165"/>
          <p:cNvSpPr>
            <a:spLocks noChangeArrowheads="1"/>
          </p:cNvSpPr>
          <p:nvPr/>
        </p:nvSpPr>
        <p:spPr bwMode="auto">
          <a:xfrm>
            <a:off x="922635" y="1658112"/>
            <a:ext cx="7067062" cy="25603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endParaRPr lang="en-GB" sz="2800">
              <a:solidFill>
                <a:srgbClr val="000066"/>
              </a:solidFill>
            </a:endParaRPr>
          </a:p>
        </p:txBody>
      </p:sp>
      <p:sp>
        <p:nvSpPr>
          <p:cNvPr id="97" name="Rectangle 48"/>
          <p:cNvSpPr>
            <a:spLocks/>
          </p:cNvSpPr>
          <p:nvPr/>
        </p:nvSpPr>
        <p:spPr bwMode="auto">
          <a:xfrm>
            <a:off x="4837945" y="1734533"/>
            <a:ext cx="107950" cy="97734"/>
          </a:xfrm>
          <a:prstGeom prst="rect">
            <a:avLst/>
          </a:prstGeom>
          <a:solidFill>
            <a:srgbClr val="000066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fr-FR" sz="2400">
              <a:solidFill>
                <a:srgbClr val="000066"/>
              </a:solidFill>
            </a:endParaRPr>
          </a:p>
        </p:txBody>
      </p:sp>
      <p:sp>
        <p:nvSpPr>
          <p:cNvPr id="98" name="Rectangle 49"/>
          <p:cNvSpPr>
            <a:spLocks/>
          </p:cNvSpPr>
          <p:nvPr/>
        </p:nvSpPr>
        <p:spPr bwMode="auto">
          <a:xfrm>
            <a:off x="6444208" y="1734533"/>
            <a:ext cx="107950" cy="97734"/>
          </a:xfrm>
          <a:prstGeom prst="rect">
            <a:avLst/>
          </a:prstGeom>
          <a:solidFill>
            <a:srgbClr val="FF660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fr-FR" sz="2400">
              <a:solidFill>
                <a:srgbClr val="000066"/>
              </a:solidFill>
            </a:endParaRPr>
          </a:p>
        </p:txBody>
      </p:sp>
      <p:sp>
        <p:nvSpPr>
          <p:cNvPr id="99" name="Rectangle 50"/>
          <p:cNvSpPr>
            <a:spLocks/>
          </p:cNvSpPr>
          <p:nvPr/>
        </p:nvSpPr>
        <p:spPr bwMode="auto">
          <a:xfrm>
            <a:off x="1079674" y="1734533"/>
            <a:ext cx="107950" cy="97734"/>
          </a:xfrm>
          <a:prstGeom prst="rect">
            <a:avLst/>
          </a:prstGeom>
          <a:solidFill>
            <a:srgbClr val="00B0F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fr-FR" sz="2400">
              <a:solidFill>
                <a:srgbClr val="000066"/>
              </a:solidFill>
            </a:endParaRPr>
          </a:p>
        </p:txBody>
      </p:sp>
      <p:sp>
        <p:nvSpPr>
          <p:cNvPr id="100" name="Rectangle 51"/>
          <p:cNvSpPr>
            <a:spLocks/>
          </p:cNvSpPr>
          <p:nvPr/>
        </p:nvSpPr>
        <p:spPr bwMode="auto">
          <a:xfrm>
            <a:off x="2639967" y="1734533"/>
            <a:ext cx="107950" cy="97734"/>
          </a:xfrm>
          <a:prstGeom prst="rect">
            <a:avLst/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fr-FR" sz="2400">
              <a:solidFill>
                <a:srgbClr val="000066"/>
              </a:solidFill>
            </a:endParaRPr>
          </a:p>
        </p:txBody>
      </p:sp>
      <p:sp>
        <p:nvSpPr>
          <p:cNvPr id="101" name="ZoneTexte 52"/>
          <p:cNvSpPr txBox="1">
            <a:spLocks noChangeArrowheads="1"/>
          </p:cNvSpPr>
          <p:nvPr/>
        </p:nvSpPr>
        <p:spPr bwMode="auto">
          <a:xfrm>
            <a:off x="4950657" y="1644901"/>
            <a:ext cx="136755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 dirty="0">
                <a:solidFill>
                  <a:srgbClr val="333399"/>
                </a:solidFill>
                <a:latin typeface="+mj-lt"/>
              </a:rPr>
              <a:t>DTG/ABC/3TC à S4</a:t>
            </a:r>
          </a:p>
        </p:txBody>
      </p:sp>
      <p:sp>
        <p:nvSpPr>
          <p:cNvPr id="102" name="ZoneTexte 53"/>
          <p:cNvSpPr txBox="1">
            <a:spLocks noChangeArrowheads="1"/>
          </p:cNvSpPr>
          <p:nvPr/>
        </p:nvSpPr>
        <p:spPr bwMode="auto">
          <a:xfrm>
            <a:off x="6516216" y="1644901"/>
            <a:ext cx="14734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 dirty="0">
                <a:solidFill>
                  <a:srgbClr val="333399"/>
                </a:solidFill>
                <a:latin typeface="+mj-lt"/>
              </a:rPr>
              <a:t>Poursuite ARV à S24</a:t>
            </a:r>
          </a:p>
        </p:txBody>
      </p:sp>
      <p:sp>
        <p:nvSpPr>
          <p:cNvPr id="103" name="ZoneTexte 54"/>
          <p:cNvSpPr txBox="1">
            <a:spLocks noChangeArrowheads="1"/>
          </p:cNvSpPr>
          <p:nvPr/>
        </p:nvSpPr>
        <p:spPr bwMode="auto">
          <a:xfrm>
            <a:off x="1187624" y="1644901"/>
            <a:ext cx="13467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 dirty="0">
                <a:solidFill>
                  <a:srgbClr val="333399"/>
                </a:solidFill>
                <a:latin typeface="+mj-lt"/>
              </a:rPr>
              <a:t>DTG/ABC/3TC à J0</a:t>
            </a:r>
          </a:p>
        </p:txBody>
      </p:sp>
      <p:sp>
        <p:nvSpPr>
          <p:cNvPr id="104" name="ZoneTexte 55"/>
          <p:cNvSpPr txBox="1">
            <a:spLocks noChangeArrowheads="1"/>
          </p:cNvSpPr>
          <p:nvPr/>
        </p:nvSpPr>
        <p:spPr bwMode="auto">
          <a:xfrm>
            <a:off x="2752679" y="1644901"/>
            <a:ext cx="1948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 dirty="0">
                <a:solidFill>
                  <a:srgbClr val="333399"/>
                </a:solidFill>
                <a:latin typeface="+mj-lt"/>
              </a:rPr>
              <a:t>Poursuite ARV en cours à J0</a:t>
            </a:r>
          </a:p>
        </p:txBody>
      </p:sp>
      <p:grpSp>
        <p:nvGrpSpPr>
          <p:cNvPr id="108" name="Groupe 107"/>
          <p:cNvGrpSpPr/>
          <p:nvPr/>
        </p:nvGrpSpPr>
        <p:grpSpPr>
          <a:xfrm>
            <a:off x="6730854" y="1980035"/>
            <a:ext cx="1953155" cy="3127978"/>
            <a:chOff x="6730854" y="1980035"/>
            <a:chExt cx="1953155" cy="3127978"/>
          </a:xfrm>
        </p:grpSpPr>
        <p:cxnSp>
          <p:nvCxnSpPr>
            <p:cNvPr id="61" name="Straight Connector 7"/>
            <p:cNvCxnSpPr>
              <a:cxnSpLocks noChangeShapeType="1"/>
            </p:cNvCxnSpPr>
            <p:nvPr/>
          </p:nvCxnSpPr>
          <p:spPr bwMode="auto">
            <a:xfrm rot="10800000">
              <a:off x="6946160" y="2889611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62" name="TextBox 8"/>
            <p:cNvSpPr txBox="1">
              <a:spLocks noChangeArrowheads="1"/>
            </p:cNvSpPr>
            <p:nvPr/>
          </p:nvSpPr>
          <p:spPr bwMode="auto">
            <a:xfrm>
              <a:off x="6730854" y="2805491"/>
              <a:ext cx="195566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3.5</a:t>
              </a:r>
            </a:p>
          </p:txBody>
        </p:sp>
        <p:cxnSp>
          <p:nvCxnSpPr>
            <p:cNvPr id="63" name="Straight Connector 11"/>
            <p:cNvCxnSpPr>
              <a:cxnSpLocks noChangeShapeType="1"/>
            </p:cNvCxnSpPr>
            <p:nvPr/>
          </p:nvCxnSpPr>
          <p:spPr bwMode="auto">
            <a:xfrm rot="10800000">
              <a:off x="6946160" y="3443477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64" name="TextBox 12"/>
            <p:cNvSpPr txBox="1">
              <a:spLocks noChangeArrowheads="1"/>
            </p:cNvSpPr>
            <p:nvPr/>
          </p:nvSpPr>
          <p:spPr bwMode="auto">
            <a:xfrm>
              <a:off x="6730854" y="3359359"/>
              <a:ext cx="195566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2.5</a:t>
              </a:r>
            </a:p>
          </p:txBody>
        </p:sp>
        <p:cxnSp>
          <p:nvCxnSpPr>
            <p:cNvPr id="65" name="Straight Connector 15"/>
            <p:cNvCxnSpPr>
              <a:cxnSpLocks noChangeShapeType="1"/>
            </p:cNvCxnSpPr>
            <p:nvPr/>
          </p:nvCxnSpPr>
          <p:spPr bwMode="auto">
            <a:xfrm rot="10800000">
              <a:off x="6946160" y="4274896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66" name="TextBox 16"/>
            <p:cNvSpPr txBox="1">
              <a:spLocks noChangeArrowheads="1"/>
            </p:cNvSpPr>
            <p:nvPr/>
          </p:nvSpPr>
          <p:spPr bwMode="auto">
            <a:xfrm>
              <a:off x="6847874" y="4190778"/>
              <a:ext cx="78547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cxnSp>
          <p:nvCxnSpPr>
            <p:cNvPr id="67" name="Straight Connector 17"/>
            <p:cNvCxnSpPr>
              <a:cxnSpLocks noChangeShapeType="1"/>
            </p:cNvCxnSpPr>
            <p:nvPr/>
          </p:nvCxnSpPr>
          <p:spPr bwMode="auto">
            <a:xfrm rot="10800000">
              <a:off x="6946160" y="4835095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68" name="TextBox 18"/>
            <p:cNvSpPr txBox="1">
              <a:spLocks noChangeArrowheads="1"/>
            </p:cNvSpPr>
            <p:nvPr/>
          </p:nvSpPr>
          <p:spPr bwMode="auto">
            <a:xfrm>
              <a:off x="6847874" y="4752237"/>
              <a:ext cx="78547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cxnSp>
          <p:nvCxnSpPr>
            <p:cNvPr id="69" name="Straight Connector 5"/>
            <p:cNvCxnSpPr>
              <a:cxnSpLocks noChangeShapeType="1"/>
            </p:cNvCxnSpPr>
            <p:nvPr/>
          </p:nvCxnSpPr>
          <p:spPr bwMode="auto">
            <a:xfrm rot="10800000">
              <a:off x="6946160" y="2058059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70" name="TextBox 6"/>
            <p:cNvSpPr txBox="1">
              <a:spLocks noChangeArrowheads="1"/>
            </p:cNvSpPr>
            <p:nvPr/>
          </p:nvSpPr>
          <p:spPr bwMode="auto">
            <a:xfrm>
              <a:off x="6847874" y="1980035"/>
              <a:ext cx="78547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71" name="TextBox 18"/>
            <p:cNvSpPr txBox="1">
              <a:spLocks noChangeArrowheads="1"/>
            </p:cNvSpPr>
            <p:nvPr/>
          </p:nvSpPr>
          <p:spPr bwMode="auto">
            <a:xfrm>
              <a:off x="6730854" y="4474839"/>
              <a:ext cx="195566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0.5</a:t>
              </a:r>
            </a:p>
          </p:txBody>
        </p:sp>
        <p:cxnSp>
          <p:nvCxnSpPr>
            <p:cNvPr id="72" name="Straight Connector 17"/>
            <p:cNvCxnSpPr>
              <a:cxnSpLocks noChangeShapeType="1"/>
            </p:cNvCxnSpPr>
            <p:nvPr/>
          </p:nvCxnSpPr>
          <p:spPr bwMode="auto">
            <a:xfrm rot="10800000">
              <a:off x="6946160" y="4557699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73" name="Straight Connector 15"/>
            <p:cNvCxnSpPr>
              <a:cxnSpLocks noChangeShapeType="1"/>
            </p:cNvCxnSpPr>
            <p:nvPr/>
          </p:nvCxnSpPr>
          <p:spPr bwMode="auto">
            <a:xfrm rot="10800000">
              <a:off x="6946160" y="3997326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74" name="TextBox 16"/>
            <p:cNvSpPr txBox="1">
              <a:spLocks noChangeArrowheads="1"/>
            </p:cNvSpPr>
            <p:nvPr/>
          </p:nvSpPr>
          <p:spPr bwMode="auto">
            <a:xfrm>
              <a:off x="6730854" y="3913207"/>
              <a:ext cx="195566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1.5</a:t>
              </a:r>
            </a:p>
          </p:txBody>
        </p:sp>
        <p:cxnSp>
          <p:nvCxnSpPr>
            <p:cNvPr id="75" name="Straight Connector 15"/>
            <p:cNvCxnSpPr>
              <a:cxnSpLocks noChangeShapeType="1"/>
            </p:cNvCxnSpPr>
            <p:nvPr/>
          </p:nvCxnSpPr>
          <p:spPr bwMode="auto">
            <a:xfrm rot="10800000">
              <a:off x="6946160" y="3720816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76" name="TextBox 16"/>
            <p:cNvSpPr txBox="1">
              <a:spLocks noChangeArrowheads="1"/>
            </p:cNvSpPr>
            <p:nvPr/>
          </p:nvSpPr>
          <p:spPr bwMode="auto">
            <a:xfrm>
              <a:off x="6847874" y="3636696"/>
              <a:ext cx="78547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cxnSp>
          <p:nvCxnSpPr>
            <p:cNvPr id="77" name="Straight Connector 11"/>
            <p:cNvCxnSpPr>
              <a:cxnSpLocks noChangeShapeType="1"/>
            </p:cNvCxnSpPr>
            <p:nvPr/>
          </p:nvCxnSpPr>
          <p:spPr bwMode="auto">
            <a:xfrm rot="10800000">
              <a:off x="6946160" y="3166914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78" name="TextBox 12"/>
            <p:cNvSpPr txBox="1">
              <a:spLocks noChangeArrowheads="1"/>
            </p:cNvSpPr>
            <p:nvPr/>
          </p:nvSpPr>
          <p:spPr bwMode="auto">
            <a:xfrm>
              <a:off x="6847874" y="3082794"/>
              <a:ext cx="78547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cxnSp>
          <p:nvCxnSpPr>
            <p:cNvPr id="79" name="Straight Connector 7"/>
            <p:cNvCxnSpPr>
              <a:cxnSpLocks noChangeShapeType="1"/>
            </p:cNvCxnSpPr>
            <p:nvPr/>
          </p:nvCxnSpPr>
          <p:spPr bwMode="auto">
            <a:xfrm rot="10800000">
              <a:off x="6946160" y="2611568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80" name="TextBox 8"/>
            <p:cNvSpPr txBox="1">
              <a:spLocks noChangeArrowheads="1"/>
            </p:cNvSpPr>
            <p:nvPr/>
          </p:nvSpPr>
          <p:spPr bwMode="auto">
            <a:xfrm>
              <a:off x="6847874" y="2527449"/>
              <a:ext cx="78547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cxnSp>
          <p:nvCxnSpPr>
            <p:cNvPr id="81" name="Straight Connector 7"/>
            <p:cNvCxnSpPr>
              <a:cxnSpLocks noChangeShapeType="1"/>
            </p:cNvCxnSpPr>
            <p:nvPr/>
          </p:nvCxnSpPr>
          <p:spPr bwMode="auto">
            <a:xfrm rot="10800000">
              <a:off x="6946160" y="2334019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82" name="TextBox 8"/>
            <p:cNvSpPr txBox="1">
              <a:spLocks noChangeArrowheads="1"/>
            </p:cNvSpPr>
            <p:nvPr/>
          </p:nvSpPr>
          <p:spPr bwMode="auto">
            <a:xfrm>
              <a:off x="6730854" y="2249900"/>
              <a:ext cx="195566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4.5</a:t>
              </a: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7356436" y="2677756"/>
              <a:ext cx="443986" cy="79850"/>
            </a:xfrm>
            <a:prstGeom prst="rect">
              <a:avLst/>
            </a:prstGeom>
            <a:solidFill>
              <a:srgbClr val="002F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7356436" y="2757605"/>
              <a:ext cx="443986" cy="208128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7800422" y="2703140"/>
              <a:ext cx="443986" cy="45719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7800422" y="2729984"/>
              <a:ext cx="443986" cy="210657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TextBox 20"/>
            <p:cNvSpPr txBox="1">
              <a:spLocks noChangeArrowheads="1"/>
            </p:cNvSpPr>
            <p:nvPr/>
          </p:nvSpPr>
          <p:spPr bwMode="auto">
            <a:xfrm>
              <a:off x="6949615" y="4923347"/>
              <a:ext cx="171841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Cholestérol </a:t>
              </a:r>
              <a:r>
                <a:rPr lang="fr-FR" sz="1200" b="1" dirty="0" err="1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total:HDL-c</a:t>
              </a:r>
              <a:endParaRPr lang="fr-FR" sz="12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5" name="Straight Connector 17"/>
            <p:cNvCxnSpPr>
              <a:cxnSpLocks noChangeShapeType="1"/>
            </p:cNvCxnSpPr>
            <p:nvPr/>
          </p:nvCxnSpPr>
          <p:spPr bwMode="auto">
            <a:xfrm flipH="1">
              <a:off x="6946160" y="4834186"/>
              <a:ext cx="1737849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106" name="Straight Connector 17"/>
            <p:cNvCxnSpPr>
              <a:cxnSpLocks noChangeShapeType="1"/>
            </p:cNvCxnSpPr>
            <p:nvPr/>
          </p:nvCxnSpPr>
          <p:spPr bwMode="auto">
            <a:xfrm>
              <a:off x="7026832" y="2062789"/>
              <a:ext cx="0" cy="2780454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</p:grpSp>
      <p:grpSp>
        <p:nvGrpSpPr>
          <p:cNvPr id="109" name="Groupe 108"/>
          <p:cNvGrpSpPr/>
          <p:nvPr/>
        </p:nvGrpSpPr>
        <p:grpSpPr>
          <a:xfrm>
            <a:off x="686994" y="1988436"/>
            <a:ext cx="5181150" cy="3119577"/>
            <a:chOff x="686994" y="1988436"/>
            <a:chExt cx="5181150" cy="3119577"/>
          </a:xfrm>
        </p:grpSpPr>
        <p:sp>
          <p:nvSpPr>
            <p:cNvPr id="17" name="Rectangle 16"/>
            <p:cNvSpPr/>
            <p:nvPr/>
          </p:nvSpPr>
          <p:spPr>
            <a:xfrm>
              <a:off x="3582613" y="3386578"/>
              <a:ext cx="443986" cy="70032"/>
            </a:xfrm>
            <a:prstGeom prst="rect">
              <a:avLst/>
            </a:prstGeom>
            <a:solidFill>
              <a:srgbClr val="002F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9" name="Straight Connector 7"/>
            <p:cNvCxnSpPr>
              <a:cxnSpLocks noChangeShapeType="1"/>
            </p:cNvCxnSpPr>
            <p:nvPr/>
          </p:nvCxnSpPr>
          <p:spPr bwMode="auto">
            <a:xfrm rot="10800000">
              <a:off x="942374" y="2898012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20" name="TextBox 8"/>
            <p:cNvSpPr txBox="1">
              <a:spLocks noChangeArrowheads="1"/>
            </p:cNvSpPr>
            <p:nvPr/>
          </p:nvSpPr>
          <p:spPr bwMode="auto">
            <a:xfrm>
              <a:off x="686994" y="2813892"/>
              <a:ext cx="235641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140</a:t>
              </a:r>
            </a:p>
          </p:txBody>
        </p:sp>
        <p:cxnSp>
          <p:nvCxnSpPr>
            <p:cNvPr id="21" name="Straight Connector 11"/>
            <p:cNvCxnSpPr>
              <a:cxnSpLocks noChangeShapeType="1"/>
            </p:cNvCxnSpPr>
            <p:nvPr/>
          </p:nvCxnSpPr>
          <p:spPr bwMode="auto">
            <a:xfrm rot="10800000">
              <a:off x="942374" y="3451878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22" name="TextBox 12"/>
            <p:cNvSpPr txBox="1">
              <a:spLocks noChangeArrowheads="1"/>
            </p:cNvSpPr>
            <p:nvPr/>
          </p:nvSpPr>
          <p:spPr bwMode="auto">
            <a:xfrm>
              <a:off x="686994" y="3367759"/>
              <a:ext cx="235641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  <p:cxnSp>
          <p:nvCxnSpPr>
            <p:cNvPr id="23" name="Straight Connector 15"/>
            <p:cNvCxnSpPr>
              <a:cxnSpLocks noChangeShapeType="1"/>
            </p:cNvCxnSpPr>
            <p:nvPr/>
          </p:nvCxnSpPr>
          <p:spPr bwMode="auto">
            <a:xfrm rot="10800000">
              <a:off x="942374" y="4283297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24" name="TextBox 16"/>
            <p:cNvSpPr txBox="1">
              <a:spLocks noChangeArrowheads="1"/>
            </p:cNvSpPr>
            <p:nvPr/>
          </p:nvSpPr>
          <p:spPr bwMode="auto">
            <a:xfrm>
              <a:off x="765541" y="4199178"/>
              <a:ext cx="15709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</a:p>
          </p:txBody>
        </p:sp>
        <p:sp>
          <p:nvSpPr>
            <p:cNvPr id="26" name="TextBox 18"/>
            <p:cNvSpPr txBox="1">
              <a:spLocks noChangeArrowheads="1"/>
            </p:cNvSpPr>
            <p:nvPr/>
          </p:nvSpPr>
          <p:spPr bwMode="auto">
            <a:xfrm>
              <a:off x="844088" y="4752237"/>
              <a:ext cx="78547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cxnSp>
          <p:nvCxnSpPr>
            <p:cNvPr id="27" name="Straight Connector 5"/>
            <p:cNvCxnSpPr>
              <a:cxnSpLocks noChangeShapeType="1"/>
            </p:cNvCxnSpPr>
            <p:nvPr/>
          </p:nvCxnSpPr>
          <p:spPr bwMode="auto">
            <a:xfrm rot="10800000">
              <a:off x="942374" y="2066459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28" name="TextBox 6"/>
            <p:cNvSpPr txBox="1">
              <a:spLocks noChangeArrowheads="1"/>
            </p:cNvSpPr>
            <p:nvPr/>
          </p:nvSpPr>
          <p:spPr bwMode="auto">
            <a:xfrm>
              <a:off x="686994" y="1988436"/>
              <a:ext cx="235641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200</a:t>
              </a:r>
            </a:p>
          </p:txBody>
        </p:sp>
        <p:sp>
          <p:nvSpPr>
            <p:cNvPr id="29" name="TextBox 18"/>
            <p:cNvSpPr txBox="1">
              <a:spLocks noChangeArrowheads="1"/>
            </p:cNvSpPr>
            <p:nvPr/>
          </p:nvSpPr>
          <p:spPr bwMode="auto">
            <a:xfrm>
              <a:off x="765541" y="4489335"/>
              <a:ext cx="15709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</a:t>
              </a:r>
            </a:p>
          </p:txBody>
        </p:sp>
        <p:cxnSp>
          <p:nvCxnSpPr>
            <p:cNvPr id="30" name="Straight Connector 17"/>
            <p:cNvCxnSpPr>
              <a:cxnSpLocks noChangeShapeType="1"/>
            </p:cNvCxnSpPr>
            <p:nvPr/>
          </p:nvCxnSpPr>
          <p:spPr bwMode="auto">
            <a:xfrm rot="10800000">
              <a:off x="942374" y="4566099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31" name="Straight Connector 15"/>
            <p:cNvCxnSpPr>
              <a:cxnSpLocks noChangeShapeType="1"/>
            </p:cNvCxnSpPr>
            <p:nvPr/>
          </p:nvCxnSpPr>
          <p:spPr bwMode="auto">
            <a:xfrm rot="10800000">
              <a:off x="942374" y="4005727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32" name="TextBox 16"/>
            <p:cNvSpPr txBox="1">
              <a:spLocks noChangeArrowheads="1"/>
            </p:cNvSpPr>
            <p:nvPr/>
          </p:nvSpPr>
          <p:spPr bwMode="auto">
            <a:xfrm>
              <a:off x="765541" y="3921608"/>
              <a:ext cx="15709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60</a:t>
              </a:r>
            </a:p>
          </p:txBody>
        </p:sp>
        <p:cxnSp>
          <p:nvCxnSpPr>
            <p:cNvPr id="33" name="Straight Connector 15"/>
            <p:cNvCxnSpPr>
              <a:cxnSpLocks noChangeShapeType="1"/>
            </p:cNvCxnSpPr>
            <p:nvPr/>
          </p:nvCxnSpPr>
          <p:spPr bwMode="auto">
            <a:xfrm rot="10800000">
              <a:off x="942374" y="3729216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34" name="TextBox 16"/>
            <p:cNvSpPr txBox="1">
              <a:spLocks noChangeArrowheads="1"/>
            </p:cNvSpPr>
            <p:nvPr/>
          </p:nvSpPr>
          <p:spPr bwMode="auto">
            <a:xfrm>
              <a:off x="765541" y="3645097"/>
              <a:ext cx="15709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80</a:t>
              </a:r>
            </a:p>
          </p:txBody>
        </p:sp>
        <p:cxnSp>
          <p:nvCxnSpPr>
            <p:cNvPr id="35" name="Straight Connector 11"/>
            <p:cNvCxnSpPr>
              <a:cxnSpLocks noChangeShapeType="1"/>
            </p:cNvCxnSpPr>
            <p:nvPr/>
          </p:nvCxnSpPr>
          <p:spPr bwMode="auto">
            <a:xfrm rot="10800000">
              <a:off x="942374" y="3175314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36" name="TextBox 12"/>
            <p:cNvSpPr txBox="1">
              <a:spLocks noChangeArrowheads="1"/>
            </p:cNvSpPr>
            <p:nvPr/>
          </p:nvSpPr>
          <p:spPr bwMode="auto">
            <a:xfrm>
              <a:off x="686994" y="3091195"/>
              <a:ext cx="235641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120</a:t>
              </a:r>
            </a:p>
          </p:txBody>
        </p:sp>
        <p:cxnSp>
          <p:nvCxnSpPr>
            <p:cNvPr id="37" name="Straight Connector 7"/>
            <p:cNvCxnSpPr>
              <a:cxnSpLocks noChangeShapeType="1"/>
            </p:cNvCxnSpPr>
            <p:nvPr/>
          </p:nvCxnSpPr>
          <p:spPr bwMode="auto">
            <a:xfrm rot="10800000">
              <a:off x="942374" y="2619969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38" name="TextBox 8"/>
            <p:cNvSpPr txBox="1">
              <a:spLocks noChangeArrowheads="1"/>
            </p:cNvSpPr>
            <p:nvPr/>
          </p:nvSpPr>
          <p:spPr bwMode="auto">
            <a:xfrm>
              <a:off x="686994" y="2535849"/>
              <a:ext cx="235641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160</a:t>
              </a:r>
            </a:p>
          </p:txBody>
        </p:sp>
        <p:cxnSp>
          <p:nvCxnSpPr>
            <p:cNvPr id="39" name="Straight Connector 7"/>
            <p:cNvCxnSpPr>
              <a:cxnSpLocks noChangeShapeType="1"/>
            </p:cNvCxnSpPr>
            <p:nvPr/>
          </p:nvCxnSpPr>
          <p:spPr bwMode="auto">
            <a:xfrm rot="10800000">
              <a:off x="942374" y="2342420"/>
              <a:ext cx="76324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40" name="TextBox 8"/>
            <p:cNvSpPr txBox="1">
              <a:spLocks noChangeArrowheads="1"/>
            </p:cNvSpPr>
            <p:nvPr/>
          </p:nvSpPr>
          <p:spPr bwMode="auto">
            <a:xfrm>
              <a:off x="686994" y="2258300"/>
              <a:ext cx="235641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180</a:t>
              </a:r>
            </a:p>
          </p:txBody>
        </p:sp>
        <p:sp>
          <p:nvSpPr>
            <p:cNvPr id="41" name="TextBox 20"/>
            <p:cNvSpPr txBox="1">
              <a:spLocks noChangeArrowheads="1"/>
            </p:cNvSpPr>
            <p:nvPr/>
          </p:nvSpPr>
          <p:spPr bwMode="auto">
            <a:xfrm>
              <a:off x="1106096" y="4923347"/>
              <a:ext cx="121507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Cholestérol total</a:t>
              </a:r>
            </a:p>
          </p:txBody>
        </p:sp>
        <p:sp>
          <p:nvSpPr>
            <p:cNvPr id="42" name="TextBox 20"/>
            <p:cNvSpPr txBox="1">
              <a:spLocks noChangeArrowheads="1"/>
            </p:cNvSpPr>
            <p:nvPr/>
          </p:nvSpPr>
          <p:spPr bwMode="auto">
            <a:xfrm>
              <a:off x="2747920" y="4923347"/>
              <a:ext cx="45204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HDL-c</a:t>
              </a:r>
            </a:p>
          </p:txBody>
        </p:sp>
        <p:sp>
          <p:nvSpPr>
            <p:cNvPr id="43" name="TextBox 20"/>
            <p:cNvSpPr txBox="1">
              <a:spLocks noChangeArrowheads="1"/>
            </p:cNvSpPr>
            <p:nvPr/>
          </p:nvSpPr>
          <p:spPr bwMode="auto">
            <a:xfrm>
              <a:off x="3790847" y="4923347"/>
              <a:ext cx="4360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LDL-c</a:t>
              </a:r>
            </a:p>
          </p:txBody>
        </p:sp>
        <p:sp>
          <p:nvSpPr>
            <p:cNvPr id="44" name="TextBox 20"/>
            <p:cNvSpPr txBox="1">
              <a:spLocks noChangeArrowheads="1"/>
            </p:cNvSpPr>
            <p:nvPr/>
          </p:nvSpPr>
          <p:spPr bwMode="auto">
            <a:xfrm>
              <a:off x="4716351" y="4923347"/>
              <a:ext cx="94852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Triglycérides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264018" y="2299223"/>
              <a:ext cx="443986" cy="47927"/>
            </a:xfrm>
            <a:prstGeom prst="rect">
              <a:avLst/>
            </a:prstGeom>
            <a:solidFill>
              <a:srgbClr val="002F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264018" y="2347151"/>
              <a:ext cx="443986" cy="249393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423316" y="4126147"/>
              <a:ext cx="443986" cy="45719"/>
            </a:xfrm>
            <a:prstGeom prst="rect">
              <a:avLst/>
            </a:prstGeom>
            <a:solidFill>
              <a:srgbClr val="002F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423316" y="4136073"/>
              <a:ext cx="443986" cy="70227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582613" y="3454091"/>
              <a:ext cx="443986" cy="137901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41911" y="2856515"/>
              <a:ext cx="443986" cy="261011"/>
            </a:xfrm>
            <a:prstGeom prst="rect">
              <a:avLst/>
            </a:prstGeom>
            <a:solidFill>
              <a:srgbClr val="002F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741911" y="2867477"/>
              <a:ext cx="443986" cy="197275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708004" y="2351406"/>
              <a:ext cx="443986" cy="45719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708004" y="2362092"/>
              <a:ext cx="443986" cy="247899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63809" y="4114933"/>
              <a:ext cx="443986" cy="45719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863809" y="4130179"/>
              <a:ext cx="443986" cy="70756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022875" y="3438927"/>
              <a:ext cx="443986" cy="45719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022875" y="3453239"/>
              <a:ext cx="443986" cy="138635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185898" y="2787630"/>
              <a:ext cx="443986" cy="261011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185898" y="2866719"/>
              <a:ext cx="443986" cy="196984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5" name="Straight Connector 17"/>
            <p:cNvCxnSpPr>
              <a:cxnSpLocks noChangeShapeType="1"/>
            </p:cNvCxnSpPr>
            <p:nvPr/>
          </p:nvCxnSpPr>
          <p:spPr bwMode="auto">
            <a:xfrm>
              <a:off x="1019224" y="2062789"/>
              <a:ext cx="0" cy="2780454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107" name="Straight Connector 17"/>
            <p:cNvCxnSpPr>
              <a:cxnSpLocks noChangeShapeType="1"/>
            </p:cNvCxnSpPr>
            <p:nvPr/>
          </p:nvCxnSpPr>
          <p:spPr bwMode="auto">
            <a:xfrm flipH="1">
              <a:off x="942374" y="4834186"/>
              <a:ext cx="4925770" cy="0"/>
            </a:xfrm>
            <a:prstGeom prst="line">
              <a:avLst/>
            </a:prstGeom>
            <a:noFill/>
            <a:ln w="12700" algn="ctr">
              <a:solidFill>
                <a:srgbClr val="000066"/>
              </a:solidFill>
              <a:round/>
              <a:headEnd/>
              <a:tailEnd/>
            </a:ln>
          </p:spPr>
        </p:cxnSp>
      </p:grpSp>
      <p:sp>
        <p:nvSpPr>
          <p:cNvPr id="91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/>
              <a:t>Etude STRIIVING : switch pour DTG/ABC/3TC</a:t>
            </a:r>
          </a:p>
        </p:txBody>
      </p:sp>
      <p:sp>
        <p:nvSpPr>
          <p:cNvPr id="92" name="ZoneTexte 69"/>
          <p:cNvSpPr txBox="1">
            <a:spLocks noChangeArrowheads="1"/>
          </p:cNvSpPr>
          <p:nvPr/>
        </p:nvSpPr>
        <p:spPr bwMode="auto">
          <a:xfrm>
            <a:off x="5995257" y="6582618"/>
            <a:ext cx="31418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Trottier</a:t>
            </a:r>
            <a:r>
              <a:rPr lang="de-DE" sz="1200" i="1" dirty="0">
                <a:solidFill>
                  <a:srgbClr val="CC0000"/>
                </a:solidFill>
              </a:rPr>
              <a:t> B. </a:t>
            </a:r>
            <a:r>
              <a:rPr lang="de-DE" sz="1200" i="1" dirty="0" err="1">
                <a:solidFill>
                  <a:srgbClr val="CC0000"/>
                </a:solidFill>
              </a:rPr>
              <a:t>Antivir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Ther</a:t>
            </a:r>
            <a:r>
              <a:rPr lang="de-DE" sz="1200" i="1" dirty="0">
                <a:solidFill>
                  <a:srgbClr val="CC0000"/>
                </a:solidFill>
              </a:rPr>
              <a:t>. 2017;22(4):295-305.</a:t>
            </a:r>
            <a:endParaRPr lang="fr-FR" sz="1200" i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658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5"/>
          <p:cNvSpPr txBox="1">
            <a:spLocks/>
          </p:cNvSpPr>
          <p:nvPr/>
        </p:nvSpPr>
        <p:spPr bwMode="auto">
          <a:xfrm>
            <a:off x="1718495" y="1233167"/>
            <a:ext cx="6084170" cy="512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 baseline="0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fr-FR" sz="2200" dirty="0">
                <a:solidFill>
                  <a:srgbClr val="CC3300"/>
                </a:solidFill>
              </a:rPr>
              <a:t>Modification moyenne de la créatinine (mg/dl)</a:t>
            </a:r>
          </a:p>
        </p:txBody>
      </p:sp>
      <p:sp>
        <p:nvSpPr>
          <p:cNvPr id="30" name="AutoShape 162"/>
          <p:cNvSpPr>
            <a:spLocks noChangeArrowheads="1"/>
          </p:cNvSpPr>
          <p:nvPr/>
        </p:nvSpPr>
        <p:spPr bwMode="auto">
          <a:xfrm>
            <a:off x="-2" y="6605389"/>
            <a:ext cx="106680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 dirty="0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STRIIVING</a:t>
            </a:r>
          </a:p>
        </p:txBody>
      </p:sp>
      <p:sp>
        <p:nvSpPr>
          <p:cNvPr id="35" name="Espace réservé du contenu 2"/>
          <p:cNvSpPr txBox="1">
            <a:spLocks/>
          </p:cNvSpPr>
          <p:nvPr/>
        </p:nvSpPr>
        <p:spPr bwMode="auto">
          <a:xfrm>
            <a:off x="251520" y="5886293"/>
            <a:ext cx="8568952" cy="69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/>
            <a:r>
              <a:rPr lang="fr-FR" sz="1600" kern="0" dirty="0">
                <a:solidFill>
                  <a:srgbClr val="000066"/>
                </a:solidFill>
              </a:rPr>
              <a:t>Modification faible, stable de la créatinine sous DTG/ABC/3TC, due à l’inhibition par DTG de la sécrétion tubulaire de la créatinine</a:t>
            </a:r>
          </a:p>
        </p:txBody>
      </p:sp>
      <p:sp>
        <p:nvSpPr>
          <p:cNvPr id="1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/>
              <a:t>Etude STRIIVING : switch pour DTG/ABC/3TC</a:t>
            </a:r>
          </a:p>
        </p:txBody>
      </p:sp>
      <p:grpSp>
        <p:nvGrpSpPr>
          <p:cNvPr id="4" name="Groupe 3"/>
          <p:cNvGrpSpPr/>
          <p:nvPr/>
        </p:nvGrpSpPr>
        <p:grpSpPr>
          <a:xfrm>
            <a:off x="69494" y="1419130"/>
            <a:ext cx="8390938" cy="4386134"/>
            <a:chOff x="69494" y="1419130"/>
            <a:chExt cx="8390938" cy="4386134"/>
          </a:xfrm>
        </p:grpSpPr>
        <p:sp>
          <p:nvSpPr>
            <p:cNvPr id="5" name="TextBox 4"/>
            <p:cNvSpPr txBox="1"/>
            <p:nvPr/>
          </p:nvSpPr>
          <p:spPr>
            <a:xfrm>
              <a:off x="4420489" y="5343599"/>
              <a:ext cx="4395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256</a:t>
              </a:r>
            </a:p>
            <a:p>
              <a:pPr algn="ctr"/>
              <a:r>
                <a:rPr lang="en-US" sz="120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257</a:t>
              </a:r>
              <a:endParaRPr lang="en-US" dirty="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3124345" y="5343599"/>
              <a:ext cx="4395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262</a:t>
              </a:r>
            </a:p>
            <a:p>
              <a:pPr algn="ctr"/>
              <a:r>
                <a:rPr lang="en-US" sz="120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257</a:t>
              </a:r>
              <a:endParaRPr lang="en-US" dirty="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1826314" y="5343599"/>
              <a:ext cx="4395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275</a:t>
              </a:r>
            </a:p>
            <a:p>
              <a:pPr algn="ctr"/>
              <a:r>
                <a:rPr lang="en-US" sz="120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276</a:t>
              </a:r>
              <a:endParaRPr lang="en-US" dirty="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5652120" y="5343599"/>
              <a:ext cx="4395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237</a:t>
              </a:r>
            </a:p>
            <a:p>
              <a:pPr algn="ctr"/>
              <a:r>
                <a:rPr lang="en-US" sz="120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246</a:t>
              </a:r>
              <a:endParaRPr lang="en-US" dirty="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8020889" y="5343599"/>
              <a:ext cx="4395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240</a:t>
              </a:r>
            </a:p>
            <a:p>
              <a:pPr algn="ctr"/>
              <a:r>
                <a:rPr lang="en-US" sz="120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249</a:t>
              </a:r>
              <a:endParaRPr lang="en-US" dirty="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513386" y="5343599"/>
              <a:ext cx="12534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DTG/ABC/3TC</a:t>
              </a:r>
            </a:p>
            <a:p>
              <a:pPr algn="r"/>
              <a:r>
                <a:rPr lang="fr-FR" sz="12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Poursuite ARV</a:t>
              </a:r>
              <a:endParaRPr lang="fr-FR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Box 13"/>
            <p:cNvSpPr txBox="1"/>
            <p:nvPr/>
          </p:nvSpPr>
          <p:spPr>
            <a:xfrm>
              <a:off x="835229" y="5156274"/>
              <a:ext cx="92845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n patients</a:t>
              </a:r>
            </a:p>
          </p:txBody>
        </p:sp>
        <p:sp>
          <p:nvSpPr>
            <p:cNvPr id="17" name="TextBox 12"/>
            <p:cNvSpPr txBox="1"/>
            <p:nvPr/>
          </p:nvSpPr>
          <p:spPr>
            <a:xfrm>
              <a:off x="4178371" y="5106075"/>
              <a:ext cx="81624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Semaine</a:t>
              </a:r>
            </a:p>
          </p:txBody>
        </p:sp>
        <p:sp>
          <p:nvSpPr>
            <p:cNvPr id="18" name="TextBox 21"/>
            <p:cNvSpPr txBox="1"/>
            <p:nvPr/>
          </p:nvSpPr>
          <p:spPr>
            <a:xfrm>
              <a:off x="1860036" y="4945283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J0</a:t>
              </a:r>
            </a:p>
          </p:txBody>
        </p:sp>
        <p:sp>
          <p:nvSpPr>
            <p:cNvPr id="19" name="TextBox 22"/>
            <p:cNvSpPr txBox="1"/>
            <p:nvPr/>
          </p:nvSpPr>
          <p:spPr>
            <a:xfrm>
              <a:off x="3218063" y="4945283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20" name="TextBox 23"/>
            <p:cNvSpPr txBox="1"/>
            <p:nvPr/>
          </p:nvSpPr>
          <p:spPr>
            <a:xfrm>
              <a:off x="4479033" y="4945283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sp>
          <p:nvSpPr>
            <p:cNvPr id="21" name="TextBox 24"/>
            <p:cNvSpPr txBox="1"/>
            <p:nvPr/>
          </p:nvSpPr>
          <p:spPr>
            <a:xfrm>
              <a:off x="5652121" y="4945283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16</a:t>
              </a:r>
            </a:p>
          </p:txBody>
        </p:sp>
        <p:sp>
          <p:nvSpPr>
            <p:cNvPr id="22" name="TextBox 25"/>
            <p:cNvSpPr txBox="1"/>
            <p:nvPr/>
          </p:nvSpPr>
          <p:spPr>
            <a:xfrm>
              <a:off x="8029649" y="4945283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24</a:t>
              </a:r>
            </a:p>
          </p:txBody>
        </p:sp>
        <p:grpSp>
          <p:nvGrpSpPr>
            <p:cNvPr id="23" name="Groupe 22"/>
            <p:cNvGrpSpPr/>
            <p:nvPr/>
          </p:nvGrpSpPr>
          <p:grpSpPr>
            <a:xfrm>
              <a:off x="2339617" y="1720141"/>
              <a:ext cx="3613118" cy="307777"/>
              <a:chOff x="4716016" y="2125959"/>
              <a:chExt cx="3613118" cy="307777"/>
            </a:xfrm>
          </p:grpSpPr>
          <p:sp>
            <p:nvSpPr>
              <p:cNvPr id="24" name="AutoShape 165"/>
              <p:cNvSpPr>
                <a:spLocks noChangeArrowheads="1"/>
              </p:cNvSpPr>
              <p:nvPr/>
            </p:nvSpPr>
            <p:spPr bwMode="auto">
              <a:xfrm>
                <a:off x="4716016" y="2157100"/>
                <a:ext cx="3613118" cy="256032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GB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25" name="Rectangle 48"/>
              <p:cNvSpPr>
                <a:spLocks/>
              </p:cNvSpPr>
              <p:nvPr/>
            </p:nvSpPr>
            <p:spPr bwMode="auto">
              <a:xfrm>
                <a:off x="4837945" y="2233521"/>
                <a:ext cx="107950" cy="97734"/>
              </a:xfrm>
              <a:prstGeom prst="rect">
                <a:avLst/>
              </a:prstGeom>
              <a:solidFill>
                <a:srgbClr val="000066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27" name="Rectangle 49"/>
              <p:cNvSpPr>
                <a:spLocks/>
              </p:cNvSpPr>
              <p:nvPr/>
            </p:nvSpPr>
            <p:spPr bwMode="auto">
              <a:xfrm>
                <a:off x="6300192" y="2233521"/>
                <a:ext cx="107950" cy="97734"/>
              </a:xfrm>
              <a:prstGeom prst="rect">
                <a:avLst/>
              </a:prstGeom>
              <a:solidFill>
                <a:srgbClr val="FF6600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28" name="ZoneTexte 52"/>
              <p:cNvSpPr txBox="1">
                <a:spLocks noChangeArrowheads="1"/>
              </p:cNvSpPr>
              <p:nvPr/>
            </p:nvSpPr>
            <p:spPr bwMode="auto">
              <a:xfrm>
                <a:off x="4950657" y="2125959"/>
                <a:ext cx="121366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400" b="1" dirty="0">
                    <a:solidFill>
                      <a:srgbClr val="333399"/>
                    </a:solidFill>
                    <a:latin typeface="+mj-lt"/>
                  </a:rPr>
                  <a:t>DTG/ABC/3TC</a:t>
                </a:r>
              </a:p>
            </p:txBody>
          </p:sp>
          <p:sp>
            <p:nvSpPr>
              <p:cNvPr id="29" name="ZoneTexte 53"/>
              <p:cNvSpPr txBox="1">
                <a:spLocks noChangeArrowheads="1"/>
              </p:cNvSpPr>
              <p:nvPr/>
            </p:nvSpPr>
            <p:spPr bwMode="auto">
              <a:xfrm>
                <a:off x="6412904" y="2125959"/>
                <a:ext cx="191623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400" b="1" dirty="0">
                    <a:solidFill>
                      <a:srgbClr val="333399"/>
                    </a:solidFill>
                    <a:latin typeface="+mj-lt"/>
                  </a:rPr>
                  <a:t>Poursuite ARV en cours</a:t>
                </a:r>
              </a:p>
            </p:txBody>
          </p:sp>
        </p:grpSp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494" y="1419130"/>
              <a:ext cx="8318929" cy="3744416"/>
            </a:xfrm>
            <a:prstGeom prst="rect">
              <a:avLst/>
            </a:prstGeom>
          </p:spPr>
        </p:pic>
      </p:grpSp>
      <p:sp>
        <p:nvSpPr>
          <p:cNvPr id="32" name="ZoneTexte 31"/>
          <p:cNvSpPr txBox="1"/>
          <p:nvPr/>
        </p:nvSpPr>
        <p:spPr>
          <a:xfrm>
            <a:off x="8338368" y="3354639"/>
            <a:ext cx="5840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000066"/>
                </a:solidFill>
              </a:rPr>
              <a:t>0,01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8338368" y="2855289"/>
            <a:ext cx="6981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000066"/>
                </a:solidFill>
              </a:rPr>
              <a:t>0,087</a:t>
            </a:r>
          </a:p>
        </p:txBody>
      </p:sp>
      <p:sp>
        <p:nvSpPr>
          <p:cNvPr id="34" name="ZoneTexte 69"/>
          <p:cNvSpPr txBox="1">
            <a:spLocks noChangeArrowheads="1"/>
          </p:cNvSpPr>
          <p:nvPr/>
        </p:nvSpPr>
        <p:spPr bwMode="auto">
          <a:xfrm>
            <a:off x="5995257" y="6582618"/>
            <a:ext cx="31418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Trottier</a:t>
            </a:r>
            <a:r>
              <a:rPr lang="de-DE" sz="1200" i="1" dirty="0">
                <a:solidFill>
                  <a:srgbClr val="CC0000"/>
                </a:solidFill>
              </a:rPr>
              <a:t> B. </a:t>
            </a:r>
            <a:r>
              <a:rPr lang="de-DE" sz="1200" i="1" dirty="0" err="1">
                <a:solidFill>
                  <a:srgbClr val="CC0000"/>
                </a:solidFill>
              </a:rPr>
              <a:t>Antivir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Ther</a:t>
            </a:r>
            <a:r>
              <a:rPr lang="de-DE" sz="1200" i="1" dirty="0">
                <a:solidFill>
                  <a:srgbClr val="CC0000"/>
                </a:solidFill>
              </a:rPr>
              <a:t>. 2017;22(4):295-305.</a:t>
            </a:r>
            <a:endParaRPr lang="fr-FR" sz="1200" i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671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043608" y="1229851"/>
            <a:ext cx="71055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 baseline="0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algn="ctr"/>
            <a:r>
              <a:rPr lang="fr-FR" sz="2400" dirty="0">
                <a:solidFill>
                  <a:srgbClr val="CC3300"/>
                </a:solidFill>
              </a:rPr>
              <a:t>Satisfaction du traitement (HIVTSQ)</a:t>
            </a:r>
          </a:p>
          <a:p>
            <a:pPr algn="ctr"/>
            <a:r>
              <a:rPr lang="fr-FR" sz="2400" dirty="0">
                <a:solidFill>
                  <a:srgbClr val="CC3300"/>
                </a:solidFill>
              </a:rPr>
              <a:t>Modification moyenne ajustée du score total à S24</a:t>
            </a:r>
          </a:p>
        </p:txBody>
      </p:sp>
      <p:sp>
        <p:nvSpPr>
          <p:cNvPr id="8" name="TextBox 13"/>
          <p:cNvSpPr txBox="1"/>
          <p:nvPr/>
        </p:nvSpPr>
        <p:spPr>
          <a:xfrm>
            <a:off x="5184068" y="2877603"/>
            <a:ext cx="35283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Différence moyenne ajustée à S24 (IC 95 %) : 2,4 (1,3 - 3,5) ; p &lt; 0,001</a:t>
            </a:r>
          </a:p>
        </p:txBody>
      </p:sp>
      <p:sp>
        <p:nvSpPr>
          <p:cNvPr id="12" name="AutoShape 162"/>
          <p:cNvSpPr>
            <a:spLocks noChangeArrowheads="1"/>
          </p:cNvSpPr>
          <p:nvPr/>
        </p:nvSpPr>
        <p:spPr bwMode="auto">
          <a:xfrm>
            <a:off x="-2" y="6605389"/>
            <a:ext cx="106680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altLang="fr-FR" sz="1200" b="1" i="1" dirty="0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STRIIVING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 bwMode="auto">
          <a:xfrm>
            <a:off x="50800" y="5817142"/>
            <a:ext cx="8661661" cy="34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/>
            <a:r>
              <a:rPr lang="fr-FR" sz="1800" kern="0" dirty="0">
                <a:solidFill>
                  <a:srgbClr val="000066"/>
                </a:solidFill>
              </a:rPr>
              <a:t>A l’inclusion, les scores globaux de satisfaction du traitement étaient similaires entre les 2 groupes</a:t>
            </a:r>
          </a:p>
        </p:txBody>
      </p:sp>
      <p:sp>
        <p:nvSpPr>
          <p:cNvPr id="14" name="AutoShape 165"/>
          <p:cNvSpPr>
            <a:spLocks noChangeArrowheads="1"/>
          </p:cNvSpPr>
          <p:nvPr/>
        </p:nvSpPr>
        <p:spPr bwMode="auto">
          <a:xfrm>
            <a:off x="2640636" y="2071880"/>
            <a:ext cx="4320481" cy="37978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endParaRPr lang="fr-FR" sz="2800" dirty="0">
              <a:solidFill>
                <a:srgbClr val="000066"/>
              </a:solidFill>
            </a:endParaRPr>
          </a:p>
        </p:txBody>
      </p:sp>
      <p:sp>
        <p:nvSpPr>
          <p:cNvPr id="15" name="Rectangle 48"/>
          <p:cNvSpPr>
            <a:spLocks/>
          </p:cNvSpPr>
          <p:nvPr/>
        </p:nvSpPr>
        <p:spPr bwMode="auto">
          <a:xfrm>
            <a:off x="2965738" y="2220673"/>
            <a:ext cx="107950" cy="97734"/>
          </a:xfrm>
          <a:prstGeom prst="rect">
            <a:avLst/>
          </a:prstGeom>
          <a:solidFill>
            <a:srgbClr val="000066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fr-FR" sz="2400" dirty="0">
              <a:solidFill>
                <a:srgbClr val="000066"/>
              </a:solidFill>
            </a:endParaRPr>
          </a:p>
        </p:txBody>
      </p:sp>
      <p:sp>
        <p:nvSpPr>
          <p:cNvPr id="16" name="Rectangle 49"/>
          <p:cNvSpPr>
            <a:spLocks/>
          </p:cNvSpPr>
          <p:nvPr/>
        </p:nvSpPr>
        <p:spPr bwMode="auto">
          <a:xfrm>
            <a:off x="4667395" y="2220673"/>
            <a:ext cx="107950" cy="97734"/>
          </a:xfrm>
          <a:prstGeom prst="rect">
            <a:avLst/>
          </a:prstGeom>
          <a:solidFill>
            <a:srgbClr val="FF660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fr-FR" sz="2400" dirty="0">
              <a:solidFill>
                <a:srgbClr val="000066"/>
              </a:solidFill>
            </a:endParaRPr>
          </a:p>
        </p:txBody>
      </p:sp>
      <p:sp>
        <p:nvSpPr>
          <p:cNvPr id="17" name="ZoneTexte 52"/>
          <p:cNvSpPr txBox="1">
            <a:spLocks noChangeArrowheads="1"/>
          </p:cNvSpPr>
          <p:nvPr/>
        </p:nvSpPr>
        <p:spPr bwMode="auto">
          <a:xfrm>
            <a:off x="3078450" y="2113111"/>
            <a:ext cx="13648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b="1" dirty="0">
                <a:solidFill>
                  <a:srgbClr val="333399"/>
                </a:solidFill>
                <a:latin typeface="+mj-lt"/>
              </a:rPr>
              <a:t>DTG/ABC/3TC</a:t>
            </a:r>
          </a:p>
        </p:txBody>
      </p:sp>
      <p:sp>
        <p:nvSpPr>
          <p:cNvPr id="18" name="ZoneTexte 53"/>
          <p:cNvSpPr txBox="1">
            <a:spLocks noChangeArrowheads="1"/>
          </p:cNvSpPr>
          <p:nvPr/>
        </p:nvSpPr>
        <p:spPr bwMode="auto">
          <a:xfrm>
            <a:off x="4780107" y="2113111"/>
            <a:ext cx="21681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b="1" dirty="0">
                <a:solidFill>
                  <a:srgbClr val="333399"/>
                </a:solidFill>
                <a:latin typeface="+mj-lt"/>
              </a:rPr>
              <a:t>Poursuite ARV en cours</a:t>
            </a:r>
          </a:p>
        </p:txBody>
      </p:sp>
      <p:sp>
        <p:nvSpPr>
          <p:cNvPr id="19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/>
              <a:t>Etude STRIIVING : switch pour DTG/ABC/3TC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191" y="2197569"/>
            <a:ext cx="8460432" cy="3441290"/>
          </a:xfrm>
          <a:prstGeom prst="rect">
            <a:avLst/>
          </a:prstGeom>
        </p:spPr>
      </p:pic>
      <p:sp>
        <p:nvSpPr>
          <p:cNvPr id="20" name="ZoneTexte 69"/>
          <p:cNvSpPr txBox="1">
            <a:spLocks noChangeArrowheads="1"/>
          </p:cNvSpPr>
          <p:nvPr/>
        </p:nvSpPr>
        <p:spPr bwMode="auto">
          <a:xfrm>
            <a:off x="5995257" y="6582618"/>
            <a:ext cx="31418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Trottier</a:t>
            </a:r>
            <a:r>
              <a:rPr lang="de-DE" sz="1200" i="1" dirty="0">
                <a:solidFill>
                  <a:srgbClr val="CC0000"/>
                </a:solidFill>
              </a:rPr>
              <a:t> B. </a:t>
            </a:r>
            <a:r>
              <a:rPr lang="de-DE" sz="1200" i="1" dirty="0" err="1">
                <a:solidFill>
                  <a:srgbClr val="CC0000"/>
                </a:solidFill>
              </a:rPr>
              <a:t>Antivir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Ther</a:t>
            </a:r>
            <a:r>
              <a:rPr lang="de-DE" sz="1200" i="1" dirty="0">
                <a:solidFill>
                  <a:srgbClr val="CC0000"/>
                </a:solidFill>
              </a:rPr>
              <a:t>. 2017;22(4):295-305.</a:t>
            </a:r>
            <a:endParaRPr lang="fr-FR" sz="1200" i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704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6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5">
            <a:lumMod val="50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15280</TotalTime>
  <Words>1096</Words>
  <Application>Microsoft Office PowerPoint</Application>
  <PresentationFormat>Affichage à l'écran (4:3)</PresentationFormat>
  <Paragraphs>379</Paragraphs>
  <Slides>10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ARV_trials_2016</vt:lpstr>
      <vt:lpstr>Switch pour schéma avec DTG</vt:lpstr>
      <vt:lpstr>Etude STRIIVING : switch pour DTG/ABC/3TC</vt:lpstr>
      <vt:lpstr>Etude STRIIVING : switch pour DTG/ABC/3TC</vt:lpstr>
      <vt:lpstr>Etude STRIIVING : switch pour DTG/ABC/3TC</vt:lpstr>
      <vt:lpstr>Etude STRIIVING : switch pour DTG/ABC/3TC</vt:lpstr>
      <vt:lpstr>Etude STRIIVING : switch pour DTG/ABC/3TC</vt:lpstr>
      <vt:lpstr>Etude STRIIVING : switch pour DTG/ABC/3TC</vt:lpstr>
      <vt:lpstr>Etude STRIIVING : switch pour DTG/ABC/3TC</vt:lpstr>
      <vt:lpstr>Etude STRIIVING : switch pour DTG/ABC/3TC</vt:lpstr>
      <vt:lpstr>Etude STRIIVING : switch pour DTG/ABC/3TC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2016</dc:title>
  <dc:subject>AEI - www.aei.fr</dc:subject>
  <dc:creator>Pedro Cahn, Anton Poszniak, François Raffi</dc:creator>
  <cp:lastModifiedBy>Utilisateur</cp:lastModifiedBy>
  <cp:revision>551</cp:revision>
  <dcterms:created xsi:type="dcterms:W3CDTF">2014-11-11T16:43:33Z</dcterms:created>
  <dcterms:modified xsi:type="dcterms:W3CDTF">2018-01-31T14:49:11Z</dcterms:modified>
</cp:coreProperties>
</file>