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1" r:id="rId2"/>
    <p:sldId id="376" r:id="rId3"/>
    <p:sldId id="359" r:id="rId4"/>
    <p:sldId id="380" r:id="rId5"/>
    <p:sldId id="381" r:id="rId6"/>
    <p:sldId id="382" r:id="rId7"/>
    <p:sldId id="387" r:id="rId8"/>
    <p:sldId id="389" r:id="rId9"/>
    <p:sldId id="390" r:id="rId10"/>
    <p:sldId id="383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  <p:cmAuthor id="1" name="Mélanie HUET" initials="MH" lastIdx="1" clrIdx="1">
    <p:extLst/>
  </p:cmAuthor>
  <p:cmAuthor id="2" name="Mélanie HUET" initials="MH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FF"/>
    <a:srgbClr val="DDDDDD"/>
    <a:srgbClr val="333399"/>
    <a:srgbClr val="000066"/>
    <a:srgbClr val="FF6600"/>
    <a:srgbClr val="00B0F0"/>
    <a:srgbClr val="0066FF"/>
    <a:srgbClr val="777777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95" autoAdjust="0"/>
    <p:restoredTop sz="86418" autoAdjust="0"/>
  </p:normalViewPr>
  <p:slideViewPr>
    <p:cSldViewPr snapToObjects="1">
      <p:cViewPr>
        <p:scale>
          <a:sx n="75" d="100"/>
          <a:sy n="75" d="100"/>
        </p:scale>
        <p:origin x="-2580" y="-55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CC2CE9A-3E63-45D2-8D86-4CD35BC62296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EDC114AB-3F47-4F4F-BD42-639E65131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314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5C53EF6-9CB1-4FE7-B354-32FD703AD36A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256383D-132C-41A4-8E07-674B903CDDF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58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xmlns="" id="{A3ED81F4-9437-4B8F-B040-B58F54D7B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0AA34E7A-EE89-41FF-9BF6-A25110B9A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5123" name="Rectangle 8">
            <a:extLst>
              <a:ext uri="{FF2B5EF4-FFF2-40B4-BE49-F238E27FC236}">
                <a16:creationId xmlns:a16="http://schemas.microsoft.com/office/drawing/2014/main" xmlns="" id="{8C7ADCB9-785F-4DC1-A98C-2B851D59FB9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8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8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8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8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4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xmlns="" id="{CC2ECBD4-E193-4B5D-A79D-8BCAC561C47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AF3AF9F-7911-460D-837B-727AA2F11981}" type="slidenum">
              <a:rPr lang="fr-FR" altLang="fr-FR" sz="1300">
                <a:latin typeface="Calibri" panose="020F0502020204030204" pitchFamily="34" charset="0"/>
              </a:rPr>
              <a:pPr algn="r" eaLnBrk="1" hangingPunct="1"/>
              <a:t>1</a:t>
            </a:fld>
            <a:endParaRPr lang="fr-FR" altLang="fr-FR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4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2</a:t>
            </a:fld>
            <a:endParaRPr lang="fr-FR" altLang="fr-FR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365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0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15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6383D-132C-41A4-8E07-674B903CDDF2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9684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7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0348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xmlns="" id="{F42B5FB7-91B7-4C58-90BB-5BF58FCD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/>
              <a:t>Switch pour schéma avec DTG</a:t>
            </a:r>
          </a:p>
        </p:txBody>
      </p:sp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xmlns="" id="{5F33F397-ED4E-4634-AC73-CEF91DC0D4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altLang="fr-FR" sz="2800" b="1" dirty="0">
                <a:latin typeface="Calibri" panose="020F0502020204030204" pitchFamily="34" charset="0"/>
              </a:rPr>
              <a:t>STRIIVING</a:t>
            </a:r>
          </a:p>
          <a:p>
            <a:pPr>
              <a:buClr>
                <a:srgbClr val="C00000"/>
              </a:buClr>
            </a:pPr>
            <a:r>
              <a:rPr lang="en-US" altLang="fr-FR" sz="28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NEAT 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08004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49499"/>
            <a:ext cx="9024938" cy="515982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800" b="1" dirty="0">
                <a:latin typeface="+mj-lt"/>
              </a:rPr>
              <a:t>Conclusion</a:t>
            </a:r>
          </a:p>
          <a:p>
            <a:pPr lvl="1">
              <a:spcBef>
                <a:spcPts val="0"/>
              </a:spcBef>
            </a:pPr>
            <a:r>
              <a:rPr lang="fr-FR" sz="2400" dirty="0"/>
              <a:t>Efficacité 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Réponse virologique à S24 similaire pour DTG/ABC/3TC et la poursuite du traitement ARV en cours, avec non infériorité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Succès maintenu jusqu’à S48 dans le groupe switch immédiat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Dans le groupe switch différé, maintien de la suppression virologique chez 92 % des patients sous DTG/ABC/3TC </a:t>
            </a:r>
            <a:br>
              <a:rPr lang="fr-FR" sz="2000" dirty="0"/>
            </a:br>
            <a:r>
              <a:rPr lang="fr-FR" sz="2000" dirty="0"/>
              <a:t>(24 semaines post-switch)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Aucun échec virologique dans l’étude, dans aucun groupe</a:t>
            </a:r>
          </a:p>
          <a:p>
            <a:pPr marL="914400" lvl="2" indent="0">
              <a:spcBef>
                <a:spcPts val="0"/>
              </a:spcBef>
              <a:buNone/>
            </a:pPr>
            <a:endParaRPr lang="fr-FR" sz="900" dirty="0"/>
          </a:p>
          <a:p>
            <a:pPr lvl="1">
              <a:spcBef>
                <a:spcPts val="0"/>
              </a:spcBef>
            </a:pPr>
            <a:r>
              <a:rPr lang="fr-FR" sz="2400" dirty="0"/>
              <a:t>Tolérance </a:t>
            </a:r>
          </a:p>
          <a:p>
            <a:pPr lvl="2">
              <a:spcBef>
                <a:spcPts val="0"/>
              </a:spcBef>
            </a:pPr>
            <a:r>
              <a:rPr lang="fr-FR" sz="2000" dirty="0">
                <a:latin typeface="Arial" charset="0"/>
                <a:cs typeface="Arial" charset="0"/>
              </a:rPr>
              <a:t>4 % des patients ont arrêté le traitement avant S24 pour événement indésirable dans le bras DTG/ABC/3TC vs 0 % dans le bras poursuite des ARV en cours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Pas d’autre arrêt pour événement indésirable dans le bras switch immédiat après S24 </a:t>
            </a:r>
          </a:p>
          <a:p>
            <a:pPr lvl="2">
              <a:spcBef>
                <a:spcPts val="0"/>
              </a:spcBef>
            </a:pPr>
            <a:r>
              <a:rPr lang="fr-FR" sz="2000" dirty="0"/>
              <a:t>Arrêt pour événement indésirable dans le bras switch différé : 2 %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113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</a:t>
            </a:r>
            <a:r>
              <a:rPr lang="de-DE" sz="1200" i="1">
                <a:solidFill>
                  <a:srgbClr val="CC0000"/>
                </a:solidFill>
              </a:rPr>
              <a:t>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0480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259286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653136"/>
            <a:ext cx="9066213" cy="191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Critères de jugement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dirty="0">
                <a:solidFill>
                  <a:srgbClr val="000066"/>
                </a:solidFill>
              </a:rPr>
              <a:t>Principal : pourcentage de patients maintenant ARN VIH &lt; 50 c/ml à S24 </a:t>
            </a:r>
            <a:br>
              <a:rPr lang="fr-FR" altLang="fr-FR" dirty="0">
                <a:solidFill>
                  <a:srgbClr val="000066"/>
                </a:solidFill>
              </a:rPr>
            </a:br>
            <a:r>
              <a:rPr lang="fr-FR" altLang="fr-FR" dirty="0">
                <a:solidFill>
                  <a:srgbClr val="000066"/>
                </a:solidFill>
              </a:rPr>
              <a:t>(ITT-E, </a:t>
            </a:r>
            <a:r>
              <a:rPr lang="fr-FR" altLang="fr-FR" dirty="0" err="1">
                <a:solidFill>
                  <a:srgbClr val="000066"/>
                </a:solidFill>
              </a:rPr>
              <a:t>snapshot</a:t>
            </a:r>
            <a:r>
              <a:rPr lang="fr-FR" altLang="fr-FR" dirty="0">
                <a:solidFill>
                  <a:srgbClr val="000066"/>
                </a:solidFill>
              </a:rPr>
              <a:t>) ; non-infériorité si borne inférieure de l’IC 95 % bilatéral de la différence = - 10 %, puissance de 90 %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dirty="0">
                <a:solidFill>
                  <a:srgbClr val="000066"/>
                </a:solidFill>
              </a:rPr>
              <a:t>Secondaires : CD4, tolérance, modification lipides, rein, os, cardiovasculaire, survenue de résistance, satisfaction du traitement</a:t>
            </a:r>
            <a:endParaRPr lang="fr-FR" alt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8750"/>
              </p:ext>
            </p:extLst>
          </p:nvPr>
        </p:nvGraphicFramePr>
        <p:xfrm>
          <a:off x="3563888" y="2678708"/>
          <a:ext cx="5184576" cy="525463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38461"/>
              </p:ext>
            </p:extLst>
          </p:nvPr>
        </p:nvGraphicFramePr>
        <p:xfrm>
          <a:off x="3563888" y="3508375"/>
          <a:ext cx="2417390" cy="525463"/>
        </p:xfrm>
        <a:graphic>
          <a:graphicData uri="http://schemas.openxmlformats.org/drawingml/2006/table">
            <a:tbl>
              <a:tblPr/>
              <a:tblGrid>
                <a:gridCol w="2417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ARV en cours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2406403" y="266903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1835696" y="1628800"/>
            <a:ext cx="1539875" cy="84100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defTabSz="914400"/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251520" y="2492896"/>
            <a:ext cx="2088000" cy="183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VIH+ ≥ 18 ans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&lt; 50 c/ml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Sous 2 INTI + IP/r </a:t>
            </a:r>
            <a:b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ou INNTI ou INI stable ≥ 6 mois 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négatif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Ag </a:t>
            </a:r>
            <a:r>
              <a:rPr lang="fr-FR" alt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HBs</a:t>
            </a:r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négatif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3535671" y="2924944"/>
            <a:ext cx="1587" cy="863999"/>
          </a:xfrm>
          <a:prstGeom prst="bentConnector3">
            <a:avLst>
              <a:gd name="adj1" fmla="val -4248134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2339752" y="3356992"/>
            <a:ext cx="536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2771800" y="378904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277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2771800" y="260409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723929" y="141277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S24</a:t>
            </a:r>
            <a:endParaRPr lang="fr-FR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6006504" y="1988840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39634" y="1988840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0234" y="141277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S48</a:t>
            </a:r>
            <a:endParaRPr lang="fr-FR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81867"/>
              </p:ext>
            </p:extLst>
          </p:nvPr>
        </p:nvGraphicFramePr>
        <p:xfrm>
          <a:off x="6012160" y="3501008"/>
          <a:ext cx="2736304" cy="525463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339752" y="4158734"/>
            <a:ext cx="6837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* La randomisation était stratifiée sur le 3ème agent (IP, INSTI ou INNTI)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2975796"/>
              </p:ext>
            </p:extLst>
          </p:nvPr>
        </p:nvGraphicFramePr>
        <p:xfrm>
          <a:off x="374719" y="1556792"/>
          <a:ext cx="8353425" cy="4924272"/>
        </p:xfrm>
        <a:graphic>
          <a:graphicData uri="http://schemas.openxmlformats.org/drawingml/2006/table">
            <a:tbl>
              <a:tblPr/>
              <a:tblGrid>
                <a:gridCol w="3837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1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ARV en cours (switch différé)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Hépatite C,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Mois sous traitement ARV actuel, médiane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médiane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5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Traitement ARV lors de randomisation,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27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S0-S24 / S24-S48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déviation du protocole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autres raisons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/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 / 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 / 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121587" y="1100138"/>
            <a:ext cx="6886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2"/>
          <p:cNvSpPr txBox="1">
            <a:spLocks noChangeArrowheads="1"/>
          </p:cNvSpPr>
          <p:nvPr/>
        </p:nvSpPr>
        <p:spPr bwMode="auto">
          <a:xfrm>
            <a:off x="2821980" y="1200906"/>
            <a:ext cx="3478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HIV RNA &lt; 50 c/ml (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ITT-e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)</a:t>
            </a:r>
          </a:p>
        </p:txBody>
      </p:sp>
      <p:sp>
        <p:nvSpPr>
          <p:cNvPr id="53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77" name="AutoShape 165"/>
          <p:cNvSpPr>
            <a:spLocks noChangeArrowheads="1"/>
          </p:cNvSpPr>
          <p:nvPr/>
        </p:nvSpPr>
        <p:spPr bwMode="auto">
          <a:xfrm>
            <a:off x="3277771" y="1844824"/>
            <a:ext cx="2938385" cy="18626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fr-FR" sz="2800" dirty="0">
              <a:solidFill>
                <a:srgbClr val="000066"/>
              </a:solidFill>
            </a:endParaRP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3597556" y="3831028"/>
            <a:ext cx="24177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0066"/>
                </a:solidFill>
              </a:rPr>
              <a:t>* Analyse restreinte aux patients </a:t>
            </a:r>
          </a:p>
          <a:p>
            <a:r>
              <a:rPr lang="fr-FR" sz="1100" dirty="0">
                <a:solidFill>
                  <a:srgbClr val="000066"/>
                </a:solidFill>
              </a:rPr>
              <a:t>avec switch différé</a:t>
            </a:r>
          </a:p>
        </p:txBody>
      </p:sp>
      <p:sp>
        <p:nvSpPr>
          <p:cNvPr id="2067" name="Rectangle 48"/>
          <p:cNvSpPr>
            <a:spLocks/>
          </p:cNvSpPr>
          <p:nvPr/>
        </p:nvSpPr>
        <p:spPr bwMode="auto">
          <a:xfrm>
            <a:off x="3421055" y="2040613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2068" name="Rectangle 49"/>
          <p:cNvSpPr>
            <a:spLocks/>
          </p:cNvSpPr>
          <p:nvPr/>
        </p:nvSpPr>
        <p:spPr bwMode="auto">
          <a:xfrm>
            <a:off x="3421055" y="2535962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2069" name="Rectangle 50"/>
          <p:cNvSpPr>
            <a:spLocks/>
          </p:cNvSpPr>
          <p:nvPr/>
        </p:nvSpPr>
        <p:spPr bwMode="auto">
          <a:xfrm>
            <a:off x="3421055" y="2866255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2070" name="Rectangle 51"/>
          <p:cNvSpPr>
            <a:spLocks/>
          </p:cNvSpPr>
          <p:nvPr/>
        </p:nvSpPr>
        <p:spPr bwMode="auto">
          <a:xfrm>
            <a:off x="3421055" y="3333195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2071" name="ZoneTexte 52"/>
          <p:cNvSpPr txBox="1">
            <a:spLocks noChangeArrowheads="1"/>
          </p:cNvSpPr>
          <p:nvPr/>
        </p:nvSpPr>
        <p:spPr bwMode="auto">
          <a:xfrm>
            <a:off x="3533767" y="1950412"/>
            <a:ext cx="2313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Switch immédiat J1-S24 (n = 275)</a:t>
            </a:r>
          </a:p>
        </p:txBody>
      </p:sp>
      <p:sp>
        <p:nvSpPr>
          <p:cNvPr id="2072" name="ZoneTexte 53"/>
          <p:cNvSpPr txBox="1">
            <a:spLocks noChangeArrowheads="1"/>
          </p:cNvSpPr>
          <p:nvPr/>
        </p:nvSpPr>
        <p:spPr bwMode="auto">
          <a:xfrm>
            <a:off x="3533767" y="2444888"/>
            <a:ext cx="27293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Poursuite ARV en cours J1-S24 (n = 278)</a:t>
            </a:r>
          </a:p>
        </p:txBody>
      </p:sp>
      <p:sp>
        <p:nvSpPr>
          <p:cNvPr id="2073" name="ZoneTexte 54"/>
          <p:cNvSpPr txBox="1">
            <a:spLocks noChangeArrowheads="1"/>
          </p:cNvSpPr>
          <p:nvPr/>
        </p:nvSpPr>
        <p:spPr bwMode="auto">
          <a:xfrm>
            <a:off x="3533767" y="2766877"/>
            <a:ext cx="2313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Switch immédiat J1-S48 (n = 275)</a:t>
            </a:r>
          </a:p>
        </p:txBody>
      </p:sp>
      <p:sp>
        <p:nvSpPr>
          <p:cNvPr id="2074" name="ZoneTexte 55"/>
          <p:cNvSpPr txBox="1">
            <a:spLocks noChangeArrowheads="1"/>
          </p:cNvSpPr>
          <p:nvPr/>
        </p:nvSpPr>
        <p:spPr bwMode="auto">
          <a:xfrm>
            <a:off x="3533767" y="3232833"/>
            <a:ext cx="2333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Switch différé S24-S48 (n = 244 *) </a:t>
            </a:r>
          </a:p>
        </p:txBody>
      </p:sp>
      <p:sp>
        <p:nvSpPr>
          <p:cNvPr id="2079" name="Rectangle 39"/>
          <p:cNvSpPr>
            <a:spLocks noChangeArrowheads="1"/>
          </p:cNvSpPr>
          <p:nvPr/>
        </p:nvSpPr>
        <p:spPr bwMode="auto">
          <a:xfrm>
            <a:off x="1611777" y="2461110"/>
            <a:ext cx="467999" cy="291191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0" name="Rectangle 41"/>
          <p:cNvSpPr>
            <a:spLocks noChangeArrowheads="1"/>
          </p:cNvSpPr>
          <p:nvPr/>
        </p:nvSpPr>
        <p:spPr bwMode="auto">
          <a:xfrm>
            <a:off x="4060049" y="5346992"/>
            <a:ext cx="467999" cy="25871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1" name="Rectangle 43"/>
          <p:cNvSpPr>
            <a:spLocks noChangeArrowheads="1"/>
          </p:cNvSpPr>
          <p:nvPr/>
        </p:nvSpPr>
        <p:spPr bwMode="auto">
          <a:xfrm>
            <a:off x="6580329" y="5045323"/>
            <a:ext cx="467999" cy="32769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2" name="Rectangle 45"/>
          <p:cNvSpPr>
            <a:spLocks noChangeArrowheads="1"/>
          </p:cNvSpPr>
          <p:nvPr/>
        </p:nvSpPr>
        <p:spPr bwMode="auto">
          <a:xfrm>
            <a:off x="2115833" y="2602596"/>
            <a:ext cx="467999" cy="277042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3" name="Rectangle 47"/>
          <p:cNvSpPr>
            <a:spLocks noChangeArrowheads="1"/>
          </p:cNvSpPr>
          <p:nvPr/>
        </p:nvSpPr>
        <p:spPr bwMode="auto">
          <a:xfrm>
            <a:off x="4564105" y="5336863"/>
            <a:ext cx="467999" cy="36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4" name="Rectangle 49"/>
          <p:cNvSpPr>
            <a:spLocks noChangeArrowheads="1"/>
          </p:cNvSpPr>
          <p:nvPr/>
        </p:nvSpPr>
        <p:spPr bwMode="auto">
          <a:xfrm>
            <a:off x="7088816" y="4818936"/>
            <a:ext cx="467999" cy="55408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5" name="Rectangle 51"/>
          <p:cNvSpPr>
            <a:spLocks noChangeArrowheads="1"/>
          </p:cNvSpPr>
          <p:nvPr/>
        </p:nvSpPr>
        <p:spPr bwMode="auto">
          <a:xfrm>
            <a:off x="2619889" y="2309258"/>
            <a:ext cx="467999" cy="30637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6" name="Rectangle 53"/>
          <p:cNvSpPr>
            <a:spLocks noChangeArrowheads="1"/>
          </p:cNvSpPr>
          <p:nvPr/>
        </p:nvSpPr>
        <p:spPr bwMode="auto">
          <a:xfrm>
            <a:off x="5062690" y="5336863"/>
            <a:ext cx="467999" cy="36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7" name="Rectangle 55"/>
          <p:cNvSpPr>
            <a:spLocks noChangeArrowheads="1"/>
          </p:cNvSpPr>
          <p:nvPr/>
        </p:nvSpPr>
        <p:spPr bwMode="auto">
          <a:xfrm>
            <a:off x="7588441" y="5144868"/>
            <a:ext cx="467999" cy="2281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92" name="Rectangle 61"/>
          <p:cNvSpPr>
            <a:spLocks noChangeArrowheads="1"/>
          </p:cNvSpPr>
          <p:nvPr/>
        </p:nvSpPr>
        <p:spPr bwMode="auto">
          <a:xfrm>
            <a:off x="1261519" y="2340516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85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3" name="Rectangle 62"/>
          <p:cNvSpPr>
            <a:spLocks noChangeArrowheads="1"/>
          </p:cNvSpPr>
          <p:nvPr/>
        </p:nvSpPr>
        <p:spPr bwMode="auto">
          <a:xfrm>
            <a:off x="3717436" y="5146680"/>
            <a:ext cx="78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4" name="Rectangle 63"/>
          <p:cNvSpPr>
            <a:spLocks noChangeArrowheads="1"/>
          </p:cNvSpPr>
          <p:nvPr/>
        </p:nvSpPr>
        <p:spPr bwMode="auto">
          <a:xfrm>
            <a:off x="6216156" y="4718735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14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5" name="Rectangle 64"/>
          <p:cNvSpPr>
            <a:spLocks noChangeArrowheads="1"/>
          </p:cNvSpPr>
          <p:nvPr/>
        </p:nvSpPr>
        <p:spPr bwMode="auto">
          <a:xfrm>
            <a:off x="1776305" y="2265641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88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6" name="Rectangle 65"/>
          <p:cNvSpPr>
            <a:spLocks noChangeArrowheads="1"/>
          </p:cNvSpPr>
          <p:nvPr/>
        </p:nvSpPr>
        <p:spPr bwMode="auto">
          <a:xfrm>
            <a:off x="4225514" y="5146680"/>
            <a:ext cx="78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+mj-lt"/>
              </a:rPr>
              <a:t>1</a:t>
            </a:r>
            <a:endParaRPr lang="fr-FR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7" name="Rectangle 66"/>
          <p:cNvSpPr>
            <a:spLocks noChangeArrowheads="1"/>
          </p:cNvSpPr>
          <p:nvPr/>
        </p:nvSpPr>
        <p:spPr bwMode="auto">
          <a:xfrm>
            <a:off x="6748537" y="4850964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10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8" name="Rectangle 67"/>
          <p:cNvSpPr>
            <a:spLocks noChangeArrowheads="1"/>
          </p:cNvSpPr>
          <p:nvPr/>
        </p:nvSpPr>
        <p:spPr bwMode="auto">
          <a:xfrm>
            <a:off x="2268296" y="2411668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83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99" name="Rectangle 68"/>
          <p:cNvSpPr>
            <a:spLocks noChangeArrowheads="1"/>
          </p:cNvSpPr>
          <p:nvPr/>
        </p:nvSpPr>
        <p:spPr bwMode="auto">
          <a:xfrm>
            <a:off x="4676489" y="5146680"/>
            <a:ext cx="1907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&lt; 1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00" name="Rectangle 69"/>
          <p:cNvSpPr>
            <a:spLocks noChangeArrowheads="1"/>
          </p:cNvSpPr>
          <p:nvPr/>
        </p:nvSpPr>
        <p:spPr bwMode="auto">
          <a:xfrm>
            <a:off x="7236031" y="4629426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17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01" name="Rectangle 70"/>
          <p:cNvSpPr>
            <a:spLocks noChangeArrowheads="1"/>
          </p:cNvSpPr>
          <p:nvPr/>
        </p:nvSpPr>
        <p:spPr bwMode="auto">
          <a:xfrm>
            <a:off x="2792355" y="2114158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92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02" name="Rectangle 71"/>
          <p:cNvSpPr>
            <a:spLocks noChangeArrowheads="1"/>
          </p:cNvSpPr>
          <p:nvPr/>
        </p:nvSpPr>
        <p:spPr bwMode="auto">
          <a:xfrm>
            <a:off x="5238670" y="5146680"/>
            <a:ext cx="779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03" name="Rectangle 72"/>
          <p:cNvSpPr>
            <a:spLocks noChangeArrowheads="1"/>
          </p:cNvSpPr>
          <p:nvPr/>
        </p:nvSpPr>
        <p:spPr bwMode="auto">
          <a:xfrm>
            <a:off x="7794719" y="4940646"/>
            <a:ext cx="78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7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04" name="Rectangle 73"/>
          <p:cNvSpPr>
            <a:spLocks noChangeArrowheads="1"/>
          </p:cNvSpPr>
          <p:nvPr/>
        </p:nvSpPr>
        <p:spPr bwMode="auto">
          <a:xfrm>
            <a:off x="563811" y="5272411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</a:t>
            </a:r>
            <a:endParaRPr lang="fr-FR">
              <a:solidFill>
                <a:srgbClr val="000066"/>
              </a:solidFill>
            </a:endParaRPr>
          </a:p>
        </p:txBody>
      </p:sp>
      <p:sp>
        <p:nvSpPr>
          <p:cNvPr id="2105" name="Rectangle 74"/>
          <p:cNvSpPr>
            <a:spLocks noChangeArrowheads="1"/>
          </p:cNvSpPr>
          <p:nvPr/>
        </p:nvSpPr>
        <p:spPr bwMode="auto">
          <a:xfrm>
            <a:off x="479674" y="4609829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20</a:t>
            </a:r>
            <a:endParaRPr lang="fr-FR">
              <a:solidFill>
                <a:srgbClr val="000066"/>
              </a:solidFill>
            </a:endParaRPr>
          </a:p>
        </p:txBody>
      </p:sp>
      <p:sp>
        <p:nvSpPr>
          <p:cNvPr id="2106" name="Rectangle 75"/>
          <p:cNvSpPr>
            <a:spLocks noChangeArrowheads="1"/>
          </p:cNvSpPr>
          <p:nvPr/>
        </p:nvSpPr>
        <p:spPr bwMode="auto">
          <a:xfrm>
            <a:off x="479674" y="394724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40</a:t>
            </a:r>
            <a:endParaRPr lang="fr-FR">
              <a:solidFill>
                <a:srgbClr val="000066"/>
              </a:solidFill>
            </a:endParaRPr>
          </a:p>
        </p:txBody>
      </p:sp>
      <p:sp>
        <p:nvSpPr>
          <p:cNvPr id="2107" name="Rectangle 76"/>
          <p:cNvSpPr>
            <a:spLocks noChangeArrowheads="1"/>
          </p:cNvSpPr>
          <p:nvPr/>
        </p:nvSpPr>
        <p:spPr bwMode="auto">
          <a:xfrm>
            <a:off x="479674" y="3284666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60</a:t>
            </a:r>
            <a:endParaRPr lang="fr-FR">
              <a:solidFill>
                <a:srgbClr val="000066"/>
              </a:solidFill>
            </a:endParaRPr>
          </a:p>
        </p:txBody>
      </p:sp>
      <p:sp>
        <p:nvSpPr>
          <p:cNvPr id="2108" name="Rectangle 77"/>
          <p:cNvSpPr>
            <a:spLocks noChangeArrowheads="1"/>
          </p:cNvSpPr>
          <p:nvPr/>
        </p:nvSpPr>
        <p:spPr bwMode="auto">
          <a:xfrm>
            <a:off x="479674" y="2622084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80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109" name="Rectangle 78"/>
          <p:cNvSpPr>
            <a:spLocks noChangeArrowheads="1"/>
          </p:cNvSpPr>
          <p:nvPr/>
        </p:nvSpPr>
        <p:spPr bwMode="auto">
          <a:xfrm>
            <a:off x="395536" y="1959502"/>
            <a:ext cx="254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100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110" name="ZoneTexte 2"/>
          <p:cNvSpPr txBox="1">
            <a:spLocks noChangeArrowheads="1"/>
          </p:cNvSpPr>
          <p:nvPr/>
        </p:nvSpPr>
        <p:spPr bwMode="auto">
          <a:xfrm>
            <a:off x="595702" y="1700808"/>
            <a:ext cx="34496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5" name="Rectangle 39"/>
          <p:cNvSpPr>
            <a:spLocks noChangeArrowheads="1"/>
          </p:cNvSpPr>
          <p:nvPr/>
        </p:nvSpPr>
        <p:spPr bwMode="auto">
          <a:xfrm>
            <a:off x="1107721" y="2529020"/>
            <a:ext cx="467999" cy="2844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3555993" y="5346992"/>
            <a:ext cx="467999" cy="25871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6076273" y="4905021"/>
            <a:ext cx="467999" cy="467999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 bwMode="auto">
          <a:xfrm>
            <a:off x="673147" y="5366829"/>
            <a:ext cx="78624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Connecteur droit 70"/>
          <p:cNvCxnSpPr/>
          <p:nvPr/>
        </p:nvCxnSpPr>
        <p:spPr bwMode="auto">
          <a:xfrm flipV="1">
            <a:off x="752612" y="2063426"/>
            <a:ext cx="0" cy="33078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Connecteur droit 71"/>
          <p:cNvCxnSpPr/>
          <p:nvPr/>
        </p:nvCxnSpPr>
        <p:spPr bwMode="auto">
          <a:xfrm>
            <a:off x="673147" y="4712854"/>
            <a:ext cx="84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/>
          <p:nvPr/>
        </p:nvCxnSpPr>
        <p:spPr bwMode="auto">
          <a:xfrm>
            <a:off x="673147" y="4049170"/>
            <a:ext cx="84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/>
          <p:nvPr/>
        </p:nvCxnSpPr>
        <p:spPr bwMode="auto">
          <a:xfrm>
            <a:off x="673147" y="3385486"/>
            <a:ext cx="84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/>
          <p:nvPr/>
        </p:nvCxnSpPr>
        <p:spPr bwMode="auto">
          <a:xfrm>
            <a:off x="673147" y="2729422"/>
            <a:ext cx="84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Connecteur droit 75"/>
          <p:cNvCxnSpPr/>
          <p:nvPr/>
        </p:nvCxnSpPr>
        <p:spPr bwMode="auto">
          <a:xfrm>
            <a:off x="673147" y="2065738"/>
            <a:ext cx="84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50800" y="5877272"/>
            <a:ext cx="8769672" cy="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1600" kern="0" dirty="0">
                <a:solidFill>
                  <a:srgbClr val="000066"/>
                </a:solidFill>
              </a:rPr>
              <a:t>Aucun patient n’a présenté d’échec virologique ; 4 patients avec ARN VIH &gt; 50 c/ml à S48 (1 switch immédiat, 3 switch différé) ; tous les 4 réobtiennent ARN VIH &lt; 50 c/ml</a:t>
            </a:r>
            <a:endParaRPr lang="fr-FR" sz="1600" kern="0" dirty="0"/>
          </a:p>
        </p:txBody>
      </p:sp>
      <p:sp>
        <p:nvSpPr>
          <p:cNvPr id="61" name="ZoneTexte 56"/>
          <p:cNvSpPr txBox="1">
            <a:spLocks noChangeArrowheads="1"/>
          </p:cNvSpPr>
          <p:nvPr/>
        </p:nvSpPr>
        <p:spPr bwMode="auto">
          <a:xfrm>
            <a:off x="1184648" y="5448609"/>
            <a:ext cx="18245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Succès virologique</a:t>
            </a:r>
          </a:p>
        </p:txBody>
      </p:sp>
      <p:sp>
        <p:nvSpPr>
          <p:cNvPr id="62" name="ZoneTexte 57"/>
          <p:cNvSpPr txBox="1">
            <a:spLocks noChangeArrowheads="1"/>
          </p:cNvSpPr>
          <p:nvPr/>
        </p:nvSpPr>
        <p:spPr bwMode="auto">
          <a:xfrm>
            <a:off x="3400715" y="5448609"/>
            <a:ext cx="2291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Non réponse virologique</a:t>
            </a:r>
          </a:p>
        </p:txBody>
      </p:sp>
      <p:sp>
        <p:nvSpPr>
          <p:cNvPr id="63" name="ZoneTexte 58"/>
          <p:cNvSpPr txBox="1">
            <a:spLocks noChangeArrowheads="1"/>
          </p:cNvSpPr>
          <p:nvPr/>
        </p:nvSpPr>
        <p:spPr bwMode="auto">
          <a:xfrm>
            <a:off x="5838801" y="5448609"/>
            <a:ext cx="2459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Pas de donnée virologique</a:t>
            </a:r>
          </a:p>
        </p:txBody>
      </p: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372659" y="1821770"/>
            <a:ext cx="27644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A S24</a:t>
            </a:r>
          </a:p>
          <a:p>
            <a:r>
              <a:rPr lang="fr-FR" sz="1600" dirty="0">
                <a:solidFill>
                  <a:srgbClr val="000066"/>
                </a:solidFill>
              </a:rPr>
              <a:t>- Borne inférieure de la</a:t>
            </a:r>
          </a:p>
          <a:p>
            <a:r>
              <a:rPr lang="fr-FR" sz="1600" dirty="0">
                <a:solidFill>
                  <a:srgbClr val="000066"/>
                </a:solidFill>
              </a:rPr>
              <a:t>différence ajustée : - 9,1 %</a:t>
            </a:r>
          </a:p>
          <a:p>
            <a:r>
              <a:rPr lang="fr-FR" sz="1600" dirty="0">
                <a:solidFill>
                  <a:srgbClr val="000066"/>
                </a:solidFill>
              </a:rPr>
              <a:t>(non-infériorité), en ITT-E</a:t>
            </a:r>
          </a:p>
          <a:p>
            <a:r>
              <a:rPr lang="fr-FR" sz="1600" dirty="0">
                <a:solidFill>
                  <a:srgbClr val="000066"/>
                </a:solidFill>
              </a:rPr>
              <a:t>- Succès : 93 % dans les 2</a:t>
            </a:r>
          </a:p>
          <a:p>
            <a:r>
              <a:rPr lang="fr-FR" sz="1600" dirty="0">
                <a:solidFill>
                  <a:srgbClr val="000066"/>
                </a:solidFill>
              </a:rPr>
              <a:t>groupes dans l’analyse per-protocole (différence : - 0,2;</a:t>
            </a:r>
          </a:p>
          <a:p>
            <a:r>
              <a:rPr lang="fr-FR" sz="1600" dirty="0">
                <a:solidFill>
                  <a:srgbClr val="000066"/>
                </a:solidFill>
              </a:rPr>
              <a:t>IC 95 % : - 5,0 à 4,6)</a:t>
            </a:r>
          </a:p>
        </p:txBody>
      </p:sp>
      <p:sp>
        <p:nvSpPr>
          <p:cNvPr id="65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7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97609"/>
              </p:ext>
            </p:extLst>
          </p:nvPr>
        </p:nvGraphicFramePr>
        <p:xfrm>
          <a:off x="468313" y="1772816"/>
          <a:ext cx="8229600" cy="455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3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2941">
                <a:tc>
                  <a:txBody>
                    <a:bodyPr/>
                    <a:lstStyle/>
                    <a:p>
                      <a:pPr marL="73152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DTG/ABC/3TC</a:t>
                      </a:r>
                      <a:b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276)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Poursuite ARV en cours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277)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73152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66FF"/>
                          </a:solidFill>
                        </a:rPr>
                        <a:t>Tout événement indésirable</a:t>
                      </a:r>
                      <a:endParaRPr lang="fr-FR" sz="1400" b="1" noProof="0" dirty="0">
                        <a:solidFill>
                          <a:srgbClr val="0066FF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183 (66)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129 (47)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 indésirable lié au traitement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 (21)</a:t>
                      </a: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(1)</a:t>
                      </a: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 indésirable grade 3-4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5 (2)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 indésirable grave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Arrêt pour événement indésirable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11 (4)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422">
                <a:tc gridSpan="3">
                  <a:txBody>
                    <a:bodyPr/>
                    <a:lstStyle/>
                    <a:p>
                      <a:pPr marL="73152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</a:rPr>
                        <a:t>Evénement indésirable chez ≥ 5 % dans un des groupes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Toux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14 (5)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Diarrhée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17 (6)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Asthénie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19 (7)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Céphalées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13 (5)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Nausées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27 (10)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Infection voies aériennes supérieures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21 (8)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</a:rPr>
                        <a:t>20 (7)</a:t>
                      </a:r>
                      <a:endParaRPr lang="fr-FR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0422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Troubles psychiatriques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 (13)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(3)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23728" y="1205295"/>
            <a:ext cx="5040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メイリオ" pitchFamily="34" charset="-128"/>
              </a:rPr>
              <a:t>Evénements indésirables à S24, n (%)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111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0251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88661"/>
              </p:ext>
            </p:extLst>
          </p:nvPr>
        </p:nvGraphicFramePr>
        <p:xfrm>
          <a:off x="260237" y="1619835"/>
          <a:ext cx="8605838" cy="46891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32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47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Grade </a:t>
                      </a:r>
                      <a:endParaRPr lang="fr-FR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Survenue</a:t>
                      </a:r>
                      <a:endParaRPr lang="fr-FR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ARV antérieur</a:t>
                      </a:r>
                      <a:br>
                        <a:rPr lang="fr-FR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fr-FR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(3</a:t>
                      </a:r>
                      <a:r>
                        <a:rPr lang="fr-FR" sz="1600" b="1" baseline="30000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agent)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Insomnie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LPV/r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Diarrhée, flatulence, rash,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Douleur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abdominale</a:t>
                      </a: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anxiété,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nausées, douleurs générales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RPV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Euphorie,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Céphalées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Crampes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abdominales</a:t>
                      </a: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frissons, diarrhée, vertiges, céphalées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Prurit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NFV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0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Douleur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abdominale haute</a:t>
                      </a: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diarrhée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Asthénie</a:t>
                      </a:r>
                      <a:r>
                        <a:rPr lang="fr-FR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malaise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Syndrome grippal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Dépression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Sueurs</a:t>
                      </a: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p</a:t>
                      </a: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rofuses, modification odeur corporelle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S17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NVP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6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Congestion nasale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Asthénie s’aggravant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Nausées</a:t>
                      </a:r>
                      <a:endParaRPr lang="fr-FR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r-FR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S2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EVG/c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Alopécie              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S4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Asthénie</a:t>
                      </a:r>
                      <a:r>
                        <a:rPr lang="fr-FR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S8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DRV/r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Homicide</a:t>
                      </a:r>
                      <a:r>
                        <a:rPr lang="fr-FR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ND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S10</a:t>
                      </a:r>
                      <a:endParaRPr lang="fr-FR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88477" y="6255242"/>
            <a:ext cx="1701107" cy="291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aseline="30000" dirty="0">
                <a:solidFill>
                  <a:srgbClr val="000066"/>
                </a:solidFill>
                <a:latin typeface="Arial"/>
                <a:cs typeface="+mn-cs"/>
              </a:rPr>
              <a:t>1</a:t>
            </a:r>
            <a:r>
              <a:rPr lang="fr-FR" sz="1200" dirty="0">
                <a:solidFill>
                  <a:srgbClr val="000066"/>
                </a:solidFill>
                <a:latin typeface="Arial"/>
                <a:cs typeface="+mn-cs"/>
              </a:rPr>
              <a:t> Non lié au traitement</a:t>
            </a:r>
            <a:endParaRPr lang="fr-FR" sz="1200" dirty="0">
              <a:solidFill>
                <a:srgbClr val="000066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0" y="1196752"/>
            <a:ext cx="9112522" cy="371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Evénements indésirables conduisant à l’arrêt de DTG/ABC/3TC (n = 10)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112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6721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36687"/>
              </p:ext>
            </p:extLst>
          </p:nvPr>
        </p:nvGraphicFramePr>
        <p:xfrm>
          <a:off x="271050" y="5197297"/>
          <a:ext cx="8576854" cy="136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69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82280">
                <a:tc>
                  <a:txBody>
                    <a:bodyPr/>
                    <a:lstStyle/>
                    <a:p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Cholestérol total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HDL -</a:t>
                      </a:r>
                      <a:b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cholestérol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LDL-</a:t>
                      </a:r>
                      <a:b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cholestérol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Triglycérides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Rapport</a:t>
                      </a:r>
                      <a:r>
                        <a:rPr lang="fr-FR" sz="1200" baseline="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cholestérol </a:t>
                      </a:r>
                      <a:r>
                        <a:rPr lang="fr-FR" sz="1200" noProof="0" dirty="0" err="1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total:HDL</a:t>
                      </a:r>
                      <a:r>
                        <a:rPr lang="fr-FR" sz="1200" baseline="0" noProof="0" dirty="0" err="1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-c</a:t>
                      </a:r>
                      <a:endParaRPr lang="fr-FR" sz="1200" noProof="0" dirty="0">
                        <a:solidFill>
                          <a:srgbClr val="333399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436">
                <a:tc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Modification de J0</a:t>
                      </a:r>
                      <a:r>
                        <a:rPr lang="fr-FR" sz="1050" b="1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S</a:t>
                      </a:r>
                      <a:r>
                        <a:rPr lang="fr-FR" sz="105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(DS)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</a:t>
                      </a:r>
                    </a:p>
                    <a:p>
                      <a:pPr algn="ctr"/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(31,88)</a:t>
                      </a:r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- 0,59</a:t>
                      </a:r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(25,05)</a:t>
                      </a:r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- 0,47 </a:t>
                      </a:r>
                    </a:p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(8,77)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- 1,45</a:t>
                      </a:r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(8,43)</a:t>
                      </a:r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</a:t>
                      </a:r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(24,08)</a:t>
                      </a:r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(21,95)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(99,59)</a:t>
                      </a:r>
                      <a:endParaRPr lang="fr-FR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- 5,74</a:t>
                      </a:r>
                    </a:p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(76,93)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 </a:t>
                      </a:r>
                    </a:p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(0,88)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 </a:t>
                      </a:r>
                    </a:p>
                    <a:p>
                      <a:pPr algn="ctr"/>
                      <a:r>
                        <a:rPr lang="fr-FR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(0,78)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0" name="Title 5"/>
          <p:cNvSpPr txBox="1">
            <a:spLocks/>
          </p:cNvSpPr>
          <p:nvPr/>
        </p:nvSpPr>
        <p:spPr bwMode="auto">
          <a:xfrm>
            <a:off x="2594551" y="1150938"/>
            <a:ext cx="4427933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2400" dirty="0">
                <a:solidFill>
                  <a:srgbClr val="CC3300"/>
                </a:solidFill>
              </a:rPr>
              <a:t>Lipides à jeun, mg/dl (moyenne)</a:t>
            </a:r>
          </a:p>
        </p:txBody>
      </p:sp>
      <p:sp>
        <p:nvSpPr>
          <p:cNvPr id="94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6" name="AutoShape 165"/>
          <p:cNvSpPr>
            <a:spLocks noChangeArrowheads="1"/>
          </p:cNvSpPr>
          <p:nvPr/>
        </p:nvSpPr>
        <p:spPr bwMode="auto">
          <a:xfrm>
            <a:off x="922635" y="1658112"/>
            <a:ext cx="7067062" cy="256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97" name="Rectangle 48"/>
          <p:cNvSpPr>
            <a:spLocks/>
          </p:cNvSpPr>
          <p:nvPr/>
        </p:nvSpPr>
        <p:spPr bwMode="auto">
          <a:xfrm>
            <a:off x="4837945" y="1734533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8" name="Rectangle 49"/>
          <p:cNvSpPr>
            <a:spLocks/>
          </p:cNvSpPr>
          <p:nvPr/>
        </p:nvSpPr>
        <p:spPr bwMode="auto">
          <a:xfrm>
            <a:off x="6444208" y="1734533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9" name="Rectangle 50"/>
          <p:cNvSpPr>
            <a:spLocks/>
          </p:cNvSpPr>
          <p:nvPr/>
        </p:nvSpPr>
        <p:spPr bwMode="auto">
          <a:xfrm>
            <a:off x="1079674" y="1734533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0" name="Rectangle 51"/>
          <p:cNvSpPr>
            <a:spLocks/>
          </p:cNvSpPr>
          <p:nvPr/>
        </p:nvSpPr>
        <p:spPr bwMode="auto">
          <a:xfrm>
            <a:off x="2639967" y="1734533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1" name="ZoneTexte 52"/>
          <p:cNvSpPr txBox="1">
            <a:spLocks noChangeArrowheads="1"/>
          </p:cNvSpPr>
          <p:nvPr/>
        </p:nvSpPr>
        <p:spPr bwMode="auto">
          <a:xfrm>
            <a:off x="4950657" y="1644901"/>
            <a:ext cx="1367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à S4</a:t>
            </a:r>
          </a:p>
        </p:txBody>
      </p:sp>
      <p:sp>
        <p:nvSpPr>
          <p:cNvPr id="102" name="ZoneTexte 53"/>
          <p:cNvSpPr txBox="1">
            <a:spLocks noChangeArrowheads="1"/>
          </p:cNvSpPr>
          <p:nvPr/>
        </p:nvSpPr>
        <p:spPr bwMode="auto">
          <a:xfrm>
            <a:off x="6516216" y="1644901"/>
            <a:ext cx="1473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Poursuite ARV à S24</a:t>
            </a:r>
          </a:p>
        </p:txBody>
      </p:sp>
      <p:sp>
        <p:nvSpPr>
          <p:cNvPr id="103" name="ZoneTexte 54"/>
          <p:cNvSpPr txBox="1">
            <a:spLocks noChangeArrowheads="1"/>
          </p:cNvSpPr>
          <p:nvPr/>
        </p:nvSpPr>
        <p:spPr bwMode="auto">
          <a:xfrm>
            <a:off x="1187624" y="1644901"/>
            <a:ext cx="1346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à J0</a:t>
            </a:r>
          </a:p>
        </p:txBody>
      </p:sp>
      <p:sp>
        <p:nvSpPr>
          <p:cNvPr id="104" name="ZoneTexte 55"/>
          <p:cNvSpPr txBox="1">
            <a:spLocks noChangeArrowheads="1"/>
          </p:cNvSpPr>
          <p:nvPr/>
        </p:nvSpPr>
        <p:spPr bwMode="auto">
          <a:xfrm>
            <a:off x="2752679" y="1644901"/>
            <a:ext cx="1948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Poursuite ARV en cours à J0</a:t>
            </a:r>
          </a:p>
        </p:txBody>
      </p:sp>
      <p:grpSp>
        <p:nvGrpSpPr>
          <p:cNvPr id="108" name="Groupe 107"/>
          <p:cNvGrpSpPr/>
          <p:nvPr/>
        </p:nvGrpSpPr>
        <p:grpSpPr>
          <a:xfrm>
            <a:off x="6730854" y="1980035"/>
            <a:ext cx="1953155" cy="3127978"/>
            <a:chOff x="6730854" y="1980035"/>
            <a:chExt cx="1953155" cy="3127978"/>
          </a:xfrm>
        </p:grpSpPr>
        <p:cxnSp>
          <p:nvCxnSpPr>
            <p:cNvPr id="6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889611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2" name="TextBox 8"/>
            <p:cNvSpPr txBox="1">
              <a:spLocks noChangeArrowheads="1"/>
            </p:cNvSpPr>
            <p:nvPr/>
          </p:nvSpPr>
          <p:spPr bwMode="auto">
            <a:xfrm>
              <a:off x="6730854" y="2805491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3.5</a:t>
              </a:r>
            </a:p>
          </p:txBody>
        </p:sp>
        <p:cxnSp>
          <p:nvCxnSpPr>
            <p:cNvPr id="63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44347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4" name="TextBox 12"/>
            <p:cNvSpPr txBox="1">
              <a:spLocks noChangeArrowheads="1"/>
            </p:cNvSpPr>
            <p:nvPr/>
          </p:nvSpPr>
          <p:spPr bwMode="auto">
            <a:xfrm>
              <a:off x="6730854" y="335935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cxnSp>
          <p:nvCxnSpPr>
            <p:cNvPr id="6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427489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6" name="TextBox 16"/>
            <p:cNvSpPr txBox="1">
              <a:spLocks noChangeArrowheads="1"/>
            </p:cNvSpPr>
            <p:nvPr/>
          </p:nvSpPr>
          <p:spPr bwMode="auto">
            <a:xfrm>
              <a:off x="6847874" y="4190778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67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835095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8" name="TextBox 18"/>
            <p:cNvSpPr txBox="1">
              <a:spLocks noChangeArrowheads="1"/>
            </p:cNvSpPr>
            <p:nvPr/>
          </p:nvSpPr>
          <p:spPr bwMode="auto">
            <a:xfrm>
              <a:off x="6847874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69" name="Straight Connector 5"/>
            <p:cNvCxnSpPr>
              <a:cxnSpLocks noChangeShapeType="1"/>
            </p:cNvCxnSpPr>
            <p:nvPr/>
          </p:nvCxnSpPr>
          <p:spPr bwMode="auto">
            <a:xfrm rot="10800000">
              <a:off x="6946160" y="20580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0" name="TextBox 6"/>
            <p:cNvSpPr txBox="1">
              <a:spLocks noChangeArrowheads="1"/>
            </p:cNvSpPr>
            <p:nvPr/>
          </p:nvSpPr>
          <p:spPr bwMode="auto">
            <a:xfrm>
              <a:off x="6847874" y="1980035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1" name="TextBox 18"/>
            <p:cNvSpPr txBox="1">
              <a:spLocks noChangeArrowheads="1"/>
            </p:cNvSpPr>
            <p:nvPr/>
          </p:nvSpPr>
          <p:spPr bwMode="auto">
            <a:xfrm>
              <a:off x="6730854" y="447483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cxnSp>
          <p:nvCxnSpPr>
            <p:cNvPr id="72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5576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99732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4" name="TextBox 16"/>
            <p:cNvSpPr txBox="1">
              <a:spLocks noChangeArrowheads="1"/>
            </p:cNvSpPr>
            <p:nvPr/>
          </p:nvSpPr>
          <p:spPr bwMode="auto">
            <a:xfrm>
              <a:off x="6730854" y="3913207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cxnSp>
          <p:nvCxnSpPr>
            <p:cNvPr id="7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7208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6" name="TextBox 16"/>
            <p:cNvSpPr txBox="1">
              <a:spLocks noChangeArrowheads="1"/>
            </p:cNvSpPr>
            <p:nvPr/>
          </p:nvSpPr>
          <p:spPr bwMode="auto">
            <a:xfrm>
              <a:off x="6847874" y="3636696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77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1669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8" name="TextBox 12"/>
            <p:cNvSpPr txBox="1">
              <a:spLocks noChangeArrowheads="1"/>
            </p:cNvSpPr>
            <p:nvPr/>
          </p:nvSpPr>
          <p:spPr bwMode="auto">
            <a:xfrm>
              <a:off x="6847874" y="3082794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7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61156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0" name="TextBox 8"/>
            <p:cNvSpPr txBox="1">
              <a:spLocks noChangeArrowheads="1"/>
            </p:cNvSpPr>
            <p:nvPr/>
          </p:nvSpPr>
          <p:spPr bwMode="auto">
            <a:xfrm>
              <a:off x="6847874" y="2527449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8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33401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2" name="TextBox 8"/>
            <p:cNvSpPr txBox="1">
              <a:spLocks noChangeArrowheads="1"/>
            </p:cNvSpPr>
            <p:nvPr/>
          </p:nvSpPr>
          <p:spPr bwMode="auto">
            <a:xfrm>
              <a:off x="6730854" y="2249900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4.5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56436" y="2677756"/>
              <a:ext cx="443986" cy="79850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356436" y="2757605"/>
              <a:ext cx="443986" cy="208128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800422" y="2703140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800422" y="2729984"/>
              <a:ext cx="443986" cy="210657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20"/>
            <p:cNvSpPr txBox="1">
              <a:spLocks noChangeArrowheads="1"/>
            </p:cNvSpPr>
            <p:nvPr/>
          </p:nvSpPr>
          <p:spPr bwMode="auto">
            <a:xfrm>
              <a:off x="6949615" y="4923347"/>
              <a:ext cx="171841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Cholestérol </a:t>
              </a:r>
              <a:r>
                <a:rPr lang="fr-FR" sz="1200" b="1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total:HDL-c</a:t>
              </a:r>
              <a:endParaRPr lang="fr-FR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17"/>
            <p:cNvCxnSpPr>
              <a:cxnSpLocks noChangeShapeType="1"/>
            </p:cNvCxnSpPr>
            <p:nvPr/>
          </p:nvCxnSpPr>
          <p:spPr bwMode="auto">
            <a:xfrm flipH="1">
              <a:off x="6946160" y="4834186"/>
              <a:ext cx="1737849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6" name="Straight Connector 17"/>
            <p:cNvCxnSpPr>
              <a:cxnSpLocks noChangeShapeType="1"/>
            </p:cNvCxnSpPr>
            <p:nvPr/>
          </p:nvCxnSpPr>
          <p:spPr bwMode="auto">
            <a:xfrm>
              <a:off x="7026832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  <p:grpSp>
        <p:nvGrpSpPr>
          <p:cNvPr id="109" name="Groupe 108"/>
          <p:cNvGrpSpPr/>
          <p:nvPr/>
        </p:nvGrpSpPr>
        <p:grpSpPr>
          <a:xfrm>
            <a:off x="686994" y="1988436"/>
            <a:ext cx="5181150" cy="3119577"/>
            <a:chOff x="686994" y="1988436"/>
            <a:chExt cx="5181150" cy="3119577"/>
          </a:xfrm>
        </p:grpSpPr>
        <p:sp>
          <p:nvSpPr>
            <p:cNvPr id="17" name="Rectangle 16"/>
            <p:cNvSpPr/>
            <p:nvPr/>
          </p:nvSpPr>
          <p:spPr>
            <a:xfrm>
              <a:off x="3582613" y="3386578"/>
              <a:ext cx="443986" cy="70032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898012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686994" y="2813892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</a:t>
              </a:r>
            </a:p>
          </p:txBody>
        </p:sp>
        <p:cxnSp>
          <p:nvCxnSpPr>
            <p:cNvPr id="21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45187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686994" y="336775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cxnSp>
          <p:nvCxnSpPr>
            <p:cNvPr id="2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28329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765541" y="419917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6" name="TextBox 18"/>
            <p:cNvSpPr txBox="1">
              <a:spLocks noChangeArrowheads="1"/>
            </p:cNvSpPr>
            <p:nvPr/>
          </p:nvSpPr>
          <p:spPr bwMode="auto">
            <a:xfrm>
              <a:off x="844088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27" name="Straight Connector 5"/>
            <p:cNvCxnSpPr>
              <a:cxnSpLocks noChangeShapeType="1"/>
            </p:cNvCxnSpPr>
            <p:nvPr/>
          </p:nvCxnSpPr>
          <p:spPr bwMode="auto">
            <a:xfrm rot="10800000">
              <a:off x="942374" y="20664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686994" y="1988436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</p:txBody>
        </p:sp>
        <p:sp>
          <p:nvSpPr>
            <p:cNvPr id="29" name="TextBox 18"/>
            <p:cNvSpPr txBox="1">
              <a:spLocks noChangeArrowheads="1"/>
            </p:cNvSpPr>
            <p:nvPr/>
          </p:nvSpPr>
          <p:spPr bwMode="auto">
            <a:xfrm>
              <a:off x="765541" y="4489335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30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942374" y="45660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31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00572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765541" y="392160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3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37292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765541" y="364509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35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1753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6" name="TextBox 12"/>
            <p:cNvSpPr txBox="1">
              <a:spLocks noChangeArrowheads="1"/>
            </p:cNvSpPr>
            <p:nvPr/>
          </p:nvSpPr>
          <p:spPr bwMode="auto">
            <a:xfrm>
              <a:off x="686994" y="3091195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cxnSp>
          <p:nvCxnSpPr>
            <p:cNvPr id="37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61996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8" name="TextBox 8"/>
            <p:cNvSpPr txBox="1">
              <a:spLocks noChangeArrowheads="1"/>
            </p:cNvSpPr>
            <p:nvPr/>
          </p:nvSpPr>
          <p:spPr bwMode="auto">
            <a:xfrm>
              <a:off x="686994" y="253584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</a:t>
              </a:r>
            </a:p>
          </p:txBody>
        </p:sp>
        <p:cxnSp>
          <p:nvCxnSpPr>
            <p:cNvPr id="3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342420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0" name="TextBox 8"/>
            <p:cNvSpPr txBox="1">
              <a:spLocks noChangeArrowheads="1"/>
            </p:cNvSpPr>
            <p:nvPr/>
          </p:nvSpPr>
          <p:spPr bwMode="auto">
            <a:xfrm>
              <a:off x="686994" y="2258300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1106096" y="4923347"/>
              <a:ext cx="121507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Cholestérol total</a:t>
              </a:r>
            </a:p>
          </p:txBody>
        </p:sp>
        <p:sp>
          <p:nvSpPr>
            <p:cNvPr id="42" name="TextBox 20"/>
            <p:cNvSpPr txBox="1">
              <a:spLocks noChangeArrowheads="1"/>
            </p:cNvSpPr>
            <p:nvPr/>
          </p:nvSpPr>
          <p:spPr bwMode="auto">
            <a:xfrm>
              <a:off x="2747920" y="4923347"/>
              <a:ext cx="4520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HDL-c</a:t>
              </a:r>
            </a:p>
          </p:txBody>
        </p: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3790847" y="4923347"/>
              <a:ext cx="4360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LDL-c</a:t>
              </a:r>
            </a:p>
          </p:txBody>
        </p: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4716351" y="4923347"/>
              <a:ext cx="9485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Triglycérides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64018" y="2299223"/>
              <a:ext cx="443986" cy="4792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64018" y="2347151"/>
              <a:ext cx="443986" cy="24939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23316" y="4126147"/>
              <a:ext cx="443986" cy="45719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23316" y="4136073"/>
              <a:ext cx="443986" cy="70227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2613" y="3454091"/>
              <a:ext cx="443986" cy="13790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41911" y="2856515"/>
              <a:ext cx="443986" cy="261011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41911" y="2867477"/>
              <a:ext cx="443986" cy="197275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08004" y="2351406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08004" y="2362092"/>
              <a:ext cx="443986" cy="247899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63809" y="4114933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63809" y="4130179"/>
              <a:ext cx="443986" cy="7075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22875" y="3438927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22875" y="3453239"/>
              <a:ext cx="443986" cy="138635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5898" y="2787630"/>
              <a:ext cx="443986" cy="261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85898" y="2866719"/>
              <a:ext cx="443986" cy="196984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5" name="Straight Connector 17"/>
            <p:cNvCxnSpPr>
              <a:cxnSpLocks noChangeShapeType="1"/>
            </p:cNvCxnSpPr>
            <p:nvPr/>
          </p:nvCxnSpPr>
          <p:spPr bwMode="auto">
            <a:xfrm>
              <a:off x="1019224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7" name="Straight Connector 17"/>
            <p:cNvCxnSpPr>
              <a:cxnSpLocks noChangeShapeType="1"/>
            </p:cNvCxnSpPr>
            <p:nvPr/>
          </p:nvCxnSpPr>
          <p:spPr bwMode="auto">
            <a:xfrm flipH="1">
              <a:off x="942374" y="4834186"/>
              <a:ext cx="4925770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  <p:sp>
        <p:nvSpPr>
          <p:cNvPr id="9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sp>
        <p:nvSpPr>
          <p:cNvPr id="92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5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5"/>
          <p:cNvSpPr txBox="1">
            <a:spLocks/>
          </p:cNvSpPr>
          <p:nvPr/>
        </p:nvSpPr>
        <p:spPr bwMode="auto">
          <a:xfrm>
            <a:off x="1718495" y="1233167"/>
            <a:ext cx="6084170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2200" dirty="0">
                <a:solidFill>
                  <a:srgbClr val="CC3300"/>
                </a:solidFill>
              </a:rPr>
              <a:t>Modification moyenne de la créatinine (mg/dl)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251520" y="5886293"/>
            <a:ext cx="8568952" cy="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1600" kern="0" dirty="0">
                <a:solidFill>
                  <a:srgbClr val="000066"/>
                </a:solidFill>
              </a:rPr>
              <a:t>Modification faible, stable de la créatinine sous DTG/ABC/3TC, due à l’inhibition par DTG de la sécrétion tubulaire de la créatinine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69494" y="1419130"/>
            <a:ext cx="8390938" cy="4386134"/>
            <a:chOff x="69494" y="1419130"/>
            <a:chExt cx="8390938" cy="4386134"/>
          </a:xfrm>
        </p:grpSpPr>
        <p:sp>
          <p:nvSpPr>
            <p:cNvPr id="5" name="TextBox 4"/>
            <p:cNvSpPr txBox="1"/>
            <p:nvPr/>
          </p:nvSpPr>
          <p:spPr>
            <a:xfrm>
              <a:off x="4420489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256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3124345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262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826314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275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652120" y="5343599"/>
              <a:ext cx="439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237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8020889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240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249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13386" y="5343599"/>
              <a:ext cx="1253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DTG/ABC/3TC</a:t>
              </a:r>
            </a:p>
            <a:p>
              <a:pPr algn="r"/>
              <a:r>
                <a:rPr lang="fr-FR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Poursuite ARV</a:t>
              </a:r>
              <a:endParaRPr lang="fr-FR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835229" y="5156274"/>
              <a:ext cx="928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 patients</a:t>
              </a: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4178371" y="5106075"/>
              <a:ext cx="8162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Semaine</a:t>
              </a:r>
            </a:p>
          </p:txBody>
        </p:sp>
        <p:sp>
          <p:nvSpPr>
            <p:cNvPr id="18" name="TextBox 21"/>
            <p:cNvSpPr txBox="1"/>
            <p:nvPr/>
          </p:nvSpPr>
          <p:spPr>
            <a:xfrm>
              <a:off x="1860036" y="494528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J0</a:t>
              </a:r>
            </a:p>
          </p:txBody>
        </p:sp>
        <p:sp>
          <p:nvSpPr>
            <p:cNvPr id="19" name="TextBox 22"/>
            <p:cNvSpPr txBox="1"/>
            <p:nvPr/>
          </p:nvSpPr>
          <p:spPr>
            <a:xfrm>
              <a:off x="3218063" y="494528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0" name="TextBox 23"/>
            <p:cNvSpPr txBox="1"/>
            <p:nvPr/>
          </p:nvSpPr>
          <p:spPr>
            <a:xfrm>
              <a:off x="4479033" y="494528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1" name="TextBox 24"/>
            <p:cNvSpPr txBox="1"/>
            <p:nvPr/>
          </p:nvSpPr>
          <p:spPr>
            <a:xfrm>
              <a:off x="5652121" y="494528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2" name="TextBox 25"/>
            <p:cNvSpPr txBox="1"/>
            <p:nvPr/>
          </p:nvSpPr>
          <p:spPr>
            <a:xfrm>
              <a:off x="8029649" y="494528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  <p:grpSp>
          <p:nvGrpSpPr>
            <p:cNvPr id="23" name="Groupe 22"/>
            <p:cNvGrpSpPr/>
            <p:nvPr/>
          </p:nvGrpSpPr>
          <p:grpSpPr>
            <a:xfrm>
              <a:off x="2339617" y="1720141"/>
              <a:ext cx="3613118" cy="307777"/>
              <a:chOff x="4716016" y="2125959"/>
              <a:chExt cx="3613118" cy="307777"/>
            </a:xfrm>
          </p:grpSpPr>
          <p:sp>
            <p:nvSpPr>
              <p:cNvPr id="24" name="AutoShape 165"/>
              <p:cNvSpPr>
                <a:spLocks noChangeArrowheads="1"/>
              </p:cNvSpPr>
              <p:nvPr/>
            </p:nvSpPr>
            <p:spPr bwMode="auto">
              <a:xfrm>
                <a:off x="4716016" y="2157100"/>
                <a:ext cx="3613118" cy="25603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Rectangle 48"/>
              <p:cNvSpPr>
                <a:spLocks/>
              </p:cNvSpPr>
              <p:nvPr/>
            </p:nvSpPr>
            <p:spPr bwMode="auto">
              <a:xfrm>
                <a:off x="4837945" y="2233521"/>
                <a:ext cx="107950" cy="97734"/>
              </a:xfrm>
              <a:prstGeom prst="rect">
                <a:avLst/>
              </a:prstGeom>
              <a:solidFill>
                <a:srgbClr val="000066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Rectangle 49"/>
              <p:cNvSpPr>
                <a:spLocks/>
              </p:cNvSpPr>
              <p:nvPr/>
            </p:nvSpPr>
            <p:spPr bwMode="auto">
              <a:xfrm>
                <a:off x="6300192" y="2233521"/>
                <a:ext cx="107950" cy="97734"/>
              </a:xfrm>
              <a:prstGeom prst="rect">
                <a:avLst/>
              </a:prstGeom>
              <a:solidFill>
                <a:srgbClr val="FF6600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ZoneTexte 52"/>
              <p:cNvSpPr txBox="1">
                <a:spLocks noChangeArrowheads="1"/>
              </p:cNvSpPr>
              <p:nvPr/>
            </p:nvSpPr>
            <p:spPr bwMode="auto">
              <a:xfrm>
                <a:off x="4950657" y="2125959"/>
                <a:ext cx="12136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DTG/ABC/3TC</a:t>
                </a:r>
              </a:p>
            </p:txBody>
          </p:sp>
          <p:sp>
            <p:nvSpPr>
              <p:cNvPr id="29" name="ZoneTexte 53"/>
              <p:cNvSpPr txBox="1">
                <a:spLocks noChangeArrowheads="1"/>
              </p:cNvSpPr>
              <p:nvPr/>
            </p:nvSpPr>
            <p:spPr bwMode="auto">
              <a:xfrm>
                <a:off x="6412904" y="2125959"/>
                <a:ext cx="191623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Poursuite ARV en cours</a:t>
                </a:r>
              </a:p>
            </p:txBody>
          </p:sp>
        </p:grp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94" y="1419130"/>
              <a:ext cx="8318929" cy="3744416"/>
            </a:xfrm>
            <a:prstGeom prst="rect">
              <a:avLst/>
            </a:prstGeom>
          </p:spPr>
        </p:pic>
      </p:grpSp>
      <p:sp>
        <p:nvSpPr>
          <p:cNvPr id="32" name="ZoneTexte 31"/>
          <p:cNvSpPr txBox="1"/>
          <p:nvPr/>
        </p:nvSpPr>
        <p:spPr>
          <a:xfrm>
            <a:off x="8338368" y="3354639"/>
            <a:ext cx="584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0,01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338368" y="2855289"/>
            <a:ext cx="698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0,087</a:t>
            </a: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43608" y="1229851"/>
            <a:ext cx="7105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fr-FR" sz="2400" dirty="0">
                <a:solidFill>
                  <a:srgbClr val="CC3300"/>
                </a:solidFill>
              </a:rPr>
              <a:t>Satisfaction du traitement (HIVTSQ)</a:t>
            </a:r>
          </a:p>
          <a:p>
            <a:pPr algn="ctr"/>
            <a:r>
              <a:rPr lang="fr-FR" sz="2400" dirty="0">
                <a:solidFill>
                  <a:srgbClr val="CC3300"/>
                </a:solidFill>
              </a:rPr>
              <a:t>Modification moyenne ajustée du score total à S24</a:t>
            </a:r>
          </a:p>
        </p:txBody>
      </p:sp>
      <p:sp>
        <p:nvSpPr>
          <p:cNvPr id="8" name="TextBox 13"/>
          <p:cNvSpPr txBox="1"/>
          <p:nvPr/>
        </p:nvSpPr>
        <p:spPr>
          <a:xfrm>
            <a:off x="5184068" y="2877603"/>
            <a:ext cx="352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Différence moyenne ajustée à S24 (IC 95 %) : 2,4 (1,3 - 3,5) ; p &lt; 0,001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0800" y="5817142"/>
            <a:ext cx="8661661" cy="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1800" kern="0" dirty="0">
                <a:solidFill>
                  <a:srgbClr val="000066"/>
                </a:solidFill>
              </a:rPr>
              <a:t>A l’inclusion, les scores globaux de satisfaction du traitement étaient similaires entre les 2 groupes</a:t>
            </a:r>
          </a:p>
        </p:txBody>
      </p:sp>
      <p:sp>
        <p:nvSpPr>
          <p:cNvPr id="14" name="AutoShape 165"/>
          <p:cNvSpPr>
            <a:spLocks noChangeArrowheads="1"/>
          </p:cNvSpPr>
          <p:nvPr/>
        </p:nvSpPr>
        <p:spPr bwMode="auto">
          <a:xfrm>
            <a:off x="2640636" y="2071880"/>
            <a:ext cx="4320481" cy="3797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fr-FR" sz="2800" dirty="0">
              <a:solidFill>
                <a:srgbClr val="000066"/>
              </a:solidFill>
            </a:endParaRPr>
          </a:p>
        </p:txBody>
      </p:sp>
      <p:sp>
        <p:nvSpPr>
          <p:cNvPr id="15" name="Rectangle 48"/>
          <p:cNvSpPr>
            <a:spLocks/>
          </p:cNvSpPr>
          <p:nvPr/>
        </p:nvSpPr>
        <p:spPr bwMode="auto">
          <a:xfrm>
            <a:off x="2965738" y="2220673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16" name="Rectangle 49"/>
          <p:cNvSpPr>
            <a:spLocks/>
          </p:cNvSpPr>
          <p:nvPr/>
        </p:nvSpPr>
        <p:spPr bwMode="auto">
          <a:xfrm>
            <a:off x="4667395" y="2220673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17" name="ZoneTexte 52"/>
          <p:cNvSpPr txBox="1">
            <a:spLocks noChangeArrowheads="1"/>
          </p:cNvSpPr>
          <p:nvPr/>
        </p:nvSpPr>
        <p:spPr bwMode="auto">
          <a:xfrm>
            <a:off x="3078450" y="2113111"/>
            <a:ext cx="13648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18" name="ZoneTexte 53"/>
          <p:cNvSpPr txBox="1">
            <a:spLocks noChangeArrowheads="1"/>
          </p:cNvSpPr>
          <p:nvPr/>
        </p:nvSpPr>
        <p:spPr bwMode="auto">
          <a:xfrm>
            <a:off x="4780107" y="2113111"/>
            <a:ext cx="21681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Poursuite ARV en cours</a:t>
            </a: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Etude STRIIVING : switch pour DTG/ABC/3TC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91" y="2197569"/>
            <a:ext cx="8460432" cy="3441290"/>
          </a:xfrm>
          <a:prstGeom prst="rect">
            <a:avLst/>
          </a:prstGeom>
        </p:spPr>
      </p:pic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70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15280</TotalTime>
  <Words>1096</Words>
  <Application>Microsoft Office PowerPoint</Application>
  <PresentationFormat>Affichage à l'écran (4:3)</PresentationFormat>
  <Paragraphs>379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ARV_trials_2016</vt:lpstr>
      <vt:lpstr>Switch pour schéma avec DTG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  <vt:lpstr>Etude STRIIVING : switch pour DTG/ABC/3TC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Utilisateur</cp:lastModifiedBy>
  <cp:revision>551</cp:revision>
  <dcterms:created xsi:type="dcterms:W3CDTF">2014-11-11T16:43:33Z</dcterms:created>
  <dcterms:modified xsi:type="dcterms:W3CDTF">2018-01-31T14:49:11Z</dcterms:modified>
</cp:coreProperties>
</file>