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65" r:id="rId2"/>
    <p:sldId id="298" r:id="rId3"/>
    <p:sldId id="299" r:id="rId4"/>
    <p:sldId id="305" r:id="rId5"/>
    <p:sldId id="294" r:id="rId6"/>
    <p:sldId id="301" r:id="rId7"/>
    <p:sldId id="295" r:id="rId8"/>
    <p:sldId id="306" r:id="rId9"/>
    <p:sldId id="304" r:id="rId10"/>
    <p:sldId id="307" r:id="rId11"/>
    <p:sldId id="308" r:id="rId12"/>
    <p:sldId id="303" r:id="rId13"/>
    <p:sldId id="302" r:id="rId14"/>
  </p:sldIdLst>
  <p:sldSz cx="9144000" cy="6858000" type="screen4x3"/>
  <p:notesSz cx="6759575" cy="9867900"/>
  <p:custDataLst>
    <p:tags r:id="rId16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59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2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ilisateur de Microsoft Office" initials="Office" lastIdx="1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7030A0"/>
    <a:srgbClr val="F66900"/>
    <a:srgbClr val="FFFFFF"/>
    <a:srgbClr val="6338A2"/>
    <a:srgbClr val="333399"/>
    <a:srgbClr val="CC3300"/>
    <a:srgbClr val="000066"/>
    <a:srgbClr val="CB00CC"/>
    <a:srgbClr val="FFAD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6502" autoAdjust="0"/>
    <p:restoredTop sz="94559" autoAdjust="0"/>
  </p:normalViewPr>
  <p:slideViewPr>
    <p:cSldViewPr snapToGrid="0" snapToObjects="1" showGuides="1">
      <p:cViewPr>
        <p:scale>
          <a:sx n="100" d="100"/>
          <a:sy n="100" d="100"/>
        </p:scale>
        <p:origin x="-1848" y="-234"/>
      </p:cViewPr>
      <p:guideLst>
        <p:guide orient="horz" pos="459"/>
        <p:guide orient="horz" pos="322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-1696" y="-120"/>
      </p:cViewPr>
      <p:guideLst>
        <p:guide orient="horz" pos="3108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2591965022145"/>
          <c:y val="6.5751998757261093E-2"/>
          <c:w val="0.84842537287077302"/>
          <c:h val="0.860460607105156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F/TAF</c:v>
                </c:pt>
              </c:strCache>
            </c:strRef>
          </c:tx>
          <c:spPr>
            <a:solidFill>
              <a:srgbClr val="6338A2"/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eGFR</c:v>
                </c:pt>
              </c:strCache>
            </c:strRef>
          </c:cat>
          <c:val>
            <c:numRef>
              <c:f>Sheet1!$B$2</c:f>
              <c:numCache>
                <c:formatCode>0.0</c:formatCode>
                <c:ptCount val="1"/>
                <c:pt idx="0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D15-4520-B696-97ED97E517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TVD</c:v>
                </c:pt>
              </c:strCache>
            </c:strRef>
          </c:tx>
          <c:spPr>
            <a:solidFill>
              <a:srgbClr val="F66900"/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eGFR</c:v>
                </c:pt>
              </c:strCache>
            </c:strRef>
          </c:cat>
          <c:val>
            <c:numRef>
              <c:f>Sheet1!$C$2</c:f>
              <c:numCache>
                <c:formatCode>0.0</c:formatCode>
                <c:ptCount val="1"/>
                <c:pt idx="0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D15-4520-B696-97ED97E517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5"/>
        <c:axId val="133907584"/>
        <c:axId val="133909120"/>
      </c:barChart>
      <c:catAx>
        <c:axId val="13390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ln>
            <a:solidFill>
              <a:schemeClr val="tx1"/>
            </a:solidFill>
          </a:ln>
        </c:spPr>
        <c:crossAx val="133909120"/>
        <c:crossesAt val="0"/>
        <c:auto val="1"/>
        <c:lblAlgn val="ctr"/>
        <c:lblOffset val="100"/>
        <c:tickMarkSkip val="1"/>
        <c:noMultiLvlLbl val="0"/>
      </c:catAx>
      <c:valAx>
        <c:axId val="133909120"/>
        <c:scaling>
          <c:orientation val="minMax"/>
          <c:max val="20"/>
          <c:min val="-2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400">
                <a:solidFill>
                  <a:srgbClr val="000066"/>
                </a:solidFill>
              </a:defRPr>
            </a:pPr>
            <a:endParaRPr lang="fr-FR"/>
          </a:p>
        </c:txPr>
        <c:crossAx val="133907584"/>
        <c:crosses val="autoZero"/>
        <c:crossBetween val="between"/>
        <c:majorUnit val="10"/>
      </c:valAx>
    </c:plotArea>
    <c:plotVisOnly val="1"/>
    <c:dispBlanksAs val="zero"/>
    <c:showDLblsOverMax val="0"/>
  </c:chart>
  <c:txPr>
    <a:bodyPr/>
    <a:lstStyle/>
    <a:p>
      <a:pPr>
        <a:defRPr sz="1791"/>
      </a:pPr>
      <a:endParaRPr lang="fr-F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7C90613-0EB8-4EFE-B778-600831C36E62}" type="datetimeFigureOut">
              <a:rPr lang="fr-FR"/>
              <a:pPr>
                <a:defRPr/>
              </a:pPr>
              <a:t>01/06/2017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275" y="4687888"/>
            <a:ext cx="5407025" cy="44402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121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562350" y="9091613"/>
            <a:ext cx="29257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E41F8231-F6E0-4A34-B03D-A10D380ACFD2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8FA5BA65-8993-425A-9928-196FA6BC2CF8}" type="slidenum">
              <a:rPr lang="fr-FR" altLang="fr-FR" sz="1300"/>
              <a:pPr>
                <a:spcBef>
                  <a:spcPct val="0"/>
                </a:spcBef>
              </a:pPr>
              <a:t>2</a:t>
            </a:fld>
            <a:endParaRPr lang="fr-FR" altLang="fr-FR" sz="13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6890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2560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25605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7869915-1BE4-46CA-AE24-84BEF052E067}" type="slidenum">
              <a:rPr lang="fr-FR" altLang="fr-FR" sz="12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47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482FAF63-CD34-47A5-8E66-1D213CF3D86F}" type="slidenum">
              <a:rPr lang="fr-FR" altLang="fr-FR" sz="1300"/>
              <a:pPr>
                <a:spcBef>
                  <a:spcPct val="0"/>
                </a:spcBef>
              </a:pPr>
              <a:t>4</a:t>
            </a:fld>
            <a:endParaRPr lang="fr-FR" altLang="fr-FR" sz="1300"/>
          </a:p>
        </p:txBody>
      </p:sp>
    </p:spTree>
    <p:extLst>
      <p:ext uri="{BB962C8B-B14F-4D97-AF65-F5344CB8AC3E}">
        <p14:creationId xmlns:p14="http://schemas.microsoft.com/office/powerpoint/2010/main" val="2602459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492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93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6759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54" tIns="46578" rIns="93154" bIns="46578"/>
          <a:lstStyle>
            <a:lvl1pPr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440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7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9831DF8-6BBA-456E-AA60-A379A74C7614}" type="slidenum">
              <a:rPr lang="fr-FR" altLang="fr-FR" sz="1200">
                <a:solidFill>
                  <a:srgbClr val="000000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fr-FR" altLang="fr-FR" sz="12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002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3950" y="6613525"/>
            <a:ext cx="247650" cy="16827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136A25B0-ACF8-41B3-8305-6BF4D6EF8273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302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altLang="fr-FR" sz="3200" dirty="0">
                <a:latin typeface="Calibri" panose="020F0502020204030204" pitchFamily="34" charset="0"/>
              </a:rPr>
              <a:t>Switch de TDF pour TAF</a:t>
            </a:r>
          </a:p>
        </p:txBody>
      </p:sp>
      <p:sp>
        <p:nvSpPr>
          <p:cNvPr id="2051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Etude GS-US-292-0109</a:t>
            </a:r>
          </a:p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sz="2800" b="1" dirty="0">
                <a:solidFill>
                  <a:srgbClr val="CC3300"/>
                </a:solidFill>
                <a:latin typeface="Calibri" pitchFamily="34" charset="0"/>
              </a:rPr>
              <a:t>Etude GS-US-311-1089</a:t>
            </a:r>
            <a:r>
              <a:rPr lang="en-US" sz="2800" b="1" dirty="0">
                <a:solidFill>
                  <a:srgbClr val="C0C0C0"/>
                </a:solidFill>
                <a:latin typeface="Calibri" pitchFamily="34" charset="0"/>
              </a:rPr>
              <a:t>		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oneTexte 4"/>
          <p:cNvSpPr txBox="1">
            <a:spLocks noChangeArrowheads="1"/>
          </p:cNvSpPr>
          <p:nvPr/>
        </p:nvSpPr>
        <p:spPr bwMode="auto">
          <a:xfrm>
            <a:off x="1845414" y="1117274"/>
            <a:ext cx="54909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Modification des marqueurs rénaux à S96</a:t>
            </a:r>
          </a:p>
        </p:txBody>
      </p:sp>
      <p:sp>
        <p:nvSpPr>
          <p:cNvPr id="70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</a:p>
        </p:txBody>
      </p:sp>
      <p:sp>
        <p:nvSpPr>
          <p:cNvPr id="68" name="ZoneTexte 69"/>
          <p:cNvSpPr txBox="1">
            <a:spLocks noChangeArrowheads="1"/>
          </p:cNvSpPr>
          <p:nvPr/>
        </p:nvSpPr>
        <p:spPr bwMode="auto">
          <a:xfrm>
            <a:off x="4897438" y="6570663"/>
            <a:ext cx="42418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>
              <a:buNone/>
            </a:pPr>
            <a:r>
              <a:rPr lang="fr-FR" sz="1200" i="1" dirty="0" err="1"/>
              <a:t>Raffi</a:t>
            </a:r>
            <a:r>
              <a:rPr lang="fr-FR" sz="1200" i="1" dirty="0"/>
              <a:t> F. J </a:t>
            </a:r>
            <a:r>
              <a:rPr lang="fr-FR" sz="1200" i="1" dirty="0" err="1"/>
              <a:t>Acquir</a:t>
            </a:r>
            <a:r>
              <a:rPr lang="fr-FR" sz="1200" i="1" dirty="0"/>
              <a:t> Immune </a:t>
            </a:r>
            <a:r>
              <a:rPr lang="fr-FR" sz="1200" i="1" dirty="0" err="1"/>
              <a:t>Defic</a:t>
            </a:r>
            <a:r>
              <a:rPr lang="fr-FR" sz="1200" i="1" dirty="0"/>
              <a:t> </a:t>
            </a:r>
            <a:r>
              <a:rPr lang="fr-FR" sz="1200" i="1" dirty="0" err="1"/>
              <a:t>Syndr</a:t>
            </a:r>
            <a:r>
              <a:rPr lang="fr-FR" sz="1200" i="1" dirty="0"/>
              <a:t>. 2017;75:226-31</a:t>
            </a:r>
            <a:endParaRPr lang="fr-FR" sz="1200" i="1" dirty="0"/>
          </a:p>
        </p:txBody>
      </p:sp>
      <p:sp>
        <p:nvSpPr>
          <p:cNvPr id="33" name="Espace réservé du contenu 32"/>
          <p:cNvSpPr>
            <a:spLocks noGrp="1"/>
          </p:cNvSpPr>
          <p:nvPr>
            <p:ph idx="1"/>
          </p:nvPr>
        </p:nvSpPr>
        <p:spPr>
          <a:xfrm>
            <a:off x="50800" y="5666469"/>
            <a:ext cx="9024938" cy="81988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b="1" dirty="0">
                <a:latin typeface="+mj-lt"/>
              </a:rPr>
              <a:t>Arrêt pour événement indésirable rénal</a:t>
            </a:r>
          </a:p>
          <a:p>
            <a:pPr lvl="1">
              <a:spcBef>
                <a:spcPts val="0"/>
              </a:spcBef>
            </a:pPr>
            <a:r>
              <a:rPr lang="fr-FR" sz="1600" dirty="0"/>
              <a:t>F/TAF = 0</a:t>
            </a:r>
          </a:p>
          <a:p>
            <a:pPr lvl="1">
              <a:spcBef>
                <a:spcPts val="0"/>
              </a:spcBef>
            </a:pPr>
            <a:r>
              <a:rPr lang="fr-FR" sz="1600" dirty="0"/>
              <a:t>F/TDF = 2 (élévation créatinine = 1, </a:t>
            </a:r>
            <a:r>
              <a:rPr lang="fr-FR" sz="1600" dirty="0" err="1"/>
              <a:t>tubulopathie</a:t>
            </a:r>
            <a:r>
              <a:rPr lang="fr-FR" sz="1600" dirty="0"/>
              <a:t> = 1)</a:t>
            </a:r>
          </a:p>
          <a:p>
            <a:pPr>
              <a:spcBef>
                <a:spcPts val="0"/>
              </a:spcBef>
            </a:pPr>
            <a:endParaRPr lang="fr-FR" sz="1600" dirty="0"/>
          </a:p>
        </p:txBody>
      </p:sp>
      <p:sp>
        <p:nvSpPr>
          <p:cNvPr id="78" name="Rectangle 77"/>
          <p:cNvSpPr/>
          <p:nvPr/>
        </p:nvSpPr>
        <p:spPr>
          <a:xfrm>
            <a:off x="2781390" y="1762201"/>
            <a:ext cx="5887189" cy="369332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r>
              <a:rPr lang="fr-FR" b="1" dirty="0">
                <a:solidFill>
                  <a:srgbClr val="CC3300"/>
                </a:solidFill>
                <a:latin typeface="+mj-lt"/>
              </a:rPr>
              <a:t>Rapport </a:t>
            </a:r>
            <a:r>
              <a:rPr lang="fr-FR" b="1" dirty="0" err="1">
                <a:solidFill>
                  <a:srgbClr val="CC3300"/>
                </a:solidFill>
                <a:latin typeface="+mj-lt"/>
              </a:rPr>
              <a:t>protéinurie:créatininurie</a:t>
            </a:r>
            <a:r>
              <a:rPr lang="fr-FR" b="1" dirty="0">
                <a:solidFill>
                  <a:srgbClr val="CC3300"/>
                </a:solidFill>
                <a:latin typeface="+mj-lt"/>
              </a:rPr>
              <a:t> (% modification médiane)</a:t>
            </a:r>
          </a:p>
        </p:txBody>
      </p:sp>
      <p:sp>
        <p:nvSpPr>
          <p:cNvPr id="140" name="Rectangle 6"/>
          <p:cNvSpPr>
            <a:spLocks noChangeArrowheads="1"/>
          </p:cNvSpPr>
          <p:nvPr/>
        </p:nvSpPr>
        <p:spPr bwMode="auto">
          <a:xfrm>
            <a:off x="-10674" y="1787180"/>
            <a:ext cx="2268000" cy="414000"/>
          </a:xfrm>
          <a:prstGeom prst="rect">
            <a:avLst/>
          </a:prstGeom>
          <a:noFill/>
          <a:ln>
            <a:noFill/>
          </a:ln>
          <a:extLst/>
        </p:spPr>
        <p:txBody>
          <a:bodyPr tIns="91440" bIns="91440" anchor="ctr" anchorCtr="0"/>
          <a:lstStyle/>
          <a:p>
            <a:pPr algn="ctr">
              <a:lnSpc>
                <a:spcPct val="90000"/>
              </a:lnSpc>
            </a:pPr>
            <a:r>
              <a:rPr lang="fr-FR" altLang="en-US" b="1" dirty="0" err="1">
                <a:solidFill>
                  <a:srgbClr val="CC3300"/>
                </a:solidFill>
                <a:latin typeface="+mj-lt"/>
                <a:ea typeface="MS PGothic" pitchFamily="34" charset="-128"/>
              </a:rPr>
              <a:t>DFGe</a:t>
            </a:r>
            <a:endParaRPr lang="fr-FR" altLang="en-US" b="1" dirty="0">
              <a:solidFill>
                <a:srgbClr val="CC3300"/>
              </a:solidFill>
              <a:latin typeface="+mj-lt"/>
              <a:ea typeface="MS PGothic" pitchFamily="34" charset="-128"/>
            </a:endParaRPr>
          </a:p>
          <a:p>
            <a:pPr algn="ctr">
              <a:lnSpc>
                <a:spcPct val="90000"/>
              </a:lnSpc>
            </a:pPr>
            <a:r>
              <a:rPr lang="fr-FR" altLang="en-US" b="1" dirty="0">
                <a:solidFill>
                  <a:srgbClr val="CC3300"/>
                </a:solidFill>
                <a:latin typeface="+mj-lt"/>
              </a:rPr>
              <a:t>Modification médiane (ml/min)</a:t>
            </a:r>
            <a:endParaRPr lang="fr-FR" altLang="en-US" b="1" dirty="0">
              <a:solidFill>
                <a:srgbClr val="CC3300"/>
              </a:solidFill>
              <a:latin typeface="+mj-lt"/>
              <a:ea typeface="MS PGothic" pitchFamily="34" charset="-128"/>
            </a:endParaRPr>
          </a:p>
        </p:txBody>
      </p:sp>
      <p:grpSp>
        <p:nvGrpSpPr>
          <p:cNvPr id="133" name="Grouper 10"/>
          <p:cNvGrpSpPr/>
          <p:nvPr/>
        </p:nvGrpSpPr>
        <p:grpSpPr>
          <a:xfrm>
            <a:off x="698061" y="2417521"/>
            <a:ext cx="1093214" cy="628666"/>
            <a:chOff x="7636344" y="2196302"/>
            <a:chExt cx="1093214" cy="512916"/>
          </a:xfrm>
        </p:grpSpPr>
        <p:sp>
          <p:nvSpPr>
            <p:cNvPr id="134" name="AutoShape 165"/>
            <p:cNvSpPr>
              <a:spLocks noChangeArrowheads="1"/>
            </p:cNvSpPr>
            <p:nvPr/>
          </p:nvSpPr>
          <p:spPr bwMode="auto">
            <a:xfrm>
              <a:off x="7636344" y="2196302"/>
              <a:ext cx="1093214" cy="51291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18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35" name="Rectangle 56"/>
            <p:cNvSpPr>
              <a:spLocks noChangeArrowheads="1"/>
            </p:cNvSpPr>
            <p:nvPr/>
          </p:nvSpPr>
          <p:spPr bwMode="auto">
            <a:xfrm>
              <a:off x="7823942" y="2271513"/>
              <a:ext cx="180000" cy="146858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36" name="Rectangle 57"/>
            <p:cNvSpPr>
              <a:spLocks noChangeArrowheads="1"/>
            </p:cNvSpPr>
            <p:nvPr/>
          </p:nvSpPr>
          <p:spPr bwMode="auto">
            <a:xfrm>
              <a:off x="8076777" y="2231364"/>
              <a:ext cx="528158" cy="20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F/TAF </a:t>
              </a:r>
            </a:p>
          </p:txBody>
        </p:sp>
        <p:sp>
          <p:nvSpPr>
            <p:cNvPr id="137" name="Rectangle 59"/>
            <p:cNvSpPr>
              <a:spLocks noChangeArrowheads="1"/>
            </p:cNvSpPr>
            <p:nvPr/>
          </p:nvSpPr>
          <p:spPr bwMode="auto">
            <a:xfrm>
              <a:off x="7840802" y="2514804"/>
              <a:ext cx="180000" cy="146858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38" name="Rectangle 60"/>
            <p:cNvSpPr>
              <a:spLocks noChangeArrowheads="1"/>
            </p:cNvSpPr>
            <p:nvPr/>
          </p:nvSpPr>
          <p:spPr bwMode="auto">
            <a:xfrm>
              <a:off x="8076777" y="2468710"/>
              <a:ext cx="502638" cy="20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F/TDF</a:t>
              </a:r>
            </a:p>
          </p:txBody>
        </p:sp>
      </p:grpSp>
      <p:graphicFrame>
        <p:nvGraphicFramePr>
          <p:cNvPr id="13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6875796"/>
              </p:ext>
            </p:extLst>
          </p:nvPr>
        </p:nvGraphicFramePr>
        <p:xfrm>
          <a:off x="191524" y="3225429"/>
          <a:ext cx="2001147" cy="2501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1" name="ZoneTexte 140"/>
          <p:cNvSpPr txBox="1"/>
          <p:nvPr/>
        </p:nvSpPr>
        <p:spPr>
          <a:xfrm>
            <a:off x="1416172" y="3319392"/>
            <a:ext cx="274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333399"/>
                </a:solidFill>
                <a:latin typeface="+mn-lt"/>
              </a:rPr>
              <a:t>*</a:t>
            </a:r>
          </a:p>
        </p:txBody>
      </p:sp>
      <p:sp>
        <p:nvSpPr>
          <p:cNvPr id="142" name="ZoneTexte 141"/>
          <p:cNvSpPr txBox="1"/>
          <p:nvPr/>
        </p:nvSpPr>
        <p:spPr>
          <a:xfrm>
            <a:off x="868871" y="3640173"/>
            <a:ext cx="5039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10,0</a:t>
            </a:r>
          </a:p>
        </p:txBody>
      </p:sp>
      <p:sp>
        <p:nvSpPr>
          <p:cNvPr id="143" name="ZoneTexte 142"/>
          <p:cNvSpPr txBox="1"/>
          <p:nvPr/>
        </p:nvSpPr>
        <p:spPr>
          <a:xfrm>
            <a:off x="1492487" y="3965088"/>
            <a:ext cx="4129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4,0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2419176" y="2186966"/>
            <a:ext cx="6546790" cy="3465554"/>
            <a:chOff x="2540060" y="1816804"/>
            <a:chExt cx="6546790" cy="3465554"/>
          </a:xfrm>
        </p:grpSpPr>
        <p:sp>
          <p:nvSpPr>
            <p:cNvPr id="80" name="Rectangle 79"/>
            <p:cNvSpPr/>
            <p:nvPr/>
          </p:nvSpPr>
          <p:spPr>
            <a:xfrm>
              <a:off x="7636043" y="4534926"/>
              <a:ext cx="105509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* p &lt; 0,001</a:t>
              </a:r>
            </a:p>
          </p:txBody>
        </p:sp>
        <p:grpSp>
          <p:nvGrpSpPr>
            <p:cNvPr id="81" name="Groupe 80"/>
            <p:cNvGrpSpPr/>
            <p:nvPr/>
          </p:nvGrpSpPr>
          <p:grpSpPr>
            <a:xfrm>
              <a:off x="2808721" y="2249450"/>
              <a:ext cx="5109632" cy="2948032"/>
              <a:chOff x="-6851650" y="1849276"/>
              <a:chExt cx="6289675" cy="3200751"/>
            </a:xfrm>
          </p:grpSpPr>
          <p:sp>
            <p:nvSpPr>
              <p:cNvPr id="82" name="Line 8"/>
              <p:cNvSpPr>
                <a:spLocks noChangeShapeType="1"/>
              </p:cNvSpPr>
              <p:nvPr/>
            </p:nvSpPr>
            <p:spPr bwMode="auto">
              <a:xfrm flipV="1">
                <a:off x="-6762750" y="3721100"/>
                <a:ext cx="0" cy="1328927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3" name="Line 9"/>
              <p:cNvSpPr>
                <a:spLocks noChangeShapeType="1"/>
              </p:cNvSpPr>
              <p:nvPr/>
            </p:nvSpPr>
            <p:spPr bwMode="auto">
              <a:xfrm>
                <a:off x="-6762750" y="3721100"/>
                <a:ext cx="6200775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4" name="Line 10"/>
              <p:cNvSpPr>
                <a:spLocks noChangeShapeType="1"/>
              </p:cNvSpPr>
              <p:nvPr/>
            </p:nvSpPr>
            <p:spPr bwMode="auto">
              <a:xfrm flipV="1">
                <a:off x="-6762750" y="1849276"/>
                <a:ext cx="0" cy="187182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5" name="Line 11"/>
              <p:cNvSpPr>
                <a:spLocks noChangeShapeType="1"/>
              </p:cNvSpPr>
              <p:nvPr/>
            </p:nvSpPr>
            <p:spPr bwMode="auto">
              <a:xfrm>
                <a:off x="-6851650" y="2597150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6" name="Line 12"/>
              <p:cNvSpPr>
                <a:spLocks noChangeShapeType="1"/>
              </p:cNvSpPr>
              <p:nvPr/>
            </p:nvSpPr>
            <p:spPr bwMode="auto">
              <a:xfrm>
                <a:off x="-6851650" y="3721100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7" name="Line 13"/>
              <p:cNvSpPr>
                <a:spLocks noChangeShapeType="1"/>
              </p:cNvSpPr>
              <p:nvPr/>
            </p:nvSpPr>
            <p:spPr bwMode="auto">
              <a:xfrm>
                <a:off x="-6851650" y="2971800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8" name="Line 14"/>
              <p:cNvSpPr>
                <a:spLocks noChangeShapeType="1"/>
              </p:cNvSpPr>
              <p:nvPr/>
            </p:nvSpPr>
            <p:spPr bwMode="auto">
              <a:xfrm>
                <a:off x="-6851650" y="3344863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90" name="Line 16"/>
              <p:cNvSpPr>
                <a:spLocks noChangeShapeType="1"/>
              </p:cNvSpPr>
              <p:nvPr/>
            </p:nvSpPr>
            <p:spPr bwMode="auto">
              <a:xfrm>
                <a:off x="-6851650" y="4848225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91" name="Line 17"/>
              <p:cNvSpPr>
                <a:spLocks noChangeShapeType="1"/>
              </p:cNvSpPr>
              <p:nvPr/>
            </p:nvSpPr>
            <p:spPr bwMode="auto">
              <a:xfrm>
                <a:off x="-6851650" y="4473575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92" name="Line 18"/>
              <p:cNvSpPr>
                <a:spLocks noChangeShapeType="1"/>
              </p:cNvSpPr>
              <p:nvPr/>
            </p:nvSpPr>
            <p:spPr bwMode="auto">
              <a:xfrm>
                <a:off x="-6851650" y="4095750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94" name="Freeform 20"/>
              <p:cNvSpPr>
                <a:spLocks/>
              </p:cNvSpPr>
              <p:nvPr/>
            </p:nvSpPr>
            <p:spPr bwMode="auto">
              <a:xfrm>
                <a:off x="-5959475" y="3615885"/>
                <a:ext cx="381000" cy="105216"/>
              </a:xfrm>
              <a:custGeom>
                <a:avLst/>
                <a:gdLst>
                  <a:gd name="T0" fmla="*/ 240 w 240"/>
                  <a:gd name="T1" fmla="*/ 0 h 179"/>
                  <a:gd name="T2" fmla="*/ 0 w 240"/>
                  <a:gd name="T3" fmla="*/ 0 h 179"/>
                  <a:gd name="T4" fmla="*/ 0 w 240"/>
                  <a:gd name="T5" fmla="*/ 179 h 179"/>
                  <a:gd name="T6" fmla="*/ 240 w 240"/>
                  <a:gd name="T7" fmla="*/ 179 h 179"/>
                  <a:gd name="T8" fmla="*/ 240 w 240"/>
                  <a:gd name="T9" fmla="*/ 0 h 179"/>
                  <a:gd name="T10" fmla="*/ 240 w 240"/>
                  <a:gd name="T11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0" h="179">
                    <a:moveTo>
                      <a:pt x="240" y="0"/>
                    </a:moveTo>
                    <a:lnTo>
                      <a:pt x="0" y="0"/>
                    </a:lnTo>
                    <a:lnTo>
                      <a:pt x="0" y="179"/>
                    </a:lnTo>
                    <a:lnTo>
                      <a:pt x="240" y="179"/>
                    </a:lnTo>
                    <a:lnTo>
                      <a:pt x="240" y="0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rgbClr val="F66900"/>
              </a:solidFill>
              <a:ln w="0">
                <a:solidFill>
                  <a:srgbClr val="F66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95" name="Freeform 21"/>
              <p:cNvSpPr>
                <a:spLocks/>
              </p:cNvSpPr>
              <p:nvPr/>
            </p:nvSpPr>
            <p:spPr bwMode="auto">
              <a:xfrm>
                <a:off x="-4402138" y="2729365"/>
                <a:ext cx="382587" cy="991736"/>
              </a:xfrm>
              <a:custGeom>
                <a:avLst/>
                <a:gdLst>
                  <a:gd name="T0" fmla="*/ 0 w 241"/>
                  <a:gd name="T1" fmla="*/ 0 h 282"/>
                  <a:gd name="T2" fmla="*/ 0 w 241"/>
                  <a:gd name="T3" fmla="*/ 282 h 282"/>
                  <a:gd name="T4" fmla="*/ 241 w 241"/>
                  <a:gd name="T5" fmla="*/ 282 h 282"/>
                  <a:gd name="T6" fmla="*/ 241 w 241"/>
                  <a:gd name="T7" fmla="*/ 0 h 282"/>
                  <a:gd name="T8" fmla="*/ 0 w 241"/>
                  <a:gd name="T9" fmla="*/ 0 h 282"/>
                  <a:gd name="T10" fmla="*/ 0 w 241"/>
                  <a:gd name="T11" fmla="*/ 0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1" h="282">
                    <a:moveTo>
                      <a:pt x="0" y="0"/>
                    </a:moveTo>
                    <a:lnTo>
                      <a:pt x="0" y="282"/>
                    </a:lnTo>
                    <a:lnTo>
                      <a:pt x="241" y="282"/>
                    </a:lnTo>
                    <a:lnTo>
                      <a:pt x="24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6900"/>
              </a:solidFill>
              <a:ln w="0">
                <a:solidFill>
                  <a:srgbClr val="F66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96" name="Freeform 22"/>
              <p:cNvSpPr>
                <a:spLocks/>
              </p:cNvSpPr>
              <p:nvPr/>
            </p:nvSpPr>
            <p:spPr bwMode="auto">
              <a:xfrm>
                <a:off x="-2855913" y="2119207"/>
                <a:ext cx="381000" cy="1601893"/>
              </a:xfrm>
              <a:custGeom>
                <a:avLst/>
                <a:gdLst>
                  <a:gd name="T0" fmla="*/ 240 w 240"/>
                  <a:gd name="T1" fmla="*/ 0 h 422"/>
                  <a:gd name="T2" fmla="*/ 0 w 240"/>
                  <a:gd name="T3" fmla="*/ 0 h 422"/>
                  <a:gd name="T4" fmla="*/ 0 w 240"/>
                  <a:gd name="T5" fmla="*/ 422 h 422"/>
                  <a:gd name="T6" fmla="*/ 240 w 240"/>
                  <a:gd name="T7" fmla="*/ 422 h 422"/>
                  <a:gd name="T8" fmla="*/ 240 w 240"/>
                  <a:gd name="T9" fmla="*/ 0 h 422"/>
                  <a:gd name="T10" fmla="*/ 240 w 240"/>
                  <a:gd name="T11" fmla="*/ 0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0" h="422">
                    <a:moveTo>
                      <a:pt x="240" y="0"/>
                    </a:moveTo>
                    <a:lnTo>
                      <a:pt x="0" y="0"/>
                    </a:lnTo>
                    <a:lnTo>
                      <a:pt x="0" y="422"/>
                    </a:lnTo>
                    <a:lnTo>
                      <a:pt x="240" y="422"/>
                    </a:lnTo>
                    <a:lnTo>
                      <a:pt x="240" y="0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rgbClr val="F66900"/>
              </a:solidFill>
              <a:ln w="0">
                <a:solidFill>
                  <a:srgbClr val="F66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97" name="Freeform 23"/>
              <p:cNvSpPr>
                <a:spLocks/>
              </p:cNvSpPr>
              <p:nvPr/>
            </p:nvSpPr>
            <p:spPr bwMode="auto">
              <a:xfrm>
                <a:off x="-1304925" y="1966232"/>
                <a:ext cx="381000" cy="1754869"/>
              </a:xfrm>
              <a:custGeom>
                <a:avLst/>
                <a:gdLst>
                  <a:gd name="T0" fmla="*/ 240 w 240"/>
                  <a:gd name="T1" fmla="*/ 512 h 512"/>
                  <a:gd name="T2" fmla="*/ 240 w 240"/>
                  <a:gd name="T3" fmla="*/ 0 h 512"/>
                  <a:gd name="T4" fmla="*/ 0 w 240"/>
                  <a:gd name="T5" fmla="*/ 0 h 512"/>
                  <a:gd name="T6" fmla="*/ 0 w 240"/>
                  <a:gd name="T7" fmla="*/ 512 h 512"/>
                  <a:gd name="T8" fmla="*/ 240 w 240"/>
                  <a:gd name="T9" fmla="*/ 512 h 512"/>
                  <a:gd name="T10" fmla="*/ 240 w 240"/>
                  <a:gd name="T11" fmla="*/ 512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0" h="512">
                    <a:moveTo>
                      <a:pt x="240" y="512"/>
                    </a:moveTo>
                    <a:lnTo>
                      <a:pt x="240" y="0"/>
                    </a:lnTo>
                    <a:lnTo>
                      <a:pt x="0" y="0"/>
                    </a:lnTo>
                    <a:lnTo>
                      <a:pt x="0" y="512"/>
                    </a:lnTo>
                    <a:lnTo>
                      <a:pt x="240" y="512"/>
                    </a:lnTo>
                    <a:lnTo>
                      <a:pt x="240" y="512"/>
                    </a:lnTo>
                    <a:close/>
                  </a:path>
                </a:pathLst>
              </a:custGeom>
              <a:solidFill>
                <a:srgbClr val="F66900"/>
              </a:solidFill>
              <a:ln w="0">
                <a:solidFill>
                  <a:srgbClr val="F66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98" name="Freeform 24"/>
              <p:cNvSpPr>
                <a:spLocks/>
              </p:cNvSpPr>
              <p:nvPr/>
            </p:nvSpPr>
            <p:spPr bwMode="auto">
              <a:xfrm>
                <a:off x="-1752600" y="3721100"/>
                <a:ext cx="381000" cy="1137278"/>
              </a:xfrm>
              <a:custGeom>
                <a:avLst/>
                <a:gdLst>
                  <a:gd name="T0" fmla="*/ 240 w 240"/>
                  <a:gd name="T1" fmla="*/ 0 h 938"/>
                  <a:gd name="T2" fmla="*/ 0 w 240"/>
                  <a:gd name="T3" fmla="*/ 0 h 938"/>
                  <a:gd name="T4" fmla="*/ 0 w 240"/>
                  <a:gd name="T5" fmla="*/ 938 h 938"/>
                  <a:gd name="T6" fmla="*/ 240 w 240"/>
                  <a:gd name="T7" fmla="*/ 938 h 938"/>
                  <a:gd name="T8" fmla="*/ 240 w 240"/>
                  <a:gd name="T9" fmla="*/ 0 h 938"/>
                  <a:gd name="T10" fmla="*/ 240 w 240"/>
                  <a:gd name="T11" fmla="*/ 0 h 9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0" h="938">
                    <a:moveTo>
                      <a:pt x="240" y="0"/>
                    </a:moveTo>
                    <a:lnTo>
                      <a:pt x="0" y="0"/>
                    </a:lnTo>
                    <a:lnTo>
                      <a:pt x="0" y="938"/>
                    </a:lnTo>
                    <a:lnTo>
                      <a:pt x="240" y="938"/>
                    </a:lnTo>
                    <a:lnTo>
                      <a:pt x="240" y="0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99" name="Freeform 25"/>
              <p:cNvSpPr>
                <a:spLocks/>
              </p:cNvSpPr>
              <p:nvPr/>
            </p:nvSpPr>
            <p:spPr bwMode="auto">
              <a:xfrm>
                <a:off x="-3303588" y="3721100"/>
                <a:ext cx="381000" cy="128696"/>
              </a:xfrm>
              <a:custGeom>
                <a:avLst/>
                <a:gdLst>
                  <a:gd name="T0" fmla="*/ 240 w 240"/>
                  <a:gd name="T1" fmla="*/ 386 h 386"/>
                  <a:gd name="T2" fmla="*/ 240 w 240"/>
                  <a:gd name="T3" fmla="*/ 0 h 386"/>
                  <a:gd name="T4" fmla="*/ 0 w 240"/>
                  <a:gd name="T5" fmla="*/ 0 h 386"/>
                  <a:gd name="T6" fmla="*/ 0 w 240"/>
                  <a:gd name="T7" fmla="*/ 386 h 386"/>
                  <a:gd name="T8" fmla="*/ 240 w 240"/>
                  <a:gd name="T9" fmla="*/ 386 h 386"/>
                  <a:gd name="T10" fmla="*/ 240 w 240"/>
                  <a:gd name="T11" fmla="*/ 386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0" h="386">
                    <a:moveTo>
                      <a:pt x="240" y="386"/>
                    </a:moveTo>
                    <a:lnTo>
                      <a:pt x="240" y="0"/>
                    </a:lnTo>
                    <a:lnTo>
                      <a:pt x="0" y="0"/>
                    </a:lnTo>
                    <a:lnTo>
                      <a:pt x="0" y="386"/>
                    </a:lnTo>
                    <a:lnTo>
                      <a:pt x="240" y="386"/>
                    </a:lnTo>
                    <a:lnTo>
                      <a:pt x="240" y="386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0" name="Freeform 26"/>
              <p:cNvSpPr>
                <a:spLocks/>
              </p:cNvSpPr>
              <p:nvPr/>
            </p:nvSpPr>
            <p:spPr bwMode="auto">
              <a:xfrm>
                <a:off x="-4848225" y="3589691"/>
                <a:ext cx="379413" cy="131408"/>
              </a:xfrm>
              <a:custGeom>
                <a:avLst/>
                <a:gdLst>
                  <a:gd name="T0" fmla="*/ 0 w 239"/>
                  <a:gd name="T1" fmla="*/ 0 h 183"/>
                  <a:gd name="T2" fmla="*/ 0 w 239"/>
                  <a:gd name="T3" fmla="*/ 183 h 183"/>
                  <a:gd name="T4" fmla="*/ 239 w 239"/>
                  <a:gd name="T5" fmla="*/ 183 h 183"/>
                  <a:gd name="T6" fmla="*/ 239 w 239"/>
                  <a:gd name="T7" fmla="*/ 0 h 183"/>
                  <a:gd name="T8" fmla="*/ 0 w 239"/>
                  <a:gd name="T9" fmla="*/ 0 h 183"/>
                  <a:gd name="T10" fmla="*/ 0 w 239"/>
                  <a:gd name="T11" fmla="*/ 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9" h="183">
                    <a:moveTo>
                      <a:pt x="0" y="0"/>
                    </a:moveTo>
                    <a:lnTo>
                      <a:pt x="0" y="183"/>
                    </a:lnTo>
                    <a:lnTo>
                      <a:pt x="239" y="183"/>
                    </a:lnTo>
                    <a:lnTo>
                      <a:pt x="239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1" name="Freeform 27"/>
              <p:cNvSpPr>
                <a:spLocks/>
              </p:cNvSpPr>
              <p:nvPr/>
            </p:nvSpPr>
            <p:spPr bwMode="auto">
              <a:xfrm>
                <a:off x="-6399213" y="3721100"/>
                <a:ext cx="379413" cy="955674"/>
              </a:xfrm>
              <a:custGeom>
                <a:avLst/>
                <a:gdLst>
                  <a:gd name="T0" fmla="*/ 239 w 239"/>
                  <a:gd name="T1" fmla="*/ 0 h 350"/>
                  <a:gd name="T2" fmla="*/ 0 w 239"/>
                  <a:gd name="T3" fmla="*/ 0 h 350"/>
                  <a:gd name="T4" fmla="*/ 0 w 239"/>
                  <a:gd name="T5" fmla="*/ 350 h 350"/>
                  <a:gd name="T6" fmla="*/ 239 w 239"/>
                  <a:gd name="T7" fmla="*/ 350 h 350"/>
                  <a:gd name="T8" fmla="*/ 239 w 239"/>
                  <a:gd name="T9" fmla="*/ 0 h 350"/>
                  <a:gd name="T10" fmla="*/ 239 w 239"/>
                  <a:gd name="T11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9" h="350">
                    <a:moveTo>
                      <a:pt x="239" y="0"/>
                    </a:moveTo>
                    <a:lnTo>
                      <a:pt x="0" y="0"/>
                    </a:lnTo>
                    <a:lnTo>
                      <a:pt x="0" y="350"/>
                    </a:lnTo>
                    <a:lnTo>
                      <a:pt x="239" y="350"/>
                    </a:lnTo>
                    <a:lnTo>
                      <a:pt x="239" y="0"/>
                    </a:lnTo>
                    <a:lnTo>
                      <a:pt x="239" y="0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102" name="Rectangle 35"/>
            <p:cNvSpPr>
              <a:spLocks noChangeArrowheads="1"/>
            </p:cNvSpPr>
            <p:nvPr/>
          </p:nvSpPr>
          <p:spPr bwMode="auto">
            <a:xfrm>
              <a:off x="3122964" y="4931828"/>
              <a:ext cx="41482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- 26,0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03" name="Rectangle 37"/>
            <p:cNvSpPr>
              <a:spLocks noChangeArrowheads="1"/>
            </p:cNvSpPr>
            <p:nvPr/>
          </p:nvSpPr>
          <p:spPr bwMode="auto">
            <a:xfrm>
              <a:off x="4463310" y="3626879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3,4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04" name="Rectangle 39"/>
            <p:cNvSpPr>
              <a:spLocks noChangeArrowheads="1"/>
            </p:cNvSpPr>
            <p:nvPr/>
          </p:nvSpPr>
          <p:spPr bwMode="auto">
            <a:xfrm>
              <a:off x="5675562" y="4106340"/>
              <a:ext cx="323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- 4,1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05" name="Rectangle 41"/>
            <p:cNvSpPr>
              <a:spLocks noChangeArrowheads="1"/>
            </p:cNvSpPr>
            <p:nvPr/>
          </p:nvSpPr>
          <p:spPr bwMode="auto">
            <a:xfrm>
              <a:off x="6883612" y="5066914"/>
              <a:ext cx="41482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- 29,7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06" name="Rectangle 42"/>
            <p:cNvSpPr>
              <a:spLocks noChangeArrowheads="1"/>
            </p:cNvSpPr>
            <p:nvPr/>
          </p:nvSpPr>
          <p:spPr bwMode="auto">
            <a:xfrm>
              <a:off x="3597010" y="3637003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2,7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07" name="Rectangle 43"/>
            <p:cNvSpPr>
              <a:spLocks noChangeArrowheads="1"/>
            </p:cNvSpPr>
            <p:nvPr/>
          </p:nvSpPr>
          <p:spPr bwMode="auto">
            <a:xfrm>
              <a:off x="4796261" y="2844170"/>
              <a:ext cx="3192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27,0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08" name="Rectangle 44"/>
            <p:cNvSpPr>
              <a:spLocks noChangeArrowheads="1"/>
            </p:cNvSpPr>
            <p:nvPr/>
          </p:nvSpPr>
          <p:spPr bwMode="auto">
            <a:xfrm>
              <a:off x="6057196" y="2257690"/>
              <a:ext cx="32060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42,6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09" name="Rectangle 45"/>
            <p:cNvSpPr>
              <a:spLocks noChangeArrowheads="1"/>
            </p:cNvSpPr>
            <p:nvPr/>
          </p:nvSpPr>
          <p:spPr bwMode="auto">
            <a:xfrm>
              <a:off x="7328787" y="2129220"/>
              <a:ext cx="3192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46,8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5" name="Rectangle 51"/>
            <p:cNvSpPr>
              <a:spLocks noChangeArrowheads="1"/>
            </p:cNvSpPr>
            <p:nvPr/>
          </p:nvSpPr>
          <p:spPr bwMode="auto">
            <a:xfrm>
              <a:off x="2540060" y="4913243"/>
              <a:ext cx="2594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  <a:latin typeface="+mn-lt"/>
                </a:rPr>
                <a:t>-30</a:t>
              </a:r>
            </a:p>
          </p:txBody>
        </p:sp>
        <p:sp>
          <p:nvSpPr>
            <p:cNvPr id="117" name="Rectangle 53"/>
            <p:cNvSpPr>
              <a:spLocks noChangeArrowheads="1"/>
            </p:cNvSpPr>
            <p:nvPr/>
          </p:nvSpPr>
          <p:spPr bwMode="auto">
            <a:xfrm>
              <a:off x="2540060" y="4566711"/>
              <a:ext cx="2594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  <a:latin typeface="+mn-lt"/>
                </a:rPr>
                <a:t>-20</a:t>
              </a:r>
            </a:p>
          </p:txBody>
        </p:sp>
        <p:sp>
          <p:nvSpPr>
            <p:cNvPr id="119" name="Rectangle 55"/>
            <p:cNvSpPr>
              <a:spLocks noChangeArrowheads="1"/>
            </p:cNvSpPr>
            <p:nvPr/>
          </p:nvSpPr>
          <p:spPr bwMode="auto">
            <a:xfrm>
              <a:off x="2540060" y="4221642"/>
              <a:ext cx="2594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  <a:latin typeface="+mn-lt"/>
                </a:rPr>
                <a:t>-10</a:t>
              </a:r>
            </a:p>
          </p:txBody>
        </p:sp>
        <p:sp>
          <p:nvSpPr>
            <p:cNvPr id="120" name="Rectangle 56"/>
            <p:cNvSpPr>
              <a:spLocks noChangeArrowheads="1"/>
            </p:cNvSpPr>
            <p:nvPr/>
          </p:nvSpPr>
          <p:spPr bwMode="auto">
            <a:xfrm>
              <a:off x="2675110" y="3876573"/>
              <a:ext cx="998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121" name="Rectangle 57"/>
            <p:cNvSpPr>
              <a:spLocks noChangeArrowheads="1"/>
            </p:cNvSpPr>
            <p:nvPr/>
          </p:nvSpPr>
          <p:spPr bwMode="auto">
            <a:xfrm>
              <a:off x="2599847" y="3530042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  <a:latin typeface="+mn-lt"/>
                </a:rPr>
                <a:t>10</a:t>
              </a:r>
            </a:p>
          </p:txBody>
        </p:sp>
        <p:sp>
          <p:nvSpPr>
            <p:cNvPr id="122" name="Rectangle 58"/>
            <p:cNvSpPr>
              <a:spLocks noChangeArrowheads="1"/>
            </p:cNvSpPr>
            <p:nvPr/>
          </p:nvSpPr>
          <p:spPr bwMode="auto">
            <a:xfrm>
              <a:off x="2599847" y="3184973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123" name="Rectangle 59"/>
            <p:cNvSpPr>
              <a:spLocks noChangeArrowheads="1"/>
            </p:cNvSpPr>
            <p:nvPr/>
          </p:nvSpPr>
          <p:spPr bwMode="auto">
            <a:xfrm>
              <a:off x="2599847" y="2839904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  <a:latin typeface="+mn-lt"/>
                </a:rPr>
                <a:t>30</a:t>
              </a:r>
            </a:p>
          </p:txBody>
        </p:sp>
        <p:sp>
          <p:nvSpPr>
            <p:cNvPr id="124" name="Rectangle 60"/>
            <p:cNvSpPr>
              <a:spLocks noChangeArrowheads="1"/>
            </p:cNvSpPr>
            <p:nvPr/>
          </p:nvSpPr>
          <p:spPr bwMode="auto">
            <a:xfrm>
              <a:off x="3356690" y="1816804"/>
              <a:ext cx="46974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b="1" dirty="0">
                  <a:solidFill>
                    <a:srgbClr val="333399"/>
                  </a:solidFill>
                  <a:latin typeface="+mj-lt"/>
                </a:rPr>
                <a:t>P/Cr </a:t>
              </a:r>
            </a:p>
          </p:txBody>
        </p:sp>
        <p:sp>
          <p:nvSpPr>
            <p:cNvPr id="125" name="Rectangle 61"/>
            <p:cNvSpPr>
              <a:spLocks noChangeArrowheads="1"/>
            </p:cNvSpPr>
            <p:nvPr/>
          </p:nvSpPr>
          <p:spPr bwMode="auto">
            <a:xfrm>
              <a:off x="4602502" y="1816804"/>
              <a:ext cx="62385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b="1">
                  <a:solidFill>
                    <a:srgbClr val="333399"/>
                  </a:solidFill>
                  <a:latin typeface="+mj-lt"/>
                </a:rPr>
                <a:t>Alb/Cr</a:t>
              </a:r>
            </a:p>
          </p:txBody>
        </p:sp>
        <p:sp>
          <p:nvSpPr>
            <p:cNvPr id="126" name="Rectangle 62"/>
            <p:cNvSpPr>
              <a:spLocks noChangeArrowheads="1"/>
            </p:cNvSpPr>
            <p:nvPr/>
          </p:nvSpPr>
          <p:spPr bwMode="auto">
            <a:xfrm>
              <a:off x="5647126" y="1816804"/>
              <a:ext cx="72943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b="1">
                  <a:solidFill>
                    <a:srgbClr val="333399"/>
                  </a:solidFill>
                  <a:latin typeface="+mj-lt"/>
                </a:rPr>
                <a:t>RBP/Cr </a:t>
              </a:r>
            </a:p>
          </p:txBody>
        </p:sp>
        <p:sp>
          <p:nvSpPr>
            <p:cNvPr id="127" name="Rectangle 63"/>
            <p:cNvSpPr>
              <a:spLocks noChangeArrowheads="1"/>
            </p:cNvSpPr>
            <p:nvPr/>
          </p:nvSpPr>
          <p:spPr bwMode="auto">
            <a:xfrm>
              <a:off x="6895517" y="1816804"/>
              <a:ext cx="92333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b="1" dirty="0">
                  <a:solidFill>
                    <a:srgbClr val="333399"/>
                  </a:solidFill>
                  <a:latin typeface="Symbol" panose="05050102010706020507" pitchFamily="18" charset="2"/>
                </a:rPr>
                <a:t>b</a:t>
              </a:r>
              <a:r>
                <a:rPr lang="fr-FR" b="1" dirty="0">
                  <a:solidFill>
                    <a:srgbClr val="333399"/>
                  </a:solidFill>
                  <a:latin typeface="+mj-lt"/>
                </a:rPr>
                <a:t>2MG/Cr</a:t>
              </a:r>
            </a:p>
          </p:txBody>
        </p:sp>
        <p:sp>
          <p:nvSpPr>
            <p:cNvPr id="128" name="ZoneTexte 1"/>
            <p:cNvSpPr txBox="1">
              <a:spLocks noChangeArrowheads="1"/>
            </p:cNvSpPr>
            <p:nvPr/>
          </p:nvSpPr>
          <p:spPr bwMode="auto">
            <a:xfrm>
              <a:off x="7585117" y="4916849"/>
              <a:ext cx="150173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n-lt"/>
                </a:rPr>
                <a:t>Cr : créatininurie</a:t>
              </a:r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3342264" y="3251432"/>
              <a:ext cx="2844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>
                  <a:solidFill>
                    <a:srgbClr val="333399"/>
                  </a:solidFill>
                  <a:latin typeface="+mn-lt"/>
                </a:rPr>
                <a:t>*</a:t>
              </a:r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7041288" y="2173770"/>
              <a:ext cx="2844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>
                  <a:solidFill>
                    <a:srgbClr val="333399"/>
                  </a:solidFill>
                  <a:latin typeface="+mn-lt"/>
                </a:rPr>
                <a:t>*</a:t>
              </a:r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5794046" y="2254819"/>
              <a:ext cx="2844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>
                  <a:solidFill>
                    <a:srgbClr val="333399"/>
                  </a:solidFill>
                  <a:latin typeface="+mn-lt"/>
                </a:rPr>
                <a:t>*</a:t>
              </a:r>
            </a:p>
          </p:txBody>
        </p:sp>
        <p:sp>
          <p:nvSpPr>
            <p:cNvPr id="132" name="ZoneTexte 131"/>
            <p:cNvSpPr txBox="1"/>
            <p:nvPr/>
          </p:nvSpPr>
          <p:spPr>
            <a:xfrm>
              <a:off x="4514188" y="2522468"/>
              <a:ext cx="2844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>
                  <a:solidFill>
                    <a:srgbClr val="333399"/>
                  </a:solidFill>
                  <a:latin typeface="+mn-lt"/>
                </a:rPr>
                <a:t>*</a:t>
              </a:r>
            </a:p>
          </p:txBody>
        </p:sp>
        <p:sp>
          <p:nvSpPr>
            <p:cNvPr id="147" name="Line 11"/>
            <p:cNvSpPr>
              <a:spLocks noChangeShapeType="1"/>
            </p:cNvSpPr>
            <p:nvPr/>
          </p:nvSpPr>
          <p:spPr bwMode="auto">
            <a:xfrm>
              <a:off x="2800191" y="2249449"/>
              <a:ext cx="7222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48" name="Line 13"/>
            <p:cNvSpPr>
              <a:spLocks noChangeShapeType="1"/>
            </p:cNvSpPr>
            <p:nvPr/>
          </p:nvSpPr>
          <p:spPr bwMode="auto">
            <a:xfrm>
              <a:off x="2800191" y="2594518"/>
              <a:ext cx="7222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50" name="Rectangle 59"/>
            <p:cNvSpPr>
              <a:spLocks noChangeArrowheads="1"/>
            </p:cNvSpPr>
            <p:nvPr/>
          </p:nvSpPr>
          <p:spPr bwMode="auto">
            <a:xfrm>
              <a:off x="2599847" y="2498068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  <a:latin typeface="+mn-lt"/>
                </a:rPr>
                <a:t>40</a:t>
              </a:r>
            </a:p>
          </p:txBody>
        </p:sp>
        <p:sp>
          <p:nvSpPr>
            <p:cNvPr id="151" name="Rectangle 59"/>
            <p:cNvSpPr>
              <a:spLocks noChangeArrowheads="1"/>
            </p:cNvSpPr>
            <p:nvPr/>
          </p:nvSpPr>
          <p:spPr bwMode="auto">
            <a:xfrm>
              <a:off x="2599847" y="2141727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  <a:latin typeface="+mn-lt"/>
                </a:rPr>
                <a:t>50</a:t>
              </a:r>
            </a:p>
          </p:txBody>
        </p:sp>
      </p:grpSp>
      <p:sp>
        <p:nvSpPr>
          <p:cNvPr id="69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9358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40879" y="1127847"/>
            <a:ext cx="49055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hangingPunct="0"/>
            <a:r>
              <a:rPr lang="fr-FR" altLang="en-US" sz="2400" b="1" kern="0" dirty="0">
                <a:solidFill>
                  <a:srgbClr val="CC3300"/>
                </a:solidFill>
                <a:latin typeface="Calibri"/>
                <a:ea typeface="ＭＳ Ｐゴシック" pitchFamily="-109" charset="-128"/>
              </a:rPr>
              <a:t>Tolérance selon le 3</a:t>
            </a:r>
            <a:r>
              <a:rPr lang="fr-FR" altLang="en-US" sz="2400" b="1" kern="0" baseline="30000" dirty="0">
                <a:solidFill>
                  <a:srgbClr val="CC3300"/>
                </a:solidFill>
                <a:latin typeface="Calibri"/>
                <a:ea typeface="ＭＳ Ｐゴシック" pitchFamily="-109" charset="-128"/>
              </a:rPr>
              <a:t>ème</a:t>
            </a:r>
            <a:r>
              <a:rPr lang="fr-FR" altLang="en-US" sz="2400" b="1" kern="0" dirty="0">
                <a:solidFill>
                  <a:srgbClr val="CC3300"/>
                </a:solidFill>
                <a:latin typeface="Calibri"/>
                <a:ea typeface="ＭＳ Ｐゴシック" pitchFamily="-109" charset="-128"/>
              </a:rPr>
              <a:t> agent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4897438" y="6570663"/>
            <a:ext cx="42418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>
              <a:buNone/>
            </a:pPr>
            <a:r>
              <a:rPr lang="fr-FR" sz="1200" i="1" dirty="0" err="1"/>
              <a:t>Raffi</a:t>
            </a:r>
            <a:r>
              <a:rPr lang="fr-FR" sz="1200" i="1" dirty="0"/>
              <a:t> F. J </a:t>
            </a:r>
            <a:r>
              <a:rPr lang="fr-FR" sz="1200" i="1" dirty="0" err="1"/>
              <a:t>Acquir</a:t>
            </a:r>
            <a:r>
              <a:rPr lang="fr-FR" sz="1200" i="1" dirty="0"/>
              <a:t> Immune </a:t>
            </a:r>
            <a:r>
              <a:rPr lang="fr-FR" sz="1200" i="1" dirty="0" err="1"/>
              <a:t>Defic</a:t>
            </a:r>
            <a:r>
              <a:rPr lang="fr-FR" sz="1200" i="1" dirty="0"/>
              <a:t> </a:t>
            </a:r>
            <a:r>
              <a:rPr lang="fr-FR" sz="1200" i="1" dirty="0" err="1"/>
              <a:t>Syndr</a:t>
            </a:r>
            <a:r>
              <a:rPr lang="fr-FR" sz="1200" i="1" dirty="0"/>
              <a:t>. 2017;75:226-31</a:t>
            </a:r>
            <a:endParaRPr lang="fr-FR" sz="1200" i="1" dirty="0"/>
          </a:p>
        </p:txBody>
      </p:sp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  <p:graphicFrame>
        <p:nvGraphicFramePr>
          <p:cNvPr id="9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0653244"/>
              </p:ext>
            </p:extLst>
          </p:nvPr>
        </p:nvGraphicFramePr>
        <p:xfrm>
          <a:off x="203200" y="1811555"/>
          <a:ext cx="8478005" cy="4537382"/>
        </p:xfrm>
        <a:graphic>
          <a:graphicData uri="http://schemas.openxmlformats.org/drawingml/2006/table">
            <a:tbl>
              <a:tblPr/>
              <a:tblGrid>
                <a:gridCol w="37599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872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05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3348">
                  <a:extLst>
                    <a:ext uri="{9D8B030D-6E8A-4147-A177-3AD203B41FA5}">
                      <a16:colId xmlns:a16="http://schemas.microsoft.com/office/drawing/2014/main" xmlns="" val="626804961"/>
                    </a:ext>
                  </a:extLst>
                </a:gridCol>
                <a:gridCol w="1176953">
                  <a:extLst>
                    <a:ext uri="{9D8B030D-6E8A-4147-A177-3AD203B41FA5}">
                      <a16:colId xmlns:a16="http://schemas.microsoft.com/office/drawing/2014/main" xmlns="" val="3307890826"/>
                    </a:ext>
                  </a:extLst>
                </a:gridCol>
              </a:tblGrid>
              <a:tr h="34294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1451" marR="91451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IP boosté</a:t>
                      </a:r>
                    </a:p>
                  </a:txBody>
                  <a:tcPr marL="46442" marR="46442" marT="36576" marB="365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46442" marR="46442" marT="36576" marB="36576" anchor="b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Autre 3</a:t>
                      </a:r>
                      <a:r>
                        <a:rPr kumimoji="0" lang="fr-FR" sz="16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ème</a:t>
                      </a: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 agent</a:t>
                      </a:r>
                    </a:p>
                  </a:txBody>
                  <a:tcPr marL="46442" marR="46442" marT="36576" marB="365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46442" marR="46442" marT="36576" marB="36576" anchor="b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92498561"/>
                  </a:ext>
                </a:extLst>
              </a:tr>
              <a:tr h="67269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1451" marR="91451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FTC/TAF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n = 155</a:t>
                      </a:r>
                    </a:p>
                  </a:txBody>
                  <a:tcPr marL="46442" marR="46442" marT="36576" marB="365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n = 151</a:t>
                      </a:r>
                    </a:p>
                  </a:txBody>
                  <a:tcPr marL="46442" marR="46442" marT="36576" marB="365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FTC/TAF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n = 178</a:t>
                      </a:r>
                    </a:p>
                  </a:txBody>
                  <a:tcPr marL="46442" marR="46442" marT="36576" marB="365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itchFamily="34" charset="-128"/>
                          <a:cs typeface="Arial" pitchFamily="34" charset="0"/>
                        </a:rPr>
                        <a:t>n = 179</a:t>
                      </a:r>
                    </a:p>
                  </a:txBody>
                  <a:tcPr marL="46442" marR="46442" marT="36576" marB="365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6743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n-lt"/>
                        </a:rPr>
                        <a:t>Tolérance rénale (modification à S96) 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54863" marR="36575" marT="45719" marB="4571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5830810"/>
                  </a:ext>
                </a:extLst>
              </a:tr>
              <a:tr h="329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DFGe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(ml/min)</a:t>
                      </a:r>
                    </a:p>
                  </a:txBody>
                  <a:tcPr marL="54863" marR="36575" marT="45719" marB="4571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+ 9,3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+ 4,2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+ 10,6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+ 3,3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9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Protéinurie /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Créatininurie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 (%)</a:t>
                      </a:r>
                    </a:p>
                  </a:txBody>
                  <a:tcPr marL="54863" marR="36575" marT="45719" marB="4571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- 27,2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- 1,8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-25,6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+ 7,8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9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Albuminurie /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Créatininurie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(%)</a:t>
                      </a:r>
                    </a:p>
                  </a:txBody>
                  <a:tcPr marL="54863" marR="36575" marT="45719" marB="4571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- 1,3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+ 21,7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+ 5,0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+ 29,2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9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RBP /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Créatininurie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(%)</a:t>
                      </a:r>
                    </a:p>
                  </a:txBody>
                  <a:tcPr marL="54863" marR="36575" marT="45719" marB="4571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- 5,5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+ 36,5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- 2,0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</a:t>
                      </a:r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49,9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2819923"/>
                  </a:ext>
                </a:extLst>
              </a:tr>
              <a:tr h="329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l-G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β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2MG /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Créatininurie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(%)</a:t>
                      </a:r>
                    </a:p>
                  </a:txBody>
                  <a:tcPr marL="54863" marR="36575" marT="45719" marB="4571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- 28,2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+ 41,8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- 31,9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</a:t>
                      </a:r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51,5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298377"/>
                  </a:ext>
                </a:extLst>
              </a:tr>
              <a:tr h="606743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n-lt"/>
                        </a:rPr>
                        <a:t>Tolérance osseuse 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(modification à </a:t>
                      </a: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S96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54863" marR="36575" marT="45719" marB="4571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</a:endParaRP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</a:endParaRP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</a:endParaRP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</a:endParaRP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62060897"/>
                  </a:ext>
                </a:extLst>
              </a:tr>
              <a:tr h="329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DMO Rachis (%)</a:t>
                      </a:r>
                    </a:p>
                  </a:txBody>
                  <a:tcPr marL="54863" marR="36575" marT="45719" marB="4571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+ 2,03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- 0,49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+ 2,26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+ 0,10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1808516"/>
                  </a:ext>
                </a:extLst>
              </a:tr>
              <a:tr h="329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DMO Hanche (%)</a:t>
                      </a:r>
                    </a:p>
                  </a:txBody>
                  <a:tcPr marL="54863" marR="36575" marT="45719" marB="4571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+ 1,82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- 0,28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+ 1,88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- 0,38</a:t>
                      </a:r>
                    </a:p>
                  </a:txBody>
                  <a:tcPr marL="36575" marR="36575" marT="45719" marB="4571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417723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15411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itle 1"/>
          <p:cNvSpPr txBox="1">
            <a:spLocks/>
          </p:cNvSpPr>
          <p:nvPr/>
        </p:nvSpPr>
        <p:spPr bwMode="auto">
          <a:xfrm>
            <a:off x="374650" y="466725"/>
            <a:ext cx="82296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CC0000"/>
              </a:solidFill>
              <a:ea typeface="MS PGothic" pitchFamily="34" charset="-128"/>
            </a:endParaRPr>
          </a:p>
        </p:txBody>
      </p:sp>
      <p:sp>
        <p:nvSpPr>
          <p:cNvPr id="34821" name="Title 3"/>
          <p:cNvSpPr>
            <a:spLocks noGrp="1"/>
          </p:cNvSpPr>
          <p:nvPr>
            <p:ph type="title"/>
          </p:nvPr>
        </p:nvSpPr>
        <p:spPr>
          <a:xfrm>
            <a:off x="1118836" y="1123258"/>
            <a:ext cx="6919850" cy="467957"/>
          </a:xfrm>
        </p:spPr>
        <p:txBody>
          <a:bodyPr/>
          <a:lstStyle/>
          <a:p>
            <a:pPr>
              <a:defRPr/>
            </a:pPr>
            <a:r>
              <a:rPr lang="fr-FR" altLang="en-US" sz="2400" dirty="0">
                <a:solidFill>
                  <a:srgbClr val="CC3300"/>
                </a:solidFill>
              </a:rPr>
              <a:t>Valeur médiane des lipides à jeun S48 vs J0 (mg/dl)</a:t>
            </a:r>
          </a:p>
        </p:txBody>
      </p:sp>
      <p:sp>
        <p:nvSpPr>
          <p:cNvPr id="46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</a:p>
        </p:txBody>
      </p:sp>
      <p:sp>
        <p:nvSpPr>
          <p:cNvPr id="47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  <p:sp>
        <p:nvSpPr>
          <p:cNvPr id="48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Gallant J. Lancet HIV. 2016; 3:e158-65</a:t>
            </a:r>
          </a:p>
        </p:txBody>
      </p:sp>
      <p:graphicFrame>
        <p:nvGraphicFramePr>
          <p:cNvPr id="49" name="Table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772674"/>
              </p:ext>
            </p:extLst>
          </p:nvPr>
        </p:nvGraphicFramePr>
        <p:xfrm>
          <a:off x="1382367" y="5769673"/>
          <a:ext cx="4929451" cy="699707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4751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05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337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480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6" marR="91456" marT="45724" marB="4572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F/TAF</a:t>
                      </a:r>
                    </a:p>
                  </a:txBody>
                  <a:tcPr marL="91456" marR="91456" marT="45724" marB="45724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F/TDF</a:t>
                      </a:r>
                    </a:p>
                  </a:txBody>
                  <a:tcPr marL="91456" marR="91456" marT="45724" marB="45724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48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Patients initiant un </a:t>
                      </a:r>
                      <a:r>
                        <a:rPr kumimoji="0" lang="fr-FR" altLang="en-U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hypolipidémiant</a:t>
                      </a:r>
                      <a:endParaRPr kumimoji="0" lang="fr-FR" altLang="en-U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6" marR="91456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4 %</a:t>
                      </a:r>
                    </a:p>
                  </a:txBody>
                  <a:tcPr marL="91456" marR="91456" marT="45724" marB="4572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4 %</a:t>
                      </a:r>
                    </a:p>
                  </a:txBody>
                  <a:tcPr marL="91456" marR="91456" marT="45724" marB="4572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50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946789"/>
              </p:ext>
            </p:extLst>
          </p:nvPr>
        </p:nvGraphicFramePr>
        <p:xfrm>
          <a:off x="3621380" y="1876155"/>
          <a:ext cx="2119312" cy="914718"/>
        </p:xfrm>
        <a:graphic>
          <a:graphicData uri="http://schemas.openxmlformats.org/drawingml/2006/table">
            <a:tbl>
              <a:tblPr/>
              <a:tblGrid>
                <a:gridCol w="822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92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4906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1404" marR="91404" marT="45773" marB="457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F/TAF</a:t>
                      </a:r>
                    </a:p>
                  </a:txBody>
                  <a:tcPr marL="91404" marR="91404" marT="45773" marB="45773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F/TDF</a:t>
                      </a:r>
                    </a:p>
                  </a:txBody>
                  <a:tcPr marL="91404" marR="91404" marT="45773" marB="45773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906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S48</a:t>
                      </a:r>
                    </a:p>
                  </a:txBody>
                  <a:tcPr marL="91404" marR="91404" marT="45773" marB="457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1404" marR="91404" marT="45773" marB="457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1404" marR="91404" marT="45773" marB="457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4906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J0</a:t>
                      </a:r>
                    </a:p>
                  </a:txBody>
                  <a:tcPr marL="91404" marR="91404" marT="45773" marB="457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1404" marR="91404" marT="45773" marB="457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A1D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1404" marR="91404" marT="45773" marB="457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9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pSp>
        <p:nvGrpSpPr>
          <p:cNvPr id="51" name="Groupe 50"/>
          <p:cNvGrpSpPr/>
          <p:nvPr/>
        </p:nvGrpSpPr>
        <p:grpSpPr>
          <a:xfrm>
            <a:off x="664269" y="2457767"/>
            <a:ext cx="5368165" cy="3141108"/>
            <a:chOff x="664269" y="2457767"/>
            <a:chExt cx="5368165" cy="3141108"/>
          </a:xfrm>
        </p:grpSpPr>
        <p:sp>
          <p:nvSpPr>
            <p:cNvPr id="52" name="Freeform 40"/>
            <p:cNvSpPr>
              <a:spLocks/>
            </p:cNvSpPr>
            <p:nvPr/>
          </p:nvSpPr>
          <p:spPr bwMode="auto">
            <a:xfrm>
              <a:off x="1137968" y="2672767"/>
              <a:ext cx="4832635" cy="2671393"/>
            </a:xfrm>
            <a:custGeom>
              <a:avLst/>
              <a:gdLst>
                <a:gd name="T0" fmla="*/ 3325 w 3325"/>
                <a:gd name="T1" fmla="*/ 1838 h 1838"/>
                <a:gd name="T2" fmla="*/ 0 w 3325"/>
                <a:gd name="T3" fmla="*/ 1838 h 1838"/>
                <a:gd name="T4" fmla="*/ 0 w 3325"/>
                <a:gd name="T5" fmla="*/ 0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25" h="1838">
                  <a:moveTo>
                    <a:pt x="3325" y="1838"/>
                  </a:moveTo>
                  <a:lnTo>
                    <a:pt x="0" y="1838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3" name="Line 47"/>
            <p:cNvSpPr>
              <a:spLocks noChangeShapeType="1"/>
            </p:cNvSpPr>
            <p:nvPr/>
          </p:nvSpPr>
          <p:spPr bwMode="auto">
            <a:xfrm>
              <a:off x="1069658" y="2680035"/>
              <a:ext cx="68311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4" name="Line 48"/>
            <p:cNvSpPr>
              <a:spLocks noChangeShapeType="1"/>
            </p:cNvSpPr>
            <p:nvPr/>
          </p:nvSpPr>
          <p:spPr bwMode="auto">
            <a:xfrm>
              <a:off x="1069658" y="3213441"/>
              <a:ext cx="68311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5" name="Line 49"/>
            <p:cNvSpPr>
              <a:spLocks noChangeShapeType="1"/>
            </p:cNvSpPr>
            <p:nvPr/>
          </p:nvSpPr>
          <p:spPr bwMode="auto">
            <a:xfrm>
              <a:off x="1069658" y="3745394"/>
              <a:ext cx="68311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6" name="Line 50"/>
            <p:cNvSpPr>
              <a:spLocks noChangeShapeType="1"/>
            </p:cNvSpPr>
            <p:nvPr/>
          </p:nvSpPr>
          <p:spPr bwMode="auto">
            <a:xfrm>
              <a:off x="1069658" y="4277347"/>
              <a:ext cx="68311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" name="Line 51"/>
            <p:cNvSpPr>
              <a:spLocks noChangeShapeType="1"/>
            </p:cNvSpPr>
            <p:nvPr/>
          </p:nvSpPr>
          <p:spPr bwMode="auto">
            <a:xfrm>
              <a:off x="1069658" y="4810754"/>
              <a:ext cx="68311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8" name="Line 52"/>
            <p:cNvSpPr>
              <a:spLocks noChangeShapeType="1"/>
            </p:cNvSpPr>
            <p:nvPr/>
          </p:nvSpPr>
          <p:spPr bwMode="auto">
            <a:xfrm>
              <a:off x="1069658" y="5344160"/>
              <a:ext cx="68311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5514228" y="4152352"/>
              <a:ext cx="401145" cy="1191808"/>
            </a:xfrm>
            <a:prstGeom prst="rect">
              <a:avLst/>
            </a:prstGeom>
            <a:solidFill>
              <a:srgbClr val="FFB985"/>
            </a:solidFill>
            <a:ln w="0">
              <a:solidFill>
                <a:srgbClr val="FFB985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0" name="Rectangle 55"/>
            <p:cNvSpPr>
              <a:spLocks noChangeArrowheads="1"/>
            </p:cNvSpPr>
            <p:nvPr/>
          </p:nvSpPr>
          <p:spPr bwMode="auto">
            <a:xfrm>
              <a:off x="5081108" y="4022998"/>
              <a:ext cx="402599" cy="61044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" name="Rectangle 56"/>
            <p:cNvSpPr>
              <a:spLocks noChangeArrowheads="1"/>
            </p:cNvSpPr>
            <p:nvPr/>
          </p:nvSpPr>
          <p:spPr bwMode="auto">
            <a:xfrm>
              <a:off x="5081108" y="4084042"/>
              <a:ext cx="402599" cy="1260118"/>
            </a:xfrm>
            <a:prstGeom prst="rect">
              <a:avLst/>
            </a:prstGeom>
            <a:solidFill>
              <a:srgbClr val="BAA1DF"/>
            </a:solidFill>
            <a:ln w="0">
              <a:solidFill>
                <a:srgbClr val="BAA1D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6" name="Rectangle 57"/>
            <p:cNvSpPr>
              <a:spLocks noChangeArrowheads="1"/>
            </p:cNvSpPr>
            <p:nvPr/>
          </p:nvSpPr>
          <p:spPr bwMode="auto">
            <a:xfrm>
              <a:off x="4209053" y="4820927"/>
              <a:ext cx="404052" cy="523233"/>
            </a:xfrm>
            <a:prstGeom prst="rect">
              <a:avLst/>
            </a:prstGeom>
            <a:solidFill>
              <a:srgbClr val="FFB985"/>
            </a:solidFill>
            <a:ln w="0">
              <a:solidFill>
                <a:srgbClr val="FFB985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7" name="Rectangle 58"/>
            <p:cNvSpPr>
              <a:spLocks noChangeArrowheads="1"/>
            </p:cNvSpPr>
            <p:nvPr/>
          </p:nvSpPr>
          <p:spPr bwMode="auto">
            <a:xfrm>
              <a:off x="3777386" y="4781685"/>
              <a:ext cx="402599" cy="46510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8" name="Rectangle 59"/>
            <p:cNvSpPr>
              <a:spLocks noChangeArrowheads="1"/>
            </p:cNvSpPr>
            <p:nvPr/>
          </p:nvSpPr>
          <p:spPr bwMode="auto">
            <a:xfrm>
              <a:off x="3777386" y="4828195"/>
              <a:ext cx="402599" cy="515965"/>
            </a:xfrm>
            <a:prstGeom prst="rect">
              <a:avLst/>
            </a:prstGeom>
            <a:solidFill>
              <a:srgbClr val="BAA1DF"/>
            </a:solidFill>
            <a:ln w="0">
              <a:solidFill>
                <a:srgbClr val="BAA1D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9" name="Freeform 60"/>
            <p:cNvSpPr>
              <a:spLocks/>
            </p:cNvSpPr>
            <p:nvPr/>
          </p:nvSpPr>
          <p:spPr bwMode="auto">
            <a:xfrm>
              <a:off x="2464945" y="3976489"/>
              <a:ext cx="401145" cy="168597"/>
            </a:xfrm>
            <a:custGeom>
              <a:avLst/>
              <a:gdLst>
                <a:gd name="T0" fmla="*/ 276 w 276"/>
                <a:gd name="T1" fmla="*/ 116 h 116"/>
                <a:gd name="T2" fmla="*/ 276 w 276"/>
                <a:gd name="T3" fmla="*/ 0 h 116"/>
                <a:gd name="T4" fmla="*/ 0 w 276"/>
                <a:gd name="T5" fmla="*/ 0 h 116"/>
                <a:gd name="T6" fmla="*/ 0 w 276"/>
                <a:gd name="T7" fmla="*/ 116 h 116"/>
                <a:gd name="T8" fmla="*/ 276 w 276"/>
                <a:gd name="T9" fmla="*/ 116 h 116"/>
                <a:gd name="T10" fmla="*/ 276 w 276"/>
                <a:gd name="T1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6" h="116">
                  <a:moveTo>
                    <a:pt x="276" y="116"/>
                  </a:moveTo>
                  <a:lnTo>
                    <a:pt x="276" y="0"/>
                  </a:lnTo>
                  <a:lnTo>
                    <a:pt x="0" y="0"/>
                  </a:lnTo>
                  <a:lnTo>
                    <a:pt x="0" y="116"/>
                  </a:lnTo>
                  <a:lnTo>
                    <a:pt x="276" y="116"/>
                  </a:lnTo>
                  <a:lnTo>
                    <a:pt x="276" y="116"/>
                  </a:lnTo>
                  <a:close/>
                </a:path>
              </a:pathLst>
            </a:cu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0" name="Freeform 61"/>
            <p:cNvSpPr>
              <a:spLocks/>
            </p:cNvSpPr>
            <p:nvPr/>
          </p:nvSpPr>
          <p:spPr bwMode="auto">
            <a:xfrm>
              <a:off x="2464945" y="4145086"/>
              <a:ext cx="401145" cy="1199074"/>
            </a:xfrm>
            <a:custGeom>
              <a:avLst/>
              <a:gdLst>
                <a:gd name="T0" fmla="*/ 276 w 276"/>
                <a:gd name="T1" fmla="*/ 0 h 825"/>
                <a:gd name="T2" fmla="*/ 0 w 276"/>
                <a:gd name="T3" fmla="*/ 0 h 825"/>
                <a:gd name="T4" fmla="*/ 0 w 276"/>
                <a:gd name="T5" fmla="*/ 825 h 825"/>
                <a:gd name="T6" fmla="*/ 276 w 276"/>
                <a:gd name="T7" fmla="*/ 825 h 825"/>
                <a:gd name="T8" fmla="*/ 276 w 276"/>
                <a:gd name="T9" fmla="*/ 0 h 825"/>
                <a:gd name="T10" fmla="*/ 276 w 276"/>
                <a:gd name="T11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6" h="825">
                  <a:moveTo>
                    <a:pt x="276" y="0"/>
                  </a:moveTo>
                  <a:lnTo>
                    <a:pt x="0" y="0"/>
                  </a:lnTo>
                  <a:lnTo>
                    <a:pt x="0" y="825"/>
                  </a:lnTo>
                  <a:lnTo>
                    <a:pt x="276" y="825"/>
                  </a:lnTo>
                  <a:lnTo>
                    <a:pt x="276" y="0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rgbClr val="BAA1DF"/>
            </a:solidFill>
            <a:ln w="0">
              <a:solidFill>
                <a:srgbClr val="BAA1D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1" name="Freeform 62"/>
            <p:cNvSpPr>
              <a:spLocks/>
            </p:cNvSpPr>
            <p:nvPr/>
          </p:nvSpPr>
          <p:spPr bwMode="auto">
            <a:xfrm>
              <a:off x="2896611" y="4121831"/>
              <a:ext cx="402599" cy="53776"/>
            </a:xfrm>
            <a:custGeom>
              <a:avLst/>
              <a:gdLst>
                <a:gd name="T0" fmla="*/ 277 w 277"/>
                <a:gd name="T1" fmla="*/ 37 h 37"/>
                <a:gd name="T2" fmla="*/ 277 w 277"/>
                <a:gd name="T3" fmla="*/ 0 h 37"/>
                <a:gd name="T4" fmla="*/ 0 w 277"/>
                <a:gd name="T5" fmla="*/ 0 h 37"/>
                <a:gd name="T6" fmla="*/ 0 w 277"/>
                <a:gd name="T7" fmla="*/ 37 h 37"/>
                <a:gd name="T8" fmla="*/ 277 w 277"/>
                <a:gd name="T9" fmla="*/ 37 h 37"/>
                <a:gd name="T10" fmla="*/ 277 w 277"/>
                <a:gd name="T1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" h="37">
                  <a:moveTo>
                    <a:pt x="277" y="37"/>
                  </a:moveTo>
                  <a:lnTo>
                    <a:pt x="277" y="0"/>
                  </a:lnTo>
                  <a:lnTo>
                    <a:pt x="0" y="0"/>
                  </a:lnTo>
                  <a:lnTo>
                    <a:pt x="0" y="37"/>
                  </a:lnTo>
                  <a:lnTo>
                    <a:pt x="277" y="37"/>
                  </a:lnTo>
                  <a:lnTo>
                    <a:pt x="277" y="37"/>
                  </a:lnTo>
                  <a:close/>
                </a:path>
              </a:pathLst>
            </a:cu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2" name="Freeform 63"/>
            <p:cNvSpPr>
              <a:spLocks/>
            </p:cNvSpPr>
            <p:nvPr/>
          </p:nvSpPr>
          <p:spPr bwMode="auto">
            <a:xfrm>
              <a:off x="2897811" y="4163164"/>
              <a:ext cx="402599" cy="1168553"/>
            </a:xfrm>
            <a:custGeom>
              <a:avLst/>
              <a:gdLst>
                <a:gd name="T0" fmla="*/ 277 w 277"/>
                <a:gd name="T1" fmla="*/ 0 h 804"/>
                <a:gd name="T2" fmla="*/ 0 w 277"/>
                <a:gd name="T3" fmla="*/ 0 h 804"/>
                <a:gd name="T4" fmla="*/ 0 w 277"/>
                <a:gd name="T5" fmla="*/ 804 h 804"/>
                <a:gd name="T6" fmla="*/ 277 w 277"/>
                <a:gd name="T7" fmla="*/ 804 h 804"/>
                <a:gd name="T8" fmla="*/ 277 w 277"/>
                <a:gd name="T9" fmla="*/ 0 h 804"/>
                <a:gd name="T10" fmla="*/ 277 w 277"/>
                <a:gd name="T11" fmla="*/ 0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" h="804">
                  <a:moveTo>
                    <a:pt x="277" y="0"/>
                  </a:moveTo>
                  <a:lnTo>
                    <a:pt x="0" y="0"/>
                  </a:lnTo>
                  <a:lnTo>
                    <a:pt x="0" y="804"/>
                  </a:lnTo>
                  <a:lnTo>
                    <a:pt x="277" y="804"/>
                  </a:lnTo>
                  <a:lnTo>
                    <a:pt x="277" y="0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rgbClr val="FFB985"/>
            </a:solidFill>
            <a:ln w="0">
              <a:solidFill>
                <a:srgbClr val="FFB98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3" name="Rectangle 64"/>
            <p:cNvSpPr>
              <a:spLocks noChangeArrowheads="1"/>
            </p:cNvSpPr>
            <p:nvPr/>
          </p:nvSpPr>
          <p:spPr bwMode="auto">
            <a:xfrm>
              <a:off x="1591437" y="3386399"/>
              <a:ext cx="404052" cy="30521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4" name="Rectangle 65"/>
            <p:cNvSpPr>
              <a:spLocks noChangeArrowheads="1"/>
            </p:cNvSpPr>
            <p:nvPr/>
          </p:nvSpPr>
          <p:spPr bwMode="auto">
            <a:xfrm>
              <a:off x="1591437" y="3416920"/>
              <a:ext cx="404052" cy="1927240"/>
            </a:xfrm>
            <a:prstGeom prst="rect">
              <a:avLst/>
            </a:prstGeom>
            <a:solidFill>
              <a:srgbClr val="FFB985"/>
            </a:solidFill>
            <a:ln w="0">
              <a:solidFill>
                <a:srgbClr val="FFB985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>
                <a:solidFill>
                  <a:srgbClr val="000066"/>
                </a:solidFill>
              </a:endParaRPr>
            </a:p>
          </p:txBody>
        </p:sp>
        <p:sp>
          <p:nvSpPr>
            <p:cNvPr id="75" name="Rectangle 66"/>
            <p:cNvSpPr>
              <a:spLocks noChangeArrowheads="1"/>
            </p:cNvSpPr>
            <p:nvPr/>
          </p:nvSpPr>
          <p:spPr bwMode="auto">
            <a:xfrm>
              <a:off x="1159770" y="3219254"/>
              <a:ext cx="404052" cy="129354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6" name="Rectangle 67"/>
            <p:cNvSpPr>
              <a:spLocks noChangeArrowheads="1"/>
            </p:cNvSpPr>
            <p:nvPr/>
          </p:nvSpPr>
          <p:spPr bwMode="auto">
            <a:xfrm>
              <a:off x="1159770" y="3348610"/>
              <a:ext cx="404052" cy="1995550"/>
            </a:xfrm>
            <a:prstGeom prst="rect">
              <a:avLst/>
            </a:prstGeom>
            <a:solidFill>
              <a:srgbClr val="BAA1DF"/>
            </a:solidFill>
            <a:ln w="0">
              <a:solidFill>
                <a:srgbClr val="BAA1D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7" name="Freeform 77"/>
            <p:cNvSpPr>
              <a:spLocks/>
            </p:cNvSpPr>
            <p:nvPr/>
          </p:nvSpPr>
          <p:spPr bwMode="auto">
            <a:xfrm>
              <a:off x="5081108" y="4022998"/>
              <a:ext cx="402599" cy="61044"/>
            </a:xfrm>
            <a:custGeom>
              <a:avLst/>
              <a:gdLst>
                <a:gd name="T0" fmla="*/ 277 w 277"/>
                <a:gd name="T1" fmla="*/ 42 h 42"/>
                <a:gd name="T2" fmla="*/ 277 w 277"/>
                <a:gd name="T3" fmla="*/ 0 h 42"/>
                <a:gd name="T4" fmla="*/ 0 w 277"/>
                <a:gd name="T5" fmla="*/ 0 h 42"/>
                <a:gd name="T6" fmla="*/ 0 w 277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7" h="42">
                  <a:moveTo>
                    <a:pt x="277" y="42"/>
                  </a:moveTo>
                  <a:lnTo>
                    <a:pt x="277" y="0"/>
                  </a:lnTo>
                  <a:lnTo>
                    <a:pt x="0" y="0"/>
                  </a:lnTo>
                  <a:lnTo>
                    <a:pt x="0" y="42"/>
                  </a:lnTo>
                </a:path>
              </a:pathLst>
            </a:custGeom>
            <a:solidFill>
              <a:srgbClr val="6338A2"/>
            </a:solidFill>
            <a:ln w="7938">
              <a:solidFill>
                <a:srgbClr val="6338A2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8" name="Line 79"/>
            <p:cNvSpPr>
              <a:spLocks noChangeShapeType="1"/>
            </p:cNvSpPr>
            <p:nvPr/>
          </p:nvSpPr>
          <p:spPr bwMode="auto">
            <a:xfrm flipH="1">
              <a:off x="5081108" y="4084042"/>
              <a:ext cx="402599" cy="0"/>
            </a:xfrm>
            <a:prstGeom prst="line">
              <a:avLst/>
            </a:prstGeom>
            <a:noFill/>
            <a:ln w="7938">
              <a:solidFill>
                <a:srgbClr val="6338A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9" name="Freeform 93"/>
            <p:cNvSpPr>
              <a:spLocks/>
            </p:cNvSpPr>
            <p:nvPr/>
          </p:nvSpPr>
          <p:spPr bwMode="auto">
            <a:xfrm>
              <a:off x="3777386" y="4781685"/>
              <a:ext cx="402599" cy="46510"/>
            </a:xfrm>
            <a:custGeom>
              <a:avLst/>
              <a:gdLst>
                <a:gd name="T0" fmla="*/ 277 w 277"/>
                <a:gd name="T1" fmla="*/ 32 h 32"/>
                <a:gd name="T2" fmla="*/ 277 w 277"/>
                <a:gd name="T3" fmla="*/ 0 h 32"/>
                <a:gd name="T4" fmla="*/ 0 w 277"/>
                <a:gd name="T5" fmla="*/ 0 h 32"/>
                <a:gd name="T6" fmla="*/ 0 w 277"/>
                <a:gd name="T7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7" h="32">
                  <a:moveTo>
                    <a:pt x="277" y="32"/>
                  </a:moveTo>
                  <a:lnTo>
                    <a:pt x="277" y="0"/>
                  </a:lnTo>
                  <a:lnTo>
                    <a:pt x="0" y="0"/>
                  </a:lnTo>
                  <a:lnTo>
                    <a:pt x="0" y="32"/>
                  </a:lnTo>
                </a:path>
              </a:pathLst>
            </a:custGeom>
            <a:solidFill>
              <a:srgbClr val="6338A2"/>
            </a:solidFill>
            <a:ln w="7938">
              <a:solidFill>
                <a:srgbClr val="6338A2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0" name="Line 96"/>
            <p:cNvSpPr>
              <a:spLocks noChangeShapeType="1"/>
            </p:cNvSpPr>
            <p:nvPr/>
          </p:nvSpPr>
          <p:spPr bwMode="auto">
            <a:xfrm flipH="1">
              <a:off x="3777386" y="4828195"/>
              <a:ext cx="402599" cy="0"/>
            </a:xfrm>
            <a:prstGeom prst="line">
              <a:avLst/>
            </a:prstGeom>
            <a:noFill/>
            <a:ln w="7938">
              <a:solidFill>
                <a:srgbClr val="6338A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1" name="TextBox 74"/>
            <p:cNvSpPr txBox="1">
              <a:spLocks noChangeArrowheads="1"/>
            </p:cNvSpPr>
            <p:nvPr/>
          </p:nvSpPr>
          <p:spPr bwMode="auto">
            <a:xfrm>
              <a:off x="939039" y="5404976"/>
              <a:ext cx="1410644" cy="193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fr-FR" altLang="en-US" sz="1400" b="1" kern="0" dirty="0">
                  <a:solidFill>
                    <a:srgbClr val="000066"/>
                  </a:solidFill>
                </a:rPr>
                <a:t>Cholestérol total</a:t>
              </a:r>
            </a:p>
          </p:txBody>
        </p:sp>
        <p:sp>
          <p:nvSpPr>
            <p:cNvPr id="82" name="TextBox 75"/>
            <p:cNvSpPr txBox="1">
              <a:spLocks noChangeArrowheads="1"/>
            </p:cNvSpPr>
            <p:nvPr/>
          </p:nvSpPr>
          <p:spPr bwMode="auto">
            <a:xfrm>
              <a:off x="2629333" y="5404976"/>
              <a:ext cx="506549" cy="193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400" b="1" kern="0" dirty="0">
                  <a:solidFill>
                    <a:srgbClr val="000066"/>
                  </a:solidFill>
                </a:rPr>
                <a:t>LDL-c</a:t>
              </a:r>
            </a:p>
          </p:txBody>
        </p:sp>
        <p:sp>
          <p:nvSpPr>
            <p:cNvPr id="86" name="TextBox 76"/>
            <p:cNvSpPr txBox="1">
              <a:spLocks noChangeArrowheads="1"/>
            </p:cNvSpPr>
            <p:nvPr/>
          </p:nvSpPr>
          <p:spPr bwMode="auto">
            <a:xfrm>
              <a:off x="3925901" y="5404976"/>
              <a:ext cx="527388" cy="193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400" b="1" kern="0" dirty="0">
                  <a:solidFill>
                    <a:srgbClr val="000066"/>
                  </a:solidFill>
                </a:rPr>
                <a:t>HDL-c</a:t>
              </a:r>
            </a:p>
          </p:txBody>
        </p:sp>
        <p:sp>
          <p:nvSpPr>
            <p:cNvPr id="87" name="TextBox 77"/>
            <p:cNvSpPr txBox="1">
              <a:spLocks noChangeArrowheads="1"/>
            </p:cNvSpPr>
            <p:nvPr/>
          </p:nvSpPr>
          <p:spPr bwMode="auto">
            <a:xfrm>
              <a:off x="4918346" y="5404976"/>
              <a:ext cx="1114088" cy="193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fr-FR" altLang="en-US" sz="1400" b="1" kern="0" dirty="0">
                  <a:solidFill>
                    <a:srgbClr val="000066"/>
                  </a:solidFill>
                </a:rPr>
                <a:t>Triglycérides</a:t>
              </a:r>
            </a:p>
          </p:txBody>
        </p:sp>
        <p:sp>
          <p:nvSpPr>
            <p:cNvPr id="88" name="TextBox 52"/>
            <p:cNvSpPr txBox="1">
              <a:spLocks noChangeArrowheads="1"/>
            </p:cNvSpPr>
            <p:nvPr/>
          </p:nvSpPr>
          <p:spPr bwMode="auto">
            <a:xfrm>
              <a:off x="5064172" y="3283931"/>
              <a:ext cx="825500" cy="296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 sz="1400" dirty="0">
                  <a:solidFill>
                    <a:srgbClr val="000066"/>
                  </a:solidFill>
                </a:rPr>
                <a:t>p = 0,073 </a:t>
              </a:r>
              <a:endParaRPr lang="en-US" altLang="en-US" sz="4000" dirty="0">
                <a:solidFill>
                  <a:srgbClr val="000066"/>
                </a:solidFill>
              </a:endParaRPr>
            </a:p>
          </p:txBody>
        </p:sp>
        <p:sp>
          <p:nvSpPr>
            <p:cNvPr id="89" name="TextBox 66"/>
            <p:cNvSpPr txBox="1">
              <a:spLocks noChangeArrowheads="1"/>
            </p:cNvSpPr>
            <p:nvPr/>
          </p:nvSpPr>
          <p:spPr bwMode="auto">
            <a:xfrm>
              <a:off x="5064171" y="3809393"/>
              <a:ext cx="428625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128</a:t>
              </a:r>
            </a:p>
          </p:txBody>
        </p:sp>
        <p:sp>
          <p:nvSpPr>
            <p:cNvPr id="108" name="TextBox 67"/>
            <p:cNvSpPr txBox="1">
              <a:spLocks noChangeArrowheads="1"/>
            </p:cNvSpPr>
            <p:nvPr/>
          </p:nvSpPr>
          <p:spPr bwMode="auto">
            <a:xfrm>
              <a:off x="5068934" y="4111018"/>
              <a:ext cx="430212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118</a:t>
              </a:r>
            </a:p>
          </p:txBody>
        </p:sp>
        <p:sp>
          <p:nvSpPr>
            <p:cNvPr id="109" name="TextBox 68"/>
            <p:cNvSpPr txBox="1">
              <a:spLocks noChangeArrowheads="1"/>
            </p:cNvSpPr>
            <p:nvPr/>
          </p:nvSpPr>
          <p:spPr bwMode="auto">
            <a:xfrm>
              <a:off x="5523276" y="3945918"/>
              <a:ext cx="428625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112</a:t>
              </a:r>
            </a:p>
          </p:txBody>
        </p:sp>
        <p:sp>
          <p:nvSpPr>
            <p:cNvPr id="110" name="TextBox 69"/>
            <p:cNvSpPr txBox="1">
              <a:spLocks noChangeArrowheads="1"/>
            </p:cNvSpPr>
            <p:nvPr/>
          </p:nvSpPr>
          <p:spPr bwMode="auto">
            <a:xfrm>
              <a:off x="5526451" y="4199918"/>
              <a:ext cx="430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110</a:t>
              </a:r>
            </a:p>
          </p:txBody>
        </p:sp>
        <p:sp>
          <p:nvSpPr>
            <p:cNvPr id="111" name="Right Bracket 112"/>
            <p:cNvSpPr>
              <a:spLocks/>
            </p:cNvSpPr>
            <p:nvPr/>
          </p:nvSpPr>
          <p:spPr bwMode="auto">
            <a:xfrm rot="16200000">
              <a:off x="5485652" y="3268850"/>
              <a:ext cx="92075" cy="731838"/>
            </a:xfrm>
            <a:prstGeom prst="rightBracket">
              <a:avLst>
                <a:gd name="adj" fmla="val 0"/>
              </a:avLst>
            </a:prstGeom>
            <a:noFill/>
            <a:ln w="9525" algn="ctr">
              <a:solidFill>
                <a:srgbClr val="0000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altLang="en-US">
                <a:solidFill>
                  <a:srgbClr val="000066"/>
                </a:solidFill>
              </a:endParaRPr>
            </a:p>
          </p:txBody>
        </p:sp>
        <p:sp>
          <p:nvSpPr>
            <p:cNvPr id="112" name="TextBox 51"/>
            <p:cNvSpPr txBox="1">
              <a:spLocks noChangeArrowheads="1"/>
            </p:cNvSpPr>
            <p:nvPr/>
          </p:nvSpPr>
          <p:spPr bwMode="auto">
            <a:xfrm>
              <a:off x="3819525" y="4038873"/>
              <a:ext cx="752475" cy="296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 sz="1400" dirty="0">
                  <a:solidFill>
                    <a:srgbClr val="000066"/>
                  </a:solidFill>
                </a:rPr>
                <a:t> p = 0,02</a:t>
              </a:r>
              <a:endParaRPr lang="en-US" altLang="en-US" sz="4000" dirty="0">
                <a:solidFill>
                  <a:srgbClr val="000066"/>
                </a:solidFill>
              </a:endParaRPr>
            </a:p>
          </p:txBody>
        </p:sp>
        <p:sp>
          <p:nvSpPr>
            <p:cNvPr id="113" name="TextBox 62"/>
            <p:cNvSpPr txBox="1">
              <a:spLocks noChangeArrowheads="1"/>
            </p:cNvSpPr>
            <p:nvPr/>
          </p:nvSpPr>
          <p:spPr bwMode="auto">
            <a:xfrm>
              <a:off x="3763963" y="4575031"/>
              <a:ext cx="430212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51</a:t>
              </a:r>
            </a:p>
          </p:txBody>
        </p:sp>
        <p:sp>
          <p:nvSpPr>
            <p:cNvPr id="114" name="TextBox 63"/>
            <p:cNvSpPr txBox="1">
              <a:spLocks noChangeArrowheads="1"/>
            </p:cNvSpPr>
            <p:nvPr/>
          </p:nvSpPr>
          <p:spPr bwMode="auto">
            <a:xfrm>
              <a:off x="3763963" y="4857388"/>
              <a:ext cx="430212" cy="20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49</a:t>
              </a:r>
            </a:p>
          </p:txBody>
        </p:sp>
        <p:sp>
          <p:nvSpPr>
            <p:cNvPr id="115" name="TextBox 64"/>
            <p:cNvSpPr txBox="1">
              <a:spLocks noChangeArrowheads="1"/>
            </p:cNvSpPr>
            <p:nvPr/>
          </p:nvSpPr>
          <p:spPr bwMode="auto">
            <a:xfrm>
              <a:off x="4227513" y="4628788"/>
              <a:ext cx="428625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50</a:t>
              </a:r>
            </a:p>
          </p:txBody>
        </p:sp>
        <p:sp>
          <p:nvSpPr>
            <p:cNvPr id="116" name="TextBox 65"/>
            <p:cNvSpPr txBox="1">
              <a:spLocks noChangeArrowheads="1"/>
            </p:cNvSpPr>
            <p:nvPr/>
          </p:nvSpPr>
          <p:spPr bwMode="auto">
            <a:xfrm>
              <a:off x="4179985" y="4868230"/>
              <a:ext cx="428625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49</a:t>
              </a:r>
            </a:p>
          </p:txBody>
        </p:sp>
        <p:sp>
          <p:nvSpPr>
            <p:cNvPr id="117" name="Right Bracket 111"/>
            <p:cNvSpPr>
              <a:spLocks/>
            </p:cNvSpPr>
            <p:nvPr/>
          </p:nvSpPr>
          <p:spPr bwMode="auto">
            <a:xfrm rot="16200000">
              <a:off x="4161631" y="4006329"/>
              <a:ext cx="92075" cy="731838"/>
            </a:xfrm>
            <a:prstGeom prst="rightBracket">
              <a:avLst>
                <a:gd name="adj" fmla="val 0"/>
              </a:avLst>
            </a:prstGeom>
            <a:noFill/>
            <a:ln w="9525" algn="ctr">
              <a:solidFill>
                <a:srgbClr val="0000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altLang="en-US">
                <a:solidFill>
                  <a:srgbClr val="000066"/>
                </a:solidFill>
              </a:endParaRPr>
            </a:p>
          </p:txBody>
        </p:sp>
        <p:sp>
          <p:nvSpPr>
            <p:cNvPr id="118" name="TextBox 50"/>
            <p:cNvSpPr txBox="1">
              <a:spLocks noChangeArrowheads="1"/>
            </p:cNvSpPr>
            <p:nvPr/>
          </p:nvSpPr>
          <p:spPr bwMode="auto">
            <a:xfrm>
              <a:off x="2476559" y="3110893"/>
              <a:ext cx="822651" cy="296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 sz="1400" dirty="0">
                  <a:solidFill>
                    <a:srgbClr val="000066"/>
                  </a:solidFill>
                </a:rPr>
                <a:t> p &lt; 0,001 </a:t>
              </a:r>
              <a:endParaRPr lang="en-US" altLang="en-US" sz="4000" dirty="0">
                <a:solidFill>
                  <a:srgbClr val="000066"/>
                </a:solidFill>
              </a:endParaRPr>
            </a:p>
          </p:txBody>
        </p:sp>
        <p:sp>
          <p:nvSpPr>
            <p:cNvPr id="119" name="TextBox 58"/>
            <p:cNvSpPr txBox="1">
              <a:spLocks noChangeArrowheads="1"/>
            </p:cNvSpPr>
            <p:nvPr/>
          </p:nvSpPr>
          <p:spPr bwMode="auto">
            <a:xfrm>
              <a:off x="2471553" y="3793198"/>
              <a:ext cx="428625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125</a:t>
              </a:r>
            </a:p>
          </p:txBody>
        </p:sp>
        <p:sp>
          <p:nvSpPr>
            <p:cNvPr id="120" name="TextBox 59"/>
            <p:cNvSpPr txBox="1">
              <a:spLocks noChangeArrowheads="1"/>
            </p:cNvSpPr>
            <p:nvPr/>
          </p:nvSpPr>
          <p:spPr bwMode="auto">
            <a:xfrm>
              <a:off x="2472762" y="4168531"/>
              <a:ext cx="428625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112</a:t>
              </a:r>
            </a:p>
          </p:txBody>
        </p:sp>
        <p:sp>
          <p:nvSpPr>
            <p:cNvPr id="121" name="TextBox 60"/>
            <p:cNvSpPr txBox="1">
              <a:spLocks noChangeArrowheads="1"/>
            </p:cNvSpPr>
            <p:nvPr/>
          </p:nvSpPr>
          <p:spPr bwMode="auto">
            <a:xfrm>
              <a:off x="2916296" y="3879243"/>
              <a:ext cx="428625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114</a:t>
              </a:r>
            </a:p>
          </p:txBody>
        </p:sp>
        <p:sp>
          <p:nvSpPr>
            <p:cNvPr id="122" name="TextBox 61"/>
            <p:cNvSpPr txBox="1">
              <a:spLocks noChangeArrowheads="1"/>
            </p:cNvSpPr>
            <p:nvPr/>
          </p:nvSpPr>
          <p:spPr bwMode="auto">
            <a:xfrm>
              <a:off x="2906771" y="4210143"/>
              <a:ext cx="430213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110</a:t>
              </a:r>
            </a:p>
          </p:txBody>
        </p:sp>
        <p:sp>
          <p:nvSpPr>
            <p:cNvPr id="123" name="Right Bracket 109"/>
            <p:cNvSpPr>
              <a:spLocks/>
            </p:cNvSpPr>
            <p:nvPr/>
          </p:nvSpPr>
          <p:spPr bwMode="auto">
            <a:xfrm rot="16200000">
              <a:off x="2823427" y="3075174"/>
              <a:ext cx="92075" cy="731838"/>
            </a:xfrm>
            <a:prstGeom prst="rightBracket">
              <a:avLst>
                <a:gd name="adj" fmla="val 0"/>
              </a:avLst>
            </a:prstGeom>
            <a:noFill/>
            <a:ln w="9525" algn="ctr">
              <a:solidFill>
                <a:srgbClr val="0000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altLang="en-US">
                <a:solidFill>
                  <a:srgbClr val="000066"/>
                </a:solidFill>
              </a:endParaRPr>
            </a:p>
          </p:txBody>
        </p:sp>
        <p:sp>
          <p:nvSpPr>
            <p:cNvPr id="124" name="TextBox 6"/>
            <p:cNvSpPr txBox="1">
              <a:spLocks noChangeArrowheads="1"/>
            </p:cNvSpPr>
            <p:nvPr/>
          </p:nvSpPr>
          <p:spPr bwMode="auto">
            <a:xfrm>
              <a:off x="1258195" y="2457767"/>
              <a:ext cx="804943" cy="296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 sz="1400" dirty="0">
                  <a:solidFill>
                    <a:srgbClr val="000066"/>
                  </a:solidFill>
                </a:rPr>
                <a:t> p &lt; 0,001 </a:t>
              </a:r>
              <a:endParaRPr lang="en-US" altLang="en-US" sz="4000" dirty="0">
                <a:solidFill>
                  <a:srgbClr val="000066"/>
                </a:solidFill>
              </a:endParaRPr>
            </a:p>
          </p:txBody>
        </p:sp>
        <p:sp>
          <p:nvSpPr>
            <p:cNvPr id="125" name="TextBox 7"/>
            <p:cNvSpPr txBox="1">
              <a:spLocks noChangeArrowheads="1"/>
            </p:cNvSpPr>
            <p:nvPr/>
          </p:nvSpPr>
          <p:spPr bwMode="auto">
            <a:xfrm>
              <a:off x="1159770" y="2980055"/>
              <a:ext cx="430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201</a:t>
              </a:r>
            </a:p>
          </p:txBody>
        </p:sp>
        <p:sp>
          <p:nvSpPr>
            <p:cNvPr id="126" name="TextBox 55"/>
            <p:cNvSpPr txBox="1">
              <a:spLocks noChangeArrowheads="1"/>
            </p:cNvSpPr>
            <p:nvPr/>
          </p:nvSpPr>
          <p:spPr bwMode="auto">
            <a:xfrm>
              <a:off x="1159770" y="3375342"/>
              <a:ext cx="430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187</a:t>
              </a:r>
            </a:p>
          </p:txBody>
        </p:sp>
        <p:sp>
          <p:nvSpPr>
            <p:cNvPr id="127" name="TextBox 56"/>
            <p:cNvSpPr txBox="1">
              <a:spLocks noChangeArrowheads="1"/>
            </p:cNvSpPr>
            <p:nvPr/>
          </p:nvSpPr>
          <p:spPr bwMode="auto">
            <a:xfrm>
              <a:off x="1563734" y="3175317"/>
              <a:ext cx="430213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183</a:t>
              </a:r>
            </a:p>
          </p:txBody>
        </p:sp>
        <p:sp>
          <p:nvSpPr>
            <p:cNvPr id="128" name="TextBox 57"/>
            <p:cNvSpPr txBox="1">
              <a:spLocks noChangeArrowheads="1"/>
            </p:cNvSpPr>
            <p:nvPr/>
          </p:nvSpPr>
          <p:spPr bwMode="auto">
            <a:xfrm>
              <a:off x="1563734" y="3511930"/>
              <a:ext cx="430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182</a:t>
              </a:r>
            </a:p>
          </p:txBody>
        </p:sp>
        <p:sp>
          <p:nvSpPr>
            <p:cNvPr id="129" name="Right Bracket 107"/>
            <p:cNvSpPr>
              <a:spLocks/>
            </p:cNvSpPr>
            <p:nvPr/>
          </p:nvSpPr>
          <p:spPr bwMode="auto">
            <a:xfrm rot="16200000">
              <a:off x="1589189" y="2426811"/>
              <a:ext cx="92075" cy="731837"/>
            </a:xfrm>
            <a:prstGeom prst="rightBracket">
              <a:avLst>
                <a:gd name="adj" fmla="val 0"/>
              </a:avLst>
            </a:prstGeom>
            <a:noFill/>
            <a:ln w="9525" algn="ctr">
              <a:solidFill>
                <a:srgbClr val="0000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altLang="en-US">
                <a:solidFill>
                  <a:srgbClr val="000066"/>
                </a:solidFill>
              </a:endParaRPr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834188" y="5210294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749229" y="467814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50</a:t>
              </a:r>
            </a:p>
          </p:txBody>
        </p:sp>
        <p:sp>
          <p:nvSpPr>
            <p:cNvPr id="132" name="ZoneTexte 131"/>
            <p:cNvSpPr txBox="1"/>
            <p:nvPr/>
          </p:nvSpPr>
          <p:spPr>
            <a:xfrm>
              <a:off x="664269" y="4146004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664269" y="3613860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150</a:t>
              </a:r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664269" y="3081716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200</a:t>
              </a:r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664269" y="2549572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250</a:t>
              </a:r>
            </a:p>
          </p:txBody>
        </p:sp>
      </p:grpSp>
      <p:grpSp>
        <p:nvGrpSpPr>
          <p:cNvPr id="136" name="Groupe 135"/>
          <p:cNvGrpSpPr/>
          <p:nvPr/>
        </p:nvGrpSpPr>
        <p:grpSpPr>
          <a:xfrm>
            <a:off x="6895772" y="2030413"/>
            <a:ext cx="1549276" cy="3779073"/>
            <a:chOff x="6895772" y="2030413"/>
            <a:chExt cx="1549276" cy="3779073"/>
          </a:xfrm>
        </p:grpSpPr>
        <p:sp>
          <p:nvSpPr>
            <p:cNvPr id="137" name="Freeform 41"/>
            <p:cNvSpPr>
              <a:spLocks/>
            </p:cNvSpPr>
            <p:nvPr/>
          </p:nvSpPr>
          <p:spPr bwMode="auto">
            <a:xfrm>
              <a:off x="7218093" y="2650966"/>
              <a:ext cx="1098789" cy="2693194"/>
            </a:xfrm>
            <a:custGeom>
              <a:avLst/>
              <a:gdLst>
                <a:gd name="T0" fmla="*/ 756 w 756"/>
                <a:gd name="T1" fmla="*/ 1853 h 1853"/>
                <a:gd name="T2" fmla="*/ 0 w 756"/>
                <a:gd name="T3" fmla="*/ 1853 h 1853"/>
                <a:gd name="T4" fmla="*/ 0 w 756"/>
                <a:gd name="T5" fmla="*/ 0 h 1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6" h="1853">
                  <a:moveTo>
                    <a:pt x="756" y="1853"/>
                  </a:moveTo>
                  <a:lnTo>
                    <a:pt x="0" y="1853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8" name="Line 42"/>
            <p:cNvSpPr>
              <a:spLocks noChangeShapeType="1"/>
            </p:cNvSpPr>
            <p:nvPr/>
          </p:nvSpPr>
          <p:spPr bwMode="auto">
            <a:xfrm>
              <a:off x="7149783" y="2650966"/>
              <a:ext cx="68311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9" name="Line 43"/>
            <p:cNvSpPr>
              <a:spLocks noChangeShapeType="1"/>
            </p:cNvSpPr>
            <p:nvPr/>
          </p:nvSpPr>
          <p:spPr bwMode="auto">
            <a:xfrm>
              <a:off x="7149783" y="3322448"/>
              <a:ext cx="68311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0" name="Line 44"/>
            <p:cNvSpPr>
              <a:spLocks noChangeShapeType="1"/>
            </p:cNvSpPr>
            <p:nvPr/>
          </p:nvSpPr>
          <p:spPr bwMode="auto">
            <a:xfrm>
              <a:off x="7149783" y="3996837"/>
              <a:ext cx="68311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1" name="Line 45"/>
            <p:cNvSpPr>
              <a:spLocks noChangeShapeType="1"/>
            </p:cNvSpPr>
            <p:nvPr/>
          </p:nvSpPr>
          <p:spPr bwMode="auto">
            <a:xfrm>
              <a:off x="7149783" y="4669771"/>
              <a:ext cx="68311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2" name="Line 46"/>
            <p:cNvSpPr>
              <a:spLocks noChangeShapeType="1"/>
            </p:cNvSpPr>
            <p:nvPr/>
          </p:nvSpPr>
          <p:spPr bwMode="auto">
            <a:xfrm>
              <a:off x="7149783" y="5344160"/>
              <a:ext cx="68311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3" name="Rectangle 53"/>
            <p:cNvSpPr>
              <a:spLocks noChangeArrowheads="1"/>
            </p:cNvSpPr>
            <p:nvPr/>
          </p:nvSpPr>
          <p:spPr bwMode="auto">
            <a:xfrm>
              <a:off x="7764581" y="2908222"/>
              <a:ext cx="401145" cy="2435938"/>
            </a:xfrm>
            <a:prstGeom prst="rect">
              <a:avLst/>
            </a:prstGeom>
            <a:solidFill>
              <a:srgbClr val="FFB985"/>
            </a:solidFill>
            <a:ln w="0">
              <a:solidFill>
                <a:srgbClr val="FFB985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4" name="Rectangle 68"/>
            <p:cNvSpPr>
              <a:spLocks noChangeArrowheads="1"/>
            </p:cNvSpPr>
            <p:nvPr/>
          </p:nvSpPr>
          <p:spPr bwMode="auto">
            <a:xfrm>
              <a:off x="7292219" y="2848632"/>
              <a:ext cx="404052" cy="59590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5" name="Rectangle 69"/>
            <p:cNvSpPr>
              <a:spLocks noChangeArrowheads="1"/>
            </p:cNvSpPr>
            <p:nvPr/>
          </p:nvSpPr>
          <p:spPr bwMode="auto">
            <a:xfrm>
              <a:off x="7292219" y="2908222"/>
              <a:ext cx="404052" cy="2435938"/>
            </a:xfrm>
            <a:prstGeom prst="rect">
              <a:avLst/>
            </a:prstGeom>
            <a:solidFill>
              <a:srgbClr val="BAA1DF"/>
            </a:solidFill>
            <a:ln w="0">
              <a:solidFill>
                <a:srgbClr val="BAA1D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6" name="TextBox 78"/>
            <p:cNvSpPr txBox="1">
              <a:spLocks noChangeArrowheads="1"/>
            </p:cNvSpPr>
            <p:nvPr/>
          </p:nvSpPr>
          <p:spPr bwMode="auto">
            <a:xfrm>
              <a:off x="7030585" y="5421688"/>
              <a:ext cx="1414463" cy="387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 sz="1400" b="1" dirty="0">
                  <a:solidFill>
                    <a:srgbClr val="000066"/>
                  </a:solidFill>
                </a:rPr>
                <a:t>Rapport TC : HDL-c</a:t>
              </a:r>
            </a:p>
          </p:txBody>
        </p:sp>
        <p:sp>
          <p:nvSpPr>
            <p:cNvPr id="147" name="TextBox 54"/>
            <p:cNvSpPr txBox="1">
              <a:spLocks noChangeArrowheads="1"/>
            </p:cNvSpPr>
            <p:nvPr/>
          </p:nvSpPr>
          <p:spPr bwMode="auto">
            <a:xfrm>
              <a:off x="7141554" y="2030413"/>
              <a:ext cx="934584" cy="296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 sz="1400" dirty="0">
                  <a:solidFill>
                    <a:srgbClr val="000066"/>
                  </a:solidFill>
                </a:rPr>
                <a:t>p = 0,094 </a:t>
              </a:r>
              <a:endParaRPr lang="en-US" altLang="en-US" sz="4000" dirty="0">
                <a:solidFill>
                  <a:srgbClr val="000066"/>
                </a:solidFill>
              </a:endParaRPr>
            </a:p>
          </p:txBody>
        </p:sp>
        <p:sp>
          <p:nvSpPr>
            <p:cNvPr id="148" name="TextBox 69"/>
            <p:cNvSpPr txBox="1">
              <a:spLocks noChangeArrowheads="1"/>
            </p:cNvSpPr>
            <p:nvPr/>
          </p:nvSpPr>
          <p:spPr bwMode="auto">
            <a:xfrm>
              <a:off x="7302362" y="2650263"/>
              <a:ext cx="430212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3,7</a:t>
              </a:r>
            </a:p>
          </p:txBody>
        </p:sp>
        <p:sp>
          <p:nvSpPr>
            <p:cNvPr id="149" name="TextBox 69"/>
            <p:cNvSpPr txBox="1">
              <a:spLocks noChangeArrowheads="1"/>
            </p:cNvSpPr>
            <p:nvPr/>
          </p:nvSpPr>
          <p:spPr bwMode="auto">
            <a:xfrm>
              <a:off x="7296499" y="2938148"/>
              <a:ext cx="428625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3,6</a:t>
              </a:r>
            </a:p>
          </p:txBody>
        </p:sp>
        <p:sp>
          <p:nvSpPr>
            <p:cNvPr id="150" name="TextBox 69"/>
            <p:cNvSpPr txBox="1">
              <a:spLocks noChangeArrowheads="1"/>
            </p:cNvSpPr>
            <p:nvPr/>
          </p:nvSpPr>
          <p:spPr bwMode="auto">
            <a:xfrm>
              <a:off x="7758945" y="2938148"/>
              <a:ext cx="430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3,6</a:t>
              </a:r>
            </a:p>
          </p:txBody>
        </p:sp>
        <p:sp>
          <p:nvSpPr>
            <p:cNvPr id="151" name="TextBox 69"/>
            <p:cNvSpPr txBox="1">
              <a:spLocks noChangeArrowheads="1"/>
            </p:cNvSpPr>
            <p:nvPr/>
          </p:nvSpPr>
          <p:spPr bwMode="auto">
            <a:xfrm>
              <a:off x="7753874" y="2663825"/>
              <a:ext cx="430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600" b="1" kern="0" dirty="0">
                  <a:solidFill>
                    <a:srgbClr val="333399"/>
                  </a:solidFill>
                  <a:latin typeface="+mj-lt"/>
                </a:rPr>
                <a:t>3,6</a:t>
              </a:r>
            </a:p>
          </p:txBody>
        </p:sp>
        <p:sp>
          <p:nvSpPr>
            <p:cNvPr id="152" name="Right Bracket 113"/>
            <p:cNvSpPr>
              <a:spLocks/>
            </p:cNvSpPr>
            <p:nvPr/>
          </p:nvSpPr>
          <p:spPr bwMode="auto">
            <a:xfrm rot="16200000">
              <a:off x="7681643" y="1991519"/>
              <a:ext cx="92075" cy="731837"/>
            </a:xfrm>
            <a:prstGeom prst="rightBracket">
              <a:avLst>
                <a:gd name="adj" fmla="val 0"/>
              </a:avLst>
            </a:prstGeom>
            <a:noFill/>
            <a:ln w="9525" algn="ctr">
              <a:solidFill>
                <a:srgbClr val="0000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altLang="en-US">
                <a:solidFill>
                  <a:srgbClr val="000066"/>
                </a:solidFill>
              </a:endParaRPr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6895772" y="5210294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6895772" y="4537492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6895772" y="3864692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6895772" y="3191892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6895772" y="2519092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60135147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244322" y="1161947"/>
            <a:ext cx="8856815" cy="4973664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  <a:t>Conclusion</a:t>
            </a:r>
          </a:p>
          <a:p>
            <a:pPr lvl="1">
              <a:spcBef>
                <a:spcPts val="300"/>
              </a:spcBef>
            </a:pPr>
            <a:r>
              <a:rPr lang="fr-FR" altLang="fr-FR" sz="2000" dirty="0">
                <a:ea typeface="ＭＳ Ｐゴシック" charset="-128"/>
              </a:rPr>
              <a:t>Dans cette étude randomisée en double aveugle, le switch des patients sous F/TDF + 3</a:t>
            </a:r>
            <a:r>
              <a:rPr lang="fr-FR" altLang="fr-FR" sz="2000" baseline="30000" dirty="0">
                <a:ea typeface="ＭＳ Ｐゴシック" charset="-128"/>
              </a:rPr>
              <a:t>ème</a:t>
            </a:r>
            <a:r>
              <a:rPr lang="fr-FR" altLang="fr-FR" sz="2000" dirty="0">
                <a:ea typeface="ＭＳ Ｐゴシック" charset="-128"/>
              </a:rPr>
              <a:t> agent avec charge virale indétectable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F/TAF + maintien du 3</a:t>
            </a:r>
            <a:r>
              <a:rPr lang="fr-FR" altLang="fr-FR" sz="2000" baseline="30000" dirty="0">
                <a:ea typeface="ＭＳ Ｐゴシック" charset="-128"/>
              </a:rPr>
              <a:t>ème</a:t>
            </a:r>
            <a:r>
              <a:rPr lang="fr-FR" altLang="fr-FR" sz="2000" dirty="0">
                <a:ea typeface="ＭＳ Ｐゴシック" charset="-128"/>
              </a:rPr>
              <a:t> agent :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Est non-inférieur à S48 et S96 en terme de maintien de la suppression virologique (ARN VIH-1 &lt; 50 c/ml)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Dans les rares cas d’échec virologique, le risque d’émergence de résistance est faible (1 cas de M184V sous F/TAF), aucun après S48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Est associé à une tolérance clinique et biologique similaire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Entraîne une amélioration des paramètres rénaux : augmentation du </a:t>
            </a:r>
            <a:r>
              <a:rPr lang="fr-FR" altLang="fr-FR" sz="1800" dirty="0" err="1">
                <a:ea typeface="ＭＳ Ｐゴシック" charset="-128"/>
              </a:rPr>
              <a:t>DFGe</a:t>
            </a:r>
            <a:r>
              <a:rPr lang="fr-FR" altLang="fr-FR" sz="1800" dirty="0">
                <a:ea typeface="ＭＳ Ｐゴシック" charset="-128"/>
              </a:rPr>
              <a:t> et diminution de la protéinurie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Améliore la densité minérale osseuse : augmentation sous F/TAF avec différence significative de l’évolution à S48 vs F/TDF, et poursuite de l’amélioration de la DMO du rachis et de la hanche entre S48 et S96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Augmente les paramètres lipidiques, sans modification du rapport cholestérol total : HDL-cholestérol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Tolérance rénale et osseuse similaire selon le 3</a:t>
            </a:r>
            <a:r>
              <a:rPr lang="fr-FR" altLang="fr-FR" sz="1800" baseline="30000" dirty="0">
                <a:ea typeface="ＭＳ Ｐゴシック" charset="-128"/>
              </a:rPr>
              <a:t>ème</a:t>
            </a:r>
            <a:r>
              <a:rPr lang="fr-FR" altLang="fr-FR" sz="1800" dirty="0">
                <a:ea typeface="ＭＳ Ｐゴシック" charset="-128"/>
              </a:rPr>
              <a:t> agent (IP/r ou autre)</a:t>
            </a: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2468139" y="6570663"/>
            <a:ext cx="66710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Gallant J. Lancet HIV. 2016;3:e158-65; </a:t>
            </a:r>
            <a:r>
              <a:rPr lang="fr-FR" altLang="fr-FR" sz="1200" i="1" dirty="0" err="1"/>
              <a:t>Raffi</a:t>
            </a:r>
            <a:r>
              <a:rPr lang="fr-FR" altLang="fr-FR" sz="1200" i="1" dirty="0"/>
              <a:t> F. J </a:t>
            </a:r>
            <a:r>
              <a:rPr lang="fr-FR" altLang="fr-FR" sz="1200" i="1" dirty="0" err="1"/>
              <a:t>Acquir</a:t>
            </a:r>
            <a:r>
              <a:rPr lang="fr-FR" altLang="fr-FR" sz="1200" i="1" dirty="0"/>
              <a:t> Immune </a:t>
            </a:r>
            <a:r>
              <a:rPr lang="fr-FR" altLang="fr-FR" sz="1200" i="1" dirty="0" err="1"/>
              <a:t>Defic</a:t>
            </a:r>
            <a:r>
              <a:rPr lang="fr-FR" altLang="fr-FR" sz="1200" i="1" dirty="0"/>
              <a:t> </a:t>
            </a:r>
            <a:r>
              <a:rPr lang="fr-FR" altLang="fr-FR" sz="1200" i="1" dirty="0" err="1"/>
              <a:t>Syndr</a:t>
            </a:r>
            <a:r>
              <a:rPr lang="fr-FR" altLang="fr-FR" sz="1200" i="1" dirty="0"/>
              <a:t>. 2017;75:226-31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126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34924" y="1125538"/>
            <a:ext cx="2695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étude</a:t>
            </a:r>
          </a:p>
        </p:txBody>
      </p:sp>
      <p:sp>
        <p:nvSpPr>
          <p:cNvPr id="22531" name="Espace réservé du contenu 2"/>
          <p:cNvSpPr>
            <a:spLocks/>
          </p:cNvSpPr>
          <p:nvPr/>
        </p:nvSpPr>
        <p:spPr bwMode="auto">
          <a:xfrm>
            <a:off x="34925" y="4292600"/>
            <a:ext cx="9066213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800100" indent="-34290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ts val="75"/>
              </a:spcBef>
            </a:pPr>
            <a:r>
              <a:rPr lang="fr-FR" altLang="fr-FR" sz="2800" b="1">
                <a:latin typeface="Calibri" panose="020F0502020204030204" pitchFamily="34" charset="0"/>
              </a:rPr>
              <a:t>Critères de jugement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fr-FR" altLang="fr-FR" sz="1800"/>
              <a:t>Principal : proportion de patients maintenant ARN VIH-1 &lt; 50 c/ml à S48 </a:t>
            </a:r>
            <a:br>
              <a:rPr lang="fr-FR" altLang="fr-FR" sz="1800"/>
            </a:br>
            <a:r>
              <a:rPr lang="fr-FR" altLang="fr-FR" sz="1800"/>
              <a:t>(ITT, snapshot) ; non-infériorité </a:t>
            </a:r>
            <a:r>
              <a:rPr lang="fr-FR" altLang="fr-FR" sz="1800" noProof="1"/>
              <a:t>si borne inférieure de l’IC 95 % bilatéral de la différence = -10 %, puissance &gt; </a:t>
            </a:r>
            <a:r>
              <a:rPr lang="fr-FR" altLang="fr-FR" sz="1800"/>
              <a:t>95 %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fr-FR" altLang="fr-FR" sz="1800"/>
              <a:t>Secondaires avec ajustements multiples : modification de la densité minérale osseuse du rachis et de la hanche</a:t>
            </a:r>
            <a:endParaRPr lang="fr-FR" altLang="fr-FR" sz="1800" b="1" dirty="0"/>
          </a:p>
        </p:txBody>
      </p:sp>
      <p:graphicFrame>
        <p:nvGraphicFramePr>
          <p:cNvPr id="5150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232064"/>
              </p:ext>
            </p:extLst>
          </p:nvPr>
        </p:nvGraphicFramePr>
        <p:xfrm>
          <a:off x="4948238" y="2403475"/>
          <a:ext cx="2805112" cy="535789"/>
        </p:xfrm>
        <a:graphic>
          <a:graphicData uri="http://schemas.openxmlformats.org/drawingml/2006/table">
            <a:tbl>
              <a:tblPr/>
              <a:tblGrid>
                <a:gridCol w="28051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357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F/TAF * + F/TDF placebo </a:t>
                      </a:r>
                      <a:b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</a:b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+ 3</a:t>
                      </a:r>
                      <a:r>
                        <a:rPr kumimoji="0" lang="fr-FR" sz="18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ème</a:t>
                      </a: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 agent inchangé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250386"/>
              </p:ext>
            </p:extLst>
          </p:nvPr>
        </p:nvGraphicFramePr>
        <p:xfrm>
          <a:off x="4948238" y="3214726"/>
          <a:ext cx="2805112" cy="535789"/>
        </p:xfrm>
        <a:graphic>
          <a:graphicData uri="http://schemas.openxmlformats.org/drawingml/2006/table">
            <a:tbl>
              <a:tblPr/>
              <a:tblGrid>
                <a:gridCol w="28051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357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F/TDF + F/TAF * placebo </a:t>
                      </a:r>
                      <a:b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</a:b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+ 3</a:t>
                      </a:r>
                      <a:r>
                        <a:rPr kumimoji="0" lang="fr-FR" sz="18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ème</a:t>
                      </a: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 agent inchangé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254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  <a:endParaRPr lang="fr-FR" altLang="fr-FR" sz="1200" b="1" i="1" dirty="0">
              <a:solidFill>
                <a:srgbClr val="333399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22546" name="Connecteur droit 66"/>
          <p:cNvCxnSpPr>
            <a:cxnSpLocks noChangeShapeType="1"/>
          </p:cNvCxnSpPr>
          <p:nvPr/>
        </p:nvCxnSpPr>
        <p:spPr bwMode="auto">
          <a:xfrm rot="5400000">
            <a:off x="3650467" y="23312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7" name="Oval 170"/>
          <p:cNvSpPr>
            <a:spLocks noChangeArrowheads="1"/>
          </p:cNvSpPr>
          <p:nvPr/>
        </p:nvSpPr>
        <p:spPr bwMode="auto">
          <a:xfrm>
            <a:off x="3130560" y="1219200"/>
            <a:ext cx="1475999" cy="899999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Randomisation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 : 1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Double aveugle</a:t>
            </a:r>
            <a:endParaRPr lang="fr-FR" altLang="fr-FR" sz="1400" b="1" dirty="0">
              <a:solidFill>
                <a:srgbClr val="000066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548" name="AutoShape 162"/>
          <p:cNvSpPr>
            <a:spLocks noChangeArrowheads="1"/>
          </p:cNvSpPr>
          <p:nvPr/>
        </p:nvSpPr>
        <p:spPr bwMode="auto">
          <a:xfrm>
            <a:off x="376340" y="2498923"/>
            <a:ext cx="3233270" cy="119181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VIH+ ≥ 18 ans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Sous F/TDF + 3</a:t>
            </a:r>
            <a:r>
              <a:rPr lang="fr-FR" altLang="fr-FR" sz="1600" b="1" baseline="30000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ème</a:t>
            </a: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agent 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ARN VIH &lt; 50 c/ml &gt; 6 mois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DFGe</a:t>
            </a: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fr-FR" altLang="fr-FR" sz="16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Cockroft</a:t>
            </a: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-Gault) &gt; 50 ml/min</a:t>
            </a:r>
            <a:endParaRPr lang="fr-FR" altLang="fr-FR" sz="1600" b="1" dirty="0">
              <a:solidFill>
                <a:srgbClr val="000066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2549" name="AutoShape 60"/>
          <p:cNvCxnSpPr>
            <a:cxnSpLocks noChangeShapeType="1"/>
          </p:cNvCxnSpPr>
          <p:nvPr/>
        </p:nvCxnSpPr>
        <p:spPr bwMode="auto">
          <a:xfrm rot="10800000" flipH="1" flipV="1">
            <a:off x="4948238" y="2669264"/>
            <a:ext cx="1587" cy="827999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0" name="Line 63"/>
          <p:cNvSpPr>
            <a:spLocks noChangeShapeType="1"/>
          </p:cNvSpPr>
          <p:nvPr/>
        </p:nvSpPr>
        <p:spPr bwMode="auto">
          <a:xfrm>
            <a:off x="3603840" y="3108325"/>
            <a:ext cx="575996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51" name="Rectangle 9"/>
          <p:cNvSpPr>
            <a:spLocks noChangeArrowheads="1"/>
          </p:cNvSpPr>
          <p:nvPr/>
        </p:nvSpPr>
        <p:spPr bwMode="auto">
          <a:xfrm>
            <a:off x="4118134" y="3509963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330</a:t>
            </a:r>
            <a:endParaRPr lang="fr-FR" altLang="fr-FR" sz="1600" b="1" dirty="0">
              <a:solidFill>
                <a:srgbClr val="C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552" name="Rectangle 8"/>
          <p:cNvSpPr>
            <a:spLocks noChangeArrowheads="1"/>
          </p:cNvSpPr>
          <p:nvPr/>
        </p:nvSpPr>
        <p:spPr bwMode="auto">
          <a:xfrm>
            <a:off x="4156234" y="2328863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333</a:t>
            </a:r>
            <a:endParaRPr lang="fr-FR" altLang="fr-FR" sz="1600" b="1" dirty="0">
              <a:solidFill>
                <a:srgbClr val="C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480300" y="14239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fr-FR" sz="1600" b="1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S48</a:t>
            </a:r>
            <a:endParaRPr lang="fr-FR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4" name="Line 172"/>
          <p:cNvSpPr>
            <a:spLocks noChangeShapeType="1"/>
          </p:cNvSpPr>
          <p:nvPr/>
        </p:nvSpPr>
        <p:spPr bwMode="auto">
          <a:xfrm>
            <a:off x="7762875" y="1963738"/>
            <a:ext cx="0" cy="1786777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  <p:sp>
        <p:nvSpPr>
          <p:cNvPr id="22556" name="Line 172"/>
          <p:cNvSpPr>
            <a:spLocks noChangeShapeType="1"/>
          </p:cNvSpPr>
          <p:nvPr/>
        </p:nvSpPr>
        <p:spPr bwMode="auto">
          <a:xfrm>
            <a:off x="8770938" y="1892300"/>
            <a:ext cx="0" cy="185821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" name="Oval 109"/>
          <p:cNvSpPr>
            <a:spLocks noChangeArrowheads="1"/>
          </p:cNvSpPr>
          <p:nvPr/>
        </p:nvSpPr>
        <p:spPr bwMode="auto">
          <a:xfrm>
            <a:off x="8491538" y="142398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fr-FR" sz="1600" b="1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S96</a:t>
            </a:r>
            <a:endParaRPr lang="fr-FR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8" name="Line 31"/>
          <p:cNvSpPr>
            <a:spLocks noChangeShapeType="1"/>
          </p:cNvSpPr>
          <p:nvPr/>
        </p:nvSpPr>
        <p:spPr bwMode="auto">
          <a:xfrm flipV="1">
            <a:off x="7772400" y="3606800"/>
            <a:ext cx="9985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 flipV="1">
            <a:off x="7762875" y="2647950"/>
            <a:ext cx="9985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60" name="ZoneTexte 71"/>
          <p:cNvSpPr txBox="1">
            <a:spLocks noChangeArrowheads="1"/>
          </p:cNvSpPr>
          <p:nvPr/>
        </p:nvSpPr>
        <p:spPr bwMode="auto">
          <a:xfrm>
            <a:off x="3849699" y="3835977"/>
            <a:ext cx="52181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dirty="0">
                <a:solidFill>
                  <a:srgbClr val="000066"/>
                </a:solidFill>
              </a:rPr>
              <a:t>Randomisation stratifiée sur le 3</a:t>
            </a:r>
            <a:r>
              <a:rPr lang="fr-FR" altLang="fr-FR" sz="1400" baseline="30000" dirty="0">
                <a:solidFill>
                  <a:srgbClr val="000066"/>
                </a:solidFill>
              </a:rPr>
              <a:t>ème</a:t>
            </a:r>
            <a:r>
              <a:rPr lang="fr-FR" altLang="fr-FR" sz="1400" dirty="0">
                <a:solidFill>
                  <a:srgbClr val="000066"/>
                </a:solidFill>
              </a:rPr>
              <a:t> agent (IP boosté ou autre)</a:t>
            </a:r>
          </a:p>
        </p:txBody>
      </p:sp>
      <p:sp>
        <p:nvSpPr>
          <p:cNvPr id="2" name="Rectangle 1"/>
          <p:cNvSpPr/>
          <p:nvPr/>
        </p:nvSpPr>
        <p:spPr>
          <a:xfrm>
            <a:off x="3849698" y="4105654"/>
            <a:ext cx="48972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F/TAF : 200/10 mg si IP boosté, 200/25 mg si autre</a:t>
            </a:r>
          </a:p>
        </p:txBody>
      </p:sp>
      <p:sp>
        <p:nvSpPr>
          <p:cNvPr id="25" name="ZoneTexte 69"/>
          <p:cNvSpPr txBox="1">
            <a:spLocks noChangeArrowheads="1"/>
          </p:cNvSpPr>
          <p:nvPr/>
        </p:nvSpPr>
        <p:spPr bwMode="auto">
          <a:xfrm>
            <a:off x="1684255" y="6570663"/>
            <a:ext cx="745498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Gallant J. Lancet HIV. 2016;3:e158-65, </a:t>
            </a:r>
            <a:r>
              <a:rPr lang="fr-FR" altLang="fr-FR" sz="1200" i="1" dirty="0" err="1"/>
              <a:t>Raffi</a:t>
            </a:r>
            <a:r>
              <a:rPr lang="fr-FR" altLang="fr-FR" sz="1200" i="1" dirty="0"/>
              <a:t> F. J </a:t>
            </a:r>
            <a:r>
              <a:rPr lang="fr-FR" altLang="fr-FR" sz="1200" i="1" dirty="0" err="1"/>
              <a:t>Acquir</a:t>
            </a:r>
            <a:r>
              <a:rPr lang="fr-FR" altLang="fr-FR" sz="1200" i="1" dirty="0"/>
              <a:t> Immune </a:t>
            </a:r>
            <a:r>
              <a:rPr lang="fr-FR" altLang="fr-FR" sz="1200" i="1" dirty="0" err="1"/>
              <a:t>Defic</a:t>
            </a:r>
            <a:r>
              <a:rPr lang="fr-FR" altLang="fr-FR" sz="1200" i="1" dirty="0"/>
              <a:t> </a:t>
            </a:r>
            <a:r>
              <a:rPr lang="fr-FR" altLang="fr-FR" sz="1200" i="1" dirty="0" err="1"/>
              <a:t>Syndr</a:t>
            </a:r>
            <a:r>
              <a:rPr lang="fr-FR" altLang="fr-FR" sz="1200" i="1" dirty="0"/>
              <a:t>. </a:t>
            </a:r>
            <a:r>
              <a:rPr lang="fr-FR" altLang="fr-FR" sz="1200" i="1" dirty="0" smtClean="0"/>
              <a:t>2017;75:226-31</a:t>
            </a:r>
            <a:endParaRPr lang="fr-FR" altLang="fr-FR" sz="1200" i="1" dirty="0"/>
          </a:p>
        </p:txBody>
      </p:sp>
    </p:spTree>
    <p:extLst>
      <p:ext uri="{BB962C8B-B14F-4D97-AF65-F5344CB8AC3E}">
        <p14:creationId xmlns:p14="http://schemas.microsoft.com/office/powerpoint/2010/main" val="153132319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65045736"/>
              </p:ext>
            </p:extLst>
          </p:nvPr>
        </p:nvGraphicFramePr>
        <p:xfrm>
          <a:off x="395288" y="1733115"/>
          <a:ext cx="8353425" cy="4476285"/>
        </p:xfrm>
        <a:graphic>
          <a:graphicData uri="http://schemas.openxmlformats.org/drawingml/2006/table">
            <a:tbl>
              <a:tblPr/>
              <a:tblGrid>
                <a:gridCol w="40243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955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936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333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330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médian, années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48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49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Femme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16 %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Race : blanc / noir / autre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73 % / 21 % / 6 %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77 % / 20 % / 3 %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médiane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663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624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DFGe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(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Cockroft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-Gault), ml/min, médiane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99,4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100,2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55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ème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agent : IP/r / autre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DRV/r / ATV/r / LPV/r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NVP/ RAL / DTG / autre 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47 % / 53 %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25 % / 16 % / 5 %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22 % / 20 % / 8 % / 4 %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45 % / 55 %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25 % / 15 % / 5 %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20 % / 22 % / 7 % / 5 %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694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Arrêt avant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Décision de l’investigateur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Retrait de consentement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Perdu de vue / non-observance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Grossesse / violation protocole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Arrêt avant S96, n (%)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21 (6 %)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 /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 / 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36 (11 %)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21 (6 %)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 /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 / 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39 (12 %)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24620" name="Rectangle 6"/>
          <p:cNvSpPr>
            <a:spLocks noChangeArrowheads="1"/>
          </p:cNvSpPr>
          <p:nvPr/>
        </p:nvSpPr>
        <p:spPr bwMode="auto">
          <a:xfrm>
            <a:off x="971550" y="1268413"/>
            <a:ext cx="71628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lnSpc>
                <a:spcPts val="1525"/>
              </a:lnSpc>
              <a:buClrTx/>
              <a:buFontTx/>
              <a:buNone/>
            </a:pPr>
            <a:r>
              <a:rPr lang="fr-FR" altLang="fr-FR" sz="2400" b="1">
                <a:latin typeface="Calibri" panose="020F0502020204030204" pitchFamily="34" charset="0"/>
              </a:rPr>
              <a:t>Caractéristiques à l’inclusion et devenir des patients</a:t>
            </a: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1684255" y="6570663"/>
            <a:ext cx="745498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Gallant J. Lancet HIV. 2016;3:e158-65, </a:t>
            </a:r>
            <a:r>
              <a:rPr lang="fr-FR" altLang="fr-FR" sz="1200" i="1" dirty="0" err="1"/>
              <a:t>Raffi</a:t>
            </a:r>
            <a:r>
              <a:rPr lang="fr-FR" altLang="fr-FR" sz="1200" i="1" dirty="0"/>
              <a:t> F. J </a:t>
            </a:r>
            <a:r>
              <a:rPr lang="fr-FR" altLang="fr-FR" sz="1200" i="1" dirty="0" err="1"/>
              <a:t>Acquir</a:t>
            </a:r>
            <a:r>
              <a:rPr lang="fr-FR" altLang="fr-FR" sz="1200" i="1" dirty="0"/>
              <a:t> Immune </a:t>
            </a:r>
            <a:r>
              <a:rPr lang="fr-FR" altLang="fr-FR" sz="1200" i="1" dirty="0" err="1"/>
              <a:t>Defic</a:t>
            </a:r>
            <a:r>
              <a:rPr lang="fr-FR" altLang="fr-FR" sz="1200" i="1" dirty="0"/>
              <a:t> </a:t>
            </a:r>
            <a:r>
              <a:rPr lang="fr-FR" altLang="fr-FR" sz="1200" i="1" dirty="0" err="1"/>
              <a:t>Syndr</a:t>
            </a:r>
            <a:r>
              <a:rPr lang="fr-FR" altLang="fr-FR" sz="1200" i="1" dirty="0"/>
              <a:t>. 2017;75:226-31</a:t>
            </a:r>
            <a:endParaRPr lang="fr-FR" altLang="fr-FR" sz="12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818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AutoShape 165"/>
          <p:cNvSpPr>
            <a:spLocks noChangeArrowheads="1"/>
          </p:cNvSpPr>
          <p:nvPr/>
        </p:nvSpPr>
        <p:spPr bwMode="auto">
          <a:xfrm>
            <a:off x="5020236" y="1549970"/>
            <a:ext cx="3197547" cy="51040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800">
              <a:solidFill>
                <a:srgbClr val="000066"/>
              </a:solidFill>
            </a:endParaRPr>
          </a:p>
        </p:txBody>
      </p:sp>
      <p:sp>
        <p:nvSpPr>
          <p:cNvPr id="69" name="AutoShape 165"/>
          <p:cNvSpPr>
            <a:spLocks noChangeArrowheads="1"/>
          </p:cNvSpPr>
          <p:nvPr/>
        </p:nvSpPr>
        <p:spPr bwMode="auto">
          <a:xfrm>
            <a:off x="968659" y="1578910"/>
            <a:ext cx="3110771" cy="51040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800">
              <a:solidFill>
                <a:srgbClr val="000066"/>
              </a:solidFill>
            </a:endParaRPr>
          </a:p>
        </p:txBody>
      </p:sp>
      <p:sp>
        <p:nvSpPr>
          <p:cNvPr id="105" name="ZoneTexte 104"/>
          <p:cNvSpPr txBox="1"/>
          <p:nvPr/>
        </p:nvSpPr>
        <p:spPr>
          <a:xfrm>
            <a:off x="282786" y="2095562"/>
            <a:ext cx="407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>
                <a:solidFill>
                  <a:srgbClr val="000066"/>
                </a:solidFill>
              </a:rPr>
              <a:t>%</a:t>
            </a:r>
          </a:p>
        </p:txBody>
      </p:sp>
      <p:sp>
        <p:nvSpPr>
          <p:cNvPr id="51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</a:p>
        </p:txBody>
      </p:sp>
      <p:sp>
        <p:nvSpPr>
          <p:cNvPr id="53" name="ZoneTexte 69"/>
          <p:cNvSpPr txBox="1">
            <a:spLocks noChangeArrowheads="1"/>
          </p:cNvSpPr>
          <p:nvPr/>
        </p:nvSpPr>
        <p:spPr bwMode="auto">
          <a:xfrm>
            <a:off x="1531984" y="6570663"/>
            <a:ext cx="7597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Gallant J. Lancet HIV. 2016;3:e158-65, </a:t>
            </a:r>
            <a:r>
              <a:rPr lang="fr-FR" altLang="fr-FR" sz="1200" i="1" dirty="0" err="1"/>
              <a:t>Raffi</a:t>
            </a:r>
            <a:r>
              <a:rPr lang="fr-FR" altLang="fr-FR" sz="1200" i="1" dirty="0"/>
              <a:t> F. J </a:t>
            </a:r>
            <a:r>
              <a:rPr lang="fr-FR" altLang="fr-FR" sz="1200" i="1" dirty="0" err="1"/>
              <a:t>Acquir</a:t>
            </a:r>
            <a:r>
              <a:rPr lang="fr-FR" altLang="fr-FR" sz="1200" i="1" dirty="0"/>
              <a:t> Immune </a:t>
            </a:r>
            <a:r>
              <a:rPr lang="fr-FR" altLang="fr-FR" sz="1200" i="1" dirty="0" err="1"/>
              <a:t>Defic</a:t>
            </a:r>
            <a:r>
              <a:rPr lang="fr-FR" altLang="fr-FR" sz="1200" i="1" dirty="0"/>
              <a:t> </a:t>
            </a:r>
            <a:r>
              <a:rPr lang="fr-FR" altLang="fr-FR" sz="1200" i="1" dirty="0" err="1"/>
              <a:t>Syndr</a:t>
            </a:r>
            <a:r>
              <a:rPr lang="fr-FR" altLang="fr-FR" sz="1200" i="1" dirty="0"/>
              <a:t>. 2017;75:226-31</a:t>
            </a:r>
            <a:endParaRPr lang="fr-FR" altLang="fr-FR" sz="1200" i="1" dirty="0"/>
          </a:p>
        </p:txBody>
      </p:sp>
      <p:sp>
        <p:nvSpPr>
          <p:cNvPr id="58" name="ZoneTexte 84"/>
          <p:cNvSpPr txBox="1">
            <a:spLocks noChangeArrowheads="1"/>
          </p:cNvSpPr>
          <p:nvPr/>
        </p:nvSpPr>
        <p:spPr bwMode="auto">
          <a:xfrm>
            <a:off x="931787" y="1678986"/>
            <a:ext cx="28594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333399"/>
                </a:solidFill>
                <a:latin typeface="Calibri" panose="020F0502020204030204" pitchFamily="34" charset="0"/>
              </a:rPr>
              <a:t>F/TAF + 3</a:t>
            </a:r>
            <a:r>
              <a:rPr lang="fr-FR" altLang="fr-FR" sz="1600" b="1" baseline="30000" dirty="0">
                <a:solidFill>
                  <a:srgbClr val="333399"/>
                </a:solidFill>
                <a:latin typeface="Calibri" panose="020F0502020204030204" pitchFamily="34" charset="0"/>
              </a:rPr>
              <a:t>ème</a:t>
            </a:r>
            <a:r>
              <a:rPr lang="fr-FR" altLang="fr-FR" sz="1600" b="1" dirty="0">
                <a:solidFill>
                  <a:srgbClr val="333399"/>
                </a:solidFill>
                <a:latin typeface="Calibri" panose="020F0502020204030204" pitchFamily="34" charset="0"/>
              </a:rPr>
              <a:t> agent (n = 333)</a:t>
            </a:r>
          </a:p>
        </p:txBody>
      </p:sp>
      <p:sp>
        <p:nvSpPr>
          <p:cNvPr id="59" name="ZoneTexte 85"/>
          <p:cNvSpPr txBox="1">
            <a:spLocks noChangeArrowheads="1"/>
          </p:cNvSpPr>
          <p:nvPr/>
        </p:nvSpPr>
        <p:spPr bwMode="auto">
          <a:xfrm>
            <a:off x="5022692" y="1667874"/>
            <a:ext cx="33936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333399"/>
                </a:solidFill>
                <a:latin typeface="Calibri" panose="020F0502020204030204" pitchFamily="34" charset="0"/>
              </a:rPr>
              <a:t>F/TDF + 3</a:t>
            </a:r>
            <a:r>
              <a:rPr lang="fr-FR" altLang="fr-FR" sz="1600" b="1" baseline="30000" dirty="0">
                <a:solidFill>
                  <a:srgbClr val="333399"/>
                </a:solidFill>
                <a:latin typeface="Calibri" panose="020F0502020204030204" pitchFamily="34" charset="0"/>
              </a:rPr>
              <a:t>ème</a:t>
            </a:r>
            <a:r>
              <a:rPr lang="fr-FR" altLang="fr-FR" sz="1600" b="1" dirty="0">
                <a:solidFill>
                  <a:srgbClr val="333399"/>
                </a:solidFill>
                <a:latin typeface="Calibri" panose="020F0502020204030204" pitchFamily="34" charset="0"/>
              </a:rPr>
              <a:t> agent (n = 330)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4288" y="2386518"/>
            <a:ext cx="5547910" cy="3009321"/>
            <a:chOff x="4288" y="2368933"/>
            <a:chExt cx="5547910" cy="3009321"/>
          </a:xfrm>
        </p:grpSpPr>
        <p:sp>
          <p:nvSpPr>
            <p:cNvPr id="88" name="Rectangle 40"/>
            <p:cNvSpPr>
              <a:spLocks noChangeArrowheads="1"/>
            </p:cNvSpPr>
            <p:nvPr/>
          </p:nvSpPr>
          <p:spPr bwMode="auto">
            <a:xfrm>
              <a:off x="613962" y="2368933"/>
              <a:ext cx="4968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94,3</a:t>
              </a:r>
            </a:p>
          </p:txBody>
        </p:sp>
        <p:sp>
          <p:nvSpPr>
            <p:cNvPr id="89" name="Rectangle 41"/>
            <p:cNvSpPr>
              <a:spLocks noChangeArrowheads="1"/>
            </p:cNvSpPr>
            <p:nvPr/>
          </p:nvSpPr>
          <p:spPr bwMode="auto">
            <a:xfrm>
              <a:off x="2312112" y="5068176"/>
              <a:ext cx="3549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0,3</a:t>
              </a: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0" name="Rectangle 42"/>
            <p:cNvSpPr>
              <a:spLocks noChangeArrowheads="1"/>
            </p:cNvSpPr>
            <p:nvPr/>
          </p:nvSpPr>
          <p:spPr bwMode="auto">
            <a:xfrm>
              <a:off x="3982064" y="4905519"/>
              <a:ext cx="3549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5,4</a:t>
              </a:r>
              <a:endParaRPr lang="fr-FR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1" name="Rectangle 43"/>
            <p:cNvSpPr>
              <a:spLocks noChangeArrowheads="1"/>
            </p:cNvSpPr>
            <p:nvPr/>
          </p:nvSpPr>
          <p:spPr bwMode="auto">
            <a:xfrm>
              <a:off x="1106772" y="2402722"/>
              <a:ext cx="28217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93</a:t>
              </a: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2" name="Rectangle 44"/>
            <p:cNvSpPr>
              <a:spLocks noChangeArrowheads="1"/>
            </p:cNvSpPr>
            <p:nvPr/>
          </p:nvSpPr>
          <p:spPr bwMode="auto">
            <a:xfrm>
              <a:off x="2688815" y="4987334"/>
              <a:ext cx="3549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1,5</a:t>
              </a: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3" name="Rectangle 45"/>
            <p:cNvSpPr>
              <a:spLocks noChangeArrowheads="1"/>
            </p:cNvSpPr>
            <p:nvPr/>
          </p:nvSpPr>
          <p:spPr bwMode="auto">
            <a:xfrm>
              <a:off x="4353536" y="4859219"/>
              <a:ext cx="3549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5,5</a:t>
              </a:r>
              <a:endParaRPr lang="fr-FR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4" name="Rectangle 46"/>
            <p:cNvSpPr>
              <a:spLocks noChangeArrowheads="1"/>
            </p:cNvSpPr>
            <p:nvPr/>
          </p:nvSpPr>
          <p:spPr bwMode="auto">
            <a:xfrm>
              <a:off x="256774" y="5193588"/>
              <a:ext cx="1422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95" name="Rectangle 47"/>
            <p:cNvSpPr>
              <a:spLocks noChangeArrowheads="1"/>
            </p:cNvSpPr>
            <p:nvPr/>
          </p:nvSpPr>
          <p:spPr bwMode="auto">
            <a:xfrm>
              <a:off x="102714" y="4631613"/>
              <a:ext cx="28443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20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96" name="Rectangle 48"/>
            <p:cNvSpPr>
              <a:spLocks noChangeArrowheads="1"/>
            </p:cNvSpPr>
            <p:nvPr/>
          </p:nvSpPr>
          <p:spPr bwMode="auto">
            <a:xfrm>
              <a:off x="102714" y="4071226"/>
              <a:ext cx="28443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40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97" name="Rectangle 49"/>
            <p:cNvSpPr>
              <a:spLocks noChangeArrowheads="1"/>
            </p:cNvSpPr>
            <p:nvPr/>
          </p:nvSpPr>
          <p:spPr bwMode="auto">
            <a:xfrm>
              <a:off x="102714" y="3509251"/>
              <a:ext cx="28443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60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98" name="Rectangle 50"/>
            <p:cNvSpPr>
              <a:spLocks noChangeArrowheads="1"/>
            </p:cNvSpPr>
            <p:nvPr/>
          </p:nvSpPr>
          <p:spPr bwMode="auto">
            <a:xfrm>
              <a:off x="102714" y="2948863"/>
              <a:ext cx="28443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80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99" name="Rectangle 51"/>
            <p:cNvSpPr>
              <a:spLocks noChangeArrowheads="1"/>
            </p:cNvSpPr>
            <p:nvPr/>
          </p:nvSpPr>
          <p:spPr bwMode="auto">
            <a:xfrm>
              <a:off x="4288" y="2374856"/>
              <a:ext cx="42439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100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07" name="Freeform 8"/>
            <p:cNvSpPr>
              <a:spLocks/>
            </p:cNvSpPr>
            <p:nvPr/>
          </p:nvSpPr>
          <p:spPr bwMode="auto">
            <a:xfrm>
              <a:off x="525772" y="2463914"/>
              <a:ext cx="5026426" cy="2845564"/>
            </a:xfrm>
            <a:custGeom>
              <a:avLst/>
              <a:gdLst>
                <a:gd name="T0" fmla="*/ 3239 w 3239"/>
                <a:gd name="T1" fmla="*/ 2671 h 2671"/>
                <a:gd name="T2" fmla="*/ 0 w 3239"/>
                <a:gd name="T3" fmla="*/ 2671 h 2671"/>
                <a:gd name="T4" fmla="*/ 0 w 3239"/>
                <a:gd name="T5" fmla="*/ 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8" name="Line 9"/>
            <p:cNvSpPr>
              <a:spLocks noChangeShapeType="1"/>
            </p:cNvSpPr>
            <p:nvPr/>
          </p:nvSpPr>
          <p:spPr bwMode="auto">
            <a:xfrm>
              <a:off x="418212" y="3046663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9" name="Line 10"/>
            <p:cNvSpPr>
              <a:spLocks noChangeShapeType="1"/>
            </p:cNvSpPr>
            <p:nvPr/>
          </p:nvSpPr>
          <p:spPr bwMode="auto">
            <a:xfrm>
              <a:off x="418212" y="3611301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0" name="Line 11"/>
            <p:cNvSpPr>
              <a:spLocks noChangeShapeType="1"/>
            </p:cNvSpPr>
            <p:nvPr/>
          </p:nvSpPr>
          <p:spPr bwMode="auto">
            <a:xfrm>
              <a:off x="418212" y="4177005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1" name="Line 12"/>
            <p:cNvSpPr>
              <a:spLocks noChangeShapeType="1"/>
            </p:cNvSpPr>
            <p:nvPr/>
          </p:nvSpPr>
          <p:spPr bwMode="auto">
            <a:xfrm>
              <a:off x="418212" y="4742708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" name="Line 13"/>
            <p:cNvSpPr>
              <a:spLocks noChangeShapeType="1"/>
            </p:cNvSpPr>
            <p:nvPr/>
          </p:nvSpPr>
          <p:spPr bwMode="auto">
            <a:xfrm>
              <a:off x="418212" y="5309477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" name="Line 14"/>
            <p:cNvSpPr>
              <a:spLocks noChangeShapeType="1"/>
            </p:cNvSpPr>
            <p:nvPr/>
          </p:nvSpPr>
          <p:spPr bwMode="auto">
            <a:xfrm>
              <a:off x="418212" y="2480960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4" name="Freeform 15"/>
            <p:cNvSpPr>
              <a:spLocks/>
            </p:cNvSpPr>
            <p:nvPr/>
          </p:nvSpPr>
          <p:spPr bwMode="auto">
            <a:xfrm>
              <a:off x="696958" y="2644140"/>
              <a:ext cx="324000" cy="2665338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5" name="Freeform 16"/>
            <p:cNvSpPr>
              <a:spLocks/>
            </p:cNvSpPr>
            <p:nvPr/>
          </p:nvSpPr>
          <p:spPr bwMode="auto">
            <a:xfrm>
              <a:off x="1074132" y="2697519"/>
              <a:ext cx="324000" cy="2611958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6" name="Rectangle 17"/>
            <p:cNvSpPr>
              <a:spLocks noChangeArrowheads="1"/>
            </p:cNvSpPr>
            <p:nvPr/>
          </p:nvSpPr>
          <p:spPr bwMode="auto">
            <a:xfrm>
              <a:off x="4360627" y="5068176"/>
              <a:ext cx="324000" cy="241302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7" name="Rectangle 18"/>
            <p:cNvSpPr>
              <a:spLocks noChangeArrowheads="1"/>
            </p:cNvSpPr>
            <p:nvPr/>
          </p:nvSpPr>
          <p:spPr bwMode="auto">
            <a:xfrm>
              <a:off x="3990405" y="5129478"/>
              <a:ext cx="324000" cy="180000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8" name="Rectangle 19"/>
            <p:cNvSpPr>
              <a:spLocks noChangeArrowheads="1"/>
            </p:cNvSpPr>
            <p:nvPr/>
          </p:nvSpPr>
          <p:spPr bwMode="auto">
            <a:xfrm>
              <a:off x="2728701" y="5237478"/>
              <a:ext cx="324000" cy="72000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9" name="Rectangle 20"/>
            <p:cNvSpPr>
              <a:spLocks noChangeArrowheads="1"/>
            </p:cNvSpPr>
            <p:nvPr/>
          </p:nvSpPr>
          <p:spPr bwMode="auto">
            <a:xfrm>
              <a:off x="2333077" y="5292432"/>
              <a:ext cx="324000" cy="17046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7" name="Freeform 15"/>
            <p:cNvSpPr>
              <a:spLocks/>
            </p:cNvSpPr>
            <p:nvPr/>
          </p:nvSpPr>
          <p:spPr bwMode="auto">
            <a:xfrm>
              <a:off x="1503408" y="2801072"/>
              <a:ext cx="324000" cy="2508405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pattFill prst="pct60">
              <a:fgClr>
                <a:srgbClr val="6338A2"/>
              </a:fgClr>
              <a:bgClr>
                <a:prstClr val="white"/>
              </a:bgClr>
            </a:pattFill>
            <a:ln w="0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8" name="Freeform 16"/>
            <p:cNvSpPr>
              <a:spLocks/>
            </p:cNvSpPr>
            <p:nvPr/>
          </p:nvSpPr>
          <p:spPr bwMode="auto">
            <a:xfrm>
              <a:off x="1880582" y="2766348"/>
              <a:ext cx="324000" cy="2543129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pattFill prst="pct60">
              <a:fgClr>
                <a:srgbClr val="F66900"/>
              </a:fgClr>
              <a:bgClr>
                <a:prstClr val="white"/>
              </a:bgClr>
            </a:pattFill>
            <a:ln w="0">
              <a:solidFill>
                <a:srgbClr val="F66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9" name="Rectangle 17"/>
            <p:cNvSpPr>
              <a:spLocks noChangeArrowheads="1"/>
            </p:cNvSpPr>
            <p:nvPr/>
          </p:nvSpPr>
          <p:spPr bwMode="auto">
            <a:xfrm>
              <a:off x="5167077" y="4909082"/>
              <a:ext cx="324000" cy="400396"/>
            </a:xfrm>
            <a:prstGeom prst="rect">
              <a:avLst/>
            </a:prstGeom>
            <a:pattFill prst="pct60">
              <a:fgClr>
                <a:srgbClr val="F66900"/>
              </a:fgClr>
              <a:bgClr>
                <a:prstClr val="white"/>
              </a:bgClr>
            </a:patt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0" name="Rectangle 18"/>
            <p:cNvSpPr>
              <a:spLocks noChangeArrowheads="1"/>
            </p:cNvSpPr>
            <p:nvPr/>
          </p:nvSpPr>
          <p:spPr bwMode="auto">
            <a:xfrm>
              <a:off x="4796855" y="5005212"/>
              <a:ext cx="324000" cy="304265"/>
            </a:xfrm>
            <a:prstGeom prst="rect">
              <a:avLst/>
            </a:prstGeom>
            <a:pattFill prst="pct60">
              <a:fgClr>
                <a:srgbClr val="6338A2"/>
              </a:fgClr>
              <a:bgClr>
                <a:prstClr val="white"/>
              </a:bgClr>
            </a:patt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" name="Rectangle 19"/>
            <p:cNvSpPr>
              <a:spLocks noChangeArrowheads="1"/>
            </p:cNvSpPr>
            <p:nvPr/>
          </p:nvSpPr>
          <p:spPr bwMode="auto">
            <a:xfrm>
              <a:off x="3535151" y="5272203"/>
              <a:ext cx="324000" cy="45719"/>
            </a:xfrm>
            <a:prstGeom prst="rect">
              <a:avLst/>
            </a:prstGeom>
            <a:pattFill prst="pct60">
              <a:fgClr>
                <a:srgbClr val="F66900"/>
              </a:fgClr>
              <a:bgClr>
                <a:prstClr val="white"/>
              </a:bgClr>
            </a:patt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" name="Rectangle 20"/>
            <p:cNvSpPr>
              <a:spLocks noChangeArrowheads="1"/>
            </p:cNvSpPr>
            <p:nvPr/>
          </p:nvSpPr>
          <p:spPr bwMode="auto">
            <a:xfrm>
              <a:off x="3139527" y="5184290"/>
              <a:ext cx="324000" cy="125188"/>
            </a:xfrm>
            <a:prstGeom prst="rect">
              <a:avLst/>
            </a:prstGeom>
            <a:pattFill prst="pct60">
              <a:fgClr>
                <a:srgbClr val="6338A2"/>
              </a:fgClr>
              <a:bgClr>
                <a:prstClr val="white"/>
              </a:bgClr>
            </a:patt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3" name="Rectangle 40"/>
            <p:cNvSpPr>
              <a:spLocks noChangeArrowheads="1"/>
            </p:cNvSpPr>
            <p:nvPr/>
          </p:nvSpPr>
          <p:spPr bwMode="auto">
            <a:xfrm>
              <a:off x="1414062" y="2600138"/>
              <a:ext cx="4968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88,6</a:t>
              </a:r>
            </a:p>
          </p:txBody>
        </p:sp>
        <p:sp>
          <p:nvSpPr>
            <p:cNvPr id="64" name="Rectangle 43"/>
            <p:cNvSpPr>
              <a:spLocks noChangeArrowheads="1"/>
            </p:cNvSpPr>
            <p:nvPr/>
          </p:nvSpPr>
          <p:spPr bwMode="auto">
            <a:xfrm>
              <a:off x="1894172" y="2551013"/>
              <a:ext cx="37984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89,1</a:t>
              </a: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5" name="Rectangle 41"/>
            <p:cNvSpPr>
              <a:spLocks noChangeArrowheads="1"/>
            </p:cNvSpPr>
            <p:nvPr/>
          </p:nvSpPr>
          <p:spPr bwMode="auto">
            <a:xfrm>
              <a:off x="3137612" y="4978532"/>
              <a:ext cx="3549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2.4</a:t>
              </a:r>
              <a:endParaRPr lang="fr-FR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3514315" y="5027646"/>
              <a:ext cx="3549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0,6</a:t>
              </a: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7" name="Rectangle 42"/>
            <p:cNvSpPr>
              <a:spLocks noChangeArrowheads="1"/>
            </p:cNvSpPr>
            <p:nvPr/>
          </p:nvSpPr>
          <p:spPr bwMode="auto">
            <a:xfrm>
              <a:off x="4783289" y="4770492"/>
              <a:ext cx="3549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9,0</a:t>
              </a:r>
              <a:endParaRPr lang="fr-FR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8" name="Rectangle 45"/>
            <p:cNvSpPr>
              <a:spLocks noChangeArrowheads="1"/>
            </p:cNvSpPr>
            <p:nvPr/>
          </p:nvSpPr>
          <p:spPr bwMode="auto">
            <a:xfrm>
              <a:off x="5166336" y="4694442"/>
              <a:ext cx="38586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10,3</a:t>
              </a:r>
              <a:endParaRPr lang="fr-FR" dirty="0">
                <a:solidFill>
                  <a:srgbClr val="333399"/>
                </a:solidFill>
                <a:latin typeface="+mj-lt"/>
              </a:endParaRPr>
            </a:p>
          </p:txBody>
        </p:sp>
      </p:grpSp>
      <p:sp>
        <p:nvSpPr>
          <p:cNvPr id="71" name="Rectangle 3"/>
          <p:cNvSpPr>
            <a:spLocks noChangeArrowheads="1"/>
          </p:cNvSpPr>
          <p:nvPr/>
        </p:nvSpPr>
        <p:spPr bwMode="auto">
          <a:xfrm>
            <a:off x="3490507" y="1646808"/>
            <a:ext cx="161823" cy="144463"/>
          </a:xfrm>
          <a:prstGeom prst="rect">
            <a:avLst/>
          </a:prstGeom>
          <a:solidFill>
            <a:srgbClr val="6338A2"/>
          </a:solidFill>
          <a:ln w="9525">
            <a:solidFill>
              <a:srgbClr val="6338A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>
              <a:solidFill>
                <a:srgbClr val="000066"/>
              </a:solidFill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3490507" y="1888108"/>
            <a:ext cx="161823" cy="144463"/>
          </a:xfrm>
          <a:prstGeom prst="rect">
            <a:avLst/>
          </a:prstGeom>
          <a:pattFill prst="pct60">
            <a:fgClr>
              <a:srgbClr val="6338A2"/>
            </a:fgClr>
            <a:bgClr>
              <a:prstClr val="white"/>
            </a:bgClr>
          </a:pattFill>
          <a:ln w="9525">
            <a:solidFill>
              <a:srgbClr val="6338A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>
              <a:solidFill>
                <a:srgbClr val="000066"/>
              </a:solidFill>
            </a:endParaRPr>
          </a:p>
        </p:txBody>
      </p:sp>
      <p:grpSp>
        <p:nvGrpSpPr>
          <p:cNvPr id="2" name="Grouper 1"/>
          <p:cNvGrpSpPr/>
          <p:nvPr/>
        </p:nvGrpSpPr>
        <p:grpSpPr>
          <a:xfrm>
            <a:off x="7592673" y="1646808"/>
            <a:ext cx="161823" cy="373062"/>
            <a:chOff x="4697073" y="2218960"/>
            <a:chExt cx="161823" cy="373062"/>
          </a:xfrm>
        </p:grpSpPr>
        <p:sp>
          <p:nvSpPr>
            <p:cNvPr id="72" name="Rectangle 4"/>
            <p:cNvSpPr>
              <a:spLocks noChangeArrowheads="1"/>
            </p:cNvSpPr>
            <p:nvPr/>
          </p:nvSpPr>
          <p:spPr bwMode="auto">
            <a:xfrm>
              <a:off x="4697073" y="2218960"/>
              <a:ext cx="161823" cy="144462"/>
            </a:xfrm>
            <a:prstGeom prst="rect">
              <a:avLst/>
            </a:prstGeom>
            <a:solidFill>
              <a:srgbClr val="F66900"/>
            </a:solidFill>
            <a:ln w="9525">
              <a:solidFill>
                <a:srgbClr val="F66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400">
                <a:solidFill>
                  <a:srgbClr val="000066"/>
                </a:solidFill>
              </a:endParaRPr>
            </a:p>
          </p:txBody>
        </p:sp>
        <p:sp>
          <p:nvSpPr>
            <p:cNvPr id="74" name="Rectangle 4"/>
            <p:cNvSpPr>
              <a:spLocks noChangeArrowheads="1"/>
            </p:cNvSpPr>
            <p:nvPr/>
          </p:nvSpPr>
          <p:spPr bwMode="auto">
            <a:xfrm>
              <a:off x="4697073" y="2447560"/>
              <a:ext cx="161823" cy="144462"/>
            </a:xfrm>
            <a:prstGeom prst="rect">
              <a:avLst/>
            </a:prstGeom>
            <a:pattFill prst="pct60">
              <a:fgClr>
                <a:srgbClr val="F66900"/>
              </a:fgClr>
              <a:bgClr>
                <a:prstClr val="white"/>
              </a:bgClr>
            </a:pattFill>
            <a:ln w="9525">
              <a:solidFill>
                <a:srgbClr val="F66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400">
                <a:solidFill>
                  <a:srgbClr val="000066"/>
                </a:solidFill>
              </a:endParaRPr>
            </a:p>
          </p:txBody>
        </p:sp>
      </p:grpSp>
      <p:sp>
        <p:nvSpPr>
          <p:cNvPr id="4" name="ZoneTexte 3"/>
          <p:cNvSpPr txBox="1"/>
          <p:nvPr/>
        </p:nvSpPr>
        <p:spPr>
          <a:xfrm>
            <a:off x="3627915" y="1549970"/>
            <a:ext cx="4515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>
                <a:solidFill>
                  <a:srgbClr val="333399"/>
                </a:solidFill>
                <a:latin typeface="+mj-lt"/>
              </a:rPr>
              <a:t>S48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3627915" y="1803970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>
                <a:solidFill>
                  <a:srgbClr val="333399"/>
                </a:solidFill>
                <a:latin typeface="+mj-lt"/>
              </a:rPr>
              <a:t>S96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7766268" y="1569877"/>
            <a:ext cx="4515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>
                <a:solidFill>
                  <a:srgbClr val="333399"/>
                </a:solidFill>
                <a:latin typeface="+mj-lt"/>
              </a:rPr>
              <a:t>S48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7753568" y="1785777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>
                <a:solidFill>
                  <a:srgbClr val="333399"/>
                </a:solidFill>
                <a:latin typeface="+mj-lt"/>
              </a:rPr>
              <a:t>S96</a:t>
            </a:r>
          </a:p>
        </p:txBody>
      </p:sp>
      <p:sp>
        <p:nvSpPr>
          <p:cNvPr id="78" name="Text Box 2"/>
          <p:cNvSpPr txBox="1">
            <a:spLocks noChangeArrowheads="1"/>
          </p:cNvSpPr>
          <p:nvPr/>
        </p:nvSpPr>
        <p:spPr bwMode="auto">
          <a:xfrm>
            <a:off x="2083354" y="1111713"/>
            <a:ext cx="49630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Résultats virologiques (ITT, </a:t>
            </a:r>
            <a:r>
              <a:rPr lang="fr-FR" altLang="fr-FR" sz="2400" b="1" dirty="0" err="1">
                <a:latin typeface="Calibri" panose="020F0502020204030204" pitchFamily="34" charset="0"/>
              </a:rPr>
              <a:t>snapshot</a:t>
            </a:r>
            <a:r>
              <a:rPr lang="fr-FR" altLang="fr-FR" sz="2400" b="1" dirty="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79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  <p:sp>
        <p:nvSpPr>
          <p:cNvPr id="80" name="ZoneTexte 86"/>
          <p:cNvSpPr txBox="1">
            <a:spLocks noChangeArrowheads="1"/>
          </p:cNvSpPr>
          <p:nvPr/>
        </p:nvSpPr>
        <p:spPr bwMode="auto">
          <a:xfrm>
            <a:off x="417821" y="5772235"/>
            <a:ext cx="208152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dirty="0">
                <a:solidFill>
                  <a:srgbClr val="000066"/>
                </a:solidFill>
              </a:rPr>
              <a:t>Différence (IC 95 %)</a:t>
            </a:r>
            <a:r>
              <a:rPr lang="fr-FR" altLang="fr-FR" sz="1400" dirty="0">
                <a:solidFill>
                  <a:srgbClr val="000066"/>
                </a:solidFill>
                <a:cs typeface="Arial" panose="020B0604020202020204" pitchFamily="34" charset="0"/>
              </a:rPr>
              <a:t/>
            </a:r>
            <a:br>
              <a:rPr lang="fr-FR" altLang="fr-FR" sz="1400" dirty="0">
                <a:solidFill>
                  <a:srgbClr val="000066"/>
                </a:solidFill>
                <a:cs typeface="Arial" panose="020B0604020202020204" pitchFamily="34" charset="0"/>
              </a:rPr>
            </a:br>
            <a:r>
              <a:rPr lang="fr-FR" altLang="fr-FR" sz="1400" dirty="0">
                <a:solidFill>
                  <a:srgbClr val="000066"/>
                </a:solidFill>
                <a:cs typeface="Arial" panose="020B0604020202020204" pitchFamily="34" charset="0"/>
              </a:rPr>
              <a:t>S48 = 1,3 % (-2,5 ; 5,1)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dirty="0">
                <a:solidFill>
                  <a:srgbClr val="000066"/>
                </a:solidFill>
                <a:cs typeface="Arial" panose="020B0604020202020204" pitchFamily="34" charset="0"/>
              </a:rPr>
              <a:t>S96 = - 0,5 (- 5,3 ; 4,4)</a:t>
            </a:r>
          </a:p>
        </p:txBody>
      </p:sp>
      <p:sp>
        <p:nvSpPr>
          <p:cNvPr id="81" name="Rectangle 52"/>
          <p:cNvSpPr>
            <a:spLocks noChangeArrowheads="1"/>
          </p:cNvSpPr>
          <p:nvPr/>
        </p:nvSpPr>
        <p:spPr bwMode="auto">
          <a:xfrm>
            <a:off x="407140" y="5350915"/>
            <a:ext cx="201633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sz="1400" b="1">
                <a:solidFill>
                  <a:srgbClr val="000066"/>
                </a:solidFill>
              </a:rPr>
              <a:t>Succès</a:t>
            </a:r>
          </a:p>
          <a:p>
            <a:pPr algn="ctr"/>
            <a:r>
              <a:rPr lang="fr-FR" sz="1400" b="1">
                <a:solidFill>
                  <a:srgbClr val="000066"/>
                </a:solidFill>
              </a:rPr>
              <a:t>ARN VIH &lt; 50 c/ml</a:t>
            </a:r>
            <a:endParaRPr lang="fr-FR" b="1">
              <a:solidFill>
                <a:srgbClr val="000066"/>
              </a:solidFill>
            </a:endParaRPr>
          </a:p>
        </p:txBody>
      </p:sp>
      <p:sp>
        <p:nvSpPr>
          <p:cNvPr id="82" name="Rectangle 53"/>
          <p:cNvSpPr>
            <a:spLocks noChangeArrowheads="1"/>
          </p:cNvSpPr>
          <p:nvPr/>
        </p:nvSpPr>
        <p:spPr bwMode="auto">
          <a:xfrm>
            <a:off x="2333077" y="5425620"/>
            <a:ext cx="162405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sz="1400" b="1">
                <a:solidFill>
                  <a:srgbClr val="000066"/>
                </a:solidFill>
              </a:rPr>
              <a:t>Echec virologique</a:t>
            </a:r>
            <a:endParaRPr lang="fr-FR" b="1">
              <a:solidFill>
                <a:srgbClr val="000066"/>
              </a:solidFill>
            </a:endParaRPr>
          </a:p>
        </p:txBody>
      </p:sp>
      <p:sp>
        <p:nvSpPr>
          <p:cNvPr id="83" name="Rectangle 54"/>
          <p:cNvSpPr>
            <a:spLocks noChangeArrowheads="1"/>
          </p:cNvSpPr>
          <p:nvPr/>
        </p:nvSpPr>
        <p:spPr bwMode="auto">
          <a:xfrm>
            <a:off x="3869215" y="5425620"/>
            <a:ext cx="168298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sz="1400" b="1">
                <a:solidFill>
                  <a:srgbClr val="000066"/>
                </a:solidFill>
              </a:rPr>
              <a:t>Pas de donnée</a:t>
            </a:r>
          </a:p>
          <a:p>
            <a:pPr algn="ctr"/>
            <a:r>
              <a:rPr lang="fr-FR" sz="1400" b="1">
                <a:solidFill>
                  <a:srgbClr val="000066"/>
                </a:solidFill>
              </a:rPr>
              <a:t>virologique</a:t>
            </a:r>
            <a:endParaRPr lang="fr-FR" b="1">
              <a:solidFill>
                <a:srgbClr val="000066"/>
              </a:solidFill>
            </a:endParaRPr>
          </a:p>
        </p:txBody>
      </p:sp>
      <p:sp>
        <p:nvSpPr>
          <p:cNvPr id="84" name="Text Box 2"/>
          <p:cNvSpPr txBox="1">
            <a:spLocks noChangeArrowheads="1"/>
          </p:cNvSpPr>
          <p:nvPr/>
        </p:nvSpPr>
        <p:spPr bwMode="auto">
          <a:xfrm>
            <a:off x="6172332" y="2318311"/>
            <a:ext cx="25363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Données de résistance</a:t>
            </a:r>
          </a:p>
        </p:txBody>
      </p:sp>
      <p:sp>
        <p:nvSpPr>
          <p:cNvPr id="85" name="Rectangle 84"/>
          <p:cNvSpPr/>
          <p:nvPr/>
        </p:nvSpPr>
        <p:spPr>
          <a:xfrm>
            <a:off x="5876135" y="5086254"/>
            <a:ext cx="32604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300"/>
              </a:spcBef>
            </a:pPr>
            <a:r>
              <a:rPr lang="fr-FR" sz="12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* CV confirmée ≥ 50 c/ml ou CV non confirmée &gt; 400 c/ml lors de l’arrêt du traitement ou à la dernière visite </a:t>
            </a:r>
          </a:p>
        </p:txBody>
      </p:sp>
      <p:graphicFrame>
        <p:nvGraphicFramePr>
          <p:cNvPr id="86" name="Tableau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797824"/>
              </p:ext>
            </p:extLst>
          </p:nvPr>
        </p:nvGraphicFramePr>
        <p:xfrm>
          <a:off x="5809635" y="2671152"/>
          <a:ext cx="3196934" cy="2397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62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05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7187">
                <a:tc>
                  <a:txBody>
                    <a:bodyPr/>
                    <a:lstStyle/>
                    <a:p>
                      <a:endParaRPr lang="en-US" sz="1200" b="1" noProof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F/TAF </a:t>
                      </a:r>
                      <a:br>
                        <a:rPr lang="en-US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(n = 333)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F/TDF</a:t>
                      </a:r>
                    </a:p>
                    <a:p>
                      <a:pPr algn="ctr"/>
                      <a:r>
                        <a:rPr lang="en-US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(n = 330)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23448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n testés pour résistance *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- J0 à S48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- S48 à S96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>
                        <a:solidFill>
                          <a:srgbClr val="000066"/>
                        </a:solidFill>
                      </a:endParaRPr>
                    </a:p>
                    <a:p>
                      <a:pPr algn="ctr"/>
                      <a:endParaRPr lang="en-US" sz="1200" b="1" noProof="0" dirty="0">
                        <a:solidFill>
                          <a:srgbClr val="000066"/>
                        </a:solidFill>
                      </a:endParaRPr>
                    </a:p>
                    <a:p>
                      <a:pPr algn="ctr"/>
                      <a:r>
                        <a:rPr lang="en-US" sz="1200" b="1" noProof="0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en-US" sz="1200" b="1" noProof="0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>
                        <a:solidFill>
                          <a:srgbClr val="000066"/>
                        </a:solidFill>
                      </a:endParaRPr>
                    </a:p>
                    <a:p>
                      <a:pPr algn="ctr"/>
                      <a:endParaRPr lang="en-US" sz="1200" b="1" noProof="0" dirty="0">
                        <a:solidFill>
                          <a:srgbClr val="000066"/>
                        </a:solidFill>
                      </a:endParaRPr>
                    </a:p>
                    <a:p>
                      <a:pPr algn="ctr"/>
                      <a:r>
                        <a:rPr lang="en-US" sz="1200" b="1" noProof="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  <a:p>
                      <a:pPr algn="ctr"/>
                      <a:r>
                        <a:rPr lang="en-US" sz="1200" b="1" noProof="0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6388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Emergence</a:t>
                      </a:r>
                      <a:r>
                        <a:rPr lang="fr-FR" sz="1200" b="1" baseline="0" dirty="0">
                          <a:solidFill>
                            <a:srgbClr val="000066"/>
                          </a:solidFill>
                        </a:rPr>
                        <a:t> </a:t>
                      </a:r>
                      <a:br>
                        <a:rPr lang="fr-FR" sz="1200" b="1" baseline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200" b="1" baseline="0" dirty="0">
                          <a:solidFill>
                            <a:srgbClr val="000066"/>
                          </a:solidFill>
                        </a:rPr>
                        <a:t>de résistance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>
                          <a:solidFill>
                            <a:srgbClr val="000066"/>
                          </a:solidFill>
                        </a:rPr>
                        <a:t>1 (M184V </a:t>
                      </a:r>
                      <a:r>
                        <a:rPr lang="en-US" sz="1200" b="1" noProof="0" dirty="0" err="1">
                          <a:solidFill>
                            <a:srgbClr val="000066"/>
                          </a:solidFill>
                        </a:rPr>
                        <a:t>isolée</a:t>
                      </a:r>
                      <a:r>
                        <a:rPr lang="en-US" sz="1200" b="1" noProof="0" dirty="0">
                          <a:solidFill>
                            <a:srgbClr val="000066"/>
                          </a:solidFill>
                        </a:rPr>
                        <a:t> </a:t>
                      </a:r>
                      <a:br>
                        <a:rPr lang="en-US" sz="1200" b="1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en-US" sz="1200" b="1" noProof="0" dirty="0">
                          <a:solidFill>
                            <a:srgbClr val="000066"/>
                          </a:solidFill>
                        </a:rPr>
                        <a:t>à S36)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07877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7" name="AutoShape 14"/>
          <p:cNvSpPr>
            <a:spLocks noChangeAspect="1" noChangeArrowheads="1" noTextEdit="1"/>
          </p:cNvSpPr>
          <p:nvPr/>
        </p:nvSpPr>
        <p:spPr bwMode="auto">
          <a:xfrm>
            <a:off x="935038" y="1520921"/>
            <a:ext cx="7134225" cy="4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51" name="TextBox 30"/>
          <p:cNvSpPr txBox="1">
            <a:spLocks noChangeArrowheads="1"/>
          </p:cNvSpPr>
          <p:nvPr/>
        </p:nvSpPr>
        <p:spPr bwMode="auto">
          <a:xfrm>
            <a:off x="1" y="1171575"/>
            <a:ext cx="91011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 typeface="Times" panose="02020603050405020304" pitchFamily="18" charset="0"/>
              <a:buNone/>
            </a:pPr>
            <a:r>
              <a:rPr lang="fr-FR" altLang="fr-FR" sz="2400" b="1" dirty="0">
                <a:latin typeface="+mj-lt"/>
              </a:rPr>
              <a:t>ARN VIH-1 &lt; 50 c/ml à S48 selon le 3</a:t>
            </a:r>
            <a:r>
              <a:rPr lang="fr-FR" altLang="fr-FR" sz="2400" b="1" baseline="30000" dirty="0">
                <a:latin typeface="+mj-lt"/>
              </a:rPr>
              <a:t>ème</a:t>
            </a:r>
            <a:r>
              <a:rPr lang="fr-FR" altLang="fr-FR" sz="2400" b="1" dirty="0">
                <a:latin typeface="+mj-lt"/>
              </a:rPr>
              <a:t> agent, % </a:t>
            </a:r>
          </a:p>
        </p:txBody>
      </p:sp>
      <p:sp>
        <p:nvSpPr>
          <p:cNvPr id="4" name="Rectangle 3"/>
          <p:cNvSpPr/>
          <p:nvPr/>
        </p:nvSpPr>
        <p:spPr>
          <a:xfrm>
            <a:off x="5938851" y="2311885"/>
            <a:ext cx="3018475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rgbClr val="000066"/>
                </a:solidFill>
              </a:rPr>
              <a:t>Taux de succès virologique similaire entre les 2 bras de traitement selon les sous-groupes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Age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Sexe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Race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Niveau d’observance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solidFill>
                <a:srgbClr val="000066"/>
              </a:solidFill>
            </a:endParaRP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rgbClr val="000066"/>
                </a:solidFill>
              </a:rPr>
              <a:t>Augmentation moyenne CD4 à S48 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+ 20/mm</a:t>
            </a:r>
            <a:r>
              <a:rPr lang="fr-FR" sz="1600" baseline="30000" dirty="0">
                <a:solidFill>
                  <a:srgbClr val="000066"/>
                </a:solidFill>
              </a:rPr>
              <a:t>3</a:t>
            </a:r>
            <a:r>
              <a:rPr lang="fr-FR" sz="1600" dirty="0">
                <a:solidFill>
                  <a:srgbClr val="000066"/>
                </a:solidFill>
              </a:rPr>
              <a:t> F/TAF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+ 21/mm</a:t>
            </a:r>
            <a:r>
              <a:rPr lang="fr-FR" sz="1600" baseline="30000" dirty="0">
                <a:solidFill>
                  <a:srgbClr val="000066"/>
                </a:solidFill>
              </a:rPr>
              <a:t>3</a:t>
            </a:r>
            <a:r>
              <a:rPr lang="fr-FR" sz="1600" dirty="0">
                <a:solidFill>
                  <a:srgbClr val="000066"/>
                </a:solidFill>
              </a:rPr>
              <a:t> F/TDF</a:t>
            </a: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912597" y="6581204"/>
            <a:ext cx="72335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GB" sz="1200" i="1" dirty="0">
                <a:solidFill>
                  <a:srgbClr val="CC3300"/>
                </a:solidFill>
              </a:rPr>
              <a:t>Gallant J, CROI 2016, Abs. 29 ; </a:t>
            </a:r>
            <a:r>
              <a:rPr lang="fr-FR" sz="1200" i="1" dirty="0">
                <a:solidFill>
                  <a:srgbClr val="CC3300"/>
                </a:solidFill>
              </a:rPr>
              <a:t>Gallant J. Lancet HIV. 2016; 3:e158-65</a:t>
            </a:r>
          </a:p>
        </p:txBody>
      </p:sp>
      <p:sp>
        <p:nvSpPr>
          <p:cNvPr id="47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</a:p>
        </p:txBody>
      </p:sp>
      <p:sp>
        <p:nvSpPr>
          <p:cNvPr id="48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155696" y="2090843"/>
            <a:ext cx="5903561" cy="4374012"/>
            <a:chOff x="155696" y="2038088"/>
            <a:chExt cx="5903561" cy="4374012"/>
          </a:xfrm>
        </p:grpSpPr>
        <p:grpSp>
          <p:nvGrpSpPr>
            <p:cNvPr id="19" name="Groupe 18"/>
            <p:cNvGrpSpPr/>
            <p:nvPr/>
          </p:nvGrpSpPr>
          <p:grpSpPr>
            <a:xfrm>
              <a:off x="563332" y="2634435"/>
              <a:ext cx="5495925" cy="3238166"/>
              <a:chOff x="1006475" y="2597150"/>
              <a:chExt cx="5495925" cy="3522663"/>
            </a:xfrm>
          </p:grpSpPr>
          <p:sp>
            <p:nvSpPr>
              <p:cNvPr id="6" name="Freeform 8"/>
              <p:cNvSpPr>
                <a:spLocks/>
              </p:cNvSpPr>
              <p:nvPr/>
            </p:nvSpPr>
            <p:spPr bwMode="auto">
              <a:xfrm>
                <a:off x="1104900" y="2597150"/>
                <a:ext cx="5397500" cy="3522663"/>
              </a:xfrm>
              <a:custGeom>
                <a:avLst/>
                <a:gdLst>
                  <a:gd name="T0" fmla="*/ 3400 w 3400"/>
                  <a:gd name="T1" fmla="*/ 2219 h 2219"/>
                  <a:gd name="T2" fmla="*/ 0 w 3400"/>
                  <a:gd name="T3" fmla="*/ 2219 h 2219"/>
                  <a:gd name="T4" fmla="*/ 0 w 3400"/>
                  <a:gd name="T5" fmla="*/ 0 h 2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00" h="2219">
                    <a:moveTo>
                      <a:pt x="3400" y="2219"/>
                    </a:moveTo>
                    <a:lnTo>
                      <a:pt x="0" y="2219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" name="Line 9"/>
              <p:cNvSpPr>
                <a:spLocks noChangeShapeType="1"/>
              </p:cNvSpPr>
              <p:nvPr/>
            </p:nvSpPr>
            <p:spPr bwMode="auto">
              <a:xfrm>
                <a:off x="1006475" y="3313113"/>
                <a:ext cx="98425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" name="Line 10"/>
              <p:cNvSpPr>
                <a:spLocks noChangeShapeType="1"/>
              </p:cNvSpPr>
              <p:nvPr/>
            </p:nvSpPr>
            <p:spPr bwMode="auto">
              <a:xfrm>
                <a:off x="1006475" y="4013200"/>
                <a:ext cx="98425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" name="Line 11"/>
              <p:cNvSpPr>
                <a:spLocks noChangeShapeType="1"/>
              </p:cNvSpPr>
              <p:nvPr/>
            </p:nvSpPr>
            <p:spPr bwMode="auto">
              <a:xfrm>
                <a:off x="1006475" y="4714875"/>
                <a:ext cx="98425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" name="Line 12"/>
              <p:cNvSpPr>
                <a:spLocks noChangeShapeType="1"/>
              </p:cNvSpPr>
              <p:nvPr/>
            </p:nvSpPr>
            <p:spPr bwMode="auto">
              <a:xfrm>
                <a:off x="1006475" y="5416550"/>
                <a:ext cx="98425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" name="Line 13"/>
              <p:cNvSpPr>
                <a:spLocks noChangeShapeType="1"/>
              </p:cNvSpPr>
              <p:nvPr/>
            </p:nvSpPr>
            <p:spPr bwMode="auto">
              <a:xfrm>
                <a:off x="1006475" y="6119813"/>
                <a:ext cx="98425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" name="Line 14"/>
              <p:cNvSpPr>
                <a:spLocks noChangeShapeType="1"/>
              </p:cNvSpPr>
              <p:nvPr/>
            </p:nvSpPr>
            <p:spPr bwMode="auto">
              <a:xfrm>
                <a:off x="1006475" y="2611438"/>
                <a:ext cx="98425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508125" y="2825750"/>
                <a:ext cx="481013" cy="3294063"/>
              </a:xfrm>
              <a:prstGeom prst="rect">
                <a:avLst/>
              </a:pr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2022475" y="2859088"/>
                <a:ext cx="482600" cy="3260725"/>
              </a:xfrm>
              <a:prstGeom prst="rect">
                <a:avLst/>
              </a:prstGeom>
              <a:solidFill>
                <a:srgbClr val="F66900"/>
              </a:solidFill>
              <a:ln w="0">
                <a:solidFill>
                  <a:srgbClr val="F669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" name="Rectangle 17"/>
              <p:cNvSpPr>
                <a:spLocks noChangeArrowheads="1"/>
              </p:cNvSpPr>
              <p:nvPr/>
            </p:nvSpPr>
            <p:spPr bwMode="auto">
              <a:xfrm>
                <a:off x="3824288" y="2859088"/>
                <a:ext cx="484188" cy="3260725"/>
              </a:xfrm>
              <a:prstGeom prst="rect">
                <a:avLst/>
              </a:prstGeom>
              <a:solidFill>
                <a:srgbClr val="F66900"/>
              </a:solidFill>
              <a:ln w="0">
                <a:solidFill>
                  <a:srgbClr val="F669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" name="Rectangle 18"/>
              <p:cNvSpPr>
                <a:spLocks noChangeArrowheads="1"/>
              </p:cNvSpPr>
              <p:nvPr/>
            </p:nvSpPr>
            <p:spPr bwMode="auto">
              <a:xfrm>
                <a:off x="5641975" y="2859088"/>
                <a:ext cx="482600" cy="3260725"/>
              </a:xfrm>
              <a:prstGeom prst="rect">
                <a:avLst/>
              </a:prstGeom>
              <a:solidFill>
                <a:srgbClr val="F66900"/>
              </a:solidFill>
              <a:ln w="0">
                <a:solidFill>
                  <a:srgbClr val="F669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" name="Rectangle 19"/>
              <p:cNvSpPr>
                <a:spLocks noChangeArrowheads="1"/>
              </p:cNvSpPr>
              <p:nvPr/>
            </p:nvSpPr>
            <p:spPr bwMode="auto">
              <a:xfrm>
                <a:off x="5126038" y="2727325"/>
                <a:ext cx="482600" cy="3392488"/>
              </a:xfrm>
              <a:prstGeom prst="rect">
                <a:avLst/>
              </a:pr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" name="Rectangle 20"/>
              <p:cNvSpPr>
                <a:spLocks noChangeArrowheads="1"/>
              </p:cNvSpPr>
              <p:nvPr/>
            </p:nvSpPr>
            <p:spPr bwMode="auto">
              <a:xfrm>
                <a:off x="3308350" y="2894013"/>
                <a:ext cx="482600" cy="3225800"/>
              </a:xfrm>
              <a:prstGeom prst="rect">
                <a:avLst/>
              </a:pr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20" name="ZoneTexte 19"/>
            <p:cNvSpPr txBox="1"/>
            <p:nvPr/>
          </p:nvSpPr>
          <p:spPr>
            <a:xfrm>
              <a:off x="325615" y="5748095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240656" y="5100289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240656" y="445248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240656" y="3804679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65" name="ZoneTexte 64"/>
            <p:cNvSpPr txBox="1"/>
            <p:nvPr/>
          </p:nvSpPr>
          <p:spPr>
            <a:xfrm>
              <a:off x="240656" y="315687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66" name="ZoneTexte 65"/>
            <p:cNvSpPr txBox="1"/>
            <p:nvPr/>
          </p:nvSpPr>
          <p:spPr>
            <a:xfrm>
              <a:off x="155696" y="2509069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67" name="ZoneTexte 66"/>
            <p:cNvSpPr txBox="1"/>
            <p:nvPr/>
          </p:nvSpPr>
          <p:spPr>
            <a:xfrm>
              <a:off x="1108960" y="246485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94</a:t>
              </a:r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1624104" y="2526525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93</a:t>
              </a:r>
            </a:p>
          </p:txBody>
        </p:sp>
        <p:sp>
          <p:nvSpPr>
            <p:cNvPr id="69" name="ZoneTexte 68"/>
            <p:cNvSpPr txBox="1"/>
            <p:nvPr/>
          </p:nvSpPr>
          <p:spPr>
            <a:xfrm>
              <a:off x="2909979" y="2540664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92</a:t>
              </a:r>
            </a:p>
          </p:txBody>
        </p:sp>
        <p:sp>
          <p:nvSpPr>
            <p:cNvPr id="70" name="ZoneTexte 69"/>
            <p:cNvSpPr txBox="1"/>
            <p:nvPr/>
          </p:nvSpPr>
          <p:spPr>
            <a:xfrm>
              <a:off x="3426711" y="249588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93</a:t>
              </a:r>
            </a:p>
          </p:txBody>
        </p:sp>
        <p:sp>
          <p:nvSpPr>
            <p:cNvPr id="71" name="ZoneTexte 70"/>
            <p:cNvSpPr txBox="1"/>
            <p:nvPr/>
          </p:nvSpPr>
          <p:spPr>
            <a:xfrm>
              <a:off x="4727667" y="2388025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97</a:t>
              </a:r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5243604" y="2526524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93</a:t>
              </a:r>
            </a:p>
          </p:txBody>
        </p:sp>
        <p:sp>
          <p:nvSpPr>
            <p:cNvPr id="73" name="ZoneTexte 72"/>
            <p:cNvSpPr txBox="1"/>
            <p:nvPr/>
          </p:nvSpPr>
          <p:spPr>
            <a:xfrm>
              <a:off x="1085716" y="5553106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333</a:t>
              </a:r>
            </a:p>
          </p:txBody>
        </p:sp>
        <p:sp>
          <p:nvSpPr>
            <p:cNvPr id="74" name="ZoneTexte 73"/>
            <p:cNvSpPr txBox="1"/>
            <p:nvPr/>
          </p:nvSpPr>
          <p:spPr>
            <a:xfrm>
              <a:off x="1600860" y="5553106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330</a:t>
              </a:r>
            </a:p>
          </p:txBody>
        </p:sp>
        <p:sp>
          <p:nvSpPr>
            <p:cNvPr id="75" name="ZoneTexte 74"/>
            <p:cNvSpPr txBox="1"/>
            <p:nvPr/>
          </p:nvSpPr>
          <p:spPr>
            <a:xfrm>
              <a:off x="2886735" y="5553106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155</a:t>
              </a:r>
            </a:p>
          </p:txBody>
        </p:sp>
        <p:sp>
          <p:nvSpPr>
            <p:cNvPr id="76" name="ZoneTexte 75"/>
            <p:cNvSpPr txBox="1"/>
            <p:nvPr/>
          </p:nvSpPr>
          <p:spPr>
            <a:xfrm>
              <a:off x="3403467" y="5553106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151</a:t>
              </a:r>
            </a:p>
          </p:txBody>
        </p:sp>
        <p:sp>
          <p:nvSpPr>
            <p:cNvPr id="77" name="ZoneTexte 76"/>
            <p:cNvSpPr txBox="1"/>
            <p:nvPr/>
          </p:nvSpPr>
          <p:spPr>
            <a:xfrm>
              <a:off x="4704423" y="5553106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178</a:t>
              </a:r>
            </a:p>
          </p:txBody>
        </p:sp>
        <p:sp>
          <p:nvSpPr>
            <p:cNvPr id="78" name="ZoneTexte 77"/>
            <p:cNvSpPr txBox="1"/>
            <p:nvPr/>
          </p:nvSpPr>
          <p:spPr>
            <a:xfrm>
              <a:off x="5220360" y="5553106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179</a:t>
              </a:r>
            </a:p>
          </p:txBody>
        </p:sp>
        <p:sp>
          <p:nvSpPr>
            <p:cNvPr id="79" name="Rectangle 36"/>
            <p:cNvSpPr>
              <a:spLocks noChangeArrowheads="1"/>
            </p:cNvSpPr>
            <p:nvPr/>
          </p:nvSpPr>
          <p:spPr bwMode="auto">
            <a:xfrm>
              <a:off x="1283332" y="5907328"/>
              <a:ext cx="47489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000066"/>
                  </a:solidFill>
                </a:rPr>
                <a:t>Tous</a:t>
              </a:r>
            </a:p>
          </p:txBody>
        </p:sp>
        <p:sp>
          <p:nvSpPr>
            <p:cNvPr id="80" name="Rectangle 38"/>
            <p:cNvSpPr>
              <a:spLocks noChangeArrowheads="1"/>
            </p:cNvSpPr>
            <p:nvPr/>
          </p:nvSpPr>
          <p:spPr bwMode="auto">
            <a:xfrm>
              <a:off x="2918116" y="5980696"/>
              <a:ext cx="91972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000066"/>
                  </a:solidFill>
                </a:rPr>
                <a:t>IP boosté</a:t>
              </a:r>
            </a:p>
          </p:txBody>
        </p:sp>
        <p:sp>
          <p:nvSpPr>
            <p:cNvPr id="81" name="Rectangle 37"/>
            <p:cNvSpPr>
              <a:spLocks noChangeArrowheads="1"/>
            </p:cNvSpPr>
            <p:nvPr/>
          </p:nvSpPr>
          <p:spPr bwMode="auto">
            <a:xfrm>
              <a:off x="4628450" y="5919657"/>
              <a:ext cx="1105571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000066"/>
                  </a:solidFill>
                </a:rPr>
                <a:t>3</a:t>
              </a:r>
              <a:r>
                <a:rPr lang="fr-FR" sz="1600" b="1" baseline="30000" dirty="0">
                  <a:solidFill>
                    <a:srgbClr val="000066"/>
                  </a:solidFill>
                </a:rPr>
                <a:t>ème</a:t>
              </a:r>
              <a:r>
                <a:rPr lang="fr-FR" sz="1600" b="1" dirty="0">
                  <a:solidFill>
                    <a:srgbClr val="000066"/>
                  </a:solidFill>
                </a:rPr>
                <a:t> agent</a:t>
              </a:r>
            </a:p>
            <a:p>
              <a:r>
                <a:rPr lang="fr-FR" sz="1600" b="1" dirty="0">
                  <a:solidFill>
                    <a:srgbClr val="000066"/>
                  </a:solidFill>
                </a:rPr>
                <a:t>non boosté</a:t>
              </a:r>
            </a:p>
          </p:txBody>
        </p:sp>
        <p:sp>
          <p:nvSpPr>
            <p:cNvPr id="82" name="ZoneTexte 81"/>
            <p:cNvSpPr txBox="1"/>
            <p:nvPr/>
          </p:nvSpPr>
          <p:spPr>
            <a:xfrm>
              <a:off x="501296" y="2224096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83" name="TextBox 53"/>
            <p:cNvSpPr txBox="1">
              <a:spLocks noChangeArrowheads="1"/>
            </p:cNvSpPr>
            <p:nvPr/>
          </p:nvSpPr>
          <p:spPr bwMode="auto">
            <a:xfrm>
              <a:off x="547661" y="5583883"/>
              <a:ext cx="63658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b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 n =</a:t>
              </a:r>
            </a:p>
          </p:txBody>
        </p:sp>
        <p:sp>
          <p:nvSpPr>
            <p:cNvPr id="49" name="AutoShape 165"/>
            <p:cNvSpPr>
              <a:spLocks noChangeArrowheads="1"/>
            </p:cNvSpPr>
            <p:nvPr/>
          </p:nvSpPr>
          <p:spPr bwMode="auto">
            <a:xfrm>
              <a:off x="1841873" y="2038088"/>
              <a:ext cx="2765752" cy="3492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50" name="Rectangle 45"/>
            <p:cNvSpPr>
              <a:spLocks noChangeArrowheads="1"/>
            </p:cNvSpPr>
            <p:nvPr/>
          </p:nvSpPr>
          <p:spPr bwMode="auto">
            <a:xfrm>
              <a:off x="3918690" y="2076047"/>
              <a:ext cx="50263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F/TDF</a:t>
              </a:r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2378815" y="2076047"/>
              <a:ext cx="48167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F/TAF</a:t>
              </a:r>
            </a:p>
          </p:txBody>
        </p:sp>
        <p:sp>
          <p:nvSpPr>
            <p:cNvPr id="54" name="Rectangle 49"/>
            <p:cNvSpPr>
              <a:spLocks noChangeArrowheads="1"/>
            </p:cNvSpPr>
            <p:nvPr/>
          </p:nvSpPr>
          <p:spPr bwMode="auto">
            <a:xfrm>
              <a:off x="3637002" y="2111734"/>
              <a:ext cx="219075" cy="18097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sz="1600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2073315" y="2111734"/>
              <a:ext cx="228600" cy="180975"/>
            </a:xfrm>
            <a:prstGeom prst="rect">
              <a:avLst/>
            </a:prstGeom>
            <a:solidFill>
              <a:srgbClr val="6338A2"/>
            </a:solidFill>
            <a:ln w="9525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 sz="16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719616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20" name="Text Box 2"/>
          <p:cNvSpPr txBox="1">
            <a:spLocks noChangeArrowheads="1"/>
          </p:cNvSpPr>
          <p:nvPr/>
        </p:nvSpPr>
        <p:spPr bwMode="auto">
          <a:xfrm>
            <a:off x="2472589" y="1111713"/>
            <a:ext cx="41845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Evénements</a:t>
            </a:r>
            <a:r>
              <a:rPr lang="en-US" altLang="fr-FR" sz="2400" b="1" dirty="0">
                <a:latin typeface="Calibri" panose="020F0502020204030204" pitchFamily="34" charset="0"/>
              </a:rPr>
              <a:t> </a:t>
            </a:r>
            <a:r>
              <a:rPr lang="fr-FR" altLang="fr-FR" sz="2400" b="1" dirty="0">
                <a:latin typeface="Calibri" panose="020F0502020204030204" pitchFamily="34" charset="0"/>
              </a:rPr>
              <a:t>indésirables</a:t>
            </a:r>
            <a:r>
              <a:rPr lang="en-US" altLang="fr-FR" sz="2400" b="1" dirty="0">
                <a:latin typeface="Calibri" panose="020F0502020204030204" pitchFamily="34" charset="0"/>
              </a:rPr>
              <a:t>, n (%)</a:t>
            </a:r>
          </a:p>
        </p:txBody>
      </p:sp>
      <p:graphicFrame>
        <p:nvGraphicFramePr>
          <p:cNvPr id="8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6088644"/>
              </p:ext>
            </p:extLst>
          </p:nvPr>
        </p:nvGraphicFramePr>
        <p:xfrm>
          <a:off x="323096" y="1567569"/>
          <a:ext cx="8478004" cy="4835951"/>
        </p:xfrm>
        <a:graphic>
          <a:graphicData uri="http://schemas.openxmlformats.org/drawingml/2006/table">
            <a:tbl>
              <a:tblPr/>
              <a:tblGrid>
                <a:gridCol w="52051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35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3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4006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F/TAF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333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F/TDF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330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54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 indésirable lié au traitement (J0 à S48)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Conduisant à l’arrêt du traitement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EI conduisant à l’arrêt du traitement entre J0 et S96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9 %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n = 2 (0,6 %)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n = 8 (2 %)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12 %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n = 3 (0,9 %)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n = 4 (1 %)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184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 indésirable grave (J0 à S48)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18 (5 %)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14 (4 %)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184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 indésirable grave lié au traitement à S48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 (&lt; 1 %)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067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les plus fréquents  (J0 à S48)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Infection des voies aériennes supérieures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Diarrhée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Céphalées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Rhinopharyngite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Toux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Bronchite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Lombalgie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Arthralgie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Asthénie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Sinusite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9 %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8 %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8 %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4 %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14 %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4,5 %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5 %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5 %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7 %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752528" y="6409754"/>
            <a:ext cx="83936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</a:rPr>
              <a:t>Gallant J, CROI 2016, Abs. 29, </a:t>
            </a:r>
            <a:r>
              <a:rPr lang="fr-FR" sz="1200" i="1" dirty="0">
                <a:solidFill>
                  <a:srgbClr val="CC3300"/>
                </a:solidFill>
              </a:rPr>
              <a:t>Gallant J. Lancet HIV. </a:t>
            </a:r>
            <a:r>
              <a:rPr lang="fr-FR" sz="1200" i="1" dirty="0" smtClean="0">
                <a:solidFill>
                  <a:srgbClr val="CC3300"/>
                </a:solidFill>
              </a:rPr>
              <a:t>2016;3:e158-65,</a:t>
            </a:r>
            <a:br>
              <a:rPr lang="fr-FR" sz="1200" i="1" dirty="0" smtClean="0">
                <a:solidFill>
                  <a:srgbClr val="CC3300"/>
                </a:solidFill>
              </a:rPr>
            </a:br>
            <a:r>
              <a:rPr lang="fr-FR" sz="1200" i="1" dirty="0" err="1" smtClean="0">
                <a:solidFill>
                  <a:srgbClr val="CC3300"/>
                </a:solidFill>
              </a:rPr>
              <a:t>Raffi</a:t>
            </a:r>
            <a:r>
              <a:rPr lang="fr-FR" sz="1200" i="1" dirty="0" smtClean="0">
                <a:solidFill>
                  <a:srgbClr val="CC3300"/>
                </a:solidFill>
              </a:rPr>
              <a:t> </a:t>
            </a:r>
            <a:r>
              <a:rPr lang="fr-FR" sz="1200" i="1" dirty="0">
                <a:solidFill>
                  <a:srgbClr val="CC3300"/>
                </a:solidFill>
              </a:rPr>
              <a:t>F. J </a:t>
            </a:r>
            <a:r>
              <a:rPr lang="fr-FR" sz="1200" i="1" dirty="0" err="1">
                <a:solidFill>
                  <a:srgbClr val="CC3300"/>
                </a:solidFill>
              </a:rPr>
              <a:t>Acquir</a:t>
            </a:r>
            <a:r>
              <a:rPr lang="fr-FR" sz="1200" i="1" dirty="0">
                <a:solidFill>
                  <a:srgbClr val="CC3300"/>
                </a:solidFill>
              </a:rPr>
              <a:t> Immune </a:t>
            </a:r>
            <a:r>
              <a:rPr lang="fr-FR" sz="1200" i="1" dirty="0" err="1">
                <a:solidFill>
                  <a:srgbClr val="CC3300"/>
                </a:solidFill>
              </a:rPr>
              <a:t>Defic</a:t>
            </a:r>
            <a:r>
              <a:rPr lang="fr-FR" sz="1200" i="1" dirty="0">
                <a:solidFill>
                  <a:srgbClr val="CC3300"/>
                </a:solidFill>
              </a:rPr>
              <a:t> </a:t>
            </a:r>
            <a:r>
              <a:rPr lang="fr-FR" sz="1200" i="1" dirty="0" err="1">
                <a:solidFill>
                  <a:srgbClr val="CC3300"/>
                </a:solidFill>
              </a:rPr>
              <a:t>Syndr</a:t>
            </a:r>
            <a:r>
              <a:rPr lang="fr-FR" sz="1200" i="1" dirty="0">
                <a:solidFill>
                  <a:srgbClr val="CC3300"/>
                </a:solidFill>
              </a:rPr>
              <a:t>. 2017;75:226-31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012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896311"/>
              </p:ext>
            </p:extLst>
          </p:nvPr>
        </p:nvGraphicFramePr>
        <p:xfrm>
          <a:off x="467545" y="1440790"/>
          <a:ext cx="8352928" cy="504140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40076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290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6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47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F/TAF (n = 333)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46437" marR="46437" marT="36581" marB="36581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F/TDF (n = 330)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46437" marR="46437" marT="36581" marB="36581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99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+mn-ea"/>
                        </a:rPr>
                        <a:t>Interruption pour événements indésirables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	</a:t>
                      </a: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Insomnie + trouble de l’humeur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	Dysphagie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	Fibrillation auriculaire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	Diarrhée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	Œdème périphérique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	Overdose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	Lymphome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   </a:t>
                      </a:r>
                      <a:r>
                        <a:rPr kumimoji="0" lang="fr-FR" sz="12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Lipodystrophie</a:t>
                      </a: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/trouble de l’humeur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	Elévation de la créatinine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	Ténesme rectal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	Sensation anormale + céphalée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   </a:t>
                      </a:r>
                      <a:r>
                        <a:rPr kumimoji="0" lang="fr-FR" sz="12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Tubulopathie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8 (2,4 %)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4 (1,2 %)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32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2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Anomalies biologiques grade 3-4 ≥ 2 % (aucune interruption de traitement),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20240">
                <a:tc>
                  <a:txBody>
                    <a:bodyPr/>
                    <a:lstStyle/>
                    <a:p>
                      <a:pPr marL="457200" marR="0" lvl="1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LDL</a:t>
                      </a:r>
                    </a:p>
                    <a:p>
                      <a:pPr marL="457200" marR="0" lvl="1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Bilirubine totale</a:t>
                      </a:r>
                    </a:p>
                    <a:p>
                      <a:pPr marL="457200" marR="0" lvl="1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CK</a:t>
                      </a:r>
                    </a:p>
                    <a:p>
                      <a:pPr marL="457200" marR="0" lvl="1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Cholestérol total</a:t>
                      </a:r>
                    </a:p>
                    <a:p>
                      <a:pPr marL="457200" marR="0" lvl="1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Gamma GT</a:t>
                      </a:r>
                    </a:p>
                    <a:p>
                      <a:pPr marL="457200" marR="0" lvl="1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Glycosurie</a:t>
                      </a:r>
                    </a:p>
                    <a:p>
                      <a:pPr marL="457200" marR="0" lvl="1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Hématurie</a:t>
                      </a:r>
                    </a:p>
                    <a:p>
                      <a:pPr marL="457200" marR="0" lvl="1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ASAT / ALAT</a:t>
                      </a:r>
                    </a:p>
                    <a:p>
                      <a:pPr marL="457200" marR="0" lvl="1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Amylase</a:t>
                      </a:r>
                    </a:p>
                    <a:p>
                      <a:pPr marL="457200" marR="0" lvl="1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Lipase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 /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&lt;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&lt; 1 / &lt;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0419" name="ZoneTexte 4"/>
          <p:cNvSpPr txBox="1">
            <a:spLocks noChangeArrowheads="1"/>
          </p:cNvSpPr>
          <p:nvPr/>
        </p:nvSpPr>
        <p:spPr bwMode="auto">
          <a:xfrm>
            <a:off x="158572" y="1078038"/>
            <a:ext cx="8779266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900" b="1" dirty="0">
                <a:solidFill>
                  <a:srgbClr val="CC3300"/>
                </a:solidFill>
                <a:latin typeface="Calibri" pitchFamily="34" charset="0"/>
              </a:rPr>
              <a:t>Interruption pour événement indésirable et anomalies biologiques grade 3-4 (J0-S96)</a:t>
            </a: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752528" y="6409754"/>
            <a:ext cx="83936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</a:rPr>
              <a:t>Gallant J, CROI 2016, Abs. 29, </a:t>
            </a:r>
            <a:r>
              <a:rPr lang="fr-FR" sz="1200" i="1" dirty="0">
                <a:solidFill>
                  <a:srgbClr val="CC3300"/>
                </a:solidFill>
              </a:rPr>
              <a:t>Gallant J. Lancet HIV. </a:t>
            </a:r>
            <a:r>
              <a:rPr lang="fr-FR" sz="1200" i="1" dirty="0" smtClean="0">
                <a:solidFill>
                  <a:srgbClr val="CC3300"/>
                </a:solidFill>
              </a:rPr>
              <a:t>2016;3:e158-65,</a:t>
            </a:r>
            <a:br>
              <a:rPr lang="fr-FR" sz="1200" i="1" dirty="0" smtClean="0">
                <a:solidFill>
                  <a:srgbClr val="CC3300"/>
                </a:solidFill>
              </a:rPr>
            </a:br>
            <a:r>
              <a:rPr lang="fr-FR" sz="1200" i="1" dirty="0" err="1" smtClean="0">
                <a:solidFill>
                  <a:srgbClr val="CC3300"/>
                </a:solidFill>
              </a:rPr>
              <a:t>Raffi</a:t>
            </a:r>
            <a:r>
              <a:rPr lang="fr-FR" sz="1200" i="1" dirty="0" smtClean="0">
                <a:solidFill>
                  <a:srgbClr val="CC3300"/>
                </a:solidFill>
              </a:rPr>
              <a:t> </a:t>
            </a:r>
            <a:r>
              <a:rPr lang="fr-FR" sz="1200" i="1" dirty="0">
                <a:solidFill>
                  <a:srgbClr val="CC3300"/>
                </a:solidFill>
              </a:rPr>
              <a:t>F. J </a:t>
            </a:r>
            <a:r>
              <a:rPr lang="fr-FR" sz="1200" i="1" dirty="0" err="1">
                <a:solidFill>
                  <a:srgbClr val="CC3300"/>
                </a:solidFill>
              </a:rPr>
              <a:t>Acquir</a:t>
            </a:r>
            <a:r>
              <a:rPr lang="fr-FR" sz="1200" i="1" dirty="0">
                <a:solidFill>
                  <a:srgbClr val="CC3300"/>
                </a:solidFill>
              </a:rPr>
              <a:t> Immune </a:t>
            </a:r>
            <a:r>
              <a:rPr lang="fr-FR" sz="1200" i="1" dirty="0" err="1">
                <a:solidFill>
                  <a:srgbClr val="CC3300"/>
                </a:solidFill>
              </a:rPr>
              <a:t>Defic</a:t>
            </a:r>
            <a:r>
              <a:rPr lang="fr-FR" sz="1200" i="1" dirty="0">
                <a:solidFill>
                  <a:srgbClr val="CC3300"/>
                </a:solidFill>
              </a:rPr>
              <a:t> </a:t>
            </a:r>
            <a:r>
              <a:rPr lang="fr-FR" sz="1200" i="1" dirty="0" err="1">
                <a:solidFill>
                  <a:srgbClr val="CC3300"/>
                </a:solidFill>
              </a:rPr>
              <a:t>Syndr</a:t>
            </a:r>
            <a:r>
              <a:rPr lang="fr-FR" sz="1200" i="1" dirty="0">
                <a:solidFill>
                  <a:srgbClr val="CC3300"/>
                </a:solidFill>
              </a:rPr>
              <a:t>. 2017;75:226-31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1944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Box 31"/>
          <p:cNvSpPr txBox="1">
            <a:spLocks noChangeArrowheads="1"/>
          </p:cNvSpPr>
          <p:nvPr/>
        </p:nvSpPr>
        <p:spPr bwMode="auto">
          <a:xfrm>
            <a:off x="1333145" y="5294163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321</a:t>
            </a:r>
          </a:p>
        </p:txBody>
      </p:sp>
      <p:sp>
        <p:nvSpPr>
          <p:cNvPr id="175" name="TextBox 32"/>
          <p:cNvSpPr txBox="1">
            <a:spLocks noChangeArrowheads="1"/>
          </p:cNvSpPr>
          <p:nvPr/>
        </p:nvSpPr>
        <p:spPr bwMode="auto">
          <a:xfrm>
            <a:off x="1890745" y="5294163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310</a:t>
            </a:r>
          </a:p>
        </p:txBody>
      </p:sp>
      <p:sp>
        <p:nvSpPr>
          <p:cNvPr id="176" name="TextBox 33"/>
          <p:cNvSpPr txBox="1">
            <a:spLocks noChangeArrowheads="1"/>
          </p:cNvSpPr>
          <p:nvPr/>
        </p:nvSpPr>
        <p:spPr bwMode="auto">
          <a:xfrm>
            <a:off x="2500012" y="5294163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300</a:t>
            </a:r>
          </a:p>
        </p:txBody>
      </p:sp>
      <p:sp>
        <p:nvSpPr>
          <p:cNvPr id="180" name="TextBox 37"/>
          <p:cNvSpPr txBox="1">
            <a:spLocks noChangeArrowheads="1"/>
          </p:cNvSpPr>
          <p:nvPr/>
        </p:nvSpPr>
        <p:spPr bwMode="auto">
          <a:xfrm>
            <a:off x="1333145" y="5770806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320</a:t>
            </a:r>
          </a:p>
        </p:txBody>
      </p:sp>
      <p:sp>
        <p:nvSpPr>
          <p:cNvPr id="181" name="TextBox 38"/>
          <p:cNvSpPr txBox="1">
            <a:spLocks noChangeArrowheads="1"/>
          </p:cNvSpPr>
          <p:nvPr/>
        </p:nvSpPr>
        <p:spPr bwMode="auto">
          <a:xfrm>
            <a:off x="1885983" y="5770806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310</a:t>
            </a:r>
          </a:p>
        </p:txBody>
      </p:sp>
      <p:sp>
        <p:nvSpPr>
          <p:cNvPr id="182" name="TextBox 39"/>
          <p:cNvSpPr txBox="1">
            <a:spLocks noChangeArrowheads="1"/>
          </p:cNvSpPr>
          <p:nvPr/>
        </p:nvSpPr>
        <p:spPr bwMode="auto">
          <a:xfrm>
            <a:off x="2500012" y="5770806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306</a:t>
            </a:r>
          </a:p>
        </p:txBody>
      </p:sp>
      <p:sp>
        <p:nvSpPr>
          <p:cNvPr id="41" name="TextBox 33"/>
          <p:cNvSpPr txBox="1">
            <a:spLocks noChangeArrowheads="1"/>
          </p:cNvSpPr>
          <p:nvPr/>
        </p:nvSpPr>
        <p:spPr bwMode="auto">
          <a:xfrm>
            <a:off x="3089307" y="5294163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294</a:t>
            </a:r>
          </a:p>
        </p:txBody>
      </p:sp>
      <p:sp>
        <p:nvSpPr>
          <p:cNvPr id="43" name="TextBox 39"/>
          <p:cNvSpPr txBox="1">
            <a:spLocks noChangeArrowheads="1"/>
          </p:cNvSpPr>
          <p:nvPr/>
        </p:nvSpPr>
        <p:spPr bwMode="auto">
          <a:xfrm>
            <a:off x="3089307" y="5770806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297</a:t>
            </a:r>
          </a:p>
        </p:txBody>
      </p:sp>
      <p:sp>
        <p:nvSpPr>
          <p:cNvPr id="44" name="TextBox 33"/>
          <p:cNvSpPr txBox="1">
            <a:spLocks noChangeArrowheads="1"/>
          </p:cNvSpPr>
          <p:nvPr/>
        </p:nvSpPr>
        <p:spPr bwMode="auto">
          <a:xfrm>
            <a:off x="3698574" y="5294163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287</a:t>
            </a:r>
          </a:p>
        </p:txBody>
      </p:sp>
      <p:sp>
        <p:nvSpPr>
          <p:cNvPr id="45" name="TextBox 39"/>
          <p:cNvSpPr txBox="1">
            <a:spLocks noChangeArrowheads="1"/>
          </p:cNvSpPr>
          <p:nvPr/>
        </p:nvSpPr>
        <p:spPr bwMode="auto">
          <a:xfrm>
            <a:off x="3698574" y="5770806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292</a:t>
            </a:r>
          </a:p>
        </p:txBody>
      </p:sp>
      <p:sp>
        <p:nvSpPr>
          <p:cNvPr id="185" name="TextBox 42"/>
          <p:cNvSpPr txBox="1">
            <a:spLocks noChangeArrowheads="1"/>
          </p:cNvSpPr>
          <p:nvPr/>
        </p:nvSpPr>
        <p:spPr bwMode="auto">
          <a:xfrm>
            <a:off x="5339315" y="5294163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321</a:t>
            </a:r>
          </a:p>
        </p:txBody>
      </p:sp>
      <p:sp>
        <p:nvSpPr>
          <p:cNvPr id="186" name="TextBox 43"/>
          <p:cNvSpPr txBox="1">
            <a:spLocks noChangeArrowheads="1"/>
          </p:cNvSpPr>
          <p:nvPr/>
        </p:nvSpPr>
        <p:spPr bwMode="auto">
          <a:xfrm>
            <a:off x="5934847" y="5294163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309</a:t>
            </a:r>
          </a:p>
        </p:txBody>
      </p:sp>
      <p:sp>
        <p:nvSpPr>
          <p:cNvPr id="187" name="TextBox 44"/>
          <p:cNvSpPr txBox="1">
            <a:spLocks noChangeArrowheads="1"/>
          </p:cNvSpPr>
          <p:nvPr/>
        </p:nvSpPr>
        <p:spPr bwMode="auto">
          <a:xfrm>
            <a:off x="6494213" y="5294163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300</a:t>
            </a:r>
          </a:p>
        </p:txBody>
      </p:sp>
      <p:sp>
        <p:nvSpPr>
          <p:cNvPr id="189" name="TextBox 46"/>
          <p:cNvSpPr txBox="1">
            <a:spLocks noChangeArrowheads="1"/>
          </p:cNvSpPr>
          <p:nvPr/>
        </p:nvSpPr>
        <p:spPr bwMode="auto">
          <a:xfrm>
            <a:off x="5339315" y="5770806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317</a:t>
            </a:r>
          </a:p>
        </p:txBody>
      </p:sp>
      <p:sp>
        <p:nvSpPr>
          <p:cNvPr id="190" name="TextBox 47"/>
          <p:cNvSpPr txBox="1">
            <a:spLocks noChangeArrowheads="1"/>
          </p:cNvSpPr>
          <p:nvPr/>
        </p:nvSpPr>
        <p:spPr bwMode="auto">
          <a:xfrm>
            <a:off x="5913521" y="5770806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>
                <a:solidFill>
                  <a:srgbClr val="000066"/>
                </a:solidFill>
              </a:rPr>
              <a:t>305</a:t>
            </a:r>
          </a:p>
        </p:txBody>
      </p:sp>
      <p:sp>
        <p:nvSpPr>
          <p:cNvPr id="191" name="TextBox 48"/>
          <p:cNvSpPr txBox="1">
            <a:spLocks noChangeArrowheads="1"/>
          </p:cNvSpPr>
          <p:nvPr/>
        </p:nvSpPr>
        <p:spPr bwMode="auto">
          <a:xfrm>
            <a:off x="6494213" y="5770806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303</a:t>
            </a:r>
          </a:p>
        </p:txBody>
      </p:sp>
      <p:sp>
        <p:nvSpPr>
          <p:cNvPr id="46" name="TextBox 44"/>
          <p:cNvSpPr txBox="1">
            <a:spLocks noChangeArrowheads="1"/>
          </p:cNvSpPr>
          <p:nvPr/>
        </p:nvSpPr>
        <p:spPr bwMode="auto">
          <a:xfrm>
            <a:off x="7080387" y="5294163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293</a:t>
            </a:r>
          </a:p>
        </p:txBody>
      </p:sp>
      <p:sp>
        <p:nvSpPr>
          <p:cNvPr id="47" name="TextBox 48"/>
          <p:cNvSpPr txBox="1">
            <a:spLocks noChangeArrowheads="1"/>
          </p:cNvSpPr>
          <p:nvPr/>
        </p:nvSpPr>
        <p:spPr bwMode="auto">
          <a:xfrm>
            <a:off x="7080387" y="5770806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296</a:t>
            </a:r>
          </a:p>
        </p:txBody>
      </p:sp>
      <p:sp>
        <p:nvSpPr>
          <p:cNvPr id="48" name="TextBox 44"/>
          <p:cNvSpPr txBox="1">
            <a:spLocks noChangeArrowheads="1"/>
          </p:cNvSpPr>
          <p:nvPr/>
        </p:nvSpPr>
        <p:spPr bwMode="auto">
          <a:xfrm>
            <a:off x="7661078" y="5294163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288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7661079" y="5770806"/>
            <a:ext cx="484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rgbClr val="000066"/>
                </a:solidFill>
              </a:rPr>
              <a:t>289</a:t>
            </a:r>
          </a:p>
        </p:txBody>
      </p:sp>
      <p:sp>
        <p:nvSpPr>
          <p:cNvPr id="193" name="TextBox 39"/>
          <p:cNvSpPr txBox="1">
            <a:spLocks noChangeArrowheads="1"/>
          </p:cNvSpPr>
          <p:nvPr/>
        </p:nvSpPr>
        <p:spPr bwMode="auto">
          <a:xfrm>
            <a:off x="65319" y="5298467"/>
            <a:ext cx="1142206" cy="307777"/>
          </a:xfrm>
          <a:prstGeom prst="rect">
            <a:avLst/>
          </a:prstGeom>
          <a:solidFill>
            <a:srgbClr val="6338A2"/>
          </a:solidFill>
          <a:ln>
            <a:noFill/>
          </a:ln>
          <a:extLst/>
        </p:spPr>
        <p:txBody>
          <a:bodyPr lIns="45720" rIns="45720" anchor="ctr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chemeClr val="bg1"/>
                </a:solidFill>
              </a:rPr>
              <a:t>FTC/TAF, n</a:t>
            </a:r>
          </a:p>
        </p:txBody>
      </p:sp>
      <p:sp>
        <p:nvSpPr>
          <p:cNvPr id="205" name="Rectangle 2"/>
          <p:cNvSpPr>
            <a:spLocks noChangeArrowheads="1"/>
          </p:cNvSpPr>
          <p:nvPr/>
        </p:nvSpPr>
        <p:spPr bwMode="auto">
          <a:xfrm>
            <a:off x="65319" y="5770805"/>
            <a:ext cx="1142206" cy="307777"/>
          </a:xfrm>
          <a:prstGeom prst="rect">
            <a:avLst/>
          </a:prstGeom>
          <a:solidFill>
            <a:srgbClr val="F66900"/>
          </a:solidFill>
          <a:ln>
            <a:noFill/>
          </a:ln>
          <a:extLst/>
        </p:spPr>
        <p:txBody>
          <a:bodyPr lIns="45720" rIns="45720" anchor="ctr">
            <a:spAutoFit/>
          </a:bodyPr>
          <a:lstStyle>
            <a:lvl1pPr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400" b="1" kern="0" dirty="0">
                <a:solidFill>
                  <a:schemeClr val="bg1"/>
                </a:solidFill>
              </a:rPr>
              <a:t>FTC/TDF, n  </a:t>
            </a:r>
          </a:p>
        </p:txBody>
      </p:sp>
      <p:sp>
        <p:nvSpPr>
          <p:cNvPr id="192" name="TextBox 4"/>
          <p:cNvSpPr>
            <a:spLocks noChangeArrowheads="1"/>
          </p:cNvSpPr>
          <p:nvPr/>
        </p:nvSpPr>
        <p:spPr bwMode="auto">
          <a:xfrm>
            <a:off x="1139007" y="1998035"/>
            <a:ext cx="3046413" cy="36512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/>
        </p:spPr>
        <p:txBody>
          <a:bodyPr lIns="0" tIns="0" rIns="0" bIns="0" anchor="ctr"/>
          <a:lstStyle/>
          <a:p>
            <a:pPr algn="ctr" eaLnBrk="0" hangingPunct="0">
              <a:lnSpc>
                <a:spcPct val="90000"/>
              </a:lnSpc>
            </a:pPr>
            <a:r>
              <a:rPr lang="fr-FR" altLang="en-US" sz="2000" b="1" dirty="0">
                <a:solidFill>
                  <a:srgbClr val="CC3300"/>
                </a:solidFill>
                <a:latin typeface="+mj-lt"/>
              </a:rPr>
              <a:t>Rachis</a:t>
            </a:r>
          </a:p>
        </p:txBody>
      </p:sp>
      <p:sp>
        <p:nvSpPr>
          <p:cNvPr id="194" name="TextBox 4"/>
          <p:cNvSpPr>
            <a:spLocks noChangeArrowheads="1"/>
          </p:cNvSpPr>
          <p:nvPr/>
        </p:nvSpPr>
        <p:spPr bwMode="auto">
          <a:xfrm>
            <a:off x="5328017" y="1998035"/>
            <a:ext cx="3046413" cy="36512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/>
        </p:spPr>
        <p:txBody>
          <a:bodyPr lIns="0" tIns="0" rIns="0" bIns="0" anchor="ctr"/>
          <a:lstStyle/>
          <a:p>
            <a:pPr algn="ctr" eaLnBrk="0" hangingPunct="0">
              <a:lnSpc>
                <a:spcPct val="90000"/>
              </a:lnSpc>
            </a:pPr>
            <a:r>
              <a:rPr lang="fr-FR" altLang="en-US" sz="2000" b="1" dirty="0">
                <a:solidFill>
                  <a:srgbClr val="CC3300"/>
                </a:solidFill>
                <a:latin typeface="+mj-lt"/>
              </a:rPr>
              <a:t>Hanche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959801" y="2326057"/>
            <a:ext cx="3623672" cy="2532702"/>
            <a:chOff x="792711" y="2072059"/>
            <a:chExt cx="3623672" cy="2532702"/>
          </a:xfrm>
        </p:grpSpPr>
        <p:grpSp>
          <p:nvGrpSpPr>
            <p:cNvPr id="1034" name="Groupe 1033"/>
            <p:cNvGrpSpPr/>
            <p:nvPr/>
          </p:nvGrpSpPr>
          <p:grpSpPr>
            <a:xfrm>
              <a:off x="1058863" y="2203450"/>
              <a:ext cx="3101975" cy="1928813"/>
              <a:chOff x="296863" y="2136775"/>
              <a:chExt cx="3101975" cy="1928813"/>
            </a:xfrm>
          </p:grpSpPr>
          <p:sp>
            <p:nvSpPr>
              <p:cNvPr id="16" name="Freeform 29"/>
              <p:cNvSpPr>
                <a:spLocks/>
              </p:cNvSpPr>
              <p:nvPr/>
            </p:nvSpPr>
            <p:spPr bwMode="auto">
              <a:xfrm>
                <a:off x="385763" y="2136775"/>
                <a:ext cx="3013075" cy="1822450"/>
              </a:xfrm>
              <a:custGeom>
                <a:avLst/>
                <a:gdLst>
                  <a:gd name="T0" fmla="*/ 1898 w 1898"/>
                  <a:gd name="T1" fmla="*/ 1148 h 1148"/>
                  <a:gd name="T2" fmla="*/ 0 w 1898"/>
                  <a:gd name="T3" fmla="*/ 1148 h 1148"/>
                  <a:gd name="T4" fmla="*/ 0 w 1898"/>
                  <a:gd name="T5" fmla="*/ 0 h 1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98" h="1148">
                    <a:moveTo>
                      <a:pt x="1898" y="1148"/>
                    </a:moveTo>
                    <a:lnTo>
                      <a:pt x="0" y="1148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2" name="Line 35"/>
              <p:cNvSpPr>
                <a:spLocks noChangeShapeType="1"/>
              </p:cNvSpPr>
              <p:nvPr/>
            </p:nvSpPr>
            <p:spPr bwMode="auto">
              <a:xfrm flipV="1">
                <a:off x="2976563" y="3959225"/>
                <a:ext cx="0" cy="1063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3" name="Line 36"/>
              <p:cNvSpPr>
                <a:spLocks noChangeShapeType="1"/>
              </p:cNvSpPr>
              <p:nvPr/>
            </p:nvSpPr>
            <p:spPr bwMode="auto">
              <a:xfrm flipV="1">
                <a:off x="1816100" y="3959225"/>
                <a:ext cx="0" cy="1063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4" name="Line 37"/>
              <p:cNvSpPr>
                <a:spLocks noChangeShapeType="1"/>
              </p:cNvSpPr>
              <p:nvPr/>
            </p:nvSpPr>
            <p:spPr bwMode="auto">
              <a:xfrm flipV="1">
                <a:off x="2395538" y="3959225"/>
                <a:ext cx="0" cy="1063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6" name="Line 39"/>
              <p:cNvSpPr>
                <a:spLocks noChangeShapeType="1"/>
              </p:cNvSpPr>
              <p:nvPr/>
            </p:nvSpPr>
            <p:spPr bwMode="auto">
              <a:xfrm flipV="1">
                <a:off x="1238250" y="3959225"/>
                <a:ext cx="0" cy="1063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7" name="Line 40"/>
              <p:cNvSpPr>
                <a:spLocks noChangeShapeType="1"/>
              </p:cNvSpPr>
              <p:nvPr/>
            </p:nvSpPr>
            <p:spPr bwMode="auto">
              <a:xfrm flipV="1">
                <a:off x="658813" y="3959225"/>
                <a:ext cx="0" cy="1063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3" name="Line 46"/>
              <p:cNvSpPr>
                <a:spLocks noChangeShapeType="1"/>
              </p:cNvSpPr>
              <p:nvPr/>
            </p:nvSpPr>
            <p:spPr bwMode="auto">
              <a:xfrm>
                <a:off x="296863" y="2144713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4" name="Line 47"/>
              <p:cNvSpPr>
                <a:spLocks noChangeShapeType="1"/>
              </p:cNvSpPr>
              <p:nvPr/>
            </p:nvSpPr>
            <p:spPr bwMode="auto">
              <a:xfrm>
                <a:off x="296863" y="2597150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5" name="Line 48"/>
              <p:cNvSpPr>
                <a:spLocks noChangeShapeType="1"/>
              </p:cNvSpPr>
              <p:nvPr/>
            </p:nvSpPr>
            <p:spPr bwMode="auto">
              <a:xfrm>
                <a:off x="296863" y="3051175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6" name="Line 49"/>
              <p:cNvSpPr>
                <a:spLocks noChangeShapeType="1"/>
              </p:cNvSpPr>
              <p:nvPr/>
            </p:nvSpPr>
            <p:spPr bwMode="auto">
              <a:xfrm>
                <a:off x="296863" y="3506788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7" name="Line 50"/>
              <p:cNvSpPr>
                <a:spLocks noChangeShapeType="1"/>
              </p:cNvSpPr>
              <p:nvPr/>
            </p:nvSpPr>
            <p:spPr bwMode="auto">
              <a:xfrm>
                <a:off x="296863" y="3959225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8" name="Line 51"/>
              <p:cNvSpPr>
                <a:spLocks noChangeShapeType="1"/>
              </p:cNvSpPr>
              <p:nvPr/>
            </p:nvSpPr>
            <p:spPr bwMode="auto">
              <a:xfrm>
                <a:off x="385763" y="3506788"/>
                <a:ext cx="301307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0" name="Line 61"/>
              <p:cNvSpPr>
                <a:spLocks noChangeShapeType="1"/>
              </p:cNvSpPr>
              <p:nvPr/>
            </p:nvSpPr>
            <p:spPr bwMode="auto">
              <a:xfrm flipV="1">
                <a:off x="1250950" y="2932113"/>
                <a:ext cx="0" cy="29845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43" name="Line 74"/>
              <p:cNvSpPr>
                <a:spLocks noChangeShapeType="1"/>
              </p:cNvSpPr>
              <p:nvPr/>
            </p:nvSpPr>
            <p:spPr bwMode="auto">
              <a:xfrm flipH="1">
                <a:off x="1830388" y="2589213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44" name="Line 75"/>
              <p:cNvSpPr>
                <a:spLocks noChangeShapeType="1"/>
              </p:cNvSpPr>
              <p:nvPr/>
            </p:nvSpPr>
            <p:spPr bwMode="auto">
              <a:xfrm flipH="1">
                <a:off x="1801813" y="2589213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45" name="Line 76"/>
              <p:cNvSpPr>
                <a:spLocks noChangeShapeType="1"/>
              </p:cNvSpPr>
              <p:nvPr/>
            </p:nvSpPr>
            <p:spPr bwMode="auto">
              <a:xfrm flipH="1">
                <a:off x="1830388" y="2914650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46" name="Line 77"/>
              <p:cNvSpPr>
                <a:spLocks noChangeShapeType="1"/>
              </p:cNvSpPr>
              <p:nvPr/>
            </p:nvSpPr>
            <p:spPr bwMode="auto">
              <a:xfrm flipH="1">
                <a:off x="1801813" y="2914650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47" name="Freeform 78"/>
              <p:cNvSpPr>
                <a:spLocks/>
              </p:cNvSpPr>
              <p:nvPr/>
            </p:nvSpPr>
            <p:spPr bwMode="auto">
              <a:xfrm>
                <a:off x="1830388" y="2589213"/>
                <a:ext cx="0" cy="325438"/>
              </a:xfrm>
              <a:custGeom>
                <a:avLst/>
                <a:gdLst>
                  <a:gd name="T0" fmla="*/ 205 h 205"/>
                  <a:gd name="T1" fmla="*/ 106 h 205"/>
                  <a:gd name="T2" fmla="*/ 0 h 205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05">
                    <a:moveTo>
                      <a:pt x="0" y="205"/>
                    </a:moveTo>
                    <a:lnTo>
                      <a:pt x="0" y="106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48" name="Line 79"/>
              <p:cNvSpPr>
                <a:spLocks noChangeShapeType="1"/>
              </p:cNvSpPr>
              <p:nvPr/>
            </p:nvSpPr>
            <p:spPr bwMode="auto">
              <a:xfrm flipH="1">
                <a:off x="1223963" y="3230563"/>
                <a:ext cx="26988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49" name="Line 80"/>
              <p:cNvSpPr>
                <a:spLocks noChangeShapeType="1"/>
              </p:cNvSpPr>
              <p:nvPr/>
            </p:nvSpPr>
            <p:spPr bwMode="auto">
              <a:xfrm flipH="1">
                <a:off x="2409825" y="2944813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50" name="Line 81"/>
              <p:cNvSpPr>
                <a:spLocks noChangeShapeType="1"/>
              </p:cNvSpPr>
              <p:nvPr/>
            </p:nvSpPr>
            <p:spPr bwMode="auto">
              <a:xfrm flipH="1">
                <a:off x="2381250" y="2944813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51" name="Line 82"/>
              <p:cNvSpPr>
                <a:spLocks noChangeShapeType="1"/>
              </p:cNvSpPr>
              <p:nvPr/>
            </p:nvSpPr>
            <p:spPr bwMode="auto">
              <a:xfrm flipH="1">
                <a:off x="2409825" y="2568575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52" name="Line 83"/>
              <p:cNvSpPr>
                <a:spLocks noChangeShapeType="1"/>
              </p:cNvSpPr>
              <p:nvPr/>
            </p:nvSpPr>
            <p:spPr bwMode="auto">
              <a:xfrm flipH="1">
                <a:off x="2381250" y="2568575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53" name="Freeform 84"/>
              <p:cNvSpPr>
                <a:spLocks/>
              </p:cNvSpPr>
              <p:nvPr/>
            </p:nvSpPr>
            <p:spPr bwMode="auto">
              <a:xfrm>
                <a:off x="2409825" y="2568575"/>
                <a:ext cx="0" cy="376238"/>
              </a:xfrm>
              <a:custGeom>
                <a:avLst/>
                <a:gdLst>
                  <a:gd name="T0" fmla="*/ 237 h 237"/>
                  <a:gd name="T1" fmla="*/ 119 h 237"/>
                  <a:gd name="T2" fmla="*/ 0 h 23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37">
                    <a:moveTo>
                      <a:pt x="0" y="237"/>
                    </a:moveTo>
                    <a:lnTo>
                      <a:pt x="0" y="119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55" name="Line 85"/>
              <p:cNvSpPr>
                <a:spLocks noChangeShapeType="1"/>
              </p:cNvSpPr>
              <p:nvPr/>
            </p:nvSpPr>
            <p:spPr bwMode="auto">
              <a:xfrm flipH="1">
                <a:off x="2989263" y="2330450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56" name="Line 86"/>
              <p:cNvSpPr>
                <a:spLocks noChangeShapeType="1"/>
              </p:cNvSpPr>
              <p:nvPr/>
            </p:nvSpPr>
            <p:spPr bwMode="auto">
              <a:xfrm flipH="1">
                <a:off x="2960688" y="2330450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58" name="Line 87"/>
              <p:cNvSpPr>
                <a:spLocks noChangeShapeType="1"/>
              </p:cNvSpPr>
              <p:nvPr/>
            </p:nvSpPr>
            <p:spPr bwMode="auto">
              <a:xfrm flipH="1">
                <a:off x="2989263" y="2738438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59" name="Line 88"/>
              <p:cNvSpPr>
                <a:spLocks noChangeShapeType="1"/>
              </p:cNvSpPr>
              <p:nvPr/>
            </p:nvSpPr>
            <p:spPr bwMode="auto">
              <a:xfrm flipH="1">
                <a:off x="2960688" y="2738438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63" name="Line 89"/>
              <p:cNvSpPr>
                <a:spLocks noChangeShapeType="1"/>
              </p:cNvSpPr>
              <p:nvPr/>
            </p:nvSpPr>
            <p:spPr bwMode="auto">
              <a:xfrm flipV="1">
                <a:off x="2989263" y="2330450"/>
                <a:ext cx="0" cy="407988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65" name="Line 90"/>
              <p:cNvSpPr>
                <a:spLocks noChangeShapeType="1"/>
              </p:cNvSpPr>
              <p:nvPr/>
            </p:nvSpPr>
            <p:spPr bwMode="auto">
              <a:xfrm flipH="1">
                <a:off x="1223963" y="2932113"/>
                <a:ext cx="26988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66" name="Line 91"/>
              <p:cNvSpPr>
                <a:spLocks noChangeShapeType="1"/>
              </p:cNvSpPr>
              <p:nvPr/>
            </p:nvSpPr>
            <p:spPr bwMode="auto">
              <a:xfrm flipH="1">
                <a:off x="1250950" y="2932113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67" name="Line 92"/>
              <p:cNvSpPr>
                <a:spLocks noChangeShapeType="1"/>
              </p:cNvSpPr>
              <p:nvPr/>
            </p:nvSpPr>
            <p:spPr bwMode="auto">
              <a:xfrm flipH="1">
                <a:off x="1250950" y="3230563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69" name="Freeform 94"/>
              <p:cNvSpPr>
                <a:spLocks/>
              </p:cNvSpPr>
              <p:nvPr/>
            </p:nvSpPr>
            <p:spPr bwMode="auto">
              <a:xfrm>
                <a:off x="669925" y="2530475"/>
                <a:ext cx="2314575" cy="976313"/>
              </a:xfrm>
              <a:custGeom>
                <a:avLst/>
                <a:gdLst>
                  <a:gd name="T0" fmla="*/ 1458 w 1458"/>
                  <a:gd name="T1" fmla="*/ 0 h 615"/>
                  <a:gd name="T2" fmla="*/ 1099 w 1458"/>
                  <a:gd name="T3" fmla="*/ 143 h 615"/>
                  <a:gd name="T4" fmla="*/ 726 w 1458"/>
                  <a:gd name="T5" fmla="*/ 143 h 615"/>
                  <a:gd name="T6" fmla="*/ 370 w 1458"/>
                  <a:gd name="T7" fmla="*/ 342 h 615"/>
                  <a:gd name="T8" fmla="*/ 366 w 1458"/>
                  <a:gd name="T9" fmla="*/ 346 h 615"/>
                  <a:gd name="T10" fmla="*/ 0 w 1458"/>
                  <a:gd name="T11" fmla="*/ 615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58" h="615">
                    <a:moveTo>
                      <a:pt x="1458" y="0"/>
                    </a:moveTo>
                    <a:lnTo>
                      <a:pt x="1099" y="143"/>
                    </a:lnTo>
                    <a:lnTo>
                      <a:pt x="726" y="143"/>
                    </a:lnTo>
                    <a:lnTo>
                      <a:pt x="370" y="342"/>
                    </a:lnTo>
                    <a:lnTo>
                      <a:pt x="366" y="346"/>
                    </a:lnTo>
                    <a:lnTo>
                      <a:pt x="0" y="615"/>
                    </a:lnTo>
                  </a:path>
                </a:pathLst>
              </a:custGeom>
              <a:noFill/>
              <a:ln w="381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70" name="Freeform 95"/>
              <p:cNvSpPr>
                <a:spLocks/>
              </p:cNvSpPr>
              <p:nvPr/>
            </p:nvSpPr>
            <p:spPr bwMode="auto">
              <a:xfrm>
                <a:off x="623888" y="3462338"/>
                <a:ext cx="88900" cy="88900"/>
              </a:xfrm>
              <a:custGeom>
                <a:avLst/>
                <a:gdLst>
                  <a:gd name="T0" fmla="*/ 8 w 56"/>
                  <a:gd name="T1" fmla="*/ 47 h 56"/>
                  <a:gd name="T2" fmla="*/ 14 w 56"/>
                  <a:gd name="T3" fmla="*/ 52 h 56"/>
                  <a:gd name="T4" fmla="*/ 21 w 56"/>
                  <a:gd name="T5" fmla="*/ 54 h 56"/>
                  <a:gd name="T6" fmla="*/ 29 w 56"/>
                  <a:gd name="T7" fmla="*/ 56 h 56"/>
                  <a:gd name="T8" fmla="*/ 35 w 56"/>
                  <a:gd name="T9" fmla="*/ 54 h 56"/>
                  <a:gd name="T10" fmla="*/ 42 w 56"/>
                  <a:gd name="T11" fmla="*/ 52 h 56"/>
                  <a:gd name="T12" fmla="*/ 48 w 56"/>
                  <a:gd name="T13" fmla="*/ 47 h 56"/>
                  <a:gd name="T14" fmla="*/ 53 w 56"/>
                  <a:gd name="T15" fmla="*/ 41 h 56"/>
                  <a:gd name="T16" fmla="*/ 55 w 56"/>
                  <a:gd name="T17" fmla="*/ 34 h 56"/>
                  <a:gd name="T18" fmla="*/ 56 w 56"/>
                  <a:gd name="T19" fmla="*/ 28 h 56"/>
                  <a:gd name="T20" fmla="*/ 55 w 56"/>
                  <a:gd name="T21" fmla="*/ 20 h 56"/>
                  <a:gd name="T22" fmla="*/ 53 w 56"/>
                  <a:gd name="T23" fmla="*/ 13 h 56"/>
                  <a:gd name="T24" fmla="*/ 48 w 56"/>
                  <a:gd name="T25" fmla="*/ 7 h 56"/>
                  <a:gd name="T26" fmla="*/ 42 w 56"/>
                  <a:gd name="T27" fmla="*/ 4 h 56"/>
                  <a:gd name="T28" fmla="*/ 35 w 56"/>
                  <a:gd name="T29" fmla="*/ 0 h 56"/>
                  <a:gd name="T30" fmla="*/ 29 w 56"/>
                  <a:gd name="T31" fmla="*/ 0 h 56"/>
                  <a:gd name="T32" fmla="*/ 21 w 56"/>
                  <a:gd name="T33" fmla="*/ 0 h 56"/>
                  <a:gd name="T34" fmla="*/ 14 w 56"/>
                  <a:gd name="T35" fmla="*/ 4 h 56"/>
                  <a:gd name="T36" fmla="*/ 8 w 56"/>
                  <a:gd name="T37" fmla="*/ 7 h 56"/>
                  <a:gd name="T38" fmla="*/ 3 w 56"/>
                  <a:gd name="T39" fmla="*/ 13 h 56"/>
                  <a:gd name="T40" fmla="*/ 1 w 56"/>
                  <a:gd name="T41" fmla="*/ 20 h 56"/>
                  <a:gd name="T42" fmla="*/ 0 w 56"/>
                  <a:gd name="T43" fmla="*/ 28 h 56"/>
                  <a:gd name="T44" fmla="*/ 1 w 56"/>
                  <a:gd name="T45" fmla="*/ 34 h 56"/>
                  <a:gd name="T46" fmla="*/ 3 w 56"/>
                  <a:gd name="T47" fmla="*/ 41 h 56"/>
                  <a:gd name="T48" fmla="*/ 8 w 56"/>
                  <a:gd name="T49" fmla="*/ 47 h 56"/>
                  <a:gd name="T50" fmla="*/ 8 w 56"/>
                  <a:gd name="T51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6">
                    <a:moveTo>
                      <a:pt x="8" y="47"/>
                    </a:moveTo>
                    <a:lnTo>
                      <a:pt x="14" y="52"/>
                    </a:lnTo>
                    <a:lnTo>
                      <a:pt x="21" y="54"/>
                    </a:lnTo>
                    <a:lnTo>
                      <a:pt x="29" y="56"/>
                    </a:lnTo>
                    <a:lnTo>
                      <a:pt x="35" y="54"/>
                    </a:lnTo>
                    <a:lnTo>
                      <a:pt x="42" y="52"/>
                    </a:lnTo>
                    <a:lnTo>
                      <a:pt x="48" y="47"/>
                    </a:lnTo>
                    <a:lnTo>
                      <a:pt x="53" y="41"/>
                    </a:lnTo>
                    <a:lnTo>
                      <a:pt x="55" y="34"/>
                    </a:lnTo>
                    <a:lnTo>
                      <a:pt x="56" y="28"/>
                    </a:lnTo>
                    <a:lnTo>
                      <a:pt x="55" y="20"/>
                    </a:lnTo>
                    <a:lnTo>
                      <a:pt x="53" y="13"/>
                    </a:lnTo>
                    <a:lnTo>
                      <a:pt x="48" y="7"/>
                    </a:lnTo>
                    <a:lnTo>
                      <a:pt x="42" y="4"/>
                    </a:lnTo>
                    <a:lnTo>
                      <a:pt x="35" y="0"/>
                    </a:lnTo>
                    <a:lnTo>
                      <a:pt x="29" y="0"/>
                    </a:lnTo>
                    <a:lnTo>
                      <a:pt x="21" y="0"/>
                    </a:lnTo>
                    <a:lnTo>
                      <a:pt x="14" y="4"/>
                    </a:lnTo>
                    <a:lnTo>
                      <a:pt x="8" y="7"/>
                    </a:lnTo>
                    <a:lnTo>
                      <a:pt x="3" y="13"/>
                    </a:lnTo>
                    <a:lnTo>
                      <a:pt x="1" y="20"/>
                    </a:lnTo>
                    <a:lnTo>
                      <a:pt x="0" y="28"/>
                    </a:lnTo>
                    <a:lnTo>
                      <a:pt x="1" y="34"/>
                    </a:lnTo>
                    <a:lnTo>
                      <a:pt x="3" y="41"/>
                    </a:lnTo>
                    <a:lnTo>
                      <a:pt x="8" y="47"/>
                    </a:ln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71" name="Freeform 96"/>
              <p:cNvSpPr>
                <a:spLocks/>
              </p:cNvSpPr>
              <p:nvPr/>
            </p:nvSpPr>
            <p:spPr bwMode="auto">
              <a:xfrm>
                <a:off x="1208088" y="3035300"/>
                <a:ext cx="90488" cy="87313"/>
              </a:xfrm>
              <a:custGeom>
                <a:avLst/>
                <a:gdLst>
                  <a:gd name="T0" fmla="*/ 8 w 57"/>
                  <a:gd name="T1" fmla="*/ 47 h 55"/>
                  <a:gd name="T2" fmla="*/ 14 w 57"/>
                  <a:gd name="T3" fmla="*/ 52 h 55"/>
                  <a:gd name="T4" fmla="*/ 21 w 57"/>
                  <a:gd name="T5" fmla="*/ 55 h 55"/>
                  <a:gd name="T6" fmla="*/ 27 w 57"/>
                  <a:gd name="T7" fmla="*/ 55 h 55"/>
                  <a:gd name="T8" fmla="*/ 36 w 57"/>
                  <a:gd name="T9" fmla="*/ 55 h 55"/>
                  <a:gd name="T10" fmla="*/ 42 w 57"/>
                  <a:gd name="T11" fmla="*/ 52 h 55"/>
                  <a:gd name="T12" fmla="*/ 48 w 57"/>
                  <a:gd name="T13" fmla="*/ 47 h 55"/>
                  <a:gd name="T14" fmla="*/ 52 w 57"/>
                  <a:gd name="T15" fmla="*/ 42 h 55"/>
                  <a:gd name="T16" fmla="*/ 55 w 57"/>
                  <a:gd name="T17" fmla="*/ 36 h 55"/>
                  <a:gd name="T18" fmla="*/ 57 w 57"/>
                  <a:gd name="T19" fmla="*/ 28 h 55"/>
                  <a:gd name="T20" fmla="*/ 55 w 57"/>
                  <a:gd name="T21" fmla="*/ 20 h 55"/>
                  <a:gd name="T22" fmla="*/ 52 w 57"/>
                  <a:gd name="T23" fmla="*/ 13 h 55"/>
                  <a:gd name="T24" fmla="*/ 48 w 57"/>
                  <a:gd name="T25" fmla="*/ 8 h 55"/>
                  <a:gd name="T26" fmla="*/ 42 w 57"/>
                  <a:gd name="T27" fmla="*/ 3 h 55"/>
                  <a:gd name="T28" fmla="*/ 36 w 57"/>
                  <a:gd name="T29" fmla="*/ 0 h 55"/>
                  <a:gd name="T30" fmla="*/ 27 w 57"/>
                  <a:gd name="T31" fmla="*/ 0 h 55"/>
                  <a:gd name="T32" fmla="*/ 21 w 57"/>
                  <a:gd name="T33" fmla="*/ 0 h 55"/>
                  <a:gd name="T34" fmla="*/ 14 w 57"/>
                  <a:gd name="T35" fmla="*/ 3 h 55"/>
                  <a:gd name="T36" fmla="*/ 8 w 57"/>
                  <a:gd name="T37" fmla="*/ 8 h 55"/>
                  <a:gd name="T38" fmla="*/ 3 w 57"/>
                  <a:gd name="T39" fmla="*/ 13 h 55"/>
                  <a:gd name="T40" fmla="*/ 1 w 57"/>
                  <a:gd name="T41" fmla="*/ 20 h 55"/>
                  <a:gd name="T42" fmla="*/ 0 w 57"/>
                  <a:gd name="T43" fmla="*/ 28 h 55"/>
                  <a:gd name="T44" fmla="*/ 1 w 57"/>
                  <a:gd name="T45" fmla="*/ 36 h 55"/>
                  <a:gd name="T46" fmla="*/ 3 w 57"/>
                  <a:gd name="T47" fmla="*/ 42 h 55"/>
                  <a:gd name="T48" fmla="*/ 8 w 57"/>
                  <a:gd name="T49" fmla="*/ 47 h 55"/>
                  <a:gd name="T50" fmla="*/ 8 w 57"/>
                  <a:gd name="T51" fmla="*/ 47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7" h="55">
                    <a:moveTo>
                      <a:pt x="8" y="47"/>
                    </a:moveTo>
                    <a:lnTo>
                      <a:pt x="14" y="52"/>
                    </a:lnTo>
                    <a:lnTo>
                      <a:pt x="21" y="55"/>
                    </a:lnTo>
                    <a:lnTo>
                      <a:pt x="27" y="55"/>
                    </a:lnTo>
                    <a:lnTo>
                      <a:pt x="36" y="55"/>
                    </a:lnTo>
                    <a:lnTo>
                      <a:pt x="42" y="52"/>
                    </a:lnTo>
                    <a:lnTo>
                      <a:pt x="48" y="47"/>
                    </a:lnTo>
                    <a:lnTo>
                      <a:pt x="52" y="42"/>
                    </a:lnTo>
                    <a:lnTo>
                      <a:pt x="55" y="36"/>
                    </a:lnTo>
                    <a:lnTo>
                      <a:pt x="57" y="28"/>
                    </a:lnTo>
                    <a:lnTo>
                      <a:pt x="55" y="20"/>
                    </a:lnTo>
                    <a:lnTo>
                      <a:pt x="52" y="13"/>
                    </a:lnTo>
                    <a:lnTo>
                      <a:pt x="48" y="8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27" y="0"/>
                    </a:lnTo>
                    <a:lnTo>
                      <a:pt x="21" y="0"/>
                    </a:lnTo>
                    <a:lnTo>
                      <a:pt x="14" y="3"/>
                    </a:lnTo>
                    <a:lnTo>
                      <a:pt x="8" y="8"/>
                    </a:lnTo>
                    <a:lnTo>
                      <a:pt x="3" y="13"/>
                    </a:lnTo>
                    <a:lnTo>
                      <a:pt x="1" y="20"/>
                    </a:lnTo>
                    <a:lnTo>
                      <a:pt x="0" y="28"/>
                    </a:lnTo>
                    <a:lnTo>
                      <a:pt x="1" y="36"/>
                    </a:lnTo>
                    <a:lnTo>
                      <a:pt x="3" y="42"/>
                    </a:lnTo>
                    <a:lnTo>
                      <a:pt x="8" y="47"/>
                    </a:ln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72" name="Freeform 97"/>
              <p:cNvSpPr>
                <a:spLocks/>
              </p:cNvSpPr>
              <p:nvPr/>
            </p:nvSpPr>
            <p:spPr bwMode="auto">
              <a:xfrm>
                <a:off x="1787525" y="2713038"/>
                <a:ext cx="87313" cy="87313"/>
              </a:xfrm>
              <a:custGeom>
                <a:avLst/>
                <a:gdLst>
                  <a:gd name="T0" fmla="*/ 8 w 55"/>
                  <a:gd name="T1" fmla="*/ 47 h 55"/>
                  <a:gd name="T2" fmla="*/ 14 w 55"/>
                  <a:gd name="T3" fmla="*/ 52 h 55"/>
                  <a:gd name="T4" fmla="*/ 21 w 55"/>
                  <a:gd name="T5" fmla="*/ 55 h 55"/>
                  <a:gd name="T6" fmla="*/ 27 w 55"/>
                  <a:gd name="T7" fmla="*/ 55 h 55"/>
                  <a:gd name="T8" fmla="*/ 35 w 55"/>
                  <a:gd name="T9" fmla="*/ 55 h 55"/>
                  <a:gd name="T10" fmla="*/ 42 w 55"/>
                  <a:gd name="T11" fmla="*/ 52 h 55"/>
                  <a:gd name="T12" fmla="*/ 47 w 55"/>
                  <a:gd name="T13" fmla="*/ 47 h 55"/>
                  <a:gd name="T14" fmla="*/ 52 w 55"/>
                  <a:gd name="T15" fmla="*/ 41 h 55"/>
                  <a:gd name="T16" fmla="*/ 55 w 55"/>
                  <a:gd name="T17" fmla="*/ 34 h 55"/>
                  <a:gd name="T18" fmla="*/ 55 w 55"/>
                  <a:gd name="T19" fmla="*/ 28 h 55"/>
                  <a:gd name="T20" fmla="*/ 55 w 55"/>
                  <a:gd name="T21" fmla="*/ 20 h 55"/>
                  <a:gd name="T22" fmla="*/ 52 w 55"/>
                  <a:gd name="T23" fmla="*/ 13 h 55"/>
                  <a:gd name="T24" fmla="*/ 47 w 55"/>
                  <a:gd name="T25" fmla="*/ 8 h 55"/>
                  <a:gd name="T26" fmla="*/ 42 w 55"/>
                  <a:gd name="T27" fmla="*/ 3 h 55"/>
                  <a:gd name="T28" fmla="*/ 35 w 55"/>
                  <a:gd name="T29" fmla="*/ 0 h 55"/>
                  <a:gd name="T30" fmla="*/ 27 w 55"/>
                  <a:gd name="T31" fmla="*/ 0 h 55"/>
                  <a:gd name="T32" fmla="*/ 21 w 55"/>
                  <a:gd name="T33" fmla="*/ 0 h 55"/>
                  <a:gd name="T34" fmla="*/ 14 w 55"/>
                  <a:gd name="T35" fmla="*/ 3 h 55"/>
                  <a:gd name="T36" fmla="*/ 8 w 55"/>
                  <a:gd name="T37" fmla="*/ 8 h 55"/>
                  <a:gd name="T38" fmla="*/ 3 w 55"/>
                  <a:gd name="T39" fmla="*/ 13 h 55"/>
                  <a:gd name="T40" fmla="*/ 0 w 55"/>
                  <a:gd name="T41" fmla="*/ 20 h 55"/>
                  <a:gd name="T42" fmla="*/ 0 w 55"/>
                  <a:gd name="T43" fmla="*/ 28 h 55"/>
                  <a:gd name="T44" fmla="*/ 0 w 55"/>
                  <a:gd name="T45" fmla="*/ 34 h 55"/>
                  <a:gd name="T46" fmla="*/ 3 w 55"/>
                  <a:gd name="T47" fmla="*/ 41 h 55"/>
                  <a:gd name="T48" fmla="*/ 8 w 55"/>
                  <a:gd name="T49" fmla="*/ 47 h 55"/>
                  <a:gd name="T50" fmla="*/ 8 w 55"/>
                  <a:gd name="T51" fmla="*/ 47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5" h="55">
                    <a:moveTo>
                      <a:pt x="8" y="47"/>
                    </a:moveTo>
                    <a:lnTo>
                      <a:pt x="14" y="52"/>
                    </a:lnTo>
                    <a:lnTo>
                      <a:pt x="21" y="55"/>
                    </a:lnTo>
                    <a:lnTo>
                      <a:pt x="27" y="55"/>
                    </a:lnTo>
                    <a:lnTo>
                      <a:pt x="35" y="55"/>
                    </a:lnTo>
                    <a:lnTo>
                      <a:pt x="42" y="52"/>
                    </a:lnTo>
                    <a:lnTo>
                      <a:pt x="47" y="47"/>
                    </a:lnTo>
                    <a:lnTo>
                      <a:pt x="52" y="41"/>
                    </a:lnTo>
                    <a:lnTo>
                      <a:pt x="55" y="34"/>
                    </a:lnTo>
                    <a:lnTo>
                      <a:pt x="55" y="28"/>
                    </a:lnTo>
                    <a:lnTo>
                      <a:pt x="55" y="20"/>
                    </a:lnTo>
                    <a:lnTo>
                      <a:pt x="52" y="13"/>
                    </a:lnTo>
                    <a:lnTo>
                      <a:pt x="47" y="8"/>
                    </a:lnTo>
                    <a:lnTo>
                      <a:pt x="42" y="3"/>
                    </a:lnTo>
                    <a:lnTo>
                      <a:pt x="35" y="0"/>
                    </a:lnTo>
                    <a:lnTo>
                      <a:pt x="27" y="0"/>
                    </a:lnTo>
                    <a:lnTo>
                      <a:pt x="21" y="0"/>
                    </a:lnTo>
                    <a:lnTo>
                      <a:pt x="14" y="3"/>
                    </a:lnTo>
                    <a:lnTo>
                      <a:pt x="8" y="8"/>
                    </a:lnTo>
                    <a:lnTo>
                      <a:pt x="3" y="13"/>
                    </a:lnTo>
                    <a:lnTo>
                      <a:pt x="0" y="20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3" y="41"/>
                    </a:lnTo>
                    <a:lnTo>
                      <a:pt x="8" y="47"/>
                    </a:ln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73" name="Freeform 98"/>
              <p:cNvSpPr>
                <a:spLocks/>
              </p:cNvSpPr>
              <p:nvPr/>
            </p:nvSpPr>
            <p:spPr bwMode="auto">
              <a:xfrm>
                <a:off x="2366963" y="2713038"/>
                <a:ext cx="88900" cy="87313"/>
              </a:xfrm>
              <a:custGeom>
                <a:avLst/>
                <a:gdLst>
                  <a:gd name="T0" fmla="*/ 8 w 56"/>
                  <a:gd name="T1" fmla="*/ 47 h 55"/>
                  <a:gd name="T2" fmla="*/ 14 w 56"/>
                  <a:gd name="T3" fmla="*/ 52 h 55"/>
                  <a:gd name="T4" fmla="*/ 21 w 56"/>
                  <a:gd name="T5" fmla="*/ 55 h 55"/>
                  <a:gd name="T6" fmla="*/ 27 w 56"/>
                  <a:gd name="T7" fmla="*/ 55 h 55"/>
                  <a:gd name="T8" fmla="*/ 35 w 56"/>
                  <a:gd name="T9" fmla="*/ 55 h 55"/>
                  <a:gd name="T10" fmla="*/ 42 w 56"/>
                  <a:gd name="T11" fmla="*/ 52 h 55"/>
                  <a:gd name="T12" fmla="*/ 48 w 56"/>
                  <a:gd name="T13" fmla="*/ 47 h 55"/>
                  <a:gd name="T14" fmla="*/ 52 w 56"/>
                  <a:gd name="T15" fmla="*/ 41 h 55"/>
                  <a:gd name="T16" fmla="*/ 55 w 56"/>
                  <a:gd name="T17" fmla="*/ 34 h 55"/>
                  <a:gd name="T18" fmla="*/ 56 w 56"/>
                  <a:gd name="T19" fmla="*/ 28 h 55"/>
                  <a:gd name="T20" fmla="*/ 55 w 56"/>
                  <a:gd name="T21" fmla="*/ 20 h 55"/>
                  <a:gd name="T22" fmla="*/ 52 w 56"/>
                  <a:gd name="T23" fmla="*/ 13 h 55"/>
                  <a:gd name="T24" fmla="*/ 48 w 56"/>
                  <a:gd name="T25" fmla="*/ 8 h 55"/>
                  <a:gd name="T26" fmla="*/ 42 w 56"/>
                  <a:gd name="T27" fmla="*/ 3 h 55"/>
                  <a:gd name="T28" fmla="*/ 35 w 56"/>
                  <a:gd name="T29" fmla="*/ 0 h 55"/>
                  <a:gd name="T30" fmla="*/ 27 w 56"/>
                  <a:gd name="T31" fmla="*/ 0 h 55"/>
                  <a:gd name="T32" fmla="*/ 21 w 56"/>
                  <a:gd name="T33" fmla="*/ 0 h 55"/>
                  <a:gd name="T34" fmla="*/ 14 w 56"/>
                  <a:gd name="T35" fmla="*/ 3 h 55"/>
                  <a:gd name="T36" fmla="*/ 8 w 56"/>
                  <a:gd name="T37" fmla="*/ 8 h 55"/>
                  <a:gd name="T38" fmla="*/ 3 w 56"/>
                  <a:gd name="T39" fmla="*/ 13 h 55"/>
                  <a:gd name="T40" fmla="*/ 1 w 56"/>
                  <a:gd name="T41" fmla="*/ 20 h 55"/>
                  <a:gd name="T42" fmla="*/ 0 w 56"/>
                  <a:gd name="T43" fmla="*/ 28 h 55"/>
                  <a:gd name="T44" fmla="*/ 1 w 56"/>
                  <a:gd name="T45" fmla="*/ 34 h 55"/>
                  <a:gd name="T46" fmla="*/ 3 w 56"/>
                  <a:gd name="T47" fmla="*/ 41 h 55"/>
                  <a:gd name="T48" fmla="*/ 8 w 56"/>
                  <a:gd name="T49" fmla="*/ 47 h 55"/>
                  <a:gd name="T50" fmla="*/ 8 w 56"/>
                  <a:gd name="T51" fmla="*/ 47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5">
                    <a:moveTo>
                      <a:pt x="8" y="47"/>
                    </a:moveTo>
                    <a:lnTo>
                      <a:pt x="14" y="52"/>
                    </a:lnTo>
                    <a:lnTo>
                      <a:pt x="21" y="55"/>
                    </a:lnTo>
                    <a:lnTo>
                      <a:pt x="27" y="55"/>
                    </a:lnTo>
                    <a:lnTo>
                      <a:pt x="35" y="55"/>
                    </a:lnTo>
                    <a:lnTo>
                      <a:pt x="42" y="52"/>
                    </a:lnTo>
                    <a:lnTo>
                      <a:pt x="48" y="47"/>
                    </a:lnTo>
                    <a:lnTo>
                      <a:pt x="52" y="41"/>
                    </a:lnTo>
                    <a:lnTo>
                      <a:pt x="55" y="34"/>
                    </a:lnTo>
                    <a:lnTo>
                      <a:pt x="56" y="28"/>
                    </a:lnTo>
                    <a:lnTo>
                      <a:pt x="55" y="20"/>
                    </a:lnTo>
                    <a:lnTo>
                      <a:pt x="52" y="13"/>
                    </a:lnTo>
                    <a:lnTo>
                      <a:pt x="48" y="8"/>
                    </a:lnTo>
                    <a:lnTo>
                      <a:pt x="42" y="3"/>
                    </a:lnTo>
                    <a:lnTo>
                      <a:pt x="35" y="0"/>
                    </a:lnTo>
                    <a:lnTo>
                      <a:pt x="27" y="0"/>
                    </a:lnTo>
                    <a:lnTo>
                      <a:pt x="21" y="0"/>
                    </a:lnTo>
                    <a:lnTo>
                      <a:pt x="14" y="3"/>
                    </a:lnTo>
                    <a:lnTo>
                      <a:pt x="8" y="8"/>
                    </a:lnTo>
                    <a:lnTo>
                      <a:pt x="3" y="13"/>
                    </a:lnTo>
                    <a:lnTo>
                      <a:pt x="1" y="20"/>
                    </a:lnTo>
                    <a:lnTo>
                      <a:pt x="0" y="28"/>
                    </a:lnTo>
                    <a:lnTo>
                      <a:pt x="1" y="34"/>
                    </a:lnTo>
                    <a:lnTo>
                      <a:pt x="3" y="41"/>
                    </a:lnTo>
                    <a:lnTo>
                      <a:pt x="8" y="47"/>
                    </a:ln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74" name="Freeform 99"/>
              <p:cNvSpPr>
                <a:spLocks/>
              </p:cNvSpPr>
              <p:nvPr/>
            </p:nvSpPr>
            <p:spPr bwMode="auto">
              <a:xfrm>
                <a:off x="2940050" y="2486025"/>
                <a:ext cx="90488" cy="90488"/>
              </a:xfrm>
              <a:custGeom>
                <a:avLst/>
                <a:gdLst>
                  <a:gd name="T0" fmla="*/ 8 w 57"/>
                  <a:gd name="T1" fmla="*/ 48 h 57"/>
                  <a:gd name="T2" fmla="*/ 15 w 57"/>
                  <a:gd name="T3" fmla="*/ 52 h 57"/>
                  <a:gd name="T4" fmla="*/ 21 w 57"/>
                  <a:gd name="T5" fmla="*/ 56 h 57"/>
                  <a:gd name="T6" fmla="*/ 28 w 57"/>
                  <a:gd name="T7" fmla="*/ 57 h 57"/>
                  <a:gd name="T8" fmla="*/ 36 w 57"/>
                  <a:gd name="T9" fmla="*/ 56 h 57"/>
                  <a:gd name="T10" fmla="*/ 42 w 57"/>
                  <a:gd name="T11" fmla="*/ 52 h 57"/>
                  <a:gd name="T12" fmla="*/ 49 w 57"/>
                  <a:gd name="T13" fmla="*/ 48 h 57"/>
                  <a:gd name="T14" fmla="*/ 52 w 57"/>
                  <a:gd name="T15" fmla="*/ 43 h 57"/>
                  <a:gd name="T16" fmla="*/ 55 w 57"/>
                  <a:gd name="T17" fmla="*/ 36 h 57"/>
                  <a:gd name="T18" fmla="*/ 57 w 57"/>
                  <a:gd name="T19" fmla="*/ 28 h 57"/>
                  <a:gd name="T20" fmla="*/ 55 w 57"/>
                  <a:gd name="T21" fmla="*/ 22 h 57"/>
                  <a:gd name="T22" fmla="*/ 52 w 57"/>
                  <a:gd name="T23" fmla="*/ 15 h 57"/>
                  <a:gd name="T24" fmla="*/ 49 w 57"/>
                  <a:gd name="T25" fmla="*/ 9 h 57"/>
                  <a:gd name="T26" fmla="*/ 42 w 57"/>
                  <a:gd name="T27" fmla="*/ 4 h 57"/>
                  <a:gd name="T28" fmla="*/ 36 w 57"/>
                  <a:gd name="T29" fmla="*/ 2 h 57"/>
                  <a:gd name="T30" fmla="*/ 28 w 57"/>
                  <a:gd name="T31" fmla="*/ 0 h 57"/>
                  <a:gd name="T32" fmla="*/ 21 w 57"/>
                  <a:gd name="T33" fmla="*/ 2 h 57"/>
                  <a:gd name="T34" fmla="*/ 15 w 57"/>
                  <a:gd name="T35" fmla="*/ 4 h 57"/>
                  <a:gd name="T36" fmla="*/ 8 w 57"/>
                  <a:gd name="T37" fmla="*/ 9 h 57"/>
                  <a:gd name="T38" fmla="*/ 4 w 57"/>
                  <a:gd name="T39" fmla="*/ 15 h 57"/>
                  <a:gd name="T40" fmla="*/ 2 w 57"/>
                  <a:gd name="T41" fmla="*/ 22 h 57"/>
                  <a:gd name="T42" fmla="*/ 0 w 57"/>
                  <a:gd name="T43" fmla="*/ 28 h 57"/>
                  <a:gd name="T44" fmla="*/ 2 w 57"/>
                  <a:gd name="T45" fmla="*/ 36 h 57"/>
                  <a:gd name="T46" fmla="*/ 4 w 57"/>
                  <a:gd name="T47" fmla="*/ 43 h 57"/>
                  <a:gd name="T48" fmla="*/ 8 w 57"/>
                  <a:gd name="T49" fmla="*/ 48 h 57"/>
                  <a:gd name="T50" fmla="*/ 8 w 57"/>
                  <a:gd name="T51" fmla="*/ 48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7" h="57">
                    <a:moveTo>
                      <a:pt x="8" y="48"/>
                    </a:moveTo>
                    <a:lnTo>
                      <a:pt x="15" y="52"/>
                    </a:lnTo>
                    <a:lnTo>
                      <a:pt x="21" y="56"/>
                    </a:lnTo>
                    <a:lnTo>
                      <a:pt x="28" y="57"/>
                    </a:lnTo>
                    <a:lnTo>
                      <a:pt x="36" y="56"/>
                    </a:lnTo>
                    <a:lnTo>
                      <a:pt x="42" y="52"/>
                    </a:lnTo>
                    <a:lnTo>
                      <a:pt x="49" y="48"/>
                    </a:lnTo>
                    <a:lnTo>
                      <a:pt x="52" y="43"/>
                    </a:lnTo>
                    <a:lnTo>
                      <a:pt x="55" y="36"/>
                    </a:lnTo>
                    <a:lnTo>
                      <a:pt x="57" y="28"/>
                    </a:lnTo>
                    <a:lnTo>
                      <a:pt x="55" y="22"/>
                    </a:lnTo>
                    <a:lnTo>
                      <a:pt x="52" y="15"/>
                    </a:lnTo>
                    <a:lnTo>
                      <a:pt x="49" y="9"/>
                    </a:lnTo>
                    <a:lnTo>
                      <a:pt x="42" y="4"/>
                    </a:lnTo>
                    <a:lnTo>
                      <a:pt x="36" y="2"/>
                    </a:lnTo>
                    <a:lnTo>
                      <a:pt x="28" y="0"/>
                    </a:lnTo>
                    <a:lnTo>
                      <a:pt x="21" y="2"/>
                    </a:lnTo>
                    <a:lnTo>
                      <a:pt x="15" y="4"/>
                    </a:lnTo>
                    <a:lnTo>
                      <a:pt x="8" y="9"/>
                    </a:lnTo>
                    <a:lnTo>
                      <a:pt x="4" y="15"/>
                    </a:lnTo>
                    <a:lnTo>
                      <a:pt x="2" y="22"/>
                    </a:lnTo>
                    <a:lnTo>
                      <a:pt x="0" y="28"/>
                    </a:lnTo>
                    <a:lnTo>
                      <a:pt x="2" y="36"/>
                    </a:lnTo>
                    <a:lnTo>
                      <a:pt x="4" y="43"/>
                    </a:lnTo>
                    <a:lnTo>
                      <a:pt x="8" y="48"/>
                    </a:lnTo>
                    <a:lnTo>
                      <a:pt x="8" y="48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83" name="Line 108"/>
              <p:cNvSpPr>
                <a:spLocks noChangeShapeType="1"/>
              </p:cNvSpPr>
              <p:nvPr/>
            </p:nvSpPr>
            <p:spPr bwMode="auto">
              <a:xfrm flipH="1">
                <a:off x="1279525" y="3887788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39" name="Line 126"/>
              <p:cNvSpPr>
                <a:spLocks noChangeShapeType="1"/>
              </p:cNvSpPr>
              <p:nvPr/>
            </p:nvSpPr>
            <p:spPr bwMode="auto">
              <a:xfrm flipH="1">
                <a:off x="3046413" y="3398838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0" name="Line 127"/>
              <p:cNvSpPr>
                <a:spLocks noChangeShapeType="1"/>
              </p:cNvSpPr>
              <p:nvPr/>
            </p:nvSpPr>
            <p:spPr bwMode="auto">
              <a:xfrm flipH="1">
                <a:off x="3014663" y="3398838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1" name="Freeform 128"/>
              <p:cNvSpPr>
                <a:spLocks/>
              </p:cNvSpPr>
              <p:nvPr/>
            </p:nvSpPr>
            <p:spPr bwMode="auto">
              <a:xfrm>
                <a:off x="3046413" y="3398838"/>
                <a:ext cx="0" cy="381000"/>
              </a:xfrm>
              <a:custGeom>
                <a:avLst/>
                <a:gdLst>
                  <a:gd name="T0" fmla="*/ 240 h 240"/>
                  <a:gd name="T1" fmla="*/ 113 h 240"/>
                  <a:gd name="T2" fmla="*/ 0 h 240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40">
                    <a:moveTo>
                      <a:pt x="0" y="240"/>
                    </a:moveTo>
                    <a:lnTo>
                      <a:pt x="0" y="113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2" name="Line 129"/>
              <p:cNvSpPr>
                <a:spLocks noChangeShapeType="1"/>
              </p:cNvSpPr>
              <p:nvPr/>
            </p:nvSpPr>
            <p:spPr bwMode="auto">
              <a:xfrm flipH="1">
                <a:off x="3046413" y="3779838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3" name="Line 130"/>
              <p:cNvSpPr>
                <a:spLocks noChangeShapeType="1"/>
              </p:cNvSpPr>
              <p:nvPr/>
            </p:nvSpPr>
            <p:spPr bwMode="auto">
              <a:xfrm flipH="1">
                <a:off x="3014663" y="3779838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4" name="Line 131"/>
              <p:cNvSpPr>
                <a:spLocks noChangeShapeType="1"/>
              </p:cNvSpPr>
              <p:nvPr/>
            </p:nvSpPr>
            <p:spPr bwMode="auto">
              <a:xfrm flipH="1">
                <a:off x="2466975" y="3449638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5" name="Line 132"/>
              <p:cNvSpPr>
                <a:spLocks noChangeShapeType="1"/>
              </p:cNvSpPr>
              <p:nvPr/>
            </p:nvSpPr>
            <p:spPr bwMode="auto">
              <a:xfrm flipH="1">
                <a:off x="2435225" y="3449638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6" name="Freeform 133"/>
              <p:cNvSpPr>
                <a:spLocks/>
              </p:cNvSpPr>
              <p:nvPr/>
            </p:nvSpPr>
            <p:spPr bwMode="auto">
              <a:xfrm>
                <a:off x="2466975" y="3449638"/>
                <a:ext cx="0" cy="350838"/>
              </a:xfrm>
              <a:custGeom>
                <a:avLst/>
                <a:gdLst>
                  <a:gd name="T0" fmla="*/ 221 h 221"/>
                  <a:gd name="T1" fmla="*/ 111 h 221"/>
                  <a:gd name="T2" fmla="*/ 0 h 22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21">
                    <a:moveTo>
                      <a:pt x="0" y="221"/>
                    </a:move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7" name="Line 134"/>
              <p:cNvSpPr>
                <a:spLocks noChangeShapeType="1"/>
              </p:cNvSpPr>
              <p:nvPr/>
            </p:nvSpPr>
            <p:spPr bwMode="auto">
              <a:xfrm flipH="1">
                <a:off x="1311275" y="3887788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8" name="Line 135"/>
              <p:cNvSpPr>
                <a:spLocks noChangeShapeType="1"/>
              </p:cNvSpPr>
              <p:nvPr/>
            </p:nvSpPr>
            <p:spPr bwMode="auto">
              <a:xfrm flipH="1">
                <a:off x="1890713" y="3387725"/>
                <a:ext cx="26988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9" name="Line 136"/>
              <p:cNvSpPr>
                <a:spLocks noChangeShapeType="1"/>
              </p:cNvSpPr>
              <p:nvPr/>
            </p:nvSpPr>
            <p:spPr bwMode="auto">
              <a:xfrm flipH="1">
                <a:off x="1858963" y="3387725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0" name="Freeform 137"/>
              <p:cNvSpPr>
                <a:spLocks/>
              </p:cNvSpPr>
              <p:nvPr/>
            </p:nvSpPr>
            <p:spPr bwMode="auto">
              <a:xfrm>
                <a:off x="1890713" y="3387725"/>
                <a:ext cx="0" cy="347663"/>
              </a:xfrm>
              <a:custGeom>
                <a:avLst/>
                <a:gdLst>
                  <a:gd name="T0" fmla="*/ 219 h 219"/>
                  <a:gd name="T1" fmla="*/ 107 h 219"/>
                  <a:gd name="T2" fmla="*/ 0 h 219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19">
                    <a:moveTo>
                      <a:pt x="0" y="219"/>
                    </a:moveTo>
                    <a:lnTo>
                      <a:pt x="0" y="107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1" name="Line 138"/>
              <p:cNvSpPr>
                <a:spLocks noChangeShapeType="1"/>
              </p:cNvSpPr>
              <p:nvPr/>
            </p:nvSpPr>
            <p:spPr bwMode="auto">
              <a:xfrm flipH="1">
                <a:off x="1890713" y="3735388"/>
                <a:ext cx="26988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2" name="Line 139"/>
              <p:cNvSpPr>
                <a:spLocks noChangeShapeType="1"/>
              </p:cNvSpPr>
              <p:nvPr/>
            </p:nvSpPr>
            <p:spPr bwMode="auto">
              <a:xfrm flipH="1">
                <a:off x="1858963" y="3735388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3" name="Line 140"/>
              <p:cNvSpPr>
                <a:spLocks noChangeShapeType="1"/>
              </p:cNvSpPr>
              <p:nvPr/>
            </p:nvSpPr>
            <p:spPr bwMode="auto">
              <a:xfrm flipH="1">
                <a:off x="2466975" y="3800475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4" name="Line 141"/>
              <p:cNvSpPr>
                <a:spLocks noChangeShapeType="1"/>
              </p:cNvSpPr>
              <p:nvPr/>
            </p:nvSpPr>
            <p:spPr bwMode="auto">
              <a:xfrm flipH="1">
                <a:off x="2435225" y="3800475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5" name="Line 142"/>
              <p:cNvSpPr>
                <a:spLocks noChangeShapeType="1"/>
              </p:cNvSpPr>
              <p:nvPr/>
            </p:nvSpPr>
            <p:spPr bwMode="auto">
              <a:xfrm flipH="1">
                <a:off x="1311275" y="3581400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6" name="Line 143"/>
              <p:cNvSpPr>
                <a:spLocks noChangeShapeType="1"/>
              </p:cNvSpPr>
              <p:nvPr/>
            </p:nvSpPr>
            <p:spPr bwMode="auto">
              <a:xfrm flipH="1">
                <a:off x="1279525" y="3581400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7" name="Line 144"/>
              <p:cNvSpPr>
                <a:spLocks noChangeShapeType="1"/>
              </p:cNvSpPr>
              <p:nvPr/>
            </p:nvSpPr>
            <p:spPr bwMode="auto">
              <a:xfrm flipV="1">
                <a:off x="1311275" y="3581400"/>
                <a:ext cx="0" cy="306388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9" name="Freeform 146"/>
              <p:cNvSpPr>
                <a:spLocks/>
              </p:cNvSpPr>
              <p:nvPr/>
            </p:nvSpPr>
            <p:spPr bwMode="auto">
              <a:xfrm>
                <a:off x="731838" y="3506788"/>
                <a:ext cx="2314575" cy="228600"/>
              </a:xfrm>
              <a:custGeom>
                <a:avLst/>
                <a:gdLst>
                  <a:gd name="T0" fmla="*/ 1458 w 1458"/>
                  <a:gd name="T1" fmla="*/ 45 h 144"/>
                  <a:gd name="T2" fmla="*/ 1093 w 1458"/>
                  <a:gd name="T3" fmla="*/ 75 h 144"/>
                  <a:gd name="T4" fmla="*/ 1090 w 1458"/>
                  <a:gd name="T5" fmla="*/ 75 h 144"/>
                  <a:gd name="T6" fmla="*/ 730 w 1458"/>
                  <a:gd name="T7" fmla="*/ 32 h 144"/>
                  <a:gd name="T8" fmla="*/ 728 w 1458"/>
                  <a:gd name="T9" fmla="*/ 32 h 144"/>
                  <a:gd name="T10" fmla="*/ 368 w 1458"/>
                  <a:gd name="T11" fmla="*/ 144 h 144"/>
                  <a:gd name="T12" fmla="*/ 365 w 1458"/>
                  <a:gd name="T13" fmla="*/ 143 h 144"/>
                  <a:gd name="T14" fmla="*/ 0 w 1458"/>
                  <a:gd name="T15" fmla="*/ 0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58" h="144">
                    <a:moveTo>
                      <a:pt x="1458" y="45"/>
                    </a:moveTo>
                    <a:lnTo>
                      <a:pt x="1093" y="75"/>
                    </a:lnTo>
                    <a:lnTo>
                      <a:pt x="1090" y="75"/>
                    </a:lnTo>
                    <a:lnTo>
                      <a:pt x="730" y="32"/>
                    </a:lnTo>
                    <a:lnTo>
                      <a:pt x="728" y="32"/>
                    </a:lnTo>
                    <a:lnTo>
                      <a:pt x="368" y="144"/>
                    </a:lnTo>
                    <a:lnTo>
                      <a:pt x="365" y="143"/>
                    </a:lnTo>
                    <a:lnTo>
                      <a:pt x="0" y="0"/>
                    </a:lnTo>
                  </a:path>
                </a:pathLst>
              </a:custGeom>
              <a:noFill/>
              <a:ln w="381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24" name="Freeform 147"/>
              <p:cNvSpPr>
                <a:spLocks/>
              </p:cNvSpPr>
              <p:nvPr/>
            </p:nvSpPr>
            <p:spPr bwMode="auto">
              <a:xfrm>
                <a:off x="682625" y="3454400"/>
                <a:ext cx="100013" cy="101600"/>
              </a:xfrm>
              <a:custGeom>
                <a:avLst/>
                <a:gdLst>
                  <a:gd name="T0" fmla="*/ 63 w 63"/>
                  <a:gd name="T1" fmla="*/ 33 h 64"/>
                  <a:gd name="T2" fmla="*/ 62 w 63"/>
                  <a:gd name="T3" fmla="*/ 23 h 64"/>
                  <a:gd name="T4" fmla="*/ 60 w 63"/>
                  <a:gd name="T5" fmla="*/ 17 h 64"/>
                  <a:gd name="T6" fmla="*/ 54 w 63"/>
                  <a:gd name="T7" fmla="*/ 10 h 64"/>
                  <a:gd name="T8" fmla="*/ 47 w 63"/>
                  <a:gd name="T9" fmla="*/ 5 h 64"/>
                  <a:gd name="T10" fmla="*/ 41 w 63"/>
                  <a:gd name="T11" fmla="*/ 2 h 64"/>
                  <a:gd name="T12" fmla="*/ 31 w 63"/>
                  <a:gd name="T13" fmla="*/ 0 h 64"/>
                  <a:gd name="T14" fmla="*/ 23 w 63"/>
                  <a:gd name="T15" fmla="*/ 2 h 64"/>
                  <a:gd name="T16" fmla="*/ 15 w 63"/>
                  <a:gd name="T17" fmla="*/ 5 h 64"/>
                  <a:gd name="T18" fmla="*/ 8 w 63"/>
                  <a:gd name="T19" fmla="*/ 10 h 64"/>
                  <a:gd name="T20" fmla="*/ 3 w 63"/>
                  <a:gd name="T21" fmla="*/ 17 h 64"/>
                  <a:gd name="T22" fmla="*/ 0 w 63"/>
                  <a:gd name="T23" fmla="*/ 23 h 64"/>
                  <a:gd name="T24" fmla="*/ 0 w 63"/>
                  <a:gd name="T25" fmla="*/ 33 h 64"/>
                  <a:gd name="T26" fmla="*/ 0 w 63"/>
                  <a:gd name="T27" fmla="*/ 41 h 64"/>
                  <a:gd name="T28" fmla="*/ 3 w 63"/>
                  <a:gd name="T29" fmla="*/ 49 h 64"/>
                  <a:gd name="T30" fmla="*/ 8 w 63"/>
                  <a:gd name="T31" fmla="*/ 56 h 64"/>
                  <a:gd name="T32" fmla="*/ 15 w 63"/>
                  <a:gd name="T33" fmla="*/ 61 h 64"/>
                  <a:gd name="T34" fmla="*/ 23 w 63"/>
                  <a:gd name="T35" fmla="*/ 64 h 64"/>
                  <a:gd name="T36" fmla="*/ 31 w 63"/>
                  <a:gd name="T37" fmla="*/ 64 h 64"/>
                  <a:gd name="T38" fmla="*/ 41 w 63"/>
                  <a:gd name="T39" fmla="*/ 64 h 64"/>
                  <a:gd name="T40" fmla="*/ 47 w 63"/>
                  <a:gd name="T41" fmla="*/ 61 h 64"/>
                  <a:gd name="T42" fmla="*/ 54 w 63"/>
                  <a:gd name="T43" fmla="*/ 56 h 64"/>
                  <a:gd name="T44" fmla="*/ 60 w 63"/>
                  <a:gd name="T45" fmla="*/ 49 h 64"/>
                  <a:gd name="T46" fmla="*/ 62 w 63"/>
                  <a:gd name="T47" fmla="*/ 41 h 64"/>
                  <a:gd name="T48" fmla="*/ 63 w 63"/>
                  <a:gd name="T49" fmla="*/ 33 h 64"/>
                  <a:gd name="T50" fmla="*/ 63 w 63"/>
                  <a:gd name="T51" fmla="*/ 3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3" h="64">
                    <a:moveTo>
                      <a:pt x="63" y="33"/>
                    </a:moveTo>
                    <a:lnTo>
                      <a:pt x="62" y="23"/>
                    </a:lnTo>
                    <a:lnTo>
                      <a:pt x="60" y="17"/>
                    </a:lnTo>
                    <a:lnTo>
                      <a:pt x="54" y="10"/>
                    </a:lnTo>
                    <a:lnTo>
                      <a:pt x="47" y="5"/>
                    </a:lnTo>
                    <a:lnTo>
                      <a:pt x="41" y="2"/>
                    </a:lnTo>
                    <a:lnTo>
                      <a:pt x="31" y="0"/>
                    </a:lnTo>
                    <a:lnTo>
                      <a:pt x="23" y="2"/>
                    </a:lnTo>
                    <a:lnTo>
                      <a:pt x="15" y="5"/>
                    </a:lnTo>
                    <a:lnTo>
                      <a:pt x="8" y="10"/>
                    </a:lnTo>
                    <a:lnTo>
                      <a:pt x="3" y="17"/>
                    </a:lnTo>
                    <a:lnTo>
                      <a:pt x="0" y="23"/>
                    </a:lnTo>
                    <a:lnTo>
                      <a:pt x="0" y="33"/>
                    </a:lnTo>
                    <a:lnTo>
                      <a:pt x="0" y="41"/>
                    </a:lnTo>
                    <a:lnTo>
                      <a:pt x="3" y="49"/>
                    </a:lnTo>
                    <a:lnTo>
                      <a:pt x="8" y="56"/>
                    </a:lnTo>
                    <a:lnTo>
                      <a:pt x="15" y="61"/>
                    </a:lnTo>
                    <a:lnTo>
                      <a:pt x="23" y="64"/>
                    </a:lnTo>
                    <a:lnTo>
                      <a:pt x="31" y="64"/>
                    </a:lnTo>
                    <a:lnTo>
                      <a:pt x="41" y="64"/>
                    </a:lnTo>
                    <a:lnTo>
                      <a:pt x="47" y="61"/>
                    </a:lnTo>
                    <a:lnTo>
                      <a:pt x="54" y="56"/>
                    </a:lnTo>
                    <a:lnTo>
                      <a:pt x="60" y="49"/>
                    </a:lnTo>
                    <a:lnTo>
                      <a:pt x="62" y="41"/>
                    </a:lnTo>
                    <a:lnTo>
                      <a:pt x="63" y="33"/>
                    </a:lnTo>
                    <a:lnTo>
                      <a:pt x="63" y="33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25" name="Freeform 148"/>
              <p:cNvSpPr>
                <a:spLocks/>
              </p:cNvSpPr>
              <p:nvPr/>
            </p:nvSpPr>
            <p:spPr bwMode="auto">
              <a:xfrm>
                <a:off x="1258888" y="3684588"/>
                <a:ext cx="101600" cy="100013"/>
              </a:xfrm>
              <a:custGeom>
                <a:avLst/>
                <a:gdLst>
                  <a:gd name="T0" fmla="*/ 64 w 64"/>
                  <a:gd name="T1" fmla="*/ 31 h 63"/>
                  <a:gd name="T2" fmla="*/ 64 w 64"/>
                  <a:gd name="T3" fmla="*/ 23 h 63"/>
                  <a:gd name="T4" fmla="*/ 60 w 64"/>
                  <a:gd name="T5" fmla="*/ 14 h 63"/>
                  <a:gd name="T6" fmla="*/ 55 w 64"/>
                  <a:gd name="T7" fmla="*/ 8 h 63"/>
                  <a:gd name="T8" fmla="*/ 49 w 64"/>
                  <a:gd name="T9" fmla="*/ 3 h 63"/>
                  <a:gd name="T10" fmla="*/ 41 w 64"/>
                  <a:gd name="T11" fmla="*/ 0 h 63"/>
                  <a:gd name="T12" fmla="*/ 33 w 64"/>
                  <a:gd name="T13" fmla="*/ 0 h 63"/>
                  <a:gd name="T14" fmla="*/ 23 w 64"/>
                  <a:gd name="T15" fmla="*/ 0 h 63"/>
                  <a:gd name="T16" fmla="*/ 15 w 64"/>
                  <a:gd name="T17" fmla="*/ 3 h 63"/>
                  <a:gd name="T18" fmla="*/ 8 w 64"/>
                  <a:gd name="T19" fmla="*/ 8 h 63"/>
                  <a:gd name="T20" fmla="*/ 4 w 64"/>
                  <a:gd name="T21" fmla="*/ 14 h 63"/>
                  <a:gd name="T22" fmla="*/ 0 w 64"/>
                  <a:gd name="T23" fmla="*/ 23 h 63"/>
                  <a:gd name="T24" fmla="*/ 0 w 64"/>
                  <a:gd name="T25" fmla="*/ 31 h 63"/>
                  <a:gd name="T26" fmla="*/ 0 w 64"/>
                  <a:gd name="T27" fmla="*/ 40 h 63"/>
                  <a:gd name="T28" fmla="*/ 4 w 64"/>
                  <a:gd name="T29" fmla="*/ 47 h 63"/>
                  <a:gd name="T30" fmla="*/ 8 w 64"/>
                  <a:gd name="T31" fmla="*/ 53 h 63"/>
                  <a:gd name="T32" fmla="*/ 15 w 64"/>
                  <a:gd name="T33" fmla="*/ 58 h 63"/>
                  <a:gd name="T34" fmla="*/ 23 w 64"/>
                  <a:gd name="T35" fmla="*/ 62 h 63"/>
                  <a:gd name="T36" fmla="*/ 33 w 64"/>
                  <a:gd name="T37" fmla="*/ 63 h 63"/>
                  <a:gd name="T38" fmla="*/ 41 w 64"/>
                  <a:gd name="T39" fmla="*/ 62 h 63"/>
                  <a:gd name="T40" fmla="*/ 49 w 64"/>
                  <a:gd name="T41" fmla="*/ 58 h 63"/>
                  <a:gd name="T42" fmla="*/ 55 w 64"/>
                  <a:gd name="T43" fmla="*/ 53 h 63"/>
                  <a:gd name="T44" fmla="*/ 60 w 64"/>
                  <a:gd name="T45" fmla="*/ 47 h 63"/>
                  <a:gd name="T46" fmla="*/ 64 w 64"/>
                  <a:gd name="T47" fmla="*/ 40 h 63"/>
                  <a:gd name="T48" fmla="*/ 64 w 64"/>
                  <a:gd name="T49" fmla="*/ 31 h 63"/>
                  <a:gd name="T50" fmla="*/ 64 w 64"/>
                  <a:gd name="T51" fmla="*/ 3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4" h="63">
                    <a:moveTo>
                      <a:pt x="64" y="31"/>
                    </a:moveTo>
                    <a:lnTo>
                      <a:pt x="64" y="23"/>
                    </a:lnTo>
                    <a:lnTo>
                      <a:pt x="60" y="14"/>
                    </a:lnTo>
                    <a:lnTo>
                      <a:pt x="55" y="8"/>
                    </a:lnTo>
                    <a:lnTo>
                      <a:pt x="49" y="3"/>
                    </a:lnTo>
                    <a:lnTo>
                      <a:pt x="41" y="0"/>
                    </a:lnTo>
                    <a:lnTo>
                      <a:pt x="33" y="0"/>
                    </a:lnTo>
                    <a:lnTo>
                      <a:pt x="23" y="0"/>
                    </a:lnTo>
                    <a:lnTo>
                      <a:pt x="15" y="3"/>
                    </a:lnTo>
                    <a:lnTo>
                      <a:pt x="8" y="8"/>
                    </a:lnTo>
                    <a:lnTo>
                      <a:pt x="4" y="14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0" y="40"/>
                    </a:lnTo>
                    <a:lnTo>
                      <a:pt x="4" y="47"/>
                    </a:lnTo>
                    <a:lnTo>
                      <a:pt x="8" y="53"/>
                    </a:lnTo>
                    <a:lnTo>
                      <a:pt x="15" y="58"/>
                    </a:lnTo>
                    <a:lnTo>
                      <a:pt x="23" y="62"/>
                    </a:lnTo>
                    <a:lnTo>
                      <a:pt x="33" y="63"/>
                    </a:lnTo>
                    <a:lnTo>
                      <a:pt x="41" y="62"/>
                    </a:lnTo>
                    <a:lnTo>
                      <a:pt x="49" y="58"/>
                    </a:lnTo>
                    <a:lnTo>
                      <a:pt x="55" y="53"/>
                    </a:lnTo>
                    <a:lnTo>
                      <a:pt x="60" y="47"/>
                    </a:lnTo>
                    <a:lnTo>
                      <a:pt x="64" y="40"/>
                    </a:lnTo>
                    <a:lnTo>
                      <a:pt x="64" y="31"/>
                    </a:lnTo>
                    <a:lnTo>
                      <a:pt x="64" y="3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26" name="Freeform 149"/>
              <p:cNvSpPr>
                <a:spLocks/>
              </p:cNvSpPr>
              <p:nvPr/>
            </p:nvSpPr>
            <p:spPr bwMode="auto">
              <a:xfrm>
                <a:off x="1838325" y="3506788"/>
                <a:ext cx="100013" cy="103188"/>
              </a:xfrm>
              <a:custGeom>
                <a:avLst/>
                <a:gdLst>
                  <a:gd name="T0" fmla="*/ 63 w 63"/>
                  <a:gd name="T1" fmla="*/ 32 h 65"/>
                  <a:gd name="T2" fmla="*/ 63 w 63"/>
                  <a:gd name="T3" fmla="*/ 24 h 65"/>
                  <a:gd name="T4" fmla="*/ 60 w 63"/>
                  <a:gd name="T5" fmla="*/ 16 h 65"/>
                  <a:gd name="T6" fmla="*/ 55 w 63"/>
                  <a:gd name="T7" fmla="*/ 10 h 65"/>
                  <a:gd name="T8" fmla="*/ 49 w 63"/>
                  <a:gd name="T9" fmla="*/ 5 h 65"/>
                  <a:gd name="T10" fmla="*/ 41 w 63"/>
                  <a:gd name="T11" fmla="*/ 2 h 65"/>
                  <a:gd name="T12" fmla="*/ 33 w 63"/>
                  <a:gd name="T13" fmla="*/ 0 h 65"/>
                  <a:gd name="T14" fmla="*/ 23 w 63"/>
                  <a:gd name="T15" fmla="*/ 2 h 65"/>
                  <a:gd name="T16" fmla="*/ 16 w 63"/>
                  <a:gd name="T17" fmla="*/ 5 h 65"/>
                  <a:gd name="T18" fmla="*/ 10 w 63"/>
                  <a:gd name="T19" fmla="*/ 10 h 65"/>
                  <a:gd name="T20" fmla="*/ 3 w 63"/>
                  <a:gd name="T21" fmla="*/ 16 h 65"/>
                  <a:gd name="T22" fmla="*/ 2 w 63"/>
                  <a:gd name="T23" fmla="*/ 24 h 65"/>
                  <a:gd name="T24" fmla="*/ 0 w 63"/>
                  <a:gd name="T25" fmla="*/ 32 h 65"/>
                  <a:gd name="T26" fmla="*/ 2 w 63"/>
                  <a:gd name="T27" fmla="*/ 40 h 65"/>
                  <a:gd name="T28" fmla="*/ 3 w 63"/>
                  <a:gd name="T29" fmla="*/ 49 h 65"/>
                  <a:gd name="T30" fmla="*/ 10 w 63"/>
                  <a:gd name="T31" fmla="*/ 55 h 65"/>
                  <a:gd name="T32" fmla="*/ 16 w 63"/>
                  <a:gd name="T33" fmla="*/ 60 h 65"/>
                  <a:gd name="T34" fmla="*/ 23 w 63"/>
                  <a:gd name="T35" fmla="*/ 63 h 65"/>
                  <a:gd name="T36" fmla="*/ 33 w 63"/>
                  <a:gd name="T37" fmla="*/ 65 h 65"/>
                  <a:gd name="T38" fmla="*/ 41 w 63"/>
                  <a:gd name="T39" fmla="*/ 63 h 65"/>
                  <a:gd name="T40" fmla="*/ 49 w 63"/>
                  <a:gd name="T41" fmla="*/ 60 h 65"/>
                  <a:gd name="T42" fmla="*/ 55 w 63"/>
                  <a:gd name="T43" fmla="*/ 55 h 65"/>
                  <a:gd name="T44" fmla="*/ 60 w 63"/>
                  <a:gd name="T45" fmla="*/ 49 h 65"/>
                  <a:gd name="T46" fmla="*/ 63 w 63"/>
                  <a:gd name="T47" fmla="*/ 40 h 65"/>
                  <a:gd name="T48" fmla="*/ 63 w 63"/>
                  <a:gd name="T49" fmla="*/ 32 h 65"/>
                  <a:gd name="T50" fmla="*/ 63 w 63"/>
                  <a:gd name="T51" fmla="*/ 3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3" h="65">
                    <a:moveTo>
                      <a:pt x="63" y="32"/>
                    </a:moveTo>
                    <a:lnTo>
                      <a:pt x="63" y="24"/>
                    </a:lnTo>
                    <a:lnTo>
                      <a:pt x="60" y="16"/>
                    </a:lnTo>
                    <a:lnTo>
                      <a:pt x="55" y="10"/>
                    </a:lnTo>
                    <a:lnTo>
                      <a:pt x="49" y="5"/>
                    </a:lnTo>
                    <a:lnTo>
                      <a:pt x="41" y="2"/>
                    </a:lnTo>
                    <a:lnTo>
                      <a:pt x="33" y="0"/>
                    </a:lnTo>
                    <a:lnTo>
                      <a:pt x="23" y="2"/>
                    </a:lnTo>
                    <a:lnTo>
                      <a:pt x="16" y="5"/>
                    </a:lnTo>
                    <a:lnTo>
                      <a:pt x="10" y="10"/>
                    </a:lnTo>
                    <a:lnTo>
                      <a:pt x="3" y="16"/>
                    </a:lnTo>
                    <a:lnTo>
                      <a:pt x="2" y="24"/>
                    </a:lnTo>
                    <a:lnTo>
                      <a:pt x="0" y="32"/>
                    </a:lnTo>
                    <a:lnTo>
                      <a:pt x="2" y="40"/>
                    </a:lnTo>
                    <a:lnTo>
                      <a:pt x="3" y="49"/>
                    </a:lnTo>
                    <a:lnTo>
                      <a:pt x="10" y="55"/>
                    </a:lnTo>
                    <a:lnTo>
                      <a:pt x="16" y="60"/>
                    </a:lnTo>
                    <a:lnTo>
                      <a:pt x="23" y="63"/>
                    </a:lnTo>
                    <a:lnTo>
                      <a:pt x="33" y="65"/>
                    </a:lnTo>
                    <a:lnTo>
                      <a:pt x="41" y="63"/>
                    </a:lnTo>
                    <a:lnTo>
                      <a:pt x="49" y="60"/>
                    </a:lnTo>
                    <a:lnTo>
                      <a:pt x="55" y="55"/>
                    </a:lnTo>
                    <a:lnTo>
                      <a:pt x="60" y="49"/>
                    </a:lnTo>
                    <a:lnTo>
                      <a:pt x="63" y="40"/>
                    </a:lnTo>
                    <a:lnTo>
                      <a:pt x="63" y="32"/>
                    </a:lnTo>
                    <a:lnTo>
                      <a:pt x="63" y="3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27" name="Freeform 150"/>
              <p:cNvSpPr>
                <a:spLocks/>
              </p:cNvSpPr>
              <p:nvPr/>
            </p:nvSpPr>
            <p:spPr bwMode="auto">
              <a:xfrm>
                <a:off x="2409825" y="3576638"/>
                <a:ext cx="103188" cy="100013"/>
              </a:xfrm>
              <a:custGeom>
                <a:avLst/>
                <a:gdLst>
                  <a:gd name="T0" fmla="*/ 65 w 65"/>
                  <a:gd name="T1" fmla="*/ 31 h 63"/>
                  <a:gd name="T2" fmla="*/ 63 w 65"/>
                  <a:gd name="T3" fmla="*/ 22 h 63"/>
                  <a:gd name="T4" fmla="*/ 60 w 65"/>
                  <a:gd name="T5" fmla="*/ 14 h 63"/>
                  <a:gd name="T6" fmla="*/ 55 w 65"/>
                  <a:gd name="T7" fmla="*/ 8 h 63"/>
                  <a:gd name="T8" fmla="*/ 49 w 65"/>
                  <a:gd name="T9" fmla="*/ 3 h 63"/>
                  <a:gd name="T10" fmla="*/ 41 w 65"/>
                  <a:gd name="T11" fmla="*/ 0 h 63"/>
                  <a:gd name="T12" fmla="*/ 33 w 65"/>
                  <a:gd name="T13" fmla="*/ 0 h 63"/>
                  <a:gd name="T14" fmla="*/ 25 w 65"/>
                  <a:gd name="T15" fmla="*/ 0 h 63"/>
                  <a:gd name="T16" fmla="*/ 16 w 65"/>
                  <a:gd name="T17" fmla="*/ 3 h 63"/>
                  <a:gd name="T18" fmla="*/ 10 w 65"/>
                  <a:gd name="T19" fmla="*/ 8 h 63"/>
                  <a:gd name="T20" fmla="*/ 5 w 65"/>
                  <a:gd name="T21" fmla="*/ 14 h 63"/>
                  <a:gd name="T22" fmla="*/ 2 w 65"/>
                  <a:gd name="T23" fmla="*/ 22 h 63"/>
                  <a:gd name="T24" fmla="*/ 0 w 65"/>
                  <a:gd name="T25" fmla="*/ 31 h 63"/>
                  <a:gd name="T26" fmla="*/ 2 w 65"/>
                  <a:gd name="T27" fmla="*/ 40 h 63"/>
                  <a:gd name="T28" fmla="*/ 5 w 65"/>
                  <a:gd name="T29" fmla="*/ 47 h 63"/>
                  <a:gd name="T30" fmla="*/ 10 w 65"/>
                  <a:gd name="T31" fmla="*/ 53 h 63"/>
                  <a:gd name="T32" fmla="*/ 16 w 65"/>
                  <a:gd name="T33" fmla="*/ 60 h 63"/>
                  <a:gd name="T34" fmla="*/ 25 w 65"/>
                  <a:gd name="T35" fmla="*/ 61 h 63"/>
                  <a:gd name="T36" fmla="*/ 33 w 65"/>
                  <a:gd name="T37" fmla="*/ 63 h 63"/>
                  <a:gd name="T38" fmla="*/ 41 w 65"/>
                  <a:gd name="T39" fmla="*/ 61 h 63"/>
                  <a:gd name="T40" fmla="*/ 49 w 65"/>
                  <a:gd name="T41" fmla="*/ 60 h 63"/>
                  <a:gd name="T42" fmla="*/ 55 w 65"/>
                  <a:gd name="T43" fmla="*/ 53 h 63"/>
                  <a:gd name="T44" fmla="*/ 60 w 65"/>
                  <a:gd name="T45" fmla="*/ 47 h 63"/>
                  <a:gd name="T46" fmla="*/ 63 w 65"/>
                  <a:gd name="T47" fmla="*/ 40 h 63"/>
                  <a:gd name="T48" fmla="*/ 65 w 65"/>
                  <a:gd name="T49" fmla="*/ 31 h 63"/>
                  <a:gd name="T50" fmla="*/ 65 w 65"/>
                  <a:gd name="T51" fmla="*/ 3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5" h="63">
                    <a:moveTo>
                      <a:pt x="65" y="31"/>
                    </a:moveTo>
                    <a:lnTo>
                      <a:pt x="63" y="22"/>
                    </a:lnTo>
                    <a:lnTo>
                      <a:pt x="60" y="14"/>
                    </a:lnTo>
                    <a:lnTo>
                      <a:pt x="55" y="8"/>
                    </a:lnTo>
                    <a:lnTo>
                      <a:pt x="49" y="3"/>
                    </a:lnTo>
                    <a:lnTo>
                      <a:pt x="41" y="0"/>
                    </a:lnTo>
                    <a:lnTo>
                      <a:pt x="33" y="0"/>
                    </a:lnTo>
                    <a:lnTo>
                      <a:pt x="25" y="0"/>
                    </a:lnTo>
                    <a:lnTo>
                      <a:pt x="16" y="3"/>
                    </a:lnTo>
                    <a:lnTo>
                      <a:pt x="10" y="8"/>
                    </a:lnTo>
                    <a:lnTo>
                      <a:pt x="5" y="14"/>
                    </a:lnTo>
                    <a:lnTo>
                      <a:pt x="2" y="22"/>
                    </a:lnTo>
                    <a:lnTo>
                      <a:pt x="0" y="31"/>
                    </a:lnTo>
                    <a:lnTo>
                      <a:pt x="2" y="40"/>
                    </a:lnTo>
                    <a:lnTo>
                      <a:pt x="5" y="47"/>
                    </a:lnTo>
                    <a:lnTo>
                      <a:pt x="10" y="53"/>
                    </a:lnTo>
                    <a:lnTo>
                      <a:pt x="16" y="60"/>
                    </a:lnTo>
                    <a:lnTo>
                      <a:pt x="25" y="61"/>
                    </a:lnTo>
                    <a:lnTo>
                      <a:pt x="33" y="63"/>
                    </a:lnTo>
                    <a:lnTo>
                      <a:pt x="41" y="61"/>
                    </a:lnTo>
                    <a:lnTo>
                      <a:pt x="49" y="60"/>
                    </a:lnTo>
                    <a:lnTo>
                      <a:pt x="55" y="53"/>
                    </a:lnTo>
                    <a:lnTo>
                      <a:pt x="60" y="47"/>
                    </a:lnTo>
                    <a:lnTo>
                      <a:pt x="63" y="40"/>
                    </a:lnTo>
                    <a:lnTo>
                      <a:pt x="65" y="31"/>
                    </a:lnTo>
                    <a:lnTo>
                      <a:pt x="65" y="3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28" name="Freeform 151"/>
              <p:cNvSpPr>
                <a:spLocks/>
              </p:cNvSpPr>
              <p:nvPr/>
            </p:nvSpPr>
            <p:spPr bwMode="auto">
              <a:xfrm>
                <a:off x="2994025" y="3527425"/>
                <a:ext cx="101600" cy="103188"/>
              </a:xfrm>
              <a:custGeom>
                <a:avLst/>
                <a:gdLst>
                  <a:gd name="T0" fmla="*/ 64 w 64"/>
                  <a:gd name="T1" fmla="*/ 32 h 65"/>
                  <a:gd name="T2" fmla="*/ 64 w 64"/>
                  <a:gd name="T3" fmla="*/ 24 h 65"/>
                  <a:gd name="T4" fmla="*/ 60 w 64"/>
                  <a:gd name="T5" fmla="*/ 16 h 65"/>
                  <a:gd name="T6" fmla="*/ 56 w 64"/>
                  <a:gd name="T7" fmla="*/ 10 h 65"/>
                  <a:gd name="T8" fmla="*/ 49 w 64"/>
                  <a:gd name="T9" fmla="*/ 5 h 65"/>
                  <a:gd name="T10" fmla="*/ 41 w 64"/>
                  <a:gd name="T11" fmla="*/ 2 h 65"/>
                  <a:gd name="T12" fmla="*/ 33 w 64"/>
                  <a:gd name="T13" fmla="*/ 0 h 65"/>
                  <a:gd name="T14" fmla="*/ 23 w 64"/>
                  <a:gd name="T15" fmla="*/ 2 h 65"/>
                  <a:gd name="T16" fmla="*/ 17 w 64"/>
                  <a:gd name="T17" fmla="*/ 5 h 65"/>
                  <a:gd name="T18" fmla="*/ 8 w 64"/>
                  <a:gd name="T19" fmla="*/ 10 h 65"/>
                  <a:gd name="T20" fmla="*/ 4 w 64"/>
                  <a:gd name="T21" fmla="*/ 16 h 65"/>
                  <a:gd name="T22" fmla="*/ 0 w 64"/>
                  <a:gd name="T23" fmla="*/ 24 h 65"/>
                  <a:gd name="T24" fmla="*/ 0 w 64"/>
                  <a:gd name="T25" fmla="*/ 32 h 65"/>
                  <a:gd name="T26" fmla="*/ 0 w 64"/>
                  <a:gd name="T27" fmla="*/ 40 h 65"/>
                  <a:gd name="T28" fmla="*/ 4 w 64"/>
                  <a:gd name="T29" fmla="*/ 49 h 65"/>
                  <a:gd name="T30" fmla="*/ 8 w 64"/>
                  <a:gd name="T31" fmla="*/ 55 h 65"/>
                  <a:gd name="T32" fmla="*/ 17 w 64"/>
                  <a:gd name="T33" fmla="*/ 60 h 65"/>
                  <a:gd name="T34" fmla="*/ 23 w 64"/>
                  <a:gd name="T35" fmla="*/ 63 h 65"/>
                  <a:gd name="T36" fmla="*/ 33 w 64"/>
                  <a:gd name="T37" fmla="*/ 65 h 65"/>
                  <a:gd name="T38" fmla="*/ 41 w 64"/>
                  <a:gd name="T39" fmla="*/ 63 h 65"/>
                  <a:gd name="T40" fmla="*/ 49 w 64"/>
                  <a:gd name="T41" fmla="*/ 60 h 65"/>
                  <a:gd name="T42" fmla="*/ 56 w 64"/>
                  <a:gd name="T43" fmla="*/ 55 h 65"/>
                  <a:gd name="T44" fmla="*/ 60 w 64"/>
                  <a:gd name="T45" fmla="*/ 49 h 65"/>
                  <a:gd name="T46" fmla="*/ 64 w 64"/>
                  <a:gd name="T47" fmla="*/ 40 h 65"/>
                  <a:gd name="T48" fmla="*/ 64 w 64"/>
                  <a:gd name="T49" fmla="*/ 32 h 65"/>
                  <a:gd name="T50" fmla="*/ 64 w 64"/>
                  <a:gd name="T51" fmla="*/ 3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4" h="65">
                    <a:moveTo>
                      <a:pt x="64" y="32"/>
                    </a:moveTo>
                    <a:lnTo>
                      <a:pt x="64" y="24"/>
                    </a:lnTo>
                    <a:lnTo>
                      <a:pt x="60" y="16"/>
                    </a:lnTo>
                    <a:lnTo>
                      <a:pt x="56" y="10"/>
                    </a:lnTo>
                    <a:lnTo>
                      <a:pt x="49" y="5"/>
                    </a:lnTo>
                    <a:lnTo>
                      <a:pt x="41" y="2"/>
                    </a:lnTo>
                    <a:lnTo>
                      <a:pt x="33" y="0"/>
                    </a:lnTo>
                    <a:lnTo>
                      <a:pt x="23" y="2"/>
                    </a:lnTo>
                    <a:lnTo>
                      <a:pt x="17" y="5"/>
                    </a:lnTo>
                    <a:lnTo>
                      <a:pt x="8" y="10"/>
                    </a:lnTo>
                    <a:lnTo>
                      <a:pt x="4" y="16"/>
                    </a:lnTo>
                    <a:lnTo>
                      <a:pt x="0" y="24"/>
                    </a:lnTo>
                    <a:lnTo>
                      <a:pt x="0" y="32"/>
                    </a:lnTo>
                    <a:lnTo>
                      <a:pt x="0" y="40"/>
                    </a:lnTo>
                    <a:lnTo>
                      <a:pt x="4" y="49"/>
                    </a:lnTo>
                    <a:lnTo>
                      <a:pt x="8" y="55"/>
                    </a:lnTo>
                    <a:lnTo>
                      <a:pt x="17" y="60"/>
                    </a:lnTo>
                    <a:lnTo>
                      <a:pt x="23" y="63"/>
                    </a:lnTo>
                    <a:lnTo>
                      <a:pt x="33" y="65"/>
                    </a:lnTo>
                    <a:lnTo>
                      <a:pt x="41" y="63"/>
                    </a:lnTo>
                    <a:lnTo>
                      <a:pt x="49" y="60"/>
                    </a:lnTo>
                    <a:lnTo>
                      <a:pt x="56" y="55"/>
                    </a:lnTo>
                    <a:lnTo>
                      <a:pt x="60" y="49"/>
                    </a:lnTo>
                    <a:lnTo>
                      <a:pt x="64" y="40"/>
                    </a:lnTo>
                    <a:lnTo>
                      <a:pt x="64" y="32"/>
                    </a:lnTo>
                    <a:lnTo>
                      <a:pt x="64" y="3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1036" name="ZoneTexte 1035"/>
            <p:cNvSpPr txBox="1"/>
            <p:nvPr/>
          </p:nvSpPr>
          <p:spPr>
            <a:xfrm>
              <a:off x="792711" y="3890964"/>
              <a:ext cx="32092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-1</a:t>
              </a:r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844006" y="3436237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196" name="ZoneTexte 195"/>
            <p:cNvSpPr txBox="1"/>
            <p:nvPr/>
          </p:nvSpPr>
          <p:spPr>
            <a:xfrm>
              <a:off x="844006" y="2981511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1</a:t>
              </a:r>
            </a:p>
          </p:txBody>
        </p:sp>
        <p:sp>
          <p:nvSpPr>
            <p:cNvPr id="197" name="ZoneTexte 196"/>
            <p:cNvSpPr txBox="1"/>
            <p:nvPr/>
          </p:nvSpPr>
          <p:spPr>
            <a:xfrm>
              <a:off x="844006" y="2526785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</a:t>
              </a:r>
            </a:p>
          </p:txBody>
        </p:sp>
        <p:sp>
          <p:nvSpPr>
            <p:cNvPr id="198" name="ZoneTexte 197"/>
            <p:cNvSpPr txBox="1"/>
            <p:nvPr/>
          </p:nvSpPr>
          <p:spPr>
            <a:xfrm>
              <a:off x="844006" y="2072059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3</a:t>
              </a:r>
            </a:p>
          </p:txBody>
        </p:sp>
        <p:sp>
          <p:nvSpPr>
            <p:cNvPr id="199" name="ZoneTexte 198"/>
            <p:cNvSpPr txBox="1"/>
            <p:nvPr/>
          </p:nvSpPr>
          <p:spPr>
            <a:xfrm>
              <a:off x="1292399" y="408781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201" name="ZoneTexte 200"/>
            <p:cNvSpPr txBox="1"/>
            <p:nvPr/>
          </p:nvSpPr>
          <p:spPr>
            <a:xfrm>
              <a:off x="1822166" y="408781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24</a:t>
              </a:r>
            </a:p>
          </p:txBody>
        </p:sp>
        <p:sp>
          <p:nvSpPr>
            <p:cNvPr id="202" name="ZoneTexte 201"/>
            <p:cNvSpPr txBox="1"/>
            <p:nvPr/>
          </p:nvSpPr>
          <p:spPr>
            <a:xfrm>
              <a:off x="2400809" y="408781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48</a:t>
              </a:r>
            </a:p>
          </p:txBody>
        </p:sp>
        <p:sp>
          <p:nvSpPr>
            <p:cNvPr id="203" name="ZoneTexte 202"/>
            <p:cNvSpPr txBox="1"/>
            <p:nvPr/>
          </p:nvSpPr>
          <p:spPr>
            <a:xfrm>
              <a:off x="2985009" y="408781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72</a:t>
              </a:r>
            </a:p>
          </p:txBody>
        </p:sp>
        <p:sp>
          <p:nvSpPr>
            <p:cNvPr id="204" name="ZoneTexte 203"/>
            <p:cNvSpPr txBox="1"/>
            <p:nvPr/>
          </p:nvSpPr>
          <p:spPr>
            <a:xfrm>
              <a:off x="3569209" y="408781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96</a:t>
              </a:r>
            </a:p>
          </p:txBody>
        </p:sp>
        <p:sp>
          <p:nvSpPr>
            <p:cNvPr id="207" name="TextBox 137"/>
            <p:cNvSpPr txBox="1">
              <a:spLocks noChangeArrowheads="1"/>
            </p:cNvSpPr>
            <p:nvPr/>
          </p:nvSpPr>
          <p:spPr bwMode="auto">
            <a:xfrm>
              <a:off x="2228056" y="4422198"/>
              <a:ext cx="1000919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fr-FR" altLang="en-US" sz="1200" b="1" dirty="0">
                  <a:solidFill>
                    <a:srgbClr val="000066"/>
                  </a:solidFill>
                  <a:latin typeface="+mn-lt"/>
                </a:rPr>
                <a:t>Semaine</a:t>
              </a:r>
            </a:p>
          </p:txBody>
        </p:sp>
        <p:grpSp>
          <p:nvGrpSpPr>
            <p:cNvPr id="219" name="Group 8"/>
            <p:cNvGrpSpPr/>
            <p:nvPr/>
          </p:nvGrpSpPr>
          <p:grpSpPr>
            <a:xfrm>
              <a:off x="3406433" y="2514085"/>
              <a:ext cx="1009950" cy="1449411"/>
              <a:chOff x="3214389" y="2485122"/>
              <a:chExt cx="1009950" cy="1449411"/>
            </a:xfrm>
          </p:grpSpPr>
          <p:sp>
            <p:nvSpPr>
              <p:cNvPr id="220" name="TextBox 12"/>
              <p:cNvSpPr txBox="1">
                <a:spLocks noChangeArrowheads="1"/>
              </p:cNvSpPr>
              <p:nvPr/>
            </p:nvSpPr>
            <p:spPr bwMode="auto">
              <a:xfrm>
                <a:off x="3754438" y="2485122"/>
                <a:ext cx="365125" cy="215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spcBef>
                    <a:spcPts val="300"/>
                  </a:spcBef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auto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FontTx/>
                  <a:buNone/>
                  <a:defRPr/>
                </a:pPr>
                <a:r>
                  <a:rPr lang="en-US" altLang="en-US" sz="1600" b="1" kern="0" dirty="0">
                    <a:solidFill>
                      <a:srgbClr val="333399"/>
                    </a:solidFill>
                    <a:latin typeface="+mj-lt"/>
                  </a:rPr>
                  <a:t>2,2</a:t>
                </a:r>
              </a:p>
            </p:txBody>
          </p:sp>
          <p:sp>
            <p:nvSpPr>
              <p:cNvPr id="221" name="TextBox 13"/>
              <p:cNvSpPr txBox="1">
                <a:spLocks noChangeArrowheads="1"/>
              </p:cNvSpPr>
              <p:nvPr/>
            </p:nvSpPr>
            <p:spPr bwMode="auto">
              <a:xfrm>
                <a:off x="3670893" y="3680018"/>
                <a:ext cx="469901" cy="2545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spcBef>
                    <a:spcPts val="300"/>
                  </a:spcBef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auto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FontTx/>
                  <a:buNone/>
                  <a:defRPr/>
                </a:pPr>
                <a:r>
                  <a:rPr lang="en-US" altLang="en-US" sz="1600" b="1" kern="0" dirty="0">
                    <a:solidFill>
                      <a:srgbClr val="333399"/>
                    </a:solidFill>
                    <a:latin typeface="+mj-lt"/>
                  </a:rPr>
                  <a:t>-0,2</a:t>
                </a:r>
              </a:p>
            </p:txBody>
          </p:sp>
          <p:sp>
            <p:nvSpPr>
              <p:cNvPr id="222" name="Right Bracket 130"/>
              <p:cNvSpPr>
                <a:spLocks/>
              </p:cNvSpPr>
              <p:nvPr/>
            </p:nvSpPr>
            <p:spPr bwMode="auto">
              <a:xfrm>
                <a:off x="4154488" y="2603246"/>
                <a:ext cx="69850" cy="1041691"/>
              </a:xfrm>
              <a:prstGeom prst="rightBracket">
                <a:avLst>
                  <a:gd name="adj" fmla="val 0"/>
                </a:avLst>
              </a:prstGeom>
              <a:no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 lang="en-US" altLang="en-US" sz="1200" b="1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23" name="Rectangle 16"/>
              <p:cNvSpPr>
                <a:spLocks noChangeArrowheads="1"/>
              </p:cNvSpPr>
              <p:nvPr/>
            </p:nvSpPr>
            <p:spPr bwMode="auto">
              <a:xfrm>
                <a:off x="3214389" y="2995965"/>
                <a:ext cx="1009950" cy="184666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ts val="300"/>
                  </a:spcBef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auto">
                  <a:spcBef>
                    <a:spcPct val="20000"/>
                  </a:spcBef>
                  <a:spcAft>
                    <a:spcPct val="0"/>
                  </a:spcAft>
                  <a:buClr>
                    <a:srgbClr val="990000"/>
                  </a:buClr>
                  <a:buFontTx/>
                  <a:buNone/>
                  <a:defRPr/>
                </a:pPr>
                <a:r>
                  <a:rPr lang="en-US" altLang="en-US" sz="1200" kern="0" dirty="0">
                    <a:solidFill>
                      <a:srgbClr val="000066"/>
                    </a:solidFill>
                    <a:latin typeface="+mn-lt"/>
                  </a:rPr>
                  <a:t>p &lt; 0,001</a:t>
                </a:r>
              </a:p>
            </p:txBody>
          </p:sp>
        </p:grpSp>
        <p:sp>
          <p:nvSpPr>
            <p:cNvPr id="224" name="TextBox 12"/>
            <p:cNvSpPr txBox="1">
              <a:spLocks noChangeArrowheads="1"/>
            </p:cNvSpPr>
            <p:nvPr/>
          </p:nvSpPr>
          <p:spPr bwMode="auto">
            <a:xfrm>
              <a:off x="2401617" y="2422814"/>
              <a:ext cx="3651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1" kern="0" dirty="0">
                  <a:solidFill>
                    <a:srgbClr val="333399"/>
                  </a:solidFill>
                  <a:latin typeface="+mn-lt"/>
                </a:rPr>
                <a:t>1,7</a:t>
              </a:r>
            </a:p>
          </p:txBody>
        </p:sp>
        <p:sp>
          <p:nvSpPr>
            <p:cNvPr id="225" name="TextBox 12"/>
            <p:cNvSpPr txBox="1">
              <a:spLocks noChangeArrowheads="1"/>
            </p:cNvSpPr>
            <p:nvPr/>
          </p:nvSpPr>
          <p:spPr bwMode="auto">
            <a:xfrm>
              <a:off x="2362323" y="3196966"/>
              <a:ext cx="571777" cy="2764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1" kern="0" dirty="0">
                  <a:solidFill>
                    <a:srgbClr val="333399"/>
                  </a:solidFill>
                  <a:latin typeface="+mn-lt"/>
                </a:rPr>
                <a:t>-0,1</a:t>
              </a:r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4963813" y="2326057"/>
            <a:ext cx="3805957" cy="2532702"/>
            <a:chOff x="4960127" y="2072059"/>
            <a:chExt cx="3643228" cy="2532702"/>
          </a:xfrm>
        </p:grpSpPr>
        <p:grpSp>
          <p:nvGrpSpPr>
            <p:cNvPr id="1035" name="Groupe 1034"/>
            <p:cNvGrpSpPr/>
            <p:nvPr/>
          </p:nvGrpSpPr>
          <p:grpSpPr>
            <a:xfrm>
              <a:off x="5211763" y="2203450"/>
              <a:ext cx="3105150" cy="1928813"/>
              <a:chOff x="5097463" y="2136775"/>
              <a:chExt cx="3105150" cy="1928813"/>
            </a:xfrm>
          </p:grpSpPr>
          <p:sp>
            <p:nvSpPr>
              <p:cNvPr id="17" name="Freeform 30"/>
              <p:cNvSpPr>
                <a:spLocks/>
              </p:cNvSpPr>
              <p:nvPr/>
            </p:nvSpPr>
            <p:spPr bwMode="auto">
              <a:xfrm>
                <a:off x="5187950" y="2136775"/>
                <a:ext cx="3014663" cy="1822450"/>
              </a:xfrm>
              <a:custGeom>
                <a:avLst/>
                <a:gdLst>
                  <a:gd name="T0" fmla="*/ 1899 w 1899"/>
                  <a:gd name="T1" fmla="*/ 1148 h 1148"/>
                  <a:gd name="T2" fmla="*/ 0 w 1899"/>
                  <a:gd name="T3" fmla="*/ 1148 h 1148"/>
                  <a:gd name="T4" fmla="*/ 0 w 1899"/>
                  <a:gd name="T5" fmla="*/ 0 h 1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99" h="1148">
                    <a:moveTo>
                      <a:pt x="1899" y="1148"/>
                    </a:moveTo>
                    <a:lnTo>
                      <a:pt x="0" y="1148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" name="Line 31"/>
              <p:cNvSpPr>
                <a:spLocks noChangeShapeType="1"/>
              </p:cNvSpPr>
              <p:nvPr/>
            </p:nvSpPr>
            <p:spPr bwMode="auto">
              <a:xfrm flipV="1">
                <a:off x="7199313" y="3959225"/>
                <a:ext cx="0" cy="1063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9" name="Line 32"/>
              <p:cNvSpPr>
                <a:spLocks noChangeShapeType="1"/>
              </p:cNvSpPr>
              <p:nvPr/>
            </p:nvSpPr>
            <p:spPr bwMode="auto">
              <a:xfrm flipV="1">
                <a:off x="7778750" y="3959225"/>
                <a:ext cx="0" cy="1063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0" name="Line 33"/>
              <p:cNvSpPr>
                <a:spLocks noChangeShapeType="1"/>
              </p:cNvSpPr>
              <p:nvPr/>
            </p:nvSpPr>
            <p:spPr bwMode="auto">
              <a:xfrm flipV="1">
                <a:off x="6040438" y="3959225"/>
                <a:ext cx="0" cy="1063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1" name="Line 34"/>
              <p:cNvSpPr>
                <a:spLocks noChangeShapeType="1"/>
              </p:cNvSpPr>
              <p:nvPr/>
            </p:nvSpPr>
            <p:spPr bwMode="auto">
              <a:xfrm flipV="1">
                <a:off x="6619875" y="3959225"/>
                <a:ext cx="0" cy="1063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5" name="Line 38"/>
              <p:cNvSpPr>
                <a:spLocks noChangeShapeType="1"/>
              </p:cNvSpPr>
              <p:nvPr/>
            </p:nvSpPr>
            <p:spPr bwMode="auto">
              <a:xfrm flipV="1">
                <a:off x="5461000" y="3959225"/>
                <a:ext cx="0" cy="1063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8" name="Line 41"/>
              <p:cNvSpPr>
                <a:spLocks noChangeShapeType="1"/>
              </p:cNvSpPr>
              <p:nvPr/>
            </p:nvSpPr>
            <p:spPr bwMode="auto">
              <a:xfrm>
                <a:off x="5097463" y="2144713"/>
                <a:ext cx="9048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9" name="Line 42"/>
              <p:cNvSpPr>
                <a:spLocks noChangeShapeType="1"/>
              </p:cNvSpPr>
              <p:nvPr/>
            </p:nvSpPr>
            <p:spPr bwMode="auto">
              <a:xfrm>
                <a:off x="5097463" y="3051175"/>
                <a:ext cx="9048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0" name="Line 43"/>
              <p:cNvSpPr>
                <a:spLocks noChangeShapeType="1"/>
              </p:cNvSpPr>
              <p:nvPr/>
            </p:nvSpPr>
            <p:spPr bwMode="auto">
              <a:xfrm>
                <a:off x="5097463" y="2597150"/>
                <a:ext cx="9048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1" name="Line 44"/>
              <p:cNvSpPr>
                <a:spLocks noChangeShapeType="1"/>
              </p:cNvSpPr>
              <p:nvPr/>
            </p:nvSpPr>
            <p:spPr bwMode="auto">
              <a:xfrm>
                <a:off x="5097463" y="3506788"/>
                <a:ext cx="9048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2" name="Line 45"/>
              <p:cNvSpPr>
                <a:spLocks noChangeShapeType="1"/>
              </p:cNvSpPr>
              <p:nvPr/>
            </p:nvSpPr>
            <p:spPr bwMode="auto">
              <a:xfrm>
                <a:off x="5097463" y="3959225"/>
                <a:ext cx="9048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9" name="Line 52"/>
              <p:cNvSpPr>
                <a:spLocks noChangeShapeType="1"/>
              </p:cNvSpPr>
              <p:nvPr/>
            </p:nvSpPr>
            <p:spPr bwMode="auto">
              <a:xfrm>
                <a:off x="5187950" y="3506788"/>
                <a:ext cx="301466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0" name="Line 53"/>
              <p:cNvSpPr>
                <a:spLocks noChangeShapeType="1"/>
              </p:cNvSpPr>
              <p:nvPr/>
            </p:nvSpPr>
            <p:spPr bwMode="auto">
              <a:xfrm flipH="1">
                <a:off x="6627813" y="2803525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2" name="Line 54"/>
              <p:cNvSpPr>
                <a:spLocks noChangeShapeType="1"/>
              </p:cNvSpPr>
              <p:nvPr/>
            </p:nvSpPr>
            <p:spPr bwMode="auto">
              <a:xfrm flipH="1">
                <a:off x="6596063" y="2803525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4" name="Line 55"/>
              <p:cNvSpPr>
                <a:spLocks noChangeShapeType="1"/>
              </p:cNvSpPr>
              <p:nvPr/>
            </p:nvSpPr>
            <p:spPr bwMode="auto">
              <a:xfrm flipV="1">
                <a:off x="6627813" y="2803525"/>
                <a:ext cx="0" cy="280988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5" name="Line 56"/>
              <p:cNvSpPr>
                <a:spLocks noChangeShapeType="1"/>
              </p:cNvSpPr>
              <p:nvPr/>
            </p:nvSpPr>
            <p:spPr bwMode="auto">
              <a:xfrm flipH="1">
                <a:off x="7196138" y="2944813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6" name="Line 57"/>
              <p:cNvSpPr>
                <a:spLocks noChangeShapeType="1"/>
              </p:cNvSpPr>
              <p:nvPr/>
            </p:nvSpPr>
            <p:spPr bwMode="auto">
              <a:xfrm flipH="1">
                <a:off x="7167563" y="2944813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7" name="Line 58"/>
              <p:cNvSpPr>
                <a:spLocks noChangeShapeType="1"/>
              </p:cNvSpPr>
              <p:nvPr/>
            </p:nvSpPr>
            <p:spPr bwMode="auto">
              <a:xfrm flipH="1">
                <a:off x="7196138" y="2628900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8" name="Line 59"/>
              <p:cNvSpPr>
                <a:spLocks noChangeShapeType="1"/>
              </p:cNvSpPr>
              <p:nvPr/>
            </p:nvSpPr>
            <p:spPr bwMode="auto">
              <a:xfrm flipH="1">
                <a:off x="7167563" y="2628900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9" name="Line 60"/>
              <p:cNvSpPr>
                <a:spLocks noChangeShapeType="1"/>
              </p:cNvSpPr>
              <p:nvPr/>
            </p:nvSpPr>
            <p:spPr bwMode="auto">
              <a:xfrm flipV="1">
                <a:off x="7196138" y="2628900"/>
                <a:ext cx="0" cy="315913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1" name="Line 62"/>
              <p:cNvSpPr>
                <a:spLocks noChangeShapeType="1"/>
              </p:cNvSpPr>
              <p:nvPr/>
            </p:nvSpPr>
            <p:spPr bwMode="auto">
              <a:xfrm flipH="1">
                <a:off x="7775575" y="2492375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2" name="Line 63"/>
              <p:cNvSpPr>
                <a:spLocks noChangeShapeType="1"/>
              </p:cNvSpPr>
              <p:nvPr/>
            </p:nvSpPr>
            <p:spPr bwMode="auto">
              <a:xfrm flipH="1">
                <a:off x="7745413" y="2492375"/>
                <a:ext cx="30163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3" name="Line 64"/>
              <p:cNvSpPr>
                <a:spLocks noChangeShapeType="1"/>
              </p:cNvSpPr>
              <p:nvPr/>
            </p:nvSpPr>
            <p:spPr bwMode="auto">
              <a:xfrm flipH="1">
                <a:off x="7775575" y="2836863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32" name="Line 65"/>
              <p:cNvSpPr>
                <a:spLocks noChangeShapeType="1"/>
              </p:cNvSpPr>
              <p:nvPr/>
            </p:nvSpPr>
            <p:spPr bwMode="auto">
              <a:xfrm flipH="1">
                <a:off x="7745413" y="2836863"/>
                <a:ext cx="30163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33" name="Line 66"/>
              <p:cNvSpPr>
                <a:spLocks noChangeShapeType="1"/>
              </p:cNvSpPr>
              <p:nvPr/>
            </p:nvSpPr>
            <p:spPr bwMode="auto">
              <a:xfrm flipV="1">
                <a:off x="7775575" y="2492375"/>
                <a:ext cx="0" cy="344488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36" name="Line 67"/>
              <p:cNvSpPr>
                <a:spLocks noChangeShapeType="1"/>
              </p:cNvSpPr>
              <p:nvPr/>
            </p:nvSpPr>
            <p:spPr bwMode="auto">
              <a:xfrm flipH="1">
                <a:off x="6627813" y="3084513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37" name="Line 68"/>
              <p:cNvSpPr>
                <a:spLocks noChangeShapeType="1"/>
              </p:cNvSpPr>
              <p:nvPr/>
            </p:nvSpPr>
            <p:spPr bwMode="auto">
              <a:xfrm flipH="1">
                <a:off x="6596063" y="3084513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38" name="Line 69"/>
              <p:cNvSpPr>
                <a:spLocks noChangeShapeType="1"/>
              </p:cNvSpPr>
              <p:nvPr/>
            </p:nvSpPr>
            <p:spPr bwMode="auto">
              <a:xfrm flipH="1">
                <a:off x="6049963" y="3305175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39" name="Line 70"/>
              <p:cNvSpPr>
                <a:spLocks noChangeShapeType="1"/>
              </p:cNvSpPr>
              <p:nvPr/>
            </p:nvSpPr>
            <p:spPr bwMode="auto">
              <a:xfrm flipH="1">
                <a:off x="6022975" y="3305175"/>
                <a:ext cx="26988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40" name="Line 71"/>
              <p:cNvSpPr>
                <a:spLocks noChangeShapeType="1"/>
              </p:cNvSpPr>
              <p:nvPr/>
            </p:nvSpPr>
            <p:spPr bwMode="auto">
              <a:xfrm flipH="1">
                <a:off x="6049963" y="3094038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41" name="Line 72"/>
              <p:cNvSpPr>
                <a:spLocks noChangeShapeType="1"/>
              </p:cNvSpPr>
              <p:nvPr/>
            </p:nvSpPr>
            <p:spPr bwMode="auto">
              <a:xfrm flipH="1">
                <a:off x="6022975" y="3094038"/>
                <a:ext cx="26988" cy="0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42" name="Line 73"/>
              <p:cNvSpPr>
                <a:spLocks noChangeShapeType="1"/>
              </p:cNvSpPr>
              <p:nvPr/>
            </p:nvSpPr>
            <p:spPr bwMode="auto">
              <a:xfrm flipV="1">
                <a:off x="6049963" y="3094038"/>
                <a:ext cx="0" cy="211138"/>
              </a:xfrm>
              <a:prstGeom prst="line">
                <a:avLst/>
              </a:prstGeom>
              <a:noFill/>
              <a:ln w="127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68" name="Freeform 93"/>
              <p:cNvSpPr>
                <a:spLocks/>
              </p:cNvSpPr>
              <p:nvPr/>
            </p:nvSpPr>
            <p:spPr bwMode="auto">
              <a:xfrm>
                <a:off x="5472113" y="2662238"/>
                <a:ext cx="2303463" cy="844550"/>
              </a:xfrm>
              <a:custGeom>
                <a:avLst/>
                <a:gdLst>
                  <a:gd name="T0" fmla="*/ 1451 w 1451"/>
                  <a:gd name="T1" fmla="*/ 0 h 532"/>
                  <a:gd name="T2" fmla="*/ 1089 w 1451"/>
                  <a:gd name="T3" fmla="*/ 78 h 532"/>
                  <a:gd name="T4" fmla="*/ 1086 w 1451"/>
                  <a:gd name="T5" fmla="*/ 79 h 532"/>
                  <a:gd name="T6" fmla="*/ 728 w 1451"/>
                  <a:gd name="T7" fmla="*/ 175 h 532"/>
                  <a:gd name="T8" fmla="*/ 364 w 1451"/>
                  <a:gd name="T9" fmla="*/ 336 h 532"/>
                  <a:gd name="T10" fmla="*/ 0 w 1451"/>
                  <a:gd name="T11" fmla="*/ 53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51" h="532">
                    <a:moveTo>
                      <a:pt x="1451" y="0"/>
                    </a:moveTo>
                    <a:lnTo>
                      <a:pt x="1089" y="78"/>
                    </a:lnTo>
                    <a:lnTo>
                      <a:pt x="1086" y="79"/>
                    </a:lnTo>
                    <a:lnTo>
                      <a:pt x="728" y="175"/>
                    </a:lnTo>
                    <a:lnTo>
                      <a:pt x="364" y="336"/>
                    </a:lnTo>
                    <a:lnTo>
                      <a:pt x="0" y="532"/>
                    </a:lnTo>
                  </a:path>
                </a:pathLst>
              </a:custGeom>
              <a:noFill/>
              <a:ln w="38100">
                <a:solidFill>
                  <a:srgbClr val="6338A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75" name="Freeform 100"/>
              <p:cNvSpPr>
                <a:spLocks/>
              </p:cNvSpPr>
              <p:nvPr/>
            </p:nvSpPr>
            <p:spPr bwMode="auto">
              <a:xfrm>
                <a:off x="5427663" y="3462338"/>
                <a:ext cx="90488" cy="88900"/>
              </a:xfrm>
              <a:custGeom>
                <a:avLst/>
                <a:gdLst>
                  <a:gd name="T0" fmla="*/ 8 w 57"/>
                  <a:gd name="T1" fmla="*/ 47 h 56"/>
                  <a:gd name="T2" fmla="*/ 15 w 57"/>
                  <a:gd name="T3" fmla="*/ 52 h 56"/>
                  <a:gd name="T4" fmla="*/ 21 w 57"/>
                  <a:gd name="T5" fmla="*/ 54 h 56"/>
                  <a:gd name="T6" fmla="*/ 28 w 57"/>
                  <a:gd name="T7" fmla="*/ 56 h 56"/>
                  <a:gd name="T8" fmla="*/ 36 w 57"/>
                  <a:gd name="T9" fmla="*/ 54 h 56"/>
                  <a:gd name="T10" fmla="*/ 42 w 57"/>
                  <a:gd name="T11" fmla="*/ 52 h 56"/>
                  <a:gd name="T12" fmla="*/ 49 w 57"/>
                  <a:gd name="T13" fmla="*/ 47 h 56"/>
                  <a:gd name="T14" fmla="*/ 52 w 57"/>
                  <a:gd name="T15" fmla="*/ 41 h 56"/>
                  <a:gd name="T16" fmla="*/ 55 w 57"/>
                  <a:gd name="T17" fmla="*/ 34 h 56"/>
                  <a:gd name="T18" fmla="*/ 57 w 57"/>
                  <a:gd name="T19" fmla="*/ 28 h 56"/>
                  <a:gd name="T20" fmla="*/ 55 w 57"/>
                  <a:gd name="T21" fmla="*/ 20 h 56"/>
                  <a:gd name="T22" fmla="*/ 52 w 57"/>
                  <a:gd name="T23" fmla="*/ 13 h 56"/>
                  <a:gd name="T24" fmla="*/ 49 w 57"/>
                  <a:gd name="T25" fmla="*/ 7 h 56"/>
                  <a:gd name="T26" fmla="*/ 42 w 57"/>
                  <a:gd name="T27" fmla="*/ 4 h 56"/>
                  <a:gd name="T28" fmla="*/ 36 w 57"/>
                  <a:gd name="T29" fmla="*/ 0 h 56"/>
                  <a:gd name="T30" fmla="*/ 28 w 57"/>
                  <a:gd name="T31" fmla="*/ 0 h 56"/>
                  <a:gd name="T32" fmla="*/ 21 w 57"/>
                  <a:gd name="T33" fmla="*/ 0 h 56"/>
                  <a:gd name="T34" fmla="*/ 15 w 57"/>
                  <a:gd name="T35" fmla="*/ 4 h 56"/>
                  <a:gd name="T36" fmla="*/ 8 w 57"/>
                  <a:gd name="T37" fmla="*/ 7 h 56"/>
                  <a:gd name="T38" fmla="*/ 3 w 57"/>
                  <a:gd name="T39" fmla="*/ 13 h 56"/>
                  <a:gd name="T40" fmla="*/ 2 w 57"/>
                  <a:gd name="T41" fmla="*/ 20 h 56"/>
                  <a:gd name="T42" fmla="*/ 0 w 57"/>
                  <a:gd name="T43" fmla="*/ 28 h 56"/>
                  <a:gd name="T44" fmla="*/ 2 w 57"/>
                  <a:gd name="T45" fmla="*/ 34 h 56"/>
                  <a:gd name="T46" fmla="*/ 3 w 57"/>
                  <a:gd name="T47" fmla="*/ 41 h 56"/>
                  <a:gd name="T48" fmla="*/ 8 w 57"/>
                  <a:gd name="T49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7" h="56">
                    <a:moveTo>
                      <a:pt x="8" y="47"/>
                    </a:moveTo>
                    <a:lnTo>
                      <a:pt x="15" y="52"/>
                    </a:lnTo>
                    <a:lnTo>
                      <a:pt x="21" y="54"/>
                    </a:lnTo>
                    <a:lnTo>
                      <a:pt x="28" y="56"/>
                    </a:lnTo>
                    <a:lnTo>
                      <a:pt x="36" y="54"/>
                    </a:lnTo>
                    <a:lnTo>
                      <a:pt x="42" y="52"/>
                    </a:lnTo>
                    <a:lnTo>
                      <a:pt x="49" y="47"/>
                    </a:lnTo>
                    <a:lnTo>
                      <a:pt x="52" y="41"/>
                    </a:lnTo>
                    <a:lnTo>
                      <a:pt x="55" y="34"/>
                    </a:lnTo>
                    <a:lnTo>
                      <a:pt x="57" y="28"/>
                    </a:lnTo>
                    <a:lnTo>
                      <a:pt x="55" y="20"/>
                    </a:lnTo>
                    <a:lnTo>
                      <a:pt x="52" y="13"/>
                    </a:lnTo>
                    <a:lnTo>
                      <a:pt x="49" y="7"/>
                    </a:lnTo>
                    <a:lnTo>
                      <a:pt x="42" y="4"/>
                    </a:lnTo>
                    <a:lnTo>
                      <a:pt x="36" y="0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15" y="4"/>
                    </a:lnTo>
                    <a:lnTo>
                      <a:pt x="8" y="7"/>
                    </a:lnTo>
                    <a:lnTo>
                      <a:pt x="3" y="13"/>
                    </a:lnTo>
                    <a:lnTo>
                      <a:pt x="2" y="20"/>
                    </a:lnTo>
                    <a:lnTo>
                      <a:pt x="0" y="28"/>
                    </a:lnTo>
                    <a:lnTo>
                      <a:pt x="2" y="34"/>
                    </a:lnTo>
                    <a:lnTo>
                      <a:pt x="3" y="41"/>
                    </a:ln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76" name="Freeform 101"/>
              <p:cNvSpPr>
                <a:spLocks/>
              </p:cNvSpPr>
              <p:nvPr/>
            </p:nvSpPr>
            <p:spPr bwMode="auto">
              <a:xfrm>
                <a:off x="6007100" y="3151188"/>
                <a:ext cx="87313" cy="87313"/>
              </a:xfrm>
              <a:custGeom>
                <a:avLst/>
                <a:gdLst>
                  <a:gd name="T0" fmla="*/ 8 w 55"/>
                  <a:gd name="T1" fmla="*/ 47 h 55"/>
                  <a:gd name="T2" fmla="*/ 15 w 55"/>
                  <a:gd name="T3" fmla="*/ 52 h 55"/>
                  <a:gd name="T4" fmla="*/ 21 w 55"/>
                  <a:gd name="T5" fmla="*/ 55 h 55"/>
                  <a:gd name="T6" fmla="*/ 27 w 55"/>
                  <a:gd name="T7" fmla="*/ 55 h 55"/>
                  <a:gd name="T8" fmla="*/ 36 w 55"/>
                  <a:gd name="T9" fmla="*/ 55 h 55"/>
                  <a:gd name="T10" fmla="*/ 42 w 55"/>
                  <a:gd name="T11" fmla="*/ 52 h 55"/>
                  <a:gd name="T12" fmla="*/ 47 w 55"/>
                  <a:gd name="T13" fmla="*/ 47 h 55"/>
                  <a:gd name="T14" fmla="*/ 52 w 55"/>
                  <a:gd name="T15" fmla="*/ 42 h 55"/>
                  <a:gd name="T16" fmla="*/ 55 w 55"/>
                  <a:gd name="T17" fmla="*/ 36 h 55"/>
                  <a:gd name="T18" fmla="*/ 55 w 55"/>
                  <a:gd name="T19" fmla="*/ 28 h 55"/>
                  <a:gd name="T20" fmla="*/ 55 w 55"/>
                  <a:gd name="T21" fmla="*/ 21 h 55"/>
                  <a:gd name="T22" fmla="*/ 52 w 55"/>
                  <a:gd name="T23" fmla="*/ 13 h 55"/>
                  <a:gd name="T24" fmla="*/ 47 w 55"/>
                  <a:gd name="T25" fmla="*/ 8 h 55"/>
                  <a:gd name="T26" fmla="*/ 42 w 55"/>
                  <a:gd name="T27" fmla="*/ 3 h 55"/>
                  <a:gd name="T28" fmla="*/ 36 w 55"/>
                  <a:gd name="T29" fmla="*/ 2 h 55"/>
                  <a:gd name="T30" fmla="*/ 27 w 55"/>
                  <a:gd name="T31" fmla="*/ 0 h 55"/>
                  <a:gd name="T32" fmla="*/ 21 w 55"/>
                  <a:gd name="T33" fmla="*/ 2 h 55"/>
                  <a:gd name="T34" fmla="*/ 15 w 55"/>
                  <a:gd name="T35" fmla="*/ 3 h 55"/>
                  <a:gd name="T36" fmla="*/ 8 w 55"/>
                  <a:gd name="T37" fmla="*/ 8 h 55"/>
                  <a:gd name="T38" fmla="*/ 3 w 55"/>
                  <a:gd name="T39" fmla="*/ 13 h 55"/>
                  <a:gd name="T40" fmla="*/ 0 w 55"/>
                  <a:gd name="T41" fmla="*/ 21 h 55"/>
                  <a:gd name="T42" fmla="*/ 0 w 55"/>
                  <a:gd name="T43" fmla="*/ 28 h 55"/>
                  <a:gd name="T44" fmla="*/ 0 w 55"/>
                  <a:gd name="T45" fmla="*/ 36 h 55"/>
                  <a:gd name="T46" fmla="*/ 3 w 55"/>
                  <a:gd name="T47" fmla="*/ 42 h 55"/>
                  <a:gd name="T48" fmla="*/ 8 w 55"/>
                  <a:gd name="T49" fmla="*/ 47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5" h="55">
                    <a:moveTo>
                      <a:pt x="8" y="47"/>
                    </a:moveTo>
                    <a:lnTo>
                      <a:pt x="15" y="52"/>
                    </a:lnTo>
                    <a:lnTo>
                      <a:pt x="21" y="55"/>
                    </a:lnTo>
                    <a:lnTo>
                      <a:pt x="27" y="55"/>
                    </a:lnTo>
                    <a:lnTo>
                      <a:pt x="36" y="55"/>
                    </a:lnTo>
                    <a:lnTo>
                      <a:pt x="42" y="52"/>
                    </a:lnTo>
                    <a:lnTo>
                      <a:pt x="47" y="47"/>
                    </a:lnTo>
                    <a:lnTo>
                      <a:pt x="52" y="42"/>
                    </a:lnTo>
                    <a:lnTo>
                      <a:pt x="55" y="36"/>
                    </a:lnTo>
                    <a:lnTo>
                      <a:pt x="55" y="28"/>
                    </a:lnTo>
                    <a:lnTo>
                      <a:pt x="55" y="21"/>
                    </a:lnTo>
                    <a:lnTo>
                      <a:pt x="52" y="13"/>
                    </a:lnTo>
                    <a:lnTo>
                      <a:pt x="47" y="8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27" y="0"/>
                    </a:lnTo>
                    <a:lnTo>
                      <a:pt x="21" y="2"/>
                    </a:lnTo>
                    <a:lnTo>
                      <a:pt x="15" y="3"/>
                    </a:lnTo>
                    <a:lnTo>
                      <a:pt x="8" y="8"/>
                    </a:lnTo>
                    <a:lnTo>
                      <a:pt x="3" y="13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6"/>
                    </a:lnTo>
                    <a:lnTo>
                      <a:pt x="3" y="42"/>
                    </a:ln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77" name="Freeform 102"/>
              <p:cNvSpPr>
                <a:spLocks/>
              </p:cNvSpPr>
              <p:nvPr/>
            </p:nvSpPr>
            <p:spPr bwMode="auto">
              <a:xfrm>
                <a:off x="6581775" y="2895600"/>
                <a:ext cx="88900" cy="88900"/>
              </a:xfrm>
              <a:custGeom>
                <a:avLst/>
                <a:gdLst>
                  <a:gd name="T0" fmla="*/ 8 w 56"/>
                  <a:gd name="T1" fmla="*/ 47 h 56"/>
                  <a:gd name="T2" fmla="*/ 14 w 56"/>
                  <a:gd name="T3" fmla="*/ 52 h 56"/>
                  <a:gd name="T4" fmla="*/ 21 w 56"/>
                  <a:gd name="T5" fmla="*/ 56 h 56"/>
                  <a:gd name="T6" fmla="*/ 29 w 56"/>
                  <a:gd name="T7" fmla="*/ 56 h 56"/>
                  <a:gd name="T8" fmla="*/ 35 w 56"/>
                  <a:gd name="T9" fmla="*/ 56 h 56"/>
                  <a:gd name="T10" fmla="*/ 42 w 56"/>
                  <a:gd name="T11" fmla="*/ 52 h 56"/>
                  <a:gd name="T12" fmla="*/ 48 w 56"/>
                  <a:gd name="T13" fmla="*/ 47 h 56"/>
                  <a:gd name="T14" fmla="*/ 53 w 56"/>
                  <a:gd name="T15" fmla="*/ 43 h 56"/>
                  <a:gd name="T16" fmla="*/ 55 w 56"/>
                  <a:gd name="T17" fmla="*/ 36 h 56"/>
                  <a:gd name="T18" fmla="*/ 56 w 56"/>
                  <a:gd name="T19" fmla="*/ 28 h 56"/>
                  <a:gd name="T20" fmla="*/ 55 w 56"/>
                  <a:gd name="T21" fmla="*/ 20 h 56"/>
                  <a:gd name="T22" fmla="*/ 53 w 56"/>
                  <a:gd name="T23" fmla="*/ 13 h 56"/>
                  <a:gd name="T24" fmla="*/ 48 w 56"/>
                  <a:gd name="T25" fmla="*/ 9 h 56"/>
                  <a:gd name="T26" fmla="*/ 42 w 56"/>
                  <a:gd name="T27" fmla="*/ 4 h 56"/>
                  <a:gd name="T28" fmla="*/ 35 w 56"/>
                  <a:gd name="T29" fmla="*/ 0 h 56"/>
                  <a:gd name="T30" fmla="*/ 29 w 56"/>
                  <a:gd name="T31" fmla="*/ 0 h 56"/>
                  <a:gd name="T32" fmla="*/ 21 w 56"/>
                  <a:gd name="T33" fmla="*/ 0 h 56"/>
                  <a:gd name="T34" fmla="*/ 14 w 56"/>
                  <a:gd name="T35" fmla="*/ 4 h 56"/>
                  <a:gd name="T36" fmla="*/ 8 w 56"/>
                  <a:gd name="T37" fmla="*/ 9 h 56"/>
                  <a:gd name="T38" fmla="*/ 3 w 56"/>
                  <a:gd name="T39" fmla="*/ 13 h 56"/>
                  <a:gd name="T40" fmla="*/ 1 w 56"/>
                  <a:gd name="T41" fmla="*/ 20 h 56"/>
                  <a:gd name="T42" fmla="*/ 0 w 56"/>
                  <a:gd name="T43" fmla="*/ 28 h 56"/>
                  <a:gd name="T44" fmla="*/ 1 w 56"/>
                  <a:gd name="T45" fmla="*/ 36 h 56"/>
                  <a:gd name="T46" fmla="*/ 3 w 56"/>
                  <a:gd name="T47" fmla="*/ 43 h 56"/>
                  <a:gd name="T48" fmla="*/ 8 w 56"/>
                  <a:gd name="T49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6" h="56">
                    <a:moveTo>
                      <a:pt x="8" y="47"/>
                    </a:moveTo>
                    <a:lnTo>
                      <a:pt x="14" y="52"/>
                    </a:lnTo>
                    <a:lnTo>
                      <a:pt x="21" y="56"/>
                    </a:lnTo>
                    <a:lnTo>
                      <a:pt x="29" y="56"/>
                    </a:lnTo>
                    <a:lnTo>
                      <a:pt x="35" y="56"/>
                    </a:lnTo>
                    <a:lnTo>
                      <a:pt x="42" y="52"/>
                    </a:lnTo>
                    <a:lnTo>
                      <a:pt x="48" y="47"/>
                    </a:lnTo>
                    <a:lnTo>
                      <a:pt x="53" y="43"/>
                    </a:lnTo>
                    <a:lnTo>
                      <a:pt x="55" y="36"/>
                    </a:lnTo>
                    <a:lnTo>
                      <a:pt x="56" y="28"/>
                    </a:lnTo>
                    <a:lnTo>
                      <a:pt x="55" y="20"/>
                    </a:lnTo>
                    <a:lnTo>
                      <a:pt x="53" y="13"/>
                    </a:lnTo>
                    <a:lnTo>
                      <a:pt x="48" y="9"/>
                    </a:lnTo>
                    <a:lnTo>
                      <a:pt x="42" y="4"/>
                    </a:lnTo>
                    <a:lnTo>
                      <a:pt x="35" y="0"/>
                    </a:lnTo>
                    <a:lnTo>
                      <a:pt x="29" y="0"/>
                    </a:lnTo>
                    <a:lnTo>
                      <a:pt x="21" y="0"/>
                    </a:lnTo>
                    <a:lnTo>
                      <a:pt x="14" y="4"/>
                    </a:lnTo>
                    <a:lnTo>
                      <a:pt x="8" y="9"/>
                    </a:lnTo>
                    <a:lnTo>
                      <a:pt x="3" y="13"/>
                    </a:lnTo>
                    <a:lnTo>
                      <a:pt x="1" y="20"/>
                    </a:lnTo>
                    <a:lnTo>
                      <a:pt x="0" y="28"/>
                    </a:lnTo>
                    <a:lnTo>
                      <a:pt x="1" y="36"/>
                    </a:lnTo>
                    <a:lnTo>
                      <a:pt x="3" y="43"/>
                    </a:ln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78" name="Freeform 103"/>
              <p:cNvSpPr>
                <a:spLocks/>
              </p:cNvSpPr>
              <p:nvPr/>
            </p:nvSpPr>
            <p:spPr bwMode="auto">
              <a:xfrm>
                <a:off x="7153275" y="2744788"/>
                <a:ext cx="87313" cy="87313"/>
              </a:xfrm>
              <a:custGeom>
                <a:avLst/>
                <a:gdLst>
                  <a:gd name="T0" fmla="*/ 8 w 55"/>
                  <a:gd name="T1" fmla="*/ 47 h 55"/>
                  <a:gd name="T2" fmla="*/ 14 w 55"/>
                  <a:gd name="T3" fmla="*/ 52 h 55"/>
                  <a:gd name="T4" fmla="*/ 21 w 55"/>
                  <a:gd name="T5" fmla="*/ 55 h 55"/>
                  <a:gd name="T6" fmla="*/ 27 w 55"/>
                  <a:gd name="T7" fmla="*/ 55 h 55"/>
                  <a:gd name="T8" fmla="*/ 35 w 55"/>
                  <a:gd name="T9" fmla="*/ 55 h 55"/>
                  <a:gd name="T10" fmla="*/ 42 w 55"/>
                  <a:gd name="T11" fmla="*/ 52 h 55"/>
                  <a:gd name="T12" fmla="*/ 47 w 55"/>
                  <a:gd name="T13" fmla="*/ 47 h 55"/>
                  <a:gd name="T14" fmla="*/ 52 w 55"/>
                  <a:gd name="T15" fmla="*/ 40 h 55"/>
                  <a:gd name="T16" fmla="*/ 55 w 55"/>
                  <a:gd name="T17" fmla="*/ 34 h 55"/>
                  <a:gd name="T18" fmla="*/ 55 w 55"/>
                  <a:gd name="T19" fmla="*/ 27 h 55"/>
                  <a:gd name="T20" fmla="*/ 55 w 55"/>
                  <a:gd name="T21" fmla="*/ 19 h 55"/>
                  <a:gd name="T22" fmla="*/ 52 w 55"/>
                  <a:gd name="T23" fmla="*/ 13 h 55"/>
                  <a:gd name="T24" fmla="*/ 47 w 55"/>
                  <a:gd name="T25" fmla="*/ 8 h 55"/>
                  <a:gd name="T26" fmla="*/ 42 w 55"/>
                  <a:gd name="T27" fmla="*/ 3 h 55"/>
                  <a:gd name="T28" fmla="*/ 35 w 55"/>
                  <a:gd name="T29" fmla="*/ 0 h 55"/>
                  <a:gd name="T30" fmla="*/ 27 w 55"/>
                  <a:gd name="T31" fmla="*/ 0 h 55"/>
                  <a:gd name="T32" fmla="*/ 21 w 55"/>
                  <a:gd name="T33" fmla="*/ 0 h 55"/>
                  <a:gd name="T34" fmla="*/ 14 w 55"/>
                  <a:gd name="T35" fmla="*/ 3 h 55"/>
                  <a:gd name="T36" fmla="*/ 8 w 55"/>
                  <a:gd name="T37" fmla="*/ 8 h 55"/>
                  <a:gd name="T38" fmla="*/ 3 w 55"/>
                  <a:gd name="T39" fmla="*/ 13 h 55"/>
                  <a:gd name="T40" fmla="*/ 0 w 55"/>
                  <a:gd name="T41" fmla="*/ 19 h 55"/>
                  <a:gd name="T42" fmla="*/ 0 w 55"/>
                  <a:gd name="T43" fmla="*/ 27 h 55"/>
                  <a:gd name="T44" fmla="*/ 0 w 55"/>
                  <a:gd name="T45" fmla="*/ 34 h 55"/>
                  <a:gd name="T46" fmla="*/ 3 w 55"/>
                  <a:gd name="T47" fmla="*/ 40 h 55"/>
                  <a:gd name="T48" fmla="*/ 8 w 55"/>
                  <a:gd name="T49" fmla="*/ 47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5" h="55">
                    <a:moveTo>
                      <a:pt x="8" y="47"/>
                    </a:moveTo>
                    <a:lnTo>
                      <a:pt x="14" y="52"/>
                    </a:lnTo>
                    <a:lnTo>
                      <a:pt x="21" y="55"/>
                    </a:lnTo>
                    <a:lnTo>
                      <a:pt x="27" y="55"/>
                    </a:lnTo>
                    <a:lnTo>
                      <a:pt x="35" y="55"/>
                    </a:lnTo>
                    <a:lnTo>
                      <a:pt x="42" y="52"/>
                    </a:lnTo>
                    <a:lnTo>
                      <a:pt x="47" y="47"/>
                    </a:lnTo>
                    <a:lnTo>
                      <a:pt x="52" y="40"/>
                    </a:lnTo>
                    <a:lnTo>
                      <a:pt x="55" y="34"/>
                    </a:lnTo>
                    <a:lnTo>
                      <a:pt x="55" y="27"/>
                    </a:lnTo>
                    <a:lnTo>
                      <a:pt x="55" y="19"/>
                    </a:lnTo>
                    <a:lnTo>
                      <a:pt x="52" y="13"/>
                    </a:lnTo>
                    <a:lnTo>
                      <a:pt x="47" y="8"/>
                    </a:lnTo>
                    <a:lnTo>
                      <a:pt x="42" y="3"/>
                    </a:lnTo>
                    <a:lnTo>
                      <a:pt x="35" y="0"/>
                    </a:lnTo>
                    <a:lnTo>
                      <a:pt x="27" y="0"/>
                    </a:lnTo>
                    <a:lnTo>
                      <a:pt x="21" y="0"/>
                    </a:lnTo>
                    <a:lnTo>
                      <a:pt x="14" y="3"/>
                    </a:lnTo>
                    <a:lnTo>
                      <a:pt x="8" y="8"/>
                    </a:lnTo>
                    <a:lnTo>
                      <a:pt x="3" y="13"/>
                    </a:lnTo>
                    <a:lnTo>
                      <a:pt x="0" y="19"/>
                    </a:lnTo>
                    <a:lnTo>
                      <a:pt x="0" y="27"/>
                    </a:lnTo>
                    <a:lnTo>
                      <a:pt x="0" y="34"/>
                    </a:lnTo>
                    <a:lnTo>
                      <a:pt x="3" y="40"/>
                    </a:ln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79" name="Freeform 104"/>
              <p:cNvSpPr>
                <a:spLocks/>
              </p:cNvSpPr>
              <p:nvPr/>
            </p:nvSpPr>
            <p:spPr bwMode="auto">
              <a:xfrm>
                <a:off x="7732713" y="2617788"/>
                <a:ext cx="87313" cy="90488"/>
              </a:xfrm>
              <a:custGeom>
                <a:avLst/>
                <a:gdLst>
                  <a:gd name="T0" fmla="*/ 8 w 55"/>
                  <a:gd name="T1" fmla="*/ 47 h 57"/>
                  <a:gd name="T2" fmla="*/ 13 w 55"/>
                  <a:gd name="T3" fmla="*/ 52 h 57"/>
                  <a:gd name="T4" fmla="*/ 19 w 55"/>
                  <a:gd name="T5" fmla="*/ 55 h 57"/>
                  <a:gd name="T6" fmla="*/ 27 w 55"/>
                  <a:gd name="T7" fmla="*/ 57 h 57"/>
                  <a:gd name="T8" fmla="*/ 35 w 55"/>
                  <a:gd name="T9" fmla="*/ 55 h 57"/>
                  <a:gd name="T10" fmla="*/ 42 w 55"/>
                  <a:gd name="T11" fmla="*/ 52 h 57"/>
                  <a:gd name="T12" fmla="*/ 47 w 55"/>
                  <a:gd name="T13" fmla="*/ 47 h 57"/>
                  <a:gd name="T14" fmla="*/ 51 w 55"/>
                  <a:gd name="T15" fmla="*/ 42 h 57"/>
                  <a:gd name="T16" fmla="*/ 55 w 55"/>
                  <a:gd name="T17" fmla="*/ 36 h 57"/>
                  <a:gd name="T18" fmla="*/ 55 w 55"/>
                  <a:gd name="T19" fmla="*/ 28 h 57"/>
                  <a:gd name="T20" fmla="*/ 55 w 55"/>
                  <a:gd name="T21" fmla="*/ 21 h 57"/>
                  <a:gd name="T22" fmla="*/ 51 w 55"/>
                  <a:gd name="T23" fmla="*/ 15 h 57"/>
                  <a:gd name="T24" fmla="*/ 47 w 55"/>
                  <a:gd name="T25" fmla="*/ 8 h 57"/>
                  <a:gd name="T26" fmla="*/ 42 w 55"/>
                  <a:gd name="T27" fmla="*/ 3 h 57"/>
                  <a:gd name="T28" fmla="*/ 35 w 55"/>
                  <a:gd name="T29" fmla="*/ 2 h 57"/>
                  <a:gd name="T30" fmla="*/ 27 w 55"/>
                  <a:gd name="T31" fmla="*/ 0 h 57"/>
                  <a:gd name="T32" fmla="*/ 19 w 55"/>
                  <a:gd name="T33" fmla="*/ 2 h 57"/>
                  <a:gd name="T34" fmla="*/ 13 w 55"/>
                  <a:gd name="T35" fmla="*/ 3 h 57"/>
                  <a:gd name="T36" fmla="*/ 8 w 55"/>
                  <a:gd name="T37" fmla="*/ 8 h 57"/>
                  <a:gd name="T38" fmla="*/ 3 w 55"/>
                  <a:gd name="T39" fmla="*/ 15 h 57"/>
                  <a:gd name="T40" fmla="*/ 0 w 55"/>
                  <a:gd name="T41" fmla="*/ 21 h 57"/>
                  <a:gd name="T42" fmla="*/ 0 w 55"/>
                  <a:gd name="T43" fmla="*/ 28 h 57"/>
                  <a:gd name="T44" fmla="*/ 0 w 55"/>
                  <a:gd name="T45" fmla="*/ 36 h 57"/>
                  <a:gd name="T46" fmla="*/ 3 w 55"/>
                  <a:gd name="T47" fmla="*/ 42 h 57"/>
                  <a:gd name="T48" fmla="*/ 8 w 55"/>
                  <a:gd name="T49" fmla="*/ 4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5" h="57">
                    <a:moveTo>
                      <a:pt x="8" y="47"/>
                    </a:moveTo>
                    <a:lnTo>
                      <a:pt x="13" y="52"/>
                    </a:lnTo>
                    <a:lnTo>
                      <a:pt x="19" y="55"/>
                    </a:lnTo>
                    <a:lnTo>
                      <a:pt x="27" y="57"/>
                    </a:lnTo>
                    <a:lnTo>
                      <a:pt x="35" y="55"/>
                    </a:lnTo>
                    <a:lnTo>
                      <a:pt x="42" y="52"/>
                    </a:lnTo>
                    <a:lnTo>
                      <a:pt x="47" y="47"/>
                    </a:lnTo>
                    <a:lnTo>
                      <a:pt x="51" y="42"/>
                    </a:lnTo>
                    <a:lnTo>
                      <a:pt x="55" y="36"/>
                    </a:lnTo>
                    <a:lnTo>
                      <a:pt x="55" y="28"/>
                    </a:lnTo>
                    <a:lnTo>
                      <a:pt x="55" y="21"/>
                    </a:lnTo>
                    <a:lnTo>
                      <a:pt x="51" y="15"/>
                    </a:lnTo>
                    <a:lnTo>
                      <a:pt x="47" y="8"/>
                    </a:lnTo>
                    <a:lnTo>
                      <a:pt x="42" y="3"/>
                    </a:lnTo>
                    <a:lnTo>
                      <a:pt x="35" y="2"/>
                    </a:lnTo>
                    <a:lnTo>
                      <a:pt x="27" y="0"/>
                    </a:lnTo>
                    <a:lnTo>
                      <a:pt x="19" y="2"/>
                    </a:lnTo>
                    <a:lnTo>
                      <a:pt x="13" y="3"/>
                    </a:lnTo>
                    <a:lnTo>
                      <a:pt x="8" y="8"/>
                    </a:lnTo>
                    <a:lnTo>
                      <a:pt x="3" y="15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6"/>
                    </a:lnTo>
                    <a:lnTo>
                      <a:pt x="3" y="42"/>
                    </a:ln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338A2"/>
              </a:solidFill>
              <a:ln w="0">
                <a:solidFill>
                  <a:srgbClr val="6338A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80" name="Line 105"/>
              <p:cNvSpPr>
                <a:spLocks noChangeShapeType="1"/>
              </p:cNvSpPr>
              <p:nvPr/>
            </p:nvSpPr>
            <p:spPr bwMode="auto">
              <a:xfrm flipH="1">
                <a:off x="7829550" y="3506788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81" name="Line 106"/>
              <p:cNvSpPr>
                <a:spLocks noChangeShapeType="1"/>
              </p:cNvSpPr>
              <p:nvPr/>
            </p:nvSpPr>
            <p:spPr bwMode="auto">
              <a:xfrm flipH="1">
                <a:off x="7800975" y="3506788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82" name="Line 107"/>
              <p:cNvSpPr>
                <a:spLocks noChangeShapeType="1"/>
              </p:cNvSpPr>
              <p:nvPr/>
            </p:nvSpPr>
            <p:spPr bwMode="auto">
              <a:xfrm flipV="1">
                <a:off x="7829550" y="3506788"/>
                <a:ext cx="0" cy="314325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84" name="Line 109"/>
              <p:cNvSpPr>
                <a:spLocks noChangeShapeType="1"/>
              </p:cNvSpPr>
              <p:nvPr/>
            </p:nvSpPr>
            <p:spPr bwMode="auto">
              <a:xfrm flipH="1">
                <a:off x="7254875" y="3506788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85" name="Line 110"/>
              <p:cNvSpPr>
                <a:spLocks noChangeShapeType="1"/>
              </p:cNvSpPr>
              <p:nvPr/>
            </p:nvSpPr>
            <p:spPr bwMode="auto">
              <a:xfrm flipH="1">
                <a:off x="7227888" y="3506788"/>
                <a:ext cx="26988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86" name="Line 111"/>
              <p:cNvSpPr>
                <a:spLocks noChangeShapeType="1"/>
              </p:cNvSpPr>
              <p:nvPr/>
            </p:nvSpPr>
            <p:spPr bwMode="auto">
              <a:xfrm flipV="1">
                <a:off x="7254875" y="3506788"/>
                <a:ext cx="0" cy="290513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87" name="Line 112"/>
              <p:cNvSpPr>
                <a:spLocks noChangeShapeType="1"/>
              </p:cNvSpPr>
              <p:nvPr/>
            </p:nvSpPr>
            <p:spPr bwMode="auto">
              <a:xfrm flipH="1">
                <a:off x="7254875" y="3797300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88" name="Line 113"/>
              <p:cNvSpPr>
                <a:spLocks noChangeShapeType="1"/>
              </p:cNvSpPr>
              <p:nvPr/>
            </p:nvSpPr>
            <p:spPr bwMode="auto">
              <a:xfrm flipH="1">
                <a:off x="7227888" y="3797300"/>
                <a:ext cx="26988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89" name="Line 114"/>
              <p:cNvSpPr>
                <a:spLocks noChangeShapeType="1"/>
              </p:cNvSpPr>
              <p:nvPr/>
            </p:nvSpPr>
            <p:spPr bwMode="auto">
              <a:xfrm flipH="1">
                <a:off x="7829550" y="3821113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90" name="Line 115"/>
              <p:cNvSpPr>
                <a:spLocks noChangeShapeType="1"/>
              </p:cNvSpPr>
              <p:nvPr/>
            </p:nvSpPr>
            <p:spPr bwMode="auto">
              <a:xfrm flipH="1">
                <a:off x="7800975" y="3821113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91" name="Line 116"/>
              <p:cNvSpPr>
                <a:spLocks noChangeShapeType="1"/>
              </p:cNvSpPr>
              <p:nvPr/>
            </p:nvSpPr>
            <p:spPr bwMode="auto">
              <a:xfrm flipH="1">
                <a:off x="6686550" y="3656013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92" name="Line 117"/>
              <p:cNvSpPr>
                <a:spLocks noChangeShapeType="1"/>
              </p:cNvSpPr>
              <p:nvPr/>
            </p:nvSpPr>
            <p:spPr bwMode="auto">
              <a:xfrm flipH="1">
                <a:off x="6656388" y="3656013"/>
                <a:ext cx="30163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93" name="Line 118"/>
              <p:cNvSpPr>
                <a:spLocks noChangeShapeType="1"/>
              </p:cNvSpPr>
              <p:nvPr/>
            </p:nvSpPr>
            <p:spPr bwMode="auto">
              <a:xfrm flipH="1">
                <a:off x="6686550" y="3416300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94" name="Line 119"/>
              <p:cNvSpPr>
                <a:spLocks noChangeShapeType="1"/>
              </p:cNvSpPr>
              <p:nvPr/>
            </p:nvSpPr>
            <p:spPr bwMode="auto">
              <a:xfrm flipH="1">
                <a:off x="6656388" y="3416300"/>
                <a:ext cx="30163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495" name="Line 120"/>
              <p:cNvSpPr>
                <a:spLocks noChangeShapeType="1"/>
              </p:cNvSpPr>
              <p:nvPr/>
            </p:nvSpPr>
            <p:spPr bwMode="auto">
              <a:xfrm flipV="1">
                <a:off x="6686550" y="3416300"/>
                <a:ext cx="0" cy="239713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31" name="Line 121"/>
              <p:cNvSpPr>
                <a:spLocks noChangeShapeType="1"/>
              </p:cNvSpPr>
              <p:nvPr/>
            </p:nvSpPr>
            <p:spPr bwMode="auto">
              <a:xfrm flipH="1">
                <a:off x="6110288" y="3386138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32" name="Line 122"/>
              <p:cNvSpPr>
                <a:spLocks noChangeShapeType="1"/>
              </p:cNvSpPr>
              <p:nvPr/>
            </p:nvSpPr>
            <p:spPr bwMode="auto">
              <a:xfrm flipH="1">
                <a:off x="6078538" y="3386138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36" name="Line 123"/>
              <p:cNvSpPr>
                <a:spLocks noChangeShapeType="1"/>
              </p:cNvSpPr>
              <p:nvPr/>
            </p:nvSpPr>
            <p:spPr bwMode="auto">
              <a:xfrm flipH="1">
                <a:off x="6110288" y="3606800"/>
                <a:ext cx="28575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37" name="Line 124"/>
              <p:cNvSpPr>
                <a:spLocks noChangeShapeType="1"/>
              </p:cNvSpPr>
              <p:nvPr/>
            </p:nvSpPr>
            <p:spPr bwMode="auto">
              <a:xfrm flipH="1">
                <a:off x="6078538" y="3606800"/>
                <a:ext cx="31750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38" name="Line 125"/>
              <p:cNvSpPr>
                <a:spLocks noChangeShapeType="1"/>
              </p:cNvSpPr>
              <p:nvPr/>
            </p:nvSpPr>
            <p:spPr bwMode="auto">
              <a:xfrm flipV="1">
                <a:off x="6110288" y="3386138"/>
                <a:ext cx="0" cy="220663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8" name="Freeform 145"/>
              <p:cNvSpPr>
                <a:spLocks/>
              </p:cNvSpPr>
              <p:nvPr/>
            </p:nvSpPr>
            <p:spPr bwMode="auto">
              <a:xfrm>
                <a:off x="5535613" y="3506788"/>
                <a:ext cx="2298700" cy="152400"/>
              </a:xfrm>
              <a:custGeom>
                <a:avLst/>
                <a:gdLst>
                  <a:gd name="T0" fmla="*/ 1448 w 1448"/>
                  <a:gd name="T1" fmla="*/ 96 h 96"/>
                  <a:gd name="T2" fmla="*/ 1090 w 1448"/>
                  <a:gd name="T3" fmla="*/ 96 h 96"/>
                  <a:gd name="T4" fmla="*/ 1083 w 1448"/>
                  <a:gd name="T5" fmla="*/ 96 h 96"/>
                  <a:gd name="T6" fmla="*/ 725 w 1448"/>
                  <a:gd name="T7" fmla="*/ 31 h 96"/>
                  <a:gd name="T8" fmla="*/ 722 w 1448"/>
                  <a:gd name="T9" fmla="*/ 29 h 96"/>
                  <a:gd name="T10" fmla="*/ 362 w 1448"/>
                  <a:gd name="T11" fmla="*/ 0 h 96"/>
                  <a:gd name="T12" fmla="*/ 0 w 1448"/>
                  <a:gd name="T13" fmla="*/ 0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8" h="96">
                    <a:moveTo>
                      <a:pt x="1448" y="96"/>
                    </a:moveTo>
                    <a:lnTo>
                      <a:pt x="1090" y="96"/>
                    </a:lnTo>
                    <a:lnTo>
                      <a:pt x="1083" y="96"/>
                    </a:lnTo>
                    <a:lnTo>
                      <a:pt x="725" y="31"/>
                    </a:lnTo>
                    <a:lnTo>
                      <a:pt x="722" y="29"/>
                    </a:lnTo>
                    <a:lnTo>
                      <a:pt x="362" y="0"/>
                    </a:lnTo>
                    <a:lnTo>
                      <a:pt x="0" y="0"/>
                    </a:lnTo>
                  </a:path>
                </a:pathLst>
              </a:custGeom>
              <a:noFill/>
              <a:ln w="381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29" name="Freeform 152"/>
              <p:cNvSpPr>
                <a:spLocks/>
              </p:cNvSpPr>
              <p:nvPr/>
            </p:nvSpPr>
            <p:spPr bwMode="auto">
              <a:xfrm>
                <a:off x="5499100" y="3454400"/>
                <a:ext cx="101600" cy="101600"/>
              </a:xfrm>
              <a:custGeom>
                <a:avLst/>
                <a:gdLst>
                  <a:gd name="T0" fmla="*/ 64 w 64"/>
                  <a:gd name="T1" fmla="*/ 33 h 64"/>
                  <a:gd name="T2" fmla="*/ 62 w 64"/>
                  <a:gd name="T3" fmla="*/ 23 h 64"/>
                  <a:gd name="T4" fmla="*/ 60 w 64"/>
                  <a:gd name="T5" fmla="*/ 17 h 64"/>
                  <a:gd name="T6" fmla="*/ 54 w 64"/>
                  <a:gd name="T7" fmla="*/ 10 h 64"/>
                  <a:gd name="T8" fmla="*/ 47 w 64"/>
                  <a:gd name="T9" fmla="*/ 5 h 64"/>
                  <a:gd name="T10" fmla="*/ 41 w 64"/>
                  <a:gd name="T11" fmla="*/ 2 h 64"/>
                  <a:gd name="T12" fmla="*/ 31 w 64"/>
                  <a:gd name="T13" fmla="*/ 0 h 64"/>
                  <a:gd name="T14" fmla="*/ 23 w 64"/>
                  <a:gd name="T15" fmla="*/ 2 h 64"/>
                  <a:gd name="T16" fmla="*/ 15 w 64"/>
                  <a:gd name="T17" fmla="*/ 5 h 64"/>
                  <a:gd name="T18" fmla="*/ 9 w 64"/>
                  <a:gd name="T19" fmla="*/ 10 h 64"/>
                  <a:gd name="T20" fmla="*/ 4 w 64"/>
                  <a:gd name="T21" fmla="*/ 17 h 64"/>
                  <a:gd name="T22" fmla="*/ 0 w 64"/>
                  <a:gd name="T23" fmla="*/ 23 h 64"/>
                  <a:gd name="T24" fmla="*/ 0 w 64"/>
                  <a:gd name="T25" fmla="*/ 33 h 64"/>
                  <a:gd name="T26" fmla="*/ 0 w 64"/>
                  <a:gd name="T27" fmla="*/ 41 h 64"/>
                  <a:gd name="T28" fmla="*/ 4 w 64"/>
                  <a:gd name="T29" fmla="*/ 49 h 64"/>
                  <a:gd name="T30" fmla="*/ 9 w 64"/>
                  <a:gd name="T31" fmla="*/ 56 h 64"/>
                  <a:gd name="T32" fmla="*/ 15 w 64"/>
                  <a:gd name="T33" fmla="*/ 61 h 64"/>
                  <a:gd name="T34" fmla="*/ 23 w 64"/>
                  <a:gd name="T35" fmla="*/ 64 h 64"/>
                  <a:gd name="T36" fmla="*/ 31 w 64"/>
                  <a:gd name="T37" fmla="*/ 64 h 64"/>
                  <a:gd name="T38" fmla="*/ 41 w 64"/>
                  <a:gd name="T39" fmla="*/ 64 h 64"/>
                  <a:gd name="T40" fmla="*/ 47 w 64"/>
                  <a:gd name="T41" fmla="*/ 61 h 64"/>
                  <a:gd name="T42" fmla="*/ 54 w 64"/>
                  <a:gd name="T43" fmla="*/ 56 h 64"/>
                  <a:gd name="T44" fmla="*/ 60 w 64"/>
                  <a:gd name="T45" fmla="*/ 49 h 64"/>
                  <a:gd name="T46" fmla="*/ 62 w 64"/>
                  <a:gd name="T47" fmla="*/ 41 h 64"/>
                  <a:gd name="T48" fmla="*/ 64 w 64"/>
                  <a:gd name="T49" fmla="*/ 3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4" h="64">
                    <a:moveTo>
                      <a:pt x="64" y="33"/>
                    </a:moveTo>
                    <a:lnTo>
                      <a:pt x="62" y="23"/>
                    </a:lnTo>
                    <a:lnTo>
                      <a:pt x="60" y="17"/>
                    </a:lnTo>
                    <a:lnTo>
                      <a:pt x="54" y="10"/>
                    </a:lnTo>
                    <a:lnTo>
                      <a:pt x="47" y="5"/>
                    </a:lnTo>
                    <a:lnTo>
                      <a:pt x="41" y="2"/>
                    </a:lnTo>
                    <a:lnTo>
                      <a:pt x="31" y="0"/>
                    </a:lnTo>
                    <a:lnTo>
                      <a:pt x="23" y="2"/>
                    </a:lnTo>
                    <a:lnTo>
                      <a:pt x="15" y="5"/>
                    </a:lnTo>
                    <a:lnTo>
                      <a:pt x="9" y="10"/>
                    </a:lnTo>
                    <a:lnTo>
                      <a:pt x="4" y="17"/>
                    </a:lnTo>
                    <a:lnTo>
                      <a:pt x="0" y="23"/>
                    </a:lnTo>
                    <a:lnTo>
                      <a:pt x="0" y="33"/>
                    </a:lnTo>
                    <a:lnTo>
                      <a:pt x="0" y="41"/>
                    </a:lnTo>
                    <a:lnTo>
                      <a:pt x="4" y="49"/>
                    </a:lnTo>
                    <a:lnTo>
                      <a:pt x="9" y="56"/>
                    </a:lnTo>
                    <a:lnTo>
                      <a:pt x="15" y="61"/>
                    </a:lnTo>
                    <a:lnTo>
                      <a:pt x="23" y="64"/>
                    </a:lnTo>
                    <a:lnTo>
                      <a:pt x="31" y="64"/>
                    </a:lnTo>
                    <a:lnTo>
                      <a:pt x="41" y="64"/>
                    </a:lnTo>
                    <a:lnTo>
                      <a:pt x="47" y="61"/>
                    </a:lnTo>
                    <a:lnTo>
                      <a:pt x="54" y="56"/>
                    </a:lnTo>
                    <a:lnTo>
                      <a:pt x="60" y="49"/>
                    </a:lnTo>
                    <a:lnTo>
                      <a:pt x="62" y="41"/>
                    </a:lnTo>
                    <a:lnTo>
                      <a:pt x="64" y="33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30" name="Freeform 153"/>
              <p:cNvSpPr>
                <a:spLocks/>
              </p:cNvSpPr>
              <p:nvPr/>
            </p:nvSpPr>
            <p:spPr bwMode="auto">
              <a:xfrm>
                <a:off x="6057900" y="3454400"/>
                <a:ext cx="101600" cy="101600"/>
              </a:xfrm>
              <a:custGeom>
                <a:avLst/>
                <a:gdLst>
                  <a:gd name="T0" fmla="*/ 64 w 64"/>
                  <a:gd name="T1" fmla="*/ 33 h 64"/>
                  <a:gd name="T2" fmla="*/ 64 w 64"/>
                  <a:gd name="T3" fmla="*/ 23 h 64"/>
                  <a:gd name="T4" fmla="*/ 60 w 64"/>
                  <a:gd name="T5" fmla="*/ 17 h 64"/>
                  <a:gd name="T6" fmla="*/ 55 w 64"/>
                  <a:gd name="T7" fmla="*/ 10 h 64"/>
                  <a:gd name="T8" fmla="*/ 49 w 64"/>
                  <a:gd name="T9" fmla="*/ 5 h 64"/>
                  <a:gd name="T10" fmla="*/ 41 w 64"/>
                  <a:gd name="T11" fmla="*/ 2 h 64"/>
                  <a:gd name="T12" fmla="*/ 33 w 64"/>
                  <a:gd name="T13" fmla="*/ 0 h 64"/>
                  <a:gd name="T14" fmla="*/ 23 w 64"/>
                  <a:gd name="T15" fmla="*/ 2 h 64"/>
                  <a:gd name="T16" fmla="*/ 17 w 64"/>
                  <a:gd name="T17" fmla="*/ 5 h 64"/>
                  <a:gd name="T18" fmla="*/ 10 w 64"/>
                  <a:gd name="T19" fmla="*/ 10 h 64"/>
                  <a:gd name="T20" fmla="*/ 4 w 64"/>
                  <a:gd name="T21" fmla="*/ 17 h 64"/>
                  <a:gd name="T22" fmla="*/ 2 w 64"/>
                  <a:gd name="T23" fmla="*/ 23 h 64"/>
                  <a:gd name="T24" fmla="*/ 0 w 64"/>
                  <a:gd name="T25" fmla="*/ 33 h 64"/>
                  <a:gd name="T26" fmla="*/ 2 w 64"/>
                  <a:gd name="T27" fmla="*/ 41 h 64"/>
                  <a:gd name="T28" fmla="*/ 4 w 64"/>
                  <a:gd name="T29" fmla="*/ 49 h 64"/>
                  <a:gd name="T30" fmla="*/ 10 w 64"/>
                  <a:gd name="T31" fmla="*/ 56 h 64"/>
                  <a:gd name="T32" fmla="*/ 17 w 64"/>
                  <a:gd name="T33" fmla="*/ 61 h 64"/>
                  <a:gd name="T34" fmla="*/ 23 w 64"/>
                  <a:gd name="T35" fmla="*/ 64 h 64"/>
                  <a:gd name="T36" fmla="*/ 33 w 64"/>
                  <a:gd name="T37" fmla="*/ 64 h 64"/>
                  <a:gd name="T38" fmla="*/ 41 w 64"/>
                  <a:gd name="T39" fmla="*/ 64 h 64"/>
                  <a:gd name="T40" fmla="*/ 49 w 64"/>
                  <a:gd name="T41" fmla="*/ 61 h 64"/>
                  <a:gd name="T42" fmla="*/ 55 w 64"/>
                  <a:gd name="T43" fmla="*/ 56 h 64"/>
                  <a:gd name="T44" fmla="*/ 60 w 64"/>
                  <a:gd name="T45" fmla="*/ 49 h 64"/>
                  <a:gd name="T46" fmla="*/ 64 w 64"/>
                  <a:gd name="T47" fmla="*/ 41 h 64"/>
                  <a:gd name="T48" fmla="*/ 64 w 64"/>
                  <a:gd name="T49" fmla="*/ 3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4" h="64">
                    <a:moveTo>
                      <a:pt x="64" y="33"/>
                    </a:moveTo>
                    <a:lnTo>
                      <a:pt x="64" y="23"/>
                    </a:lnTo>
                    <a:lnTo>
                      <a:pt x="60" y="17"/>
                    </a:lnTo>
                    <a:lnTo>
                      <a:pt x="55" y="10"/>
                    </a:lnTo>
                    <a:lnTo>
                      <a:pt x="49" y="5"/>
                    </a:lnTo>
                    <a:lnTo>
                      <a:pt x="41" y="2"/>
                    </a:lnTo>
                    <a:lnTo>
                      <a:pt x="33" y="0"/>
                    </a:lnTo>
                    <a:lnTo>
                      <a:pt x="23" y="2"/>
                    </a:lnTo>
                    <a:lnTo>
                      <a:pt x="17" y="5"/>
                    </a:lnTo>
                    <a:lnTo>
                      <a:pt x="10" y="10"/>
                    </a:lnTo>
                    <a:lnTo>
                      <a:pt x="4" y="17"/>
                    </a:lnTo>
                    <a:lnTo>
                      <a:pt x="2" y="23"/>
                    </a:lnTo>
                    <a:lnTo>
                      <a:pt x="0" y="33"/>
                    </a:lnTo>
                    <a:lnTo>
                      <a:pt x="2" y="41"/>
                    </a:lnTo>
                    <a:lnTo>
                      <a:pt x="4" y="49"/>
                    </a:lnTo>
                    <a:lnTo>
                      <a:pt x="10" y="56"/>
                    </a:lnTo>
                    <a:lnTo>
                      <a:pt x="17" y="61"/>
                    </a:lnTo>
                    <a:lnTo>
                      <a:pt x="23" y="64"/>
                    </a:lnTo>
                    <a:lnTo>
                      <a:pt x="33" y="64"/>
                    </a:lnTo>
                    <a:lnTo>
                      <a:pt x="41" y="64"/>
                    </a:lnTo>
                    <a:lnTo>
                      <a:pt x="49" y="61"/>
                    </a:lnTo>
                    <a:lnTo>
                      <a:pt x="55" y="56"/>
                    </a:lnTo>
                    <a:lnTo>
                      <a:pt x="60" y="49"/>
                    </a:lnTo>
                    <a:lnTo>
                      <a:pt x="64" y="41"/>
                    </a:lnTo>
                    <a:lnTo>
                      <a:pt x="64" y="33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31" name="Freeform 154"/>
              <p:cNvSpPr>
                <a:spLocks/>
              </p:cNvSpPr>
              <p:nvPr/>
            </p:nvSpPr>
            <p:spPr bwMode="auto">
              <a:xfrm>
                <a:off x="6629400" y="3503613"/>
                <a:ext cx="103188" cy="101600"/>
              </a:xfrm>
              <a:custGeom>
                <a:avLst/>
                <a:gdLst>
                  <a:gd name="T0" fmla="*/ 65 w 65"/>
                  <a:gd name="T1" fmla="*/ 31 h 64"/>
                  <a:gd name="T2" fmla="*/ 64 w 65"/>
                  <a:gd name="T3" fmla="*/ 23 h 64"/>
                  <a:gd name="T4" fmla="*/ 60 w 65"/>
                  <a:gd name="T5" fmla="*/ 15 h 64"/>
                  <a:gd name="T6" fmla="*/ 56 w 65"/>
                  <a:gd name="T7" fmla="*/ 8 h 64"/>
                  <a:gd name="T8" fmla="*/ 49 w 65"/>
                  <a:gd name="T9" fmla="*/ 4 h 64"/>
                  <a:gd name="T10" fmla="*/ 41 w 65"/>
                  <a:gd name="T11" fmla="*/ 0 h 64"/>
                  <a:gd name="T12" fmla="*/ 33 w 65"/>
                  <a:gd name="T13" fmla="*/ 0 h 64"/>
                  <a:gd name="T14" fmla="*/ 25 w 65"/>
                  <a:gd name="T15" fmla="*/ 0 h 64"/>
                  <a:gd name="T16" fmla="*/ 17 w 65"/>
                  <a:gd name="T17" fmla="*/ 4 h 64"/>
                  <a:gd name="T18" fmla="*/ 10 w 65"/>
                  <a:gd name="T19" fmla="*/ 8 h 64"/>
                  <a:gd name="T20" fmla="*/ 5 w 65"/>
                  <a:gd name="T21" fmla="*/ 15 h 64"/>
                  <a:gd name="T22" fmla="*/ 2 w 65"/>
                  <a:gd name="T23" fmla="*/ 23 h 64"/>
                  <a:gd name="T24" fmla="*/ 0 w 65"/>
                  <a:gd name="T25" fmla="*/ 31 h 64"/>
                  <a:gd name="T26" fmla="*/ 2 w 65"/>
                  <a:gd name="T27" fmla="*/ 41 h 64"/>
                  <a:gd name="T28" fmla="*/ 5 w 65"/>
                  <a:gd name="T29" fmla="*/ 47 h 64"/>
                  <a:gd name="T30" fmla="*/ 10 w 65"/>
                  <a:gd name="T31" fmla="*/ 54 h 64"/>
                  <a:gd name="T32" fmla="*/ 17 w 65"/>
                  <a:gd name="T33" fmla="*/ 59 h 64"/>
                  <a:gd name="T34" fmla="*/ 25 w 65"/>
                  <a:gd name="T35" fmla="*/ 62 h 64"/>
                  <a:gd name="T36" fmla="*/ 33 w 65"/>
                  <a:gd name="T37" fmla="*/ 64 h 64"/>
                  <a:gd name="T38" fmla="*/ 41 w 65"/>
                  <a:gd name="T39" fmla="*/ 62 h 64"/>
                  <a:gd name="T40" fmla="*/ 49 w 65"/>
                  <a:gd name="T41" fmla="*/ 59 h 64"/>
                  <a:gd name="T42" fmla="*/ 56 w 65"/>
                  <a:gd name="T43" fmla="*/ 54 h 64"/>
                  <a:gd name="T44" fmla="*/ 60 w 65"/>
                  <a:gd name="T45" fmla="*/ 47 h 64"/>
                  <a:gd name="T46" fmla="*/ 64 w 65"/>
                  <a:gd name="T47" fmla="*/ 41 h 64"/>
                  <a:gd name="T48" fmla="*/ 65 w 65"/>
                  <a:gd name="T49" fmla="*/ 31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5" h="64">
                    <a:moveTo>
                      <a:pt x="65" y="31"/>
                    </a:moveTo>
                    <a:lnTo>
                      <a:pt x="64" y="23"/>
                    </a:lnTo>
                    <a:lnTo>
                      <a:pt x="60" y="15"/>
                    </a:lnTo>
                    <a:lnTo>
                      <a:pt x="56" y="8"/>
                    </a:lnTo>
                    <a:lnTo>
                      <a:pt x="49" y="4"/>
                    </a:lnTo>
                    <a:lnTo>
                      <a:pt x="41" y="0"/>
                    </a:lnTo>
                    <a:lnTo>
                      <a:pt x="33" y="0"/>
                    </a:lnTo>
                    <a:lnTo>
                      <a:pt x="25" y="0"/>
                    </a:lnTo>
                    <a:lnTo>
                      <a:pt x="17" y="4"/>
                    </a:lnTo>
                    <a:lnTo>
                      <a:pt x="10" y="8"/>
                    </a:lnTo>
                    <a:lnTo>
                      <a:pt x="5" y="15"/>
                    </a:lnTo>
                    <a:lnTo>
                      <a:pt x="2" y="23"/>
                    </a:lnTo>
                    <a:lnTo>
                      <a:pt x="0" y="31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10" y="54"/>
                    </a:lnTo>
                    <a:lnTo>
                      <a:pt x="17" y="59"/>
                    </a:lnTo>
                    <a:lnTo>
                      <a:pt x="25" y="62"/>
                    </a:lnTo>
                    <a:lnTo>
                      <a:pt x="33" y="64"/>
                    </a:lnTo>
                    <a:lnTo>
                      <a:pt x="41" y="62"/>
                    </a:lnTo>
                    <a:lnTo>
                      <a:pt x="49" y="59"/>
                    </a:lnTo>
                    <a:lnTo>
                      <a:pt x="56" y="54"/>
                    </a:lnTo>
                    <a:lnTo>
                      <a:pt x="60" y="47"/>
                    </a:lnTo>
                    <a:lnTo>
                      <a:pt x="64" y="41"/>
                    </a:lnTo>
                    <a:lnTo>
                      <a:pt x="65" y="3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32" name="Freeform 155"/>
              <p:cNvSpPr>
                <a:spLocks/>
              </p:cNvSpPr>
              <p:nvPr/>
            </p:nvSpPr>
            <p:spPr bwMode="auto">
              <a:xfrm>
                <a:off x="7207250" y="3606800"/>
                <a:ext cx="100013" cy="103188"/>
              </a:xfrm>
              <a:custGeom>
                <a:avLst/>
                <a:gdLst>
                  <a:gd name="T0" fmla="*/ 63 w 63"/>
                  <a:gd name="T1" fmla="*/ 33 h 65"/>
                  <a:gd name="T2" fmla="*/ 61 w 63"/>
                  <a:gd name="T3" fmla="*/ 25 h 65"/>
                  <a:gd name="T4" fmla="*/ 58 w 63"/>
                  <a:gd name="T5" fmla="*/ 16 h 65"/>
                  <a:gd name="T6" fmla="*/ 53 w 63"/>
                  <a:gd name="T7" fmla="*/ 10 h 65"/>
                  <a:gd name="T8" fmla="*/ 47 w 63"/>
                  <a:gd name="T9" fmla="*/ 5 h 65"/>
                  <a:gd name="T10" fmla="*/ 40 w 63"/>
                  <a:gd name="T11" fmla="*/ 2 h 65"/>
                  <a:gd name="T12" fmla="*/ 30 w 63"/>
                  <a:gd name="T13" fmla="*/ 0 h 65"/>
                  <a:gd name="T14" fmla="*/ 22 w 63"/>
                  <a:gd name="T15" fmla="*/ 2 h 65"/>
                  <a:gd name="T16" fmla="*/ 14 w 63"/>
                  <a:gd name="T17" fmla="*/ 5 h 65"/>
                  <a:gd name="T18" fmla="*/ 8 w 63"/>
                  <a:gd name="T19" fmla="*/ 10 h 65"/>
                  <a:gd name="T20" fmla="*/ 3 w 63"/>
                  <a:gd name="T21" fmla="*/ 16 h 65"/>
                  <a:gd name="T22" fmla="*/ 0 w 63"/>
                  <a:gd name="T23" fmla="*/ 25 h 65"/>
                  <a:gd name="T24" fmla="*/ 0 w 63"/>
                  <a:gd name="T25" fmla="*/ 33 h 65"/>
                  <a:gd name="T26" fmla="*/ 0 w 63"/>
                  <a:gd name="T27" fmla="*/ 41 h 65"/>
                  <a:gd name="T28" fmla="*/ 3 w 63"/>
                  <a:gd name="T29" fmla="*/ 49 h 65"/>
                  <a:gd name="T30" fmla="*/ 8 w 63"/>
                  <a:gd name="T31" fmla="*/ 55 h 65"/>
                  <a:gd name="T32" fmla="*/ 14 w 63"/>
                  <a:gd name="T33" fmla="*/ 60 h 65"/>
                  <a:gd name="T34" fmla="*/ 22 w 63"/>
                  <a:gd name="T35" fmla="*/ 63 h 65"/>
                  <a:gd name="T36" fmla="*/ 30 w 63"/>
                  <a:gd name="T37" fmla="*/ 65 h 65"/>
                  <a:gd name="T38" fmla="*/ 40 w 63"/>
                  <a:gd name="T39" fmla="*/ 63 h 65"/>
                  <a:gd name="T40" fmla="*/ 47 w 63"/>
                  <a:gd name="T41" fmla="*/ 60 h 65"/>
                  <a:gd name="T42" fmla="*/ 53 w 63"/>
                  <a:gd name="T43" fmla="*/ 55 h 65"/>
                  <a:gd name="T44" fmla="*/ 58 w 63"/>
                  <a:gd name="T45" fmla="*/ 49 h 65"/>
                  <a:gd name="T46" fmla="*/ 61 w 63"/>
                  <a:gd name="T47" fmla="*/ 41 h 65"/>
                  <a:gd name="T48" fmla="*/ 63 w 63"/>
                  <a:gd name="T49" fmla="*/ 33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3" h="65">
                    <a:moveTo>
                      <a:pt x="63" y="33"/>
                    </a:moveTo>
                    <a:lnTo>
                      <a:pt x="61" y="25"/>
                    </a:lnTo>
                    <a:lnTo>
                      <a:pt x="58" y="16"/>
                    </a:lnTo>
                    <a:lnTo>
                      <a:pt x="53" y="10"/>
                    </a:lnTo>
                    <a:lnTo>
                      <a:pt x="47" y="5"/>
                    </a:lnTo>
                    <a:lnTo>
                      <a:pt x="40" y="2"/>
                    </a:lnTo>
                    <a:lnTo>
                      <a:pt x="30" y="0"/>
                    </a:lnTo>
                    <a:lnTo>
                      <a:pt x="22" y="2"/>
                    </a:lnTo>
                    <a:lnTo>
                      <a:pt x="14" y="5"/>
                    </a:lnTo>
                    <a:lnTo>
                      <a:pt x="8" y="10"/>
                    </a:lnTo>
                    <a:lnTo>
                      <a:pt x="3" y="16"/>
                    </a:lnTo>
                    <a:lnTo>
                      <a:pt x="0" y="25"/>
                    </a:lnTo>
                    <a:lnTo>
                      <a:pt x="0" y="33"/>
                    </a:lnTo>
                    <a:lnTo>
                      <a:pt x="0" y="41"/>
                    </a:lnTo>
                    <a:lnTo>
                      <a:pt x="3" y="49"/>
                    </a:lnTo>
                    <a:lnTo>
                      <a:pt x="8" y="55"/>
                    </a:lnTo>
                    <a:lnTo>
                      <a:pt x="14" y="60"/>
                    </a:lnTo>
                    <a:lnTo>
                      <a:pt x="22" y="63"/>
                    </a:lnTo>
                    <a:lnTo>
                      <a:pt x="30" y="65"/>
                    </a:lnTo>
                    <a:lnTo>
                      <a:pt x="40" y="63"/>
                    </a:lnTo>
                    <a:lnTo>
                      <a:pt x="47" y="60"/>
                    </a:lnTo>
                    <a:lnTo>
                      <a:pt x="53" y="55"/>
                    </a:lnTo>
                    <a:lnTo>
                      <a:pt x="58" y="49"/>
                    </a:lnTo>
                    <a:lnTo>
                      <a:pt x="61" y="41"/>
                    </a:lnTo>
                    <a:lnTo>
                      <a:pt x="63" y="33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033" name="Freeform 156"/>
              <p:cNvSpPr>
                <a:spLocks/>
              </p:cNvSpPr>
              <p:nvPr/>
            </p:nvSpPr>
            <p:spPr bwMode="auto">
              <a:xfrm>
                <a:off x="7780338" y="3609975"/>
                <a:ext cx="101600" cy="100013"/>
              </a:xfrm>
              <a:custGeom>
                <a:avLst/>
                <a:gdLst>
                  <a:gd name="T0" fmla="*/ 64 w 64"/>
                  <a:gd name="T1" fmla="*/ 31 h 63"/>
                  <a:gd name="T2" fmla="*/ 64 w 64"/>
                  <a:gd name="T3" fmla="*/ 23 h 63"/>
                  <a:gd name="T4" fmla="*/ 60 w 64"/>
                  <a:gd name="T5" fmla="*/ 14 h 63"/>
                  <a:gd name="T6" fmla="*/ 54 w 64"/>
                  <a:gd name="T7" fmla="*/ 8 h 63"/>
                  <a:gd name="T8" fmla="*/ 47 w 64"/>
                  <a:gd name="T9" fmla="*/ 3 h 63"/>
                  <a:gd name="T10" fmla="*/ 41 w 64"/>
                  <a:gd name="T11" fmla="*/ 0 h 63"/>
                  <a:gd name="T12" fmla="*/ 31 w 64"/>
                  <a:gd name="T13" fmla="*/ 0 h 63"/>
                  <a:gd name="T14" fmla="*/ 23 w 64"/>
                  <a:gd name="T15" fmla="*/ 0 h 63"/>
                  <a:gd name="T16" fmla="*/ 15 w 64"/>
                  <a:gd name="T17" fmla="*/ 3 h 63"/>
                  <a:gd name="T18" fmla="*/ 8 w 64"/>
                  <a:gd name="T19" fmla="*/ 8 h 63"/>
                  <a:gd name="T20" fmla="*/ 4 w 64"/>
                  <a:gd name="T21" fmla="*/ 14 h 63"/>
                  <a:gd name="T22" fmla="*/ 0 w 64"/>
                  <a:gd name="T23" fmla="*/ 23 h 63"/>
                  <a:gd name="T24" fmla="*/ 0 w 64"/>
                  <a:gd name="T25" fmla="*/ 31 h 63"/>
                  <a:gd name="T26" fmla="*/ 0 w 64"/>
                  <a:gd name="T27" fmla="*/ 40 h 63"/>
                  <a:gd name="T28" fmla="*/ 4 w 64"/>
                  <a:gd name="T29" fmla="*/ 47 h 63"/>
                  <a:gd name="T30" fmla="*/ 8 w 64"/>
                  <a:gd name="T31" fmla="*/ 53 h 63"/>
                  <a:gd name="T32" fmla="*/ 15 w 64"/>
                  <a:gd name="T33" fmla="*/ 60 h 63"/>
                  <a:gd name="T34" fmla="*/ 23 w 64"/>
                  <a:gd name="T35" fmla="*/ 61 h 63"/>
                  <a:gd name="T36" fmla="*/ 31 w 64"/>
                  <a:gd name="T37" fmla="*/ 63 h 63"/>
                  <a:gd name="T38" fmla="*/ 41 w 64"/>
                  <a:gd name="T39" fmla="*/ 61 h 63"/>
                  <a:gd name="T40" fmla="*/ 47 w 64"/>
                  <a:gd name="T41" fmla="*/ 60 h 63"/>
                  <a:gd name="T42" fmla="*/ 54 w 64"/>
                  <a:gd name="T43" fmla="*/ 53 h 63"/>
                  <a:gd name="T44" fmla="*/ 60 w 64"/>
                  <a:gd name="T45" fmla="*/ 47 h 63"/>
                  <a:gd name="T46" fmla="*/ 64 w 64"/>
                  <a:gd name="T47" fmla="*/ 40 h 63"/>
                  <a:gd name="T48" fmla="*/ 64 w 64"/>
                  <a:gd name="T49" fmla="*/ 3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4" h="63">
                    <a:moveTo>
                      <a:pt x="64" y="31"/>
                    </a:moveTo>
                    <a:lnTo>
                      <a:pt x="64" y="23"/>
                    </a:lnTo>
                    <a:lnTo>
                      <a:pt x="60" y="14"/>
                    </a:lnTo>
                    <a:lnTo>
                      <a:pt x="54" y="8"/>
                    </a:lnTo>
                    <a:lnTo>
                      <a:pt x="47" y="3"/>
                    </a:lnTo>
                    <a:lnTo>
                      <a:pt x="41" y="0"/>
                    </a:lnTo>
                    <a:lnTo>
                      <a:pt x="31" y="0"/>
                    </a:lnTo>
                    <a:lnTo>
                      <a:pt x="23" y="0"/>
                    </a:lnTo>
                    <a:lnTo>
                      <a:pt x="15" y="3"/>
                    </a:lnTo>
                    <a:lnTo>
                      <a:pt x="8" y="8"/>
                    </a:lnTo>
                    <a:lnTo>
                      <a:pt x="4" y="14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0" y="40"/>
                    </a:lnTo>
                    <a:lnTo>
                      <a:pt x="4" y="47"/>
                    </a:lnTo>
                    <a:lnTo>
                      <a:pt x="8" y="53"/>
                    </a:lnTo>
                    <a:lnTo>
                      <a:pt x="15" y="60"/>
                    </a:lnTo>
                    <a:lnTo>
                      <a:pt x="23" y="61"/>
                    </a:lnTo>
                    <a:lnTo>
                      <a:pt x="31" y="63"/>
                    </a:lnTo>
                    <a:lnTo>
                      <a:pt x="41" y="61"/>
                    </a:lnTo>
                    <a:lnTo>
                      <a:pt x="47" y="60"/>
                    </a:lnTo>
                    <a:lnTo>
                      <a:pt x="54" y="53"/>
                    </a:lnTo>
                    <a:lnTo>
                      <a:pt x="60" y="47"/>
                    </a:lnTo>
                    <a:lnTo>
                      <a:pt x="64" y="40"/>
                    </a:lnTo>
                    <a:lnTo>
                      <a:pt x="64" y="3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208" name="ZoneTexte 207"/>
            <p:cNvSpPr txBox="1"/>
            <p:nvPr/>
          </p:nvSpPr>
          <p:spPr>
            <a:xfrm>
              <a:off x="4960127" y="3890964"/>
              <a:ext cx="30720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-1</a:t>
              </a:r>
            </a:p>
          </p:txBody>
        </p:sp>
        <p:sp>
          <p:nvSpPr>
            <p:cNvPr id="209" name="ZoneTexte 208"/>
            <p:cNvSpPr txBox="1"/>
            <p:nvPr/>
          </p:nvSpPr>
          <p:spPr>
            <a:xfrm>
              <a:off x="5009228" y="3436237"/>
              <a:ext cx="25809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210" name="ZoneTexte 209"/>
            <p:cNvSpPr txBox="1"/>
            <p:nvPr/>
          </p:nvSpPr>
          <p:spPr>
            <a:xfrm>
              <a:off x="5009228" y="2981511"/>
              <a:ext cx="25809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1</a:t>
              </a:r>
            </a:p>
          </p:txBody>
        </p:sp>
        <p:sp>
          <p:nvSpPr>
            <p:cNvPr id="211" name="ZoneTexte 210"/>
            <p:cNvSpPr txBox="1"/>
            <p:nvPr/>
          </p:nvSpPr>
          <p:spPr>
            <a:xfrm>
              <a:off x="5009228" y="2526785"/>
              <a:ext cx="25809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</a:t>
              </a:r>
            </a:p>
          </p:txBody>
        </p:sp>
        <p:sp>
          <p:nvSpPr>
            <p:cNvPr id="212" name="ZoneTexte 211"/>
            <p:cNvSpPr txBox="1"/>
            <p:nvPr/>
          </p:nvSpPr>
          <p:spPr>
            <a:xfrm>
              <a:off x="5009228" y="2072059"/>
              <a:ext cx="25809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3</a:t>
              </a:r>
            </a:p>
          </p:txBody>
        </p:sp>
        <p:sp>
          <p:nvSpPr>
            <p:cNvPr id="213" name="ZoneTexte 212"/>
            <p:cNvSpPr txBox="1"/>
            <p:nvPr/>
          </p:nvSpPr>
          <p:spPr>
            <a:xfrm>
              <a:off x="5451856" y="4087813"/>
              <a:ext cx="25809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214" name="ZoneTexte 213"/>
            <p:cNvSpPr txBox="1"/>
            <p:nvPr/>
          </p:nvSpPr>
          <p:spPr>
            <a:xfrm>
              <a:off x="5983441" y="4087813"/>
              <a:ext cx="3394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24</a:t>
              </a:r>
            </a:p>
          </p:txBody>
        </p:sp>
        <p:sp>
          <p:nvSpPr>
            <p:cNvPr id="215" name="ZoneTexte 214"/>
            <p:cNvSpPr txBox="1"/>
            <p:nvPr/>
          </p:nvSpPr>
          <p:spPr>
            <a:xfrm>
              <a:off x="6562083" y="4087813"/>
              <a:ext cx="3394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48</a:t>
              </a:r>
            </a:p>
          </p:txBody>
        </p:sp>
        <p:sp>
          <p:nvSpPr>
            <p:cNvPr id="216" name="ZoneTexte 215"/>
            <p:cNvSpPr txBox="1"/>
            <p:nvPr/>
          </p:nvSpPr>
          <p:spPr>
            <a:xfrm>
              <a:off x="7146283" y="4087813"/>
              <a:ext cx="3394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72</a:t>
              </a:r>
            </a:p>
          </p:txBody>
        </p:sp>
        <p:sp>
          <p:nvSpPr>
            <p:cNvPr id="217" name="ZoneTexte 216"/>
            <p:cNvSpPr txBox="1"/>
            <p:nvPr/>
          </p:nvSpPr>
          <p:spPr>
            <a:xfrm>
              <a:off x="7730483" y="4087813"/>
              <a:ext cx="3394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96</a:t>
              </a:r>
            </a:p>
          </p:txBody>
        </p:sp>
        <p:sp>
          <p:nvSpPr>
            <p:cNvPr id="218" name="TextBox 137"/>
            <p:cNvSpPr txBox="1">
              <a:spLocks noChangeArrowheads="1"/>
            </p:cNvSpPr>
            <p:nvPr/>
          </p:nvSpPr>
          <p:spPr bwMode="auto">
            <a:xfrm>
              <a:off x="6381750" y="4422198"/>
              <a:ext cx="973138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fr-FR" altLang="en-US" sz="1200" b="1" dirty="0">
                  <a:solidFill>
                    <a:srgbClr val="000066"/>
                  </a:solidFill>
                  <a:latin typeface="+mn-lt"/>
                </a:rPr>
                <a:t>Semaine</a:t>
              </a:r>
            </a:p>
          </p:txBody>
        </p:sp>
        <p:grpSp>
          <p:nvGrpSpPr>
            <p:cNvPr id="226" name="Group 7"/>
            <p:cNvGrpSpPr/>
            <p:nvPr/>
          </p:nvGrpSpPr>
          <p:grpSpPr>
            <a:xfrm>
              <a:off x="7481500" y="2609056"/>
              <a:ext cx="1121855" cy="1281908"/>
              <a:chOff x="7362070" y="2492774"/>
              <a:chExt cx="1121855" cy="1281908"/>
            </a:xfrm>
          </p:grpSpPr>
          <p:sp>
            <p:nvSpPr>
              <p:cNvPr id="227" name="TextBox 12"/>
              <p:cNvSpPr txBox="1">
                <a:spLocks noChangeArrowheads="1"/>
              </p:cNvSpPr>
              <p:nvPr/>
            </p:nvSpPr>
            <p:spPr bwMode="auto">
              <a:xfrm>
                <a:off x="7883525" y="2492774"/>
                <a:ext cx="366713" cy="215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spcBef>
                    <a:spcPts val="300"/>
                  </a:spcBef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auto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FontTx/>
                  <a:buNone/>
                  <a:defRPr/>
                </a:pPr>
                <a:r>
                  <a:rPr lang="en-US" altLang="en-US" sz="1600" b="1" kern="0" dirty="0">
                    <a:solidFill>
                      <a:srgbClr val="333399"/>
                    </a:solidFill>
                    <a:latin typeface="+mj-lt"/>
                  </a:rPr>
                  <a:t>1,9</a:t>
                </a:r>
              </a:p>
            </p:txBody>
          </p:sp>
          <p:sp>
            <p:nvSpPr>
              <p:cNvPr id="228" name="TextBox 13"/>
              <p:cNvSpPr txBox="1">
                <a:spLocks noChangeArrowheads="1"/>
              </p:cNvSpPr>
              <p:nvPr/>
            </p:nvSpPr>
            <p:spPr bwMode="auto">
              <a:xfrm>
                <a:off x="7883525" y="3536356"/>
                <a:ext cx="458788" cy="238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spcBef>
                    <a:spcPts val="300"/>
                  </a:spcBef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auto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FontTx/>
                  <a:buNone/>
                  <a:defRPr/>
                </a:pPr>
                <a:r>
                  <a:rPr lang="en-US" altLang="en-US" sz="1600" b="1" kern="0" dirty="0">
                    <a:solidFill>
                      <a:srgbClr val="333399"/>
                    </a:solidFill>
                    <a:latin typeface="+mj-lt"/>
                  </a:rPr>
                  <a:t>-0,3</a:t>
                </a:r>
              </a:p>
            </p:txBody>
          </p:sp>
          <p:sp>
            <p:nvSpPr>
              <p:cNvPr id="229" name="Right Bracket 135"/>
              <p:cNvSpPr>
                <a:spLocks/>
              </p:cNvSpPr>
              <p:nvPr/>
            </p:nvSpPr>
            <p:spPr bwMode="auto">
              <a:xfrm>
                <a:off x="8272463" y="2585770"/>
                <a:ext cx="69850" cy="1043382"/>
              </a:xfrm>
              <a:prstGeom prst="rightBracket">
                <a:avLst>
                  <a:gd name="adj" fmla="val 0"/>
                </a:avLst>
              </a:prstGeom>
              <a:no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 lang="en-US" altLang="en-US" sz="1200" b="1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30" name="Rectangle 16"/>
              <p:cNvSpPr>
                <a:spLocks noChangeArrowheads="1"/>
              </p:cNvSpPr>
              <p:nvPr/>
            </p:nvSpPr>
            <p:spPr bwMode="auto">
              <a:xfrm>
                <a:off x="7362070" y="2941243"/>
                <a:ext cx="1121855" cy="184666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ts val="300"/>
                  </a:spcBef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Aft>
                    <a:spcPts val="60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auto">
                  <a:spcBef>
                    <a:spcPct val="20000"/>
                  </a:spcBef>
                  <a:spcAft>
                    <a:spcPct val="0"/>
                  </a:spcAft>
                  <a:buClr>
                    <a:srgbClr val="990000"/>
                  </a:buClr>
                  <a:buFontTx/>
                  <a:buNone/>
                  <a:defRPr/>
                </a:pPr>
                <a:r>
                  <a:rPr lang="en-US" altLang="en-US" sz="1200" kern="0" dirty="0">
                    <a:solidFill>
                      <a:srgbClr val="000066"/>
                    </a:solidFill>
                    <a:latin typeface="+mn-lt"/>
                  </a:rPr>
                  <a:t>p &lt; 0,001</a:t>
                </a:r>
              </a:p>
            </p:txBody>
          </p:sp>
        </p:grpSp>
        <p:sp>
          <p:nvSpPr>
            <p:cNvPr id="231" name="TextBox 12"/>
            <p:cNvSpPr txBox="1">
              <a:spLocks noChangeArrowheads="1"/>
            </p:cNvSpPr>
            <p:nvPr/>
          </p:nvSpPr>
          <p:spPr bwMode="auto">
            <a:xfrm>
              <a:off x="6539635" y="2596660"/>
              <a:ext cx="3651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1" kern="0" dirty="0">
                  <a:solidFill>
                    <a:srgbClr val="333399"/>
                  </a:solidFill>
                  <a:latin typeface="+mn-lt"/>
                </a:rPr>
                <a:t>1,2</a:t>
              </a:r>
            </a:p>
          </p:txBody>
        </p:sp>
        <p:sp>
          <p:nvSpPr>
            <p:cNvPr id="232" name="TextBox 12"/>
            <p:cNvSpPr txBox="1">
              <a:spLocks noChangeArrowheads="1"/>
            </p:cNvSpPr>
            <p:nvPr/>
          </p:nvSpPr>
          <p:spPr bwMode="auto">
            <a:xfrm>
              <a:off x="6432757" y="3679421"/>
              <a:ext cx="538956" cy="280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ts val="300"/>
                </a:spcBef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Aft>
                  <a:spcPts val="600"/>
                </a:spcAft>
                <a:buClr>
                  <a:srgbClr val="C00000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auto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1" kern="0" dirty="0">
                  <a:solidFill>
                    <a:srgbClr val="333399"/>
                  </a:solidFill>
                  <a:latin typeface="+mn-lt"/>
                </a:rPr>
                <a:t>-0,1</a:t>
              </a:r>
            </a:p>
          </p:txBody>
        </p:sp>
      </p:grpSp>
      <p:sp>
        <p:nvSpPr>
          <p:cNvPr id="234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</a:p>
        </p:txBody>
      </p:sp>
      <p:sp>
        <p:nvSpPr>
          <p:cNvPr id="200" name="Text Box 2"/>
          <p:cNvSpPr txBox="1">
            <a:spLocks noChangeArrowheads="1"/>
          </p:cNvSpPr>
          <p:nvPr/>
        </p:nvSpPr>
        <p:spPr bwMode="auto">
          <a:xfrm>
            <a:off x="250825" y="1123758"/>
            <a:ext cx="8674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Evolution moyenne de la DMO entre J0 et S96 (% et IC 95 %)</a:t>
            </a:r>
          </a:p>
        </p:txBody>
      </p:sp>
      <p:sp>
        <p:nvSpPr>
          <p:cNvPr id="206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  <p:sp>
        <p:nvSpPr>
          <p:cNvPr id="235" name="Text Box 3"/>
          <p:cNvSpPr txBox="1">
            <a:spLocks noChangeArrowheads="1"/>
          </p:cNvSpPr>
          <p:nvPr/>
        </p:nvSpPr>
        <p:spPr bwMode="auto">
          <a:xfrm>
            <a:off x="752528" y="6409754"/>
            <a:ext cx="83936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</a:rPr>
              <a:t>Gallant J, CROI 2016, Abs. 29, </a:t>
            </a:r>
            <a:r>
              <a:rPr lang="fr-FR" sz="1200" i="1" dirty="0">
                <a:solidFill>
                  <a:srgbClr val="CC3300"/>
                </a:solidFill>
              </a:rPr>
              <a:t>Gallant J. Lancet HIV. </a:t>
            </a:r>
            <a:r>
              <a:rPr lang="fr-FR" sz="1200" i="1" dirty="0" smtClean="0">
                <a:solidFill>
                  <a:srgbClr val="CC3300"/>
                </a:solidFill>
              </a:rPr>
              <a:t>2016;3:e158-65,</a:t>
            </a:r>
            <a:br>
              <a:rPr lang="fr-FR" sz="1200" i="1" dirty="0" smtClean="0">
                <a:solidFill>
                  <a:srgbClr val="CC3300"/>
                </a:solidFill>
              </a:rPr>
            </a:br>
            <a:r>
              <a:rPr lang="fr-FR" sz="1200" i="1" dirty="0" err="1" smtClean="0">
                <a:solidFill>
                  <a:srgbClr val="CC3300"/>
                </a:solidFill>
              </a:rPr>
              <a:t>Raffi</a:t>
            </a:r>
            <a:r>
              <a:rPr lang="fr-FR" sz="1200" i="1" dirty="0" smtClean="0">
                <a:solidFill>
                  <a:srgbClr val="CC3300"/>
                </a:solidFill>
              </a:rPr>
              <a:t> </a:t>
            </a:r>
            <a:r>
              <a:rPr lang="fr-FR" sz="1200" i="1" dirty="0">
                <a:solidFill>
                  <a:srgbClr val="CC3300"/>
                </a:solidFill>
              </a:rPr>
              <a:t>F. J </a:t>
            </a:r>
            <a:r>
              <a:rPr lang="fr-FR" sz="1200" i="1" dirty="0" err="1">
                <a:solidFill>
                  <a:srgbClr val="CC3300"/>
                </a:solidFill>
              </a:rPr>
              <a:t>Acquir</a:t>
            </a:r>
            <a:r>
              <a:rPr lang="fr-FR" sz="1200" i="1" dirty="0">
                <a:solidFill>
                  <a:srgbClr val="CC3300"/>
                </a:solidFill>
              </a:rPr>
              <a:t> Immune </a:t>
            </a:r>
            <a:r>
              <a:rPr lang="fr-FR" sz="1200" i="1" dirty="0" err="1">
                <a:solidFill>
                  <a:srgbClr val="CC3300"/>
                </a:solidFill>
              </a:rPr>
              <a:t>Defic</a:t>
            </a:r>
            <a:r>
              <a:rPr lang="fr-FR" sz="1200" i="1" dirty="0">
                <a:solidFill>
                  <a:srgbClr val="CC3300"/>
                </a:solidFill>
              </a:rPr>
              <a:t> </a:t>
            </a:r>
            <a:r>
              <a:rPr lang="fr-FR" sz="1200" i="1" dirty="0" err="1">
                <a:solidFill>
                  <a:srgbClr val="CC3300"/>
                </a:solidFill>
              </a:rPr>
              <a:t>Syndr</a:t>
            </a:r>
            <a:r>
              <a:rPr lang="fr-FR" sz="1200" i="1" dirty="0">
                <a:solidFill>
                  <a:srgbClr val="CC3300"/>
                </a:solidFill>
              </a:rPr>
              <a:t>. 2017;75:226-31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6590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798" y="1595644"/>
            <a:ext cx="4542049" cy="480600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r-FR" sz="1700" dirty="0">
                <a:solidFill>
                  <a:srgbClr val="000066"/>
                </a:solidFill>
              </a:rPr>
              <a:t>La distribution du statut osseux (normal, ostéopénie, ostéoporose) ajustée sur le statut à l’inclusion était significativement différente entre les 2 groupes à S48 </a:t>
            </a:r>
          </a:p>
          <a:p>
            <a:pPr lvl="1">
              <a:spcBef>
                <a:spcPts val="600"/>
              </a:spcBef>
            </a:pPr>
            <a:r>
              <a:rPr lang="fr-FR" sz="1700" dirty="0"/>
              <a:t>Au niveau de la hanche (p = 0,012) </a:t>
            </a:r>
          </a:p>
          <a:p>
            <a:pPr lvl="1">
              <a:spcBef>
                <a:spcPts val="600"/>
              </a:spcBef>
            </a:pPr>
            <a:r>
              <a:rPr lang="fr-FR" sz="1700" dirty="0"/>
              <a:t>Et du rachis (p = 0,037)</a:t>
            </a:r>
            <a:br>
              <a:rPr lang="fr-FR" sz="1700" dirty="0"/>
            </a:br>
            <a:endParaRPr lang="fr-FR" sz="1700" dirty="0"/>
          </a:p>
          <a:p>
            <a:pPr>
              <a:spcBef>
                <a:spcPts val="600"/>
              </a:spcBef>
            </a:pPr>
            <a:r>
              <a:rPr lang="fr-FR" sz="1700" dirty="0">
                <a:solidFill>
                  <a:srgbClr val="000066"/>
                </a:solidFill>
              </a:rPr>
              <a:t>En raison d’un % plus élevé de patients dans le groupe F/TAF avec amélioration de la DMO (i.e. évolution de ostéopénie pour normale, de ostéoporose pour normale ou ostéopénie), et de manière concomitante, un % plus faible de patients dans le groupe F/TAF avec aggravation de la DMO (i.e. évolution de normale pour ostéopénie ou ostéoporose, ou d’ostéopénie pour ostéoporose)</a:t>
            </a: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GS-US-311-1089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50825" y="1123758"/>
            <a:ext cx="8674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Modification du statut osseux à S48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GS-US-311-1089 : switch TDF pour TAF</a:t>
            </a:r>
          </a:p>
        </p:txBody>
      </p:sp>
      <p:grpSp>
        <p:nvGrpSpPr>
          <p:cNvPr id="10" name="Groupe 1"/>
          <p:cNvGrpSpPr/>
          <p:nvPr/>
        </p:nvGrpSpPr>
        <p:grpSpPr>
          <a:xfrm>
            <a:off x="4683547" y="1948392"/>
            <a:ext cx="4262904" cy="3811891"/>
            <a:chOff x="4613015" y="1948392"/>
            <a:chExt cx="4333477" cy="3811891"/>
          </a:xfrm>
        </p:grpSpPr>
        <p:sp>
          <p:nvSpPr>
            <p:cNvPr id="11" name="AutoShape 165"/>
            <p:cNvSpPr>
              <a:spLocks noChangeArrowheads="1"/>
            </p:cNvSpPr>
            <p:nvPr/>
          </p:nvSpPr>
          <p:spPr bwMode="auto">
            <a:xfrm>
              <a:off x="5182217" y="1948392"/>
              <a:ext cx="2994284" cy="3549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5325076" y="2101405"/>
              <a:ext cx="68901" cy="68900"/>
            </a:xfrm>
            <a:custGeom>
              <a:avLst/>
              <a:gdLst>
                <a:gd name="T0" fmla="*/ 0 w 79"/>
                <a:gd name="T1" fmla="*/ 0 h 79"/>
                <a:gd name="T2" fmla="*/ 0 w 79"/>
                <a:gd name="T3" fmla="*/ 79 h 79"/>
                <a:gd name="T4" fmla="*/ 79 w 79"/>
                <a:gd name="T5" fmla="*/ 79 h 79"/>
                <a:gd name="T6" fmla="*/ 79 w 79"/>
                <a:gd name="T7" fmla="*/ 0 h 79"/>
                <a:gd name="T8" fmla="*/ 0 w 79"/>
                <a:gd name="T9" fmla="*/ 0 h 79"/>
                <a:gd name="T10" fmla="*/ 0 w 79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79">
                  <a:moveTo>
                    <a:pt x="0" y="0"/>
                  </a:moveTo>
                  <a:lnTo>
                    <a:pt x="0" y="79"/>
                  </a:lnTo>
                  <a:lnTo>
                    <a:pt x="79" y="79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rgbClr val="92D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6129389" y="2101405"/>
              <a:ext cx="70667" cy="68900"/>
            </a:xfrm>
            <a:custGeom>
              <a:avLst/>
              <a:gdLst>
                <a:gd name="T0" fmla="*/ 0 w 78"/>
                <a:gd name="T1" fmla="*/ 0 h 79"/>
                <a:gd name="T2" fmla="*/ 0 w 78"/>
                <a:gd name="T3" fmla="*/ 79 h 79"/>
                <a:gd name="T4" fmla="*/ 78 w 78"/>
                <a:gd name="T5" fmla="*/ 79 h 79"/>
                <a:gd name="T6" fmla="*/ 78 w 78"/>
                <a:gd name="T7" fmla="*/ 0 h 79"/>
                <a:gd name="T8" fmla="*/ 0 w 78"/>
                <a:gd name="T9" fmla="*/ 0 h 79"/>
                <a:gd name="T10" fmla="*/ 0 w 78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79">
                  <a:moveTo>
                    <a:pt x="0" y="0"/>
                  </a:moveTo>
                  <a:lnTo>
                    <a:pt x="0" y="79"/>
                  </a:lnTo>
                  <a:lnTo>
                    <a:pt x="78" y="79"/>
                  </a:lnTo>
                  <a:lnTo>
                    <a:pt x="7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7099796" y="2101405"/>
              <a:ext cx="67134" cy="68900"/>
            </a:xfrm>
            <a:custGeom>
              <a:avLst/>
              <a:gdLst>
                <a:gd name="T0" fmla="*/ 0 w 77"/>
                <a:gd name="T1" fmla="*/ 0 h 79"/>
                <a:gd name="T2" fmla="*/ 0 w 77"/>
                <a:gd name="T3" fmla="*/ 79 h 79"/>
                <a:gd name="T4" fmla="*/ 77 w 77"/>
                <a:gd name="T5" fmla="*/ 79 h 79"/>
                <a:gd name="T6" fmla="*/ 77 w 77"/>
                <a:gd name="T7" fmla="*/ 0 h 79"/>
                <a:gd name="T8" fmla="*/ 0 w 77"/>
                <a:gd name="T9" fmla="*/ 0 h 79"/>
                <a:gd name="T10" fmla="*/ 0 w 77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79">
                  <a:moveTo>
                    <a:pt x="0" y="0"/>
                  </a:moveTo>
                  <a:lnTo>
                    <a:pt x="0" y="79"/>
                  </a:lnTo>
                  <a:lnTo>
                    <a:pt x="77" y="79"/>
                  </a:lnTo>
                  <a:lnTo>
                    <a:pt x="7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00B0F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5036660" y="2951613"/>
              <a:ext cx="1835586" cy="1855020"/>
            </a:xfrm>
            <a:custGeom>
              <a:avLst/>
              <a:gdLst>
                <a:gd name="T0" fmla="*/ 2077 w 2077"/>
                <a:gd name="T1" fmla="*/ 2098 h 2098"/>
                <a:gd name="T2" fmla="*/ 0 w 2077"/>
                <a:gd name="T3" fmla="*/ 2098 h 2098"/>
                <a:gd name="T4" fmla="*/ 0 w 2077"/>
                <a:gd name="T5" fmla="*/ 0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77" h="2098">
                  <a:moveTo>
                    <a:pt x="2077" y="2098"/>
                  </a:moveTo>
                  <a:lnTo>
                    <a:pt x="0" y="2098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>
              <a:off x="4981893" y="2963980"/>
              <a:ext cx="5476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4981893" y="3333217"/>
              <a:ext cx="5476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8" name="Line 21"/>
            <p:cNvSpPr>
              <a:spLocks noChangeShapeType="1"/>
            </p:cNvSpPr>
            <p:nvPr/>
          </p:nvSpPr>
          <p:spPr bwMode="auto">
            <a:xfrm>
              <a:off x="4981893" y="3700688"/>
              <a:ext cx="5476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>
              <a:off x="4981893" y="4068158"/>
              <a:ext cx="5476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0" name="Line 23"/>
            <p:cNvSpPr>
              <a:spLocks noChangeShapeType="1"/>
            </p:cNvSpPr>
            <p:nvPr/>
          </p:nvSpPr>
          <p:spPr bwMode="auto">
            <a:xfrm>
              <a:off x="4981893" y="4437395"/>
              <a:ext cx="5476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1" name="Line 24"/>
            <p:cNvSpPr>
              <a:spLocks noChangeShapeType="1"/>
            </p:cNvSpPr>
            <p:nvPr/>
          </p:nvSpPr>
          <p:spPr bwMode="auto">
            <a:xfrm>
              <a:off x="4981893" y="4806633"/>
              <a:ext cx="5476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2" name="Freeform 37"/>
            <p:cNvSpPr>
              <a:spLocks/>
            </p:cNvSpPr>
            <p:nvPr/>
          </p:nvSpPr>
          <p:spPr bwMode="auto">
            <a:xfrm>
              <a:off x="6054270" y="2963980"/>
              <a:ext cx="272070" cy="98934"/>
            </a:xfrm>
            <a:custGeom>
              <a:avLst/>
              <a:gdLst>
                <a:gd name="T0" fmla="*/ 308 w 308"/>
                <a:gd name="T1" fmla="*/ 110 h 110"/>
                <a:gd name="T2" fmla="*/ 308 w 308"/>
                <a:gd name="T3" fmla="*/ 0 h 110"/>
                <a:gd name="T4" fmla="*/ 0 w 308"/>
                <a:gd name="T5" fmla="*/ 0 h 110"/>
                <a:gd name="T6" fmla="*/ 0 w 308"/>
                <a:gd name="T7" fmla="*/ 110 h 110"/>
                <a:gd name="T8" fmla="*/ 308 w 308"/>
                <a:gd name="T9" fmla="*/ 110 h 110"/>
                <a:gd name="T10" fmla="*/ 308 w 308"/>
                <a:gd name="T11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110">
                  <a:moveTo>
                    <a:pt x="308" y="110"/>
                  </a:moveTo>
                  <a:lnTo>
                    <a:pt x="308" y="0"/>
                  </a:lnTo>
                  <a:lnTo>
                    <a:pt x="0" y="0"/>
                  </a:lnTo>
                  <a:lnTo>
                    <a:pt x="0" y="110"/>
                  </a:lnTo>
                  <a:lnTo>
                    <a:pt x="308" y="110"/>
                  </a:lnTo>
                  <a:lnTo>
                    <a:pt x="308" y="110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00B0F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3" name="Freeform 38"/>
            <p:cNvSpPr>
              <a:spLocks/>
            </p:cNvSpPr>
            <p:nvPr/>
          </p:nvSpPr>
          <p:spPr bwMode="auto">
            <a:xfrm>
              <a:off x="6054270" y="3062914"/>
              <a:ext cx="272070" cy="641306"/>
            </a:xfrm>
            <a:custGeom>
              <a:avLst/>
              <a:gdLst>
                <a:gd name="T0" fmla="*/ 308 w 308"/>
                <a:gd name="T1" fmla="*/ 726 h 726"/>
                <a:gd name="T2" fmla="*/ 308 w 308"/>
                <a:gd name="T3" fmla="*/ 0 h 726"/>
                <a:gd name="T4" fmla="*/ 0 w 308"/>
                <a:gd name="T5" fmla="*/ 0 h 726"/>
                <a:gd name="T6" fmla="*/ 0 w 308"/>
                <a:gd name="T7" fmla="*/ 726 h 726"/>
                <a:gd name="T8" fmla="*/ 308 w 308"/>
                <a:gd name="T9" fmla="*/ 726 h 726"/>
                <a:gd name="T10" fmla="*/ 308 w 308"/>
                <a:gd name="T11" fmla="*/ 726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726">
                  <a:moveTo>
                    <a:pt x="308" y="726"/>
                  </a:moveTo>
                  <a:lnTo>
                    <a:pt x="308" y="0"/>
                  </a:lnTo>
                  <a:lnTo>
                    <a:pt x="0" y="0"/>
                  </a:lnTo>
                  <a:lnTo>
                    <a:pt x="0" y="726"/>
                  </a:lnTo>
                  <a:lnTo>
                    <a:pt x="308" y="726"/>
                  </a:lnTo>
                  <a:lnTo>
                    <a:pt x="308" y="726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4" name="Freeform 39"/>
            <p:cNvSpPr>
              <a:spLocks/>
            </p:cNvSpPr>
            <p:nvPr/>
          </p:nvSpPr>
          <p:spPr bwMode="auto">
            <a:xfrm>
              <a:off x="6054270" y="3704221"/>
              <a:ext cx="272070" cy="1102412"/>
            </a:xfrm>
            <a:custGeom>
              <a:avLst/>
              <a:gdLst>
                <a:gd name="T0" fmla="*/ 308 w 308"/>
                <a:gd name="T1" fmla="*/ 0 h 1248"/>
                <a:gd name="T2" fmla="*/ 0 w 308"/>
                <a:gd name="T3" fmla="*/ 0 h 1248"/>
                <a:gd name="T4" fmla="*/ 0 w 308"/>
                <a:gd name="T5" fmla="*/ 1248 h 1248"/>
                <a:gd name="T6" fmla="*/ 308 w 308"/>
                <a:gd name="T7" fmla="*/ 1248 h 1248"/>
                <a:gd name="T8" fmla="*/ 308 w 308"/>
                <a:gd name="T9" fmla="*/ 0 h 1248"/>
                <a:gd name="T10" fmla="*/ 308 w 308"/>
                <a:gd name="T11" fmla="*/ 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1248">
                  <a:moveTo>
                    <a:pt x="308" y="0"/>
                  </a:moveTo>
                  <a:lnTo>
                    <a:pt x="0" y="0"/>
                  </a:lnTo>
                  <a:lnTo>
                    <a:pt x="0" y="1248"/>
                  </a:lnTo>
                  <a:lnTo>
                    <a:pt x="308" y="1248"/>
                  </a:lnTo>
                  <a:lnTo>
                    <a:pt x="308" y="0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rgbClr val="92D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5" name="Freeform 40"/>
            <p:cNvSpPr>
              <a:spLocks/>
            </p:cNvSpPr>
            <p:nvPr/>
          </p:nvSpPr>
          <p:spPr bwMode="auto">
            <a:xfrm>
              <a:off x="6515376" y="2963980"/>
              <a:ext cx="272070" cy="90100"/>
            </a:xfrm>
            <a:custGeom>
              <a:avLst/>
              <a:gdLst>
                <a:gd name="T0" fmla="*/ 0 w 307"/>
                <a:gd name="T1" fmla="*/ 0 h 101"/>
                <a:gd name="T2" fmla="*/ 0 w 307"/>
                <a:gd name="T3" fmla="*/ 101 h 101"/>
                <a:gd name="T4" fmla="*/ 307 w 307"/>
                <a:gd name="T5" fmla="*/ 101 h 101"/>
                <a:gd name="T6" fmla="*/ 307 w 307"/>
                <a:gd name="T7" fmla="*/ 0 h 101"/>
                <a:gd name="T8" fmla="*/ 0 w 307"/>
                <a:gd name="T9" fmla="*/ 0 h 101"/>
                <a:gd name="T10" fmla="*/ 0 w 307"/>
                <a:gd name="T11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101">
                  <a:moveTo>
                    <a:pt x="0" y="0"/>
                  </a:moveTo>
                  <a:lnTo>
                    <a:pt x="0" y="101"/>
                  </a:lnTo>
                  <a:lnTo>
                    <a:pt x="307" y="101"/>
                  </a:lnTo>
                  <a:lnTo>
                    <a:pt x="30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00B0F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6" name="Freeform 41"/>
            <p:cNvSpPr>
              <a:spLocks/>
            </p:cNvSpPr>
            <p:nvPr/>
          </p:nvSpPr>
          <p:spPr bwMode="auto">
            <a:xfrm>
              <a:off x="6515376" y="3054081"/>
              <a:ext cx="272070" cy="655440"/>
            </a:xfrm>
            <a:custGeom>
              <a:avLst/>
              <a:gdLst>
                <a:gd name="T0" fmla="*/ 307 w 307"/>
                <a:gd name="T1" fmla="*/ 0 h 743"/>
                <a:gd name="T2" fmla="*/ 0 w 307"/>
                <a:gd name="T3" fmla="*/ 0 h 743"/>
                <a:gd name="T4" fmla="*/ 0 w 307"/>
                <a:gd name="T5" fmla="*/ 743 h 743"/>
                <a:gd name="T6" fmla="*/ 307 w 307"/>
                <a:gd name="T7" fmla="*/ 743 h 743"/>
                <a:gd name="T8" fmla="*/ 307 w 307"/>
                <a:gd name="T9" fmla="*/ 0 h 743"/>
                <a:gd name="T10" fmla="*/ 307 w 307"/>
                <a:gd name="T11" fmla="*/ 0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743">
                  <a:moveTo>
                    <a:pt x="307" y="0"/>
                  </a:moveTo>
                  <a:lnTo>
                    <a:pt x="0" y="0"/>
                  </a:lnTo>
                  <a:lnTo>
                    <a:pt x="0" y="743"/>
                  </a:lnTo>
                  <a:lnTo>
                    <a:pt x="307" y="743"/>
                  </a:lnTo>
                  <a:lnTo>
                    <a:pt x="307" y="0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7" name="Freeform 42"/>
            <p:cNvSpPr>
              <a:spLocks/>
            </p:cNvSpPr>
            <p:nvPr/>
          </p:nvSpPr>
          <p:spPr bwMode="auto">
            <a:xfrm>
              <a:off x="6515376" y="3709521"/>
              <a:ext cx="272070" cy="1097111"/>
            </a:xfrm>
            <a:custGeom>
              <a:avLst/>
              <a:gdLst>
                <a:gd name="T0" fmla="*/ 307 w 307"/>
                <a:gd name="T1" fmla="*/ 0 h 1240"/>
                <a:gd name="T2" fmla="*/ 0 w 307"/>
                <a:gd name="T3" fmla="*/ 0 h 1240"/>
                <a:gd name="T4" fmla="*/ 0 w 307"/>
                <a:gd name="T5" fmla="*/ 1240 h 1240"/>
                <a:gd name="T6" fmla="*/ 307 w 307"/>
                <a:gd name="T7" fmla="*/ 1240 h 1240"/>
                <a:gd name="T8" fmla="*/ 307 w 307"/>
                <a:gd name="T9" fmla="*/ 0 h 1240"/>
                <a:gd name="T10" fmla="*/ 307 w 307"/>
                <a:gd name="T11" fmla="*/ 0 h 1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1240">
                  <a:moveTo>
                    <a:pt x="307" y="0"/>
                  </a:moveTo>
                  <a:lnTo>
                    <a:pt x="0" y="0"/>
                  </a:lnTo>
                  <a:lnTo>
                    <a:pt x="0" y="1240"/>
                  </a:lnTo>
                  <a:lnTo>
                    <a:pt x="307" y="1240"/>
                  </a:lnTo>
                  <a:lnTo>
                    <a:pt x="307" y="0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rgbClr val="92D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8" name="Freeform 43"/>
            <p:cNvSpPr>
              <a:spLocks/>
            </p:cNvSpPr>
            <p:nvPr/>
          </p:nvSpPr>
          <p:spPr bwMode="auto">
            <a:xfrm>
              <a:off x="5594932" y="2963980"/>
              <a:ext cx="272070" cy="70667"/>
            </a:xfrm>
            <a:custGeom>
              <a:avLst/>
              <a:gdLst>
                <a:gd name="T0" fmla="*/ 307 w 307"/>
                <a:gd name="T1" fmla="*/ 78 h 78"/>
                <a:gd name="T2" fmla="*/ 307 w 307"/>
                <a:gd name="T3" fmla="*/ 0 h 78"/>
                <a:gd name="T4" fmla="*/ 0 w 307"/>
                <a:gd name="T5" fmla="*/ 0 h 78"/>
                <a:gd name="T6" fmla="*/ 0 w 307"/>
                <a:gd name="T7" fmla="*/ 78 h 78"/>
                <a:gd name="T8" fmla="*/ 307 w 307"/>
                <a:gd name="T9" fmla="*/ 78 h 78"/>
                <a:gd name="T10" fmla="*/ 307 w 307"/>
                <a:gd name="T11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78">
                  <a:moveTo>
                    <a:pt x="307" y="78"/>
                  </a:moveTo>
                  <a:lnTo>
                    <a:pt x="307" y="0"/>
                  </a:lnTo>
                  <a:lnTo>
                    <a:pt x="0" y="0"/>
                  </a:lnTo>
                  <a:lnTo>
                    <a:pt x="0" y="78"/>
                  </a:lnTo>
                  <a:lnTo>
                    <a:pt x="307" y="78"/>
                  </a:lnTo>
                  <a:lnTo>
                    <a:pt x="307" y="78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00B0F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9" name="Freeform 44"/>
            <p:cNvSpPr>
              <a:spLocks/>
            </p:cNvSpPr>
            <p:nvPr/>
          </p:nvSpPr>
          <p:spPr bwMode="auto">
            <a:xfrm>
              <a:off x="5594932" y="3034647"/>
              <a:ext cx="272070" cy="722574"/>
            </a:xfrm>
            <a:custGeom>
              <a:avLst/>
              <a:gdLst>
                <a:gd name="T0" fmla="*/ 307 w 307"/>
                <a:gd name="T1" fmla="*/ 0 h 818"/>
                <a:gd name="T2" fmla="*/ 0 w 307"/>
                <a:gd name="T3" fmla="*/ 0 h 818"/>
                <a:gd name="T4" fmla="*/ 0 w 307"/>
                <a:gd name="T5" fmla="*/ 818 h 818"/>
                <a:gd name="T6" fmla="*/ 307 w 307"/>
                <a:gd name="T7" fmla="*/ 818 h 818"/>
                <a:gd name="T8" fmla="*/ 307 w 307"/>
                <a:gd name="T9" fmla="*/ 0 h 818"/>
                <a:gd name="T10" fmla="*/ 307 w 307"/>
                <a:gd name="T11" fmla="*/ 0 h 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818">
                  <a:moveTo>
                    <a:pt x="307" y="0"/>
                  </a:moveTo>
                  <a:lnTo>
                    <a:pt x="0" y="0"/>
                  </a:lnTo>
                  <a:lnTo>
                    <a:pt x="0" y="818"/>
                  </a:lnTo>
                  <a:lnTo>
                    <a:pt x="307" y="818"/>
                  </a:lnTo>
                  <a:lnTo>
                    <a:pt x="307" y="0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0" name="Freeform 45"/>
            <p:cNvSpPr>
              <a:spLocks/>
            </p:cNvSpPr>
            <p:nvPr/>
          </p:nvSpPr>
          <p:spPr bwMode="auto">
            <a:xfrm>
              <a:off x="5594932" y="3757222"/>
              <a:ext cx="272070" cy="1049411"/>
            </a:xfrm>
            <a:custGeom>
              <a:avLst/>
              <a:gdLst>
                <a:gd name="T0" fmla="*/ 307 w 307"/>
                <a:gd name="T1" fmla="*/ 0 h 1188"/>
                <a:gd name="T2" fmla="*/ 0 w 307"/>
                <a:gd name="T3" fmla="*/ 0 h 1188"/>
                <a:gd name="T4" fmla="*/ 0 w 307"/>
                <a:gd name="T5" fmla="*/ 1188 h 1188"/>
                <a:gd name="T6" fmla="*/ 307 w 307"/>
                <a:gd name="T7" fmla="*/ 1188 h 1188"/>
                <a:gd name="T8" fmla="*/ 307 w 307"/>
                <a:gd name="T9" fmla="*/ 0 h 1188"/>
                <a:gd name="T10" fmla="*/ 307 w 307"/>
                <a:gd name="T11" fmla="*/ 0 h 1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1188">
                  <a:moveTo>
                    <a:pt x="307" y="0"/>
                  </a:moveTo>
                  <a:lnTo>
                    <a:pt x="0" y="0"/>
                  </a:lnTo>
                  <a:lnTo>
                    <a:pt x="0" y="1188"/>
                  </a:lnTo>
                  <a:lnTo>
                    <a:pt x="307" y="1188"/>
                  </a:lnTo>
                  <a:lnTo>
                    <a:pt x="307" y="0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rgbClr val="92D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1" name="Freeform 46"/>
            <p:cNvSpPr>
              <a:spLocks/>
            </p:cNvSpPr>
            <p:nvPr/>
          </p:nvSpPr>
          <p:spPr bwMode="auto">
            <a:xfrm>
              <a:off x="5135594" y="2963980"/>
              <a:ext cx="272070" cy="114834"/>
            </a:xfrm>
            <a:custGeom>
              <a:avLst/>
              <a:gdLst>
                <a:gd name="T0" fmla="*/ 307 w 307"/>
                <a:gd name="T1" fmla="*/ 129 h 129"/>
                <a:gd name="T2" fmla="*/ 307 w 307"/>
                <a:gd name="T3" fmla="*/ 0 h 129"/>
                <a:gd name="T4" fmla="*/ 0 w 307"/>
                <a:gd name="T5" fmla="*/ 0 h 129"/>
                <a:gd name="T6" fmla="*/ 0 w 307"/>
                <a:gd name="T7" fmla="*/ 129 h 129"/>
                <a:gd name="T8" fmla="*/ 307 w 307"/>
                <a:gd name="T9" fmla="*/ 129 h 129"/>
                <a:gd name="T10" fmla="*/ 307 w 307"/>
                <a:gd name="T11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129">
                  <a:moveTo>
                    <a:pt x="307" y="129"/>
                  </a:moveTo>
                  <a:lnTo>
                    <a:pt x="307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307" y="129"/>
                  </a:lnTo>
                  <a:lnTo>
                    <a:pt x="307" y="129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00B0F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2" name="Freeform 47"/>
            <p:cNvSpPr>
              <a:spLocks/>
            </p:cNvSpPr>
            <p:nvPr/>
          </p:nvSpPr>
          <p:spPr bwMode="auto">
            <a:xfrm>
              <a:off x="5135594" y="3078815"/>
              <a:ext cx="272070" cy="733174"/>
            </a:xfrm>
            <a:custGeom>
              <a:avLst/>
              <a:gdLst>
                <a:gd name="T0" fmla="*/ 307 w 307"/>
                <a:gd name="T1" fmla="*/ 830 h 830"/>
                <a:gd name="T2" fmla="*/ 307 w 307"/>
                <a:gd name="T3" fmla="*/ 0 h 830"/>
                <a:gd name="T4" fmla="*/ 0 w 307"/>
                <a:gd name="T5" fmla="*/ 0 h 830"/>
                <a:gd name="T6" fmla="*/ 0 w 307"/>
                <a:gd name="T7" fmla="*/ 830 h 830"/>
                <a:gd name="T8" fmla="*/ 307 w 307"/>
                <a:gd name="T9" fmla="*/ 830 h 830"/>
                <a:gd name="T10" fmla="*/ 307 w 307"/>
                <a:gd name="T11" fmla="*/ 830 h 8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830">
                  <a:moveTo>
                    <a:pt x="307" y="830"/>
                  </a:moveTo>
                  <a:lnTo>
                    <a:pt x="307" y="0"/>
                  </a:lnTo>
                  <a:lnTo>
                    <a:pt x="0" y="0"/>
                  </a:lnTo>
                  <a:lnTo>
                    <a:pt x="0" y="830"/>
                  </a:lnTo>
                  <a:lnTo>
                    <a:pt x="307" y="830"/>
                  </a:lnTo>
                  <a:lnTo>
                    <a:pt x="307" y="83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3" name="Freeform 48"/>
            <p:cNvSpPr>
              <a:spLocks/>
            </p:cNvSpPr>
            <p:nvPr/>
          </p:nvSpPr>
          <p:spPr bwMode="auto">
            <a:xfrm>
              <a:off x="5135594" y="3811989"/>
              <a:ext cx="272070" cy="994643"/>
            </a:xfrm>
            <a:custGeom>
              <a:avLst/>
              <a:gdLst>
                <a:gd name="T0" fmla="*/ 307 w 307"/>
                <a:gd name="T1" fmla="*/ 1125 h 1125"/>
                <a:gd name="T2" fmla="*/ 307 w 307"/>
                <a:gd name="T3" fmla="*/ 0 h 1125"/>
                <a:gd name="T4" fmla="*/ 0 w 307"/>
                <a:gd name="T5" fmla="*/ 0 h 1125"/>
                <a:gd name="T6" fmla="*/ 0 w 307"/>
                <a:gd name="T7" fmla="*/ 1125 h 1125"/>
                <a:gd name="T8" fmla="*/ 307 w 307"/>
                <a:gd name="T9" fmla="*/ 1125 h 1125"/>
                <a:gd name="T10" fmla="*/ 307 w 307"/>
                <a:gd name="T11" fmla="*/ 1125 h 1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1125">
                  <a:moveTo>
                    <a:pt x="307" y="1125"/>
                  </a:moveTo>
                  <a:lnTo>
                    <a:pt x="307" y="0"/>
                  </a:lnTo>
                  <a:lnTo>
                    <a:pt x="0" y="0"/>
                  </a:lnTo>
                  <a:lnTo>
                    <a:pt x="0" y="1125"/>
                  </a:lnTo>
                  <a:lnTo>
                    <a:pt x="307" y="1125"/>
                  </a:lnTo>
                  <a:lnTo>
                    <a:pt x="307" y="1125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rgbClr val="92D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4" name="Freeform 25"/>
            <p:cNvSpPr>
              <a:spLocks/>
            </p:cNvSpPr>
            <p:nvPr/>
          </p:nvSpPr>
          <p:spPr bwMode="auto">
            <a:xfrm>
              <a:off x="8124825" y="2951613"/>
              <a:ext cx="270303" cy="24734"/>
            </a:xfrm>
            <a:custGeom>
              <a:avLst/>
              <a:gdLst>
                <a:gd name="T0" fmla="*/ 308 w 308"/>
                <a:gd name="T1" fmla="*/ 26 h 26"/>
                <a:gd name="T2" fmla="*/ 308 w 308"/>
                <a:gd name="T3" fmla="*/ 0 h 26"/>
                <a:gd name="T4" fmla="*/ 0 w 308"/>
                <a:gd name="T5" fmla="*/ 0 h 26"/>
                <a:gd name="T6" fmla="*/ 0 w 308"/>
                <a:gd name="T7" fmla="*/ 26 h 26"/>
                <a:gd name="T8" fmla="*/ 308 w 308"/>
                <a:gd name="T9" fmla="*/ 26 h 26"/>
                <a:gd name="T10" fmla="*/ 308 w 308"/>
                <a:gd name="T1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26">
                  <a:moveTo>
                    <a:pt x="308" y="26"/>
                  </a:moveTo>
                  <a:lnTo>
                    <a:pt x="308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308" y="26"/>
                  </a:lnTo>
                  <a:lnTo>
                    <a:pt x="308" y="26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00B0F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5" name="Freeform 26"/>
            <p:cNvSpPr>
              <a:spLocks/>
            </p:cNvSpPr>
            <p:nvPr/>
          </p:nvSpPr>
          <p:spPr bwMode="auto">
            <a:xfrm>
              <a:off x="8124825" y="2976347"/>
              <a:ext cx="270303" cy="628940"/>
            </a:xfrm>
            <a:custGeom>
              <a:avLst/>
              <a:gdLst>
                <a:gd name="T0" fmla="*/ 308 w 308"/>
                <a:gd name="T1" fmla="*/ 713 h 713"/>
                <a:gd name="T2" fmla="*/ 308 w 308"/>
                <a:gd name="T3" fmla="*/ 0 h 713"/>
                <a:gd name="T4" fmla="*/ 0 w 308"/>
                <a:gd name="T5" fmla="*/ 0 h 713"/>
                <a:gd name="T6" fmla="*/ 0 w 308"/>
                <a:gd name="T7" fmla="*/ 713 h 713"/>
                <a:gd name="T8" fmla="*/ 308 w 308"/>
                <a:gd name="T9" fmla="*/ 713 h 713"/>
                <a:gd name="T10" fmla="*/ 308 w 308"/>
                <a:gd name="T11" fmla="*/ 71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713">
                  <a:moveTo>
                    <a:pt x="308" y="713"/>
                  </a:moveTo>
                  <a:lnTo>
                    <a:pt x="308" y="0"/>
                  </a:lnTo>
                  <a:lnTo>
                    <a:pt x="0" y="0"/>
                  </a:lnTo>
                  <a:lnTo>
                    <a:pt x="0" y="713"/>
                  </a:lnTo>
                  <a:lnTo>
                    <a:pt x="308" y="713"/>
                  </a:lnTo>
                  <a:lnTo>
                    <a:pt x="308" y="713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6" name="Freeform 27"/>
            <p:cNvSpPr>
              <a:spLocks/>
            </p:cNvSpPr>
            <p:nvPr/>
          </p:nvSpPr>
          <p:spPr bwMode="auto">
            <a:xfrm>
              <a:off x="8124825" y="3605287"/>
              <a:ext cx="270303" cy="1188979"/>
            </a:xfrm>
            <a:custGeom>
              <a:avLst/>
              <a:gdLst>
                <a:gd name="T0" fmla="*/ 308 w 308"/>
                <a:gd name="T1" fmla="*/ 0 h 1346"/>
                <a:gd name="T2" fmla="*/ 0 w 308"/>
                <a:gd name="T3" fmla="*/ 0 h 1346"/>
                <a:gd name="T4" fmla="*/ 0 w 308"/>
                <a:gd name="T5" fmla="*/ 1346 h 1346"/>
                <a:gd name="T6" fmla="*/ 308 w 308"/>
                <a:gd name="T7" fmla="*/ 1346 h 1346"/>
                <a:gd name="T8" fmla="*/ 308 w 308"/>
                <a:gd name="T9" fmla="*/ 0 h 1346"/>
                <a:gd name="T10" fmla="*/ 308 w 308"/>
                <a:gd name="T11" fmla="*/ 0 h 1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1346">
                  <a:moveTo>
                    <a:pt x="308" y="0"/>
                  </a:moveTo>
                  <a:lnTo>
                    <a:pt x="0" y="0"/>
                  </a:lnTo>
                  <a:lnTo>
                    <a:pt x="0" y="1346"/>
                  </a:lnTo>
                  <a:lnTo>
                    <a:pt x="308" y="1346"/>
                  </a:lnTo>
                  <a:lnTo>
                    <a:pt x="308" y="0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rgbClr val="92D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7" name="Freeform 28"/>
            <p:cNvSpPr>
              <a:spLocks/>
            </p:cNvSpPr>
            <p:nvPr/>
          </p:nvSpPr>
          <p:spPr bwMode="auto">
            <a:xfrm>
              <a:off x="8584164" y="2951613"/>
              <a:ext cx="272070" cy="24734"/>
            </a:xfrm>
            <a:custGeom>
              <a:avLst/>
              <a:gdLst>
                <a:gd name="T0" fmla="*/ 0 w 309"/>
                <a:gd name="T1" fmla="*/ 0 h 26"/>
                <a:gd name="T2" fmla="*/ 0 w 309"/>
                <a:gd name="T3" fmla="*/ 26 h 26"/>
                <a:gd name="T4" fmla="*/ 309 w 309"/>
                <a:gd name="T5" fmla="*/ 26 h 26"/>
                <a:gd name="T6" fmla="*/ 309 w 309"/>
                <a:gd name="T7" fmla="*/ 0 h 26"/>
                <a:gd name="T8" fmla="*/ 0 w 309"/>
                <a:gd name="T9" fmla="*/ 0 h 26"/>
                <a:gd name="T10" fmla="*/ 0 w 309"/>
                <a:gd name="T11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9" h="26">
                  <a:moveTo>
                    <a:pt x="0" y="0"/>
                  </a:moveTo>
                  <a:lnTo>
                    <a:pt x="0" y="26"/>
                  </a:lnTo>
                  <a:lnTo>
                    <a:pt x="309" y="26"/>
                  </a:lnTo>
                  <a:lnTo>
                    <a:pt x="309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00B0F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8" name="Freeform 29"/>
            <p:cNvSpPr>
              <a:spLocks/>
            </p:cNvSpPr>
            <p:nvPr/>
          </p:nvSpPr>
          <p:spPr bwMode="auto">
            <a:xfrm>
              <a:off x="8584164" y="2976347"/>
              <a:ext cx="272070" cy="662506"/>
            </a:xfrm>
            <a:custGeom>
              <a:avLst/>
              <a:gdLst>
                <a:gd name="T0" fmla="*/ 309 w 309"/>
                <a:gd name="T1" fmla="*/ 0 h 750"/>
                <a:gd name="T2" fmla="*/ 0 w 309"/>
                <a:gd name="T3" fmla="*/ 0 h 750"/>
                <a:gd name="T4" fmla="*/ 0 w 309"/>
                <a:gd name="T5" fmla="*/ 750 h 750"/>
                <a:gd name="T6" fmla="*/ 309 w 309"/>
                <a:gd name="T7" fmla="*/ 750 h 750"/>
                <a:gd name="T8" fmla="*/ 309 w 309"/>
                <a:gd name="T9" fmla="*/ 0 h 750"/>
                <a:gd name="T10" fmla="*/ 309 w 309"/>
                <a:gd name="T11" fmla="*/ 0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9" h="750">
                  <a:moveTo>
                    <a:pt x="309" y="0"/>
                  </a:moveTo>
                  <a:lnTo>
                    <a:pt x="0" y="0"/>
                  </a:lnTo>
                  <a:lnTo>
                    <a:pt x="0" y="750"/>
                  </a:lnTo>
                  <a:lnTo>
                    <a:pt x="309" y="750"/>
                  </a:lnTo>
                  <a:lnTo>
                    <a:pt x="309" y="0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9" name="Freeform 30"/>
            <p:cNvSpPr>
              <a:spLocks/>
            </p:cNvSpPr>
            <p:nvPr/>
          </p:nvSpPr>
          <p:spPr bwMode="auto">
            <a:xfrm>
              <a:off x="8584164" y="3638853"/>
              <a:ext cx="272070" cy="1155412"/>
            </a:xfrm>
            <a:custGeom>
              <a:avLst/>
              <a:gdLst>
                <a:gd name="T0" fmla="*/ 309 w 309"/>
                <a:gd name="T1" fmla="*/ 0 h 1309"/>
                <a:gd name="T2" fmla="*/ 0 w 309"/>
                <a:gd name="T3" fmla="*/ 0 h 1309"/>
                <a:gd name="T4" fmla="*/ 0 w 309"/>
                <a:gd name="T5" fmla="*/ 1309 h 1309"/>
                <a:gd name="T6" fmla="*/ 309 w 309"/>
                <a:gd name="T7" fmla="*/ 1309 h 1309"/>
                <a:gd name="T8" fmla="*/ 309 w 309"/>
                <a:gd name="T9" fmla="*/ 0 h 1309"/>
                <a:gd name="T10" fmla="*/ 309 w 309"/>
                <a:gd name="T11" fmla="*/ 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9" h="1309">
                  <a:moveTo>
                    <a:pt x="309" y="0"/>
                  </a:moveTo>
                  <a:lnTo>
                    <a:pt x="0" y="0"/>
                  </a:lnTo>
                  <a:lnTo>
                    <a:pt x="0" y="1309"/>
                  </a:lnTo>
                  <a:lnTo>
                    <a:pt x="309" y="1309"/>
                  </a:lnTo>
                  <a:lnTo>
                    <a:pt x="309" y="0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rgbClr val="92D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7663721" y="2951613"/>
              <a:ext cx="272070" cy="15900"/>
            </a:xfrm>
            <a:custGeom>
              <a:avLst/>
              <a:gdLst>
                <a:gd name="T0" fmla="*/ 308 w 308"/>
                <a:gd name="T1" fmla="*/ 17 h 17"/>
                <a:gd name="T2" fmla="*/ 308 w 308"/>
                <a:gd name="T3" fmla="*/ 0 h 17"/>
                <a:gd name="T4" fmla="*/ 0 w 308"/>
                <a:gd name="T5" fmla="*/ 0 h 17"/>
                <a:gd name="T6" fmla="*/ 0 w 308"/>
                <a:gd name="T7" fmla="*/ 17 h 17"/>
                <a:gd name="T8" fmla="*/ 308 w 308"/>
                <a:gd name="T9" fmla="*/ 17 h 17"/>
                <a:gd name="T10" fmla="*/ 308 w 308"/>
                <a:gd name="T11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17">
                  <a:moveTo>
                    <a:pt x="308" y="17"/>
                  </a:moveTo>
                  <a:lnTo>
                    <a:pt x="308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308" y="17"/>
                  </a:lnTo>
                  <a:lnTo>
                    <a:pt x="308" y="17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00B0F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41" name="Freeform 32"/>
            <p:cNvSpPr>
              <a:spLocks/>
            </p:cNvSpPr>
            <p:nvPr/>
          </p:nvSpPr>
          <p:spPr bwMode="auto">
            <a:xfrm>
              <a:off x="7663721" y="2967513"/>
              <a:ext cx="272070" cy="565339"/>
            </a:xfrm>
            <a:custGeom>
              <a:avLst/>
              <a:gdLst>
                <a:gd name="T0" fmla="*/ 308 w 308"/>
                <a:gd name="T1" fmla="*/ 0 h 639"/>
                <a:gd name="T2" fmla="*/ 0 w 308"/>
                <a:gd name="T3" fmla="*/ 0 h 639"/>
                <a:gd name="T4" fmla="*/ 0 w 308"/>
                <a:gd name="T5" fmla="*/ 639 h 639"/>
                <a:gd name="T6" fmla="*/ 308 w 308"/>
                <a:gd name="T7" fmla="*/ 639 h 639"/>
                <a:gd name="T8" fmla="*/ 308 w 308"/>
                <a:gd name="T9" fmla="*/ 0 h 639"/>
                <a:gd name="T10" fmla="*/ 308 w 30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639">
                  <a:moveTo>
                    <a:pt x="308" y="0"/>
                  </a:moveTo>
                  <a:lnTo>
                    <a:pt x="0" y="0"/>
                  </a:lnTo>
                  <a:lnTo>
                    <a:pt x="0" y="639"/>
                  </a:lnTo>
                  <a:lnTo>
                    <a:pt x="308" y="639"/>
                  </a:lnTo>
                  <a:lnTo>
                    <a:pt x="308" y="0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42" name="Freeform 33"/>
            <p:cNvSpPr>
              <a:spLocks/>
            </p:cNvSpPr>
            <p:nvPr/>
          </p:nvSpPr>
          <p:spPr bwMode="auto">
            <a:xfrm>
              <a:off x="7663721" y="3532852"/>
              <a:ext cx="272070" cy="1261413"/>
            </a:xfrm>
            <a:custGeom>
              <a:avLst/>
              <a:gdLst>
                <a:gd name="T0" fmla="*/ 308 w 308"/>
                <a:gd name="T1" fmla="*/ 0 h 1429"/>
                <a:gd name="T2" fmla="*/ 0 w 308"/>
                <a:gd name="T3" fmla="*/ 0 h 1429"/>
                <a:gd name="T4" fmla="*/ 0 w 308"/>
                <a:gd name="T5" fmla="*/ 1429 h 1429"/>
                <a:gd name="T6" fmla="*/ 308 w 308"/>
                <a:gd name="T7" fmla="*/ 1429 h 1429"/>
                <a:gd name="T8" fmla="*/ 308 w 308"/>
                <a:gd name="T9" fmla="*/ 0 h 1429"/>
                <a:gd name="T10" fmla="*/ 308 w 308"/>
                <a:gd name="T11" fmla="*/ 0 h 1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1429">
                  <a:moveTo>
                    <a:pt x="308" y="0"/>
                  </a:moveTo>
                  <a:lnTo>
                    <a:pt x="0" y="0"/>
                  </a:lnTo>
                  <a:lnTo>
                    <a:pt x="0" y="1429"/>
                  </a:lnTo>
                  <a:lnTo>
                    <a:pt x="308" y="1429"/>
                  </a:lnTo>
                  <a:lnTo>
                    <a:pt x="308" y="0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rgbClr val="92D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43" name="Freeform 34"/>
            <p:cNvSpPr>
              <a:spLocks/>
            </p:cNvSpPr>
            <p:nvPr/>
          </p:nvSpPr>
          <p:spPr bwMode="auto">
            <a:xfrm>
              <a:off x="7204383" y="2951613"/>
              <a:ext cx="272070" cy="24734"/>
            </a:xfrm>
            <a:custGeom>
              <a:avLst/>
              <a:gdLst>
                <a:gd name="T0" fmla="*/ 307 w 307"/>
                <a:gd name="T1" fmla="*/ 26 h 26"/>
                <a:gd name="T2" fmla="*/ 307 w 307"/>
                <a:gd name="T3" fmla="*/ 0 h 26"/>
                <a:gd name="T4" fmla="*/ 0 w 307"/>
                <a:gd name="T5" fmla="*/ 0 h 26"/>
                <a:gd name="T6" fmla="*/ 0 w 307"/>
                <a:gd name="T7" fmla="*/ 26 h 26"/>
                <a:gd name="T8" fmla="*/ 307 w 307"/>
                <a:gd name="T9" fmla="*/ 26 h 26"/>
                <a:gd name="T10" fmla="*/ 307 w 307"/>
                <a:gd name="T1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26">
                  <a:moveTo>
                    <a:pt x="307" y="26"/>
                  </a:moveTo>
                  <a:lnTo>
                    <a:pt x="307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307" y="26"/>
                  </a:lnTo>
                  <a:lnTo>
                    <a:pt x="307" y="26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00B0F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7204383" y="2976347"/>
              <a:ext cx="272070" cy="621873"/>
            </a:xfrm>
            <a:custGeom>
              <a:avLst/>
              <a:gdLst>
                <a:gd name="T0" fmla="*/ 307 w 307"/>
                <a:gd name="T1" fmla="*/ 704 h 704"/>
                <a:gd name="T2" fmla="*/ 307 w 307"/>
                <a:gd name="T3" fmla="*/ 0 h 704"/>
                <a:gd name="T4" fmla="*/ 0 w 307"/>
                <a:gd name="T5" fmla="*/ 0 h 704"/>
                <a:gd name="T6" fmla="*/ 0 w 307"/>
                <a:gd name="T7" fmla="*/ 704 h 704"/>
                <a:gd name="T8" fmla="*/ 307 w 307"/>
                <a:gd name="T9" fmla="*/ 704 h 704"/>
                <a:gd name="T10" fmla="*/ 307 w 307"/>
                <a:gd name="T11" fmla="*/ 704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704">
                  <a:moveTo>
                    <a:pt x="307" y="704"/>
                  </a:moveTo>
                  <a:lnTo>
                    <a:pt x="307" y="0"/>
                  </a:lnTo>
                  <a:lnTo>
                    <a:pt x="0" y="0"/>
                  </a:lnTo>
                  <a:lnTo>
                    <a:pt x="0" y="704"/>
                  </a:lnTo>
                  <a:lnTo>
                    <a:pt x="307" y="704"/>
                  </a:lnTo>
                  <a:lnTo>
                    <a:pt x="307" y="704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45" name="Freeform 36"/>
            <p:cNvSpPr>
              <a:spLocks/>
            </p:cNvSpPr>
            <p:nvPr/>
          </p:nvSpPr>
          <p:spPr bwMode="auto">
            <a:xfrm>
              <a:off x="7204383" y="3598220"/>
              <a:ext cx="272070" cy="1196045"/>
            </a:xfrm>
            <a:custGeom>
              <a:avLst/>
              <a:gdLst>
                <a:gd name="T0" fmla="*/ 307 w 307"/>
                <a:gd name="T1" fmla="*/ 1355 h 1355"/>
                <a:gd name="T2" fmla="*/ 307 w 307"/>
                <a:gd name="T3" fmla="*/ 0 h 1355"/>
                <a:gd name="T4" fmla="*/ 0 w 307"/>
                <a:gd name="T5" fmla="*/ 0 h 1355"/>
                <a:gd name="T6" fmla="*/ 0 w 307"/>
                <a:gd name="T7" fmla="*/ 1355 h 1355"/>
                <a:gd name="T8" fmla="*/ 307 w 307"/>
                <a:gd name="T9" fmla="*/ 1355 h 1355"/>
                <a:gd name="T10" fmla="*/ 307 w 307"/>
                <a:gd name="T11" fmla="*/ 1355 h 1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1355">
                  <a:moveTo>
                    <a:pt x="307" y="1355"/>
                  </a:moveTo>
                  <a:lnTo>
                    <a:pt x="307" y="0"/>
                  </a:lnTo>
                  <a:lnTo>
                    <a:pt x="0" y="0"/>
                  </a:lnTo>
                  <a:lnTo>
                    <a:pt x="0" y="1355"/>
                  </a:lnTo>
                  <a:lnTo>
                    <a:pt x="307" y="1355"/>
                  </a:lnTo>
                  <a:lnTo>
                    <a:pt x="307" y="1355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rgbClr val="92D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900">
                <a:solidFill>
                  <a:srgbClr val="000066"/>
                </a:solidFill>
                <a:latin typeface="+mn-lt"/>
              </a:endParaRPr>
            </a:p>
          </p:txBody>
        </p:sp>
        <p:cxnSp>
          <p:nvCxnSpPr>
            <p:cNvPr id="46" name="Connecteur droit 45"/>
            <p:cNvCxnSpPr/>
            <p:nvPr/>
          </p:nvCxnSpPr>
          <p:spPr bwMode="auto">
            <a:xfrm>
              <a:off x="7132320" y="4796473"/>
              <a:ext cx="1792605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7" name="ZoneTexte 46"/>
            <p:cNvSpPr txBox="1"/>
            <p:nvPr/>
          </p:nvSpPr>
          <p:spPr>
            <a:xfrm>
              <a:off x="4754079" y="4703247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48" name="ZoneTexte 47"/>
            <p:cNvSpPr txBox="1"/>
            <p:nvPr/>
          </p:nvSpPr>
          <p:spPr>
            <a:xfrm>
              <a:off x="4683547" y="4332270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4683547" y="3961291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40</a:t>
              </a: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4683547" y="3590312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60</a:t>
              </a:r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4683547" y="3219333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80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4613015" y="2848354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100</a:t>
              </a:r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5358352" y="2000869"/>
              <a:ext cx="6623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Normal</a:t>
              </a:r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6164431" y="2000869"/>
              <a:ext cx="933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Ostéopénie</a:t>
              </a:r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7154105" y="2000869"/>
              <a:ext cx="102192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Ostéoporose</a:t>
              </a:r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5096218" y="2705392"/>
              <a:ext cx="350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6,2</a:t>
              </a:r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5553413" y="2705392"/>
              <a:ext cx="350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4,0</a:t>
              </a:r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6014894" y="2705392"/>
              <a:ext cx="350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5,6</a:t>
              </a:r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6476001" y="2705392"/>
              <a:ext cx="350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5,6</a:t>
              </a:r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7174907" y="2737281"/>
              <a:ext cx="350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0,9</a:t>
              </a:r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7624345" y="2719278"/>
              <a:ext cx="350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0,7</a:t>
              </a:r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8084565" y="2716022"/>
              <a:ext cx="350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0,9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8544788" y="2752892"/>
              <a:ext cx="350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1,3</a:t>
              </a:r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5063594" y="3280518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39,5</a:t>
              </a:r>
            </a:p>
          </p:txBody>
        </p:sp>
        <p:sp>
          <p:nvSpPr>
            <p:cNvPr id="65" name="ZoneTexte 64"/>
            <p:cNvSpPr txBox="1"/>
            <p:nvPr/>
          </p:nvSpPr>
          <p:spPr>
            <a:xfrm>
              <a:off x="5520788" y="3243675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38,7</a:t>
              </a:r>
            </a:p>
          </p:txBody>
        </p:sp>
        <p:sp>
          <p:nvSpPr>
            <p:cNvPr id="66" name="ZoneTexte 65"/>
            <p:cNvSpPr txBox="1"/>
            <p:nvPr/>
          </p:nvSpPr>
          <p:spPr>
            <a:xfrm>
              <a:off x="5982269" y="3243675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34,0</a:t>
              </a:r>
            </a:p>
          </p:txBody>
        </p:sp>
        <p:sp>
          <p:nvSpPr>
            <p:cNvPr id="67" name="ZoneTexte 66"/>
            <p:cNvSpPr txBox="1"/>
            <p:nvPr/>
          </p:nvSpPr>
          <p:spPr>
            <a:xfrm>
              <a:off x="6443375" y="3243675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35,0</a:t>
              </a:r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7142281" y="3243675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33,0</a:t>
              </a:r>
            </a:p>
          </p:txBody>
        </p:sp>
        <p:sp>
          <p:nvSpPr>
            <p:cNvPr id="69" name="ZoneTexte 68"/>
            <p:cNvSpPr txBox="1"/>
            <p:nvPr/>
          </p:nvSpPr>
          <p:spPr>
            <a:xfrm>
              <a:off x="7591720" y="3243675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30,3</a:t>
              </a:r>
            </a:p>
          </p:txBody>
        </p:sp>
        <p:sp>
          <p:nvSpPr>
            <p:cNvPr id="70" name="ZoneTexte 69"/>
            <p:cNvSpPr txBox="1"/>
            <p:nvPr/>
          </p:nvSpPr>
          <p:spPr>
            <a:xfrm>
              <a:off x="8051940" y="3243675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33,8</a:t>
              </a:r>
            </a:p>
          </p:txBody>
        </p:sp>
        <p:sp>
          <p:nvSpPr>
            <p:cNvPr id="71" name="ZoneTexte 70"/>
            <p:cNvSpPr txBox="1"/>
            <p:nvPr/>
          </p:nvSpPr>
          <p:spPr>
            <a:xfrm>
              <a:off x="8530417" y="3326442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35,3</a:t>
              </a:r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5063593" y="4163558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54,2</a:t>
              </a:r>
            </a:p>
          </p:txBody>
        </p:sp>
        <p:sp>
          <p:nvSpPr>
            <p:cNvPr id="73" name="ZoneTexte 72"/>
            <p:cNvSpPr txBox="1"/>
            <p:nvPr/>
          </p:nvSpPr>
          <p:spPr>
            <a:xfrm>
              <a:off x="5520788" y="4163558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57,3</a:t>
              </a:r>
            </a:p>
          </p:txBody>
        </p:sp>
        <p:sp>
          <p:nvSpPr>
            <p:cNvPr id="74" name="ZoneTexte 73"/>
            <p:cNvSpPr txBox="1"/>
            <p:nvPr/>
          </p:nvSpPr>
          <p:spPr>
            <a:xfrm>
              <a:off x="5982269" y="4163558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60,3</a:t>
              </a:r>
            </a:p>
          </p:txBody>
        </p:sp>
        <p:sp>
          <p:nvSpPr>
            <p:cNvPr id="75" name="ZoneTexte 74"/>
            <p:cNvSpPr txBox="1"/>
            <p:nvPr/>
          </p:nvSpPr>
          <p:spPr>
            <a:xfrm>
              <a:off x="6443375" y="4163558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59,5</a:t>
              </a:r>
            </a:p>
          </p:txBody>
        </p:sp>
        <p:sp>
          <p:nvSpPr>
            <p:cNvPr id="76" name="ZoneTexte 75"/>
            <p:cNvSpPr txBox="1"/>
            <p:nvPr/>
          </p:nvSpPr>
          <p:spPr>
            <a:xfrm>
              <a:off x="7142281" y="4163558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66,0</a:t>
              </a:r>
            </a:p>
          </p:txBody>
        </p:sp>
        <p:sp>
          <p:nvSpPr>
            <p:cNvPr id="77" name="ZoneTexte 76"/>
            <p:cNvSpPr txBox="1"/>
            <p:nvPr/>
          </p:nvSpPr>
          <p:spPr>
            <a:xfrm>
              <a:off x="7591720" y="4163558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69,0</a:t>
              </a:r>
            </a:p>
          </p:txBody>
        </p:sp>
        <p:sp>
          <p:nvSpPr>
            <p:cNvPr id="78" name="ZoneTexte 77"/>
            <p:cNvSpPr txBox="1"/>
            <p:nvPr/>
          </p:nvSpPr>
          <p:spPr>
            <a:xfrm>
              <a:off x="8051940" y="4163558"/>
              <a:ext cx="4160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65,3</a:t>
              </a:r>
            </a:p>
          </p:txBody>
        </p:sp>
        <p:sp>
          <p:nvSpPr>
            <p:cNvPr id="79" name="ZoneTexte 78"/>
            <p:cNvSpPr txBox="1"/>
            <p:nvPr/>
          </p:nvSpPr>
          <p:spPr>
            <a:xfrm>
              <a:off x="8509012" y="4163558"/>
              <a:ext cx="42237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>
                  <a:solidFill>
                    <a:srgbClr val="000066"/>
                  </a:solidFill>
                  <a:latin typeface="+mn-lt"/>
                </a:rPr>
                <a:t>63,4</a:t>
              </a:r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5109328" y="4826357"/>
              <a:ext cx="32460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J0</a:t>
              </a:r>
            </a:p>
          </p:txBody>
        </p:sp>
        <p:sp>
          <p:nvSpPr>
            <p:cNvPr id="81" name="ZoneTexte 80"/>
            <p:cNvSpPr txBox="1"/>
            <p:nvPr/>
          </p:nvSpPr>
          <p:spPr>
            <a:xfrm>
              <a:off x="5520080" y="4826357"/>
              <a:ext cx="41748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S48</a:t>
              </a:r>
            </a:p>
          </p:txBody>
        </p:sp>
        <p:sp>
          <p:nvSpPr>
            <p:cNvPr id="82" name="ZoneTexte 81"/>
            <p:cNvSpPr txBox="1"/>
            <p:nvPr/>
          </p:nvSpPr>
          <p:spPr>
            <a:xfrm>
              <a:off x="6028004" y="4826357"/>
              <a:ext cx="32460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J0</a:t>
              </a:r>
            </a:p>
          </p:txBody>
        </p:sp>
        <p:sp>
          <p:nvSpPr>
            <p:cNvPr id="83" name="ZoneTexte 82"/>
            <p:cNvSpPr txBox="1"/>
            <p:nvPr/>
          </p:nvSpPr>
          <p:spPr>
            <a:xfrm>
              <a:off x="6442668" y="4826357"/>
              <a:ext cx="41748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S48</a:t>
              </a:r>
            </a:p>
          </p:txBody>
        </p:sp>
        <p:sp>
          <p:nvSpPr>
            <p:cNvPr id="84" name="ZoneTexte 83"/>
            <p:cNvSpPr txBox="1"/>
            <p:nvPr/>
          </p:nvSpPr>
          <p:spPr>
            <a:xfrm>
              <a:off x="7188015" y="4826357"/>
              <a:ext cx="32460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J0</a:t>
              </a:r>
            </a:p>
          </p:txBody>
        </p:sp>
        <p:sp>
          <p:nvSpPr>
            <p:cNvPr id="85" name="ZoneTexte 84"/>
            <p:cNvSpPr txBox="1"/>
            <p:nvPr/>
          </p:nvSpPr>
          <p:spPr>
            <a:xfrm>
              <a:off x="7591013" y="4826357"/>
              <a:ext cx="41748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S48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8097675" y="4826357"/>
              <a:ext cx="32460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J0</a:t>
              </a:r>
            </a:p>
          </p:txBody>
        </p:sp>
        <p:sp>
          <p:nvSpPr>
            <p:cNvPr id="87" name="ZoneTexte 86"/>
            <p:cNvSpPr txBox="1"/>
            <p:nvPr/>
          </p:nvSpPr>
          <p:spPr>
            <a:xfrm>
              <a:off x="8511456" y="4826357"/>
              <a:ext cx="41748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  <a:latin typeface="+mn-lt"/>
                </a:rPr>
                <a:t>S48</a:t>
              </a:r>
            </a:p>
          </p:txBody>
        </p:sp>
        <p:sp>
          <p:nvSpPr>
            <p:cNvPr id="88" name="ZoneTexte 87"/>
            <p:cNvSpPr txBox="1"/>
            <p:nvPr/>
          </p:nvSpPr>
          <p:spPr>
            <a:xfrm>
              <a:off x="5135594" y="5283557"/>
              <a:ext cx="723870" cy="476726"/>
            </a:xfrm>
            <a:prstGeom prst="roundRect">
              <a:avLst/>
            </a:prstGeom>
            <a:solidFill>
              <a:srgbClr val="6338A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>
                  <a:solidFill>
                    <a:schemeClr val="bg1"/>
                  </a:solidFill>
                  <a:latin typeface="+mj-lt"/>
                </a:rPr>
                <a:t>F/TAF</a:t>
              </a:r>
              <a:br>
                <a:rPr lang="fr-FR" sz="1100" b="1" dirty="0">
                  <a:solidFill>
                    <a:schemeClr val="bg1"/>
                  </a:solidFill>
                  <a:latin typeface="+mj-lt"/>
                </a:rPr>
              </a:br>
              <a:r>
                <a:rPr lang="fr-FR" sz="1100" b="1" dirty="0">
                  <a:solidFill>
                    <a:schemeClr val="bg1"/>
                  </a:solidFill>
                  <a:latin typeface="+mj-lt"/>
                </a:rPr>
                <a:t>n = 321</a:t>
              </a:r>
            </a:p>
          </p:txBody>
        </p:sp>
        <p:sp>
          <p:nvSpPr>
            <p:cNvPr id="89" name="ZoneTexte 88"/>
            <p:cNvSpPr txBox="1"/>
            <p:nvPr/>
          </p:nvSpPr>
          <p:spPr>
            <a:xfrm>
              <a:off x="6054270" y="5283557"/>
              <a:ext cx="733176" cy="476726"/>
            </a:xfrm>
            <a:prstGeom prst="roundRect">
              <a:avLst/>
            </a:prstGeom>
            <a:solidFill>
              <a:srgbClr val="F66900"/>
            </a:solidFill>
            <a:ln>
              <a:solidFill>
                <a:srgbClr val="F669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>
                  <a:solidFill>
                    <a:schemeClr val="bg1"/>
                  </a:solidFill>
                  <a:latin typeface="+mj-lt"/>
                </a:rPr>
                <a:t>F/TDF</a:t>
              </a:r>
              <a:br>
                <a:rPr lang="fr-FR" sz="1100" b="1" dirty="0">
                  <a:solidFill>
                    <a:schemeClr val="bg1"/>
                  </a:solidFill>
                  <a:latin typeface="+mj-lt"/>
                </a:rPr>
              </a:br>
              <a:r>
                <a:rPr lang="fr-FR" sz="1100" b="1" dirty="0">
                  <a:solidFill>
                    <a:schemeClr val="bg1"/>
                  </a:solidFill>
                  <a:latin typeface="+mj-lt"/>
                </a:rPr>
                <a:t>n = 320</a:t>
              </a:r>
            </a:p>
          </p:txBody>
        </p:sp>
        <p:sp>
          <p:nvSpPr>
            <p:cNvPr id="90" name="ZoneTexte 89"/>
            <p:cNvSpPr txBox="1"/>
            <p:nvPr/>
          </p:nvSpPr>
          <p:spPr>
            <a:xfrm>
              <a:off x="7177834" y="5283557"/>
              <a:ext cx="723870" cy="476726"/>
            </a:xfrm>
            <a:prstGeom prst="roundRect">
              <a:avLst/>
            </a:prstGeom>
            <a:solidFill>
              <a:srgbClr val="6338A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>
                  <a:solidFill>
                    <a:schemeClr val="bg1"/>
                  </a:solidFill>
                  <a:latin typeface="+mj-lt"/>
                </a:rPr>
                <a:t>F/TAF</a:t>
              </a:r>
              <a:br>
                <a:rPr lang="fr-FR" sz="1100" b="1" dirty="0">
                  <a:solidFill>
                    <a:schemeClr val="bg1"/>
                  </a:solidFill>
                  <a:latin typeface="+mj-lt"/>
                </a:rPr>
              </a:br>
              <a:r>
                <a:rPr lang="fr-FR" sz="1100" b="1" dirty="0">
                  <a:solidFill>
                    <a:schemeClr val="bg1"/>
                  </a:solidFill>
                  <a:latin typeface="+mj-lt"/>
                </a:rPr>
                <a:t>n = 321</a:t>
              </a:r>
            </a:p>
          </p:txBody>
        </p:sp>
        <p:sp>
          <p:nvSpPr>
            <p:cNvPr id="91" name="ZoneTexte 90"/>
            <p:cNvSpPr txBox="1"/>
            <p:nvPr/>
          </p:nvSpPr>
          <p:spPr>
            <a:xfrm>
              <a:off x="8096510" y="5283557"/>
              <a:ext cx="733176" cy="476726"/>
            </a:xfrm>
            <a:prstGeom prst="roundRect">
              <a:avLst/>
            </a:prstGeom>
            <a:solidFill>
              <a:srgbClr val="F66900"/>
            </a:solidFill>
            <a:ln>
              <a:solidFill>
                <a:srgbClr val="F669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>
                  <a:solidFill>
                    <a:schemeClr val="bg1"/>
                  </a:solidFill>
                  <a:latin typeface="+mj-lt"/>
                </a:rPr>
                <a:t>F/TDF</a:t>
              </a:r>
              <a:br>
                <a:rPr lang="fr-FR" sz="1100" b="1" dirty="0">
                  <a:solidFill>
                    <a:schemeClr val="bg1"/>
                  </a:solidFill>
                  <a:latin typeface="+mj-lt"/>
                </a:rPr>
              </a:br>
              <a:r>
                <a:rPr lang="fr-FR" sz="1100" b="1" dirty="0">
                  <a:solidFill>
                    <a:schemeClr val="bg1"/>
                  </a:solidFill>
                  <a:latin typeface="+mj-lt"/>
                </a:rPr>
                <a:t>n = 317</a:t>
              </a:r>
            </a:p>
          </p:txBody>
        </p:sp>
        <p:sp>
          <p:nvSpPr>
            <p:cNvPr id="93" name="ZoneTexte 92"/>
            <p:cNvSpPr txBox="1"/>
            <p:nvPr/>
          </p:nvSpPr>
          <p:spPr>
            <a:xfrm>
              <a:off x="5135594" y="2367731"/>
              <a:ext cx="1634212" cy="374571"/>
            </a:xfrm>
            <a:prstGeom prst="round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CC3300"/>
                  </a:solidFill>
                  <a:latin typeface="+mj-lt"/>
                </a:rPr>
                <a:t>Rachis</a:t>
              </a:r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7677741" y="2367731"/>
              <a:ext cx="973745" cy="374571"/>
            </a:xfrm>
            <a:prstGeom prst="round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CC3300"/>
                  </a:solidFill>
                  <a:latin typeface="+mj-lt"/>
                </a:rPr>
                <a:t>Hanche</a:t>
              </a:r>
            </a:p>
          </p:txBody>
        </p:sp>
      </p:grpSp>
      <p:sp>
        <p:nvSpPr>
          <p:cNvPr id="2" name="ZoneTexte 1"/>
          <p:cNvSpPr txBox="1"/>
          <p:nvPr/>
        </p:nvSpPr>
        <p:spPr>
          <a:xfrm>
            <a:off x="6187079" y="1585423"/>
            <a:ext cx="1185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C3300"/>
                </a:solidFill>
                <a:latin typeface="+mj-lt"/>
              </a:rPr>
              <a:t>% patients</a:t>
            </a:r>
          </a:p>
        </p:txBody>
      </p:sp>
      <p:sp>
        <p:nvSpPr>
          <p:cNvPr id="95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Gallant J. Lancet HIV. 2016; 3:e158-65</a:t>
            </a:r>
          </a:p>
        </p:txBody>
      </p:sp>
    </p:spTree>
    <p:extLst>
      <p:ext uri="{BB962C8B-B14F-4D97-AF65-F5344CB8AC3E}">
        <p14:creationId xmlns:p14="http://schemas.microsoft.com/office/powerpoint/2010/main" val="7854202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5260</TotalTime>
  <Words>1518</Words>
  <Application>Microsoft Office PowerPoint</Application>
  <PresentationFormat>Affichage à l'écran (4:3)</PresentationFormat>
  <Paragraphs>572</Paragraphs>
  <Slides>13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ARV_trials_2016</vt:lpstr>
      <vt:lpstr>Switch de TDF pour TAF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Valeur médiane des lipides à jeun S48 vs J0 (mg/dl)</vt:lpstr>
      <vt:lpstr>Présentation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Utilisateur</cp:lastModifiedBy>
  <cp:revision>241</cp:revision>
  <dcterms:created xsi:type="dcterms:W3CDTF">2014-10-03T08:50:57Z</dcterms:created>
  <dcterms:modified xsi:type="dcterms:W3CDTF">2017-06-01T17:50:40Z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38326D3B-8798-4E15-A20E-D48E3A4928C2</vt:lpwstr>
  </property>
  <property fmtid="{D5CDD505-2E9C-101B-9397-08002B2CF9AE}" pid="3" name="ArticulatePath">
    <vt:lpwstr>ARV Trials naive MAJ 2014-GS-0114-v01</vt:lpwstr>
  </property>
</Properties>
</file>