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tags/tag3.xml" ContentType="application/vnd.openxmlformats-officedocument.presentationml.tags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7"/>
  </p:notesMasterIdLst>
  <p:sldIdLst>
    <p:sldId id="265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</p:sldIdLst>
  <p:sldSz cx="9144000" cy="6858000" type="screen4x3"/>
  <p:notesSz cx="6759575" cy="9867900"/>
  <p:custDataLst>
    <p:tags r:id="rId18"/>
  </p:custDataLst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13">
          <p15:clr>
            <a:srgbClr val="A4A3A4"/>
          </p15:clr>
        </p15:guide>
        <p15:guide id="2" pos="283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9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tilisateur de Microsoft Office" initials="Office" lastIdx="1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CC3300"/>
    <a:srgbClr val="CC0000"/>
    <a:srgbClr val="FF7D7D"/>
    <a:srgbClr val="000066"/>
    <a:srgbClr val="DDDDDD"/>
    <a:srgbClr val="FFFFFF"/>
    <a:srgbClr val="00B050"/>
    <a:srgbClr val="5B92C9"/>
    <a:srgbClr val="99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6084" autoAdjust="0"/>
    <p:restoredTop sz="94559" autoAdjust="0"/>
  </p:normalViewPr>
  <p:slideViewPr>
    <p:cSldViewPr snapToGrid="0" snapToObjects="1" showGuides="1">
      <p:cViewPr varScale="1">
        <p:scale>
          <a:sx n="81" d="100"/>
          <a:sy n="81" d="100"/>
        </p:scale>
        <p:origin x="1746" y="96"/>
      </p:cViewPr>
      <p:guideLst>
        <p:guide orient="horz" pos="1913"/>
        <p:guide pos="283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62" d="100"/>
          <a:sy n="62" d="100"/>
        </p:scale>
        <p:origin x="2880" y="48"/>
      </p:cViewPr>
      <p:guideLst>
        <p:guide orient="horz" pos="3108"/>
        <p:guide pos="212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8938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28938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D7C90613-0EB8-4EFE-B778-600831C36E62}" type="datetimeFigureOut">
              <a:rPr lang="fr-FR"/>
              <a:pPr>
                <a:defRPr/>
              </a:pPr>
              <a:t>16/03/2016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2813" y="739775"/>
            <a:ext cx="4933950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6275" y="4687888"/>
            <a:ext cx="5407025" cy="44402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2600"/>
            <a:ext cx="2928938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29050" y="9372600"/>
            <a:ext cx="2928938" cy="4937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D8A40831-68B0-47D5-A56A-DDAD014F303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91211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ea typeface="ＭＳ Ｐゴシック" pitchFamily="34" charset="-128"/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29050" y="9372600"/>
            <a:ext cx="2928938" cy="493713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fr-FR" altLang="fr-FR" sz="1100" dirty="0"/>
              <a:t>1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fr-FR">
              <a:latin typeface="Arial" panose="020B0604020202020204" pitchFamily="34" charset="0"/>
              <a:ea typeface="ＭＳ Ｐゴシック" charset="-128"/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29050" y="9372600"/>
            <a:ext cx="2928938" cy="493713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fr-FR" altLang="fr-FR" sz="1100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40815803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8A40831-68B0-47D5-A56A-DDAD014F303C}" type="slidenum">
              <a:rPr lang="fr-FR" sz="1100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11</a:t>
            </a:fld>
            <a:endParaRPr lang="fr-F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4932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8A40831-68B0-47D5-A56A-DDAD014F303C}" type="slidenum">
              <a:rPr lang="fr-FR" sz="1100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12</a:t>
            </a:fld>
            <a:endParaRPr lang="fr-F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2769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8A40831-68B0-47D5-A56A-DDAD014F303C}" type="slidenum">
              <a:rPr lang="fr-FR" sz="1100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13</a:t>
            </a:fld>
            <a:endParaRPr lang="fr-FR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23085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fr-FR">
              <a:latin typeface="Arial" panose="020B0604020202020204" pitchFamily="34" charset="0"/>
              <a:ea typeface="ＭＳ Ｐゴシック" charset="-128"/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29050" y="9372600"/>
            <a:ext cx="2928938" cy="493713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fr-FR" altLang="fr-FR" sz="1100" dirty="0"/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8518960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fr-FR" dirty="0">
              <a:latin typeface="Arial" panose="020B0604020202020204" pitchFamily="34" charset="0"/>
              <a:ea typeface="ＭＳ Ｐゴシック" charset="-128"/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29050" y="9372600"/>
            <a:ext cx="2928938" cy="493713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fr-FR" altLang="fr-FR" sz="1100" dirty="0"/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40610024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8FA5BA65-8993-425A-9928-196FA6BC2CF8}" type="slidenum">
              <a:rPr lang="fr-FR" altLang="fr-FR" sz="1100"/>
              <a:pPr>
                <a:spcBef>
                  <a:spcPct val="0"/>
                </a:spcBef>
              </a:pPr>
              <a:t>2</a:t>
            </a:fld>
            <a:endParaRPr lang="fr-FR" altLang="fr-FR" sz="1100" dirty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fr-FR">
              <a:latin typeface="Arial" panose="020B0604020202020204" pitchFamily="34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568905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fr-FR">
              <a:latin typeface="Arial" panose="020B0604020202020204" pitchFamily="34" charset="0"/>
              <a:ea typeface="ＭＳ Ｐゴシック" charset="-128"/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29050" y="9372600"/>
            <a:ext cx="2928938" cy="493713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fr-FR" altLang="fr-FR" sz="11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778475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Arial" panose="020B0604020202020204" pitchFamily="34" charset="0"/>
              <a:ea typeface="ＭＳ Ｐゴシック" charset="-128"/>
            </a:endParaRPr>
          </a:p>
        </p:txBody>
      </p:sp>
      <p:sp>
        <p:nvSpPr>
          <p:cNvPr id="2765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482FAF63-CD34-47A5-8E66-1D213CF3D86F}" type="slidenum">
              <a:rPr lang="fr-FR" altLang="fr-FR" sz="1100"/>
              <a:pPr>
                <a:spcBef>
                  <a:spcPct val="0"/>
                </a:spcBef>
              </a:pPr>
              <a:t>4</a:t>
            </a:fld>
            <a:endParaRPr lang="fr-FR" altLang="fr-FR" sz="1100" dirty="0"/>
          </a:p>
        </p:txBody>
      </p:sp>
    </p:spTree>
    <p:extLst>
      <p:ext uri="{BB962C8B-B14F-4D97-AF65-F5344CB8AC3E}">
        <p14:creationId xmlns:p14="http://schemas.microsoft.com/office/powerpoint/2010/main" val="26024596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63" name="Notes Placeholder 2"/>
          <p:cNvSpPr>
            <a:spLocks noGrp="1"/>
          </p:cNvSpPr>
          <p:nvPr>
            <p:ph type="body" idx="1"/>
          </p:nvPr>
        </p:nvSpPr>
        <p:spPr>
          <a:extLst/>
        </p:spPr>
        <p:txBody>
          <a:bodyPr/>
          <a:lstStyle/>
          <a:p>
            <a:pPr eaLnBrk="1" fontAlgn="auto" hangingPunct="1">
              <a:spcBef>
                <a:spcPct val="0"/>
              </a:spcBef>
              <a:spcAft>
                <a:spcPts val="0"/>
              </a:spcAft>
              <a:defRPr/>
            </a:pPr>
            <a:endParaRPr lang="en-US" altLang="en-US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 defTabSz="938213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 defTabSz="938213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 defTabSz="938213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 defTabSz="938213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6A81F61E-7A9D-443D-8EAB-90612359D58B}" type="slidenum">
              <a:rPr lang="en-US" altLang="en-US" sz="110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5</a:t>
            </a:fld>
            <a:endParaRPr lang="en-US" altLang="en-US" sz="11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3365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29050" y="9372600"/>
            <a:ext cx="2928938" cy="493713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fr-FR" altLang="fr-FR" sz="1100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3722785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8A40831-68B0-47D5-A56A-DDAD014F303C}" type="slidenum">
              <a:rPr lang="fr-FR" sz="1100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7</a:t>
            </a:fld>
            <a:endParaRPr lang="fr-FR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7340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fr-FR">
              <a:latin typeface="Arial" panose="020B0604020202020204" pitchFamily="34" charset="0"/>
              <a:ea typeface="ＭＳ Ｐゴシック" charset="-128"/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29050" y="9372600"/>
            <a:ext cx="2928938" cy="493713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fr-FR" altLang="fr-FR" sz="1100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4386670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8A40831-68B0-47D5-A56A-DDAD014F303C}" type="slidenum">
              <a:rPr lang="fr-FR" sz="1100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9</a:t>
            </a:fld>
            <a:endParaRPr lang="fr-F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959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273" y="428858"/>
            <a:ext cx="8229600" cy="676564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84273" y="6248400"/>
            <a:ext cx="8140615" cy="457200"/>
          </a:xfr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1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43950" y="6613525"/>
            <a:ext cx="247650" cy="16827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100" smtClean="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136A25B0-ACF8-41B3-8305-6BF4D6EF8273}" type="slidenum">
              <a:rPr lang="en-US" altLang="en-US"/>
              <a:pPr>
                <a:defRPr/>
              </a:pPr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3028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273" y="428858"/>
            <a:ext cx="8229600" cy="676564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273" y="1524000"/>
            <a:ext cx="8229600" cy="4648200"/>
          </a:xfrm>
        </p:spPr>
        <p:txBody>
          <a:bodyPr/>
          <a:lstStyle>
            <a:lvl1pPr>
              <a:lnSpc>
                <a:spcPct val="100000"/>
              </a:lnSpc>
              <a:buClr>
                <a:srgbClr val="C00000"/>
              </a:buClr>
              <a:defRPr/>
            </a:lvl1pPr>
            <a:lvl2pPr>
              <a:buClr>
                <a:srgbClr val="C00000"/>
              </a:buClr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84273" y="6248400"/>
            <a:ext cx="8140615" cy="457200"/>
          </a:xfr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1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>
              <a:defRPr smtClean="0"/>
            </a:lvl1pPr>
          </a:lstStyle>
          <a:p>
            <a:pPr>
              <a:defRPr/>
            </a:pPr>
            <a:fld id="{81BDC13F-3D19-4AB9-A48D-0CEE81AD1B1D}" type="slidenum">
              <a:rPr lang="en-US" altLang="en-US"/>
              <a:pPr>
                <a:defRPr/>
              </a:pPr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8470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5" r:id="rId4"/>
    <p:sldLayoutId id="2147483666" r:id="rId5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r-FR" altLang="fr-FR" sz="3200" dirty="0">
                <a:latin typeface="Calibri" panose="020F0502020204030204" pitchFamily="34" charset="0"/>
              </a:rPr>
              <a:t>Switch de </a:t>
            </a:r>
            <a:r>
              <a:rPr lang="fr-FR" altLang="fr-FR" sz="3200">
                <a:latin typeface="Calibri" panose="020F0502020204030204" pitchFamily="34" charset="0"/>
              </a:rPr>
              <a:t>TDF pour TAF</a:t>
            </a:r>
            <a:endParaRPr lang="fr-FR" altLang="fr-FR" sz="3200" dirty="0">
              <a:latin typeface="Calibri" panose="020F0502020204030204" pitchFamily="34" charset="0"/>
            </a:endParaRPr>
          </a:p>
        </p:txBody>
      </p:sp>
      <p:sp>
        <p:nvSpPr>
          <p:cNvPr id="2051" name="Espace réservé du contenu 4"/>
          <p:cNvSpPr>
            <a:spLocks/>
          </p:cNvSpPr>
          <p:nvPr/>
        </p:nvSpPr>
        <p:spPr bwMode="auto">
          <a:xfrm>
            <a:off x="50800" y="1219200"/>
            <a:ext cx="819308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 eaLnBrk="0" hangingPunct="0">
              <a:lnSpc>
                <a:spcPct val="90000"/>
              </a:lnSpc>
              <a:spcBef>
                <a:spcPts val="1200"/>
              </a:spcBef>
              <a:buClr>
                <a:srgbClr val="CC3300"/>
              </a:buClr>
              <a:buFont typeface="Wingdings" pitchFamily="2" charset="2"/>
              <a:buChar char="§"/>
              <a:tabLst>
                <a:tab pos="3683000" algn="l"/>
              </a:tabLst>
            </a:pPr>
            <a:r>
              <a:rPr lang="en-US" sz="2800" b="1" dirty="0">
                <a:solidFill>
                  <a:srgbClr val="CC3300"/>
                </a:solidFill>
                <a:latin typeface="Calibri" pitchFamily="34" charset="0"/>
              </a:rPr>
              <a:t>Etude GS-US-292-0109</a:t>
            </a:r>
            <a:r>
              <a:rPr lang="en-US" sz="2800" b="1" dirty="0">
                <a:solidFill>
                  <a:srgbClr val="C0C0C0"/>
                </a:solidFill>
                <a:latin typeface="Calibri" pitchFamily="34" charset="0"/>
              </a:rPr>
              <a:t>			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Title 5"/>
          <p:cNvSpPr>
            <a:spLocks noGrp="1"/>
          </p:cNvSpPr>
          <p:nvPr>
            <p:ph type="title"/>
          </p:nvPr>
        </p:nvSpPr>
        <p:spPr>
          <a:xfrm>
            <a:off x="88900" y="1166016"/>
            <a:ext cx="9012238" cy="572308"/>
          </a:xfrm>
        </p:spPr>
        <p:txBody>
          <a:bodyPr/>
          <a:lstStyle/>
          <a:p>
            <a:pPr algn="ctr"/>
            <a:r>
              <a:rPr lang="fr-FR" altLang="fr-FR" sz="2400" dirty="0">
                <a:solidFill>
                  <a:srgbClr val="CC3300"/>
                </a:solidFill>
              </a:rPr>
              <a:t>Tolérance rénale (modification médiane en % de la protéinurie)</a:t>
            </a:r>
          </a:p>
        </p:txBody>
      </p:sp>
      <p:sp>
        <p:nvSpPr>
          <p:cNvPr id="35845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1524800" y="6033787"/>
            <a:ext cx="6986154" cy="494911"/>
          </a:xfrm>
        </p:spPr>
        <p:txBody>
          <a:bodyPr anchor="t"/>
          <a:lstStyle/>
          <a:p>
            <a:pPr>
              <a:spcBef>
                <a:spcPct val="0"/>
              </a:spcBef>
            </a:pPr>
            <a:r>
              <a:rPr lang="en-US" altLang="fr-FR" sz="1400" dirty="0">
                <a:solidFill>
                  <a:srgbClr val="000066"/>
                </a:solidFill>
              </a:rPr>
              <a:t>RPCU : rapport </a:t>
            </a:r>
            <a:r>
              <a:rPr lang="en-US" altLang="fr-FR" sz="1400" dirty="0" err="1">
                <a:solidFill>
                  <a:srgbClr val="000066"/>
                </a:solidFill>
              </a:rPr>
              <a:t>protéinurie:créatininurie</a:t>
            </a:r>
            <a:r>
              <a:rPr lang="en-US" altLang="fr-FR" sz="1400" dirty="0">
                <a:solidFill>
                  <a:srgbClr val="000066"/>
                </a:solidFill>
              </a:rPr>
              <a:t> ; RACU : rapport </a:t>
            </a:r>
            <a:r>
              <a:rPr lang="en-US" altLang="fr-FR" sz="1400" dirty="0" err="1">
                <a:solidFill>
                  <a:srgbClr val="000066"/>
                </a:solidFill>
              </a:rPr>
              <a:t>albuminurie:créatininurie</a:t>
            </a:r>
            <a:r>
              <a:rPr lang="en-US" altLang="fr-FR" sz="1400" dirty="0">
                <a:solidFill>
                  <a:srgbClr val="000066"/>
                </a:solidFill>
              </a:rPr>
              <a:t> ; </a:t>
            </a:r>
            <a:br>
              <a:rPr lang="en-US" altLang="fr-FR" sz="1400" dirty="0">
                <a:solidFill>
                  <a:srgbClr val="000066"/>
                </a:solidFill>
              </a:rPr>
            </a:br>
            <a:r>
              <a:rPr lang="en-US" altLang="fr-FR" sz="1400" dirty="0">
                <a:solidFill>
                  <a:srgbClr val="000066"/>
                </a:solidFill>
              </a:rPr>
              <a:t>RBP : retinol-binding </a:t>
            </a:r>
            <a:r>
              <a:rPr lang="en-US" altLang="fr-FR" sz="1400" dirty="0" err="1">
                <a:solidFill>
                  <a:srgbClr val="000066"/>
                </a:solidFill>
              </a:rPr>
              <a:t>protéine</a:t>
            </a:r>
            <a:r>
              <a:rPr lang="en-US" altLang="fr-FR" sz="1400" dirty="0">
                <a:solidFill>
                  <a:srgbClr val="000066"/>
                </a:solidFill>
              </a:rPr>
              <a:t> ; </a:t>
            </a:r>
            <a:r>
              <a:rPr lang="el-GR" altLang="fr-FR" sz="1400" dirty="0">
                <a:solidFill>
                  <a:srgbClr val="000066"/>
                </a:solidFill>
              </a:rPr>
              <a:t>β-2-</a:t>
            </a:r>
            <a:r>
              <a:rPr lang="en-US" altLang="fr-FR" sz="1400" dirty="0">
                <a:solidFill>
                  <a:srgbClr val="000066"/>
                </a:solidFill>
              </a:rPr>
              <a:t>m : beta-2 </a:t>
            </a:r>
            <a:r>
              <a:rPr lang="en-US" altLang="fr-FR" sz="1400" dirty="0" err="1">
                <a:solidFill>
                  <a:srgbClr val="000066"/>
                </a:solidFill>
              </a:rPr>
              <a:t>microglobuline</a:t>
            </a:r>
            <a:endParaRPr lang="en-US" altLang="fr-FR" sz="1400" dirty="0">
              <a:solidFill>
                <a:srgbClr val="000066"/>
              </a:solidFill>
            </a:endParaRPr>
          </a:p>
        </p:txBody>
      </p:sp>
      <p:sp>
        <p:nvSpPr>
          <p:cNvPr id="23" name="ZoneTexte 69"/>
          <p:cNvSpPr txBox="1">
            <a:spLocks noChangeArrowheads="1"/>
          </p:cNvSpPr>
          <p:nvPr/>
        </p:nvSpPr>
        <p:spPr bwMode="auto">
          <a:xfrm>
            <a:off x="4859338" y="6542088"/>
            <a:ext cx="4241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i="1" dirty="0"/>
              <a:t>Mills A. Lancet </a:t>
            </a:r>
            <a:r>
              <a:rPr lang="en-GB" altLang="fr-FR" sz="1200" i="1" dirty="0" err="1"/>
              <a:t>Infec</a:t>
            </a:r>
            <a:r>
              <a:rPr lang="en-GB" altLang="fr-FR" sz="1200" i="1" dirty="0"/>
              <a:t> Dis 2016;16:43-52 </a:t>
            </a:r>
          </a:p>
        </p:txBody>
      </p:sp>
      <p:sp>
        <p:nvSpPr>
          <p:cNvPr id="25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GS-US-292-0109</a:t>
            </a:r>
          </a:p>
        </p:txBody>
      </p:sp>
      <p:sp>
        <p:nvSpPr>
          <p:cNvPr id="26" name="Rectangle 2"/>
          <p:cNvSpPr txBox="1">
            <a:spLocks noChangeArrowheads="1"/>
          </p:cNvSpPr>
          <p:nvPr/>
        </p:nvSpPr>
        <p:spPr bwMode="auto">
          <a:xfrm>
            <a:off x="203200" y="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914400">
              <a:defRPr/>
            </a:pPr>
            <a:r>
              <a:rPr lang="fr-FR" sz="3200" b="1" kern="0" dirty="0">
                <a:solidFill>
                  <a:srgbClr val="333399"/>
                </a:solidFill>
                <a:latin typeface="+mj-lt"/>
                <a:ea typeface="ＭＳ Ｐゴシック" pitchFamily="-65" charset="-128"/>
                <a:cs typeface="ＭＳ Ｐゴシック" pitchFamily="-65" charset="-128"/>
              </a:rPr>
              <a:t>Etude GS-US-292-0109 : switch TDF pour TAF</a:t>
            </a:r>
          </a:p>
        </p:txBody>
      </p:sp>
      <p:grpSp>
        <p:nvGrpSpPr>
          <p:cNvPr id="2" name="Groupe 1"/>
          <p:cNvGrpSpPr/>
          <p:nvPr/>
        </p:nvGrpSpPr>
        <p:grpSpPr>
          <a:xfrm>
            <a:off x="1186716" y="1738323"/>
            <a:ext cx="7676140" cy="4295465"/>
            <a:chOff x="1186716" y="1738323"/>
            <a:chExt cx="7676140" cy="4295465"/>
          </a:xfrm>
        </p:grpSpPr>
        <p:sp>
          <p:nvSpPr>
            <p:cNvPr id="24" name="Content Placeholder 5"/>
            <p:cNvSpPr txBox="1">
              <a:spLocks/>
            </p:cNvSpPr>
            <p:nvPr/>
          </p:nvSpPr>
          <p:spPr bwMode="auto">
            <a:xfrm>
              <a:off x="1778240" y="5633738"/>
              <a:ext cx="7084616" cy="4000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anchor="ctr"/>
            <a:lstStyle>
              <a:lvl1pPr marL="228600" indent="-228600" algn="l" rtl="0" eaLnBrk="0" fontAlgn="base" hangingPunct="0">
                <a:lnSpc>
                  <a:spcPct val="100000"/>
                </a:lnSpc>
                <a:spcBef>
                  <a:spcPts val="1200"/>
                </a:spcBef>
                <a:spcAft>
                  <a:spcPct val="0"/>
                </a:spcAft>
                <a:buClr>
                  <a:srgbClr val="C00000"/>
                </a:buClr>
                <a:buSzPct val="90000"/>
                <a:buFont typeface="Wingdings" pitchFamily="2" charset="2"/>
                <a:buChar char="§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01650" indent="-228600" algn="l" rtl="0" eaLnBrk="0" fontAlgn="base" hangingPunct="0">
                <a:lnSpc>
                  <a:spcPct val="90000"/>
                </a:lnSpc>
                <a:spcBef>
                  <a:spcPts val="800"/>
                </a:spcBef>
                <a:spcAft>
                  <a:spcPct val="0"/>
                </a:spcAft>
                <a:buClr>
                  <a:srgbClr val="C00000"/>
                </a:buClr>
                <a:buSzPct val="90000"/>
                <a:buFont typeface="Arial" pitchFamily="34" charset="0"/>
                <a:buChar char="–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730250" indent="-182563" algn="l" rtl="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C00000"/>
                </a:buClr>
                <a:buSzPct val="90000"/>
                <a:buFont typeface="Wingdings" pitchFamily="2" charset="2"/>
                <a:buChar char="§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58850" indent="-182563" algn="l" rtl="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C00000"/>
                </a:buClr>
                <a:buSzPct val="90000"/>
                <a:buFont typeface="Arial" pitchFamily="34" charset="0"/>
                <a:buChar char="–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87450" indent="-182563" algn="l" rtl="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C00000"/>
                </a:buClr>
                <a:buSzPct val="90000"/>
                <a:buFont typeface="Wingdings" pitchFamily="2" charset="2"/>
                <a:buChar char="§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320" indent="-18288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Clr>
                  <a:schemeClr val="bg2">
                    <a:lumMod val="75000"/>
                  </a:schemeClr>
                </a:buClr>
                <a:buSzPct val="90000"/>
                <a:buFont typeface="Arial" panose="020B0604020202020204" pitchFamily="34" charset="0"/>
                <a:buChar char="–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645920" indent="-18288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Clr>
                  <a:schemeClr val="bg2">
                    <a:lumMod val="75000"/>
                  </a:schemeClr>
                </a:buClr>
                <a:buSzPct val="90000"/>
                <a:buFont typeface="Wingdings" panose="05000000000000000000" pitchFamily="2" charset="2"/>
                <a:buChar char="§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874520" indent="-18288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Clr>
                  <a:schemeClr val="bg2">
                    <a:lumMod val="75000"/>
                  </a:schemeClr>
                </a:buClr>
                <a:buSzPct val="90000"/>
                <a:buFont typeface="Arial" panose="020B0604020202020204" pitchFamily="34" charset="0"/>
                <a:buChar char="–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103120" indent="-18288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Clr>
                  <a:schemeClr val="bg2">
                    <a:lumMod val="75000"/>
                  </a:schemeClr>
                </a:buClr>
                <a:buSzPct val="90000"/>
                <a:buFont typeface="Wingdings" panose="05000000000000000000" pitchFamily="2" charset="2"/>
                <a:buChar char="§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defTabSz="914400">
                <a:buFont typeface="Wingdings" pitchFamily="2" charset="2"/>
                <a:buNone/>
                <a:defRPr/>
              </a:pPr>
              <a:r>
                <a:rPr lang="fr-FR" sz="1200" dirty="0">
                  <a:solidFill>
                    <a:srgbClr val="000066"/>
                  </a:solidFill>
                </a:rPr>
                <a:t>Chaque différence entre les 2 groupes de traitement étaient statistiquement significatives (p &lt; 0,001)</a:t>
              </a:r>
            </a:p>
          </p:txBody>
        </p:sp>
        <p:grpSp>
          <p:nvGrpSpPr>
            <p:cNvPr id="27" name="Groupe 26"/>
            <p:cNvGrpSpPr/>
            <p:nvPr/>
          </p:nvGrpSpPr>
          <p:grpSpPr>
            <a:xfrm>
              <a:off x="2489970" y="1738323"/>
              <a:ext cx="4543760" cy="373657"/>
              <a:chOff x="2129753" y="1555673"/>
              <a:chExt cx="4114153" cy="373657"/>
            </a:xfrm>
          </p:grpSpPr>
          <p:sp>
            <p:nvSpPr>
              <p:cNvPr id="28" name="AutoShape 165"/>
              <p:cNvSpPr>
                <a:spLocks noChangeArrowheads="1"/>
              </p:cNvSpPr>
              <p:nvPr/>
            </p:nvSpPr>
            <p:spPr bwMode="auto">
              <a:xfrm>
                <a:off x="2129753" y="1555673"/>
                <a:ext cx="3709255" cy="373657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CC3300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rgbClr val="CC3300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28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3300"/>
                  </a:buClr>
                  <a:buChar char="•"/>
                  <a:defRPr sz="16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defTabSz="914400"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fr-FR" altLang="fr-FR" sz="2800">
                  <a:solidFill>
                    <a:srgbClr val="000066"/>
                  </a:solidFill>
                </a:endParaRPr>
              </a:p>
            </p:txBody>
          </p:sp>
          <p:sp>
            <p:nvSpPr>
              <p:cNvPr id="29" name="Rectangle 3"/>
              <p:cNvSpPr>
                <a:spLocks noChangeArrowheads="1"/>
              </p:cNvSpPr>
              <p:nvPr/>
            </p:nvSpPr>
            <p:spPr bwMode="auto">
              <a:xfrm>
                <a:off x="2313043" y="1678505"/>
                <a:ext cx="128270" cy="144463"/>
              </a:xfrm>
              <a:prstGeom prst="rect">
                <a:avLst/>
              </a:prstGeom>
              <a:solidFill>
                <a:srgbClr val="333399"/>
              </a:solidFill>
              <a:ln w="9525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CC3300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rgbClr val="CC3300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28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3300"/>
                  </a:buClr>
                  <a:buChar char="•"/>
                  <a:defRPr sz="16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defTabSz="914400"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fr-FR" altLang="fr-FR" sz="2400">
                  <a:solidFill>
                    <a:srgbClr val="000066"/>
                  </a:solidFill>
                </a:endParaRPr>
              </a:p>
            </p:txBody>
          </p:sp>
          <p:sp>
            <p:nvSpPr>
              <p:cNvPr id="30" name="Rectangle 4"/>
              <p:cNvSpPr>
                <a:spLocks noChangeArrowheads="1"/>
              </p:cNvSpPr>
              <p:nvPr/>
            </p:nvSpPr>
            <p:spPr bwMode="auto">
              <a:xfrm>
                <a:off x="3953970" y="1676918"/>
                <a:ext cx="128270" cy="144462"/>
              </a:xfrm>
              <a:prstGeom prst="rect">
                <a:avLst/>
              </a:prstGeom>
              <a:solidFill>
                <a:srgbClr val="CC0000"/>
              </a:solidFill>
              <a:ln w="9525">
                <a:solidFill>
                  <a:srgbClr val="CC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CC3300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rgbClr val="CC3300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28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3300"/>
                  </a:buClr>
                  <a:buChar char="•"/>
                  <a:defRPr sz="16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defTabSz="914400"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fr-FR" altLang="fr-FR" sz="2400">
                  <a:solidFill>
                    <a:srgbClr val="000066"/>
                  </a:solidFill>
                </a:endParaRPr>
              </a:p>
            </p:txBody>
          </p:sp>
          <p:sp>
            <p:nvSpPr>
              <p:cNvPr id="31" name="ZoneTexte 84"/>
              <p:cNvSpPr txBox="1">
                <a:spLocks noChangeArrowheads="1"/>
              </p:cNvSpPr>
              <p:nvPr/>
            </p:nvSpPr>
            <p:spPr bwMode="auto">
              <a:xfrm>
                <a:off x="2431449" y="1557855"/>
                <a:ext cx="1089017" cy="369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3300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rgbClr val="CC3300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28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3300"/>
                  </a:buClr>
                  <a:buChar char="•"/>
                  <a:defRPr sz="16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defTabSz="914400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fr-FR" altLang="fr-FR" sz="1800" b="1" dirty="0">
                    <a:solidFill>
                      <a:srgbClr val="333399"/>
                    </a:solidFill>
                    <a:latin typeface="Calibri" panose="020F0502020204030204" pitchFamily="34" charset="0"/>
                  </a:rPr>
                  <a:t>E/C/F/TAF</a:t>
                </a:r>
              </a:p>
            </p:txBody>
          </p:sp>
          <p:sp>
            <p:nvSpPr>
              <p:cNvPr id="37" name="ZoneTexte 85"/>
              <p:cNvSpPr txBox="1">
                <a:spLocks noChangeArrowheads="1"/>
              </p:cNvSpPr>
              <p:nvPr/>
            </p:nvSpPr>
            <p:spPr bwMode="auto">
              <a:xfrm>
                <a:off x="4072367" y="1559443"/>
                <a:ext cx="2171539" cy="3698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3300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rgbClr val="CC3300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28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3300"/>
                  </a:buClr>
                  <a:buChar char="•"/>
                  <a:defRPr sz="16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defTabSz="914400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fr-FR" altLang="fr-FR" sz="1800" b="1" dirty="0">
                    <a:solidFill>
                      <a:srgbClr val="333399"/>
                    </a:solidFill>
                    <a:latin typeface="Calibri" panose="020F0502020204030204" pitchFamily="34" charset="0"/>
                  </a:rPr>
                  <a:t>Schémas avec TDF</a:t>
                </a:r>
              </a:p>
            </p:txBody>
          </p:sp>
        </p:grpSp>
        <p:sp>
          <p:nvSpPr>
            <p:cNvPr id="47" name="Rectangle 6"/>
            <p:cNvSpPr>
              <a:spLocks noChangeArrowheads="1"/>
            </p:cNvSpPr>
            <p:nvPr/>
          </p:nvSpPr>
          <p:spPr bwMode="auto">
            <a:xfrm>
              <a:off x="4815623" y="2625532"/>
              <a:ext cx="1463675" cy="2587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tIns="91440" bIns="91440" anchor="ctr"/>
            <a:lstStyle>
              <a:lvl1pPr>
                <a:lnSpc>
                  <a:spcPct val="90000"/>
                </a:lnSpc>
                <a:spcBef>
                  <a:spcPts val="1200"/>
                </a:spcBef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lnSpc>
                  <a:spcPct val="90000"/>
                </a:lnSpc>
                <a:spcBef>
                  <a:spcPts val="800"/>
                </a:spcBef>
                <a:buClr>
                  <a:srgbClr val="A9A9A9"/>
                </a:buClr>
                <a:buSzPct val="90000"/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lnSpc>
                  <a:spcPct val="90000"/>
                </a:lnSpc>
                <a:spcBef>
                  <a:spcPts val="600"/>
                </a:spcBef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lnSpc>
                  <a:spcPct val="90000"/>
                </a:lnSpc>
                <a:spcBef>
                  <a:spcPts val="600"/>
                </a:spcBef>
                <a:buClr>
                  <a:srgbClr val="A9A9A9"/>
                </a:buClr>
                <a:buSzPct val="90000"/>
                <a:buFont typeface="Arial" panose="020B0604020202020204" pitchFamily="34" charset="0"/>
                <a:buChar char="–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lnSpc>
                  <a:spcPct val="90000"/>
                </a:lnSpc>
                <a:spcBef>
                  <a:spcPts val="600"/>
                </a:spcBef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defTabSz="91440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fr-FR" sz="1600" b="1">
                  <a:solidFill>
                    <a:srgbClr val="333399"/>
                  </a:solidFill>
                  <a:latin typeface="+mj-lt"/>
                  <a:cs typeface="Arial" panose="020B0604020202020204" pitchFamily="34" charset="0"/>
                </a:rPr>
                <a:t>RBP:Cr</a:t>
              </a:r>
            </a:p>
          </p:txBody>
        </p:sp>
        <p:sp>
          <p:nvSpPr>
            <p:cNvPr id="48" name="Rectangle 6"/>
            <p:cNvSpPr>
              <a:spLocks noChangeArrowheads="1"/>
            </p:cNvSpPr>
            <p:nvPr/>
          </p:nvSpPr>
          <p:spPr bwMode="auto">
            <a:xfrm>
              <a:off x="6350735" y="2625532"/>
              <a:ext cx="1463675" cy="2587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91440" rIns="0" bIns="91440" anchor="ctr"/>
            <a:lstStyle>
              <a:lvl1pPr>
                <a:lnSpc>
                  <a:spcPct val="90000"/>
                </a:lnSpc>
                <a:spcBef>
                  <a:spcPts val="1200"/>
                </a:spcBef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lnSpc>
                  <a:spcPct val="90000"/>
                </a:lnSpc>
                <a:spcBef>
                  <a:spcPts val="800"/>
                </a:spcBef>
                <a:buClr>
                  <a:srgbClr val="A9A9A9"/>
                </a:buClr>
                <a:buSzPct val="90000"/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lnSpc>
                  <a:spcPct val="90000"/>
                </a:lnSpc>
                <a:spcBef>
                  <a:spcPts val="600"/>
                </a:spcBef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lnSpc>
                  <a:spcPct val="90000"/>
                </a:lnSpc>
                <a:spcBef>
                  <a:spcPts val="600"/>
                </a:spcBef>
                <a:buClr>
                  <a:srgbClr val="A9A9A9"/>
                </a:buClr>
                <a:buSzPct val="90000"/>
                <a:buFont typeface="Arial" panose="020B0604020202020204" pitchFamily="34" charset="0"/>
                <a:buChar char="–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lnSpc>
                  <a:spcPct val="90000"/>
                </a:lnSpc>
                <a:spcBef>
                  <a:spcPts val="600"/>
                </a:spcBef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defTabSz="91440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l-GR" altLang="fr-FR" sz="1600" b="1">
                  <a:solidFill>
                    <a:srgbClr val="333399"/>
                  </a:solidFill>
                  <a:latin typeface="+mj-lt"/>
                  <a:cs typeface="Arial" panose="020B0604020202020204" pitchFamily="34" charset="0"/>
                </a:rPr>
                <a:t>β-2-</a:t>
              </a:r>
              <a:r>
                <a:rPr lang="en-US" altLang="fr-FR" sz="1600" b="1">
                  <a:solidFill>
                    <a:srgbClr val="333399"/>
                  </a:solidFill>
                  <a:latin typeface="+mj-lt"/>
                  <a:cs typeface="Arial" panose="020B0604020202020204" pitchFamily="34" charset="0"/>
                </a:rPr>
                <a:t>m:Cr</a:t>
              </a:r>
              <a:endParaRPr lang="en-GB" altLang="fr-FR" sz="1600" b="1">
                <a:solidFill>
                  <a:srgbClr val="333399"/>
                </a:solidFill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49" name="Rectangle 6"/>
            <p:cNvSpPr>
              <a:spLocks noChangeArrowheads="1"/>
            </p:cNvSpPr>
            <p:nvPr/>
          </p:nvSpPr>
          <p:spPr bwMode="auto">
            <a:xfrm>
              <a:off x="1745398" y="2625532"/>
              <a:ext cx="1462087" cy="2587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tIns="91440" bIns="91440" anchor="ctr"/>
            <a:lstStyle>
              <a:lvl1pPr>
                <a:lnSpc>
                  <a:spcPct val="90000"/>
                </a:lnSpc>
                <a:spcBef>
                  <a:spcPts val="1200"/>
                </a:spcBef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lnSpc>
                  <a:spcPct val="90000"/>
                </a:lnSpc>
                <a:spcBef>
                  <a:spcPts val="800"/>
                </a:spcBef>
                <a:buClr>
                  <a:srgbClr val="A9A9A9"/>
                </a:buClr>
                <a:buSzPct val="90000"/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lnSpc>
                  <a:spcPct val="90000"/>
                </a:lnSpc>
                <a:spcBef>
                  <a:spcPts val="600"/>
                </a:spcBef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lnSpc>
                  <a:spcPct val="90000"/>
                </a:lnSpc>
                <a:spcBef>
                  <a:spcPts val="600"/>
                </a:spcBef>
                <a:buClr>
                  <a:srgbClr val="A9A9A9"/>
                </a:buClr>
                <a:buSzPct val="90000"/>
                <a:buFont typeface="Arial" panose="020B0604020202020204" pitchFamily="34" charset="0"/>
                <a:buChar char="–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lnSpc>
                  <a:spcPct val="90000"/>
                </a:lnSpc>
                <a:spcBef>
                  <a:spcPts val="600"/>
                </a:spcBef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defTabSz="91440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fr-FR" sz="1600" b="1" dirty="0">
                  <a:solidFill>
                    <a:srgbClr val="333399"/>
                  </a:solidFill>
                  <a:latin typeface="+mj-lt"/>
                  <a:cs typeface="Arial" panose="020B0604020202020204" pitchFamily="34" charset="0"/>
                </a:rPr>
                <a:t>RPCU</a:t>
              </a:r>
            </a:p>
          </p:txBody>
        </p:sp>
        <p:sp>
          <p:nvSpPr>
            <p:cNvPr id="50" name="Rectangle 6"/>
            <p:cNvSpPr>
              <a:spLocks noChangeArrowheads="1"/>
            </p:cNvSpPr>
            <p:nvPr/>
          </p:nvSpPr>
          <p:spPr bwMode="auto">
            <a:xfrm>
              <a:off x="3280510" y="2625532"/>
              <a:ext cx="1462088" cy="2587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tIns="91440" bIns="91440" anchor="ctr"/>
            <a:lstStyle>
              <a:lvl1pPr>
                <a:lnSpc>
                  <a:spcPct val="90000"/>
                </a:lnSpc>
                <a:spcBef>
                  <a:spcPts val="1200"/>
                </a:spcBef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lnSpc>
                  <a:spcPct val="90000"/>
                </a:lnSpc>
                <a:spcBef>
                  <a:spcPts val="800"/>
                </a:spcBef>
                <a:buClr>
                  <a:srgbClr val="A9A9A9"/>
                </a:buClr>
                <a:buSzPct val="90000"/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lnSpc>
                  <a:spcPct val="90000"/>
                </a:lnSpc>
                <a:spcBef>
                  <a:spcPts val="600"/>
                </a:spcBef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lnSpc>
                  <a:spcPct val="90000"/>
                </a:lnSpc>
                <a:spcBef>
                  <a:spcPts val="600"/>
                </a:spcBef>
                <a:buClr>
                  <a:srgbClr val="A9A9A9"/>
                </a:buClr>
                <a:buSzPct val="90000"/>
                <a:buFont typeface="Arial" panose="020B0604020202020204" pitchFamily="34" charset="0"/>
                <a:buChar char="–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lnSpc>
                  <a:spcPct val="90000"/>
                </a:lnSpc>
                <a:spcBef>
                  <a:spcPts val="600"/>
                </a:spcBef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defTabSz="91440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fr-FR" sz="1600" b="1" dirty="0">
                  <a:solidFill>
                    <a:srgbClr val="333399"/>
                  </a:solidFill>
                  <a:latin typeface="+mj-lt"/>
                  <a:cs typeface="Arial" panose="020B0604020202020204" pitchFamily="34" charset="0"/>
                </a:rPr>
                <a:t>RACU</a:t>
              </a:r>
            </a:p>
          </p:txBody>
        </p:sp>
        <p:sp>
          <p:nvSpPr>
            <p:cNvPr id="51" name="Rectangle 6"/>
            <p:cNvSpPr>
              <a:spLocks noChangeArrowheads="1"/>
            </p:cNvSpPr>
            <p:nvPr/>
          </p:nvSpPr>
          <p:spPr bwMode="auto">
            <a:xfrm>
              <a:off x="5296635" y="2239769"/>
              <a:ext cx="2087563" cy="2825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tIns="91440" bIns="91440" anchor="ctr"/>
            <a:lstStyle>
              <a:lvl1pPr>
                <a:lnSpc>
                  <a:spcPct val="90000"/>
                </a:lnSpc>
                <a:spcBef>
                  <a:spcPts val="1200"/>
                </a:spcBef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lnSpc>
                  <a:spcPct val="90000"/>
                </a:lnSpc>
                <a:spcBef>
                  <a:spcPts val="800"/>
                </a:spcBef>
                <a:buClr>
                  <a:srgbClr val="A9A9A9"/>
                </a:buClr>
                <a:buSzPct val="90000"/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lnSpc>
                  <a:spcPct val="90000"/>
                </a:lnSpc>
                <a:spcBef>
                  <a:spcPts val="600"/>
                </a:spcBef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lnSpc>
                  <a:spcPct val="90000"/>
                </a:lnSpc>
                <a:spcBef>
                  <a:spcPts val="600"/>
                </a:spcBef>
                <a:buClr>
                  <a:srgbClr val="A9A9A9"/>
                </a:buClr>
                <a:buSzPct val="90000"/>
                <a:buFont typeface="Arial" panose="020B0604020202020204" pitchFamily="34" charset="0"/>
                <a:buChar char="–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lnSpc>
                  <a:spcPct val="90000"/>
                </a:lnSpc>
                <a:spcBef>
                  <a:spcPts val="600"/>
                </a:spcBef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defTabSz="91440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fr-FR" sz="1600" b="1" dirty="0" err="1">
                  <a:solidFill>
                    <a:srgbClr val="333399"/>
                  </a:solidFill>
                  <a:latin typeface="+mj-lt"/>
                  <a:cs typeface="Arial" panose="020B0604020202020204" pitchFamily="34" charset="0"/>
                </a:rPr>
                <a:t>Protéinurie</a:t>
              </a:r>
              <a:r>
                <a:rPr lang="en-GB" altLang="fr-FR" sz="1600" b="1" dirty="0">
                  <a:solidFill>
                    <a:srgbClr val="333399"/>
                  </a:solidFill>
                  <a:latin typeface="+mj-lt"/>
                  <a:cs typeface="Arial" panose="020B0604020202020204" pitchFamily="34" charset="0"/>
                </a:rPr>
                <a:t> </a:t>
              </a:r>
              <a:r>
                <a:rPr lang="en-GB" altLang="fr-FR" sz="1600" b="1" dirty="0" err="1">
                  <a:solidFill>
                    <a:srgbClr val="333399"/>
                  </a:solidFill>
                  <a:latin typeface="+mj-lt"/>
                  <a:cs typeface="Arial" panose="020B0604020202020204" pitchFamily="34" charset="0"/>
                </a:rPr>
                <a:t>tubulaire</a:t>
              </a:r>
              <a:endParaRPr lang="en-GB" altLang="fr-FR" sz="1600" b="1" dirty="0">
                <a:solidFill>
                  <a:srgbClr val="333399"/>
                </a:solidFill>
                <a:latin typeface="+mj-lt"/>
                <a:cs typeface="Arial" panose="020B0604020202020204" pitchFamily="34" charset="0"/>
              </a:endParaRPr>
            </a:p>
          </p:txBody>
        </p:sp>
        <p:cxnSp>
          <p:nvCxnSpPr>
            <p:cNvPr id="52" name="Straight Connector 47"/>
            <p:cNvCxnSpPr/>
            <p:nvPr/>
          </p:nvCxnSpPr>
          <p:spPr>
            <a:xfrm>
              <a:off x="4815623" y="2546157"/>
              <a:ext cx="2997200" cy="0"/>
            </a:xfrm>
            <a:prstGeom prst="line">
              <a:avLst/>
            </a:prstGeom>
            <a:ln w="12700">
              <a:solidFill>
                <a:srgbClr val="333399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47"/>
            <p:cNvCxnSpPr/>
            <p:nvPr/>
          </p:nvCxnSpPr>
          <p:spPr>
            <a:xfrm>
              <a:off x="4815623" y="2546157"/>
              <a:ext cx="2997200" cy="0"/>
            </a:xfrm>
            <a:prstGeom prst="line">
              <a:avLst/>
            </a:prstGeom>
            <a:ln w="12700">
              <a:solidFill>
                <a:srgbClr val="333399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4" name="Groupe 53"/>
            <p:cNvGrpSpPr/>
            <p:nvPr/>
          </p:nvGrpSpPr>
          <p:grpSpPr>
            <a:xfrm>
              <a:off x="1544177" y="2713967"/>
              <a:ext cx="6180138" cy="3035399"/>
              <a:chOff x="-6646863" y="2562225"/>
              <a:chExt cx="6180138" cy="3070226"/>
            </a:xfrm>
          </p:grpSpPr>
          <p:sp>
            <p:nvSpPr>
              <p:cNvPr id="73" name="Line 8"/>
              <p:cNvSpPr>
                <a:spLocks noChangeShapeType="1"/>
              </p:cNvSpPr>
              <p:nvPr/>
            </p:nvSpPr>
            <p:spPr bwMode="auto">
              <a:xfrm flipV="1">
                <a:off x="-6550025" y="3589338"/>
                <a:ext cx="0" cy="2043113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4" name="Line 9"/>
              <p:cNvSpPr>
                <a:spLocks noChangeShapeType="1"/>
              </p:cNvSpPr>
              <p:nvPr/>
            </p:nvSpPr>
            <p:spPr bwMode="auto">
              <a:xfrm flipH="1">
                <a:off x="-6550025" y="3589338"/>
                <a:ext cx="6083300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5" name="Line 10"/>
              <p:cNvSpPr>
                <a:spLocks noChangeShapeType="1"/>
              </p:cNvSpPr>
              <p:nvPr/>
            </p:nvSpPr>
            <p:spPr bwMode="auto">
              <a:xfrm flipV="1">
                <a:off x="-6550025" y="2562225"/>
                <a:ext cx="0" cy="1027113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6" name="Line 11"/>
              <p:cNvSpPr>
                <a:spLocks noChangeShapeType="1"/>
              </p:cNvSpPr>
              <p:nvPr/>
            </p:nvSpPr>
            <p:spPr bwMode="auto">
              <a:xfrm flipH="1">
                <a:off x="-6646863" y="2579688"/>
                <a:ext cx="96838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7" name="Line 12"/>
              <p:cNvSpPr>
                <a:spLocks noChangeShapeType="1"/>
              </p:cNvSpPr>
              <p:nvPr/>
            </p:nvSpPr>
            <p:spPr bwMode="auto">
              <a:xfrm flipH="1">
                <a:off x="-6646863" y="2914650"/>
                <a:ext cx="96838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8" name="Line 13"/>
              <p:cNvSpPr>
                <a:spLocks noChangeShapeType="1"/>
              </p:cNvSpPr>
              <p:nvPr/>
            </p:nvSpPr>
            <p:spPr bwMode="auto">
              <a:xfrm flipH="1">
                <a:off x="-6646863" y="3252788"/>
                <a:ext cx="96838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9" name="Line 14"/>
              <p:cNvSpPr>
                <a:spLocks noChangeShapeType="1"/>
              </p:cNvSpPr>
              <p:nvPr/>
            </p:nvSpPr>
            <p:spPr bwMode="auto">
              <a:xfrm flipH="1">
                <a:off x="-6646863" y="3589338"/>
                <a:ext cx="96838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0" name="Line 15"/>
              <p:cNvSpPr>
                <a:spLocks noChangeShapeType="1"/>
              </p:cNvSpPr>
              <p:nvPr/>
            </p:nvSpPr>
            <p:spPr bwMode="auto">
              <a:xfrm flipH="1">
                <a:off x="-6646863" y="3925888"/>
                <a:ext cx="96838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1" name="Line 16"/>
              <p:cNvSpPr>
                <a:spLocks noChangeShapeType="1"/>
              </p:cNvSpPr>
              <p:nvPr/>
            </p:nvSpPr>
            <p:spPr bwMode="auto">
              <a:xfrm flipH="1">
                <a:off x="-6646863" y="4262438"/>
                <a:ext cx="96838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2" name="Line 17"/>
              <p:cNvSpPr>
                <a:spLocks noChangeShapeType="1"/>
              </p:cNvSpPr>
              <p:nvPr/>
            </p:nvSpPr>
            <p:spPr bwMode="auto">
              <a:xfrm flipH="1">
                <a:off x="-6646863" y="4598988"/>
                <a:ext cx="96838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3" name="Line 18"/>
              <p:cNvSpPr>
                <a:spLocks noChangeShapeType="1"/>
              </p:cNvSpPr>
              <p:nvPr/>
            </p:nvSpPr>
            <p:spPr bwMode="auto">
              <a:xfrm flipH="1">
                <a:off x="-6646863" y="5273675"/>
                <a:ext cx="96838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4" name="Line 19"/>
              <p:cNvSpPr>
                <a:spLocks noChangeShapeType="1"/>
              </p:cNvSpPr>
              <p:nvPr/>
            </p:nvSpPr>
            <p:spPr bwMode="auto">
              <a:xfrm flipH="1">
                <a:off x="-6646863" y="4935538"/>
                <a:ext cx="96838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5" name="Line 20"/>
              <p:cNvSpPr>
                <a:spLocks noChangeShapeType="1"/>
              </p:cNvSpPr>
              <p:nvPr/>
            </p:nvSpPr>
            <p:spPr bwMode="auto">
              <a:xfrm flipH="1">
                <a:off x="-6646863" y="5610225"/>
                <a:ext cx="96838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6" name="Rectangle 21"/>
              <p:cNvSpPr>
                <a:spLocks noChangeArrowheads="1"/>
              </p:cNvSpPr>
              <p:nvPr/>
            </p:nvSpPr>
            <p:spPr bwMode="auto">
              <a:xfrm>
                <a:off x="-5759450" y="3255963"/>
                <a:ext cx="549275" cy="333375"/>
              </a:xfrm>
              <a:prstGeom prst="rect">
                <a:avLst/>
              </a:prstGeom>
              <a:solidFill>
                <a:srgbClr val="333399"/>
              </a:solidFill>
              <a:ln w="0">
                <a:solidFill>
                  <a:srgbClr val="333399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7" name="Rectangle 22"/>
              <p:cNvSpPr>
                <a:spLocks noChangeArrowheads="1"/>
              </p:cNvSpPr>
              <p:nvPr/>
            </p:nvSpPr>
            <p:spPr bwMode="auto">
              <a:xfrm>
                <a:off x="-4205288" y="3298825"/>
                <a:ext cx="550863" cy="290513"/>
              </a:xfrm>
              <a:prstGeom prst="rect">
                <a:avLst/>
              </a:prstGeom>
              <a:solidFill>
                <a:srgbClr val="333399"/>
              </a:solidFill>
              <a:ln w="0">
                <a:solidFill>
                  <a:srgbClr val="333399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8" name="Rectangle 23"/>
              <p:cNvSpPr>
                <a:spLocks noChangeArrowheads="1"/>
              </p:cNvSpPr>
              <p:nvPr/>
            </p:nvSpPr>
            <p:spPr bwMode="auto">
              <a:xfrm>
                <a:off x="-2647950" y="2981325"/>
                <a:ext cx="547688" cy="608013"/>
              </a:xfrm>
              <a:prstGeom prst="rect">
                <a:avLst/>
              </a:prstGeom>
              <a:solidFill>
                <a:srgbClr val="333399"/>
              </a:solidFill>
              <a:ln w="0">
                <a:solidFill>
                  <a:srgbClr val="333399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9" name="Rectangle 24"/>
              <p:cNvSpPr>
                <a:spLocks noChangeArrowheads="1"/>
              </p:cNvSpPr>
              <p:nvPr/>
            </p:nvSpPr>
            <p:spPr bwMode="auto">
              <a:xfrm>
                <a:off x="-1092200" y="2952750"/>
                <a:ext cx="549275" cy="636588"/>
              </a:xfrm>
              <a:prstGeom prst="rect">
                <a:avLst/>
              </a:prstGeom>
              <a:solidFill>
                <a:srgbClr val="333399"/>
              </a:solidFill>
              <a:ln w="0">
                <a:solidFill>
                  <a:srgbClr val="333399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0" name="Freeform 25"/>
              <p:cNvSpPr>
                <a:spLocks/>
              </p:cNvSpPr>
              <p:nvPr/>
            </p:nvSpPr>
            <p:spPr bwMode="auto">
              <a:xfrm>
                <a:off x="-6324600" y="3589338"/>
                <a:ext cx="547688" cy="708025"/>
              </a:xfrm>
              <a:custGeom>
                <a:avLst/>
                <a:gdLst>
                  <a:gd name="T0" fmla="*/ 345 w 345"/>
                  <a:gd name="T1" fmla="*/ 446 h 446"/>
                  <a:gd name="T2" fmla="*/ 345 w 345"/>
                  <a:gd name="T3" fmla="*/ 0 h 446"/>
                  <a:gd name="T4" fmla="*/ 0 w 345"/>
                  <a:gd name="T5" fmla="*/ 0 h 446"/>
                  <a:gd name="T6" fmla="*/ 0 w 345"/>
                  <a:gd name="T7" fmla="*/ 446 h 446"/>
                  <a:gd name="T8" fmla="*/ 345 w 345"/>
                  <a:gd name="T9" fmla="*/ 446 h 446"/>
                  <a:gd name="T10" fmla="*/ 345 w 345"/>
                  <a:gd name="T11" fmla="*/ 446 h 4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5" h="446">
                    <a:moveTo>
                      <a:pt x="345" y="446"/>
                    </a:moveTo>
                    <a:lnTo>
                      <a:pt x="345" y="0"/>
                    </a:lnTo>
                    <a:lnTo>
                      <a:pt x="0" y="0"/>
                    </a:lnTo>
                    <a:lnTo>
                      <a:pt x="0" y="446"/>
                    </a:lnTo>
                    <a:lnTo>
                      <a:pt x="345" y="446"/>
                    </a:lnTo>
                    <a:lnTo>
                      <a:pt x="345" y="446"/>
                    </a:lnTo>
                    <a:close/>
                  </a:path>
                </a:pathLst>
              </a:custGeom>
              <a:solidFill>
                <a:srgbClr val="CC0000"/>
              </a:solidFill>
              <a:ln w="0">
                <a:solidFill>
                  <a:srgbClr val="CC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1" name="Rectangle 26"/>
              <p:cNvSpPr>
                <a:spLocks noChangeArrowheads="1"/>
              </p:cNvSpPr>
              <p:nvPr/>
            </p:nvSpPr>
            <p:spPr bwMode="auto">
              <a:xfrm>
                <a:off x="-4770438" y="3589338"/>
                <a:ext cx="547688" cy="604838"/>
              </a:xfrm>
              <a:prstGeom prst="rect">
                <a:avLst/>
              </a:prstGeom>
              <a:solidFill>
                <a:srgbClr val="CC0000"/>
              </a:solidFill>
              <a:ln w="0">
                <a:solidFill>
                  <a:srgbClr val="CC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2" name="Rectangle 27"/>
              <p:cNvSpPr>
                <a:spLocks noChangeArrowheads="1"/>
              </p:cNvSpPr>
              <p:nvPr/>
            </p:nvSpPr>
            <p:spPr bwMode="auto">
              <a:xfrm>
                <a:off x="-3211513" y="3589338"/>
                <a:ext cx="547688" cy="1123950"/>
              </a:xfrm>
              <a:prstGeom prst="rect">
                <a:avLst/>
              </a:prstGeom>
              <a:solidFill>
                <a:srgbClr val="CC0000"/>
              </a:solidFill>
              <a:ln w="0">
                <a:solidFill>
                  <a:srgbClr val="CC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3" name="Rectangle 28"/>
              <p:cNvSpPr>
                <a:spLocks noChangeArrowheads="1"/>
              </p:cNvSpPr>
              <p:nvPr/>
            </p:nvSpPr>
            <p:spPr bwMode="auto">
              <a:xfrm>
                <a:off x="-1652588" y="3589338"/>
                <a:ext cx="547688" cy="1762125"/>
              </a:xfrm>
              <a:prstGeom prst="rect">
                <a:avLst/>
              </a:prstGeom>
              <a:solidFill>
                <a:srgbClr val="CC0000"/>
              </a:solidFill>
              <a:ln w="0">
                <a:solidFill>
                  <a:srgbClr val="CC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sp>
          <p:nvSpPr>
            <p:cNvPr id="55" name="ZoneTexte 54"/>
            <p:cNvSpPr txBox="1"/>
            <p:nvPr/>
          </p:nvSpPr>
          <p:spPr>
            <a:xfrm>
              <a:off x="1238012" y="2594191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2060"/>
                  </a:solidFill>
                </a:rPr>
                <a:t>30</a:t>
              </a:r>
            </a:p>
          </p:txBody>
        </p:sp>
        <p:sp>
          <p:nvSpPr>
            <p:cNvPr id="56" name="ZoneTexte 55"/>
            <p:cNvSpPr txBox="1"/>
            <p:nvPr/>
          </p:nvSpPr>
          <p:spPr>
            <a:xfrm>
              <a:off x="1238012" y="2923894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2060"/>
                  </a:solidFill>
                </a:rPr>
                <a:t>20</a:t>
              </a:r>
            </a:p>
          </p:txBody>
        </p:sp>
        <p:sp>
          <p:nvSpPr>
            <p:cNvPr id="57" name="ZoneTexte 56"/>
            <p:cNvSpPr txBox="1"/>
            <p:nvPr/>
          </p:nvSpPr>
          <p:spPr>
            <a:xfrm>
              <a:off x="1238012" y="3258197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2060"/>
                  </a:solidFill>
                </a:rPr>
                <a:t>10</a:t>
              </a:r>
            </a:p>
          </p:txBody>
        </p:sp>
        <p:sp>
          <p:nvSpPr>
            <p:cNvPr id="58" name="ZoneTexte 57"/>
            <p:cNvSpPr txBox="1"/>
            <p:nvPr/>
          </p:nvSpPr>
          <p:spPr>
            <a:xfrm>
              <a:off x="1322971" y="3590929"/>
              <a:ext cx="2696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2060"/>
                  </a:solidFill>
                </a:rPr>
                <a:t>0</a:t>
              </a:r>
            </a:p>
          </p:txBody>
        </p:sp>
        <p:sp>
          <p:nvSpPr>
            <p:cNvPr id="59" name="ZoneTexte 58"/>
            <p:cNvSpPr txBox="1"/>
            <p:nvPr/>
          </p:nvSpPr>
          <p:spPr>
            <a:xfrm>
              <a:off x="1186716" y="3923661"/>
              <a:ext cx="4058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2060"/>
                  </a:solidFill>
                </a:rPr>
                <a:t>-10</a:t>
              </a:r>
            </a:p>
          </p:txBody>
        </p:sp>
        <p:sp>
          <p:nvSpPr>
            <p:cNvPr id="60" name="ZoneTexte 59"/>
            <p:cNvSpPr txBox="1"/>
            <p:nvPr/>
          </p:nvSpPr>
          <p:spPr>
            <a:xfrm>
              <a:off x="1186716" y="4256394"/>
              <a:ext cx="4058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2060"/>
                  </a:solidFill>
                </a:rPr>
                <a:t>-20</a:t>
              </a:r>
            </a:p>
          </p:txBody>
        </p:sp>
        <p:sp>
          <p:nvSpPr>
            <p:cNvPr id="61" name="ZoneTexte 60"/>
            <p:cNvSpPr txBox="1"/>
            <p:nvPr/>
          </p:nvSpPr>
          <p:spPr>
            <a:xfrm>
              <a:off x="1186716" y="4589126"/>
              <a:ext cx="4058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2060"/>
                  </a:solidFill>
                </a:rPr>
                <a:t>-30</a:t>
              </a:r>
            </a:p>
          </p:txBody>
        </p:sp>
        <p:sp>
          <p:nvSpPr>
            <p:cNvPr id="62" name="ZoneTexte 61"/>
            <p:cNvSpPr txBox="1"/>
            <p:nvPr/>
          </p:nvSpPr>
          <p:spPr>
            <a:xfrm>
              <a:off x="1186716" y="4921858"/>
              <a:ext cx="4058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2060"/>
                  </a:solidFill>
                </a:rPr>
                <a:t>-40</a:t>
              </a:r>
            </a:p>
          </p:txBody>
        </p:sp>
        <p:sp>
          <p:nvSpPr>
            <p:cNvPr id="63" name="ZoneTexte 62"/>
            <p:cNvSpPr txBox="1"/>
            <p:nvPr/>
          </p:nvSpPr>
          <p:spPr>
            <a:xfrm>
              <a:off x="1186716" y="5256160"/>
              <a:ext cx="4058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2060"/>
                  </a:solidFill>
                </a:rPr>
                <a:t>-50</a:t>
              </a:r>
            </a:p>
          </p:txBody>
        </p:sp>
        <p:sp>
          <p:nvSpPr>
            <p:cNvPr id="64" name="ZoneTexte 63"/>
            <p:cNvSpPr txBox="1"/>
            <p:nvPr/>
          </p:nvSpPr>
          <p:spPr>
            <a:xfrm>
              <a:off x="1860001" y="4063125"/>
              <a:ext cx="56057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chemeClr val="bg1"/>
                  </a:solidFill>
                  <a:latin typeface="+mj-lt"/>
                </a:rPr>
                <a:t>-20,9</a:t>
              </a:r>
            </a:p>
          </p:txBody>
        </p:sp>
        <p:sp>
          <p:nvSpPr>
            <p:cNvPr id="65" name="ZoneTexte 64"/>
            <p:cNvSpPr txBox="1"/>
            <p:nvPr/>
          </p:nvSpPr>
          <p:spPr>
            <a:xfrm>
              <a:off x="2502832" y="3414745"/>
              <a:ext cx="41389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chemeClr val="bg1"/>
                  </a:solidFill>
                  <a:latin typeface="+mj-lt"/>
                </a:rPr>
                <a:t>9,6</a:t>
              </a:r>
            </a:p>
          </p:txBody>
        </p:sp>
        <p:sp>
          <p:nvSpPr>
            <p:cNvPr id="66" name="ZoneTexte 65"/>
            <p:cNvSpPr txBox="1"/>
            <p:nvPr/>
          </p:nvSpPr>
          <p:spPr>
            <a:xfrm>
              <a:off x="3414162" y="3971465"/>
              <a:ext cx="56057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chemeClr val="bg1"/>
                  </a:solidFill>
                  <a:latin typeface="+mj-lt"/>
                </a:rPr>
                <a:t>-17,9</a:t>
              </a:r>
            </a:p>
          </p:txBody>
        </p:sp>
        <p:sp>
          <p:nvSpPr>
            <p:cNvPr id="67" name="ZoneTexte 66"/>
            <p:cNvSpPr txBox="1"/>
            <p:nvPr/>
          </p:nvSpPr>
          <p:spPr>
            <a:xfrm>
              <a:off x="4053434" y="3410743"/>
              <a:ext cx="415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chemeClr val="bg1"/>
                  </a:solidFill>
                  <a:latin typeface="+mj-lt"/>
                </a:rPr>
                <a:t>8,5</a:t>
              </a:r>
            </a:p>
          </p:txBody>
        </p:sp>
        <p:sp>
          <p:nvSpPr>
            <p:cNvPr id="68" name="ZoneTexte 67"/>
            <p:cNvSpPr txBox="1"/>
            <p:nvPr/>
          </p:nvSpPr>
          <p:spPr>
            <a:xfrm>
              <a:off x="4982568" y="4446608"/>
              <a:ext cx="56057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chemeClr val="bg1"/>
                  </a:solidFill>
                  <a:latin typeface="+mj-lt"/>
                </a:rPr>
                <a:t>-33,4</a:t>
              </a:r>
            </a:p>
          </p:txBody>
        </p:sp>
        <p:sp>
          <p:nvSpPr>
            <p:cNvPr id="69" name="ZoneTexte 68"/>
            <p:cNvSpPr txBox="1"/>
            <p:nvPr/>
          </p:nvSpPr>
          <p:spPr>
            <a:xfrm>
              <a:off x="5564132" y="3134434"/>
              <a:ext cx="50560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chemeClr val="bg1"/>
                  </a:solidFill>
                  <a:latin typeface="+mj-lt"/>
                </a:rPr>
                <a:t>18,1</a:t>
              </a:r>
            </a:p>
          </p:txBody>
        </p:sp>
        <p:sp>
          <p:nvSpPr>
            <p:cNvPr id="70" name="ZoneTexte 69"/>
            <p:cNvSpPr txBox="1"/>
            <p:nvPr/>
          </p:nvSpPr>
          <p:spPr>
            <a:xfrm>
              <a:off x="6532011" y="5102271"/>
              <a:ext cx="56057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chemeClr val="bg1"/>
                  </a:solidFill>
                  <a:latin typeface="+mj-lt"/>
                </a:rPr>
                <a:t>-52,3</a:t>
              </a:r>
            </a:p>
          </p:txBody>
        </p:sp>
        <p:sp>
          <p:nvSpPr>
            <p:cNvPr id="71" name="ZoneTexte 70"/>
            <p:cNvSpPr txBox="1"/>
            <p:nvPr/>
          </p:nvSpPr>
          <p:spPr>
            <a:xfrm>
              <a:off x="7120844" y="3134434"/>
              <a:ext cx="50526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chemeClr val="bg1"/>
                  </a:solidFill>
                  <a:latin typeface="+mj-lt"/>
                </a:rPr>
                <a:t>18,7</a:t>
              </a:r>
            </a:p>
          </p:txBody>
        </p:sp>
        <p:sp>
          <p:nvSpPr>
            <p:cNvPr id="72" name="ZoneTexte 71"/>
            <p:cNvSpPr txBox="1"/>
            <p:nvPr/>
          </p:nvSpPr>
          <p:spPr>
            <a:xfrm>
              <a:off x="1186716" y="5588892"/>
              <a:ext cx="4058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2060"/>
                  </a:solidFill>
                </a:rPr>
                <a:t>-60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41693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20" name="Text Box 2"/>
          <p:cNvSpPr txBox="1">
            <a:spLocks noChangeArrowheads="1"/>
          </p:cNvSpPr>
          <p:nvPr/>
        </p:nvSpPr>
        <p:spPr bwMode="auto">
          <a:xfrm>
            <a:off x="2266923" y="1100138"/>
            <a:ext cx="459587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fr-FR" sz="2800" b="1" dirty="0" err="1">
                <a:latin typeface="Calibri" panose="020F0502020204030204" pitchFamily="34" charset="0"/>
              </a:rPr>
              <a:t>Evénements</a:t>
            </a:r>
            <a:r>
              <a:rPr lang="en-US" altLang="fr-FR" sz="2800" b="1" dirty="0">
                <a:latin typeface="Calibri" panose="020F0502020204030204" pitchFamily="34" charset="0"/>
              </a:rPr>
              <a:t> </a:t>
            </a:r>
            <a:r>
              <a:rPr lang="fr-FR" altLang="fr-FR" sz="2400" b="1" dirty="0">
                <a:latin typeface="Calibri" panose="020F0502020204030204" pitchFamily="34" charset="0"/>
              </a:rPr>
              <a:t>indésirables</a:t>
            </a:r>
            <a:r>
              <a:rPr lang="en-US" altLang="fr-FR" sz="2800" b="1" dirty="0">
                <a:latin typeface="Calibri" panose="020F0502020204030204" pitchFamily="34" charset="0"/>
              </a:rPr>
              <a:t>, n (%)</a:t>
            </a:r>
          </a:p>
        </p:txBody>
      </p:sp>
      <p:sp>
        <p:nvSpPr>
          <p:cNvPr id="37921" name="ZoneTexte 1"/>
          <p:cNvSpPr txBox="1">
            <a:spLocks noChangeArrowheads="1"/>
          </p:cNvSpPr>
          <p:nvPr/>
        </p:nvSpPr>
        <p:spPr bwMode="auto">
          <a:xfrm>
            <a:off x="255462" y="4830437"/>
            <a:ext cx="8724415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400" dirty="0">
                <a:solidFill>
                  <a:srgbClr val="000066"/>
                </a:solidFill>
              </a:rPr>
              <a:t>* Attaque de panique ; perte de mémoire, troubles de la parole et perte de motivation ; insuffisance rénale aiguë ; syndrome de </a:t>
            </a:r>
            <a:r>
              <a:rPr lang="fr-FR" altLang="fr-FR" sz="1400" dirty="0" err="1">
                <a:solidFill>
                  <a:srgbClr val="000066"/>
                </a:solidFill>
              </a:rPr>
              <a:t>Reiter</a:t>
            </a:r>
            <a:r>
              <a:rPr lang="fr-FR" altLang="fr-FR" sz="1400" dirty="0">
                <a:solidFill>
                  <a:srgbClr val="000066"/>
                </a:solidFill>
              </a:rPr>
              <a:t> ; nausées, vomissements et céphalées ; tentative de suicide ; gonflement des jambes et troubles de concentration ; dépression ; néphrite interstitielle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400" dirty="0">
                <a:solidFill>
                  <a:srgbClr val="000066"/>
                </a:solidFill>
              </a:rPr>
              <a:t> 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400" dirty="0">
                <a:solidFill>
                  <a:srgbClr val="000066"/>
                </a:solidFill>
              </a:rPr>
              <a:t>** Rêves anormaux ; dépression, insomnie et irritabilité ; dépression, insomnie et cauchemars ; </a:t>
            </a:r>
            <a:r>
              <a:rPr lang="fr-FR" altLang="fr-FR" sz="1400" dirty="0" err="1">
                <a:solidFill>
                  <a:srgbClr val="000066"/>
                </a:solidFill>
              </a:rPr>
              <a:t>hyperbilirubinémie</a:t>
            </a:r>
            <a:r>
              <a:rPr lang="fr-FR" altLang="fr-FR" sz="1400" dirty="0">
                <a:solidFill>
                  <a:srgbClr val="000066"/>
                </a:solidFill>
              </a:rPr>
              <a:t> ; ictère (n = 2) ; troubles de l’attention ; insuffisance rénale ; élévation créatinine (n = 2) ; Syndrome de </a:t>
            </a:r>
            <a:r>
              <a:rPr lang="fr-FR" altLang="fr-FR" sz="1400" dirty="0" err="1">
                <a:solidFill>
                  <a:srgbClr val="000066"/>
                </a:solidFill>
              </a:rPr>
              <a:t>Fanconi</a:t>
            </a:r>
            <a:r>
              <a:rPr lang="fr-FR" altLang="fr-FR" sz="1400" dirty="0">
                <a:solidFill>
                  <a:srgbClr val="000066"/>
                </a:solidFill>
              </a:rPr>
              <a:t> et ictère ; colique néphrétique</a:t>
            </a:r>
          </a:p>
        </p:txBody>
      </p:sp>
      <p:sp>
        <p:nvSpPr>
          <p:cNvPr id="5" name="ZoneTexte 69"/>
          <p:cNvSpPr txBox="1">
            <a:spLocks noChangeArrowheads="1"/>
          </p:cNvSpPr>
          <p:nvPr/>
        </p:nvSpPr>
        <p:spPr bwMode="auto">
          <a:xfrm>
            <a:off x="4859338" y="6542088"/>
            <a:ext cx="4241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i="1" dirty="0"/>
              <a:t>Mills A. Lancet </a:t>
            </a:r>
            <a:r>
              <a:rPr lang="en-GB" altLang="fr-FR" sz="1200" i="1" dirty="0" err="1"/>
              <a:t>Infec</a:t>
            </a:r>
            <a:r>
              <a:rPr lang="en-GB" altLang="fr-FR" sz="1200" i="1" dirty="0"/>
              <a:t> Dis 2016;16:43-52 </a:t>
            </a:r>
          </a:p>
        </p:txBody>
      </p:sp>
      <p:sp>
        <p:nvSpPr>
          <p:cNvPr id="6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GS-US-292-0109</a:t>
            </a:r>
          </a:p>
        </p:txBody>
      </p:sp>
      <p:graphicFrame>
        <p:nvGraphicFramePr>
          <p:cNvPr id="8" name="Group 7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2603764"/>
              </p:ext>
            </p:extLst>
          </p:nvPr>
        </p:nvGraphicFramePr>
        <p:xfrm>
          <a:off x="323096" y="1612392"/>
          <a:ext cx="8478004" cy="3157216"/>
        </p:xfrm>
        <a:graphic>
          <a:graphicData uri="http://schemas.openxmlformats.org/drawingml/2006/table">
            <a:tbl>
              <a:tblPr/>
              <a:tblGrid>
                <a:gridCol w="46680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2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27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879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charset="0"/>
                          <a:cs typeface="ＭＳ Ｐゴシック" charset="0"/>
                        </a:rPr>
                        <a:t>E/C/F/TAF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charset="0"/>
                          <a:cs typeface="ＭＳ Ｐゴシック" charset="0"/>
                        </a:rPr>
                        <a:t>n = 959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charset="0"/>
                          <a:cs typeface="ＭＳ Ｐゴシック" charset="0"/>
                        </a:rPr>
                        <a:t>Schémas avec TDF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charset="0"/>
                          <a:cs typeface="ＭＳ Ｐゴシック" charset="0"/>
                        </a:rPr>
                        <a:t>n = 477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879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Evénement indésirable lié au traitement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21 %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16 %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879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Evénement indésirable grade 3-4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9 %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11 %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879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Evénement indésirable grave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65 (7 %)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35 (7 %)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879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Evénement indésirable grave lié au traitement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0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2 (&lt; 1 %)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879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Arrêt prématuré du traitement de l’étude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Pour événement indésirable rénal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Pour ictère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9 (1 %) *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2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0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12 (3 %) **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5 (1 </a:t>
                      </a:r>
                      <a:r>
                        <a:rPr kumimoji="0" lang="fr-FR" sz="160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Fanconi</a:t>
                      </a: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)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3 (tous sous ATV boosté)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203200" y="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914400">
              <a:defRPr/>
            </a:pPr>
            <a:r>
              <a:rPr lang="fr-FR" sz="3200" b="1" kern="0" dirty="0">
                <a:solidFill>
                  <a:srgbClr val="333399"/>
                </a:solidFill>
                <a:latin typeface="+mj-lt"/>
                <a:ea typeface="ＭＳ Ｐゴシック" pitchFamily="-65" charset="-128"/>
                <a:cs typeface="ＭＳ Ｐゴシック" pitchFamily="-65" charset="-128"/>
              </a:rPr>
              <a:t>Etude GS-US-292-0109 : switch TDF pour TAF</a:t>
            </a:r>
          </a:p>
        </p:txBody>
      </p:sp>
    </p:spTree>
    <p:extLst>
      <p:ext uri="{BB962C8B-B14F-4D97-AF65-F5344CB8AC3E}">
        <p14:creationId xmlns:p14="http://schemas.microsoft.com/office/powerpoint/2010/main" val="17861338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80" name="Text Box 2"/>
          <p:cNvSpPr txBox="1">
            <a:spLocks noChangeArrowheads="1"/>
          </p:cNvSpPr>
          <p:nvPr/>
        </p:nvSpPr>
        <p:spPr bwMode="auto">
          <a:xfrm>
            <a:off x="1540415" y="1100138"/>
            <a:ext cx="60489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2400" b="1" dirty="0">
                <a:latin typeface="Calibri" panose="020F0502020204030204" pitchFamily="34" charset="0"/>
              </a:rPr>
              <a:t>Evénements indésirables les plus fréquents, %</a:t>
            </a:r>
          </a:p>
        </p:txBody>
      </p:sp>
      <p:sp>
        <p:nvSpPr>
          <p:cNvPr id="5" name="ZoneTexte 69"/>
          <p:cNvSpPr txBox="1">
            <a:spLocks noChangeArrowheads="1"/>
          </p:cNvSpPr>
          <p:nvPr/>
        </p:nvSpPr>
        <p:spPr bwMode="auto">
          <a:xfrm>
            <a:off x="4859338" y="6542088"/>
            <a:ext cx="4241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i="1" dirty="0"/>
              <a:t>Mills A. Lancet </a:t>
            </a:r>
            <a:r>
              <a:rPr lang="en-GB" altLang="fr-FR" sz="1200" i="1" dirty="0" err="1"/>
              <a:t>Infec</a:t>
            </a:r>
            <a:r>
              <a:rPr lang="en-GB" altLang="fr-FR" sz="1200" i="1" dirty="0"/>
              <a:t> Dis 2016;16:43-52 </a:t>
            </a:r>
          </a:p>
        </p:txBody>
      </p:sp>
      <p:sp>
        <p:nvSpPr>
          <p:cNvPr id="6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GS-US-292-0109</a:t>
            </a:r>
          </a:p>
        </p:txBody>
      </p:sp>
      <p:graphicFrame>
        <p:nvGraphicFramePr>
          <p:cNvPr id="8" name="Group 7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1633855"/>
              </p:ext>
            </p:extLst>
          </p:nvPr>
        </p:nvGraphicFramePr>
        <p:xfrm>
          <a:off x="323096" y="1602068"/>
          <a:ext cx="8353425" cy="4846260"/>
        </p:xfrm>
        <a:graphic>
          <a:graphicData uri="http://schemas.openxmlformats.org/drawingml/2006/table">
            <a:tbl>
              <a:tblPr/>
              <a:tblGrid>
                <a:gridCol w="50068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10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55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323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charset="0"/>
                          <a:cs typeface="ＭＳ Ｐゴシック" charset="0"/>
                        </a:rPr>
                        <a:t>E/C/F/TAF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charset="0"/>
                          <a:cs typeface="ＭＳ Ｐゴシック" charset="0"/>
                        </a:rPr>
                        <a:t>n = 959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charset="0"/>
                          <a:cs typeface="ＭＳ Ｐゴシック" charset="0"/>
                        </a:rPr>
                        <a:t>Schémas avec TDF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charset="0"/>
                          <a:cs typeface="ＭＳ Ｐゴシック" charset="0"/>
                        </a:rPr>
                        <a:t>n = 477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91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Infection des voies aériennes supérieures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16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11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91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Diarrhée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10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9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491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Nasopharyngite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9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8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491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Céphalées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7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4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491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Toux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7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5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491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Syphilis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5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6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9467059"/>
                  </a:ext>
                </a:extLst>
              </a:tr>
              <a:tr h="24491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Insomnie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5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6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833564"/>
                  </a:ext>
                </a:extLst>
              </a:tr>
              <a:tr h="24491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Arthralgies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6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5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0303706"/>
                  </a:ext>
                </a:extLst>
              </a:tr>
              <a:tr h="24491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Bronchite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6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5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0169324"/>
                  </a:ext>
                </a:extLst>
              </a:tr>
              <a:tr h="24491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Dépression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4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6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9382913"/>
                  </a:ext>
                </a:extLst>
              </a:tr>
              <a:tr h="24491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Ostéopenie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6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5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11325"/>
                  </a:ext>
                </a:extLst>
              </a:tr>
              <a:tr h="24491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Douleurs dorsales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5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5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7925868"/>
                  </a:ext>
                </a:extLst>
              </a:tr>
              <a:tr h="24491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Nausées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5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3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8054408"/>
                  </a:ext>
                </a:extLst>
              </a:tr>
              <a:tr h="24491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Sinusite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5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5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6282262"/>
                  </a:ext>
                </a:extLst>
              </a:tr>
            </a:tbl>
          </a:graphicData>
        </a:graphic>
      </p:graphicFrame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203200" y="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914400">
              <a:defRPr/>
            </a:pPr>
            <a:r>
              <a:rPr lang="fr-FR" sz="3200" b="1" kern="0" dirty="0">
                <a:solidFill>
                  <a:srgbClr val="333399"/>
                </a:solidFill>
                <a:latin typeface="+mj-lt"/>
                <a:ea typeface="ＭＳ Ｐゴシック" pitchFamily="-65" charset="-128"/>
                <a:cs typeface="ＭＳ Ｐゴシック" pitchFamily="-65" charset="-128"/>
              </a:rPr>
              <a:t>Etude GS-US-292-0109 : switch TDF pour TAF</a:t>
            </a:r>
          </a:p>
        </p:txBody>
      </p:sp>
    </p:spTree>
    <p:extLst>
      <p:ext uri="{BB962C8B-B14F-4D97-AF65-F5344CB8AC3E}">
        <p14:creationId xmlns:p14="http://schemas.microsoft.com/office/powerpoint/2010/main" val="34867925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00" name="Text Box 2"/>
          <p:cNvSpPr txBox="1">
            <a:spLocks noChangeArrowheads="1"/>
          </p:cNvSpPr>
          <p:nvPr/>
        </p:nvSpPr>
        <p:spPr bwMode="auto">
          <a:xfrm>
            <a:off x="2198827" y="1100138"/>
            <a:ext cx="473206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2400" b="1" dirty="0">
                <a:latin typeface="Calibri" panose="020F0502020204030204" pitchFamily="34" charset="0"/>
              </a:rPr>
              <a:t>Anomalies biologiques de grade 2-4</a:t>
            </a:r>
          </a:p>
        </p:txBody>
      </p:sp>
      <p:sp>
        <p:nvSpPr>
          <p:cNvPr id="5" name="ZoneTexte 69"/>
          <p:cNvSpPr txBox="1">
            <a:spLocks noChangeArrowheads="1"/>
          </p:cNvSpPr>
          <p:nvPr/>
        </p:nvSpPr>
        <p:spPr bwMode="auto">
          <a:xfrm>
            <a:off x="4859338" y="6542088"/>
            <a:ext cx="4241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i="1" dirty="0"/>
              <a:t>Mills A. Lancet </a:t>
            </a:r>
            <a:r>
              <a:rPr lang="en-GB" altLang="fr-FR" sz="1200" i="1" dirty="0" err="1"/>
              <a:t>Infec</a:t>
            </a:r>
            <a:r>
              <a:rPr lang="en-GB" altLang="fr-FR" sz="1200" i="1" dirty="0"/>
              <a:t> Dis 2016;16:43-52 </a:t>
            </a:r>
          </a:p>
        </p:txBody>
      </p:sp>
      <p:sp>
        <p:nvSpPr>
          <p:cNvPr id="6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GS-US-292-0109</a:t>
            </a:r>
          </a:p>
        </p:txBody>
      </p:sp>
      <p:graphicFrame>
        <p:nvGraphicFramePr>
          <p:cNvPr id="8" name="Group 7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8235769"/>
              </p:ext>
            </p:extLst>
          </p:nvPr>
        </p:nvGraphicFramePr>
        <p:xfrm>
          <a:off x="323096" y="1672406"/>
          <a:ext cx="8353425" cy="4541464"/>
        </p:xfrm>
        <a:graphic>
          <a:graphicData uri="http://schemas.openxmlformats.org/drawingml/2006/table">
            <a:tbl>
              <a:tblPr/>
              <a:tblGrid>
                <a:gridCol w="50068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10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55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323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charset="0"/>
                          <a:cs typeface="ＭＳ Ｐゴシック" charset="0"/>
                        </a:rPr>
                        <a:t>E/C/F/TAF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charset="0"/>
                          <a:cs typeface="ＭＳ Ｐゴシック" charset="0"/>
                        </a:rPr>
                        <a:t>n = 959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charset="0"/>
                          <a:cs typeface="ＭＳ Ｐゴシック" charset="0"/>
                        </a:rPr>
                        <a:t>Schémas avec TDF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charset="0"/>
                          <a:cs typeface="ＭＳ Ｐゴシック" charset="0"/>
                        </a:rPr>
                        <a:t>n = 477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91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Au moins une anomalie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25 %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31 %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911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Créatine kinase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10 %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10 %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4911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ASAT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5 %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7 %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4911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ALAT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5 %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5 %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4911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Neutropénie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4 %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3 %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4911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Hypophosphatémie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2 %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3 %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9467059"/>
                  </a:ext>
                </a:extLst>
              </a:tr>
              <a:tr h="244911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Hyperuricémie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2 %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1 %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833564"/>
                  </a:ext>
                </a:extLst>
              </a:tr>
              <a:tr h="244911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Phosphatase alcaline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&lt; 1 %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&lt; 1 %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0303706"/>
                  </a:ext>
                </a:extLst>
              </a:tr>
              <a:tr h="244911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Leucopénie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&lt; 1 %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&lt; 1 %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0169324"/>
                  </a:ext>
                </a:extLst>
              </a:tr>
              <a:tr h="244911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Plaquettes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&lt; 1 %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&lt; 1 %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9382913"/>
                  </a:ext>
                </a:extLst>
              </a:tr>
              <a:tr h="244911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Bilirubine totale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&lt; 1 %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24 %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11325"/>
                  </a:ext>
                </a:extLst>
              </a:tr>
              <a:tr h="244911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Hémoglobine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0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&lt; 1 %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7925868"/>
                  </a:ext>
                </a:extLst>
              </a:tr>
              <a:tr h="244911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Créatinine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0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&lt; 1 %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8054408"/>
                  </a:ext>
                </a:extLst>
              </a:tr>
            </a:tbl>
          </a:graphicData>
        </a:graphic>
      </p:graphicFrame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203200" y="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914400">
              <a:defRPr/>
            </a:pPr>
            <a:r>
              <a:rPr lang="fr-FR" sz="3200" b="1" kern="0" dirty="0">
                <a:solidFill>
                  <a:srgbClr val="333399"/>
                </a:solidFill>
                <a:latin typeface="+mj-lt"/>
                <a:ea typeface="ＭＳ Ｐゴシック" pitchFamily="-65" charset="-128"/>
                <a:cs typeface="ＭＳ Ｐゴシック" pitchFamily="-65" charset="-128"/>
              </a:rPr>
              <a:t>Etude GS-US-292-0109 : switch TDF pour TAF</a:t>
            </a:r>
          </a:p>
        </p:txBody>
      </p:sp>
    </p:spTree>
    <p:extLst>
      <p:ext uri="{BB962C8B-B14F-4D97-AF65-F5344CB8AC3E}">
        <p14:creationId xmlns:p14="http://schemas.microsoft.com/office/powerpoint/2010/main" val="7311260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04" name="Title 3"/>
          <p:cNvSpPr>
            <a:spLocks noGrp="1"/>
          </p:cNvSpPr>
          <p:nvPr>
            <p:ph type="title"/>
          </p:nvPr>
        </p:nvSpPr>
        <p:spPr>
          <a:xfrm>
            <a:off x="484188" y="1209674"/>
            <a:ext cx="8229600" cy="676275"/>
          </a:xfrm>
        </p:spPr>
        <p:txBody>
          <a:bodyPr anchor="t"/>
          <a:lstStyle/>
          <a:p>
            <a:pPr algn="ctr">
              <a:defRPr/>
            </a:pPr>
            <a:r>
              <a:rPr lang="fr-FR" sz="2400" dirty="0">
                <a:solidFill>
                  <a:srgbClr val="CC3300"/>
                </a:solidFill>
                <a:ea typeface="+mj-ea"/>
              </a:rPr>
              <a:t>Lipides à jeun (mg/dl, médiane)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166688" y="5777526"/>
            <a:ext cx="8189912" cy="360362"/>
          </a:xfrm>
        </p:spPr>
        <p:txBody>
          <a:bodyPr/>
          <a:lstStyle/>
          <a:p>
            <a:pPr>
              <a:defRPr/>
            </a:pPr>
            <a:r>
              <a:rPr lang="fr-FR" b="1" dirty="0">
                <a:latin typeface="+mj-lt"/>
                <a:ea typeface="+mn-ea"/>
              </a:rPr>
              <a:t>Participants débutant un traitement </a:t>
            </a:r>
            <a:r>
              <a:rPr lang="fr-FR" b="1" dirty="0" err="1">
                <a:latin typeface="+mj-lt"/>
                <a:ea typeface="+mn-ea"/>
              </a:rPr>
              <a:t>hypolipidémiant</a:t>
            </a:r>
            <a:r>
              <a:rPr lang="fr-FR" b="1" dirty="0">
                <a:latin typeface="+mj-lt"/>
                <a:ea typeface="+mn-ea"/>
              </a:rPr>
              <a:t> : E/C/F/TAF : 8 % ; schémas avec TDF : 6 %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fr-FR" b="1" dirty="0">
              <a:latin typeface="+mj-lt"/>
              <a:ea typeface="+mn-ea"/>
            </a:endParaRPr>
          </a:p>
        </p:txBody>
      </p:sp>
      <p:sp>
        <p:nvSpPr>
          <p:cNvPr id="44" name="ZoneTexte 69"/>
          <p:cNvSpPr txBox="1">
            <a:spLocks noChangeArrowheads="1"/>
          </p:cNvSpPr>
          <p:nvPr/>
        </p:nvSpPr>
        <p:spPr bwMode="auto">
          <a:xfrm>
            <a:off x="4859338" y="6542088"/>
            <a:ext cx="4241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i="1" dirty="0"/>
              <a:t>Mills A. Lancet </a:t>
            </a:r>
            <a:r>
              <a:rPr lang="en-GB" altLang="fr-FR" sz="1200" i="1" dirty="0" err="1"/>
              <a:t>Infec</a:t>
            </a:r>
            <a:r>
              <a:rPr lang="en-GB" altLang="fr-FR" sz="1200" i="1" dirty="0"/>
              <a:t> Dis 2016;16:43-52 </a:t>
            </a:r>
          </a:p>
        </p:txBody>
      </p:sp>
      <p:sp>
        <p:nvSpPr>
          <p:cNvPr id="45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GS-US-292-0109</a:t>
            </a:r>
          </a:p>
        </p:txBody>
      </p:sp>
      <p:sp>
        <p:nvSpPr>
          <p:cNvPr id="48" name="Rectangle 2"/>
          <p:cNvSpPr txBox="1">
            <a:spLocks noChangeArrowheads="1"/>
          </p:cNvSpPr>
          <p:nvPr/>
        </p:nvSpPr>
        <p:spPr bwMode="auto">
          <a:xfrm>
            <a:off x="203200" y="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914400">
              <a:defRPr/>
            </a:pPr>
            <a:r>
              <a:rPr lang="fr-FR" sz="3200" b="1" kern="0" dirty="0">
                <a:solidFill>
                  <a:srgbClr val="333399"/>
                </a:solidFill>
                <a:latin typeface="+mj-lt"/>
                <a:ea typeface="ＭＳ Ｐゴシック" pitchFamily="-65" charset="-128"/>
                <a:cs typeface="ＭＳ Ｐゴシック" pitchFamily="-65" charset="-128"/>
              </a:rPr>
              <a:t>Etude GS-US-292-0109 : switch TDF pour TAF</a:t>
            </a:r>
          </a:p>
        </p:txBody>
      </p:sp>
      <p:grpSp>
        <p:nvGrpSpPr>
          <p:cNvPr id="50" name="Groupe 49"/>
          <p:cNvGrpSpPr/>
          <p:nvPr/>
        </p:nvGrpSpPr>
        <p:grpSpPr>
          <a:xfrm>
            <a:off x="539819" y="1788140"/>
            <a:ext cx="8405237" cy="4209080"/>
            <a:chOff x="539819" y="1788140"/>
            <a:chExt cx="8405237" cy="4209080"/>
          </a:xfrm>
        </p:grpSpPr>
        <p:sp>
          <p:nvSpPr>
            <p:cNvPr id="51" name="TextBox 74"/>
            <p:cNvSpPr txBox="1"/>
            <p:nvPr/>
          </p:nvSpPr>
          <p:spPr>
            <a:xfrm>
              <a:off x="787400" y="5285156"/>
              <a:ext cx="2455863" cy="221599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algn="ctr" defTabSz="9144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 err="1">
                  <a:solidFill>
                    <a:srgbClr val="000066"/>
                  </a:solidFill>
                  <a:latin typeface="Arial"/>
                  <a:ea typeface="+mn-ea"/>
                  <a:cs typeface="Arial" charset="0"/>
                </a:rPr>
                <a:t>Cholestérol</a:t>
              </a:r>
              <a:r>
                <a:rPr lang="en-US" sz="1600" b="1" dirty="0">
                  <a:solidFill>
                    <a:srgbClr val="000066"/>
                  </a:solidFill>
                  <a:latin typeface="Arial"/>
                  <a:ea typeface="+mn-ea"/>
                  <a:cs typeface="Arial" charset="0"/>
                </a:rPr>
                <a:t> total</a:t>
              </a:r>
            </a:p>
          </p:txBody>
        </p:sp>
        <p:sp>
          <p:nvSpPr>
            <p:cNvPr id="52" name="TextBox 75"/>
            <p:cNvSpPr txBox="1"/>
            <p:nvPr/>
          </p:nvSpPr>
          <p:spPr>
            <a:xfrm>
              <a:off x="3213100" y="5285156"/>
              <a:ext cx="580287" cy="2215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defTabSz="9144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solidFill>
                    <a:srgbClr val="000066"/>
                  </a:solidFill>
                  <a:latin typeface="Arial"/>
                  <a:ea typeface="+mn-ea"/>
                  <a:cs typeface="Arial" charset="0"/>
                </a:rPr>
                <a:t>LDL-c</a:t>
              </a:r>
            </a:p>
          </p:txBody>
        </p:sp>
        <p:sp>
          <p:nvSpPr>
            <p:cNvPr id="53" name="TextBox 76"/>
            <p:cNvSpPr txBox="1"/>
            <p:nvPr/>
          </p:nvSpPr>
          <p:spPr>
            <a:xfrm>
              <a:off x="4562475" y="5285156"/>
              <a:ext cx="602729" cy="2215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defTabSz="9144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solidFill>
                    <a:srgbClr val="000066"/>
                  </a:solidFill>
                  <a:latin typeface="Arial"/>
                  <a:ea typeface="+mn-ea"/>
                  <a:cs typeface="Arial" charset="0"/>
                </a:rPr>
                <a:t>HDL-c</a:t>
              </a:r>
            </a:p>
          </p:txBody>
        </p:sp>
        <p:sp>
          <p:nvSpPr>
            <p:cNvPr id="54" name="TextBox 77"/>
            <p:cNvSpPr txBox="1"/>
            <p:nvPr/>
          </p:nvSpPr>
          <p:spPr>
            <a:xfrm>
              <a:off x="5591175" y="5285156"/>
              <a:ext cx="1266244" cy="2215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defTabSz="9144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 err="1">
                  <a:solidFill>
                    <a:srgbClr val="000066"/>
                  </a:solidFill>
                  <a:latin typeface="Arial"/>
                  <a:ea typeface="+mn-ea"/>
                  <a:cs typeface="Arial" charset="0"/>
                </a:rPr>
                <a:t>Triglycérides</a:t>
              </a:r>
              <a:endParaRPr lang="en-US" sz="1600" b="1" dirty="0">
                <a:solidFill>
                  <a:srgbClr val="000066"/>
                </a:solidFill>
                <a:latin typeface="Arial"/>
                <a:ea typeface="+mn-ea"/>
                <a:cs typeface="Arial" charset="0"/>
              </a:endParaRPr>
            </a:p>
          </p:txBody>
        </p:sp>
        <p:sp>
          <p:nvSpPr>
            <p:cNvPr id="55" name="TextBox 78"/>
            <p:cNvSpPr txBox="1"/>
            <p:nvPr/>
          </p:nvSpPr>
          <p:spPr>
            <a:xfrm>
              <a:off x="7305505" y="5285156"/>
              <a:ext cx="1639551" cy="2215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defTabSz="9144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solidFill>
                    <a:srgbClr val="000066"/>
                  </a:solidFill>
                  <a:latin typeface="Arial"/>
                  <a:ea typeface="+mn-ea"/>
                  <a:cs typeface="Arial" charset="0"/>
                </a:rPr>
                <a:t>Rapport CT:HDL</a:t>
              </a:r>
            </a:p>
          </p:txBody>
        </p:sp>
        <p:sp>
          <p:nvSpPr>
            <p:cNvPr id="56" name="TextBox 90"/>
            <p:cNvSpPr txBox="1"/>
            <p:nvPr/>
          </p:nvSpPr>
          <p:spPr>
            <a:xfrm>
              <a:off x="1357558" y="5605831"/>
              <a:ext cx="7500937" cy="391389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defTabSz="914400" eaLnBrk="1" hangingPunct="1">
                <a:lnSpc>
                  <a:spcPct val="90000"/>
                </a:lnSpc>
                <a:defRPr/>
              </a:pPr>
              <a:r>
                <a:rPr lang="en-US" sz="1400" b="1" dirty="0">
                  <a:solidFill>
                    <a:srgbClr val="000066"/>
                  </a:solidFill>
                  <a:latin typeface="Arial"/>
                  <a:ea typeface="+mn-ea"/>
                  <a:cs typeface="Arial" charset="0"/>
                </a:rPr>
                <a:t>    p &lt; 0,001              p &lt; 0,001              p = 0,003              p &lt; 0,001                     p = 0,004</a:t>
              </a:r>
            </a:p>
            <a:p>
              <a:pPr defTabSz="914400" eaLnBrk="1" hangingPunct="1">
                <a:lnSpc>
                  <a:spcPct val="90000"/>
                </a:lnSpc>
                <a:defRPr/>
              </a:pPr>
              <a:r>
                <a:rPr lang="en-US" sz="1400" b="1" dirty="0">
                  <a:solidFill>
                    <a:srgbClr val="000066"/>
                  </a:solidFill>
                  <a:latin typeface="Arial"/>
                  <a:ea typeface="+mn-ea"/>
                  <a:cs typeface="Arial" charset="0"/>
                </a:rPr>
                <a:t> </a:t>
              </a:r>
            </a:p>
          </p:txBody>
        </p:sp>
        <p:grpSp>
          <p:nvGrpSpPr>
            <p:cNvPr id="57" name="Groupe 56"/>
            <p:cNvGrpSpPr/>
            <p:nvPr/>
          </p:nvGrpSpPr>
          <p:grpSpPr>
            <a:xfrm>
              <a:off x="3081756" y="2017387"/>
              <a:ext cx="3342467" cy="776089"/>
              <a:chOff x="2515042" y="1995686"/>
              <a:chExt cx="3342467" cy="776089"/>
            </a:xfrm>
          </p:grpSpPr>
          <p:sp>
            <p:nvSpPr>
              <p:cNvPr id="153" name="AutoShape 165"/>
              <p:cNvSpPr>
                <a:spLocks noChangeArrowheads="1"/>
              </p:cNvSpPr>
              <p:nvPr/>
            </p:nvSpPr>
            <p:spPr bwMode="auto">
              <a:xfrm>
                <a:off x="2515042" y="1995686"/>
                <a:ext cx="3342467" cy="776089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CC3300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rgbClr val="CC3300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28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3300"/>
                  </a:buClr>
                  <a:buChar char="•"/>
                  <a:defRPr sz="16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defTabSz="914400"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fr-FR" altLang="fr-FR" sz="2800">
                  <a:solidFill>
                    <a:srgbClr val="000066"/>
                  </a:solidFill>
                </a:endParaRPr>
              </a:p>
            </p:txBody>
          </p:sp>
          <p:grpSp>
            <p:nvGrpSpPr>
              <p:cNvPr id="154" name="Group 102"/>
              <p:cNvGrpSpPr>
                <a:grpSpLocks/>
              </p:cNvGrpSpPr>
              <p:nvPr/>
            </p:nvGrpSpPr>
            <p:grpSpPr bwMode="auto">
              <a:xfrm>
                <a:off x="2792047" y="2052638"/>
                <a:ext cx="3065462" cy="688975"/>
                <a:chOff x="2030994" y="5377596"/>
                <a:chExt cx="3066720" cy="689571"/>
              </a:xfrm>
            </p:grpSpPr>
            <p:grpSp>
              <p:nvGrpSpPr>
                <p:cNvPr id="155" name="Group 103"/>
                <p:cNvGrpSpPr>
                  <a:grpSpLocks/>
                </p:cNvGrpSpPr>
                <p:nvPr/>
              </p:nvGrpSpPr>
              <p:grpSpPr bwMode="auto">
                <a:xfrm>
                  <a:off x="2030994" y="5377596"/>
                  <a:ext cx="1376350" cy="689571"/>
                  <a:chOff x="3473772" y="679472"/>
                  <a:chExt cx="1376350" cy="689571"/>
                </a:xfrm>
              </p:grpSpPr>
              <p:sp>
                <p:nvSpPr>
                  <p:cNvPr id="164" name="TextBox 112"/>
                  <p:cNvSpPr txBox="1"/>
                  <p:nvPr/>
                </p:nvSpPr>
                <p:spPr>
                  <a:xfrm>
                    <a:off x="3473772" y="679472"/>
                    <a:ext cx="1143469" cy="274875"/>
                  </a:xfrm>
                  <a:prstGeom prst="rect">
                    <a:avLst/>
                  </a:prstGeom>
                  <a:noFill/>
                </p:spPr>
                <p:txBody>
                  <a:bodyPr lIns="0" tIns="0" rIns="0" bIns="0" anchor="ctr"/>
                  <a:lstStyle/>
                  <a:p>
                    <a:pPr defTabSz="914400" eaLnBrk="1" hangingPunct="1">
                      <a:lnSpc>
                        <a:spcPct val="90000"/>
                      </a:lnSpc>
                      <a:defRPr/>
                    </a:pPr>
                    <a:r>
                      <a:rPr lang="en-US" sz="1600" b="1" dirty="0">
                        <a:solidFill>
                          <a:srgbClr val="333399"/>
                        </a:solidFill>
                        <a:latin typeface="+mj-lt"/>
                        <a:ea typeface="+mn-ea"/>
                        <a:cs typeface="Arial" charset="0"/>
                      </a:rPr>
                      <a:t>E/C/F/TAF</a:t>
                    </a:r>
                  </a:p>
                </p:txBody>
              </p:sp>
              <p:grpSp>
                <p:nvGrpSpPr>
                  <p:cNvPr id="165" name="Group 113"/>
                  <p:cNvGrpSpPr>
                    <a:grpSpLocks/>
                  </p:cNvGrpSpPr>
                  <p:nvPr/>
                </p:nvGrpSpPr>
                <p:grpSpPr bwMode="auto">
                  <a:xfrm>
                    <a:off x="3484837" y="892330"/>
                    <a:ext cx="1354456" cy="274320"/>
                    <a:chOff x="3484837" y="892691"/>
                    <a:chExt cx="1354456" cy="274320"/>
                  </a:xfrm>
                </p:grpSpPr>
                <p:sp>
                  <p:nvSpPr>
                    <p:cNvPr id="169" name="Rectangle 168"/>
                    <p:cNvSpPr/>
                    <p:nvPr/>
                  </p:nvSpPr>
                  <p:spPr>
                    <a:xfrm>
                      <a:off x="3484889" y="961063"/>
                      <a:ext cx="136581" cy="138232"/>
                    </a:xfrm>
                    <a:prstGeom prst="rect">
                      <a:avLst/>
                    </a:prstGeom>
                    <a:solidFill>
                      <a:schemeClr val="accent5">
                        <a:lumMod val="90000"/>
                      </a:schemeClr>
                    </a:solidFill>
                    <a:ln w="19050">
                      <a:noFill/>
                      <a:miter lim="800000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anchor="ctr"/>
                    <a:lstStyle/>
                    <a:p>
                      <a:pPr algn="ctr" defTabSz="914400" eaLnBrk="1" hangingPunct="1">
                        <a:lnSpc>
                          <a:spcPct val="90000"/>
                        </a:lnSpc>
                        <a:defRPr/>
                      </a:pPr>
                      <a:endParaRPr lang="en-US" sz="1600" dirty="0">
                        <a:solidFill>
                          <a:srgbClr val="333399"/>
                        </a:solidFill>
                        <a:latin typeface="+mj-lt"/>
                      </a:endParaRPr>
                    </a:p>
                  </p:txBody>
                </p:sp>
                <p:sp>
                  <p:nvSpPr>
                    <p:cNvPr id="170" name="TextBox 118"/>
                    <p:cNvSpPr txBox="1"/>
                    <p:nvPr/>
                  </p:nvSpPr>
                  <p:spPr>
                    <a:xfrm>
                      <a:off x="3696114" y="892742"/>
                      <a:ext cx="1143469" cy="274874"/>
                    </a:xfrm>
                    <a:prstGeom prst="rect">
                      <a:avLst/>
                    </a:prstGeom>
                    <a:noFill/>
                  </p:spPr>
                  <p:txBody>
                    <a:bodyPr lIns="0" tIns="0" rIns="0" bIns="0" anchor="ctr"/>
                    <a:lstStyle/>
                    <a:p>
                      <a:pPr defTabSz="914400" eaLnBrk="1" hangingPunct="1">
                        <a:lnSpc>
                          <a:spcPct val="90000"/>
                        </a:lnSpc>
                        <a:defRPr/>
                      </a:pPr>
                      <a:r>
                        <a:rPr lang="en-US" sz="1600" dirty="0">
                          <a:solidFill>
                            <a:srgbClr val="333399"/>
                          </a:solidFill>
                          <a:latin typeface="+mj-lt"/>
                          <a:ea typeface="+mn-ea"/>
                          <a:cs typeface="Arial" charset="0"/>
                        </a:rPr>
                        <a:t>J0</a:t>
                      </a:r>
                    </a:p>
                  </p:txBody>
                </p:sp>
              </p:grpSp>
              <p:grpSp>
                <p:nvGrpSpPr>
                  <p:cNvPr id="166" name="Group 114"/>
                  <p:cNvGrpSpPr>
                    <a:grpSpLocks/>
                  </p:cNvGrpSpPr>
                  <p:nvPr/>
                </p:nvGrpSpPr>
                <p:grpSpPr bwMode="auto">
                  <a:xfrm>
                    <a:off x="3484336" y="1094723"/>
                    <a:ext cx="1365786" cy="274320"/>
                    <a:chOff x="2272756" y="1095084"/>
                    <a:chExt cx="1365786" cy="274320"/>
                  </a:xfrm>
                </p:grpSpPr>
                <p:sp>
                  <p:nvSpPr>
                    <p:cNvPr id="167" name="Rectangle 166"/>
                    <p:cNvSpPr/>
                    <p:nvPr/>
                  </p:nvSpPr>
                  <p:spPr>
                    <a:xfrm>
                      <a:off x="2273308" y="1153317"/>
                      <a:ext cx="136581" cy="136643"/>
                    </a:xfrm>
                    <a:prstGeom prst="rect">
                      <a:avLst/>
                    </a:prstGeom>
                    <a:solidFill>
                      <a:srgbClr val="333399"/>
                    </a:solidFill>
                    <a:ln w="19050">
                      <a:noFill/>
                      <a:miter lim="800000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anchor="ctr"/>
                    <a:lstStyle/>
                    <a:p>
                      <a:pPr algn="ctr" defTabSz="914400" eaLnBrk="1" hangingPunct="1">
                        <a:lnSpc>
                          <a:spcPct val="90000"/>
                        </a:lnSpc>
                        <a:defRPr/>
                      </a:pPr>
                      <a:endParaRPr lang="en-US" sz="1600" dirty="0">
                        <a:solidFill>
                          <a:srgbClr val="333399"/>
                        </a:solidFill>
                        <a:latin typeface="+mj-lt"/>
                      </a:endParaRPr>
                    </a:p>
                  </p:txBody>
                </p:sp>
                <p:sp>
                  <p:nvSpPr>
                    <p:cNvPr id="168" name="TextBox 116"/>
                    <p:cNvSpPr txBox="1"/>
                    <p:nvPr/>
                  </p:nvSpPr>
                  <p:spPr>
                    <a:xfrm>
                      <a:off x="2495650" y="1094529"/>
                      <a:ext cx="1143470" cy="274875"/>
                    </a:xfrm>
                    <a:prstGeom prst="rect">
                      <a:avLst/>
                    </a:prstGeom>
                    <a:noFill/>
                  </p:spPr>
                  <p:txBody>
                    <a:bodyPr lIns="0" tIns="0" rIns="0" bIns="0" anchor="ctr"/>
                    <a:lstStyle/>
                    <a:p>
                      <a:pPr defTabSz="914400" eaLnBrk="1" hangingPunct="1">
                        <a:lnSpc>
                          <a:spcPct val="90000"/>
                        </a:lnSpc>
                        <a:defRPr/>
                      </a:pPr>
                      <a:r>
                        <a:rPr lang="en-US" sz="1600" dirty="0">
                          <a:solidFill>
                            <a:srgbClr val="333399"/>
                          </a:solidFill>
                          <a:latin typeface="+mj-lt"/>
                          <a:ea typeface="+mn-ea"/>
                          <a:cs typeface="Arial" charset="0"/>
                        </a:rPr>
                        <a:t>S48</a:t>
                      </a:r>
                    </a:p>
                  </p:txBody>
                </p:sp>
              </p:grpSp>
            </p:grpSp>
            <p:grpSp>
              <p:nvGrpSpPr>
                <p:cNvPr id="156" name="Group 104"/>
                <p:cNvGrpSpPr>
                  <a:grpSpLocks/>
                </p:cNvGrpSpPr>
                <p:nvPr/>
              </p:nvGrpSpPr>
              <p:grpSpPr bwMode="auto">
                <a:xfrm>
                  <a:off x="3195109" y="5377596"/>
                  <a:ext cx="1902605" cy="689571"/>
                  <a:chOff x="3473231" y="683312"/>
                  <a:chExt cx="1902605" cy="689571"/>
                </a:xfrm>
              </p:grpSpPr>
              <p:sp>
                <p:nvSpPr>
                  <p:cNvPr id="157" name="TextBox 105"/>
                  <p:cNvSpPr txBox="1"/>
                  <p:nvPr/>
                </p:nvSpPr>
                <p:spPr>
                  <a:xfrm>
                    <a:off x="3473231" y="683312"/>
                    <a:ext cx="1902605" cy="274875"/>
                  </a:xfrm>
                  <a:prstGeom prst="rect">
                    <a:avLst/>
                  </a:prstGeom>
                  <a:noFill/>
                </p:spPr>
                <p:txBody>
                  <a:bodyPr lIns="0" tIns="0" rIns="0" bIns="0" anchor="ctr"/>
                  <a:lstStyle/>
                  <a:p>
                    <a:pPr defTabSz="914400" eaLnBrk="1" hangingPunct="1">
                      <a:lnSpc>
                        <a:spcPct val="90000"/>
                      </a:lnSpc>
                      <a:defRPr/>
                    </a:pPr>
                    <a:r>
                      <a:rPr lang="en-US" sz="1600" b="1" dirty="0" err="1">
                        <a:solidFill>
                          <a:srgbClr val="333399"/>
                        </a:solidFill>
                        <a:latin typeface="+mj-lt"/>
                        <a:ea typeface="+mn-ea"/>
                        <a:cs typeface="Arial" charset="0"/>
                      </a:rPr>
                      <a:t>Schémas</a:t>
                    </a:r>
                    <a:r>
                      <a:rPr lang="en-US" sz="1600" b="1" dirty="0">
                        <a:solidFill>
                          <a:srgbClr val="333399"/>
                        </a:solidFill>
                        <a:latin typeface="+mj-lt"/>
                        <a:ea typeface="+mn-ea"/>
                        <a:cs typeface="Arial" charset="0"/>
                      </a:rPr>
                      <a:t> avec TDF</a:t>
                    </a:r>
                  </a:p>
                </p:txBody>
              </p:sp>
              <p:grpSp>
                <p:nvGrpSpPr>
                  <p:cNvPr id="158" name="Group 106"/>
                  <p:cNvGrpSpPr>
                    <a:grpSpLocks/>
                  </p:cNvGrpSpPr>
                  <p:nvPr/>
                </p:nvGrpSpPr>
                <p:grpSpPr bwMode="auto">
                  <a:xfrm>
                    <a:off x="3484349" y="896221"/>
                    <a:ext cx="1354692" cy="274875"/>
                    <a:chOff x="3484349" y="896582"/>
                    <a:chExt cx="1354692" cy="274875"/>
                  </a:xfrm>
                </p:grpSpPr>
                <p:sp>
                  <p:nvSpPr>
                    <p:cNvPr id="162" name="Rectangle 161"/>
                    <p:cNvSpPr/>
                    <p:nvPr/>
                  </p:nvSpPr>
                  <p:spPr>
                    <a:xfrm>
                      <a:off x="3484349" y="964903"/>
                      <a:ext cx="136581" cy="138232"/>
                    </a:xfrm>
                    <a:prstGeom prst="rect">
                      <a:avLst/>
                    </a:prstGeom>
                    <a:solidFill>
                      <a:srgbClr val="FF7D7D"/>
                    </a:solidFill>
                    <a:ln w="19050">
                      <a:noFill/>
                      <a:miter lim="800000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anchor="ctr"/>
                    <a:lstStyle/>
                    <a:p>
                      <a:pPr algn="ctr" defTabSz="914400" eaLnBrk="1" hangingPunct="1">
                        <a:lnSpc>
                          <a:spcPct val="90000"/>
                        </a:lnSpc>
                        <a:defRPr/>
                      </a:pPr>
                      <a:endParaRPr lang="en-US" sz="1600" dirty="0">
                        <a:solidFill>
                          <a:srgbClr val="333399"/>
                        </a:solidFill>
                        <a:latin typeface="+mj-lt"/>
                      </a:endParaRPr>
                    </a:p>
                  </p:txBody>
                </p:sp>
                <p:sp>
                  <p:nvSpPr>
                    <p:cNvPr id="163" name="TextBox 111"/>
                    <p:cNvSpPr txBox="1"/>
                    <p:nvPr/>
                  </p:nvSpPr>
                  <p:spPr>
                    <a:xfrm>
                      <a:off x="3695573" y="896582"/>
                      <a:ext cx="1143468" cy="274875"/>
                    </a:xfrm>
                    <a:prstGeom prst="rect">
                      <a:avLst/>
                    </a:prstGeom>
                    <a:noFill/>
                  </p:spPr>
                  <p:txBody>
                    <a:bodyPr lIns="0" tIns="0" rIns="0" bIns="0" anchor="ctr"/>
                    <a:lstStyle/>
                    <a:p>
                      <a:pPr defTabSz="914400" eaLnBrk="1" hangingPunct="1">
                        <a:lnSpc>
                          <a:spcPct val="90000"/>
                        </a:lnSpc>
                        <a:defRPr/>
                      </a:pPr>
                      <a:r>
                        <a:rPr lang="en-US" sz="1600" dirty="0">
                          <a:solidFill>
                            <a:srgbClr val="333399"/>
                          </a:solidFill>
                          <a:latin typeface="+mj-lt"/>
                          <a:ea typeface="+mn-ea"/>
                          <a:cs typeface="Arial" charset="0"/>
                        </a:rPr>
                        <a:t>J0</a:t>
                      </a:r>
                    </a:p>
                  </p:txBody>
                </p:sp>
              </p:grpSp>
              <p:grpSp>
                <p:nvGrpSpPr>
                  <p:cNvPr id="159" name="Group 107"/>
                  <p:cNvGrpSpPr>
                    <a:grpSpLocks/>
                  </p:cNvGrpSpPr>
                  <p:nvPr/>
                </p:nvGrpSpPr>
                <p:grpSpPr bwMode="auto">
                  <a:xfrm>
                    <a:off x="3484336" y="1098563"/>
                    <a:ext cx="1365786" cy="274320"/>
                    <a:chOff x="2272756" y="1098924"/>
                    <a:chExt cx="1365786" cy="274320"/>
                  </a:xfrm>
                </p:grpSpPr>
                <p:sp>
                  <p:nvSpPr>
                    <p:cNvPr id="160" name="Rectangle 159"/>
                    <p:cNvSpPr/>
                    <p:nvPr/>
                  </p:nvSpPr>
                  <p:spPr>
                    <a:xfrm>
                      <a:off x="2272768" y="1157157"/>
                      <a:ext cx="136581" cy="136643"/>
                    </a:xfrm>
                    <a:prstGeom prst="rect">
                      <a:avLst/>
                    </a:prstGeom>
                    <a:solidFill>
                      <a:srgbClr val="CC0000"/>
                    </a:solidFill>
                    <a:ln w="19050">
                      <a:noFill/>
                      <a:miter lim="800000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anchor="ctr"/>
                    <a:lstStyle/>
                    <a:p>
                      <a:pPr algn="ctr" defTabSz="914400" eaLnBrk="1" hangingPunct="1">
                        <a:lnSpc>
                          <a:spcPct val="90000"/>
                        </a:lnSpc>
                        <a:defRPr/>
                      </a:pPr>
                      <a:endParaRPr lang="en-US" sz="1600" dirty="0">
                        <a:solidFill>
                          <a:srgbClr val="333399"/>
                        </a:solidFill>
                        <a:latin typeface="+mj-lt"/>
                      </a:endParaRPr>
                    </a:p>
                  </p:txBody>
                </p:sp>
                <p:sp>
                  <p:nvSpPr>
                    <p:cNvPr id="161" name="TextBox 109"/>
                    <p:cNvSpPr txBox="1"/>
                    <p:nvPr/>
                  </p:nvSpPr>
                  <p:spPr>
                    <a:xfrm>
                      <a:off x="2495109" y="1098369"/>
                      <a:ext cx="1143469" cy="274875"/>
                    </a:xfrm>
                    <a:prstGeom prst="rect">
                      <a:avLst/>
                    </a:prstGeom>
                    <a:noFill/>
                  </p:spPr>
                  <p:txBody>
                    <a:bodyPr lIns="0" tIns="0" rIns="0" bIns="0" anchor="ctr"/>
                    <a:lstStyle/>
                    <a:p>
                      <a:pPr defTabSz="914400" eaLnBrk="1" hangingPunct="1">
                        <a:lnSpc>
                          <a:spcPct val="90000"/>
                        </a:lnSpc>
                        <a:defRPr/>
                      </a:pPr>
                      <a:r>
                        <a:rPr lang="en-US" sz="1600" dirty="0">
                          <a:solidFill>
                            <a:srgbClr val="333399"/>
                          </a:solidFill>
                          <a:latin typeface="+mj-lt"/>
                          <a:ea typeface="+mn-ea"/>
                          <a:cs typeface="Arial" charset="0"/>
                        </a:rPr>
                        <a:t>S48</a:t>
                      </a:r>
                    </a:p>
                  </p:txBody>
                </p:sp>
              </p:grpSp>
            </p:grpSp>
          </p:grpSp>
        </p:grpSp>
        <p:grpSp>
          <p:nvGrpSpPr>
            <p:cNvPr id="58" name="Groupe 57"/>
            <p:cNvGrpSpPr/>
            <p:nvPr/>
          </p:nvGrpSpPr>
          <p:grpSpPr>
            <a:xfrm>
              <a:off x="928687" y="1918830"/>
              <a:ext cx="7794382" cy="3158364"/>
              <a:chOff x="-8570913" y="1920876"/>
              <a:chExt cx="7921626" cy="3209925"/>
            </a:xfrm>
          </p:grpSpPr>
          <p:sp>
            <p:nvSpPr>
              <p:cNvPr id="121" name="Rectangle 31"/>
              <p:cNvSpPr>
                <a:spLocks noChangeArrowheads="1"/>
              </p:cNvSpPr>
              <p:nvPr/>
            </p:nvSpPr>
            <p:spPr bwMode="auto">
              <a:xfrm>
                <a:off x="-4686912" y="4488613"/>
                <a:ext cx="530225" cy="106363"/>
              </a:xfrm>
              <a:prstGeom prst="rect">
                <a:avLst/>
              </a:prstGeom>
              <a:solidFill>
                <a:srgbClr val="CC0000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2" name="Rectangle 31"/>
              <p:cNvSpPr>
                <a:spLocks noChangeArrowheads="1"/>
              </p:cNvSpPr>
              <p:nvPr/>
            </p:nvSpPr>
            <p:spPr bwMode="auto">
              <a:xfrm>
                <a:off x="-5241926" y="4473944"/>
                <a:ext cx="530225" cy="106363"/>
              </a:xfrm>
              <a:prstGeom prst="rect">
                <a:avLst/>
              </a:prstGeom>
              <a:solidFill>
                <a:srgbClr val="333399"/>
              </a:solidFill>
              <a:ln w="0">
                <a:solidFill>
                  <a:srgbClr val="333399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3" name="Line 10"/>
              <p:cNvSpPr>
                <a:spLocks noChangeShapeType="1"/>
              </p:cNvSpPr>
              <p:nvPr/>
            </p:nvSpPr>
            <p:spPr bwMode="auto">
              <a:xfrm>
                <a:off x="-1976438" y="1928813"/>
                <a:ext cx="100013" cy="0"/>
              </a:xfrm>
              <a:prstGeom prst="line">
                <a:avLst/>
              </a:prstGeom>
              <a:noFill/>
              <a:ln w="11113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4" name="Line 11"/>
              <p:cNvSpPr>
                <a:spLocks noChangeShapeType="1"/>
              </p:cNvSpPr>
              <p:nvPr/>
            </p:nvSpPr>
            <p:spPr bwMode="auto">
              <a:xfrm>
                <a:off x="-1976438" y="2570163"/>
                <a:ext cx="100013" cy="0"/>
              </a:xfrm>
              <a:prstGeom prst="line">
                <a:avLst/>
              </a:prstGeom>
              <a:noFill/>
              <a:ln w="11113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5" name="Line 12"/>
              <p:cNvSpPr>
                <a:spLocks noChangeShapeType="1"/>
              </p:cNvSpPr>
              <p:nvPr/>
            </p:nvSpPr>
            <p:spPr bwMode="auto">
              <a:xfrm>
                <a:off x="-1976438" y="3211513"/>
                <a:ext cx="100013" cy="0"/>
              </a:xfrm>
              <a:prstGeom prst="line">
                <a:avLst/>
              </a:prstGeom>
              <a:noFill/>
              <a:ln w="11113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6" name="Line 13"/>
              <p:cNvSpPr>
                <a:spLocks noChangeShapeType="1"/>
              </p:cNvSpPr>
              <p:nvPr/>
            </p:nvSpPr>
            <p:spPr bwMode="auto">
              <a:xfrm>
                <a:off x="-1976438" y="3851276"/>
                <a:ext cx="100013" cy="0"/>
              </a:xfrm>
              <a:prstGeom prst="line">
                <a:avLst/>
              </a:prstGeom>
              <a:noFill/>
              <a:ln w="11113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7" name="Line 14"/>
              <p:cNvSpPr>
                <a:spLocks noChangeShapeType="1"/>
              </p:cNvSpPr>
              <p:nvPr/>
            </p:nvSpPr>
            <p:spPr bwMode="auto">
              <a:xfrm>
                <a:off x="-1976438" y="4492626"/>
                <a:ext cx="100013" cy="0"/>
              </a:xfrm>
              <a:prstGeom prst="line">
                <a:avLst/>
              </a:prstGeom>
              <a:noFill/>
              <a:ln w="11113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8" name="Line 15"/>
              <p:cNvSpPr>
                <a:spLocks noChangeShapeType="1"/>
              </p:cNvSpPr>
              <p:nvPr/>
            </p:nvSpPr>
            <p:spPr bwMode="auto">
              <a:xfrm>
                <a:off x="-1976438" y="5130801"/>
                <a:ext cx="100013" cy="0"/>
              </a:xfrm>
              <a:prstGeom prst="line">
                <a:avLst/>
              </a:prstGeom>
              <a:noFill/>
              <a:ln w="11113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9" name="Line 16"/>
              <p:cNvSpPr>
                <a:spLocks noChangeShapeType="1"/>
              </p:cNvSpPr>
              <p:nvPr/>
            </p:nvSpPr>
            <p:spPr bwMode="auto">
              <a:xfrm>
                <a:off x="-8570913" y="1928813"/>
                <a:ext cx="101600" cy="0"/>
              </a:xfrm>
              <a:prstGeom prst="line">
                <a:avLst/>
              </a:prstGeom>
              <a:noFill/>
              <a:ln w="11113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0" name="Line 17"/>
              <p:cNvSpPr>
                <a:spLocks noChangeShapeType="1"/>
              </p:cNvSpPr>
              <p:nvPr/>
            </p:nvSpPr>
            <p:spPr bwMode="auto">
              <a:xfrm>
                <a:off x="-8570913" y="2570163"/>
                <a:ext cx="101600" cy="0"/>
              </a:xfrm>
              <a:prstGeom prst="line">
                <a:avLst/>
              </a:prstGeom>
              <a:noFill/>
              <a:ln w="11113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1" name="Line 18"/>
              <p:cNvSpPr>
                <a:spLocks noChangeShapeType="1"/>
              </p:cNvSpPr>
              <p:nvPr/>
            </p:nvSpPr>
            <p:spPr bwMode="auto">
              <a:xfrm>
                <a:off x="-8570913" y="3211513"/>
                <a:ext cx="101600" cy="0"/>
              </a:xfrm>
              <a:prstGeom prst="line">
                <a:avLst/>
              </a:prstGeom>
              <a:noFill/>
              <a:ln w="11113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2" name="Line 19"/>
              <p:cNvSpPr>
                <a:spLocks noChangeShapeType="1"/>
              </p:cNvSpPr>
              <p:nvPr/>
            </p:nvSpPr>
            <p:spPr bwMode="auto">
              <a:xfrm>
                <a:off x="-8570913" y="3851276"/>
                <a:ext cx="101600" cy="0"/>
              </a:xfrm>
              <a:prstGeom prst="line">
                <a:avLst/>
              </a:prstGeom>
              <a:noFill/>
              <a:ln w="11113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3" name="Line 20"/>
              <p:cNvSpPr>
                <a:spLocks noChangeShapeType="1"/>
              </p:cNvSpPr>
              <p:nvPr/>
            </p:nvSpPr>
            <p:spPr bwMode="auto">
              <a:xfrm>
                <a:off x="-8570913" y="4492626"/>
                <a:ext cx="101600" cy="0"/>
              </a:xfrm>
              <a:prstGeom prst="line">
                <a:avLst/>
              </a:prstGeom>
              <a:noFill/>
              <a:ln w="11113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4" name="Line 21"/>
              <p:cNvSpPr>
                <a:spLocks noChangeShapeType="1"/>
              </p:cNvSpPr>
              <p:nvPr/>
            </p:nvSpPr>
            <p:spPr bwMode="auto">
              <a:xfrm>
                <a:off x="-8570913" y="5130801"/>
                <a:ext cx="101600" cy="0"/>
              </a:xfrm>
              <a:prstGeom prst="line">
                <a:avLst/>
              </a:prstGeom>
              <a:noFill/>
              <a:ln w="11113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5" name="Rectangle 22"/>
              <p:cNvSpPr>
                <a:spLocks noChangeArrowheads="1"/>
              </p:cNvSpPr>
              <p:nvPr/>
            </p:nvSpPr>
            <p:spPr bwMode="auto">
              <a:xfrm>
                <a:off x="-6096000" y="3646488"/>
                <a:ext cx="533400" cy="1484313"/>
              </a:xfrm>
              <a:prstGeom prst="rect">
                <a:avLst/>
              </a:prstGeom>
              <a:solidFill>
                <a:srgbClr val="FF7D7D"/>
              </a:solidFill>
              <a:ln w="0">
                <a:solidFill>
                  <a:srgbClr val="FF7D7D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6" name="Rectangle 23"/>
              <p:cNvSpPr>
                <a:spLocks noChangeArrowheads="1"/>
              </p:cNvSpPr>
              <p:nvPr/>
            </p:nvSpPr>
            <p:spPr bwMode="auto">
              <a:xfrm>
                <a:off x="-4687888" y="4511676"/>
                <a:ext cx="530225" cy="619125"/>
              </a:xfrm>
              <a:prstGeom prst="rect">
                <a:avLst/>
              </a:prstGeom>
              <a:solidFill>
                <a:srgbClr val="FF7D7D"/>
              </a:solidFill>
              <a:ln w="0">
                <a:solidFill>
                  <a:srgbClr val="FF7D7D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7" name="Rectangle 24"/>
              <p:cNvSpPr>
                <a:spLocks noChangeArrowheads="1"/>
              </p:cNvSpPr>
              <p:nvPr/>
            </p:nvSpPr>
            <p:spPr bwMode="auto">
              <a:xfrm>
                <a:off x="-3298825" y="3686176"/>
                <a:ext cx="533400" cy="1444625"/>
              </a:xfrm>
              <a:prstGeom prst="rect">
                <a:avLst/>
              </a:prstGeom>
              <a:solidFill>
                <a:srgbClr val="FF7D7D"/>
              </a:solidFill>
              <a:ln w="0">
                <a:solidFill>
                  <a:srgbClr val="FF7D7D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8" name="Freeform 25"/>
              <p:cNvSpPr>
                <a:spLocks/>
              </p:cNvSpPr>
              <p:nvPr/>
            </p:nvSpPr>
            <p:spPr bwMode="auto">
              <a:xfrm>
                <a:off x="-1806575" y="2698751"/>
                <a:ext cx="531813" cy="133350"/>
              </a:xfrm>
              <a:custGeom>
                <a:avLst/>
                <a:gdLst>
                  <a:gd name="T0" fmla="*/ 335 w 335"/>
                  <a:gd name="T1" fmla="*/ 84 h 84"/>
                  <a:gd name="T2" fmla="*/ 335 w 335"/>
                  <a:gd name="T3" fmla="*/ 0 h 84"/>
                  <a:gd name="T4" fmla="*/ 0 w 335"/>
                  <a:gd name="T5" fmla="*/ 0 h 84"/>
                  <a:gd name="T6" fmla="*/ 0 w 335"/>
                  <a:gd name="T7" fmla="*/ 84 h 84"/>
                  <a:gd name="T8" fmla="*/ 335 w 335"/>
                  <a:gd name="T9" fmla="*/ 84 h 84"/>
                  <a:gd name="T10" fmla="*/ 335 w 335"/>
                  <a:gd name="T11" fmla="*/ 84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35" h="84">
                    <a:moveTo>
                      <a:pt x="335" y="84"/>
                    </a:moveTo>
                    <a:lnTo>
                      <a:pt x="335" y="0"/>
                    </a:lnTo>
                    <a:lnTo>
                      <a:pt x="0" y="0"/>
                    </a:lnTo>
                    <a:lnTo>
                      <a:pt x="0" y="84"/>
                    </a:lnTo>
                    <a:lnTo>
                      <a:pt x="335" y="84"/>
                    </a:lnTo>
                    <a:lnTo>
                      <a:pt x="335" y="84"/>
                    </a:lnTo>
                    <a:close/>
                  </a:path>
                </a:pathLst>
              </a:custGeom>
              <a:solidFill>
                <a:srgbClr val="333399"/>
              </a:solidFill>
              <a:ln w="0">
                <a:solidFill>
                  <a:srgbClr val="33339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9" name="Freeform 26"/>
              <p:cNvSpPr>
                <a:spLocks/>
              </p:cNvSpPr>
              <p:nvPr/>
            </p:nvSpPr>
            <p:spPr bwMode="auto">
              <a:xfrm>
                <a:off x="-1806575" y="2832101"/>
                <a:ext cx="531813" cy="2298700"/>
              </a:xfrm>
              <a:custGeom>
                <a:avLst/>
                <a:gdLst>
                  <a:gd name="T0" fmla="*/ 335 w 335"/>
                  <a:gd name="T1" fmla="*/ 1448 h 1448"/>
                  <a:gd name="T2" fmla="*/ 335 w 335"/>
                  <a:gd name="T3" fmla="*/ 0 h 1448"/>
                  <a:gd name="T4" fmla="*/ 0 w 335"/>
                  <a:gd name="T5" fmla="*/ 0 h 1448"/>
                  <a:gd name="T6" fmla="*/ 0 w 335"/>
                  <a:gd name="T7" fmla="*/ 1448 h 1448"/>
                  <a:gd name="T8" fmla="*/ 335 w 335"/>
                  <a:gd name="T9" fmla="*/ 1448 h 1448"/>
                  <a:gd name="T10" fmla="*/ 335 w 335"/>
                  <a:gd name="T11" fmla="*/ 1448 h 14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35" h="1448">
                    <a:moveTo>
                      <a:pt x="335" y="1448"/>
                    </a:moveTo>
                    <a:lnTo>
                      <a:pt x="335" y="0"/>
                    </a:lnTo>
                    <a:lnTo>
                      <a:pt x="0" y="0"/>
                    </a:lnTo>
                    <a:lnTo>
                      <a:pt x="0" y="1448"/>
                    </a:lnTo>
                    <a:lnTo>
                      <a:pt x="335" y="1448"/>
                    </a:lnTo>
                    <a:lnTo>
                      <a:pt x="335" y="1448"/>
                    </a:lnTo>
                    <a:close/>
                  </a:path>
                </a:pathLst>
              </a:custGeom>
              <a:solidFill>
                <a:srgbClr val="BADDE1"/>
              </a:solidFill>
              <a:ln w="0">
                <a:solidFill>
                  <a:srgbClr val="BADDE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0" name="Freeform 27"/>
              <p:cNvSpPr>
                <a:spLocks/>
              </p:cNvSpPr>
              <p:nvPr/>
            </p:nvSpPr>
            <p:spPr bwMode="auto">
              <a:xfrm>
                <a:off x="-1250950" y="2827338"/>
                <a:ext cx="530225" cy="2303463"/>
              </a:xfrm>
              <a:custGeom>
                <a:avLst/>
                <a:gdLst>
                  <a:gd name="T0" fmla="*/ 334 w 334"/>
                  <a:gd name="T1" fmla="*/ 0 h 1451"/>
                  <a:gd name="T2" fmla="*/ 0 w 334"/>
                  <a:gd name="T3" fmla="*/ 0 h 1451"/>
                  <a:gd name="T4" fmla="*/ 0 w 334"/>
                  <a:gd name="T5" fmla="*/ 1451 h 1451"/>
                  <a:gd name="T6" fmla="*/ 334 w 334"/>
                  <a:gd name="T7" fmla="*/ 1451 h 1451"/>
                  <a:gd name="T8" fmla="*/ 334 w 334"/>
                  <a:gd name="T9" fmla="*/ 0 h 1451"/>
                  <a:gd name="T10" fmla="*/ 334 w 334"/>
                  <a:gd name="T11" fmla="*/ 0 h 14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34" h="1451">
                    <a:moveTo>
                      <a:pt x="334" y="0"/>
                    </a:moveTo>
                    <a:lnTo>
                      <a:pt x="0" y="0"/>
                    </a:lnTo>
                    <a:lnTo>
                      <a:pt x="0" y="1451"/>
                    </a:lnTo>
                    <a:lnTo>
                      <a:pt x="334" y="1451"/>
                    </a:lnTo>
                    <a:lnTo>
                      <a:pt x="334" y="0"/>
                    </a:lnTo>
                    <a:lnTo>
                      <a:pt x="334" y="0"/>
                    </a:lnTo>
                    <a:close/>
                  </a:path>
                </a:pathLst>
              </a:custGeom>
              <a:solidFill>
                <a:srgbClr val="FF7D7D"/>
              </a:solidFill>
              <a:ln w="0">
                <a:solidFill>
                  <a:srgbClr val="FF7D7D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1" name="Freeform 28"/>
              <p:cNvSpPr>
                <a:spLocks/>
              </p:cNvSpPr>
              <p:nvPr/>
            </p:nvSpPr>
            <p:spPr bwMode="auto">
              <a:xfrm>
                <a:off x="-1250950" y="2763838"/>
                <a:ext cx="530225" cy="63500"/>
              </a:xfrm>
              <a:custGeom>
                <a:avLst/>
                <a:gdLst>
                  <a:gd name="T0" fmla="*/ 0 w 334"/>
                  <a:gd name="T1" fmla="*/ 40 h 40"/>
                  <a:gd name="T2" fmla="*/ 334 w 334"/>
                  <a:gd name="T3" fmla="*/ 40 h 40"/>
                  <a:gd name="T4" fmla="*/ 334 w 334"/>
                  <a:gd name="T5" fmla="*/ 0 h 40"/>
                  <a:gd name="T6" fmla="*/ 0 w 334"/>
                  <a:gd name="T7" fmla="*/ 0 h 40"/>
                  <a:gd name="T8" fmla="*/ 0 w 334"/>
                  <a:gd name="T9" fmla="*/ 40 h 40"/>
                  <a:gd name="T10" fmla="*/ 0 w 334"/>
                  <a:gd name="T11" fmla="*/ 4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34" h="40">
                    <a:moveTo>
                      <a:pt x="0" y="40"/>
                    </a:moveTo>
                    <a:lnTo>
                      <a:pt x="334" y="40"/>
                    </a:lnTo>
                    <a:lnTo>
                      <a:pt x="334" y="0"/>
                    </a:lnTo>
                    <a:lnTo>
                      <a:pt x="0" y="0"/>
                    </a:lnTo>
                    <a:lnTo>
                      <a:pt x="0" y="40"/>
                    </a:lnTo>
                    <a:lnTo>
                      <a:pt x="0" y="40"/>
                    </a:lnTo>
                    <a:close/>
                  </a:path>
                </a:pathLst>
              </a:custGeom>
              <a:solidFill>
                <a:srgbClr val="CC0000"/>
              </a:solidFill>
              <a:ln w="0">
                <a:solidFill>
                  <a:srgbClr val="CC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2" name="Rectangle 29"/>
              <p:cNvSpPr>
                <a:spLocks noChangeArrowheads="1"/>
              </p:cNvSpPr>
              <p:nvPr/>
            </p:nvSpPr>
            <p:spPr bwMode="auto">
              <a:xfrm>
                <a:off x="-3852863" y="3468688"/>
                <a:ext cx="533400" cy="130175"/>
              </a:xfrm>
              <a:prstGeom prst="rect">
                <a:avLst/>
              </a:prstGeom>
              <a:solidFill>
                <a:srgbClr val="333399"/>
              </a:solidFill>
              <a:ln w="0">
                <a:solidFill>
                  <a:srgbClr val="333399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3" name="Rectangle 30"/>
              <p:cNvSpPr>
                <a:spLocks noChangeArrowheads="1"/>
              </p:cNvSpPr>
              <p:nvPr/>
            </p:nvSpPr>
            <p:spPr bwMode="auto">
              <a:xfrm>
                <a:off x="-3852863" y="3598863"/>
                <a:ext cx="533400" cy="1531938"/>
              </a:xfrm>
              <a:prstGeom prst="rect">
                <a:avLst/>
              </a:prstGeom>
              <a:solidFill>
                <a:srgbClr val="BADDE1"/>
              </a:solidFill>
              <a:ln w="0">
                <a:solidFill>
                  <a:srgbClr val="BADDE1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4" name="Rectangle 31"/>
              <p:cNvSpPr>
                <a:spLocks noChangeArrowheads="1"/>
              </p:cNvSpPr>
              <p:nvPr/>
            </p:nvSpPr>
            <p:spPr bwMode="auto">
              <a:xfrm>
                <a:off x="-6648450" y="3538538"/>
                <a:ext cx="530225" cy="106363"/>
              </a:xfrm>
              <a:prstGeom prst="rect">
                <a:avLst/>
              </a:prstGeom>
              <a:solidFill>
                <a:srgbClr val="333399"/>
              </a:solidFill>
              <a:ln w="0">
                <a:solidFill>
                  <a:srgbClr val="333399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5" name="Rectangle 32"/>
              <p:cNvSpPr>
                <a:spLocks noChangeArrowheads="1"/>
              </p:cNvSpPr>
              <p:nvPr/>
            </p:nvSpPr>
            <p:spPr bwMode="auto">
              <a:xfrm>
                <a:off x="-6648450" y="3644901"/>
                <a:ext cx="530225" cy="1485900"/>
              </a:xfrm>
              <a:prstGeom prst="rect">
                <a:avLst/>
              </a:prstGeom>
              <a:solidFill>
                <a:srgbClr val="BADDE1"/>
              </a:solidFill>
              <a:ln w="0">
                <a:solidFill>
                  <a:srgbClr val="BADDE1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6" name="Freeform 33"/>
              <p:cNvSpPr>
                <a:spLocks/>
              </p:cNvSpPr>
              <p:nvPr/>
            </p:nvSpPr>
            <p:spPr bwMode="auto">
              <a:xfrm>
                <a:off x="-7494588" y="2819401"/>
                <a:ext cx="530225" cy="2311400"/>
              </a:xfrm>
              <a:custGeom>
                <a:avLst/>
                <a:gdLst>
                  <a:gd name="T0" fmla="*/ 334 w 334"/>
                  <a:gd name="T1" fmla="*/ 0 h 1456"/>
                  <a:gd name="T2" fmla="*/ 0 w 334"/>
                  <a:gd name="T3" fmla="*/ 0 h 1456"/>
                  <a:gd name="T4" fmla="*/ 0 w 334"/>
                  <a:gd name="T5" fmla="*/ 1456 h 1456"/>
                  <a:gd name="T6" fmla="*/ 334 w 334"/>
                  <a:gd name="T7" fmla="*/ 1456 h 1456"/>
                  <a:gd name="T8" fmla="*/ 334 w 334"/>
                  <a:gd name="T9" fmla="*/ 0 h 1456"/>
                  <a:gd name="T10" fmla="*/ 334 w 334"/>
                  <a:gd name="T11" fmla="*/ 0 h 14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34" h="1456">
                    <a:moveTo>
                      <a:pt x="334" y="0"/>
                    </a:moveTo>
                    <a:lnTo>
                      <a:pt x="0" y="0"/>
                    </a:lnTo>
                    <a:lnTo>
                      <a:pt x="0" y="1456"/>
                    </a:lnTo>
                    <a:lnTo>
                      <a:pt x="334" y="1456"/>
                    </a:lnTo>
                    <a:lnTo>
                      <a:pt x="334" y="0"/>
                    </a:lnTo>
                    <a:lnTo>
                      <a:pt x="334" y="0"/>
                    </a:lnTo>
                    <a:close/>
                  </a:path>
                </a:pathLst>
              </a:custGeom>
              <a:solidFill>
                <a:srgbClr val="FF7D7D"/>
              </a:solidFill>
              <a:ln w="0">
                <a:solidFill>
                  <a:srgbClr val="FF7D7D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7" name="Freeform 34"/>
              <p:cNvSpPr>
                <a:spLocks/>
              </p:cNvSpPr>
              <p:nvPr/>
            </p:nvSpPr>
            <p:spPr bwMode="auto">
              <a:xfrm>
                <a:off x="-7494588" y="2771776"/>
                <a:ext cx="530225" cy="47625"/>
              </a:xfrm>
              <a:custGeom>
                <a:avLst/>
                <a:gdLst>
                  <a:gd name="T0" fmla="*/ 0 w 334"/>
                  <a:gd name="T1" fmla="*/ 30 h 30"/>
                  <a:gd name="T2" fmla="*/ 334 w 334"/>
                  <a:gd name="T3" fmla="*/ 30 h 30"/>
                  <a:gd name="T4" fmla="*/ 334 w 334"/>
                  <a:gd name="T5" fmla="*/ 0 h 30"/>
                  <a:gd name="T6" fmla="*/ 0 w 334"/>
                  <a:gd name="T7" fmla="*/ 0 h 30"/>
                  <a:gd name="T8" fmla="*/ 0 w 334"/>
                  <a:gd name="T9" fmla="*/ 30 h 30"/>
                  <a:gd name="T10" fmla="*/ 0 w 334"/>
                  <a:gd name="T11" fmla="*/ 3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34" h="30">
                    <a:moveTo>
                      <a:pt x="0" y="30"/>
                    </a:moveTo>
                    <a:lnTo>
                      <a:pt x="334" y="30"/>
                    </a:lnTo>
                    <a:lnTo>
                      <a:pt x="334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CC0000"/>
              </a:solidFill>
              <a:ln w="0">
                <a:solidFill>
                  <a:srgbClr val="CC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8" name="Freeform 35"/>
              <p:cNvSpPr>
                <a:spLocks/>
              </p:cNvSpPr>
              <p:nvPr/>
            </p:nvSpPr>
            <p:spPr bwMode="auto">
              <a:xfrm>
                <a:off x="-8048625" y="2522538"/>
                <a:ext cx="530225" cy="277813"/>
              </a:xfrm>
              <a:custGeom>
                <a:avLst/>
                <a:gdLst>
                  <a:gd name="T0" fmla="*/ 334 w 334"/>
                  <a:gd name="T1" fmla="*/ 175 h 175"/>
                  <a:gd name="T2" fmla="*/ 334 w 334"/>
                  <a:gd name="T3" fmla="*/ 0 h 175"/>
                  <a:gd name="T4" fmla="*/ 0 w 334"/>
                  <a:gd name="T5" fmla="*/ 0 h 175"/>
                  <a:gd name="T6" fmla="*/ 0 w 334"/>
                  <a:gd name="T7" fmla="*/ 175 h 175"/>
                  <a:gd name="T8" fmla="*/ 334 w 334"/>
                  <a:gd name="T9" fmla="*/ 175 h 175"/>
                  <a:gd name="T10" fmla="*/ 334 w 334"/>
                  <a:gd name="T11" fmla="*/ 175 h 1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34" h="175">
                    <a:moveTo>
                      <a:pt x="334" y="175"/>
                    </a:moveTo>
                    <a:lnTo>
                      <a:pt x="334" y="0"/>
                    </a:lnTo>
                    <a:lnTo>
                      <a:pt x="0" y="0"/>
                    </a:lnTo>
                    <a:lnTo>
                      <a:pt x="0" y="175"/>
                    </a:lnTo>
                    <a:lnTo>
                      <a:pt x="334" y="175"/>
                    </a:lnTo>
                    <a:lnTo>
                      <a:pt x="334" y="175"/>
                    </a:lnTo>
                    <a:close/>
                  </a:path>
                </a:pathLst>
              </a:custGeom>
              <a:solidFill>
                <a:srgbClr val="333399"/>
              </a:solidFill>
              <a:ln w="0">
                <a:solidFill>
                  <a:srgbClr val="33339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49" name="Freeform 36"/>
              <p:cNvSpPr>
                <a:spLocks/>
              </p:cNvSpPr>
              <p:nvPr/>
            </p:nvSpPr>
            <p:spPr bwMode="auto">
              <a:xfrm>
                <a:off x="-8048625" y="2800351"/>
                <a:ext cx="530225" cy="2330450"/>
              </a:xfrm>
              <a:custGeom>
                <a:avLst/>
                <a:gdLst>
                  <a:gd name="T0" fmla="*/ 334 w 334"/>
                  <a:gd name="T1" fmla="*/ 1468 h 1468"/>
                  <a:gd name="T2" fmla="*/ 334 w 334"/>
                  <a:gd name="T3" fmla="*/ 0 h 1468"/>
                  <a:gd name="T4" fmla="*/ 0 w 334"/>
                  <a:gd name="T5" fmla="*/ 0 h 1468"/>
                  <a:gd name="T6" fmla="*/ 0 w 334"/>
                  <a:gd name="T7" fmla="*/ 1468 h 1468"/>
                  <a:gd name="T8" fmla="*/ 334 w 334"/>
                  <a:gd name="T9" fmla="*/ 1468 h 1468"/>
                  <a:gd name="T10" fmla="*/ 334 w 334"/>
                  <a:gd name="T11" fmla="*/ 1468 h 14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34" h="1468">
                    <a:moveTo>
                      <a:pt x="334" y="1468"/>
                    </a:moveTo>
                    <a:lnTo>
                      <a:pt x="334" y="0"/>
                    </a:lnTo>
                    <a:lnTo>
                      <a:pt x="0" y="0"/>
                    </a:lnTo>
                    <a:lnTo>
                      <a:pt x="0" y="1468"/>
                    </a:lnTo>
                    <a:lnTo>
                      <a:pt x="334" y="1468"/>
                    </a:lnTo>
                    <a:lnTo>
                      <a:pt x="334" y="1468"/>
                    </a:lnTo>
                    <a:close/>
                  </a:path>
                </a:pathLst>
              </a:custGeom>
              <a:solidFill>
                <a:srgbClr val="BADDE1"/>
              </a:solidFill>
              <a:ln w="0">
                <a:solidFill>
                  <a:srgbClr val="BADDE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0" name="Rectangle 37"/>
              <p:cNvSpPr>
                <a:spLocks noChangeArrowheads="1"/>
              </p:cNvSpPr>
              <p:nvPr/>
            </p:nvSpPr>
            <p:spPr bwMode="auto">
              <a:xfrm>
                <a:off x="-5241925" y="4495801"/>
                <a:ext cx="530225" cy="635000"/>
              </a:xfrm>
              <a:prstGeom prst="rect">
                <a:avLst/>
              </a:prstGeom>
              <a:solidFill>
                <a:srgbClr val="BADDE1"/>
              </a:solidFill>
              <a:ln w="0">
                <a:solidFill>
                  <a:srgbClr val="BADDE1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1" name="Freeform 9"/>
              <p:cNvSpPr>
                <a:spLocks/>
              </p:cNvSpPr>
              <p:nvPr/>
            </p:nvSpPr>
            <p:spPr bwMode="auto">
              <a:xfrm>
                <a:off x="-8469313" y="1920876"/>
                <a:ext cx="5859463" cy="3209925"/>
              </a:xfrm>
              <a:custGeom>
                <a:avLst/>
                <a:gdLst>
                  <a:gd name="T0" fmla="*/ 3691 w 3691"/>
                  <a:gd name="T1" fmla="*/ 2022 h 2022"/>
                  <a:gd name="T2" fmla="*/ 0 w 3691"/>
                  <a:gd name="T3" fmla="*/ 2022 h 2022"/>
                  <a:gd name="T4" fmla="*/ 0 w 3691"/>
                  <a:gd name="T5" fmla="*/ 0 h 20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91" h="2022">
                    <a:moveTo>
                      <a:pt x="3691" y="2022"/>
                    </a:moveTo>
                    <a:lnTo>
                      <a:pt x="0" y="2022"/>
                    </a:lnTo>
                    <a:lnTo>
                      <a:pt x="0" y="0"/>
                    </a:lnTo>
                  </a:path>
                </a:pathLst>
              </a:custGeom>
              <a:noFill/>
              <a:ln w="11113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52" name="Freeform 8"/>
              <p:cNvSpPr>
                <a:spLocks/>
              </p:cNvSpPr>
              <p:nvPr/>
            </p:nvSpPr>
            <p:spPr bwMode="auto">
              <a:xfrm>
                <a:off x="-1876425" y="1920876"/>
                <a:ext cx="1227138" cy="3209925"/>
              </a:xfrm>
              <a:custGeom>
                <a:avLst/>
                <a:gdLst>
                  <a:gd name="T0" fmla="*/ 773 w 773"/>
                  <a:gd name="T1" fmla="*/ 2022 h 2022"/>
                  <a:gd name="T2" fmla="*/ 0 w 773"/>
                  <a:gd name="T3" fmla="*/ 2022 h 2022"/>
                  <a:gd name="T4" fmla="*/ 0 w 773"/>
                  <a:gd name="T5" fmla="*/ 0 h 20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73" h="2022">
                    <a:moveTo>
                      <a:pt x="773" y="2022"/>
                    </a:moveTo>
                    <a:lnTo>
                      <a:pt x="0" y="2022"/>
                    </a:lnTo>
                    <a:lnTo>
                      <a:pt x="0" y="0"/>
                    </a:lnTo>
                  </a:path>
                </a:pathLst>
              </a:custGeom>
              <a:noFill/>
              <a:ln w="11113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cxnSp>
          <p:nvCxnSpPr>
            <p:cNvPr id="59" name="Straight Connector 91"/>
            <p:cNvCxnSpPr/>
            <p:nvPr/>
          </p:nvCxnSpPr>
          <p:spPr>
            <a:xfrm>
              <a:off x="6521450" y="5077194"/>
              <a:ext cx="274638" cy="0"/>
            </a:xfrm>
            <a:prstGeom prst="line">
              <a:avLst/>
            </a:prstGeom>
            <a:ln w="9525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xtBox 92"/>
            <p:cNvSpPr txBox="1"/>
            <p:nvPr/>
          </p:nvSpPr>
          <p:spPr>
            <a:xfrm>
              <a:off x="1427731" y="2246681"/>
              <a:ext cx="546100" cy="274638"/>
            </a:xfrm>
            <a:prstGeom prst="rect">
              <a:avLst/>
            </a:prstGeom>
            <a:noFill/>
          </p:spPr>
          <p:txBody>
            <a:bodyPr lIns="0" tIns="54864" rIns="0" bIns="0"/>
            <a:lstStyle/>
            <a:p>
              <a:pPr algn="ctr" defTabSz="9144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srgbClr val="333399"/>
                  </a:solidFill>
                  <a:latin typeface="+mj-lt"/>
                  <a:ea typeface="+mn-ea"/>
                  <a:cs typeface="Arial" charset="0"/>
                </a:rPr>
                <a:t>202</a:t>
              </a:r>
            </a:p>
          </p:txBody>
        </p:sp>
        <p:sp>
          <p:nvSpPr>
            <p:cNvPr id="61" name="TextBox 93"/>
            <p:cNvSpPr txBox="1"/>
            <p:nvPr/>
          </p:nvSpPr>
          <p:spPr>
            <a:xfrm>
              <a:off x="1957388" y="2483219"/>
              <a:ext cx="549275" cy="273050"/>
            </a:xfrm>
            <a:prstGeom prst="rect">
              <a:avLst/>
            </a:prstGeom>
            <a:noFill/>
          </p:spPr>
          <p:txBody>
            <a:bodyPr lIns="0" tIns="54864" rIns="0" bIns="0"/>
            <a:lstStyle/>
            <a:p>
              <a:pPr algn="ctr" defTabSz="9144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srgbClr val="333399"/>
                  </a:solidFill>
                  <a:latin typeface="+mj-lt"/>
                  <a:ea typeface="+mn-ea"/>
                  <a:cs typeface="Arial" charset="0"/>
                </a:rPr>
                <a:t>183</a:t>
              </a:r>
            </a:p>
          </p:txBody>
        </p:sp>
        <p:sp>
          <p:nvSpPr>
            <p:cNvPr id="62" name="TextBox 94"/>
            <p:cNvSpPr txBox="1"/>
            <p:nvPr/>
          </p:nvSpPr>
          <p:spPr>
            <a:xfrm>
              <a:off x="2814927" y="3253156"/>
              <a:ext cx="547688" cy="274638"/>
            </a:xfrm>
            <a:prstGeom prst="rect">
              <a:avLst/>
            </a:prstGeom>
            <a:noFill/>
          </p:spPr>
          <p:txBody>
            <a:bodyPr lIns="0" tIns="54864" rIns="0" bIns="0"/>
            <a:lstStyle/>
            <a:p>
              <a:pPr algn="ctr" defTabSz="9144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srgbClr val="333399"/>
                  </a:solidFill>
                  <a:latin typeface="+mj-lt"/>
                  <a:ea typeface="+mn-ea"/>
                  <a:cs typeface="Arial" charset="0"/>
                </a:rPr>
                <a:t>125</a:t>
              </a:r>
            </a:p>
          </p:txBody>
        </p:sp>
        <p:sp>
          <p:nvSpPr>
            <p:cNvPr id="63" name="TextBox 95"/>
            <p:cNvSpPr txBox="1"/>
            <p:nvPr/>
          </p:nvSpPr>
          <p:spPr>
            <a:xfrm>
              <a:off x="3332163" y="3724833"/>
              <a:ext cx="549275" cy="274637"/>
            </a:xfrm>
            <a:prstGeom prst="rect">
              <a:avLst/>
            </a:prstGeom>
            <a:noFill/>
          </p:spPr>
          <p:txBody>
            <a:bodyPr lIns="0" tIns="54864" rIns="0" bIns="0"/>
            <a:lstStyle/>
            <a:p>
              <a:pPr algn="ctr" defTabSz="9144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srgbClr val="333399"/>
                  </a:solidFill>
                  <a:latin typeface="+mj-lt"/>
                  <a:ea typeface="+mn-ea"/>
                  <a:cs typeface="Arial" charset="0"/>
                </a:rPr>
                <a:t>114</a:t>
              </a:r>
            </a:p>
          </p:txBody>
        </p:sp>
        <p:sp>
          <p:nvSpPr>
            <p:cNvPr id="64" name="TextBox 96"/>
            <p:cNvSpPr txBox="1"/>
            <p:nvPr/>
          </p:nvSpPr>
          <p:spPr>
            <a:xfrm>
              <a:off x="4170363" y="4148506"/>
              <a:ext cx="549275" cy="273050"/>
            </a:xfrm>
            <a:prstGeom prst="rect">
              <a:avLst/>
            </a:prstGeom>
            <a:noFill/>
          </p:spPr>
          <p:txBody>
            <a:bodyPr lIns="0" tIns="54864" rIns="0" bIns="0"/>
            <a:lstStyle/>
            <a:p>
              <a:pPr algn="ctr" defTabSz="9144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srgbClr val="333399"/>
                  </a:solidFill>
                  <a:latin typeface="+mj-lt"/>
                  <a:ea typeface="+mn-ea"/>
                  <a:cs typeface="Arial" charset="0"/>
                </a:rPr>
                <a:t>52</a:t>
              </a:r>
            </a:p>
          </p:txBody>
        </p:sp>
        <p:sp>
          <p:nvSpPr>
            <p:cNvPr id="65" name="TextBox 98"/>
            <p:cNvSpPr txBox="1"/>
            <p:nvPr/>
          </p:nvSpPr>
          <p:spPr>
            <a:xfrm>
              <a:off x="6121400" y="3843706"/>
              <a:ext cx="547688" cy="274638"/>
            </a:xfrm>
            <a:prstGeom prst="rect">
              <a:avLst/>
            </a:prstGeom>
            <a:noFill/>
            <a:ln>
              <a:noFill/>
            </a:ln>
          </p:spPr>
          <p:txBody>
            <a:bodyPr lIns="0" tIns="54864" rIns="0" bIns="0"/>
            <a:lstStyle/>
            <a:p>
              <a:pPr algn="ctr" defTabSz="9144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srgbClr val="333399"/>
                  </a:solidFill>
                  <a:latin typeface="+mj-lt"/>
                  <a:ea typeface="+mn-ea"/>
                  <a:cs typeface="Arial" charset="0"/>
                </a:rPr>
                <a:t>112</a:t>
              </a:r>
            </a:p>
          </p:txBody>
        </p:sp>
        <p:sp>
          <p:nvSpPr>
            <p:cNvPr id="66" name="TextBox 99"/>
            <p:cNvSpPr txBox="1"/>
            <p:nvPr/>
          </p:nvSpPr>
          <p:spPr>
            <a:xfrm>
              <a:off x="8164269" y="2441150"/>
              <a:ext cx="549275" cy="274637"/>
            </a:xfrm>
            <a:prstGeom prst="rect">
              <a:avLst/>
            </a:prstGeom>
            <a:noFill/>
          </p:spPr>
          <p:txBody>
            <a:bodyPr lIns="0" tIns="54864" rIns="0" bIns="0"/>
            <a:lstStyle/>
            <a:p>
              <a:pPr algn="ctr" defTabSz="9144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srgbClr val="333399"/>
                  </a:solidFill>
                  <a:latin typeface="+mj-lt"/>
                  <a:ea typeface="+mn-ea"/>
                  <a:cs typeface="Arial" charset="0"/>
                </a:rPr>
                <a:t>3,6</a:t>
              </a:r>
            </a:p>
            <a:p>
              <a:pPr algn="ctr" defTabSz="9144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 b="1" dirty="0">
                <a:solidFill>
                  <a:srgbClr val="333399"/>
                </a:solidFill>
                <a:latin typeface="+mj-lt"/>
                <a:ea typeface="+mn-ea"/>
                <a:cs typeface="Arial" charset="0"/>
              </a:endParaRPr>
            </a:p>
          </p:txBody>
        </p:sp>
        <p:sp>
          <p:nvSpPr>
            <p:cNvPr id="67" name="TextBox 100"/>
            <p:cNvSpPr txBox="1"/>
            <p:nvPr/>
          </p:nvSpPr>
          <p:spPr>
            <a:xfrm>
              <a:off x="5562600" y="3191244"/>
              <a:ext cx="549275" cy="274637"/>
            </a:xfrm>
            <a:prstGeom prst="rect">
              <a:avLst/>
            </a:prstGeom>
            <a:noFill/>
          </p:spPr>
          <p:txBody>
            <a:bodyPr lIns="0" tIns="54864" rIns="0" bIns="0"/>
            <a:lstStyle/>
            <a:p>
              <a:pPr algn="ctr" defTabSz="9144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srgbClr val="333399"/>
                  </a:solidFill>
                  <a:latin typeface="+mj-lt"/>
                  <a:ea typeface="+mn-ea"/>
                  <a:cs typeface="Arial" charset="0"/>
                </a:rPr>
                <a:t>131</a:t>
              </a:r>
            </a:p>
          </p:txBody>
        </p:sp>
        <p:sp>
          <p:nvSpPr>
            <p:cNvPr id="68" name="TextBox 101"/>
            <p:cNvSpPr txBox="1"/>
            <p:nvPr/>
          </p:nvSpPr>
          <p:spPr>
            <a:xfrm>
              <a:off x="7573963" y="2426069"/>
              <a:ext cx="549275" cy="274637"/>
            </a:xfrm>
            <a:prstGeom prst="rect">
              <a:avLst/>
            </a:prstGeom>
            <a:noFill/>
          </p:spPr>
          <p:txBody>
            <a:bodyPr lIns="0" tIns="54864" rIns="0" bIns="0"/>
            <a:lstStyle/>
            <a:p>
              <a:pPr algn="ctr" defTabSz="9144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srgbClr val="333399"/>
                  </a:solidFill>
                  <a:latin typeface="+mj-lt"/>
                  <a:ea typeface="+mn-ea"/>
                  <a:cs typeface="Arial" charset="0"/>
                </a:rPr>
                <a:t>3,8</a:t>
              </a:r>
            </a:p>
            <a:p>
              <a:pPr algn="ctr" defTabSz="9144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 b="1" dirty="0">
                <a:solidFill>
                  <a:srgbClr val="333399"/>
                </a:solidFill>
                <a:latin typeface="+mj-lt"/>
                <a:ea typeface="+mn-ea"/>
                <a:cs typeface="Arial" charset="0"/>
              </a:endParaRPr>
            </a:p>
          </p:txBody>
        </p:sp>
        <p:sp>
          <p:nvSpPr>
            <p:cNvPr id="69" name="Arc 68"/>
            <p:cNvSpPr/>
            <p:nvPr/>
          </p:nvSpPr>
          <p:spPr>
            <a:xfrm rot="20809880">
              <a:off x="6095511" y="3648444"/>
              <a:ext cx="793750" cy="363537"/>
            </a:xfrm>
            <a:prstGeom prst="arc">
              <a:avLst>
                <a:gd name="adj1" fmla="val 16924898"/>
                <a:gd name="adj2" fmla="val 3514226"/>
              </a:avLst>
            </a:prstGeom>
            <a:ln w="38100">
              <a:solidFill>
                <a:srgbClr val="CC0000"/>
              </a:solidFill>
              <a:miter lim="800000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eaLnBrk="1" hangingPunct="1">
                <a:defRPr/>
              </a:pPr>
              <a:endParaRPr lang="en-US" sz="3600" b="1">
                <a:solidFill>
                  <a:prstClr val="black"/>
                </a:solidFill>
              </a:endParaRPr>
            </a:p>
          </p:txBody>
        </p:sp>
        <p:sp>
          <p:nvSpPr>
            <p:cNvPr id="70" name="Arc 69"/>
            <p:cNvSpPr/>
            <p:nvPr/>
          </p:nvSpPr>
          <p:spPr>
            <a:xfrm rot="20809880">
              <a:off x="3400847" y="3613429"/>
              <a:ext cx="793750" cy="363537"/>
            </a:xfrm>
            <a:prstGeom prst="arc">
              <a:avLst>
                <a:gd name="adj1" fmla="val 16924898"/>
                <a:gd name="adj2" fmla="val 3514226"/>
              </a:avLst>
            </a:prstGeom>
            <a:ln w="38100">
              <a:solidFill>
                <a:srgbClr val="CC0000"/>
              </a:solidFill>
              <a:miter lim="800000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defTabSz="914400" eaLnBrk="1" hangingPunct="1">
                <a:defRPr/>
              </a:pPr>
              <a:endParaRPr lang="en-US" sz="3600" b="1">
                <a:solidFill>
                  <a:prstClr val="black"/>
                </a:solidFill>
              </a:endParaRPr>
            </a:p>
          </p:txBody>
        </p:sp>
        <p:sp>
          <p:nvSpPr>
            <p:cNvPr id="71" name="TextBox 99"/>
            <p:cNvSpPr txBox="1"/>
            <p:nvPr/>
          </p:nvSpPr>
          <p:spPr>
            <a:xfrm>
              <a:off x="8164269" y="2917769"/>
              <a:ext cx="549275" cy="274637"/>
            </a:xfrm>
            <a:prstGeom prst="rect">
              <a:avLst/>
            </a:prstGeom>
            <a:noFill/>
          </p:spPr>
          <p:txBody>
            <a:bodyPr lIns="0" tIns="54864" rIns="0" bIns="0"/>
            <a:lstStyle/>
            <a:p>
              <a:pPr algn="ctr" defTabSz="9144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srgbClr val="333399"/>
                  </a:solidFill>
                  <a:latin typeface="+mj-lt"/>
                  <a:ea typeface="+mn-ea"/>
                  <a:cs typeface="Arial" charset="0"/>
                </a:rPr>
                <a:t>3,6</a:t>
              </a:r>
            </a:p>
            <a:p>
              <a:pPr algn="ctr" defTabSz="9144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 b="1" dirty="0">
                <a:solidFill>
                  <a:srgbClr val="333399"/>
                </a:solidFill>
                <a:latin typeface="+mj-lt"/>
                <a:ea typeface="+mn-ea"/>
                <a:cs typeface="Arial" charset="0"/>
              </a:endParaRPr>
            </a:p>
          </p:txBody>
        </p:sp>
        <p:sp>
          <p:nvSpPr>
            <p:cNvPr id="72" name="TextBox 101"/>
            <p:cNvSpPr txBox="1"/>
            <p:nvPr/>
          </p:nvSpPr>
          <p:spPr>
            <a:xfrm>
              <a:off x="7573963" y="2902688"/>
              <a:ext cx="549275" cy="274637"/>
            </a:xfrm>
            <a:prstGeom prst="rect">
              <a:avLst/>
            </a:prstGeom>
            <a:noFill/>
          </p:spPr>
          <p:txBody>
            <a:bodyPr lIns="0" tIns="54864" rIns="0" bIns="0"/>
            <a:lstStyle/>
            <a:p>
              <a:pPr algn="ctr" defTabSz="9144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srgbClr val="333399"/>
                  </a:solidFill>
                  <a:latin typeface="+mj-lt"/>
                  <a:ea typeface="+mn-ea"/>
                  <a:cs typeface="Arial" charset="0"/>
                </a:rPr>
                <a:t>3,6</a:t>
              </a:r>
            </a:p>
            <a:p>
              <a:pPr algn="ctr" defTabSz="9144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 b="1" dirty="0">
                <a:solidFill>
                  <a:srgbClr val="333399"/>
                </a:solidFill>
                <a:latin typeface="+mj-lt"/>
                <a:ea typeface="+mn-ea"/>
                <a:cs typeface="Arial" charset="0"/>
              </a:endParaRPr>
            </a:p>
          </p:txBody>
        </p:sp>
        <p:sp>
          <p:nvSpPr>
            <p:cNvPr id="73" name="TextBox 94"/>
            <p:cNvSpPr txBox="1"/>
            <p:nvPr/>
          </p:nvSpPr>
          <p:spPr>
            <a:xfrm>
              <a:off x="1958181" y="2831072"/>
              <a:ext cx="547688" cy="274638"/>
            </a:xfrm>
            <a:prstGeom prst="rect">
              <a:avLst/>
            </a:prstGeom>
            <a:noFill/>
          </p:spPr>
          <p:txBody>
            <a:bodyPr lIns="0" tIns="54864" rIns="0" bIns="0"/>
            <a:lstStyle/>
            <a:p>
              <a:pPr algn="ctr" defTabSz="9144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srgbClr val="333399"/>
                  </a:solidFill>
                  <a:latin typeface="+mj-lt"/>
                  <a:ea typeface="+mn-ea"/>
                  <a:cs typeface="Arial" charset="0"/>
                </a:rPr>
                <a:t>181</a:t>
              </a:r>
            </a:p>
          </p:txBody>
        </p:sp>
        <p:sp>
          <p:nvSpPr>
            <p:cNvPr id="74" name="TextBox 94"/>
            <p:cNvSpPr txBox="1"/>
            <p:nvPr/>
          </p:nvSpPr>
          <p:spPr>
            <a:xfrm>
              <a:off x="3339711" y="3390475"/>
              <a:ext cx="547688" cy="274638"/>
            </a:xfrm>
            <a:prstGeom prst="rect">
              <a:avLst/>
            </a:prstGeom>
            <a:noFill/>
          </p:spPr>
          <p:txBody>
            <a:bodyPr lIns="0" tIns="54864" rIns="0" bIns="0"/>
            <a:lstStyle/>
            <a:p>
              <a:pPr algn="ctr" defTabSz="9144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srgbClr val="333399"/>
                  </a:solidFill>
                  <a:latin typeface="+mj-lt"/>
                  <a:ea typeface="+mn-ea"/>
                  <a:cs typeface="Arial" charset="0"/>
                </a:rPr>
                <a:t>116</a:t>
              </a:r>
            </a:p>
          </p:txBody>
        </p:sp>
        <p:sp>
          <p:nvSpPr>
            <p:cNvPr id="80" name="TextBox 94"/>
            <p:cNvSpPr txBox="1"/>
            <p:nvPr/>
          </p:nvSpPr>
          <p:spPr>
            <a:xfrm>
              <a:off x="6112284" y="3409525"/>
              <a:ext cx="547688" cy="274638"/>
            </a:xfrm>
            <a:prstGeom prst="rect">
              <a:avLst/>
            </a:prstGeom>
            <a:noFill/>
          </p:spPr>
          <p:txBody>
            <a:bodyPr lIns="0" tIns="54864" rIns="0" bIns="0"/>
            <a:lstStyle/>
            <a:p>
              <a:pPr algn="ctr" defTabSz="9144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srgbClr val="333399"/>
                  </a:solidFill>
                  <a:latin typeface="+mj-lt"/>
                  <a:ea typeface="+mn-ea"/>
                  <a:cs typeface="Arial" charset="0"/>
                </a:rPr>
                <a:t>114</a:t>
              </a:r>
            </a:p>
          </p:txBody>
        </p:sp>
        <p:sp>
          <p:nvSpPr>
            <p:cNvPr id="81" name="TextBox 94"/>
            <p:cNvSpPr txBox="1"/>
            <p:nvPr/>
          </p:nvSpPr>
          <p:spPr>
            <a:xfrm>
              <a:off x="1426937" y="2831072"/>
              <a:ext cx="547688" cy="274638"/>
            </a:xfrm>
            <a:prstGeom prst="rect">
              <a:avLst/>
            </a:prstGeom>
            <a:noFill/>
          </p:spPr>
          <p:txBody>
            <a:bodyPr lIns="0" tIns="54864" rIns="0" bIns="0"/>
            <a:lstStyle/>
            <a:p>
              <a:pPr algn="ctr" defTabSz="9144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srgbClr val="333399"/>
                  </a:solidFill>
                  <a:latin typeface="+mj-lt"/>
                  <a:ea typeface="+mn-ea"/>
                  <a:cs typeface="Arial" charset="0"/>
                </a:rPr>
                <a:t>181</a:t>
              </a:r>
            </a:p>
          </p:txBody>
        </p:sp>
        <p:sp>
          <p:nvSpPr>
            <p:cNvPr id="82" name="TextBox 94"/>
            <p:cNvSpPr txBox="1"/>
            <p:nvPr/>
          </p:nvSpPr>
          <p:spPr>
            <a:xfrm>
              <a:off x="2814927" y="3688879"/>
              <a:ext cx="547688" cy="274638"/>
            </a:xfrm>
            <a:prstGeom prst="rect">
              <a:avLst/>
            </a:prstGeom>
            <a:noFill/>
          </p:spPr>
          <p:txBody>
            <a:bodyPr lIns="0" tIns="54864" rIns="0" bIns="0"/>
            <a:lstStyle/>
            <a:p>
              <a:pPr algn="ctr" defTabSz="9144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srgbClr val="333399"/>
                  </a:solidFill>
                  <a:latin typeface="+mj-lt"/>
                  <a:ea typeface="+mn-ea"/>
                  <a:cs typeface="Arial" charset="0"/>
                </a:rPr>
                <a:t>116</a:t>
              </a:r>
            </a:p>
          </p:txBody>
        </p:sp>
        <p:sp>
          <p:nvSpPr>
            <p:cNvPr id="83" name="TextBox 96"/>
            <p:cNvSpPr txBox="1"/>
            <p:nvPr/>
          </p:nvSpPr>
          <p:spPr>
            <a:xfrm>
              <a:off x="4170363" y="4491744"/>
              <a:ext cx="549275" cy="273050"/>
            </a:xfrm>
            <a:prstGeom prst="rect">
              <a:avLst/>
            </a:prstGeom>
            <a:noFill/>
          </p:spPr>
          <p:txBody>
            <a:bodyPr lIns="0" tIns="54864" rIns="0" bIns="0"/>
            <a:lstStyle/>
            <a:p>
              <a:pPr algn="ctr" defTabSz="9144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srgbClr val="333399"/>
                  </a:solidFill>
                  <a:latin typeface="+mj-lt"/>
                  <a:ea typeface="+mn-ea"/>
                  <a:cs typeface="Arial" charset="0"/>
                </a:rPr>
                <a:t>52</a:t>
              </a:r>
            </a:p>
          </p:txBody>
        </p:sp>
        <p:sp>
          <p:nvSpPr>
            <p:cNvPr id="84" name="TextBox 97"/>
            <p:cNvSpPr txBox="1"/>
            <p:nvPr/>
          </p:nvSpPr>
          <p:spPr>
            <a:xfrm>
              <a:off x="4719638" y="4455314"/>
              <a:ext cx="549275" cy="274638"/>
            </a:xfrm>
            <a:prstGeom prst="rect">
              <a:avLst/>
            </a:prstGeom>
            <a:noFill/>
          </p:spPr>
          <p:txBody>
            <a:bodyPr lIns="0" tIns="54864" rIns="0" bIns="0"/>
            <a:lstStyle/>
            <a:p>
              <a:pPr algn="ctr" defTabSz="9144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srgbClr val="333399"/>
                  </a:solidFill>
                  <a:latin typeface="+mj-lt"/>
                  <a:ea typeface="+mn-ea"/>
                  <a:cs typeface="Arial" charset="0"/>
                </a:rPr>
                <a:t>49</a:t>
              </a:r>
            </a:p>
            <a:p>
              <a:pPr algn="ctr" defTabSz="9144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 b="1" dirty="0">
                <a:solidFill>
                  <a:srgbClr val="333399"/>
                </a:solidFill>
                <a:latin typeface="+mj-lt"/>
                <a:ea typeface="+mn-ea"/>
                <a:cs typeface="Arial" charset="0"/>
              </a:endParaRPr>
            </a:p>
          </p:txBody>
        </p:sp>
        <p:sp>
          <p:nvSpPr>
            <p:cNvPr id="85" name="TextBox 100"/>
            <p:cNvSpPr txBox="1"/>
            <p:nvPr/>
          </p:nvSpPr>
          <p:spPr>
            <a:xfrm>
              <a:off x="5562600" y="3572801"/>
              <a:ext cx="549275" cy="274637"/>
            </a:xfrm>
            <a:prstGeom prst="rect">
              <a:avLst/>
            </a:prstGeom>
            <a:noFill/>
          </p:spPr>
          <p:txBody>
            <a:bodyPr lIns="0" tIns="54864" rIns="0" bIns="0"/>
            <a:lstStyle/>
            <a:p>
              <a:pPr algn="ctr" defTabSz="9144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srgbClr val="333399"/>
                  </a:solidFill>
                  <a:latin typeface="+mj-lt"/>
                  <a:ea typeface="+mn-ea"/>
                  <a:cs typeface="Arial" charset="0"/>
                </a:rPr>
                <a:t>120</a:t>
              </a:r>
            </a:p>
          </p:txBody>
        </p:sp>
        <p:sp>
          <p:nvSpPr>
            <p:cNvPr id="86" name="ZoneTexte 85"/>
            <p:cNvSpPr txBox="1"/>
            <p:nvPr/>
          </p:nvSpPr>
          <p:spPr>
            <a:xfrm>
              <a:off x="709737" y="4940153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2060"/>
                  </a:solidFill>
                </a:rPr>
                <a:t>0</a:t>
              </a:r>
            </a:p>
          </p:txBody>
        </p:sp>
        <p:sp>
          <p:nvSpPr>
            <p:cNvPr id="87" name="ZoneTexte 86"/>
            <p:cNvSpPr txBox="1"/>
            <p:nvPr/>
          </p:nvSpPr>
          <p:spPr>
            <a:xfrm>
              <a:off x="624779" y="4309752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2060"/>
                  </a:solidFill>
                </a:rPr>
                <a:t>50</a:t>
              </a:r>
            </a:p>
          </p:txBody>
        </p:sp>
        <p:sp>
          <p:nvSpPr>
            <p:cNvPr id="88" name="ZoneTexte 87"/>
            <p:cNvSpPr txBox="1"/>
            <p:nvPr/>
          </p:nvSpPr>
          <p:spPr>
            <a:xfrm>
              <a:off x="539819" y="3679349"/>
              <a:ext cx="4395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2060"/>
                  </a:solidFill>
                </a:rPr>
                <a:t>100</a:t>
              </a:r>
            </a:p>
          </p:txBody>
        </p:sp>
        <p:sp>
          <p:nvSpPr>
            <p:cNvPr id="89" name="ZoneTexte 88"/>
            <p:cNvSpPr txBox="1"/>
            <p:nvPr/>
          </p:nvSpPr>
          <p:spPr>
            <a:xfrm>
              <a:off x="539819" y="3048946"/>
              <a:ext cx="4395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2060"/>
                  </a:solidFill>
                </a:rPr>
                <a:t>150</a:t>
              </a:r>
            </a:p>
          </p:txBody>
        </p:sp>
        <p:sp>
          <p:nvSpPr>
            <p:cNvPr id="90" name="ZoneTexte 89"/>
            <p:cNvSpPr txBox="1"/>
            <p:nvPr/>
          </p:nvSpPr>
          <p:spPr>
            <a:xfrm>
              <a:off x="539819" y="2418543"/>
              <a:ext cx="4395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2060"/>
                  </a:solidFill>
                </a:rPr>
                <a:t>200</a:t>
              </a:r>
            </a:p>
          </p:txBody>
        </p:sp>
        <p:sp>
          <p:nvSpPr>
            <p:cNvPr id="103" name="ZoneTexte 102"/>
            <p:cNvSpPr txBox="1"/>
            <p:nvPr/>
          </p:nvSpPr>
          <p:spPr>
            <a:xfrm>
              <a:off x="539819" y="1788140"/>
              <a:ext cx="4395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2060"/>
                  </a:solidFill>
                </a:rPr>
                <a:t>250</a:t>
              </a:r>
            </a:p>
          </p:txBody>
        </p:sp>
        <p:sp>
          <p:nvSpPr>
            <p:cNvPr id="104" name="ZoneTexte 103"/>
            <p:cNvSpPr txBox="1"/>
            <p:nvPr/>
          </p:nvSpPr>
          <p:spPr>
            <a:xfrm>
              <a:off x="7204760" y="4940153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2060"/>
                  </a:solidFill>
                </a:rPr>
                <a:t>0</a:t>
              </a:r>
            </a:p>
          </p:txBody>
        </p:sp>
        <p:sp>
          <p:nvSpPr>
            <p:cNvPr id="105" name="ZoneTexte 104"/>
            <p:cNvSpPr txBox="1"/>
            <p:nvPr/>
          </p:nvSpPr>
          <p:spPr>
            <a:xfrm>
              <a:off x="7204761" y="4309752"/>
              <a:ext cx="2696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2060"/>
                  </a:solidFill>
                </a:rPr>
                <a:t>1</a:t>
              </a:r>
            </a:p>
          </p:txBody>
        </p:sp>
        <p:sp>
          <p:nvSpPr>
            <p:cNvPr id="107" name="ZoneTexte 106"/>
            <p:cNvSpPr txBox="1"/>
            <p:nvPr/>
          </p:nvSpPr>
          <p:spPr>
            <a:xfrm>
              <a:off x="7204761" y="3679349"/>
              <a:ext cx="2696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2060"/>
                  </a:solidFill>
                </a:rPr>
                <a:t>2</a:t>
              </a:r>
            </a:p>
          </p:txBody>
        </p:sp>
        <p:sp>
          <p:nvSpPr>
            <p:cNvPr id="108" name="ZoneTexte 107"/>
            <p:cNvSpPr txBox="1"/>
            <p:nvPr/>
          </p:nvSpPr>
          <p:spPr>
            <a:xfrm>
              <a:off x="7204761" y="3048946"/>
              <a:ext cx="2696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2060"/>
                  </a:solidFill>
                </a:rPr>
                <a:t>3</a:t>
              </a:r>
            </a:p>
          </p:txBody>
        </p:sp>
        <p:sp>
          <p:nvSpPr>
            <p:cNvPr id="114" name="ZoneTexte 113"/>
            <p:cNvSpPr txBox="1"/>
            <p:nvPr/>
          </p:nvSpPr>
          <p:spPr>
            <a:xfrm>
              <a:off x="7204761" y="2418543"/>
              <a:ext cx="2696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2060"/>
                  </a:solidFill>
                </a:rPr>
                <a:t>4</a:t>
              </a:r>
            </a:p>
          </p:txBody>
        </p:sp>
        <p:sp>
          <p:nvSpPr>
            <p:cNvPr id="115" name="ZoneTexte 114"/>
            <p:cNvSpPr txBox="1"/>
            <p:nvPr/>
          </p:nvSpPr>
          <p:spPr>
            <a:xfrm>
              <a:off x="7204761" y="1788140"/>
              <a:ext cx="2696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2060"/>
                  </a:solidFill>
                </a:rPr>
                <a:t>5</a:t>
              </a:r>
            </a:p>
          </p:txBody>
        </p:sp>
        <p:sp>
          <p:nvSpPr>
            <p:cNvPr id="120" name="TextBox 97"/>
            <p:cNvSpPr txBox="1"/>
            <p:nvPr/>
          </p:nvSpPr>
          <p:spPr>
            <a:xfrm>
              <a:off x="4719638" y="4218636"/>
              <a:ext cx="549275" cy="274638"/>
            </a:xfrm>
            <a:prstGeom prst="rect">
              <a:avLst/>
            </a:prstGeom>
            <a:noFill/>
          </p:spPr>
          <p:txBody>
            <a:bodyPr lIns="0" tIns="54864" rIns="0" bIns="0"/>
            <a:lstStyle/>
            <a:p>
              <a:pPr algn="ctr" defTabSz="9144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srgbClr val="333399"/>
                  </a:solidFill>
                  <a:latin typeface="+mj-lt"/>
                  <a:ea typeface="+mn-ea"/>
                  <a:cs typeface="Arial" charset="0"/>
                </a:rPr>
                <a:t>50</a:t>
              </a:r>
            </a:p>
            <a:p>
              <a:pPr algn="ctr" defTabSz="9144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 b="1" dirty="0">
                <a:solidFill>
                  <a:srgbClr val="333399"/>
                </a:solidFill>
                <a:latin typeface="+mj-lt"/>
                <a:ea typeface="+mn-ea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77947036"/>
      </p:ext>
    </p:extLst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ce réservé du contenu 2"/>
          <p:cNvSpPr>
            <a:spLocks noGrp="1"/>
          </p:cNvSpPr>
          <p:nvPr>
            <p:ph idx="1"/>
          </p:nvPr>
        </p:nvSpPr>
        <p:spPr>
          <a:xfrm>
            <a:off x="50800" y="1197044"/>
            <a:ext cx="9024938" cy="5303838"/>
          </a:xfrm>
        </p:spPr>
        <p:txBody>
          <a:bodyPr/>
          <a:lstStyle/>
          <a:p>
            <a:pPr>
              <a:lnSpc>
                <a:spcPts val="2200"/>
              </a:lnSpc>
              <a:spcBef>
                <a:spcPct val="0"/>
              </a:spcBef>
            </a:pPr>
            <a:r>
              <a:rPr lang="en-US" altLang="fr-FR" sz="2800" b="1" dirty="0">
                <a:latin typeface="Calibri" panose="020F0502020204030204" pitchFamily="34" charset="0"/>
                <a:ea typeface="ＭＳ Ｐゴシック" charset="-128"/>
              </a:rPr>
              <a:t>Conclusion</a:t>
            </a:r>
          </a:p>
          <a:p>
            <a:pPr lvl="1">
              <a:lnSpc>
                <a:spcPts val="2200"/>
              </a:lnSpc>
              <a:spcBef>
                <a:spcPct val="0"/>
              </a:spcBef>
            </a:pPr>
            <a:r>
              <a:rPr lang="fr-FR" altLang="fr-FR" sz="2000" dirty="0">
                <a:ea typeface="ＭＳ Ｐゴシック" charset="-128"/>
              </a:rPr>
              <a:t>Le switch des patients avec charge virale indétectable pour un schéma avec TAF (EVG 150 mg, </a:t>
            </a:r>
            <a:r>
              <a:rPr lang="fr-FR" altLang="fr-FR" sz="2000" dirty="0" err="1">
                <a:ea typeface="ＭＳ Ｐゴシック" charset="-128"/>
              </a:rPr>
              <a:t>cobicistat</a:t>
            </a:r>
            <a:r>
              <a:rPr lang="fr-FR" altLang="fr-FR" sz="2000" dirty="0">
                <a:ea typeface="ＭＳ Ｐゴシック" charset="-128"/>
              </a:rPr>
              <a:t> 150 mg, </a:t>
            </a:r>
            <a:r>
              <a:rPr lang="fr-FR" altLang="fr-FR" sz="2000" dirty="0" err="1">
                <a:ea typeface="ＭＳ Ｐゴシック" charset="-128"/>
              </a:rPr>
              <a:t>emtricitabine</a:t>
            </a:r>
            <a:r>
              <a:rPr lang="fr-FR" altLang="fr-FR" sz="2000" dirty="0">
                <a:ea typeface="ＭＳ Ｐゴシック" charset="-128"/>
              </a:rPr>
              <a:t> 200 mg, et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TAF 10 mg) était non inférieur aux 4 schémas avec TDF à S48</a:t>
            </a:r>
          </a:p>
          <a:p>
            <a:pPr lvl="1">
              <a:lnSpc>
                <a:spcPts val="2200"/>
              </a:lnSpc>
              <a:spcBef>
                <a:spcPct val="0"/>
              </a:spcBef>
            </a:pPr>
            <a:r>
              <a:rPr lang="fr-FR" altLang="fr-FR" sz="2000" dirty="0">
                <a:ea typeface="ＭＳ Ｐゴシック" charset="-128"/>
              </a:rPr>
              <a:t>Supériorité virologique par rapport à la poursuite des schémas avec TDF</a:t>
            </a:r>
          </a:p>
          <a:p>
            <a:pPr lvl="1">
              <a:lnSpc>
                <a:spcPts val="2200"/>
              </a:lnSpc>
              <a:spcBef>
                <a:spcPct val="0"/>
              </a:spcBef>
            </a:pPr>
            <a:r>
              <a:rPr lang="fr-FR" altLang="fr-FR" sz="2000" dirty="0">
                <a:ea typeface="ＭＳ Ｐゴシック" charset="-128"/>
              </a:rPr>
              <a:t>Switch pour E/C/F/TAF associé à plusieurs bénéfices en termes de tolérance par rapport aux schémas avec TDF :</a:t>
            </a:r>
          </a:p>
          <a:p>
            <a:pPr lvl="2">
              <a:lnSpc>
                <a:spcPts val="2200"/>
              </a:lnSpc>
              <a:spcBef>
                <a:spcPct val="0"/>
              </a:spcBef>
            </a:pPr>
            <a:r>
              <a:rPr lang="fr-FR" altLang="fr-FR" sz="1800" dirty="0">
                <a:ea typeface="ＭＳ Ｐゴシック" charset="-128"/>
              </a:rPr>
              <a:t>Amélioration de la densité minérale osseuse de la hanche et du rachis</a:t>
            </a:r>
          </a:p>
          <a:p>
            <a:pPr lvl="2">
              <a:lnSpc>
                <a:spcPts val="2200"/>
              </a:lnSpc>
              <a:spcBef>
                <a:spcPct val="0"/>
              </a:spcBef>
            </a:pPr>
            <a:r>
              <a:rPr lang="fr-FR" altLang="fr-FR" sz="1800" dirty="0">
                <a:ea typeface="ＭＳ Ｐゴシック" charset="-128"/>
              </a:rPr>
              <a:t>Amélioration de la fonction rénale</a:t>
            </a:r>
          </a:p>
          <a:p>
            <a:pPr lvl="3">
              <a:lnSpc>
                <a:spcPts val="2200"/>
              </a:lnSpc>
              <a:spcBef>
                <a:spcPct val="0"/>
              </a:spcBef>
            </a:pPr>
            <a:r>
              <a:rPr lang="en-US" altLang="fr-FR" sz="1800" dirty="0">
                <a:ea typeface="ＭＳ Ｐゴシック" charset="-128"/>
              </a:rPr>
              <a:t>Diminution de la </a:t>
            </a:r>
            <a:r>
              <a:rPr lang="en-US" altLang="fr-FR" sz="1800" dirty="0" err="1">
                <a:ea typeface="ＭＳ Ｐゴシック" charset="-128"/>
              </a:rPr>
              <a:t>créatinine</a:t>
            </a:r>
            <a:r>
              <a:rPr lang="en-US" altLang="fr-FR" sz="1800" dirty="0">
                <a:ea typeface="ＭＳ Ｐゴシック" charset="-128"/>
              </a:rPr>
              <a:t> </a:t>
            </a:r>
            <a:r>
              <a:rPr lang="en-US" altLang="fr-FR" sz="1800" dirty="0" err="1">
                <a:ea typeface="ＭＳ Ｐゴシック" charset="-128"/>
              </a:rPr>
              <a:t>sérique</a:t>
            </a:r>
            <a:r>
              <a:rPr lang="en-US" altLang="fr-FR" sz="1800" dirty="0">
                <a:ea typeface="ＭＳ Ｐゴシック" charset="-128"/>
              </a:rPr>
              <a:t> chez les patients </a:t>
            </a:r>
            <a:r>
              <a:rPr lang="fr-FR" altLang="fr-FR" sz="1800" dirty="0" err="1">
                <a:ea typeface="ＭＳ Ｐゴシック" charset="-128"/>
              </a:rPr>
              <a:t>switchés</a:t>
            </a:r>
            <a:r>
              <a:rPr lang="fr-FR" altLang="fr-FR" sz="1800" dirty="0">
                <a:ea typeface="ＭＳ Ｐゴシック" charset="-128"/>
              </a:rPr>
              <a:t> d’un schéma avec </a:t>
            </a:r>
            <a:r>
              <a:rPr lang="fr-FR" altLang="fr-FR" sz="1800" dirty="0" err="1">
                <a:ea typeface="ＭＳ Ｐゴシック" charset="-128"/>
              </a:rPr>
              <a:t>boost</a:t>
            </a:r>
            <a:endParaRPr lang="fr-FR" altLang="fr-FR" sz="1800" dirty="0">
              <a:ea typeface="ＭＳ Ｐゴシック" charset="-128"/>
            </a:endParaRPr>
          </a:p>
          <a:p>
            <a:pPr lvl="3">
              <a:lnSpc>
                <a:spcPts val="2200"/>
              </a:lnSpc>
              <a:spcBef>
                <a:spcPct val="0"/>
              </a:spcBef>
            </a:pPr>
            <a:r>
              <a:rPr lang="fr-FR" altLang="fr-FR" sz="1800" dirty="0">
                <a:ea typeface="ＭＳ Ｐゴシック" charset="-128"/>
              </a:rPr>
              <a:t>Diminution de la protéinurie à la bandelette, de la protéinurie totale, de l’albuminurie, et des protéines urinaires spécifiques du tubule proximal</a:t>
            </a:r>
          </a:p>
          <a:p>
            <a:pPr lvl="3">
              <a:lnSpc>
                <a:spcPts val="2200"/>
              </a:lnSpc>
              <a:spcBef>
                <a:spcPct val="0"/>
              </a:spcBef>
            </a:pPr>
            <a:r>
              <a:rPr lang="fr-FR" altLang="fr-FR" sz="1800" dirty="0">
                <a:ea typeface="ＭＳ Ｐゴシック" charset="-128"/>
              </a:rPr>
              <a:t>Amélioration de la fonction tubulaire proximale (excrétion fractionnelle de l’acide urique et du phosphate, taux maximal de réabsorption du phosphate rapporté au DFG)</a:t>
            </a:r>
            <a:endParaRPr lang="fr-FR" altLang="fr-FR" sz="5400" dirty="0">
              <a:ea typeface="ＭＳ Ｐゴシック" charset="-128"/>
            </a:endParaRPr>
          </a:p>
          <a:p>
            <a:pPr lvl="1">
              <a:lnSpc>
                <a:spcPts val="2200"/>
              </a:lnSpc>
              <a:spcBef>
                <a:spcPct val="0"/>
              </a:spcBef>
            </a:pPr>
            <a:r>
              <a:rPr lang="fr-FR" altLang="fr-FR" sz="2000" dirty="0">
                <a:ea typeface="ＭＳ Ｐゴシック" charset="-128"/>
              </a:rPr>
              <a:t>Taux légèrement plus élevé des lipides</a:t>
            </a:r>
            <a:r>
              <a:rPr lang="en-US" altLang="fr-FR" sz="2000" dirty="0">
                <a:ea typeface="ＭＳ Ｐゴシック" charset="-128"/>
              </a:rPr>
              <a:t> avec </a:t>
            </a:r>
            <a:r>
              <a:rPr lang="fr-FR" altLang="fr-FR" sz="2000" dirty="0">
                <a:ea typeface="ＭＳ Ｐゴシック" charset="-128"/>
              </a:rPr>
              <a:t>TAF que avec les schémas TDF</a:t>
            </a:r>
          </a:p>
        </p:txBody>
      </p:sp>
      <p:sp>
        <p:nvSpPr>
          <p:cNvPr id="3" name="ZoneTexte 69"/>
          <p:cNvSpPr txBox="1">
            <a:spLocks noChangeArrowheads="1"/>
          </p:cNvSpPr>
          <p:nvPr/>
        </p:nvSpPr>
        <p:spPr bwMode="auto">
          <a:xfrm>
            <a:off x="4859338" y="6542088"/>
            <a:ext cx="4241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i="1" dirty="0"/>
              <a:t>Mills A. Lancet </a:t>
            </a:r>
            <a:r>
              <a:rPr lang="en-GB" altLang="fr-FR" sz="1200" i="1" dirty="0" err="1"/>
              <a:t>Infec</a:t>
            </a:r>
            <a:r>
              <a:rPr lang="en-GB" altLang="fr-FR" sz="1200" i="1" dirty="0"/>
              <a:t> Dis 2016;16:43-52 </a:t>
            </a:r>
          </a:p>
        </p:txBody>
      </p:sp>
      <p:sp>
        <p:nvSpPr>
          <p:cNvPr id="4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GS-US-292-0109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03200" y="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914400">
              <a:defRPr/>
            </a:pPr>
            <a:r>
              <a:rPr lang="fr-FR" sz="3200" b="1" kern="0" dirty="0">
                <a:solidFill>
                  <a:srgbClr val="333399"/>
                </a:solidFill>
                <a:latin typeface="+mj-lt"/>
                <a:ea typeface="ＭＳ Ｐゴシック" pitchFamily="-65" charset="-128"/>
                <a:cs typeface="ＭＳ Ｐゴシック" pitchFamily="-65" charset="-128"/>
              </a:rPr>
              <a:t>Etude GS-US-292-0109 : switch TDF pour TAF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56228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 txBox="1">
            <a:spLocks/>
          </p:cNvSpPr>
          <p:nvPr/>
        </p:nvSpPr>
        <p:spPr bwMode="auto">
          <a:xfrm>
            <a:off x="34924" y="1125538"/>
            <a:ext cx="26955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 eaLnBrk="1" hangingPunct="1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800" b="1" kern="0" dirty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 étude</a:t>
            </a:r>
          </a:p>
        </p:txBody>
      </p:sp>
      <p:sp>
        <p:nvSpPr>
          <p:cNvPr id="22531" name="Espace réservé du contenu 2"/>
          <p:cNvSpPr>
            <a:spLocks/>
          </p:cNvSpPr>
          <p:nvPr/>
        </p:nvSpPr>
        <p:spPr bwMode="auto">
          <a:xfrm>
            <a:off x="34925" y="4292600"/>
            <a:ext cx="9066213" cy="196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800100" indent="-34290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defTabSz="914400" eaLnBrk="1" hangingPunct="1">
              <a:spcBef>
                <a:spcPts val="75"/>
              </a:spcBef>
            </a:pPr>
            <a:r>
              <a:rPr lang="fr-FR" altLang="fr-FR" sz="2800" b="1" dirty="0">
                <a:latin typeface="Calibri" panose="020F0502020204030204" pitchFamily="34" charset="0"/>
              </a:rPr>
              <a:t>Critères de jugement</a:t>
            </a:r>
          </a:p>
          <a:p>
            <a:pPr lvl="1" defTabSz="914400" eaLnBrk="1" hangingPunct="1">
              <a:spcBef>
                <a:spcPts val="75"/>
              </a:spcBef>
            </a:pPr>
            <a:r>
              <a:rPr lang="en-GB" altLang="fr-FR" sz="1800" dirty="0"/>
              <a:t>Principal : proportion de patients </a:t>
            </a:r>
            <a:r>
              <a:rPr lang="fr-FR" altLang="fr-FR" sz="1800" dirty="0"/>
              <a:t>maintenant</a:t>
            </a:r>
            <a:r>
              <a:rPr lang="en-GB" altLang="fr-FR" sz="1800" dirty="0"/>
              <a:t> ARN VIH-1 &lt; 50 c/ml à S48 </a:t>
            </a:r>
            <a:br>
              <a:rPr lang="en-GB" altLang="fr-FR" sz="1800" dirty="0"/>
            </a:br>
            <a:r>
              <a:rPr lang="en-GB" altLang="fr-FR" sz="1800" dirty="0"/>
              <a:t>(ITT, snapshot) ; non-</a:t>
            </a:r>
            <a:r>
              <a:rPr lang="fr-FR" altLang="fr-FR" sz="1800" dirty="0"/>
              <a:t>infériorité</a:t>
            </a:r>
            <a:r>
              <a:rPr lang="en-GB" altLang="fr-FR" sz="1800" dirty="0"/>
              <a:t> </a:t>
            </a:r>
            <a:r>
              <a:rPr lang="fr-FR" altLang="fr-FR" sz="1800" noProof="1"/>
              <a:t>si borne inférieure de l’IC 95 % bilatéral de la différence = -12 %, puissance </a:t>
            </a:r>
            <a:r>
              <a:rPr lang="en-GB" altLang="fr-FR" sz="1800" dirty="0"/>
              <a:t>99 %</a:t>
            </a:r>
          </a:p>
          <a:p>
            <a:pPr lvl="1" defTabSz="914400" eaLnBrk="1" hangingPunct="1">
              <a:spcBef>
                <a:spcPts val="75"/>
              </a:spcBef>
            </a:pPr>
            <a:r>
              <a:rPr lang="fr-FR" altLang="fr-FR" sz="1800" dirty="0"/>
              <a:t>Secondaires : modification de la densité minérale osseuse du rachis et de la hanche, modification de la créatinine et du score des symptômes liés à l’EFV </a:t>
            </a:r>
            <a:br>
              <a:rPr lang="fr-FR" altLang="fr-FR" sz="1800" dirty="0"/>
            </a:br>
            <a:r>
              <a:rPr lang="fr-FR" altLang="fr-FR" sz="1800" dirty="0"/>
              <a:t>à S48</a:t>
            </a:r>
            <a:endParaRPr lang="fr-FR" altLang="fr-FR" sz="1800" b="1" dirty="0"/>
          </a:p>
        </p:txBody>
      </p:sp>
      <p:graphicFrame>
        <p:nvGraphicFramePr>
          <p:cNvPr id="5150" name="Group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4764868"/>
              </p:ext>
            </p:extLst>
          </p:nvPr>
        </p:nvGraphicFramePr>
        <p:xfrm>
          <a:off x="4643438" y="2403475"/>
          <a:ext cx="3128962" cy="525463"/>
        </p:xfrm>
        <a:graphic>
          <a:graphicData uri="http://schemas.openxmlformats.org/drawingml/2006/table">
            <a:tbl>
              <a:tblPr/>
              <a:tblGrid>
                <a:gridCol w="31289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Switch pour E/C/F/TAF</a:t>
                      </a:r>
                    </a:p>
                  </a:txBody>
                  <a:tcPr marL="91457" marR="91457"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6055" name="Group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2372881"/>
              </p:ext>
            </p:extLst>
          </p:nvPr>
        </p:nvGraphicFramePr>
        <p:xfrm>
          <a:off x="4643438" y="3214726"/>
          <a:ext cx="3128962" cy="525463"/>
        </p:xfrm>
        <a:graphic>
          <a:graphicData uri="http://schemas.openxmlformats.org/drawingml/2006/table">
            <a:tbl>
              <a:tblPr/>
              <a:tblGrid>
                <a:gridCol w="31289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Poursuite schéma avec TDF</a:t>
                      </a:r>
                    </a:p>
                  </a:txBody>
                  <a:tcPr marL="91457" marR="91457"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2544" name="ZoneTexte 69"/>
          <p:cNvSpPr txBox="1">
            <a:spLocks noChangeArrowheads="1"/>
          </p:cNvSpPr>
          <p:nvPr/>
        </p:nvSpPr>
        <p:spPr bwMode="auto">
          <a:xfrm>
            <a:off x="4859338" y="6542088"/>
            <a:ext cx="4241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i="1" dirty="0"/>
              <a:t>Mills A. Lancet </a:t>
            </a:r>
            <a:r>
              <a:rPr lang="en-GB" altLang="fr-FR" sz="1200" i="1" dirty="0" err="1"/>
              <a:t>Infec</a:t>
            </a:r>
            <a:r>
              <a:rPr lang="en-GB" altLang="fr-FR" sz="1200" i="1" dirty="0"/>
              <a:t> Dis 2016;16:43-52 </a:t>
            </a:r>
          </a:p>
        </p:txBody>
      </p:sp>
      <p:sp>
        <p:nvSpPr>
          <p:cNvPr id="22545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GS-US-292-0109</a:t>
            </a:r>
          </a:p>
        </p:txBody>
      </p:sp>
      <p:cxnSp>
        <p:nvCxnSpPr>
          <p:cNvPr id="22546" name="Connecteur droit 66"/>
          <p:cNvCxnSpPr>
            <a:cxnSpLocks noChangeShapeType="1"/>
          </p:cNvCxnSpPr>
          <p:nvPr/>
        </p:nvCxnSpPr>
        <p:spPr bwMode="auto">
          <a:xfrm rot="5400000">
            <a:off x="3491707" y="2331244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22547" name="Oval 170"/>
          <p:cNvSpPr>
            <a:spLocks noChangeArrowheads="1"/>
          </p:cNvSpPr>
          <p:nvPr/>
        </p:nvSpPr>
        <p:spPr bwMode="auto">
          <a:xfrm>
            <a:off x="2971800" y="1219200"/>
            <a:ext cx="1475999" cy="899999"/>
          </a:xfrm>
          <a:prstGeom prst="ellipse">
            <a:avLst/>
          </a:prstGeom>
          <a:solidFill>
            <a:srgbClr val="E5E5F7"/>
          </a:solidFill>
          <a:ln>
            <a:noFill/>
          </a:ln>
          <a:effectLst>
            <a:prstShdw prst="shdw17" dist="17961" dir="2700000">
              <a:srgbClr val="898994">
                <a:alpha val="74997"/>
              </a:srgbClr>
            </a:prst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4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Randomisation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4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2 : 1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4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Sans </a:t>
            </a:r>
            <a:r>
              <a:rPr lang="en-GB" altLang="fr-FR" sz="1400" b="1" dirty="0" err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insu</a:t>
            </a:r>
            <a:endParaRPr lang="en-GB" altLang="fr-FR" sz="1400" b="1" dirty="0">
              <a:solidFill>
                <a:srgbClr val="000066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2548" name="AutoShape 162"/>
          <p:cNvSpPr>
            <a:spLocks noChangeArrowheads="1"/>
          </p:cNvSpPr>
          <p:nvPr/>
        </p:nvSpPr>
        <p:spPr bwMode="auto">
          <a:xfrm>
            <a:off x="80234" y="2362716"/>
            <a:ext cx="3419998" cy="1464231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6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V</a:t>
            </a:r>
            <a:r>
              <a:rPr lang="fr-FR" altLang="fr-FR" sz="16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IH+ ≥ 18 ans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Sous E/C/F/TDF ou EFV/FTC/TDF ou 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ATV boosté + FTC/TDF </a:t>
            </a:r>
            <a:r>
              <a:rPr lang="fr-FR" altLang="fr-FR" sz="1600" b="1" u="sng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&gt;</a:t>
            </a:r>
            <a:r>
              <a:rPr lang="fr-FR" altLang="fr-FR" sz="16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96 semaines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ARN VIH &lt; 50 c/ml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b="1" dirty="0" err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DFGe</a:t>
            </a:r>
            <a:r>
              <a:rPr lang="fr-FR" altLang="fr-FR" sz="16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fr-FR" altLang="fr-FR" sz="1600" b="1" dirty="0" err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Cockroft</a:t>
            </a:r>
            <a:r>
              <a:rPr lang="fr-FR" altLang="fr-FR" sz="16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-Gault) &gt; 50 ml/min</a:t>
            </a:r>
          </a:p>
        </p:txBody>
      </p:sp>
      <p:cxnSp>
        <p:nvCxnSpPr>
          <p:cNvPr id="22549" name="AutoShape 60"/>
          <p:cNvCxnSpPr>
            <a:cxnSpLocks noChangeShapeType="1"/>
          </p:cNvCxnSpPr>
          <p:nvPr/>
        </p:nvCxnSpPr>
        <p:spPr bwMode="auto">
          <a:xfrm rot="10800000" flipH="1" flipV="1">
            <a:off x="4643438" y="2669264"/>
            <a:ext cx="1587" cy="827999"/>
          </a:xfrm>
          <a:prstGeom prst="bentConnector3">
            <a:avLst>
              <a:gd name="adj1" fmla="val -48000014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22550" name="Line 63"/>
          <p:cNvSpPr>
            <a:spLocks noChangeShapeType="1"/>
          </p:cNvSpPr>
          <p:nvPr/>
        </p:nvSpPr>
        <p:spPr bwMode="auto">
          <a:xfrm>
            <a:off x="3525840" y="3108325"/>
            <a:ext cx="359997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2551" name="Rectangle 9"/>
          <p:cNvSpPr>
            <a:spLocks noChangeArrowheads="1"/>
          </p:cNvSpPr>
          <p:nvPr/>
        </p:nvSpPr>
        <p:spPr bwMode="auto">
          <a:xfrm>
            <a:off x="3851275" y="3560763"/>
            <a:ext cx="82708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600" b="1" dirty="0">
                <a:solidFill>
                  <a:srgbClr val="C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n = 477</a:t>
            </a:r>
          </a:p>
        </p:txBody>
      </p:sp>
      <p:sp>
        <p:nvSpPr>
          <p:cNvPr id="22552" name="Rectangle 8"/>
          <p:cNvSpPr>
            <a:spLocks noChangeArrowheads="1"/>
          </p:cNvSpPr>
          <p:nvPr/>
        </p:nvSpPr>
        <p:spPr bwMode="auto">
          <a:xfrm>
            <a:off x="3851275" y="2328863"/>
            <a:ext cx="82708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600" b="1" dirty="0">
                <a:solidFill>
                  <a:srgbClr val="C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n = 959</a:t>
            </a: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480300" y="1423988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GB" sz="1600" b="1" dirty="0">
                <a:solidFill>
                  <a:srgbClr val="0066FF"/>
                </a:solidFill>
                <a:latin typeface="Calibri" charset="0"/>
                <a:ea typeface="ＭＳ Ｐゴシック" charset="0"/>
                <a:cs typeface="ＭＳ Ｐゴシック" charset="0"/>
              </a:rPr>
              <a:t>S48</a:t>
            </a:r>
            <a:endParaRPr lang="en-GB" sz="1600" dirty="0">
              <a:solidFill>
                <a:srgbClr val="0066FF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554" name="Line 172"/>
          <p:cNvSpPr>
            <a:spLocks noChangeShapeType="1"/>
          </p:cNvSpPr>
          <p:nvPr/>
        </p:nvSpPr>
        <p:spPr bwMode="auto">
          <a:xfrm>
            <a:off x="7762875" y="1963738"/>
            <a:ext cx="0" cy="2151062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0" name="Rectangle 2"/>
          <p:cNvSpPr txBox="1">
            <a:spLocks noChangeArrowheads="1"/>
          </p:cNvSpPr>
          <p:nvPr/>
        </p:nvSpPr>
        <p:spPr bwMode="auto">
          <a:xfrm>
            <a:off x="203200" y="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914400">
              <a:defRPr/>
            </a:pPr>
            <a:r>
              <a:rPr lang="fr-FR" sz="3200" b="1" kern="0" dirty="0">
                <a:solidFill>
                  <a:srgbClr val="333399"/>
                </a:solidFill>
                <a:latin typeface="+mj-lt"/>
                <a:ea typeface="ＭＳ Ｐゴシック" pitchFamily="-65" charset="-128"/>
                <a:cs typeface="ＭＳ Ｐゴシック" pitchFamily="-65" charset="-128"/>
              </a:rPr>
              <a:t>Etude GS-US-292-0109 : switch TDF pour TAF</a:t>
            </a:r>
          </a:p>
        </p:txBody>
      </p:sp>
      <p:sp>
        <p:nvSpPr>
          <p:cNvPr id="22556" name="Line 172"/>
          <p:cNvSpPr>
            <a:spLocks noChangeShapeType="1"/>
          </p:cNvSpPr>
          <p:nvPr/>
        </p:nvSpPr>
        <p:spPr bwMode="auto">
          <a:xfrm>
            <a:off x="8770938" y="1892300"/>
            <a:ext cx="0" cy="2222500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2" name="Oval 109"/>
          <p:cNvSpPr>
            <a:spLocks noChangeArrowheads="1"/>
          </p:cNvSpPr>
          <p:nvPr/>
        </p:nvSpPr>
        <p:spPr bwMode="auto">
          <a:xfrm>
            <a:off x="8491538" y="1423988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GB" sz="1600" b="1" dirty="0">
                <a:solidFill>
                  <a:srgbClr val="0066FF"/>
                </a:solidFill>
                <a:latin typeface="Calibri" charset="0"/>
                <a:ea typeface="ＭＳ Ｐゴシック" charset="0"/>
                <a:cs typeface="ＭＳ Ｐゴシック" charset="0"/>
              </a:rPr>
              <a:t>S96</a:t>
            </a:r>
            <a:endParaRPr lang="en-GB" sz="1600" dirty="0">
              <a:solidFill>
                <a:srgbClr val="0066FF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558" name="Line 31"/>
          <p:cNvSpPr>
            <a:spLocks noChangeShapeType="1"/>
          </p:cNvSpPr>
          <p:nvPr/>
        </p:nvSpPr>
        <p:spPr bwMode="auto">
          <a:xfrm flipV="1">
            <a:off x="7772400" y="3606800"/>
            <a:ext cx="998538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2559" name="Line 31"/>
          <p:cNvSpPr>
            <a:spLocks noChangeShapeType="1"/>
          </p:cNvSpPr>
          <p:nvPr/>
        </p:nvSpPr>
        <p:spPr bwMode="auto">
          <a:xfrm flipV="1">
            <a:off x="7762875" y="2647950"/>
            <a:ext cx="998538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2560" name="ZoneTexte 71"/>
          <p:cNvSpPr txBox="1">
            <a:spLocks noChangeArrowheads="1"/>
          </p:cNvSpPr>
          <p:nvPr/>
        </p:nvSpPr>
        <p:spPr bwMode="auto">
          <a:xfrm>
            <a:off x="3744913" y="3895725"/>
            <a:ext cx="50038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400" dirty="0">
                <a:solidFill>
                  <a:srgbClr val="000066"/>
                </a:solidFill>
              </a:rPr>
              <a:t>*Randomisation stratifiée sur le traitement à la pré-inclusion</a:t>
            </a:r>
            <a:endParaRPr lang="fr-FR" altLang="fr-FR" sz="1400" baseline="30000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9228603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621" name="Group 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566917613"/>
              </p:ext>
            </p:extLst>
          </p:nvPr>
        </p:nvGraphicFramePr>
        <p:xfrm>
          <a:off x="395288" y="1522169"/>
          <a:ext cx="8353425" cy="4996268"/>
        </p:xfrm>
        <a:graphic>
          <a:graphicData uri="http://schemas.openxmlformats.org/drawingml/2006/table">
            <a:tbl>
              <a:tblPr/>
              <a:tblGrid>
                <a:gridCol w="40243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55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2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E/C/F/TAF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n = 959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Schémas avec 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n = 477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Age médian, années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41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3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Femme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11 %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10 %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3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Race : blanc / noir / asiatique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68 % / 18 % / 6 %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66 % / 21 % / 7 %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3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ARN VIH-1 &lt; 50 c/ml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98 %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98 %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3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, médiane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675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662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257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DFGe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, ml/min, médiane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Cockroft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-Gault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CKD-EPI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105,7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92,8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107,7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93,9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3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Protéinurie à la bandelette : grade 1 / grade 2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9 % / &lt; 1 %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9 % / &lt; 1 %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449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Arrêt avant S48, n (%)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Pour événement indésirable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Pour manque d’efficacité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Décision de l’investigateur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Retrait de consentement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Perdu de vue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Non-observance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Décès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32 (3,3 %)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 (8,4 %)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4620" name="Rectangle 6"/>
          <p:cNvSpPr>
            <a:spLocks noChangeArrowheads="1"/>
          </p:cNvSpPr>
          <p:nvPr/>
        </p:nvSpPr>
        <p:spPr bwMode="auto">
          <a:xfrm>
            <a:off x="971550" y="1268413"/>
            <a:ext cx="71628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lnSpc>
                <a:spcPts val="1525"/>
              </a:lnSpc>
              <a:buClrTx/>
              <a:buFontTx/>
              <a:buNone/>
            </a:pPr>
            <a:r>
              <a:rPr lang="fr-FR" altLang="fr-FR" sz="2400" b="1" dirty="0">
                <a:latin typeface="Calibri" panose="020F0502020204030204" pitchFamily="34" charset="0"/>
              </a:rPr>
              <a:t>Caractéristiques à l’inclusion et devenir des patients</a:t>
            </a:r>
          </a:p>
        </p:txBody>
      </p:sp>
      <p:sp>
        <p:nvSpPr>
          <p:cNvPr id="7" name="ZoneTexte 69"/>
          <p:cNvSpPr txBox="1">
            <a:spLocks noChangeArrowheads="1"/>
          </p:cNvSpPr>
          <p:nvPr/>
        </p:nvSpPr>
        <p:spPr bwMode="auto">
          <a:xfrm>
            <a:off x="4859338" y="6542088"/>
            <a:ext cx="4241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i="1" dirty="0"/>
              <a:t>Mills A. Lancet </a:t>
            </a:r>
            <a:r>
              <a:rPr lang="en-GB" altLang="fr-FR" sz="1200" i="1" dirty="0" err="1"/>
              <a:t>Infec</a:t>
            </a:r>
            <a:r>
              <a:rPr lang="en-GB" altLang="fr-FR" sz="1200" i="1" dirty="0"/>
              <a:t> Dis 2016;16:43-52 </a:t>
            </a:r>
          </a:p>
        </p:txBody>
      </p:sp>
      <p:sp>
        <p:nvSpPr>
          <p:cNvPr id="8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GS-US-292-0109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03200" y="1270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914400">
              <a:defRPr/>
            </a:pPr>
            <a:r>
              <a:rPr lang="fr-FR" sz="3200" b="1" kern="0" dirty="0">
                <a:solidFill>
                  <a:srgbClr val="333399"/>
                </a:solidFill>
                <a:latin typeface="+mj-lt"/>
                <a:ea typeface="ＭＳ Ｐゴシック" pitchFamily="-65" charset="-128"/>
                <a:cs typeface="ＭＳ Ｐゴシック" pitchFamily="-65" charset="-128"/>
              </a:rPr>
              <a:t>Etude GS-US-292-0109 : switch TDF pour TAF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56805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1248504" y="1100138"/>
            <a:ext cx="66327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2400" b="1" dirty="0">
                <a:latin typeface="Calibri" panose="020F0502020204030204" pitchFamily="34" charset="0"/>
              </a:rPr>
              <a:t>Résultats</a:t>
            </a:r>
            <a:r>
              <a:rPr lang="fr-FR" altLang="fr-FR" sz="2800" b="1" dirty="0">
                <a:latin typeface="Calibri" panose="020F0502020204030204" pitchFamily="34" charset="0"/>
              </a:rPr>
              <a:t> virologiques à S48 (ITT, </a:t>
            </a:r>
            <a:r>
              <a:rPr lang="fr-FR" altLang="fr-FR" sz="2800" b="1" dirty="0" err="1">
                <a:latin typeface="Calibri" panose="020F0502020204030204" pitchFamily="34" charset="0"/>
              </a:rPr>
              <a:t>snapshot</a:t>
            </a:r>
            <a:r>
              <a:rPr lang="fr-FR" altLang="fr-FR" sz="2800" b="1" dirty="0">
                <a:latin typeface="Calibri" panose="020F0502020204030204" pitchFamily="34" charset="0"/>
              </a:rPr>
              <a:t>)</a:t>
            </a:r>
          </a:p>
        </p:txBody>
      </p:sp>
      <p:grpSp>
        <p:nvGrpSpPr>
          <p:cNvPr id="4" name="Groupe 3"/>
          <p:cNvGrpSpPr/>
          <p:nvPr/>
        </p:nvGrpSpPr>
        <p:grpSpPr>
          <a:xfrm>
            <a:off x="827088" y="1707785"/>
            <a:ext cx="7055334" cy="4225635"/>
            <a:chOff x="827088" y="1707785"/>
            <a:chExt cx="7055334" cy="4225635"/>
          </a:xfrm>
        </p:grpSpPr>
        <p:grpSp>
          <p:nvGrpSpPr>
            <p:cNvPr id="2" name="Groupe 1"/>
            <p:cNvGrpSpPr/>
            <p:nvPr/>
          </p:nvGrpSpPr>
          <p:grpSpPr>
            <a:xfrm>
              <a:off x="1594334" y="1707785"/>
              <a:ext cx="6288088" cy="382587"/>
              <a:chOff x="1594334" y="1754677"/>
              <a:chExt cx="6288088" cy="382587"/>
            </a:xfrm>
          </p:grpSpPr>
          <p:sp>
            <p:nvSpPr>
              <p:cNvPr id="26627" name="AutoShape 165"/>
              <p:cNvSpPr>
                <a:spLocks noChangeArrowheads="1"/>
              </p:cNvSpPr>
              <p:nvPr/>
            </p:nvSpPr>
            <p:spPr bwMode="auto">
              <a:xfrm>
                <a:off x="1594334" y="1788014"/>
                <a:ext cx="5791200" cy="349250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CC3300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rgbClr val="CC3300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28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3300"/>
                  </a:buClr>
                  <a:buChar char="•"/>
                  <a:defRPr sz="16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defTabSz="914400"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fr-FR" altLang="fr-FR" sz="2800">
                  <a:solidFill>
                    <a:srgbClr val="000066"/>
                  </a:solidFill>
                </a:endParaRPr>
              </a:p>
            </p:txBody>
          </p:sp>
          <p:sp>
            <p:nvSpPr>
              <p:cNvPr id="26628" name="Rectangle 3"/>
              <p:cNvSpPr>
                <a:spLocks noChangeArrowheads="1"/>
              </p:cNvSpPr>
              <p:nvPr/>
            </p:nvSpPr>
            <p:spPr bwMode="auto">
              <a:xfrm>
                <a:off x="1789597" y="1886439"/>
                <a:ext cx="165100" cy="144463"/>
              </a:xfrm>
              <a:prstGeom prst="rect">
                <a:avLst/>
              </a:prstGeom>
              <a:solidFill>
                <a:srgbClr val="333399"/>
              </a:solidFill>
              <a:ln w="9525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CC3300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rgbClr val="CC3300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28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3300"/>
                  </a:buClr>
                  <a:buChar char="•"/>
                  <a:defRPr sz="16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defTabSz="914400"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fr-FR" altLang="fr-FR" sz="2400">
                  <a:solidFill>
                    <a:srgbClr val="000066"/>
                  </a:solidFill>
                </a:endParaRPr>
              </a:p>
            </p:txBody>
          </p:sp>
          <p:sp>
            <p:nvSpPr>
              <p:cNvPr id="26629" name="Rectangle 4"/>
              <p:cNvSpPr>
                <a:spLocks noChangeArrowheads="1"/>
              </p:cNvSpPr>
              <p:nvPr/>
            </p:nvSpPr>
            <p:spPr bwMode="auto">
              <a:xfrm>
                <a:off x="4229584" y="1884852"/>
                <a:ext cx="165100" cy="144462"/>
              </a:xfrm>
              <a:prstGeom prst="rect">
                <a:avLst/>
              </a:prstGeom>
              <a:solidFill>
                <a:srgbClr val="CC0000"/>
              </a:solidFill>
              <a:ln w="9525">
                <a:solidFill>
                  <a:srgbClr val="CC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CC3300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rgbClr val="CC3300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28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3300"/>
                  </a:buClr>
                  <a:buChar char="•"/>
                  <a:defRPr sz="16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defTabSz="914400"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fr-FR" altLang="fr-FR" sz="2400">
                  <a:solidFill>
                    <a:srgbClr val="000066"/>
                  </a:solidFill>
                </a:endParaRPr>
              </a:p>
            </p:txBody>
          </p:sp>
          <p:sp>
            <p:nvSpPr>
              <p:cNvPr id="26630" name="ZoneTexte 84"/>
              <p:cNvSpPr txBox="1">
                <a:spLocks noChangeArrowheads="1"/>
              </p:cNvSpPr>
              <p:nvPr/>
            </p:nvSpPr>
            <p:spPr bwMode="auto">
              <a:xfrm>
                <a:off x="1941997" y="1765789"/>
                <a:ext cx="2167262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3300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rgbClr val="CC3300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28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3300"/>
                  </a:buClr>
                  <a:buChar char="•"/>
                  <a:defRPr sz="16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defTabSz="914400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fr-FR" altLang="fr-FR" sz="1800" b="1" dirty="0">
                    <a:solidFill>
                      <a:srgbClr val="333399"/>
                    </a:solidFill>
                    <a:latin typeface="Calibri" panose="020F0502020204030204" pitchFamily="34" charset="0"/>
                  </a:rPr>
                  <a:t>E/C/F/TAF (n = 959)</a:t>
                </a:r>
              </a:p>
            </p:txBody>
          </p:sp>
          <p:sp>
            <p:nvSpPr>
              <p:cNvPr id="26631" name="ZoneTexte 85"/>
              <p:cNvSpPr txBox="1">
                <a:spLocks noChangeArrowheads="1"/>
              </p:cNvSpPr>
              <p:nvPr/>
            </p:nvSpPr>
            <p:spPr bwMode="auto">
              <a:xfrm>
                <a:off x="4420084" y="1754677"/>
                <a:ext cx="3462338" cy="3698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3300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rgbClr val="CC3300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28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3300"/>
                  </a:buClr>
                  <a:buChar char="•"/>
                  <a:defRPr sz="16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defTabSz="914400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fr-FR" altLang="fr-FR" sz="1800" b="1" dirty="0">
                    <a:solidFill>
                      <a:srgbClr val="333399"/>
                    </a:solidFill>
                    <a:latin typeface="Calibri" panose="020F0502020204030204" pitchFamily="34" charset="0"/>
                  </a:rPr>
                  <a:t>Schémas</a:t>
                </a:r>
                <a:r>
                  <a:rPr lang="en-US" altLang="fr-FR" sz="1800" b="1" dirty="0">
                    <a:solidFill>
                      <a:srgbClr val="333399"/>
                    </a:solidFill>
                    <a:latin typeface="Calibri" panose="020F0502020204030204" pitchFamily="34" charset="0"/>
                  </a:rPr>
                  <a:t> avec TDF (n = 477)</a:t>
                </a:r>
              </a:p>
            </p:txBody>
          </p:sp>
        </p:grpSp>
        <p:sp>
          <p:nvSpPr>
            <p:cNvPr id="26632" name="Rectangle 7"/>
            <p:cNvSpPr>
              <a:spLocks noChangeArrowheads="1"/>
            </p:cNvSpPr>
            <p:nvPr/>
          </p:nvSpPr>
          <p:spPr bwMode="auto">
            <a:xfrm>
              <a:off x="1441450" y="2779713"/>
              <a:ext cx="590550" cy="2555875"/>
            </a:xfrm>
            <a:prstGeom prst="rect">
              <a:avLst/>
            </a:prstGeom>
            <a:solidFill>
              <a:srgbClr val="333399"/>
            </a:solidFill>
            <a:ln w="8001">
              <a:solidFill>
                <a:srgbClr val="333399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defTabSz="914400" eaLnBrk="1" hangingPunct="1">
                <a:spcBef>
                  <a:spcPct val="0"/>
                </a:spcBef>
                <a:buClrTx/>
                <a:buFontTx/>
                <a:buNone/>
              </a:pPr>
              <a:endParaRPr lang="fr-FR" altLang="fr-FR" sz="2800">
                <a:solidFill>
                  <a:srgbClr val="000066"/>
                </a:solidFill>
              </a:endParaRPr>
            </a:p>
          </p:txBody>
        </p:sp>
        <p:sp>
          <p:nvSpPr>
            <p:cNvPr id="26633" name="Rectangle 9"/>
            <p:cNvSpPr>
              <a:spLocks noChangeArrowheads="1"/>
            </p:cNvSpPr>
            <p:nvPr/>
          </p:nvSpPr>
          <p:spPr bwMode="auto">
            <a:xfrm>
              <a:off x="2022475" y="2889250"/>
              <a:ext cx="590550" cy="2455863"/>
            </a:xfrm>
            <a:prstGeom prst="rect">
              <a:avLst/>
            </a:prstGeom>
            <a:solidFill>
              <a:srgbClr val="CC0000"/>
            </a:solidFill>
            <a:ln w="7938">
              <a:solidFill>
                <a:srgbClr val="CC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defTabSz="914400" eaLnBrk="1" hangingPunct="1">
                <a:spcBef>
                  <a:spcPct val="0"/>
                </a:spcBef>
                <a:buClrTx/>
                <a:buFontTx/>
                <a:buNone/>
              </a:pPr>
              <a:endParaRPr lang="fr-FR" altLang="fr-FR" sz="2800">
                <a:solidFill>
                  <a:srgbClr val="000066"/>
                </a:solidFill>
              </a:endParaRPr>
            </a:p>
          </p:txBody>
        </p:sp>
        <p:sp>
          <p:nvSpPr>
            <p:cNvPr id="26634" name="Line 12"/>
            <p:cNvSpPr>
              <a:spLocks noChangeShapeType="1"/>
            </p:cNvSpPr>
            <p:nvPr/>
          </p:nvSpPr>
          <p:spPr bwMode="auto">
            <a:xfrm>
              <a:off x="1093788" y="5345113"/>
              <a:ext cx="51339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6635" name="Rectangle 22"/>
            <p:cNvSpPr>
              <a:spLocks noChangeArrowheads="1"/>
            </p:cNvSpPr>
            <p:nvPr/>
          </p:nvSpPr>
          <p:spPr bwMode="auto">
            <a:xfrm>
              <a:off x="1535113" y="2565400"/>
              <a:ext cx="455612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fr-FR" altLang="fr-FR" sz="1400" b="1" dirty="0">
                  <a:solidFill>
                    <a:srgbClr val="333399"/>
                  </a:solidFill>
                  <a:latin typeface="+mj-lt"/>
                </a:rPr>
                <a:t>97,2</a:t>
              </a:r>
              <a:endParaRPr lang="fr-FR" altLang="fr-FR" sz="40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6636" name="Rectangle 24"/>
            <p:cNvSpPr>
              <a:spLocks noChangeArrowheads="1"/>
            </p:cNvSpPr>
            <p:nvPr/>
          </p:nvSpPr>
          <p:spPr bwMode="auto">
            <a:xfrm>
              <a:off x="2151063" y="2636838"/>
              <a:ext cx="461962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fr-FR" altLang="fr-FR" sz="1400" b="1" dirty="0">
                  <a:solidFill>
                    <a:srgbClr val="333399"/>
                  </a:solidFill>
                  <a:latin typeface="+mj-lt"/>
                </a:rPr>
                <a:t>93,1</a:t>
              </a:r>
              <a:endParaRPr lang="fr-FR" altLang="fr-FR" sz="40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6637" name="Line 150"/>
            <p:cNvSpPr>
              <a:spLocks noChangeShapeType="1"/>
            </p:cNvSpPr>
            <p:nvPr/>
          </p:nvSpPr>
          <p:spPr bwMode="auto">
            <a:xfrm flipV="1">
              <a:off x="2879725" y="5341938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6638" name="Text Box 76"/>
            <p:cNvSpPr txBox="1">
              <a:spLocks noChangeArrowheads="1"/>
            </p:cNvSpPr>
            <p:nvPr/>
          </p:nvSpPr>
          <p:spPr bwMode="auto">
            <a:xfrm>
              <a:off x="982663" y="2470150"/>
              <a:ext cx="288925" cy="339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fr-FR" altLang="fr-FR" sz="1600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26639" name="Line 141"/>
            <p:cNvSpPr>
              <a:spLocks noChangeShapeType="1"/>
            </p:cNvSpPr>
            <p:nvPr/>
          </p:nvSpPr>
          <p:spPr bwMode="auto">
            <a:xfrm>
              <a:off x="1169988" y="2803525"/>
              <a:ext cx="0" cy="2538413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6640" name="Line 142"/>
            <p:cNvSpPr>
              <a:spLocks noChangeShapeType="1"/>
            </p:cNvSpPr>
            <p:nvPr/>
          </p:nvSpPr>
          <p:spPr bwMode="auto">
            <a:xfrm>
              <a:off x="1103313" y="5341938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6641" name="Line 143"/>
            <p:cNvSpPr>
              <a:spLocks noChangeShapeType="1"/>
            </p:cNvSpPr>
            <p:nvPr/>
          </p:nvSpPr>
          <p:spPr bwMode="auto">
            <a:xfrm>
              <a:off x="1103313" y="4833938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6642" name="Line 144"/>
            <p:cNvSpPr>
              <a:spLocks noChangeShapeType="1"/>
            </p:cNvSpPr>
            <p:nvPr/>
          </p:nvSpPr>
          <p:spPr bwMode="auto">
            <a:xfrm>
              <a:off x="1103313" y="4324350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6643" name="Line 145"/>
            <p:cNvSpPr>
              <a:spLocks noChangeShapeType="1"/>
            </p:cNvSpPr>
            <p:nvPr/>
          </p:nvSpPr>
          <p:spPr bwMode="auto">
            <a:xfrm>
              <a:off x="1103313" y="3822700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6644" name="Line 146"/>
            <p:cNvSpPr>
              <a:spLocks noChangeShapeType="1"/>
            </p:cNvSpPr>
            <p:nvPr/>
          </p:nvSpPr>
          <p:spPr bwMode="auto">
            <a:xfrm>
              <a:off x="1103313" y="3313113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6645" name="Line 147"/>
            <p:cNvSpPr>
              <a:spLocks noChangeShapeType="1"/>
            </p:cNvSpPr>
            <p:nvPr/>
          </p:nvSpPr>
          <p:spPr bwMode="auto">
            <a:xfrm>
              <a:off x="1103313" y="2803525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6646" name="Line 149"/>
            <p:cNvSpPr>
              <a:spLocks noChangeShapeType="1"/>
            </p:cNvSpPr>
            <p:nvPr/>
          </p:nvSpPr>
          <p:spPr bwMode="auto">
            <a:xfrm flipV="1">
              <a:off x="1169988" y="5341938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6647" name="Rectangle 159"/>
            <p:cNvSpPr>
              <a:spLocks noChangeArrowheads="1"/>
            </p:cNvSpPr>
            <p:nvPr/>
          </p:nvSpPr>
          <p:spPr bwMode="auto">
            <a:xfrm>
              <a:off x="996950" y="5243513"/>
              <a:ext cx="85725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defTabSz="914400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fr-FR" altLang="fr-FR" sz="1200">
                  <a:solidFill>
                    <a:srgbClr val="000066"/>
                  </a:solidFill>
                </a:rPr>
                <a:t>0</a:t>
              </a:r>
              <a:endParaRPr lang="fr-FR" altLang="fr-FR" sz="1600">
                <a:solidFill>
                  <a:srgbClr val="000066"/>
                </a:solidFill>
              </a:endParaRPr>
            </a:p>
          </p:txBody>
        </p:sp>
        <p:sp>
          <p:nvSpPr>
            <p:cNvPr id="26648" name="Rectangle 160"/>
            <p:cNvSpPr>
              <a:spLocks noChangeArrowheads="1"/>
            </p:cNvSpPr>
            <p:nvPr/>
          </p:nvSpPr>
          <p:spPr bwMode="auto">
            <a:xfrm>
              <a:off x="912813" y="4732338"/>
              <a:ext cx="169862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defTabSz="914400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fr-FR" altLang="fr-FR" sz="1200">
                  <a:solidFill>
                    <a:srgbClr val="000066"/>
                  </a:solidFill>
                </a:rPr>
                <a:t>20</a:t>
              </a:r>
              <a:endParaRPr lang="fr-FR" altLang="fr-FR" sz="1600">
                <a:solidFill>
                  <a:srgbClr val="000066"/>
                </a:solidFill>
              </a:endParaRPr>
            </a:p>
          </p:txBody>
        </p:sp>
        <p:sp>
          <p:nvSpPr>
            <p:cNvPr id="26649" name="Rectangle 161"/>
            <p:cNvSpPr>
              <a:spLocks noChangeArrowheads="1"/>
            </p:cNvSpPr>
            <p:nvPr/>
          </p:nvSpPr>
          <p:spPr bwMode="auto">
            <a:xfrm>
              <a:off x="912813" y="4224338"/>
              <a:ext cx="169862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defTabSz="914400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fr-FR" altLang="fr-FR" sz="1200">
                  <a:solidFill>
                    <a:srgbClr val="000066"/>
                  </a:solidFill>
                </a:rPr>
                <a:t>40</a:t>
              </a:r>
              <a:endParaRPr lang="fr-FR" altLang="fr-FR" sz="1600">
                <a:solidFill>
                  <a:srgbClr val="000066"/>
                </a:solidFill>
              </a:endParaRPr>
            </a:p>
          </p:txBody>
        </p:sp>
        <p:sp>
          <p:nvSpPr>
            <p:cNvPr id="26650" name="Rectangle 162"/>
            <p:cNvSpPr>
              <a:spLocks noChangeArrowheads="1"/>
            </p:cNvSpPr>
            <p:nvPr/>
          </p:nvSpPr>
          <p:spPr bwMode="auto">
            <a:xfrm>
              <a:off x="912813" y="3722688"/>
              <a:ext cx="169862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defTabSz="914400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fr-FR" altLang="fr-FR" sz="1200">
                  <a:solidFill>
                    <a:srgbClr val="000066"/>
                  </a:solidFill>
                </a:rPr>
                <a:t>60</a:t>
              </a:r>
              <a:endParaRPr lang="fr-FR" altLang="fr-FR" sz="1600">
                <a:solidFill>
                  <a:srgbClr val="000066"/>
                </a:solidFill>
              </a:endParaRPr>
            </a:p>
          </p:txBody>
        </p:sp>
        <p:sp>
          <p:nvSpPr>
            <p:cNvPr id="26651" name="Rectangle 163"/>
            <p:cNvSpPr>
              <a:spLocks noChangeArrowheads="1"/>
            </p:cNvSpPr>
            <p:nvPr/>
          </p:nvSpPr>
          <p:spPr bwMode="auto">
            <a:xfrm>
              <a:off x="912813" y="3213100"/>
              <a:ext cx="169862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defTabSz="914400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fr-FR" altLang="fr-FR" sz="1200">
                  <a:solidFill>
                    <a:srgbClr val="000066"/>
                  </a:solidFill>
                </a:rPr>
                <a:t>80</a:t>
              </a:r>
              <a:endParaRPr lang="fr-FR" altLang="fr-FR" sz="1600">
                <a:solidFill>
                  <a:srgbClr val="000066"/>
                </a:solidFill>
              </a:endParaRPr>
            </a:p>
          </p:txBody>
        </p:sp>
        <p:sp>
          <p:nvSpPr>
            <p:cNvPr id="26652" name="Rectangle 164"/>
            <p:cNvSpPr>
              <a:spLocks noChangeArrowheads="1"/>
            </p:cNvSpPr>
            <p:nvPr/>
          </p:nvSpPr>
          <p:spPr bwMode="auto">
            <a:xfrm>
              <a:off x="827088" y="2703513"/>
              <a:ext cx="255587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defTabSz="914400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fr-FR" altLang="fr-FR" sz="1200">
                  <a:solidFill>
                    <a:srgbClr val="000066"/>
                  </a:solidFill>
                </a:rPr>
                <a:t>100</a:t>
              </a:r>
              <a:endParaRPr lang="fr-FR" altLang="fr-FR" sz="1600">
                <a:solidFill>
                  <a:srgbClr val="000066"/>
                </a:solidFill>
              </a:endParaRPr>
            </a:p>
          </p:txBody>
        </p:sp>
        <p:sp>
          <p:nvSpPr>
            <p:cNvPr id="26653" name="ZoneTexte 11"/>
            <p:cNvSpPr txBox="1">
              <a:spLocks noChangeArrowheads="1"/>
            </p:cNvSpPr>
            <p:nvPr/>
          </p:nvSpPr>
          <p:spPr bwMode="auto">
            <a:xfrm>
              <a:off x="1113769" y="2276475"/>
              <a:ext cx="1765026" cy="2975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defTabSz="914400" eaLnBrk="1" hangingPunct="1">
                <a:lnSpc>
                  <a:spcPct val="8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fr-FR" altLang="fr-FR" sz="1600" b="1" dirty="0">
                  <a:solidFill>
                    <a:srgbClr val="0066FF"/>
                  </a:solidFill>
                  <a:latin typeface="Calibri" panose="020F0502020204030204" pitchFamily="34" charset="0"/>
                </a:rPr>
                <a:t>ARN VIH &lt; 50 c/ml</a:t>
              </a:r>
            </a:p>
          </p:txBody>
        </p:sp>
        <p:sp>
          <p:nvSpPr>
            <p:cNvPr id="26654" name="ZoneTexte 86"/>
            <p:cNvSpPr txBox="1">
              <a:spLocks noChangeArrowheads="1"/>
            </p:cNvSpPr>
            <p:nvPr/>
          </p:nvSpPr>
          <p:spPr bwMode="auto">
            <a:xfrm>
              <a:off x="1036638" y="5410200"/>
              <a:ext cx="1990725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fr-FR" altLang="fr-FR" sz="1400" b="1" dirty="0">
                  <a:solidFill>
                    <a:srgbClr val="000066"/>
                  </a:solidFill>
                </a:rPr>
                <a:t>Différence (IC 95 %)</a:t>
              </a:r>
              <a:br>
                <a:rPr lang="fr-FR" altLang="fr-FR" sz="1400" b="1" dirty="0">
                  <a:solidFill>
                    <a:srgbClr val="000066"/>
                  </a:solidFill>
                  <a:cs typeface="Arial" panose="020B0604020202020204" pitchFamily="34" charset="0"/>
                </a:rPr>
              </a:br>
              <a:r>
                <a:rPr lang="fr-FR" altLang="fr-FR" sz="1400" b="1" dirty="0">
                  <a:solidFill>
                    <a:srgbClr val="000066"/>
                  </a:solidFill>
                  <a:cs typeface="Arial" panose="020B0604020202020204" pitchFamily="34" charset="0"/>
                </a:rPr>
                <a:t>= 4,1% (1,6 à 6,7)</a:t>
              </a:r>
            </a:p>
          </p:txBody>
        </p:sp>
        <p:sp>
          <p:nvSpPr>
            <p:cNvPr id="26655" name="Rectangle 7"/>
            <p:cNvSpPr>
              <a:spLocks noChangeArrowheads="1"/>
            </p:cNvSpPr>
            <p:nvPr/>
          </p:nvSpPr>
          <p:spPr bwMode="auto">
            <a:xfrm>
              <a:off x="3159125" y="5291138"/>
              <a:ext cx="590550" cy="53975"/>
            </a:xfrm>
            <a:prstGeom prst="rect">
              <a:avLst/>
            </a:prstGeom>
            <a:solidFill>
              <a:srgbClr val="333399"/>
            </a:solidFill>
            <a:ln w="8001">
              <a:solidFill>
                <a:srgbClr val="333399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defTabSz="914400" eaLnBrk="1" hangingPunct="1">
                <a:spcBef>
                  <a:spcPct val="0"/>
                </a:spcBef>
                <a:buClrTx/>
                <a:buFontTx/>
                <a:buNone/>
              </a:pPr>
              <a:endParaRPr lang="fr-FR" altLang="fr-FR" sz="2800">
                <a:solidFill>
                  <a:srgbClr val="000066"/>
                </a:solidFill>
              </a:endParaRPr>
            </a:p>
          </p:txBody>
        </p:sp>
        <p:sp>
          <p:nvSpPr>
            <p:cNvPr id="26656" name="Rectangle 9"/>
            <p:cNvSpPr>
              <a:spLocks noChangeArrowheads="1"/>
            </p:cNvSpPr>
            <p:nvPr/>
          </p:nvSpPr>
          <p:spPr bwMode="auto">
            <a:xfrm>
              <a:off x="3740150" y="5291138"/>
              <a:ext cx="590550" cy="53975"/>
            </a:xfrm>
            <a:prstGeom prst="rect">
              <a:avLst/>
            </a:prstGeom>
            <a:solidFill>
              <a:srgbClr val="CC0000"/>
            </a:solidFill>
            <a:ln w="7938">
              <a:solidFill>
                <a:srgbClr val="CC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defTabSz="914400" eaLnBrk="1" hangingPunct="1">
                <a:spcBef>
                  <a:spcPct val="0"/>
                </a:spcBef>
                <a:buClrTx/>
                <a:buFontTx/>
                <a:buNone/>
              </a:pPr>
              <a:endParaRPr lang="fr-FR" altLang="fr-FR" sz="2800">
                <a:solidFill>
                  <a:srgbClr val="000066"/>
                </a:solidFill>
              </a:endParaRPr>
            </a:p>
          </p:txBody>
        </p:sp>
        <p:sp>
          <p:nvSpPr>
            <p:cNvPr id="16433" name="ZoneTexte 11"/>
            <p:cNvSpPr txBox="1">
              <a:spLocks noChangeArrowheads="1"/>
            </p:cNvSpPr>
            <p:nvPr/>
          </p:nvSpPr>
          <p:spPr bwMode="auto">
            <a:xfrm>
              <a:off x="2613026" y="2276475"/>
              <a:ext cx="2246312" cy="2975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defTabSz="914400" eaLnBrk="1" hangingPunct="1">
                <a:lnSpc>
                  <a:spcPct val="80000"/>
                </a:lnSpc>
                <a:defRPr/>
              </a:pPr>
              <a:r>
                <a:rPr lang="fr-FR" sz="1600" b="1" dirty="0">
                  <a:solidFill>
                    <a:srgbClr val="0066FF"/>
                  </a:solidFill>
                  <a:latin typeface="+mj-lt"/>
                  <a:ea typeface="ＭＳ Ｐゴシック" pitchFamily="-65" charset="-128"/>
                </a:rPr>
                <a:t>Echec virologique</a:t>
              </a:r>
            </a:p>
          </p:txBody>
        </p:sp>
        <p:sp>
          <p:nvSpPr>
            <p:cNvPr id="26658" name="Rectangle 22"/>
            <p:cNvSpPr>
              <a:spLocks noChangeArrowheads="1"/>
            </p:cNvSpPr>
            <p:nvPr/>
          </p:nvSpPr>
          <p:spPr bwMode="auto">
            <a:xfrm>
              <a:off x="3311525" y="4999038"/>
              <a:ext cx="320675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fr-FR" altLang="fr-FR" sz="1400" b="1">
                  <a:solidFill>
                    <a:srgbClr val="333399"/>
                  </a:solidFill>
                  <a:latin typeface="+mj-lt"/>
                </a:rPr>
                <a:t>1*</a:t>
              </a:r>
              <a:endParaRPr lang="fr-FR" altLang="fr-FR" sz="400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6659" name="Rectangle 24"/>
            <p:cNvSpPr>
              <a:spLocks noChangeArrowheads="1"/>
            </p:cNvSpPr>
            <p:nvPr/>
          </p:nvSpPr>
          <p:spPr bwMode="auto">
            <a:xfrm>
              <a:off x="3886200" y="5019675"/>
              <a:ext cx="319088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fr-FR" altLang="fr-FR" sz="1400" b="1" dirty="0">
                  <a:solidFill>
                    <a:srgbClr val="333399"/>
                  </a:solidFill>
                  <a:latin typeface="+mj-lt"/>
                </a:rPr>
                <a:t>1,3</a:t>
              </a:r>
              <a:endParaRPr lang="fr-FR" altLang="fr-FR" sz="40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6660" name="ZoneTexte 45"/>
            <p:cNvSpPr txBox="1">
              <a:spLocks noChangeArrowheads="1"/>
            </p:cNvSpPr>
            <p:nvPr/>
          </p:nvSpPr>
          <p:spPr bwMode="auto">
            <a:xfrm>
              <a:off x="3089618" y="5341938"/>
              <a:ext cx="716864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fr-FR" altLang="fr-FR" sz="1400" b="1" dirty="0">
                  <a:solidFill>
                    <a:srgbClr val="000066"/>
                  </a:solidFill>
                </a:rPr>
                <a:t>n = 10</a:t>
              </a:r>
            </a:p>
          </p:txBody>
        </p:sp>
        <p:sp>
          <p:nvSpPr>
            <p:cNvPr id="26661" name="ZoneTexte 46"/>
            <p:cNvSpPr txBox="1">
              <a:spLocks noChangeArrowheads="1"/>
            </p:cNvSpPr>
            <p:nvPr/>
          </p:nvSpPr>
          <p:spPr bwMode="auto">
            <a:xfrm>
              <a:off x="3734624" y="5341938"/>
              <a:ext cx="617477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fr-FR" altLang="fr-FR" sz="1400" b="1" dirty="0">
                  <a:solidFill>
                    <a:srgbClr val="000066"/>
                  </a:solidFill>
                </a:rPr>
                <a:t>n = 6</a:t>
              </a:r>
            </a:p>
          </p:txBody>
        </p:sp>
        <p:sp>
          <p:nvSpPr>
            <p:cNvPr id="26662" name="Line 150"/>
            <p:cNvSpPr>
              <a:spLocks noChangeShapeType="1"/>
            </p:cNvSpPr>
            <p:nvPr/>
          </p:nvSpPr>
          <p:spPr bwMode="auto">
            <a:xfrm flipV="1">
              <a:off x="4530725" y="5349875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6663" name="Rectangle 7"/>
            <p:cNvSpPr>
              <a:spLocks noChangeArrowheads="1"/>
            </p:cNvSpPr>
            <p:nvPr/>
          </p:nvSpPr>
          <p:spPr bwMode="auto">
            <a:xfrm>
              <a:off x="4668838" y="5237163"/>
              <a:ext cx="590550" cy="107950"/>
            </a:xfrm>
            <a:prstGeom prst="rect">
              <a:avLst/>
            </a:prstGeom>
            <a:solidFill>
              <a:srgbClr val="333399"/>
            </a:solidFill>
            <a:ln w="8001">
              <a:solidFill>
                <a:srgbClr val="333399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defTabSz="914400" eaLnBrk="1" hangingPunct="1">
                <a:spcBef>
                  <a:spcPct val="0"/>
                </a:spcBef>
                <a:buClrTx/>
                <a:buFontTx/>
                <a:buNone/>
              </a:pPr>
              <a:endParaRPr lang="fr-FR" altLang="fr-FR" sz="2800">
                <a:solidFill>
                  <a:srgbClr val="000066"/>
                </a:solidFill>
              </a:endParaRPr>
            </a:p>
          </p:txBody>
        </p:sp>
        <p:sp>
          <p:nvSpPr>
            <p:cNvPr id="26664" name="Rectangle 9"/>
            <p:cNvSpPr>
              <a:spLocks noChangeArrowheads="1"/>
            </p:cNvSpPr>
            <p:nvPr/>
          </p:nvSpPr>
          <p:spPr bwMode="auto">
            <a:xfrm>
              <a:off x="5249863" y="5057775"/>
              <a:ext cx="590550" cy="287338"/>
            </a:xfrm>
            <a:prstGeom prst="rect">
              <a:avLst/>
            </a:prstGeom>
            <a:solidFill>
              <a:srgbClr val="CC0000"/>
            </a:solidFill>
            <a:ln w="7938">
              <a:solidFill>
                <a:srgbClr val="CC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defTabSz="914400" eaLnBrk="1" hangingPunct="1">
                <a:spcBef>
                  <a:spcPct val="0"/>
                </a:spcBef>
                <a:buClrTx/>
                <a:buFontTx/>
                <a:buNone/>
              </a:pPr>
              <a:endParaRPr lang="fr-FR" altLang="fr-FR" sz="2800">
                <a:solidFill>
                  <a:srgbClr val="000066"/>
                </a:solidFill>
              </a:endParaRPr>
            </a:p>
          </p:txBody>
        </p:sp>
        <p:sp>
          <p:nvSpPr>
            <p:cNvPr id="26665" name="Rectangle 22"/>
            <p:cNvSpPr>
              <a:spLocks noChangeArrowheads="1"/>
            </p:cNvSpPr>
            <p:nvPr/>
          </p:nvSpPr>
          <p:spPr bwMode="auto">
            <a:xfrm>
              <a:off x="4725988" y="4941888"/>
              <a:ext cx="4318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fr-FR" altLang="fr-FR" sz="1400" b="1" dirty="0">
                  <a:solidFill>
                    <a:srgbClr val="333399"/>
                  </a:solidFill>
                  <a:latin typeface="+mj-lt"/>
                </a:rPr>
                <a:t>1,8</a:t>
              </a:r>
              <a:endParaRPr lang="fr-FR" altLang="fr-FR" sz="40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6666" name="Rectangle 24"/>
            <p:cNvSpPr>
              <a:spLocks noChangeArrowheads="1"/>
            </p:cNvSpPr>
            <p:nvPr/>
          </p:nvSpPr>
          <p:spPr bwMode="auto">
            <a:xfrm>
              <a:off x="5302250" y="4797425"/>
              <a:ext cx="454025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fr-FR" altLang="fr-FR" sz="1400" b="1" dirty="0">
                  <a:solidFill>
                    <a:srgbClr val="333399"/>
                  </a:solidFill>
                  <a:latin typeface="+mj-lt"/>
                </a:rPr>
                <a:t>5,7</a:t>
              </a:r>
              <a:endParaRPr lang="fr-FR" altLang="fr-FR" sz="40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55" name="ZoneTexte 11"/>
            <p:cNvSpPr txBox="1">
              <a:spLocks noChangeArrowheads="1"/>
            </p:cNvSpPr>
            <p:nvPr/>
          </p:nvSpPr>
          <p:spPr bwMode="auto">
            <a:xfrm>
              <a:off x="4437063" y="2276475"/>
              <a:ext cx="1846262" cy="298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914400" eaLnBrk="1" hangingPunct="1">
                <a:lnSpc>
                  <a:spcPct val="80000"/>
                </a:lnSpc>
                <a:defRPr/>
              </a:pPr>
              <a:r>
                <a:rPr lang="fr-FR" sz="1600" b="1" dirty="0">
                  <a:solidFill>
                    <a:srgbClr val="0066FF"/>
                  </a:solidFill>
                  <a:latin typeface="+mj-lt"/>
                  <a:ea typeface="ＭＳ Ｐゴシック" pitchFamily="-65" charset="-128"/>
                </a:rPr>
                <a:t>Pas de données</a:t>
              </a:r>
            </a:p>
          </p:txBody>
        </p:sp>
      </p:grpSp>
      <p:sp>
        <p:nvSpPr>
          <p:cNvPr id="26668" name="ZoneTexte 1"/>
          <p:cNvSpPr txBox="1">
            <a:spLocks noChangeArrowheads="1"/>
          </p:cNvSpPr>
          <p:nvPr/>
        </p:nvSpPr>
        <p:spPr bwMode="auto">
          <a:xfrm>
            <a:off x="853655" y="6053138"/>
            <a:ext cx="218682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400" dirty="0">
                <a:solidFill>
                  <a:srgbClr val="000066"/>
                </a:solidFill>
              </a:rPr>
              <a:t>Supériorité de E/C/F/TAF</a:t>
            </a:r>
          </a:p>
        </p:txBody>
      </p:sp>
      <p:sp>
        <p:nvSpPr>
          <p:cNvPr id="26671" name="ZoneTexte 2"/>
          <p:cNvSpPr txBox="1">
            <a:spLocks noChangeArrowheads="1"/>
          </p:cNvSpPr>
          <p:nvPr/>
        </p:nvSpPr>
        <p:spPr bwMode="auto">
          <a:xfrm>
            <a:off x="5580063" y="2971800"/>
            <a:ext cx="3439263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dirty="0">
                <a:solidFill>
                  <a:srgbClr val="000066"/>
                </a:solidFill>
              </a:rPr>
              <a:t>* 1 patient dans le groupe TAF avec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dirty="0">
                <a:solidFill>
                  <a:srgbClr val="000066"/>
                </a:solidFill>
              </a:rPr>
              <a:t>échec virologique (S8) a développé 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dirty="0">
                <a:solidFill>
                  <a:srgbClr val="000066"/>
                </a:solidFill>
              </a:rPr>
              <a:t>une résistance au génotype : 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dirty="0">
                <a:solidFill>
                  <a:srgbClr val="000066"/>
                </a:solidFill>
              </a:rPr>
              <a:t>M184I/M. Sans changement de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dirty="0">
                <a:solidFill>
                  <a:srgbClr val="000066"/>
                </a:solidFill>
              </a:rPr>
              <a:t>traitement, obtention d’une CV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dirty="0">
                <a:solidFill>
                  <a:srgbClr val="000066"/>
                </a:solidFill>
              </a:rPr>
              <a:t>indétectable 4 semaines plus tard</a:t>
            </a:r>
          </a:p>
        </p:txBody>
      </p:sp>
      <p:sp>
        <p:nvSpPr>
          <p:cNvPr id="49" name="ZoneTexte 69"/>
          <p:cNvSpPr txBox="1">
            <a:spLocks noChangeArrowheads="1"/>
          </p:cNvSpPr>
          <p:nvPr/>
        </p:nvSpPr>
        <p:spPr bwMode="auto">
          <a:xfrm>
            <a:off x="4859338" y="6542088"/>
            <a:ext cx="4241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i="1" dirty="0"/>
              <a:t>Mills A. Lancet </a:t>
            </a:r>
            <a:r>
              <a:rPr lang="en-GB" altLang="fr-FR" sz="1200" i="1" dirty="0" err="1"/>
              <a:t>Infec</a:t>
            </a:r>
            <a:r>
              <a:rPr lang="en-GB" altLang="fr-FR" sz="1200" i="1" dirty="0"/>
              <a:t> Dis 2016;16:43-52 </a:t>
            </a:r>
          </a:p>
        </p:txBody>
      </p:sp>
      <p:sp>
        <p:nvSpPr>
          <p:cNvPr id="51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GS-US-292-0109</a:t>
            </a:r>
          </a:p>
        </p:txBody>
      </p:sp>
      <p:sp>
        <p:nvSpPr>
          <p:cNvPr id="50" name="Rectangle 2"/>
          <p:cNvSpPr txBox="1">
            <a:spLocks noChangeArrowheads="1"/>
          </p:cNvSpPr>
          <p:nvPr/>
        </p:nvSpPr>
        <p:spPr bwMode="auto">
          <a:xfrm>
            <a:off x="203200" y="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914400">
              <a:defRPr/>
            </a:pPr>
            <a:r>
              <a:rPr lang="fr-FR" sz="3200" b="1" kern="0" dirty="0">
                <a:solidFill>
                  <a:srgbClr val="333399"/>
                </a:solidFill>
                <a:latin typeface="+mj-lt"/>
                <a:ea typeface="ＭＳ Ｐゴシック" pitchFamily="-65" charset="-128"/>
                <a:cs typeface="ＭＳ Ｐゴシック" pitchFamily="-65" charset="-128"/>
              </a:rPr>
              <a:t>Etude GS-US-292-0109 : switch TDF pour TAF</a:t>
            </a:r>
          </a:p>
        </p:txBody>
      </p:sp>
    </p:spTree>
    <p:extLst>
      <p:ext uri="{BB962C8B-B14F-4D97-AF65-F5344CB8AC3E}">
        <p14:creationId xmlns:p14="http://schemas.microsoft.com/office/powerpoint/2010/main" val="4255612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TextBox 30"/>
          <p:cNvSpPr txBox="1">
            <a:spLocks noChangeArrowheads="1"/>
          </p:cNvSpPr>
          <p:nvPr/>
        </p:nvSpPr>
        <p:spPr bwMode="auto">
          <a:xfrm>
            <a:off x="1" y="1171575"/>
            <a:ext cx="91011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 typeface="Times" panose="02020603050405020304" pitchFamily="18" charset="0"/>
              <a:buNone/>
            </a:pPr>
            <a:r>
              <a:rPr lang="fr-FR" altLang="fr-FR" sz="2400" b="1" dirty="0">
                <a:latin typeface="+mj-lt"/>
              </a:rPr>
              <a:t>ARN VIH-1 &lt; 50 c/ml à S48 selon le schéma antérieur, % </a:t>
            </a:r>
          </a:p>
        </p:txBody>
      </p:sp>
      <p:sp>
        <p:nvSpPr>
          <p:cNvPr id="32" name="ZoneTexte 69"/>
          <p:cNvSpPr txBox="1">
            <a:spLocks noChangeArrowheads="1"/>
          </p:cNvSpPr>
          <p:nvPr/>
        </p:nvSpPr>
        <p:spPr bwMode="auto">
          <a:xfrm>
            <a:off x="4859338" y="6553239"/>
            <a:ext cx="4241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i="1" dirty="0"/>
              <a:t>Mills A. Lancet </a:t>
            </a:r>
            <a:r>
              <a:rPr lang="en-GB" altLang="fr-FR" sz="1200" i="1" dirty="0" err="1"/>
              <a:t>Infec</a:t>
            </a:r>
            <a:r>
              <a:rPr lang="en-GB" altLang="fr-FR" sz="1200" i="1" dirty="0"/>
              <a:t> Dis 2016;16:43-52 </a:t>
            </a:r>
          </a:p>
        </p:txBody>
      </p:sp>
      <p:sp>
        <p:nvSpPr>
          <p:cNvPr id="33" name="AutoShape 162"/>
          <p:cNvSpPr>
            <a:spLocks noChangeArrowheads="1"/>
          </p:cNvSpPr>
          <p:nvPr/>
        </p:nvSpPr>
        <p:spPr bwMode="auto">
          <a:xfrm>
            <a:off x="0" y="6581814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GS-US-292-0109</a:t>
            </a:r>
          </a:p>
        </p:txBody>
      </p:sp>
      <p:sp>
        <p:nvSpPr>
          <p:cNvPr id="37" name="AutoShape 165"/>
          <p:cNvSpPr>
            <a:spLocks noChangeArrowheads="1"/>
          </p:cNvSpPr>
          <p:nvPr/>
        </p:nvSpPr>
        <p:spPr bwMode="auto">
          <a:xfrm>
            <a:off x="2996022" y="1667967"/>
            <a:ext cx="3709255" cy="37365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rgbClr val="D0D0F0"/>
            </a:solidFill>
            <a:round/>
            <a:headEnd/>
            <a:tailEnd/>
          </a:ln>
          <a:effectLst>
            <a:prstShdw prst="shdw17" dist="17961" dir="2700000">
              <a:srgbClr val="7D7D90">
                <a:alpha val="74997"/>
              </a:srgbClr>
            </a:prstShdw>
          </a:effec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defTabSz="914400" eaLnBrk="1" hangingPunct="1">
              <a:spcBef>
                <a:spcPct val="0"/>
              </a:spcBef>
              <a:buClrTx/>
              <a:buFontTx/>
              <a:buNone/>
            </a:pPr>
            <a:endParaRPr lang="fr-FR" altLang="fr-FR" sz="2800">
              <a:solidFill>
                <a:srgbClr val="000066"/>
              </a:solidFill>
            </a:endParaRPr>
          </a:p>
        </p:txBody>
      </p:sp>
      <p:sp>
        <p:nvSpPr>
          <p:cNvPr id="38" name="Rectangle 3"/>
          <p:cNvSpPr>
            <a:spLocks noChangeArrowheads="1"/>
          </p:cNvSpPr>
          <p:nvPr/>
        </p:nvSpPr>
        <p:spPr bwMode="auto">
          <a:xfrm>
            <a:off x="3147726" y="1790799"/>
            <a:ext cx="128270" cy="144463"/>
          </a:xfrm>
          <a:prstGeom prst="rect">
            <a:avLst/>
          </a:prstGeom>
          <a:solidFill>
            <a:srgbClr val="333399"/>
          </a:solidFill>
          <a:ln w="9525">
            <a:solidFill>
              <a:srgbClr val="333399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defTabSz="914400" eaLnBrk="1" hangingPunct="1">
              <a:spcBef>
                <a:spcPct val="0"/>
              </a:spcBef>
              <a:buClrTx/>
              <a:buFontTx/>
              <a:buNone/>
            </a:pPr>
            <a:endParaRPr lang="fr-FR" altLang="fr-FR" sz="2400">
              <a:solidFill>
                <a:srgbClr val="000066"/>
              </a:solidFill>
            </a:endParaRPr>
          </a:p>
        </p:txBody>
      </p:sp>
      <p:sp>
        <p:nvSpPr>
          <p:cNvPr id="39" name="Rectangle 4"/>
          <p:cNvSpPr>
            <a:spLocks noChangeArrowheads="1"/>
          </p:cNvSpPr>
          <p:nvPr/>
        </p:nvSpPr>
        <p:spPr bwMode="auto">
          <a:xfrm>
            <a:off x="4532060" y="1789212"/>
            <a:ext cx="128270" cy="144462"/>
          </a:xfrm>
          <a:prstGeom prst="rect">
            <a:avLst/>
          </a:prstGeom>
          <a:solidFill>
            <a:srgbClr val="CC0000"/>
          </a:solidFill>
          <a:ln w="9525">
            <a:solidFill>
              <a:srgbClr val="CC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defTabSz="914400" eaLnBrk="1" hangingPunct="1">
              <a:spcBef>
                <a:spcPct val="0"/>
              </a:spcBef>
              <a:buClrTx/>
              <a:buFontTx/>
              <a:buNone/>
            </a:pPr>
            <a:endParaRPr lang="fr-FR" altLang="fr-FR" sz="2400">
              <a:solidFill>
                <a:srgbClr val="000066"/>
              </a:solidFill>
            </a:endParaRPr>
          </a:p>
        </p:txBody>
      </p:sp>
      <p:sp>
        <p:nvSpPr>
          <p:cNvPr id="40" name="ZoneTexte 84"/>
          <p:cNvSpPr txBox="1">
            <a:spLocks noChangeArrowheads="1"/>
          </p:cNvSpPr>
          <p:nvPr/>
        </p:nvSpPr>
        <p:spPr bwMode="auto">
          <a:xfrm>
            <a:off x="3266129" y="1670149"/>
            <a:ext cx="159350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800" b="1" dirty="0">
                <a:solidFill>
                  <a:srgbClr val="333399"/>
                </a:solidFill>
                <a:latin typeface="Calibri" panose="020F0502020204030204" pitchFamily="34" charset="0"/>
              </a:rPr>
              <a:t>E/C/F/TAF</a:t>
            </a:r>
          </a:p>
        </p:txBody>
      </p:sp>
      <p:sp>
        <p:nvSpPr>
          <p:cNvPr id="41" name="ZoneTexte 85"/>
          <p:cNvSpPr txBox="1">
            <a:spLocks noChangeArrowheads="1"/>
          </p:cNvSpPr>
          <p:nvPr/>
        </p:nvSpPr>
        <p:spPr bwMode="auto">
          <a:xfrm>
            <a:off x="4650462" y="1671737"/>
            <a:ext cx="2171539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800" b="1" dirty="0">
                <a:solidFill>
                  <a:srgbClr val="333399"/>
                </a:solidFill>
                <a:latin typeface="Calibri" panose="020F0502020204030204" pitchFamily="34" charset="0"/>
              </a:rPr>
              <a:t>Schémas avec TDF</a:t>
            </a:r>
          </a:p>
        </p:txBody>
      </p:sp>
      <p:sp>
        <p:nvSpPr>
          <p:cNvPr id="34" name="Rectangle 2"/>
          <p:cNvSpPr txBox="1">
            <a:spLocks noChangeArrowheads="1"/>
          </p:cNvSpPr>
          <p:nvPr/>
        </p:nvSpPr>
        <p:spPr bwMode="auto">
          <a:xfrm>
            <a:off x="203200" y="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914400">
              <a:defRPr/>
            </a:pPr>
            <a:r>
              <a:rPr lang="fr-FR" sz="3200" b="1" kern="0" dirty="0">
                <a:solidFill>
                  <a:srgbClr val="333399"/>
                </a:solidFill>
                <a:latin typeface="+mj-lt"/>
                <a:ea typeface="ＭＳ Ｐゴシック" pitchFamily="-65" charset="-128"/>
                <a:cs typeface="ＭＳ Ｐゴシック" pitchFamily="-65" charset="-128"/>
              </a:rPr>
              <a:t>Etude GS-US-292-0109 : switch TDF pour TAF</a:t>
            </a:r>
          </a:p>
        </p:txBody>
      </p:sp>
      <p:grpSp>
        <p:nvGrpSpPr>
          <p:cNvPr id="35" name="Groupe 34"/>
          <p:cNvGrpSpPr/>
          <p:nvPr/>
        </p:nvGrpSpPr>
        <p:grpSpPr>
          <a:xfrm>
            <a:off x="301625" y="1923803"/>
            <a:ext cx="8059738" cy="4643441"/>
            <a:chOff x="301625" y="1923803"/>
            <a:chExt cx="8059738" cy="4643441"/>
          </a:xfrm>
        </p:grpSpPr>
        <p:sp>
          <p:nvSpPr>
            <p:cNvPr id="36" name="Freeform 8"/>
            <p:cNvSpPr>
              <a:spLocks/>
            </p:cNvSpPr>
            <p:nvPr/>
          </p:nvSpPr>
          <p:spPr bwMode="auto">
            <a:xfrm>
              <a:off x="1144468" y="2762615"/>
              <a:ext cx="7134225" cy="3090863"/>
            </a:xfrm>
            <a:custGeom>
              <a:avLst/>
              <a:gdLst>
                <a:gd name="T0" fmla="*/ 4494 w 4494"/>
                <a:gd name="T1" fmla="*/ 1947 h 1947"/>
                <a:gd name="T2" fmla="*/ 0 w 4494"/>
                <a:gd name="T3" fmla="*/ 1947 h 1947"/>
                <a:gd name="T4" fmla="*/ 0 w 4494"/>
                <a:gd name="T5" fmla="*/ 0 h 19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94" h="1947">
                  <a:moveTo>
                    <a:pt x="4494" y="1947"/>
                  </a:moveTo>
                  <a:lnTo>
                    <a:pt x="0" y="1947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2" name="Line 9"/>
            <p:cNvSpPr>
              <a:spLocks noChangeShapeType="1"/>
            </p:cNvSpPr>
            <p:nvPr/>
          </p:nvSpPr>
          <p:spPr bwMode="auto">
            <a:xfrm>
              <a:off x="1041281" y="3394440"/>
              <a:ext cx="103188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3" name="Line 10"/>
            <p:cNvSpPr>
              <a:spLocks noChangeShapeType="1"/>
            </p:cNvSpPr>
            <p:nvPr/>
          </p:nvSpPr>
          <p:spPr bwMode="auto">
            <a:xfrm>
              <a:off x="1041281" y="4008802"/>
              <a:ext cx="103188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4" name="Line 11"/>
            <p:cNvSpPr>
              <a:spLocks noChangeShapeType="1"/>
            </p:cNvSpPr>
            <p:nvPr/>
          </p:nvSpPr>
          <p:spPr bwMode="auto">
            <a:xfrm>
              <a:off x="1041281" y="4623165"/>
              <a:ext cx="103188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5" name="Line 12"/>
            <p:cNvSpPr>
              <a:spLocks noChangeShapeType="1"/>
            </p:cNvSpPr>
            <p:nvPr/>
          </p:nvSpPr>
          <p:spPr bwMode="auto">
            <a:xfrm>
              <a:off x="1041281" y="5237527"/>
              <a:ext cx="103188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6" name="Line 13"/>
            <p:cNvSpPr>
              <a:spLocks noChangeShapeType="1"/>
            </p:cNvSpPr>
            <p:nvPr/>
          </p:nvSpPr>
          <p:spPr bwMode="auto">
            <a:xfrm>
              <a:off x="1041281" y="5853477"/>
              <a:ext cx="103188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7" name="Line 14"/>
            <p:cNvSpPr>
              <a:spLocks noChangeShapeType="1"/>
            </p:cNvSpPr>
            <p:nvPr/>
          </p:nvSpPr>
          <p:spPr bwMode="auto">
            <a:xfrm>
              <a:off x="1041281" y="2778490"/>
              <a:ext cx="103188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8" name="Rectangle 15"/>
            <p:cNvSpPr>
              <a:spLocks noChangeArrowheads="1"/>
            </p:cNvSpPr>
            <p:nvPr/>
          </p:nvSpPr>
          <p:spPr bwMode="auto">
            <a:xfrm>
              <a:off x="1422281" y="2865802"/>
              <a:ext cx="606425" cy="2987675"/>
            </a:xfrm>
            <a:prstGeom prst="rect">
              <a:avLst/>
            </a:prstGeom>
            <a:solidFill>
              <a:srgbClr val="333399"/>
            </a:solidFill>
            <a:ln w="0">
              <a:solidFill>
                <a:srgbClr val="33339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49" name="Rectangle 16"/>
            <p:cNvSpPr>
              <a:spLocks noChangeArrowheads="1"/>
            </p:cNvSpPr>
            <p:nvPr/>
          </p:nvSpPr>
          <p:spPr bwMode="auto">
            <a:xfrm>
              <a:off x="5038606" y="2865802"/>
              <a:ext cx="603250" cy="2987675"/>
            </a:xfrm>
            <a:prstGeom prst="rect">
              <a:avLst/>
            </a:prstGeom>
            <a:solidFill>
              <a:srgbClr val="333399"/>
            </a:solidFill>
            <a:ln w="0">
              <a:solidFill>
                <a:srgbClr val="33339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0" name="Freeform 17"/>
            <p:cNvSpPr>
              <a:spLocks/>
            </p:cNvSpPr>
            <p:nvPr/>
          </p:nvSpPr>
          <p:spPr bwMode="auto">
            <a:xfrm>
              <a:off x="2077918" y="2986452"/>
              <a:ext cx="604838" cy="2867025"/>
            </a:xfrm>
            <a:custGeom>
              <a:avLst/>
              <a:gdLst>
                <a:gd name="T0" fmla="*/ 381 w 381"/>
                <a:gd name="T1" fmla="*/ 0 h 1806"/>
                <a:gd name="T2" fmla="*/ 0 w 381"/>
                <a:gd name="T3" fmla="*/ 0 h 1806"/>
                <a:gd name="T4" fmla="*/ 0 w 381"/>
                <a:gd name="T5" fmla="*/ 1806 h 1806"/>
                <a:gd name="T6" fmla="*/ 381 w 381"/>
                <a:gd name="T7" fmla="*/ 1806 h 1806"/>
                <a:gd name="T8" fmla="*/ 381 w 381"/>
                <a:gd name="T9" fmla="*/ 0 h 1806"/>
                <a:gd name="T10" fmla="*/ 381 w 381"/>
                <a:gd name="T11" fmla="*/ 0 h 18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1" h="1806">
                  <a:moveTo>
                    <a:pt x="381" y="0"/>
                  </a:moveTo>
                  <a:lnTo>
                    <a:pt x="0" y="0"/>
                  </a:lnTo>
                  <a:lnTo>
                    <a:pt x="0" y="1806"/>
                  </a:lnTo>
                  <a:lnTo>
                    <a:pt x="381" y="1806"/>
                  </a:lnTo>
                  <a:lnTo>
                    <a:pt x="381" y="0"/>
                  </a:lnTo>
                  <a:lnTo>
                    <a:pt x="381" y="0"/>
                  </a:lnTo>
                  <a:close/>
                </a:path>
              </a:pathLst>
            </a:custGeom>
            <a:solidFill>
              <a:srgbClr val="C00000"/>
            </a:solidFill>
            <a:ln w="0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1" name="Freeform 18"/>
            <p:cNvSpPr>
              <a:spLocks/>
            </p:cNvSpPr>
            <p:nvPr/>
          </p:nvSpPr>
          <p:spPr bwMode="auto">
            <a:xfrm>
              <a:off x="3224093" y="2892790"/>
              <a:ext cx="603250" cy="2963863"/>
            </a:xfrm>
            <a:custGeom>
              <a:avLst/>
              <a:gdLst>
                <a:gd name="T0" fmla="*/ 380 w 380"/>
                <a:gd name="T1" fmla="*/ 1867 h 1867"/>
                <a:gd name="T2" fmla="*/ 380 w 380"/>
                <a:gd name="T3" fmla="*/ 0 h 1867"/>
                <a:gd name="T4" fmla="*/ 0 w 380"/>
                <a:gd name="T5" fmla="*/ 0 h 1867"/>
                <a:gd name="T6" fmla="*/ 0 w 380"/>
                <a:gd name="T7" fmla="*/ 1867 h 1867"/>
                <a:gd name="T8" fmla="*/ 380 w 380"/>
                <a:gd name="T9" fmla="*/ 1867 h 1867"/>
                <a:gd name="T10" fmla="*/ 380 w 380"/>
                <a:gd name="T11" fmla="*/ 1867 h 18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867">
                  <a:moveTo>
                    <a:pt x="380" y="1867"/>
                  </a:moveTo>
                  <a:lnTo>
                    <a:pt x="380" y="0"/>
                  </a:lnTo>
                  <a:lnTo>
                    <a:pt x="0" y="0"/>
                  </a:lnTo>
                  <a:lnTo>
                    <a:pt x="0" y="1867"/>
                  </a:lnTo>
                  <a:lnTo>
                    <a:pt x="380" y="1867"/>
                  </a:lnTo>
                  <a:lnTo>
                    <a:pt x="380" y="1867"/>
                  </a:lnTo>
                  <a:close/>
                </a:path>
              </a:pathLst>
            </a:custGeom>
            <a:solidFill>
              <a:srgbClr val="333399"/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2" name="Rectangle 19"/>
            <p:cNvSpPr>
              <a:spLocks noChangeArrowheads="1"/>
            </p:cNvSpPr>
            <p:nvPr/>
          </p:nvSpPr>
          <p:spPr bwMode="auto">
            <a:xfrm>
              <a:off x="3878143" y="3073765"/>
              <a:ext cx="606425" cy="2779713"/>
            </a:xfrm>
            <a:prstGeom prst="rect">
              <a:avLst/>
            </a:prstGeom>
            <a:solidFill>
              <a:srgbClr val="C00000"/>
            </a:solidFill>
            <a:ln w="0">
              <a:solidFill>
                <a:srgbClr val="C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3" name="Rectangle 20"/>
            <p:cNvSpPr>
              <a:spLocks noChangeArrowheads="1"/>
            </p:cNvSpPr>
            <p:nvPr/>
          </p:nvSpPr>
          <p:spPr bwMode="auto">
            <a:xfrm>
              <a:off x="5692656" y="3016615"/>
              <a:ext cx="606425" cy="2840038"/>
            </a:xfrm>
            <a:prstGeom prst="rect">
              <a:avLst/>
            </a:prstGeom>
            <a:solidFill>
              <a:srgbClr val="C00000"/>
            </a:solidFill>
            <a:ln w="0">
              <a:solidFill>
                <a:srgbClr val="C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4" name="Rectangle 21"/>
            <p:cNvSpPr>
              <a:spLocks noChangeArrowheads="1"/>
            </p:cNvSpPr>
            <p:nvPr/>
          </p:nvSpPr>
          <p:spPr bwMode="auto">
            <a:xfrm>
              <a:off x="6837243" y="2827702"/>
              <a:ext cx="606425" cy="3025775"/>
            </a:xfrm>
            <a:prstGeom prst="rect">
              <a:avLst/>
            </a:prstGeom>
            <a:solidFill>
              <a:srgbClr val="333399"/>
            </a:solidFill>
            <a:ln w="0">
              <a:solidFill>
                <a:srgbClr val="33339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5" name="Rectangle 22"/>
            <p:cNvSpPr>
              <a:spLocks noChangeArrowheads="1"/>
            </p:cNvSpPr>
            <p:nvPr/>
          </p:nvSpPr>
          <p:spPr bwMode="auto">
            <a:xfrm>
              <a:off x="7494468" y="2865802"/>
              <a:ext cx="603250" cy="2987675"/>
            </a:xfrm>
            <a:prstGeom prst="rect">
              <a:avLst/>
            </a:prstGeom>
            <a:solidFill>
              <a:srgbClr val="C00000"/>
            </a:solidFill>
            <a:ln w="0">
              <a:solidFill>
                <a:srgbClr val="C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6" name="ZoneTexte 55"/>
            <p:cNvSpPr txBox="1"/>
            <p:nvPr/>
          </p:nvSpPr>
          <p:spPr>
            <a:xfrm>
              <a:off x="1551314" y="2551082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97</a:t>
              </a:r>
            </a:p>
          </p:txBody>
        </p:sp>
        <p:sp>
          <p:nvSpPr>
            <p:cNvPr id="57" name="ZoneTexte 56"/>
            <p:cNvSpPr txBox="1"/>
            <p:nvPr/>
          </p:nvSpPr>
          <p:spPr>
            <a:xfrm>
              <a:off x="2172636" y="2704970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93</a:t>
              </a:r>
            </a:p>
          </p:txBody>
        </p:sp>
        <p:sp>
          <p:nvSpPr>
            <p:cNvPr id="58" name="ZoneTexte 57"/>
            <p:cNvSpPr txBox="1"/>
            <p:nvPr/>
          </p:nvSpPr>
          <p:spPr>
            <a:xfrm>
              <a:off x="3346043" y="2585013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96</a:t>
              </a:r>
            </a:p>
          </p:txBody>
        </p:sp>
        <p:sp>
          <p:nvSpPr>
            <p:cNvPr id="59" name="ZoneTexte 58"/>
            <p:cNvSpPr txBox="1"/>
            <p:nvPr/>
          </p:nvSpPr>
          <p:spPr>
            <a:xfrm>
              <a:off x="3988430" y="2778490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90</a:t>
              </a:r>
            </a:p>
          </p:txBody>
        </p:sp>
        <p:sp>
          <p:nvSpPr>
            <p:cNvPr id="60" name="ZoneTexte 59"/>
            <p:cNvSpPr txBox="1"/>
            <p:nvPr/>
          </p:nvSpPr>
          <p:spPr>
            <a:xfrm>
              <a:off x="5166052" y="2572678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97</a:t>
              </a:r>
            </a:p>
          </p:txBody>
        </p:sp>
        <p:sp>
          <p:nvSpPr>
            <p:cNvPr id="61" name="ZoneTexte 60"/>
            <p:cNvSpPr txBox="1"/>
            <p:nvPr/>
          </p:nvSpPr>
          <p:spPr>
            <a:xfrm>
              <a:off x="5789326" y="2726566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92</a:t>
              </a:r>
            </a:p>
          </p:txBody>
        </p:sp>
        <p:sp>
          <p:nvSpPr>
            <p:cNvPr id="62" name="ZoneTexte 61"/>
            <p:cNvSpPr txBox="1"/>
            <p:nvPr/>
          </p:nvSpPr>
          <p:spPr>
            <a:xfrm>
              <a:off x="6966276" y="2544269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98</a:t>
              </a:r>
            </a:p>
          </p:txBody>
        </p:sp>
        <p:sp>
          <p:nvSpPr>
            <p:cNvPr id="63" name="ZoneTexte 62"/>
            <p:cNvSpPr txBox="1"/>
            <p:nvPr/>
          </p:nvSpPr>
          <p:spPr>
            <a:xfrm>
              <a:off x="7621914" y="2589182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97</a:t>
              </a:r>
            </a:p>
          </p:txBody>
        </p:sp>
        <p:sp>
          <p:nvSpPr>
            <p:cNvPr id="64" name="ZoneTexte 63"/>
            <p:cNvSpPr txBox="1"/>
            <p:nvPr/>
          </p:nvSpPr>
          <p:spPr>
            <a:xfrm>
              <a:off x="615607" y="2634126"/>
              <a:ext cx="48282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400" dirty="0">
                  <a:solidFill>
                    <a:srgbClr val="333399"/>
                  </a:solidFill>
                  <a:latin typeface="+mn-lt"/>
                </a:rPr>
                <a:t>100</a:t>
              </a:r>
            </a:p>
          </p:txBody>
        </p:sp>
        <p:sp>
          <p:nvSpPr>
            <p:cNvPr id="65" name="ZoneTexte 64"/>
            <p:cNvSpPr txBox="1"/>
            <p:nvPr/>
          </p:nvSpPr>
          <p:spPr>
            <a:xfrm>
              <a:off x="714993" y="3240551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400" dirty="0">
                  <a:solidFill>
                    <a:srgbClr val="333399"/>
                  </a:solidFill>
                  <a:latin typeface="+mn-lt"/>
                </a:rPr>
                <a:t>80</a:t>
              </a:r>
            </a:p>
          </p:txBody>
        </p:sp>
        <p:sp>
          <p:nvSpPr>
            <p:cNvPr id="66" name="ZoneTexte 65"/>
            <p:cNvSpPr txBox="1"/>
            <p:nvPr/>
          </p:nvSpPr>
          <p:spPr>
            <a:xfrm>
              <a:off x="714993" y="3854913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400" dirty="0">
                  <a:solidFill>
                    <a:srgbClr val="333399"/>
                  </a:solidFill>
                  <a:latin typeface="+mn-lt"/>
                </a:rPr>
                <a:t>60</a:t>
              </a:r>
            </a:p>
          </p:txBody>
        </p:sp>
        <p:sp>
          <p:nvSpPr>
            <p:cNvPr id="67" name="ZoneTexte 66"/>
            <p:cNvSpPr txBox="1"/>
            <p:nvPr/>
          </p:nvSpPr>
          <p:spPr>
            <a:xfrm>
              <a:off x="714993" y="4471922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400" dirty="0">
                  <a:solidFill>
                    <a:srgbClr val="333399"/>
                  </a:solidFill>
                  <a:latin typeface="+mn-lt"/>
                </a:rPr>
                <a:t>40</a:t>
              </a:r>
            </a:p>
          </p:txBody>
        </p:sp>
        <p:sp>
          <p:nvSpPr>
            <p:cNvPr id="68" name="ZoneTexte 67"/>
            <p:cNvSpPr txBox="1"/>
            <p:nvPr/>
          </p:nvSpPr>
          <p:spPr>
            <a:xfrm>
              <a:off x="714993" y="5083638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400" dirty="0">
                  <a:solidFill>
                    <a:srgbClr val="333399"/>
                  </a:solidFill>
                  <a:latin typeface="+mn-lt"/>
                </a:rPr>
                <a:t>20</a:t>
              </a:r>
            </a:p>
          </p:txBody>
        </p:sp>
        <p:sp>
          <p:nvSpPr>
            <p:cNvPr id="69" name="ZoneTexte 68"/>
            <p:cNvSpPr txBox="1"/>
            <p:nvPr/>
          </p:nvSpPr>
          <p:spPr>
            <a:xfrm>
              <a:off x="814379" y="5699588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400" dirty="0">
                  <a:solidFill>
                    <a:srgbClr val="333399"/>
                  </a:solidFill>
                  <a:latin typeface="+mn-lt"/>
                </a:rPr>
                <a:t>0</a:t>
              </a:r>
            </a:p>
          </p:txBody>
        </p:sp>
        <p:grpSp>
          <p:nvGrpSpPr>
            <p:cNvPr id="70" name="Group 2"/>
            <p:cNvGrpSpPr>
              <a:grpSpLocks/>
            </p:cNvGrpSpPr>
            <p:nvPr/>
          </p:nvGrpSpPr>
          <p:grpSpPr bwMode="auto">
            <a:xfrm>
              <a:off x="1465263" y="2190748"/>
              <a:ext cx="6889750" cy="411164"/>
              <a:chOff x="1464975" y="1885946"/>
              <a:chExt cx="6889370" cy="411495"/>
            </a:xfrm>
          </p:grpSpPr>
          <p:sp>
            <p:nvSpPr>
              <p:cNvPr id="89" name="Left Bracket 5"/>
              <p:cNvSpPr>
                <a:spLocks/>
              </p:cNvSpPr>
              <p:nvPr/>
            </p:nvSpPr>
            <p:spPr bwMode="auto">
              <a:xfrm rot="16200000" flipH="1">
                <a:off x="2222026" y="1908821"/>
                <a:ext cx="137160" cy="640080"/>
              </a:xfrm>
              <a:prstGeom prst="leftBracket">
                <a:avLst>
                  <a:gd name="adj" fmla="val 0"/>
                </a:avLst>
              </a:prstGeom>
              <a:noFill/>
              <a:ln w="12700">
                <a:solidFill>
                  <a:srgbClr val="33339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rgbClr val="CC3300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rgbClr val="CC3300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28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3300"/>
                  </a:buClr>
                  <a:buChar char="•"/>
                  <a:defRPr sz="16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fr-FR" sz="1600" baseline="-25000">
                  <a:solidFill>
                    <a:srgbClr val="000066"/>
                  </a:solidFill>
                </a:endParaRPr>
              </a:p>
            </p:txBody>
          </p:sp>
          <p:sp>
            <p:nvSpPr>
              <p:cNvPr id="90" name="Left Bracket 5"/>
              <p:cNvSpPr>
                <a:spLocks/>
              </p:cNvSpPr>
              <p:nvPr/>
            </p:nvSpPr>
            <p:spPr bwMode="auto">
              <a:xfrm rot="16200000" flipH="1">
                <a:off x="7451129" y="1908821"/>
                <a:ext cx="137160" cy="640080"/>
              </a:xfrm>
              <a:prstGeom prst="leftBracket">
                <a:avLst>
                  <a:gd name="adj" fmla="val 0"/>
                </a:avLst>
              </a:prstGeom>
              <a:noFill/>
              <a:ln w="12700">
                <a:solidFill>
                  <a:srgbClr val="33339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rgbClr val="CC3300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rgbClr val="CC3300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28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3300"/>
                  </a:buClr>
                  <a:buChar char="•"/>
                  <a:defRPr sz="16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fr-FR" sz="1600" baseline="-25000">
                  <a:solidFill>
                    <a:srgbClr val="000066"/>
                  </a:solidFill>
                </a:endParaRPr>
              </a:p>
            </p:txBody>
          </p:sp>
          <p:sp>
            <p:nvSpPr>
              <p:cNvPr id="91" name="Left Bracket 5"/>
              <p:cNvSpPr>
                <a:spLocks/>
              </p:cNvSpPr>
              <p:nvPr/>
            </p:nvSpPr>
            <p:spPr bwMode="auto">
              <a:xfrm rot="16200000" flipH="1">
                <a:off x="3894204" y="1908821"/>
                <a:ext cx="137160" cy="640080"/>
              </a:xfrm>
              <a:prstGeom prst="leftBracket">
                <a:avLst>
                  <a:gd name="adj" fmla="val 0"/>
                </a:avLst>
              </a:prstGeom>
              <a:noFill/>
              <a:ln w="12700">
                <a:solidFill>
                  <a:srgbClr val="33339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rgbClr val="CC3300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rgbClr val="CC3300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28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3300"/>
                  </a:buClr>
                  <a:buChar char="•"/>
                  <a:defRPr sz="16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fr-FR" sz="1600" baseline="-25000">
                  <a:solidFill>
                    <a:srgbClr val="000066"/>
                  </a:solidFill>
                </a:endParaRPr>
              </a:p>
            </p:txBody>
          </p:sp>
          <p:sp>
            <p:nvSpPr>
              <p:cNvPr id="92" name="TextBox 24"/>
              <p:cNvSpPr txBox="1">
                <a:spLocks noChangeArrowheads="1"/>
              </p:cNvSpPr>
              <p:nvPr/>
            </p:nvSpPr>
            <p:spPr bwMode="auto">
              <a:xfrm>
                <a:off x="1464975" y="1885946"/>
                <a:ext cx="1668462" cy="2769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3300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rgbClr val="CC3300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28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3300"/>
                  </a:buClr>
                  <a:buChar char="•"/>
                  <a:defRPr sz="16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fr-FR" sz="1200" dirty="0">
                    <a:solidFill>
                      <a:srgbClr val="000066"/>
                    </a:solidFill>
                  </a:rPr>
                  <a:t>p &lt; 0,001</a:t>
                </a:r>
              </a:p>
            </p:txBody>
          </p:sp>
          <p:sp>
            <p:nvSpPr>
              <p:cNvPr id="93" name="TextBox 42"/>
              <p:cNvSpPr txBox="1">
                <a:spLocks noChangeArrowheads="1"/>
              </p:cNvSpPr>
              <p:nvPr/>
            </p:nvSpPr>
            <p:spPr bwMode="auto">
              <a:xfrm>
                <a:off x="6685883" y="1885946"/>
                <a:ext cx="1668462" cy="2769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3300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rgbClr val="CC3300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28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3300"/>
                  </a:buClr>
                  <a:buChar char="•"/>
                  <a:defRPr sz="16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fr-FR" sz="1200" dirty="0">
                    <a:solidFill>
                      <a:srgbClr val="000066"/>
                    </a:solidFill>
                  </a:rPr>
                  <a:t>p = NS</a:t>
                </a:r>
              </a:p>
            </p:txBody>
          </p:sp>
          <p:sp>
            <p:nvSpPr>
              <p:cNvPr id="94" name="TextBox 44"/>
              <p:cNvSpPr txBox="1">
                <a:spLocks noChangeArrowheads="1"/>
              </p:cNvSpPr>
              <p:nvPr/>
            </p:nvSpPr>
            <p:spPr bwMode="auto">
              <a:xfrm>
                <a:off x="3128552" y="1885946"/>
                <a:ext cx="1668462" cy="2769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3300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rgbClr val="CC3300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28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3300"/>
                  </a:buClr>
                  <a:buChar char="•"/>
                  <a:defRPr sz="16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fr-FR" sz="1200" dirty="0">
                    <a:solidFill>
                      <a:srgbClr val="000066"/>
                    </a:solidFill>
                  </a:rPr>
                  <a:t>p = 0,02</a:t>
                </a:r>
              </a:p>
            </p:txBody>
          </p:sp>
          <p:sp>
            <p:nvSpPr>
              <p:cNvPr id="95" name="TextBox 49"/>
              <p:cNvSpPr txBox="1">
                <a:spLocks noChangeArrowheads="1"/>
              </p:cNvSpPr>
              <p:nvPr/>
            </p:nvSpPr>
            <p:spPr bwMode="auto">
              <a:xfrm>
                <a:off x="4944652" y="1885946"/>
                <a:ext cx="1668462" cy="2769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3300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rgbClr val="CC3300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28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3300"/>
                  </a:buClr>
                  <a:buChar char="•"/>
                  <a:defRPr sz="16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fr-FR" sz="1200" dirty="0">
                    <a:solidFill>
                      <a:srgbClr val="000066"/>
                    </a:solidFill>
                  </a:rPr>
                  <a:t>p = 0,02</a:t>
                </a:r>
              </a:p>
            </p:txBody>
          </p:sp>
          <p:sp>
            <p:nvSpPr>
              <p:cNvPr id="96" name="Left Bracket 5"/>
              <p:cNvSpPr>
                <a:spLocks/>
              </p:cNvSpPr>
              <p:nvPr/>
            </p:nvSpPr>
            <p:spPr bwMode="auto">
              <a:xfrm rot="16200000" flipH="1">
                <a:off x="5710304" y="1908821"/>
                <a:ext cx="137160" cy="640080"/>
              </a:xfrm>
              <a:prstGeom prst="leftBracket">
                <a:avLst>
                  <a:gd name="adj" fmla="val 0"/>
                </a:avLst>
              </a:prstGeom>
              <a:noFill/>
              <a:ln w="12700">
                <a:solidFill>
                  <a:srgbClr val="33339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rgbClr val="CC3300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rgbClr val="CC3300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28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3300"/>
                  </a:buClr>
                  <a:buChar char="•"/>
                  <a:defRPr sz="16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fr-FR" sz="1600" baseline="-25000">
                  <a:solidFill>
                    <a:srgbClr val="000066"/>
                  </a:solidFill>
                </a:endParaRPr>
              </a:p>
            </p:txBody>
          </p:sp>
        </p:grpSp>
        <p:sp>
          <p:nvSpPr>
            <p:cNvPr id="71" name="Rectangle 8"/>
            <p:cNvSpPr>
              <a:spLocks noChangeArrowheads="1"/>
            </p:cNvSpPr>
            <p:nvPr/>
          </p:nvSpPr>
          <p:spPr bwMode="auto">
            <a:xfrm>
              <a:off x="1286483" y="1923803"/>
              <a:ext cx="16891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fr-FR" sz="1600" b="1" dirty="0" err="1">
                  <a:solidFill>
                    <a:srgbClr val="0070C0"/>
                  </a:solidFill>
                  <a:latin typeface="+mj-lt"/>
                </a:rPr>
                <a:t>Critère</a:t>
              </a:r>
              <a:r>
                <a:rPr lang="en-US" altLang="fr-FR" sz="1600" b="1" dirty="0">
                  <a:solidFill>
                    <a:srgbClr val="0070C0"/>
                  </a:solidFill>
                  <a:latin typeface="+mj-lt"/>
                </a:rPr>
                <a:t> principal</a:t>
              </a:r>
              <a:endParaRPr lang="en-US" altLang="fr-FR" b="1" dirty="0">
                <a:solidFill>
                  <a:srgbClr val="0070C0"/>
                </a:solidFill>
                <a:latin typeface="+mj-lt"/>
              </a:endParaRPr>
            </a:p>
          </p:txBody>
        </p:sp>
        <p:sp>
          <p:nvSpPr>
            <p:cNvPr id="72" name="TextBox 38"/>
            <p:cNvSpPr txBox="1">
              <a:spLocks noChangeArrowheads="1"/>
            </p:cNvSpPr>
            <p:nvPr/>
          </p:nvSpPr>
          <p:spPr bwMode="auto">
            <a:xfrm>
              <a:off x="2961668" y="6292606"/>
              <a:ext cx="1668462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b">
              <a:spAutoFit/>
            </a:bodyPr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fr-FR" sz="1200" b="1" dirty="0">
                  <a:solidFill>
                    <a:srgbClr val="333399"/>
                  </a:solidFill>
                </a:rPr>
                <a:t>0,5 à 12,3 </a:t>
              </a:r>
            </a:p>
          </p:txBody>
        </p:sp>
        <p:sp>
          <p:nvSpPr>
            <p:cNvPr id="73" name="TextBox 39"/>
            <p:cNvSpPr txBox="1">
              <a:spLocks noChangeArrowheads="1"/>
            </p:cNvSpPr>
            <p:nvPr/>
          </p:nvSpPr>
          <p:spPr bwMode="auto">
            <a:xfrm>
              <a:off x="4935538" y="6292606"/>
              <a:ext cx="1668462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b">
              <a:spAutoFit/>
            </a:bodyPr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fr-FR" sz="1200" b="1" dirty="0">
                  <a:solidFill>
                    <a:srgbClr val="333399"/>
                  </a:solidFill>
                </a:rPr>
                <a:t>0,9 à 9,2 </a:t>
              </a:r>
            </a:p>
          </p:txBody>
        </p:sp>
        <p:sp>
          <p:nvSpPr>
            <p:cNvPr id="74" name="TextBox 40"/>
            <p:cNvSpPr txBox="1">
              <a:spLocks noChangeArrowheads="1"/>
            </p:cNvSpPr>
            <p:nvPr/>
          </p:nvSpPr>
          <p:spPr bwMode="auto">
            <a:xfrm>
              <a:off x="6692900" y="6292606"/>
              <a:ext cx="1668463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b">
              <a:spAutoFit/>
            </a:bodyPr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fr-FR" sz="1200" b="1" dirty="0">
                  <a:solidFill>
                    <a:srgbClr val="333399"/>
                  </a:solidFill>
                </a:rPr>
                <a:t>-1,9 à 3,9</a:t>
              </a:r>
            </a:p>
          </p:txBody>
        </p:sp>
        <p:sp>
          <p:nvSpPr>
            <p:cNvPr id="75" name="TextBox 41"/>
            <p:cNvSpPr txBox="1">
              <a:spLocks noChangeArrowheads="1"/>
            </p:cNvSpPr>
            <p:nvPr/>
          </p:nvSpPr>
          <p:spPr bwMode="auto">
            <a:xfrm>
              <a:off x="1551578" y="6276240"/>
              <a:ext cx="964292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b">
              <a:spAutoFit/>
            </a:bodyPr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fr-FR" sz="1200" b="1" dirty="0">
                  <a:solidFill>
                    <a:srgbClr val="333399"/>
                  </a:solidFill>
                </a:rPr>
                <a:t> 1,6 à 6,7 </a:t>
              </a:r>
            </a:p>
          </p:txBody>
        </p:sp>
        <p:sp>
          <p:nvSpPr>
            <p:cNvPr id="76" name="TextBox 53"/>
            <p:cNvSpPr txBox="1">
              <a:spLocks noChangeArrowheads="1"/>
            </p:cNvSpPr>
            <p:nvPr/>
          </p:nvSpPr>
          <p:spPr bwMode="auto">
            <a:xfrm>
              <a:off x="301625" y="6292606"/>
              <a:ext cx="1668463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b">
              <a:spAutoFit/>
            </a:bodyPr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fr-FR" sz="1200" b="1" dirty="0">
                  <a:solidFill>
                    <a:srgbClr val="333399"/>
                  </a:solidFill>
                </a:rPr>
                <a:t> IC 95 % =</a:t>
              </a:r>
            </a:p>
          </p:txBody>
        </p:sp>
        <p:sp>
          <p:nvSpPr>
            <p:cNvPr id="77" name="TextBox 25"/>
            <p:cNvSpPr txBox="1">
              <a:spLocks noChangeArrowheads="1"/>
            </p:cNvSpPr>
            <p:nvPr/>
          </p:nvSpPr>
          <p:spPr bwMode="auto">
            <a:xfrm>
              <a:off x="1414709" y="5686790"/>
              <a:ext cx="614362" cy="1661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US" altLang="fr-FR" sz="1200" dirty="0">
                  <a:solidFill>
                    <a:schemeClr val="bg1"/>
                  </a:solidFill>
                </a:rPr>
                <a:t>959</a:t>
              </a:r>
            </a:p>
          </p:txBody>
        </p:sp>
        <p:sp>
          <p:nvSpPr>
            <p:cNvPr id="78" name="TextBox 27"/>
            <p:cNvSpPr txBox="1">
              <a:spLocks noChangeArrowheads="1"/>
            </p:cNvSpPr>
            <p:nvPr/>
          </p:nvSpPr>
          <p:spPr bwMode="auto">
            <a:xfrm>
              <a:off x="2091228" y="5686790"/>
              <a:ext cx="587375" cy="1661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US" altLang="fr-FR" sz="1200" dirty="0">
                  <a:solidFill>
                    <a:schemeClr val="bg1"/>
                  </a:solidFill>
                </a:rPr>
                <a:t>477</a:t>
              </a:r>
            </a:p>
          </p:txBody>
        </p:sp>
        <p:sp>
          <p:nvSpPr>
            <p:cNvPr id="79" name="TextBox 28"/>
            <p:cNvSpPr txBox="1">
              <a:spLocks noChangeArrowheads="1"/>
            </p:cNvSpPr>
            <p:nvPr/>
          </p:nvSpPr>
          <p:spPr bwMode="auto">
            <a:xfrm>
              <a:off x="6848475" y="5686790"/>
              <a:ext cx="584200" cy="1661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US" altLang="fr-FR" sz="1200" dirty="0">
                  <a:solidFill>
                    <a:schemeClr val="bg1"/>
                  </a:solidFill>
                </a:rPr>
                <a:t>306</a:t>
              </a:r>
            </a:p>
          </p:txBody>
        </p:sp>
        <p:sp>
          <p:nvSpPr>
            <p:cNvPr id="80" name="TextBox 29"/>
            <p:cNvSpPr txBox="1">
              <a:spLocks noChangeArrowheads="1"/>
            </p:cNvSpPr>
            <p:nvPr/>
          </p:nvSpPr>
          <p:spPr bwMode="auto">
            <a:xfrm>
              <a:off x="7470775" y="5686790"/>
              <a:ext cx="630238" cy="1661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US" altLang="fr-FR" sz="1200" dirty="0">
                  <a:solidFill>
                    <a:schemeClr val="bg1"/>
                  </a:solidFill>
                </a:rPr>
                <a:t>153</a:t>
              </a:r>
            </a:p>
          </p:txBody>
        </p:sp>
        <p:sp>
          <p:nvSpPr>
            <p:cNvPr id="81" name="TextBox 32"/>
            <p:cNvSpPr txBox="1">
              <a:spLocks noChangeArrowheads="1"/>
            </p:cNvSpPr>
            <p:nvPr/>
          </p:nvSpPr>
          <p:spPr bwMode="auto">
            <a:xfrm>
              <a:off x="3228122" y="5686790"/>
              <a:ext cx="584200" cy="1661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US" altLang="fr-FR" sz="1200" dirty="0">
                  <a:solidFill>
                    <a:schemeClr val="bg1"/>
                  </a:solidFill>
                </a:rPr>
                <a:t>251</a:t>
              </a:r>
            </a:p>
          </p:txBody>
        </p:sp>
        <p:sp>
          <p:nvSpPr>
            <p:cNvPr id="82" name="TextBox 33"/>
            <p:cNvSpPr txBox="1">
              <a:spLocks noChangeArrowheads="1"/>
            </p:cNvSpPr>
            <p:nvPr/>
          </p:nvSpPr>
          <p:spPr bwMode="auto">
            <a:xfrm>
              <a:off x="3885591" y="5686790"/>
              <a:ext cx="630237" cy="1661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US" altLang="fr-FR" sz="1200" dirty="0">
                  <a:solidFill>
                    <a:schemeClr val="bg1"/>
                  </a:solidFill>
                </a:rPr>
                <a:t>125</a:t>
              </a:r>
            </a:p>
          </p:txBody>
        </p:sp>
        <p:sp>
          <p:nvSpPr>
            <p:cNvPr id="83" name="TextBox 34"/>
            <p:cNvSpPr txBox="1">
              <a:spLocks noChangeArrowheads="1"/>
            </p:cNvSpPr>
            <p:nvPr/>
          </p:nvSpPr>
          <p:spPr bwMode="auto">
            <a:xfrm>
              <a:off x="5051060" y="5686790"/>
              <a:ext cx="582612" cy="1661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US" altLang="fr-FR" sz="1200" dirty="0">
                  <a:solidFill>
                    <a:schemeClr val="bg1"/>
                  </a:solidFill>
                </a:rPr>
                <a:t>402</a:t>
              </a:r>
            </a:p>
          </p:txBody>
        </p:sp>
        <p:sp>
          <p:nvSpPr>
            <p:cNvPr id="84" name="TextBox 35"/>
            <p:cNvSpPr txBox="1">
              <a:spLocks noChangeArrowheads="1"/>
            </p:cNvSpPr>
            <p:nvPr/>
          </p:nvSpPr>
          <p:spPr bwMode="auto">
            <a:xfrm>
              <a:off x="5695218" y="5686790"/>
              <a:ext cx="631825" cy="1661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US" altLang="fr-FR" sz="1200" dirty="0">
                  <a:solidFill>
                    <a:schemeClr val="bg1"/>
                  </a:solidFill>
                </a:rPr>
                <a:t>199</a:t>
              </a:r>
            </a:p>
          </p:txBody>
        </p:sp>
        <p:sp>
          <p:nvSpPr>
            <p:cNvPr id="85" name="ZoneTexte 84"/>
            <p:cNvSpPr txBox="1"/>
            <p:nvPr/>
          </p:nvSpPr>
          <p:spPr>
            <a:xfrm>
              <a:off x="1055422" y="5872528"/>
              <a:ext cx="20263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333399"/>
                  </a:solidFill>
                  <a:latin typeface="+mn-lt"/>
                </a:rPr>
                <a:t>Tous schémas antérieurs</a:t>
              </a:r>
            </a:p>
          </p:txBody>
        </p:sp>
        <p:sp>
          <p:nvSpPr>
            <p:cNvPr id="86" name="ZoneTexte 85"/>
            <p:cNvSpPr txBox="1"/>
            <p:nvPr/>
          </p:nvSpPr>
          <p:spPr>
            <a:xfrm>
              <a:off x="3209116" y="5872528"/>
              <a:ext cx="13267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333399"/>
                  </a:solidFill>
                  <a:latin typeface="+mn-lt"/>
                </a:rPr>
                <a:t>EFV/FTC/TDF</a:t>
              </a:r>
            </a:p>
            <a:p>
              <a:pPr algn="ctr"/>
              <a:r>
                <a:rPr lang="fr-FR" sz="1200" b="1" dirty="0">
                  <a:solidFill>
                    <a:srgbClr val="333399"/>
                  </a:solidFill>
                  <a:latin typeface="+mn-lt"/>
                </a:rPr>
                <a:t>avant inclusion</a:t>
              </a:r>
            </a:p>
          </p:txBody>
        </p:sp>
        <p:sp>
          <p:nvSpPr>
            <p:cNvPr id="87" name="ZoneTexte 86"/>
            <p:cNvSpPr txBox="1"/>
            <p:nvPr/>
          </p:nvSpPr>
          <p:spPr>
            <a:xfrm>
              <a:off x="4732923" y="5872528"/>
              <a:ext cx="184839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333399"/>
                  </a:solidFill>
                  <a:latin typeface="+mn-lt"/>
                </a:rPr>
                <a:t>ATV boosté + FTC/TDF</a:t>
              </a:r>
            </a:p>
            <a:p>
              <a:pPr algn="ctr"/>
              <a:r>
                <a:rPr lang="fr-FR" sz="1200" b="1" dirty="0">
                  <a:solidFill>
                    <a:srgbClr val="333399"/>
                  </a:solidFill>
                  <a:latin typeface="+mn-lt"/>
                </a:rPr>
                <a:t>avant inclusion </a:t>
              </a:r>
            </a:p>
          </p:txBody>
        </p:sp>
        <p:sp>
          <p:nvSpPr>
            <p:cNvPr id="88" name="ZoneTexte 87"/>
            <p:cNvSpPr txBox="1"/>
            <p:nvPr/>
          </p:nvSpPr>
          <p:spPr>
            <a:xfrm>
              <a:off x="6795307" y="5872528"/>
              <a:ext cx="136999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333399"/>
                  </a:solidFill>
                  <a:latin typeface="+mn-lt"/>
                </a:rPr>
                <a:t>E/C/F/TDF</a:t>
              </a:r>
            </a:p>
            <a:p>
              <a:pPr algn="ctr"/>
              <a:r>
                <a:rPr lang="fr-FR" sz="1200" b="1" dirty="0">
                  <a:solidFill>
                    <a:srgbClr val="333399"/>
                  </a:solidFill>
                  <a:latin typeface="+mn-lt"/>
                </a:rPr>
                <a:t>Avant inclusion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32543253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4" name="Text Box 2"/>
          <p:cNvSpPr txBox="1">
            <a:spLocks noChangeArrowheads="1"/>
          </p:cNvSpPr>
          <p:nvPr/>
        </p:nvSpPr>
        <p:spPr bwMode="auto">
          <a:xfrm>
            <a:off x="634745" y="1100138"/>
            <a:ext cx="786183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2400" b="1" dirty="0">
                <a:latin typeface="Calibri" panose="020F0502020204030204" pitchFamily="34" charset="0"/>
              </a:rPr>
              <a:t>Modifications de la densité minérale osseuse entre J0 et S48</a:t>
            </a:r>
          </a:p>
        </p:txBody>
      </p:sp>
      <p:sp>
        <p:nvSpPr>
          <p:cNvPr id="5" name="ZoneTexte 69"/>
          <p:cNvSpPr txBox="1">
            <a:spLocks noChangeArrowheads="1"/>
          </p:cNvSpPr>
          <p:nvPr/>
        </p:nvSpPr>
        <p:spPr bwMode="auto">
          <a:xfrm>
            <a:off x="4859338" y="6542088"/>
            <a:ext cx="4241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i="1" dirty="0"/>
              <a:t>Mills A. Lancet </a:t>
            </a:r>
            <a:r>
              <a:rPr lang="en-GB" altLang="fr-FR" sz="1200" i="1" dirty="0" err="1"/>
              <a:t>Infec</a:t>
            </a:r>
            <a:r>
              <a:rPr lang="en-GB" altLang="fr-FR" sz="1200" i="1" dirty="0"/>
              <a:t> Dis 2016;16:43-52 </a:t>
            </a:r>
          </a:p>
        </p:txBody>
      </p:sp>
      <p:sp>
        <p:nvSpPr>
          <p:cNvPr id="6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GS-US-292-0109</a:t>
            </a:r>
          </a:p>
        </p:txBody>
      </p:sp>
      <p:graphicFrame>
        <p:nvGraphicFramePr>
          <p:cNvPr id="8" name="Group 7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6023774"/>
              </p:ext>
            </p:extLst>
          </p:nvPr>
        </p:nvGraphicFramePr>
        <p:xfrm>
          <a:off x="395288" y="1578935"/>
          <a:ext cx="8353426" cy="4536696"/>
        </p:xfrm>
        <a:graphic>
          <a:graphicData uri="http://schemas.openxmlformats.org/drawingml/2006/table">
            <a:tbl>
              <a:tblPr/>
              <a:tblGrid>
                <a:gridCol w="3554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6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6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86014">
                  <a:extLst>
                    <a:ext uri="{9D8B030D-6E8A-4147-A177-3AD203B41FA5}">
                      <a16:colId xmlns:a16="http://schemas.microsoft.com/office/drawing/2014/main" val="3854977211"/>
                    </a:ext>
                  </a:extLst>
                </a:gridCol>
              </a:tblGrid>
              <a:tr h="52692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ＭＳ Ｐゴシック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charset="-128"/>
                        </a:rPr>
                        <a:t>E/C/F/TAF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charset="-128"/>
                        </a:rPr>
                        <a:t>Schémas avec TDF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+mj-lt"/>
                          <a:ea typeface="ＭＳ Ｐゴシック" charset="-128"/>
                        </a:rPr>
                        <a:t>Différence des moyennes géométriques (IC 95 %)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8016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Modification DMO Hanche (n)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869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428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6924">
                <a:tc>
                  <a:txBody>
                    <a:bodyPr/>
                    <a:lstStyle>
                      <a:lvl1pPr marL="342900" indent="-3429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Modification moyenne T-score depuis J0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0,11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- 0,02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0,13 (0,10 – 0,15) ; </a:t>
                      </a:r>
                      <a:br>
                        <a:rPr kumimoji="0" lang="fr-FR" alt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</a:br>
                      <a:r>
                        <a:rPr kumimoji="0" lang="fr-FR" alt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p &lt; 0,0001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6924">
                <a:tc>
                  <a:txBody>
                    <a:bodyPr/>
                    <a:lstStyle>
                      <a:lvl1pPr marL="342900" indent="-3429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% de modification depuis J0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1,47 %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- 0,34 %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1,81 (1,49 – 2,13) ; </a:t>
                      </a:r>
                      <a:br>
                        <a:rPr kumimoji="0" lang="fr-FR" alt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</a:br>
                      <a:r>
                        <a:rPr kumimoji="0" lang="fr-FR" alt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p &lt; 0,0001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6924">
                <a:tc>
                  <a:txBody>
                    <a:bodyPr/>
                    <a:lstStyle>
                      <a:lvl1pPr marL="342900" indent="-3429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Augmentation &lt; 3 % de la DMO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Augmentation &gt; 3 %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56 %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21 %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38 %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8 %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p &lt; 0,0001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8016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Modification DMO rachis (N)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881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436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6924">
                <a:tc>
                  <a:txBody>
                    <a:bodyPr/>
                    <a:lstStyle>
                      <a:lvl1pPr marL="342900" indent="-3429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Modification moyenne T-score depuis J0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0,17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- 0,02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0,19 (0,16 – 0,23) ; </a:t>
                      </a:r>
                      <a:br>
                        <a:rPr kumimoji="0" lang="fr-FR" alt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</a:br>
                      <a:r>
                        <a:rPr kumimoji="0" lang="fr-FR" alt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p &lt; 0,0001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6924">
                <a:tc>
                  <a:txBody>
                    <a:bodyPr/>
                    <a:lstStyle>
                      <a:lvl1pPr marL="342900" indent="-3429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% de modification depuis J0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1,56 %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- 0,44 %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2,00 (1,55 – 2,45) ; </a:t>
                      </a:r>
                      <a:br>
                        <a:rPr kumimoji="0" lang="fr-FR" alt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</a:br>
                      <a:r>
                        <a:rPr kumimoji="0" lang="fr-FR" alt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p &lt; 0,0001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6924">
                <a:tc>
                  <a:txBody>
                    <a:bodyPr/>
                    <a:lstStyle>
                      <a:lvl1pPr marL="342900" indent="-3429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Augmentation &lt; 3 % de la DMO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Augmentation &gt; 3 %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41 %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33 %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34 %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13 %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 p &lt; 0,0001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203200" y="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914400">
              <a:defRPr/>
            </a:pPr>
            <a:r>
              <a:rPr lang="fr-FR" sz="3200" b="1" kern="0" dirty="0">
                <a:solidFill>
                  <a:srgbClr val="333399"/>
                </a:solidFill>
                <a:latin typeface="+mj-lt"/>
                <a:ea typeface="ＭＳ Ｐゴシック" pitchFamily="-65" charset="-128"/>
                <a:cs typeface="ＭＳ Ｐゴシック" pitchFamily="-65" charset="-128"/>
              </a:rPr>
              <a:t>Etude GS-US-292-0109 : switch TDF pour TAF</a:t>
            </a:r>
          </a:p>
        </p:txBody>
      </p:sp>
    </p:spTree>
    <p:extLst>
      <p:ext uri="{BB962C8B-B14F-4D97-AF65-F5344CB8AC3E}">
        <p14:creationId xmlns:p14="http://schemas.microsoft.com/office/powerpoint/2010/main" val="29751126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80" name="Text Box 2"/>
          <p:cNvSpPr txBox="1">
            <a:spLocks noChangeArrowheads="1"/>
          </p:cNvSpPr>
          <p:nvPr/>
        </p:nvSpPr>
        <p:spPr bwMode="auto">
          <a:xfrm>
            <a:off x="634735" y="1100138"/>
            <a:ext cx="786183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2400" b="1" dirty="0">
                <a:latin typeface="Calibri" panose="020F0502020204030204" pitchFamily="34" charset="0"/>
              </a:rPr>
              <a:t>Modifications de la densité minérale osseuse entre J0 et S48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2400" b="1" dirty="0">
                <a:latin typeface="Calibri" panose="020F0502020204030204" pitchFamily="34" charset="0"/>
              </a:rPr>
              <a:t>c</a:t>
            </a:r>
            <a:r>
              <a:rPr lang="en-US" altLang="fr-FR" sz="2400" b="1" dirty="0" err="1">
                <a:latin typeface="Calibri" panose="020F0502020204030204" pitchFamily="34" charset="0"/>
              </a:rPr>
              <a:t>hez</a:t>
            </a:r>
            <a:r>
              <a:rPr lang="en-US" altLang="fr-FR" sz="2400" b="1" dirty="0">
                <a:latin typeface="Calibri" panose="020F0502020204030204" pitchFamily="34" charset="0"/>
              </a:rPr>
              <a:t> les patients </a:t>
            </a:r>
            <a:r>
              <a:rPr lang="fr-FR" altLang="fr-FR" sz="2400" b="1" dirty="0">
                <a:latin typeface="Calibri" panose="020F0502020204030204" pitchFamily="34" charset="0"/>
              </a:rPr>
              <a:t>préalablement </a:t>
            </a:r>
            <a:r>
              <a:rPr lang="en-US" altLang="fr-FR" sz="2400" b="1" dirty="0">
                <a:latin typeface="Calibri" panose="020F0502020204030204" pitchFamily="34" charset="0"/>
              </a:rPr>
              <a:t>sous ATV + r + FTC/TDF </a:t>
            </a:r>
          </a:p>
        </p:txBody>
      </p:sp>
      <p:sp>
        <p:nvSpPr>
          <p:cNvPr id="5" name="ZoneTexte 69"/>
          <p:cNvSpPr txBox="1">
            <a:spLocks noChangeArrowheads="1"/>
          </p:cNvSpPr>
          <p:nvPr/>
        </p:nvSpPr>
        <p:spPr bwMode="auto">
          <a:xfrm>
            <a:off x="4859338" y="6542088"/>
            <a:ext cx="4241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i="1" dirty="0"/>
              <a:t>Mills A. Lancet </a:t>
            </a:r>
            <a:r>
              <a:rPr lang="en-GB" altLang="fr-FR" sz="1200" i="1" dirty="0" err="1"/>
              <a:t>Infec</a:t>
            </a:r>
            <a:r>
              <a:rPr lang="en-GB" altLang="fr-FR" sz="1200" i="1" dirty="0"/>
              <a:t> Dis 2016;16:43-52 </a:t>
            </a:r>
          </a:p>
        </p:txBody>
      </p:sp>
      <p:sp>
        <p:nvSpPr>
          <p:cNvPr id="6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GS-US-292-0109</a:t>
            </a:r>
          </a:p>
        </p:txBody>
      </p:sp>
      <p:graphicFrame>
        <p:nvGraphicFramePr>
          <p:cNvPr id="8" name="Group 7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7147159"/>
              </p:ext>
            </p:extLst>
          </p:nvPr>
        </p:nvGraphicFramePr>
        <p:xfrm>
          <a:off x="395288" y="2179892"/>
          <a:ext cx="8353425" cy="4009614"/>
        </p:xfrm>
        <a:graphic>
          <a:graphicData uri="http://schemas.openxmlformats.org/drawingml/2006/table">
            <a:tbl>
              <a:tblPr/>
              <a:tblGrid>
                <a:gridCol w="47863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55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028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91433" marR="91433"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charset="0"/>
                          <a:cs typeface="ＭＳ Ｐゴシック" charset="0"/>
                        </a:rPr>
                        <a:t>E/C/F/TAF</a:t>
                      </a:r>
                    </a:p>
                  </a:txBody>
                  <a:tcPr marL="91433" marR="91433" marT="45711" marB="45711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charset="0"/>
                          <a:cs typeface="ＭＳ Ｐゴシック" charset="0"/>
                        </a:rPr>
                        <a:t>ATV + r + FTC/TDF</a:t>
                      </a:r>
                    </a:p>
                  </a:txBody>
                  <a:tcPr marL="91433" marR="91433" marT="45711" marB="45711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028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Modification moyenne DMO hanche (n)</a:t>
                      </a:r>
                    </a:p>
                  </a:txBody>
                  <a:tcPr marL="91433" marR="91433"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41</a:t>
                      </a:r>
                    </a:p>
                  </a:txBody>
                  <a:tcPr marL="91433" marR="91433" marT="45711" marB="45711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13</a:t>
                      </a:r>
                    </a:p>
                  </a:txBody>
                  <a:tcPr marL="91433" marR="91433" marT="45711" marB="45711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0282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Au cours des 144 semaines de traitement antérieur par ATV + r + FTC/TDF</a:t>
                      </a:r>
                    </a:p>
                  </a:txBody>
                  <a:tcPr marL="91433" marR="91433"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- 4,58 %</a:t>
                      </a:r>
                    </a:p>
                  </a:txBody>
                  <a:tcPr marL="91433" marR="91433" marT="45711" marB="45711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0282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% de modification entre J0 et S48</a:t>
                      </a:r>
                    </a:p>
                  </a:txBody>
                  <a:tcPr marL="91433" marR="91433"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+ 1,35 %</a:t>
                      </a:r>
                    </a:p>
                  </a:txBody>
                  <a:tcPr marL="91433" marR="91433" marT="45711" marB="45711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- 0,77 %</a:t>
                      </a:r>
                    </a:p>
                  </a:txBody>
                  <a:tcPr marL="91433" marR="91433" marT="45711" marB="45711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028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Modification moyenne DMO rachis (n)</a:t>
                      </a:r>
                    </a:p>
                  </a:txBody>
                  <a:tcPr marL="91433" marR="91433"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42</a:t>
                      </a:r>
                    </a:p>
                  </a:txBody>
                  <a:tcPr marL="91433" marR="91433" marT="45711" marB="45711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16</a:t>
                      </a:r>
                    </a:p>
                  </a:txBody>
                  <a:tcPr marL="91433" marR="91433" marT="45711" marB="45711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0282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Au cours des 144 semaines de traitement antérieur par ATV + r + FTC/TDF</a:t>
                      </a:r>
                    </a:p>
                  </a:txBody>
                  <a:tcPr marL="91433" marR="91433"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- 3,1 %</a:t>
                      </a:r>
                    </a:p>
                  </a:txBody>
                  <a:tcPr marL="91433" marR="91433" marT="45711" marB="45711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0282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% de modification entre J0 et S48</a:t>
                      </a:r>
                    </a:p>
                  </a:txBody>
                  <a:tcPr marL="91433" marR="91433"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+ 2,83 %</a:t>
                      </a:r>
                    </a:p>
                  </a:txBody>
                  <a:tcPr marL="91433" marR="91433" marT="45711" marB="45711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- 0,74 %</a:t>
                      </a:r>
                    </a:p>
                  </a:txBody>
                  <a:tcPr marL="91433" marR="91433" marT="45711" marB="45711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203200" y="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914400">
              <a:defRPr/>
            </a:pPr>
            <a:r>
              <a:rPr lang="fr-FR" sz="3200" b="1" kern="0" dirty="0">
                <a:solidFill>
                  <a:srgbClr val="333399"/>
                </a:solidFill>
                <a:latin typeface="+mj-lt"/>
                <a:ea typeface="ＭＳ Ｐゴシック" pitchFamily="-65" charset="-128"/>
                <a:cs typeface="ＭＳ Ｐゴシック" pitchFamily="-65" charset="-128"/>
              </a:rPr>
              <a:t>Etude GS-US-292-0109 : switch TDF pour TAF</a:t>
            </a:r>
          </a:p>
        </p:txBody>
      </p:sp>
    </p:spTree>
    <p:extLst>
      <p:ext uri="{BB962C8B-B14F-4D97-AF65-F5344CB8AC3E}">
        <p14:creationId xmlns:p14="http://schemas.microsoft.com/office/powerpoint/2010/main" val="3172945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AutoShape 165"/>
          <p:cNvSpPr>
            <a:spLocks noChangeArrowheads="1"/>
          </p:cNvSpPr>
          <p:nvPr/>
        </p:nvSpPr>
        <p:spPr bwMode="auto">
          <a:xfrm>
            <a:off x="2211308" y="1732136"/>
            <a:ext cx="5274692" cy="292344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rgbClr val="D0D0F0"/>
            </a:solidFill>
            <a:round/>
            <a:headEnd/>
            <a:tailEnd/>
          </a:ln>
          <a:effectLst>
            <a:prstShdw prst="shdw17" dist="17961" dir="2700000">
              <a:srgbClr val="7D7D90">
                <a:alpha val="74997"/>
              </a:srgbClr>
            </a:prstShdw>
          </a:effec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defTabSz="914400" eaLnBrk="1" hangingPunct="1">
              <a:spcBef>
                <a:spcPct val="0"/>
              </a:spcBef>
              <a:buClrTx/>
              <a:buFontTx/>
              <a:buNone/>
            </a:pPr>
            <a:endParaRPr lang="fr-FR" altLang="fr-FR" sz="1800">
              <a:solidFill>
                <a:srgbClr val="000066"/>
              </a:solidFill>
              <a:latin typeface="+mj-lt"/>
            </a:endParaRPr>
          </a:p>
        </p:txBody>
      </p:sp>
      <p:sp>
        <p:nvSpPr>
          <p:cNvPr id="128002" name="Title 1"/>
          <p:cNvSpPr>
            <a:spLocks noGrp="1"/>
          </p:cNvSpPr>
          <p:nvPr>
            <p:ph type="title"/>
          </p:nvPr>
        </p:nvSpPr>
        <p:spPr>
          <a:xfrm>
            <a:off x="0" y="1058694"/>
            <a:ext cx="9099550" cy="677862"/>
          </a:xfrm>
        </p:spPr>
        <p:txBody>
          <a:bodyPr/>
          <a:lstStyle/>
          <a:p>
            <a:pPr algn="ctr">
              <a:defRPr/>
            </a:pPr>
            <a:r>
              <a:rPr lang="fr-FR" sz="2300" dirty="0">
                <a:solidFill>
                  <a:srgbClr val="CC3300"/>
                </a:solidFill>
                <a:ea typeface="+mj-ea"/>
              </a:rPr>
              <a:t>Modification du diagnostic d’ostéopénie/ostéoporose (selon le T-Score)</a:t>
            </a:r>
          </a:p>
        </p:txBody>
      </p:sp>
      <p:grpSp>
        <p:nvGrpSpPr>
          <p:cNvPr id="32772" name="Group 12"/>
          <p:cNvGrpSpPr>
            <a:grpSpLocks/>
          </p:cNvGrpSpPr>
          <p:nvPr/>
        </p:nvGrpSpPr>
        <p:grpSpPr bwMode="auto">
          <a:xfrm>
            <a:off x="2439990" y="1713329"/>
            <a:ext cx="5158304" cy="321039"/>
            <a:chOff x="2781107" y="1276825"/>
            <a:chExt cx="4836144" cy="296004"/>
          </a:xfrm>
        </p:grpSpPr>
        <p:sp>
          <p:nvSpPr>
            <p:cNvPr id="128006" name="TextBox 9"/>
            <p:cNvSpPr txBox="1">
              <a:spLocks noChangeArrowheads="1"/>
            </p:cNvSpPr>
            <p:nvPr/>
          </p:nvSpPr>
          <p:spPr bwMode="auto">
            <a:xfrm>
              <a:off x="2930351" y="1276825"/>
              <a:ext cx="4686900" cy="296004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tIns="0" bIns="0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14400" eaLnBrk="1" hangingPunct="1">
                <a:defRPr/>
              </a:pPr>
              <a:r>
                <a:rPr lang="fr-FR" b="1" dirty="0">
                  <a:solidFill>
                    <a:srgbClr val="333399"/>
                  </a:solidFill>
                  <a:latin typeface="+mj-lt"/>
                  <a:ea typeface="+mn-ea"/>
                  <a:cs typeface="Arial" charset="0"/>
                </a:rPr>
                <a:t>Normal               </a:t>
              </a:r>
              <a:r>
                <a:rPr lang="fr-FR" b="1" dirty="0" err="1">
                  <a:solidFill>
                    <a:srgbClr val="333399"/>
                  </a:solidFill>
                  <a:latin typeface="+mj-lt"/>
                  <a:ea typeface="+mn-ea"/>
                  <a:cs typeface="Arial" charset="0"/>
                </a:rPr>
                <a:t>Osteopénie</a:t>
              </a:r>
              <a:r>
                <a:rPr lang="fr-FR" b="1" dirty="0">
                  <a:solidFill>
                    <a:srgbClr val="333399"/>
                  </a:solidFill>
                  <a:latin typeface="+mj-lt"/>
                  <a:ea typeface="+mn-ea"/>
                  <a:cs typeface="Arial" charset="0"/>
                </a:rPr>
                <a:t>               Ostéoporose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116365" y="1351622"/>
              <a:ext cx="149244" cy="146411"/>
            </a:xfrm>
            <a:prstGeom prst="rect">
              <a:avLst/>
            </a:prstGeom>
            <a:solidFill>
              <a:srgbClr val="FFC000"/>
            </a:solidFill>
            <a:ln w="19050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764401" y="1351622"/>
              <a:ext cx="149244" cy="146411"/>
            </a:xfrm>
            <a:prstGeom prst="rect">
              <a:avLst/>
            </a:prstGeom>
            <a:solidFill>
              <a:srgbClr val="7030A0"/>
            </a:solidFill>
            <a:ln w="19050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781107" y="1351622"/>
              <a:ext cx="149244" cy="146411"/>
            </a:xfrm>
            <a:prstGeom prst="rect">
              <a:avLst/>
            </a:prstGeom>
            <a:solidFill>
              <a:srgbClr val="00B050"/>
            </a:solidFill>
            <a:ln w="19050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 dirty="0">
                <a:solidFill>
                  <a:srgbClr val="333399"/>
                </a:solidFill>
                <a:latin typeface="+mj-lt"/>
              </a:endParaRPr>
            </a:p>
          </p:txBody>
        </p:sp>
      </p:grpSp>
      <p:sp>
        <p:nvSpPr>
          <p:cNvPr id="32778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35000" y="6104022"/>
            <a:ext cx="8547100" cy="4572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fr-FR" altLang="fr-FR" sz="1400" b="1" dirty="0">
                <a:solidFill>
                  <a:srgbClr val="000066"/>
                </a:solidFill>
              </a:rPr>
              <a:t>Différences entre E/C/F/TAF et schémas avec TDF statistiquement significatives (p &lt; 0,001)</a:t>
            </a:r>
          </a:p>
        </p:txBody>
      </p:sp>
      <p:sp>
        <p:nvSpPr>
          <p:cNvPr id="44" name="ZoneTexte 69"/>
          <p:cNvSpPr txBox="1">
            <a:spLocks noChangeArrowheads="1"/>
          </p:cNvSpPr>
          <p:nvPr/>
        </p:nvSpPr>
        <p:spPr bwMode="auto">
          <a:xfrm>
            <a:off x="3543300" y="6542088"/>
            <a:ext cx="555783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i="1" dirty="0"/>
              <a:t>Mills A. IAS 2015, Abs. TUAB0102; Mills A. Lancet </a:t>
            </a:r>
            <a:r>
              <a:rPr lang="en-GB" altLang="fr-FR" sz="1200" i="1" dirty="0" err="1"/>
              <a:t>Infec</a:t>
            </a:r>
            <a:r>
              <a:rPr lang="en-GB" altLang="fr-FR" sz="1200" i="1" dirty="0"/>
              <a:t> Dis 2016;16:43-52 </a:t>
            </a:r>
          </a:p>
        </p:txBody>
      </p:sp>
      <p:sp>
        <p:nvSpPr>
          <p:cNvPr id="45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GS-US-292-0109</a:t>
            </a:r>
          </a:p>
        </p:txBody>
      </p:sp>
      <p:sp>
        <p:nvSpPr>
          <p:cNvPr id="53" name="Rectangle 2"/>
          <p:cNvSpPr txBox="1">
            <a:spLocks noChangeArrowheads="1"/>
          </p:cNvSpPr>
          <p:nvPr/>
        </p:nvSpPr>
        <p:spPr bwMode="auto">
          <a:xfrm>
            <a:off x="203200" y="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914400">
              <a:defRPr/>
            </a:pPr>
            <a:r>
              <a:rPr lang="fr-FR" sz="3200" b="1" kern="0" dirty="0">
                <a:solidFill>
                  <a:srgbClr val="333399"/>
                </a:solidFill>
                <a:latin typeface="+mj-lt"/>
                <a:ea typeface="ＭＳ Ｐゴシック" pitchFamily="-65" charset="-128"/>
                <a:cs typeface="ＭＳ Ｐゴシック" pitchFamily="-65" charset="-128"/>
              </a:rPr>
              <a:t>Etude GS-US-292-0109 : switch TDF pour TAF</a:t>
            </a:r>
          </a:p>
        </p:txBody>
      </p:sp>
      <p:grpSp>
        <p:nvGrpSpPr>
          <p:cNvPr id="3" name="Groupe 2"/>
          <p:cNvGrpSpPr/>
          <p:nvPr/>
        </p:nvGrpSpPr>
        <p:grpSpPr>
          <a:xfrm>
            <a:off x="425976" y="2065420"/>
            <a:ext cx="4324617" cy="4182980"/>
            <a:chOff x="425976" y="2065420"/>
            <a:chExt cx="4324617" cy="4182980"/>
          </a:xfrm>
        </p:grpSpPr>
        <p:sp>
          <p:nvSpPr>
            <p:cNvPr id="46" name="Rectangle 45"/>
            <p:cNvSpPr/>
            <p:nvPr/>
          </p:nvSpPr>
          <p:spPr>
            <a:xfrm>
              <a:off x="852488" y="5524500"/>
              <a:ext cx="3746500" cy="723900"/>
            </a:xfrm>
            <a:prstGeom prst="rect">
              <a:avLst/>
            </a:prstGeom>
            <a:solidFill>
              <a:schemeClr val="bg1"/>
            </a:solidFill>
            <a:ln w="19050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eaLnBrk="1" hangingPunct="1">
                <a:lnSpc>
                  <a:spcPct val="90000"/>
                </a:lnSpc>
                <a:defRPr/>
              </a:pPr>
              <a:endParaRPr lang="en-US" sz="3600" b="1" dirty="0">
                <a:solidFill>
                  <a:srgbClr val="000066"/>
                </a:solidFill>
              </a:endParaRPr>
            </a:p>
          </p:txBody>
        </p:sp>
        <p:grpSp>
          <p:nvGrpSpPr>
            <p:cNvPr id="60" name="Group 2"/>
            <p:cNvGrpSpPr>
              <a:grpSpLocks/>
            </p:cNvGrpSpPr>
            <p:nvPr/>
          </p:nvGrpSpPr>
          <p:grpSpPr bwMode="auto">
            <a:xfrm>
              <a:off x="1343401" y="5549904"/>
              <a:ext cx="1187739" cy="193899"/>
              <a:chOff x="1348432" y="5549584"/>
              <a:chExt cx="1187555" cy="194068"/>
            </a:xfrm>
          </p:grpSpPr>
          <p:sp>
            <p:nvSpPr>
              <p:cNvPr id="62" name="TextBox 33"/>
              <p:cNvSpPr txBox="1"/>
              <p:nvPr/>
            </p:nvSpPr>
            <p:spPr>
              <a:xfrm>
                <a:off x="1348432" y="5549584"/>
                <a:ext cx="189126" cy="194068"/>
              </a:xfrm>
              <a:prstGeom prst="rect">
                <a:avLst/>
              </a:prstGeom>
              <a:noFill/>
            </p:spPr>
            <p:txBody>
              <a:bodyPr wrap="none" lIns="0" tIns="0" rIns="0" bIns="0">
                <a:spAutoFit/>
              </a:bodyPr>
              <a:lstStyle/>
              <a:p>
                <a:pPr algn="ctr" defTabSz="914400" eaLnBrk="1" hangingPunct="1">
                  <a:lnSpc>
                    <a:spcPct val="90000"/>
                  </a:lnSpc>
                  <a:defRPr/>
                </a:pPr>
                <a:r>
                  <a:rPr lang="en-US" sz="1400" dirty="0">
                    <a:solidFill>
                      <a:srgbClr val="000066"/>
                    </a:solidFill>
                    <a:latin typeface="Arial" charset="0"/>
                    <a:ea typeface="+mn-ea"/>
                    <a:cs typeface="Arial" charset="0"/>
                  </a:rPr>
                  <a:t>J0</a:t>
                </a:r>
              </a:p>
            </p:txBody>
          </p:sp>
          <p:sp>
            <p:nvSpPr>
              <p:cNvPr id="63" name="TextBox 34"/>
              <p:cNvSpPr txBox="1"/>
              <p:nvPr/>
            </p:nvSpPr>
            <p:spPr>
              <a:xfrm>
                <a:off x="2217039" y="5549584"/>
                <a:ext cx="318948" cy="194068"/>
              </a:xfrm>
              <a:prstGeom prst="rect">
                <a:avLst/>
              </a:prstGeom>
              <a:noFill/>
            </p:spPr>
            <p:txBody>
              <a:bodyPr wrap="none" lIns="0" tIns="0" rIns="0" bIns="0">
                <a:spAutoFit/>
              </a:bodyPr>
              <a:lstStyle/>
              <a:p>
                <a:pPr algn="ctr" defTabSz="914400" eaLnBrk="1" hangingPunct="1">
                  <a:lnSpc>
                    <a:spcPct val="90000"/>
                  </a:lnSpc>
                  <a:defRPr/>
                </a:pPr>
                <a:r>
                  <a:rPr lang="en-US" sz="1400" dirty="0">
                    <a:solidFill>
                      <a:srgbClr val="000066"/>
                    </a:solidFill>
                    <a:latin typeface="Arial" charset="0"/>
                    <a:ea typeface="+mn-ea"/>
                    <a:cs typeface="Arial" charset="0"/>
                  </a:rPr>
                  <a:t>S48</a:t>
                </a:r>
              </a:p>
            </p:txBody>
          </p:sp>
        </p:grpSp>
        <p:sp>
          <p:nvSpPr>
            <p:cNvPr id="64" name="TextBox 2"/>
            <p:cNvSpPr txBox="1">
              <a:spLocks noChangeArrowheads="1"/>
            </p:cNvSpPr>
            <p:nvPr/>
          </p:nvSpPr>
          <p:spPr bwMode="auto">
            <a:xfrm>
              <a:off x="857250" y="5792788"/>
              <a:ext cx="1819275" cy="450850"/>
            </a:xfrm>
            <a:prstGeom prst="rect">
              <a:avLst/>
            </a:prstGeom>
            <a:solidFill>
              <a:srgbClr val="333399"/>
            </a:solidFill>
            <a:ln>
              <a:noFill/>
            </a:ln>
            <a:extLst/>
          </p:spPr>
          <p:txBody>
            <a:bodyPr lIns="0" tIns="0" rIns="0" bIns="0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defTabSz="914400" eaLnBrk="1" hangingPunct="1">
                <a:lnSpc>
                  <a:spcPct val="90000"/>
                </a:lnSpc>
                <a:defRPr/>
              </a:pPr>
              <a:endParaRPr lang="en-US" sz="1600" b="1" dirty="0">
                <a:solidFill>
                  <a:prstClr val="white"/>
                </a:solidFill>
                <a:ea typeface="+mn-ea"/>
                <a:cs typeface="Arial" charset="0"/>
              </a:endParaRPr>
            </a:p>
          </p:txBody>
        </p:sp>
        <p:sp>
          <p:nvSpPr>
            <p:cNvPr id="65" name="TextBox 42"/>
            <p:cNvSpPr txBox="1"/>
            <p:nvPr/>
          </p:nvSpPr>
          <p:spPr bwMode="auto">
            <a:xfrm>
              <a:off x="1311275" y="5837238"/>
              <a:ext cx="911225" cy="387350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 defTabSz="914400" eaLnBrk="1" hangingPunct="1">
                <a:lnSpc>
                  <a:spcPct val="90000"/>
                </a:lnSpc>
                <a:defRPr/>
              </a:pPr>
              <a:r>
                <a:rPr lang="en-US" sz="1400" dirty="0">
                  <a:solidFill>
                    <a:prstClr val="white"/>
                  </a:solidFill>
                  <a:latin typeface="Arial" charset="0"/>
                  <a:ea typeface="+mn-ea"/>
                  <a:cs typeface="Arial" charset="0"/>
                </a:rPr>
                <a:t>E/C/F/TAF </a:t>
              </a:r>
              <a:br>
                <a:rPr lang="en-US" sz="1400" dirty="0">
                  <a:solidFill>
                    <a:prstClr val="white"/>
                  </a:solidFill>
                  <a:latin typeface="Arial" charset="0"/>
                  <a:ea typeface="+mn-ea"/>
                  <a:cs typeface="Arial" charset="0"/>
                </a:rPr>
              </a:br>
              <a:r>
                <a:rPr lang="en-US" sz="1400" dirty="0">
                  <a:solidFill>
                    <a:prstClr val="white"/>
                  </a:solidFill>
                  <a:latin typeface="Arial" charset="0"/>
                  <a:ea typeface="+mn-ea"/>
                  <a:cs typeface="Arial" charset="0"/>
                </a:rPr>
                <a:t>n = 912</a:t>
              </a:r>
            </a:p>
          </p:txBody>
        </p:sp>
        <p:sp>
          <p:nvSpPr>
            <p:cNvPr id="66" name="TextBox 35"/>
            <p:cNvSpPr txBox="1"/>
            <p:nvPr/>
          </p:nvSpPr>
          <p:spPr bwMode="auto">
            <a:xfrm>
              <a:off x="3220947" y="5549900"/>
              <a:ext cx="189155" cy="1938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 defTabSz="914400" eaLnBrk="1" hangingPunct="1">
                <a:lnSpc>
                  <a:spcPct val="90000"/>
                </a:lnSpc>
                <a:defRPr/>
              </a:pPr>
              <a:r>
                <a:rPr lang="en-US" sz="1400" dirty="0">
                  <a:solidFill>
                    <a:srgbClr val="000066"/>
                  </a:solidFill>
                  <a:latin typeface="Arial" charset="0"/>
                  <a:ea typeface="+mn-ea"/>
                  <a:cs typeface="Arial" charset="0"/>
                </a:rPr>
                <a:t>J0</a:t>
              </a:r>
            </a:p>
          </p:txBody>
        </p:sp>
        <p:sp>
          <p:nvSpPr>
            <p:cNvPr id="67" name="TextBox 36"/>
            <p:cNvSpPr txBox="1"/>
            <p:nvPr/>
          </p:nvSpPr>
          <p:spPr bwMode="auto">
            <a:xfrm>
              <a:off x="4158998" y="5549900"/>
              <a:ext cx="318998" cy="1938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 defTabSz="914400" eaLnBrk="1" hangingPunct="1">
                <a:lnSpc>
                  <a:spcPct val="90000"/>
                </a:lnSpc>
                <a:defRPr/>
              </a:pPr>
              <a:r>
                <a:rPr lang="en-US" sz="1400" dirty="0">
                  <a:solidFill>
                    <a:srgbClr val="000066"/>
                  </a:solidFill>
                  <a:latin typeface="Arial" charset="0"/>
                  <a:ea typeface="+mn-ea"/>
                  <a:cs typeface="Arial" charset="0"/>
                </a:rPr>
                <a:t>S48</a:t>
              </a:r>
            </a:p>
          </p:txBody>
        </p:sp>
        <p:sp>
          <p:nvSpPr>
            <p:cNvPr id="68" name="TextBox 2"/>
            <p:cNvSpPr txBox="1">
              <a:spLocks noChangeArrowheads="1"/>
            </p:cNvSpPr>
            <p:nvPr/>
          </p:nvSpPr>
          <p:spPr bwMode="auto">
            <a:xfrm>
              <a:off x="2774950" y="5792788"/>
              <a:ext cx="1824038" cy="450850"/>
            </a:xfrm>
            <a:prstGeom prst="rect">
              <a:avLst/>
            </a:prstGeom>
            <a:solidFill>
              <a:srgbClr val="CC0000"/>
            </a:solidFill>
            <a:ln>
              <a:noFill/>
            </a:ln>
            <a:extLst/>
          </p:spPr>
          <p:txBody>
            <a:bodyPr lIns="45720" tIns="0" rIns="45720" bIns="0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defTabSz="914400" eaLnBrk="1" hangingPunct="1">
                <a:lnSpc>
                  <a:spcPct val="90000"/>
                </a:lnSpc>
                <a:defRPr/>
              </a:pPr>
              <a:endParaRPr lang="en-US" sz="1600" b="1" dirty="0">
                <a:solidFill>
                  <a:prstClr val="white"/>
                </a:solidFill>
                <a:ea typeface="+mn-ea"/>
                <a:cs typeface="Arial" charset="0"/>
              </a:endParaRPr>
            </a:p>
          </p:txBody>
        </p:sp>
        <p:sp>
          <p:nvSpPr>
            <p:cNvPr id="69" name="TextBox 40"/>
            <p:cNvSpPr txBox="1"/>
            <p:nvPr/>
          </p:nvSpPr>
          <p:spPr bwMode="auto">
            <a:xfrm>
              <a:off x="2856165" y="5837238"/>
              <a:ext cx="1661609" cy="387798"/>
            </a:xfrm>
            <a:prstGeom prst="rect">
              <a:avLst/>
            </a:prstGeom>
            <a:solidFill>
              <a:srgbClr val="CC0000"/>
            </a:solidFill>
          </p:spPr>
          <p:txBody>
            <a:bodyPr wrap="none" lIns="45720" tIns="0" rIns="45720" bIns="0">
              <a:spAutoFit/>
            </a:bodyPr>
            <a:lstStyle/>
            <a:p>
              <a:pPr algn="ctr" defTabSz="914400" eaLnBrk="1" hangingPunct="1">
                <a:lnSpc>
                  <a:spcPct val="90000"/>
                </a:lnSpc>
                <a:defRPr/>
              </a:pPr>
              <a:r>
                <a:rPr lang="en-US" sz="1400" dirty="0" err="1">
                  <a:solidFill>
                    <a:prstClr val="white"/>
                  </a:solidFill>
                  <a:latin typeface="Arial" charset="0"/>
                  <a:ea typeface="+mn-ea"/>
                  <a:cs typeface="Arial" charset="0"/>
                </a:rPr>
                <a:t>Schémas</a:t>
              </a:r>
              <a:r>
                <a:rPr lang="en-US" sz="1400" dirty="0">
                  <a:solidFill>
                    <a:prstClr val="white"/>
                  </a:solidFill>
                  <a:latin typeface="Arial" charset="0"/>
                  <a:ea typeface="+mn-ea"/>
                  <a:cs typeface="Arial" charset="0"/>
                </a:rPr>
                <a:t> avec TDF</a:t>
              </a:r>
            </a:p>
            <a:p>
              <a:pPr algn="ctr" defTabSz="914400" eaLnBrk="1" hangingPunct="1">
                <a:lnSpc>
                  <a:spcPct val="90000"/>
                </a:lnSpc>
                <a:defRPr/>
              </a:pPr>
              <a:r>
                <a:rPr lang="en-US" sz="1400" dirty="0">
                  <a:solidFill>
                    <a:prstClr val="white"/>
                  </a:solidFill>
                  <a:latin typeface="Arial" charset="0"/>
                  <a:ea typeface="+mn-ea"/>
                  <a:cs typeface="Arial" charset="0"/>
                </a:rPr>
                <a:t>n = 457</a:t>
              </a:r>
            </a:p>
          </p:txBody>
        </p:sp>
        <p:sp>
          <p:nvSpPr>
            <p:cNvPr id="82" name="ZoneTexte 81"/>
            <p:cNvSpPr txBox="1"/>
            <p:nvPr/>
          </p:nvSpPr>
          <p:spPr>
            <a:xfrm>
              <a:off x="756636" y="2289123"/>
              <a:ext cx="3209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200" b="1" dirty="0">
                  <a:solidFill>
                    <a:srgbClr val="002060"/>
                  </a:solidFill>
                </a:rPr>
                <a:t>%</a:t>
              </a:r>
            </a:p>
          </p:txBody>
        </p:sp>
        <p:sp>
          <p:nvSpPr>
            <p:cNvPr id="103" name="Freeform 8"/>
            <p:cNvSpPr>
              <a:spLocks/>
            </p:cNvSpPr>
            <p:nvPr/>
          </p:nvSpPr>
          <p:spPr bwMode="auto">
            <a:xfrm>
              <a:off x="926305" y="2654050"/>
              <a:ext cx="3824288" cy="2738438"/>
            </a:xfrm>
            <a:custGeom>
              <a:avLst/>
              <a:gdLst>
                <a:gd name="T0" fmla="*/ 2409 w 2409"/>
                <a:gd name="T1" fmla="*/ 1725 h 1725"/>
                <a:gd name="T2" fmla="*/ 0 w 2409"/>
                <a:gd name="T3" fmla="*/ 1725 h 1725"/>
                <a:gd name="T4" fmla="*/ 0 w 2409"/>
                <a:gd name="T5" fmla="*/ 0 h 17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09" h="1725">
                  <a:moveTo>
                    <a:pt x="2409" y="1725"/>
                  </a:moveTo>
                  <a:lnTo>
                    <a:pt x="0" y="1725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4" name="Line 16"/>
            <p:cNvSpPr>
              <a:spLocks noChangeShapeType="1"/>
            </p:cNvSpPr>
            <p:nvPr/>
          </p:nvSpPr>
          <p:spPr bwMode="auto">
            <a:xfrm>
              <a:off x="816768" y="2663575"/>
              <a:ext cx="109538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5" name="Line 17"/>
            <p:cNvSpPr>
              <a:spLocks noChangeShapeType="1"/>
            </p:cNvSpPr>
            <p:nvPr/>
          </p:nvSpPr>
          <p:spPr bwMode="auto">
            <a:xfrm>
              <a:off x="816768" y="3209675"/>
              <a:ext cx="109538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6" name="Line 18"/>
            <p:cNvSpPr>
              <a:spLocks noChangeShapeType="1"/>
            </p:cNvSpPr>
            <p:nvPr/>
          </p:nvSpPr>
          <p:spPr bwMode="auto">
            <a:xfrm>
              <a:off x="816768" y="3755775"/>
              <a:ext cx="109538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7" name="Line 19"/>
            <p:cNvSpPr>
              <a:spLocks noChangeShapeType="1"/>
            </p:cNvSpPr>
            <p:nvPr/>
          </p:nvSpPr>
          <p:spPr bwMode="auto">
            <a:xfrm>
              <a:off x="816768" y="4301875"/>
              <a:ext cx="109538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8" name="Line 20"/>
            <p:cNvSpPr>
              <a:spLocks noChangeShapeType="1"/>
            </p:cNvSpPr>
            <p:nvPr/>
          </p:nvSpPr>
          <p:spPr bwMode="auto">
            <a:xfrm>
              <a:off x="816768" y="4844800"/>
              <a:ext cx="109538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9" name="Line 21"/>
            <p:cNvSpPr>
              <a:spLocks noChangeShapeType="1"/>
            </p:cNvSpPr>
            <p:nvPr/>
          </p:nvSpPr>
          <p:spPr bwMode="auto">
            <a:xfrm>
              <a:off x="816768" y="5392488"/>
              <a:ext cx="109538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10" name="Freeform 22"/>
            <p:cNvSpPr>
              <a:spLocks/>
            </p:cNvSpPr>
            <p:nvPr/>
          </p:nvSpPr>
          <p:spPr bwMode="auto">
            <a:xfrm>
              <a:off x="1131093" y="2661988"/>
              <a:ext cx="539750" cy="168275"/>
            </a:xfrm>
            <a:custGeom>
              <a:avLst/>
              <a:gdLst>
                <a:gd name="T0" fmla="*/ 340 w 340"/>
                <a:gd name="T1" fmla="*/ 106 h 106"/>
                <a:gd name="T2" fmla="*/ 340 w 340"/>
                <a:gd name="T3" fmla="*/ 0 h 106"/>
                <a:gd name="T4" fmla="*/ 0 w 340"/>
                <a:gd name="T5" fmla="*/ 0 h 106"/>
                <a:gd name="T6" fmla="*/ 0 w 340"/>
                <a:gd name="T7" fmla="*/ 106 h 106"/>
                <a:gd name="T8" fmla="*/ 340 w 340"/>
                <a:gd name="T9" fmla="*/ 106 h 106"/>
                <a:gd name="T10" fmla="*/ 340 w 340"/>
                <a:gd name="T11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0" h="106">
                  <a:moveTo>
                    <a:pt x="340" y="106"/>
                  </a:moveTo>
                  <a:lnTo>
                    <a:pt x="340" y="0"/>
                  </a:lnTo>
                  <a:lnTo>
                    <a:pt x="0" y="0"/>
                  </a:lnTo>
                  <a:lnTo>
                    <a:pt x="0" y="106"/>
                  </a:lnTo>
                  <a:lnTo>
                    <a:pt x="340" y="106"/>
                  </a:lnTo>
                  <a:lnTo>
                    <a:pt x="340" y="106"/>
                  </a:lnTo>
                  <a:close/>
                </a:path>
              </a:pathLst>
            </a:custGeom>
            <a:solidFill>
              <a:srgbClr val="7030A0"/>
            </a:solidFill>
            <a:ln w="0">
              <a:solidFill>
                <a:srgbClr val="7030A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11" name="Freeform 23"/>
            <p:cNvSpPr>
              <a:spLocks/>
            </p:cNvSpPr>
            <p:nvPr/>
          </p:nvSpPr>
          <p:spPr bwMode="auto">
            <a:xfrm>
              <a:off x="1131093" y="2830263"/>
              <a:ext cx="539750" cy="958850"/>
            </a:xfrm>
            <a:custGeom>
              <a:avLst/>
              <a:gdLst>
                <a:gd name="T0" fmla="*/ 340 w 340"/>
                <a:gd name="T1" fmla="*/ 604 h 604"/>
                <a:gd name="T2" fmla="*/ 340 w 340"/>
                <a:gd name="T3" fmla="*/ 0 h 604"/>
                <a:gd name="T4" fmla="*/ 0 w 340"/>
                <a:gd name="T5" fmla="*/ 0 h 604"/>
                <a:gd name="T6" fmla="*/ 0 w 340"/>
                <a:gd name="T7" fmla="*/ 604 h 604"/>
                <a:gd name="T8" fmla="*/ 340 w 340"/>
                <a:gd name="T9" fmla="*/ 604 h 604"/>
                <a:gd name="T10" fmla="*/ 340 w 340"/>
                <a:gd name="T11" fmla="*/ 604 h 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0" h="604">
                  <a:moveTo>
                    <a:pt x="340" y="604"/>
                  </a:moveTo>
                  <a:lnTo>
                    <a:pt x="340" y="0"/>
                  </a:lnTo>
                  <a:lnTo>
                    <a:pt x="0" y="0"/>
                  </a:lnTo>
                  <a:lnTo>
                    <a:pt x="0" y="604"/>
                  </a:lnTo>
                  <a:lnTo>
                    <a:pt x="340" y="604"/>
                  </a:lnTo>
                  <a:lnTo>
                    <a:pt x="340" y="604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rgbClr val="FFC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12" name="Freeform 24"/>
            <p:cNvSpPr>
              <a:spLocks/>
            </p:cNvSpPr>
            <p:nvPr/>
          </p:nvSpPr>
          <p:spPr bwMode="auto">
            <a:xfrm>
              <a:off x="1131093" y="3789113"/>
              <a:ext cx="539750" cy="1603375"/>
            </a:xfrm>
            <a:custGeom>
              <a:avLst/>
              <a:gdLst>
                <a:gd name="T0" fmla="*/ 340 w 340"/>
                <a:gd name="T1" fmla="*/ 1010 h 1010"/>
                <a:gd name="T2" fmla="*/ 340 w 340"/>
                <a:gd name="T3" fmla="*/ 0 h 1010"/>
                <a:gd name="T4" fmla="*/ 0 w 340"/>
                <a:gd name="T5" fmla="*/ 0 h 1010"/>
                <a:gd name="T6" fmla="*/ 0 w 340"/>
                <a:gd name="T7" fmla="*/ 1010 h 1010"/>
                <a:gd name="T8" fmla="*/ 340 w 340"/>
                <a:gd name="T9" fmla="*/ 1010 h 1010"/>
                <a:gd name="T10" fmla="*/ 340 w 340"/>
                <a:gd name="T11" fmla="*/ 101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0" h="1010">
                  <a:moveTo>
                    <a:pt x="340" y="1010"/>
                  </a:moveTo>
                  <a:lnTo>
                    <a:pt x="340" y="0"/>
                  </a:lnTo>
                  <a:lnTo>
                    <a:pt x="0" y="0"/>
                  </a:lnTo>
                  <a:lnTo>
                    <a:pt x="0" y="1010"/>
                  </a:lnTo>
                  <a:lnTo>
                    <a:pt x="340" y="1010"/>
                  </a:lnTo>
                  <a:lnTo>
                    <a:pt x="340" y="101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13" name="Freeform 25"/>
            <p:cNvSpPr>
              <a:spLocks/>
            </p:cNvSpPr>
            <p:nvPr/>
          </p:nvSpPr>
          <p:spPr bwMode="auto">
            <a:xfrm>
              <a:off x="2082005" y="2661988"/>
              <a:ext cx="541338" cy="123825"/>
            </a:xfrm>
            <a:custGeom>
              <a:avLst/>
              <a:gdLst>
                <a:gd name="T0" fmla="*/ 341 w 341"/>
                <a:gd name="T1" fmla="*/ 78 h 78"/>
                <a:gd name="T2" fmla="*/ 341 w 341"/>
                <a:gd name="T3" fmla="*/ 0 h 78"/>
                <a:gd name="T4" fmla="*/ 0 w 341"/>
                <a:gd name="T5" fmla="*/ 0 h 78"/>
                <a:gd name="T6" fmla="*/ 0 w 341"/>
                <a:gd name="T7" fmla="*/ 78 h 78"/>
                <a:gd name="T8" fmla="*/ 341 w 341"/>
                <a:gd name="T9" fmla="*/ 78 h 78"/>
                <a:gd name="T10" fmla="*/ 341 w 341"/>
                <a:gd name="T11" fmla="*/ 7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8">
                  <a:moveTo>
                    <a:pt x="341" y="78"/>
                  </a:moveTo>
                  <a:lnTo>
                    <a:pt x="341" y="0"/>
                  </a:lnTo>
                  <a:lnTo>
                    <a:pt x="0" y="0"/>
                  </a:lnTo>
                  <a:lnTo>
                    <a:pt x="0" y="78"/>
                  </a:lnTo>
                  <a:lnTo>
                    <a:pt x="341" y="78"/>
                  </a:lnTo>
                  <a:lnTo>
                    <a:pt x="341" y="78"/>
                  </a:lnTo>
                  <a:close/>
                </a:path>
              </a:pathLst>
            </a:custGeom>
            <a:solidFill>
              <a:srgbClr val="7030A0"/>
            </a:solidFill>
            <a:ln w="0">
              <a:solidFill>
                <a:srgbClr val="7030A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14" name="Freeform 26"/>
            <p:cNvSpPr>
              <a:spLocks/>
            </p:cNvSpPr>
            <p:nvPr/>
          </p:nvSpPr>
          <p:spPr bwMode="auto">
            <a:xfrm>
              <a:off x="2082005" y="2785813"/>
              <a:ext cx="541338" cy="873125"/>
            </a:xfrm>
            <a:custGeom>
              <a:avLst/>
              <a:gdLst>
                <a:gd name="T0" fmla="*/ 0 w 341"/>
                <a:gd name="T1" fmla="*/ 550 h 550"/>
                <a:gd name="T2" fmla="*/ 341 w 341"/>
                <a:gd name="T3" fmla="*/ 550 h 550"/>
                <a:gd name="T4" fmla="*/ 341 w 341"/>
                <a:gd name="T5" fmla="*/ 0 h 550"/>
                <a:gd name="T6" fmla="*/ 0 w 341"/>
                <a:gd name="T7" fmla="*/ 0 h 550"/>
                <a:gd name="T8" fmla="*/ 0 w 341"/>
                <a:gd name="T9" fmla="*/ 550 h 550"/>
                <a:gd name="T10" fmla="*/ 0 w 341"/>
                <a:gd name="T11" fmla="*/ 550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550">
                  <a:moveTo>
                    <a:pt x="0" y="550"/>
                  </a:moveTo>
                  <a:lnTo>
                    <a:pt x="341" y="550"/>
                  </a:lnTo>
                  <a:lnTo>
                    <a:pt x="341" y="0"/>
                  </a:lnTo>
                  <a:lnTo>
                    <a:pt x="0" y="0"/>
                  </a:lnTo>
                  <a:lnTo>
                    <a:pt x="0" y="550"/>
                  </a:lnTo>
                  <a:lnTo>
                    <a:pt x="0" y="550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rgbClr val="FFC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15" name="Freeform 27"/>
            <p:cNvSpPr>
              <a:spLocks/>
            </p:cNvSpPr>
            <p:nvPr/>
          </p:nvSpPr>
          <p:spPr bwMode="auto">
            <a:xfrm>
              <a:off x="2082005" y="3658938"/>
              <a:ext cx="541338" cy="1733550"/>
            </a:xfrm>
            <a:custGeom>
              <a:avLst/>
              <a:gdLst>
                <a:gd name="T0" fmla="*/ 341 w 341"/>
                <a:gd name="T1" fmla="*/ 0 h 1092"/>
                <a:gd name="T2" fmla="*/ 0 w 341"/>
                <a:gd name="T3" fmla="*/ 0 h 1092"/>
                <a:gd name="T4" fmla="*/ 0 w 341"/>
                <a:gd name="T5" fmla="*/ 1092 h 1092"/>
                <a:gd name="T6" fmla="*/ 341 w 341"/>
                <a:gd name="T7" fmla="*/ 1092 h 1092"/>
                <a:gd name="T8" fmla="*/ 341 w 341"/>
                <a:gd name="T9" fmla="*/ 0 h 1092"/>
                <a:gd name="T10" fmla="*/ 341 w 341"/>
                <a:gd name="T11" fmla="*/ 0 h 10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1092">
                  <a:moveTo>
                    <a:pt x="341" y="0"/>
                  </a:moveTo>
                  <a:lnTo>
                    <a:pt x="0" y="0"/>
                  </a:lnTo>
                  <a:lnTo>
                    <a:pt x="0" y="1092"/>
                  </a:lnTo>
                  <a:lnTo>
                    <a:pt x="341" y="1092"/>
                  </a:lnTo>
                  <a:lnTo>
                    <a:pt x="341" y="0"/>
                  </a:lnTo>
                  <a:lnTo>
                    <a:pt x="341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16" name="Freeform 28"/>
            <p:cNvSpPr>
              <a:spLocks/>
            </p:cNvSpPr>
            <p:nvPr/>
          </p:nvSpPr>
          <p:spPr bwMode="auto">
            <a:xfrm>
              <a:off x="3032918" y="2661988"/>
              <a:ext cx="541338" cy="204788"/>
            </a:xfrm>
            <a:custGeom>
              <a:avLst/>
              <a:gdLst>
                <a:gd name="T0" fmla="*/ 341 w 341"/>
                <a:gd name="T1" fmla="*/ 129 h 129"/>
                <a:gd name="T2" fmla="*/ 341 w 341"/>
                <a:gd name="T3" fmla="*/ 0 h 129"/>
                <a:gd name="T4" fmla="*/ 0 w 341"/>
                <a:gd name="T5" fmla="*/ 0 h 129"/>
                <a:gd name="T6" fmla="*/ 0 w 341"/>
                <a:gd name="T7" fmla="*/ 129 h 129"/>
                <a:gd name="T8" fmla="*/ 341 w 341"/>
                <a:gd name="T9" fmla="*/ 129 h 129"/>
                <a:gd name="T10" fmla="*/ 341 w 341"/>
                <a:gd name="T11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129">
                  <a:moveTo>
                    <a:pt x="341" y="129"/>
                  </a:moveTo>
                  <a:lnTo>
                    <a:pt x="341" y="0"/>
                  </a:lnTo>
                  <a:lnTo>
                    <a:pt x="0" y="0"/>
                  </a:lnTo>
                  <a:lnTo>
                    <a:pt x="0" y="129"/>
                  </a:lnTo>
                  <a:lnTo>
                    <a:pt x="341" y="129"/>
                  </a:lnTo>
                  <a:lnTo>
                    <a:pt x="341" y="129"/>
                  </a:lnTo>
                  <a:close/>
                </a:path>
              </a:pathLst>
            </a:custGeom>
            <a:solidFill>
              <a:srgbClr val="7030A0"/>
            </a:solidFill>
            <a:ln w="0">
              <a:solidFill>
                <a:srgbClr val="7030A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17" name="Freeform 29"/>
            <p:cNvSpPr>
              <a:spLocks/>
            </p:cNvSpPr>
            <p:nvPr/>
          </p:nvSpPr>
          <p:spPr bwMode="auto">
            <a:xfrm>
              <a:off x="3032918" y="2866775"/>
              <a:ext cx="541338" cy="963613"/>
            </a:xfrm>
            <a:custGeom>
              <a:avLst/>
              <a:gdLst>
                <a:gd name="T0" fmla="*/ 341 w 341"/>
                <a:gd name="T1" fmla="*/ 607 h 607"/>
                <a:gd name="T2" fmla="*/ 341 w 341"/>
                <a:gd name="T3" fmla="*/ 0 h 607"/>
                <a:gd name="T4" fmla="*/ 0 w 341"/>
                <a:gd name="T5" fmla="*/ 0 h 607"/>
                <a:gd name="T6" fmla="*/ 0 w 341"/>
                <a:gd name="T7" fmla="*/ 607 h 607"/>
                <a:gd name="T8" fmla="*/ 341 w 341"/>
                <a:gd name="T9" fmla="*/ 607 h 607"/>
                <a:gd name="T10" fmla="*/ 341 w 341"/>
                <a:gd name="T11" fmla="*/ 607 h 6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607">
                  <a:moveTo>
                    <a:pt x="341" y="607"/>
                  </a:moveTo>
                  <a:lnTo>
                    <a:pt x="341" y="0"/>
                  </a:lnTo>
                  <a:lnTo>
                    <a:pt x="0" y="0"/>
                  </a:lnTo>
                  <a:lnTo>
                    <a:pt x="0" y="607"/>
                  </a:lnTo>
                  <a:lnTo>
                    <a:pt x="341" y="607"/>
                  </a:lnTo>
                  <a:lnTo>
                    <a:pt x="341" y="607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rgbClr val="FFC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18" name="Freeform 30"/>
            <p:cNvSpPr>
              <a:spLocks/>
            </p:cNvSpPr>
            <p:nvPr/>
          </p:nvSpPr>
          <p:spPr bwMode="auto">
            <a:xfrm>
              <a:off x="3032918" y="3830388"/>
              <a:ext cx="541338" cy="1562100"/>
            </a:xfrm>
            <a:custGeom>
              <a:avLst/>
              <a:gdLst>
                <a:gd name="T0" fmla="*/ 341 w 341"/>
                <a:gd name="T1" fmla="*/ 0 h 984"/>
                <a:gd name="T2" fmla="*/ 0 w 341"/>
                <a:gd name="T3" fmla="*/ 0 h 984"/>
                <a:gd name="T4" fmla="*/ 0 w 341"/>
                <a:gd name="T5" fmla="*/ 984 h 984"/>
                <a:gd name="T6" fmla="*/ 341 w 341"/>
                <a:gd name="T7" fmla="*/ 984 h 984"/>
                <a:gd name="T8" fmla="*/ 341 w 341"/>
                <a:gd name="T9" fmla="*/ 0 h 984"/>
                <a:gd name="T10" fmla="*/ 341 w 341"/>
                <a:gd name="T11" fmla="*/ 0 h 9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984">
                  <a:moveTo>
                    <a:pt x="341" y="0"/>
                  </a:moveTo>
                  <a:lnTo>
                    <a:pt x="0" y="0"/>
                  </a:lnTo>
                  <a:lnTo>
                    <a:pt x="0" y="984"/>
                  </a:lnTo>
                  <a:lnTo>
                    <a:pt x="341" y="984"/>
                  </a:lnTo>
                  <a:lnTo>
                    <a:pt x="341" y="0"/>
                  </a:lnTo>
                  <a:lnTo>
                    <a:pt x="341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19" name="Freeform 31"/>
            <p:cNvSpPr>
              <a:spLocks/>
            </p:cNvSpPr>
            <p:nvPr/>
          </p:nvSpPr>
          <p:spPr bwMode="auto">
            <a:xfrm>
              <a:off x="3983830" y="2661988"/>
              <a:ext cx="541338" cy="207963"/>
            </a:xfrm>
            <a:custGeom>
              <a:avLst/>
              <a:gdLst>
                <a:gd name="T0" fmla="*/ 341 w 341"/>
                <a:gd name="T1" fmla="*/ 131 h 131"/>
                <a:gd name="T2" fmla="*/ 341 w 341"/>
                <a:gd name="T3" fmla="*/ 0 h 131"/>
                <a:gd name="T4" fmla="*/ 0 w 341"/>
                <a:gd name="T5" fmla="*/ 0 h 131"/>
                <a:gd name="T6" fmla="*/ 0 w 341"/>
                <a:gd name="T7" fmla="*/ 131 h 131"/>
                <a:gd name="T8" fmla="*/ 341 w 341"/>
                <a:gd name="T9" fmla="*/ 131 h 131"/>
                <a:gd name="T10" fmla="*/ 341 w 341"/>
                <a:gd name="T11" fmla="*/ 131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131">
                  <a:moveTo>
                    <a:pt x="341" y="131"/>
                  </a:moveTo>
                  <a:lnTo>
                    <a:pt x="341" y="0"/>
                  </a:lnTo>
                  <a:lnTo>
                    <a:pt x="0" y="0"/>
                  </a:lnTo>
                  <a:lnTo>
                    <a:pt x="0" y="131"/>
                  </a:lnTo>
                  <a:lnTo>
                    <a:pt x="341" y="131"/>
                  </a:lnTo>
                  <a:lnTo>
                    <a:pt x="341" y="131"/>
                  </a:lnTo>
                  <a:close/>
                </a:path>
              </a:pathLst>
            </a:custGeom>
            <a:solidFill>
              <a:srgbClr val="7030A0"/>
            </a:solidFill>
            <a:ln w="0">
              <a:solidFill>
                <a:srgbClr val="7030A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20" name="Freeform 32"/>
            <p:cNvSpPr>
              <a:spLocks/>
            </p:cNvSpPr>
            <p:nvPr/>
          </p:nvSpPr>
          <p:spPr bwMode="auto">
            <a:xfrm>
              <a:off x="3983830" y="2869950"/>
              <a:ext cx="541338" cy="992188"/>
            </a:xfrm>
            <a:custGeom>
              <a:avLst/>
              <a:gdLst>
                <a:gd name="T0" fmla="*/ 0 w 341"/>
                <a:gd name="T1" fmla="*/ 625 h 625"/>
                <a:gd name="T2" fmla="*/ 341 w 341"/>
                <a:gd name="T3" fmla="*/ 625 h 625"/>
                <a:gd name="T4" fmla="*/ 341 w 341"/>
                <a:gd name="T5" fmla="*/ 0 h 625"/>
                <a:gd name="T6" fmla="*/ 0 w 341"/>
                <a:gd name="T7" fmla="*/ 0 h 625"/>
                <a:gd name="T8" fmla="*/ 0 w 341"/>
                <a:gd name="T9" fmla="*/ 625 h 625"/>
                <a:gd name="T10" fmla="*/ 0 w 341"/>
                <a:gd name="T11" fmla="*/ 625 h 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625">
                  <a:moveTo>
                    <a:pt x="0" y="625"/>
                  </a:moveTo>
                  <a:lnTo>
                    <a:pt x="341" y="625"/>
                  </a:lnTo>
                  <a:lnTo>
                    <a:pt x="341" y="0"/>
                  </a:lnTo>
                  <a:lnTo>
                    <a:pt x="0" y="0"/>
                  </a:lnTo>
                  <a:lnTo>
                    <a:pt x="0" y="625"/>
                  </a:lnTo>
                  <a:lnTo>
                    <a:pt x="0" y="625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rgbClr val="FFC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21" name="Rectangle 33"/>
            <p:cNvSpPr>
              <a:spLocks noChangeArrowheads="1"/>
            </p:cNvSpPr>
            <p:nvPr/>
          </p:nvSpPr>
          <p:spPr bwMode="auto">
            <a:xfrm>
              <a:off x="3983830" y="3862138"/>
              <a:ext cx="541338" cy="1530350"/>
            </a:xfrm>
            <a:prstGeom prst="rect">
              <a:avLst/>
            </a:prstGeom>
            <a:solidFill>
              <a:srgbClr val="00B050"/>
            </a:solidFill>
            <a:ln w="0">
              <a:solidFill>
                <a:srgbClr val="00B05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22" name="ZoneTexte 121"/>
            <p:cNvSpPr txBox="1"/>
            <p:nvPr/>
          </p:nvSpPr>
          <p:spPr>
            <a:xfrm>
              <a:off x="425976" y="2539234"/>
              <a:ext cx="4395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2060"/>
                  </a:solidFill>
                </a:rPr>
                <a:t>100</a:t>
              </a:r>
            </a:p>
          </p:txBody>
        </p:sp>
        <p:sp>
          <p:nvSpPr>
            <p:cNvPr id="123" name="ZoneTexte 122"/>
            <p:cNvSpPr txBox="1"/>
            <p:nvPr/>
          </p:nvSpPr>
          <p:spPr>
            <a:xfrm>
              <a:off x="510936" y="3080725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2060"/>
                  </a:solidFill>
                </a:rPr>
                <a:t>80</a:t>
              </a:r>
            </a:p>
          </p:txBody>
        </p:sp>
        <p:sp>
          <p:nvSpPr>
            <p:cNvPr id="124" name="ZoneTexte 123"/>
            <p:cNvSpPr txBox="1"/>
            <p:nvPr/>
          </p:nvSpPr>
          <p:spPr>
            <a:xfrm>
              <a:off x="510936" y="3622216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2060"/>
                  </a:solidFill>
                </a:rPr>
                <a:t>60</a:t>
              </a:r>
            </a:p>
          </p:txBody>
        </p:sp>
        <p:sp>
          <p:nvSpPr>
            <p:cNvPr id="125" name="ZoneTexte 124"/>
            <p:cNvSpPr txBox="1"/>
            <p:nvPr/>
          </p:nvSpPr>
          <p:spPr>
            <a:xfrm>
              <a:off x="510936" y="4163707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2060"/>
                  </a:solidFill>
                </a:rPr>
                <a:t>40</a:t>
              </a:r>
            </a:p>
          </p:txBody>
        </p:sp>
        <p:sp>
          <p:nvSpPr>
            <p:cNvPr id="126" name="ZoneTexte 125"/>
            <p:cNvSpPr txBox="1"/>
            <p:nvPr/>
          </p:nvSpPr>
          <p:spPr>
            <a:xfrm>
              <a:off x="510936" y="4705198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2060"/>
                  </a:solidFill>
                </a:rPr>
                <a:t>20</a:t>
              </a:r>
            </a:p>
          </p:txBody>
        </p:sp>
        <p:sp>
          <p:nvSpPr>
            <p:cNvPr id="132" name="ZoneTexte 131"/>
            <p:cNvSpPr txBox="1"/>
            <p:nvPr/>
          </p:nvSpPr>
          <p:spPr>
            <a:xfrm>
              <a:off x="1193219" y="2359564"/>
              <a:ext cx="415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5,8</a:t>
              </a:r>
            </a:p>
          </p:txBody>
        </p:sp>
        <p:sp>
          <p:nvSpPr>
            <p:cNvPr id="133" name="ZoneTexte 132"/>
            <p:cNvSpPr txBox="1"/>
            <p:nvPr/>
          </p:nvSpPr>
          <p:spPr>
            <a:xfrm>
              <a:off x="2145726" y="2368852"/>
              <a:ext cx="41389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4,8</a:t>
              </a:r>
            </a:p>
          </p:txBody>
        </p:sp>
        <p:sp>
          <p:nvSpPr>
            <p:cNvPr id="134" name="ZoneTexte 133"/>
            <p:cNvSpPr txBox="1"/>
            <p:nvPr/>
          </p:nvSpPr>
          <p:spPr>
            <a:xfrm>
              <a:off x="3100360" y="2368852"/>
              <a:ext cx="41389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7,2</a:t>
              </a:r>
            </a:p>
          </p:txBody>
        </p:sp>
        <p:sp>
          <p:nvSpPr>
            <p:cNvPr id="135" name="ZoneTexte 134"/>
            <p:cNvSpPr txBox="1"/>
            <p:nvPr/>
          </p:nvSpPr>
          <p:spPr>
            <a:xfrm>
              <a:off x="4046750" y="2359563"/>
              <a:ext cx="415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7,6</a:t>
              </a:r>
            </a:p>
          </p:txBody>
        </p:sp>
        <p:sp>
          <p:nvSpPr>
            <p:cNvPr id="140" name="ZoneTexte 139"/>
            <p:cNvSpPr txBox="1"/>
            <p:nvPr/>
          </p:nvSpPr>
          <p:spPr>
            <a:xfrm>
              <a:off x="1217264" y="3041936"/>
              <a:ext cx="36740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36</a:t>
              </a:r>
            </a:p>
          </p:txBody>
        </p:sp>
        <p:sp>
          <p:nvSpPr>
            <p:cNvPr id="141" name="ZoneTexte 140"/>
            <p:cNvSpPr txBox="1"/>
            <p:nvPr/>
          </p:nvSpPr>
          <p:spPr>
            <a:xfrm>
              <a:off x="2168970" y="3041936"/>
              <a:ext cx="36740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32</a:t>
              </a:r>
            </a:p>
          </p:txBody>
        </p:sp>
        <p:sp>
          <p:nvSpPr>
            <p:cNvPr id="142" name="ZoneTexte 141"/>
            <p:cNvSpPr txBox="1"/>
            <p:nvPr/>
          </p:nvSpPr>
          <p:spPr>
            <a:xfrm>
              <a:off x="3123604" y="3041936"/>
              <a:ext cx="36740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35</a:t>
              </a:r>
            </a:p>
          </p:txBody>
        </p:sp>
        <p:sp>
          <p:nvSpPr>
            <p:cNvPr id="143" name="ZoneTexte 142"/>
            <p:cNvSpPr txBox="1"/>
            <p:nvPr/>
          </p:nvSpPr>
          <p:spPr>
            <a:xfrm>
              <a:off x="4070795" y="3041936"/>
              <a:ext cx="36740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37</a:t>
              </a:r>
            </a:p>
          </p:txBody>
        </p:sp>
        <p:sp>
          <p:nvSpPr>
            <p:cNvPr id="148" name="ZoneTexte 147"/>
            <p:cNvSpPr txBox="1"/>
            <p:nvPr/>
          </p:nvSpPr>
          <p:spPr>
            <a:xfrm>
              <a:off x="1217264" y="4099469"/>
              <a:ext cx="36740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chemeClr val="bg1"/>
                  </a:solidFill>
                  <a:latin typeface="+mj-lt"/>
                </a:rPr>
                <a:t>59</a:t>
              </a:r>
            </a:p>
          </p:txBody>
        </p:sp>
        <p:sp>
          <p:nvSpPr>
            <p:cNvPr id="149" name="ZoneTexte 148"/>
            <p:cNvSpPr txBox="1"/>
            <p:nvPr/>
          </p:nvSpPr>
          <p:spPr>
            <a:xfrm>
              <a:off x="2168970" y="4099469"/>
              <a:ext cx="36740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chemeClr val="bg1"/>
                  </a:solidFill>
                  <a:latin typeface="+mj-lt"/>
                </a:rPr>
                <a:t>64</a:t>
              </a:r>
            </a:p>
          </p:txBody>
        </p:sp>
        <p:sp>
          <p:nvSpPr>
            <p:cNvPr id="150" name="ZoneTexte 149"/>
            <p:cNvSpPr txBox="1"/>
            <p:nvPr/>
          </p:nvSpPr>
          <p:spPr>
            <a:xfrm>
              <a:off x="3123604" y="4099469"/>
              <a:ext cx="36740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chemeClr val="bg1"/>
                  </a:solidFill>
                  <a:latin typeface="+mj-lt"/>
                </a:rPr>
                <a:t>57</a:t>
              </a:r>
            </a:p>
          </p:txBody>
        </p:sp>
        <p:sp>
          <p:nvSpPr>
            <p:cNvPr id="151" name="ZoneTexte 150"/>
            <p:cNvSpPr txBox="1"/>
            <p:nvPr/>
          </p:nvSpPr>
          <p:spPr>
            <a:xfrm>
              <a:off x="4070795" y="4099469"/>
              <a:ext cx="36740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chemeClr val="bg1"/>
                  </a:solidFill>
                  <a:latin typeface="+mj-lt"/>
                </a:rPr>
                <a:t>56</a:t>
              </a:r>
            </a:p>
          </p:txBody>
        </p:sp>
        <p:sp>
          <p:nvSpPr>
            <p:cNvPr id="156" name="ZoneTexte 155"/>
            <p:cNvSpPr txBox="1"/>
            <p:nvPr/>
          </p:nvSpPr>
          <p:spPr>
            <a:xfrm>
              <a:off x="595895" y="5246688"/>
              <a:ext cx="2696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2060"/>
                  </a:solidFill>
                </a:rPr>
                <a:t>0</a:t>
              </a:r>
            </a:p>
          </p:txBody>
        </p:sp>
        <p:sp>
          <p:nvSpPr>
            <p:cNvPr id="158" name="TextBox 12"/>
            <p:cNvSpPr txBox="1">
              <a:spLocks noChangeArrowheads="1"/>
            </p:cNvSpPr>
            <p:nvPr/>
          </p:nvSpPr>
          <p:spPr bwMode="auto">
            <a:xfrm>
              <a:off x="915988" y="2065420"/>
              <a:ext cx="3657600" cy="365125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lIns="0" tIns="0" rIns="0" bIns="0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defTabSz="914400" eaLnBrk="1" hangingPunct="1">
                <a:lnSpc>
                  <a:spcPct val="90000"/>
                </a:lnSpc>
                <a:defRPr/>
              </a:pPr>
              <a:r>
                <a:rPr lang="en-US" sz="2000" b="1" dirty="0">
                  <a:solidFill>
                    <a:srgbClr val="0070C0"/>
                  </a:solidFill>
                  <a:latin typeface="+mj-lt"/>
                  <a:ea typeface="+mn-ea"/>
                  <a:cs typeface="Arial" charset="0"/>
                </a:rPr>
                <a:t>Rachis</a:t>
              </a:r>
            </a:p>
          </p:txBody>
        </p:sp>
      </p:grpSp>
      <p:grpSp>
        <p:nvGrpSpPr>
          <p:cNvPr id="2" name="Groupe 1"/>
          <p:cNvGrpSpPr/>
          <p:nvPr/>
        </p:nvGrpSpPr>
        <p:grpSpPr>
          <a:xfrm>
            <a:off x="4706766" y="2065420"/>
            <a:ext cx="4320552" cy="4182980"/>
            <a:chOff x="4706766" y="2065420"/>
            <a:chExt cx="4320552" cy="4182980"/>
          </a:xfrm>
        </p:grpSpPr>
        <p:sp>
          <p:nvSpPr>
            <p:cNvPr id="55" name="Rectangle 54"/>
            <p:cNvSpPr/>
            <p:nvPr/>
          </p:nvSpPr>
          <p:spPr>
            <a:xfrm>
              <a:off x="5195888" y="5524500"/>
              <a:ext cx="3748087" cy="723900"/>
            </a:xfrm>
            <a:prstGeom prst="rect">
              <a:avLst/>
            </a:prstGeom>
            <a:solidFill>
              <a:schemeClr val="bg1"/>
            </a:solidFill>
            <a:ln w="19050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eaLnBrk="1" hangingPunct="1">
                <a:lnSpc>
                  <a:spcPct val="90000"/>
                </a:lnSpc>
                <a:defRPr/>
              </a:pPr>
              <a:endParaRPr lang="en-US" sz="3600" b="1" dirty="0">
                <a:solidFill>
                  <a:prstClr val="white"/>
                </a:solidFill>
              </a:endParaRP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5233988" y="5470525"/>
              <a:ext cx="3746500" cy="723900"/>
            </a:xfrm>
            <a:prstGeom prst="rect">
              <a:avLst/>
            </a:prstGeom>
            <a:solidFill>
              <a:schemeClr val="bg1"/>
            </a:solidFill>
            <a:ln w="19050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eaLnBrk="1" hangingPunct="1">
                <a:lnSpc>
                  <a:spcPct val="90000"/>
                </a:lnSpc>
                <a:defRPr/>
              </a:pPr>
              <a:endParaRPr lang="en-US" sz="3600" b="1" dirty="0">
                <a:solidFill>
                  <a:srgbClr val="000066"/>
                </a:solidFill>
              </a:endParaRPr>
            </a:p>
          </p:txBody>
        </p:sp>
        <p:grpSp>
          <p:nvGrpSpPr>
            <p:cNvPr id="71" name="Group 43"/>
            <p:cNvGrpSpPr>
              <a:grpSpLocks/>
            </p:cNvGrpSpPr>
            <p:nvPr/>
          </p:nvGrpSpPr>
          <p:grpSpPr bwMode="auto">
            <a:xfrm>
              <a:off x="5276850" y="5551488"/>
              <a:ext cx="1819275" cy="695325"/>
              <a:chOff x="892941" y="5549584"/>
              <a:chExt cx="1818992" cy="694343"/>
            </a:xfrm>
          </p:grpSpPr>
          <p:grpSp>
            <p:nvGrpSpPr>
              <p:cNvPr id="72" name="Group 54"/>
              <p:cNvGrpSpPr>
                <a:grpSpLocks/>
              </p:cNvGrpSpPr>
              <p:nvPr/>
            </p:nvGrpSpPr>
            <p:grpSpPr bwMode="auto">
              <a:xfrm>
                <a:off x="1221383" y="5549584"/>
                <a:ext cx="1219085" cy="193625"/>
                <a:chOff x="1190794" y="5549584"/>
                <a:chExt cx="1219085" cy="193625"/>
              </a:xfrm>
            </p:grpSpPr>
            <p:sp>
              <p:nvSpPr>
                <p:cNvPr id="75" name="TextBox 57"/>
                <p:cNvSpPr txBox="1"/>
                <p:nvPr/>
              </p:nvSpPr>
              <p:spPr>
                <a:xfrm>
                  <a:off x="1190794" y="5549584"/>
                  <a:ext cx="189126" cy="193625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>
                  <a:spAutoFit/>
                </a:bodyPr>
                <a:lstStyle/>
                <a:p>
                  <a:pPr algn="ctr" defTabSz="914400" eaLnBrk="1" hangingPunct="1">
                    <a:lnSpc>
                      <a:spcPct val="90000"/>
                    </a:lnSpc>
                    <a:defRPr/>
                  </a:pPr>
                  <a:r>
                    <a:rPr lang="en-US" sz="1400" dirty="0">
                      <a:solidFill>
                        <a:srgbClr val="000066"/>
                      </a:solidFill>
                      <a:latin typeface="Arial" charset="0"/>
                      <a:ea typeface="+mn-ea"/>
                      <a:cs typeface="Arial" charset="0"/>
                    </a:rPr>
                    <a:t>J0</a:t>
                  </a:r>
                </a:p>
              </p:txBody>
            </p:sp>
            <p:sp>
              <p:nvSpPr>
                <p:cNvPr id="76" name="TextBox 58"/>
                <p:cNvSpPr txBox="1"/>
                <p:nvPr/>
              </p:nvSpPr>
              <p:spPr>
                <a:xfrm>
                  <a:off x="2090931" y="5549584"/>
                  <a:ext cx="318948" cy="193625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>
                  <a:spAutoFit/>
                </a:bodyPr>
                <a:lstStyle/>
                <a:p>
                  <a:pPr algn="ctr" defTabSz="914400" eaLnBrk="1" hangingPunct="1">
                    <a:lnSpc>
                      <a:spcPct val="90000"/>
                    </a:lnSpc>
                    <a:defRPr/>
                  </a:pPr>
                  <a:r>
                    <a:rPr lang="en-US" sz="1400" dirty="0">
                      <a:solidFill>
                        <a:srgbClr val="000066"/>
                      </a:solidFill>
                      <a:latin typeface="Arial" charset="0"/>
                      <a:ea typeface="+mn-ea"/>
                      <a:cs typeface="Arial" charset="0"/>
                    </a:rPr>
                    <a:t>S48</a:t>
                  </a:r>
                </a:p>
              </p:txBody>
            </p:sp>
          </p:grpSp>
          <p:sp>
            <p:nvSpPr>
              <p:cNvPr id="73" name="TextBox 2"/>
              <p:cNvSpPr txBox="1">
                <a:spLocks noChangeArrowheads="1"/>
              </p:cNvSpPr>
              <p:nvPr/>
            </p:nvSpPr>
            <p:spPr bwMode="auto">
              <a:xfrm>
                <a:off x="892941" y="5793714"/>
                <a:ext cx="1818992" cy="450213"/>
              </a:xfrm>
              <a:prstGeom prst="rect">
                <a:avLst/>
              </a:prstGeom>
              <a:solidFill>
                <a:srgbClr val="333399"/>
              </a:solidFill>
              <a:ln>
                <a:noFill/>
              </a:ln>
              <a:extLst/>
            </p:spPr>
            <p:txBody>
              <a:bodyPr lIns="0" tIns="0" rIns="0" bIns="0" anchor="ctr"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defTabSz="914400" eaLnBrk="1" hangingPunct="1">
                  <a:lnSpc>
                    <a:spcPct val="90000"/>
                  </a:lnSpc>
                  <a:defRPr/>
                </a:pPr>
                <a:endParaRPr lang="en-US" sz="1600" b="1" dirty="0">
                  <a:solidFill>
                    <a:prstClr val="white"/>
                  </a:solidFill>
                  <a:ea typeface="+mn-ea"/>
                  <a:cs typeface="Arial" charset="0"/>
                </a:endParaRPr>
              </a:p>
            </p:txBody>
          </p:sp>
          <p:sp>
            <p:nvSpPr>
              <p:cNvPr id="74" name="TextBox 56"/>
              <p:cNvSpPr txBox="1"/>
              <p:nvPr/>
            </p:nvSpPr>
            <p:spPr>
              <a:xfrm>
                <a:off x="1346895" y="5836515"/>
                <a:ext cx="911083" cy="388389"/>
              </a:xfrm>
              <a:prstGeom prst="rect">
                <a:avLst/>
              </a:prstGeom>
              <a:noFill/>
            </p:spPr>
            <p:txBody>
              <a:bodyPr wrap="none" lIns="0" tIns="0" rIns="0" bIns="0">
                <a:spAutoFit/>
              </a:bodyPr>
              <a:lstStyle/>
              <a:p>
                <a:pPr algn="ctr" defTabSz="914400" eaLnBrk="1" hangingPunct="1">
                  <a:lnSpc>
                    <a:spcPct val="90000"/>
                  </a:lnSpc>
                  <a:defRPr/>
                </a:pPr>
                <a:r>
                  <a:rPr lang="en-US" sz="1400" dirty="0">
                    <a:solidFill>
                      <a:prstClr val="white"/>
                    </a:solidFill>
                    <a:latin typeface="Arial" charset="0"/>
                    <a:ea typeface="+mn-ea"/>
                    <a:cs typeface="Arial" charset="0"/>
                  </a:rPr>
                  <a:t>E/C/F/TAF </a:t>
                </a:r>
                <a:br>
                  <a:rPr lang="en-US" sz="1400" dirty="0">
                    <a:solidFill>
                      <a:prstClr val="white"/>
                    </a:solidFill>
                    <a:latin typeface="Arial" charset="0"/>
                    <a:ea typeface="+mn-ea"/>
                    <a:cs typeface="Arial" charset="0"/>
                  </a:rPr>
                </a:br>
                <a:r>
                  <a:rPr lang="en-US" sz="1400" dirty="0">
                    <a:solidFill>
                      <a:prstClr val="white"/>
                    </a:solidFill>
                    <a:latin typeface="Arial" charset="0"/>
                    <a:ea typeface="+mn-ea"/>
                    <a:cs typeface="Arial" charset="0"/>
                  </a:rPr>
                  <a:t>n = 902</a:t>
                </a:r>
              </a:p>
            </p:txBody>
          </p:sp>
        </p:grpSp>
        <p:grpSp>
          <p:nvGrpSpPr>
            <p:cNvPr id="77" name="Group 45"/>
            <p:cNvGrpSpPr>
              <a:grpSpLocks/>
            </p:cNvGrpSpPr>
            <p:nvPr/>
          </p:nvGrpSpPr>
          <p:grpSpPr bwMode="auto">
            <a:xfrm>
              <a:off x="7530187" y="5551499"/>
              <a:ext cx="1209751" cy="193899"/>
              <a:chOff x="3094709" y="5549584"/>
              <a:chExt cx="1209563" cy="193625"/>
            </a:xfrm>
          </p:grpSpPr>
          <p:sp>
            <p:nvSpPr>
              <p:cNvPr id="78" name="TextBox 51"/>
              <p:cNvSpPr txBox="1"/>
              <p:nvPr/>
            </p:nvSpPr>
            <p:spPr>
              <a:xfrm>
                <a:off x="3094709" y="5549584"/>
                <a:ext cx="189126" cy="193625"/>
              </a:xfrm>
              <a:prstGeom prst="rect">
                <a:avLst/>
              </a:prstGeom>
              <a:noFill/>
            </p:spPr>
            <p:txBody>
              <a:bodyPr wrap="none" lIns="0" tIns="0" rIns="0" bIns="0">
                <a:spAutoFit/>
              </a:bodyPr>
              <a:lstStyle/>
              <a:p>
                <a:pPr algn="ctr" defTabSz="914400" eaLnBrk="1" hangingPunct="1">
                  <a:lnSpc>
                    <a:spcPct val="90000"/>
                  </a:lnSpc>
                  <a:defRPr/>
                </a:pPr>
                <a:r>
                  <a:rPr lang="en-US" sz="1400" dirty="0">
                    <a:solidFill>
                      <a:srgbClr val="000066"/>
                    </a:solidFill>
                    <a:latin typeface="Arial" charset="0"/>
                    <a:ea typeface="+mn-ea"/>
                    <a:cs typeface="Arial" charset="0"/>
                  </a:rPr>
                  <a:t>J0</a:t>
                </a:r>
              </a:p>
            </p:txBody>
          </p:sp>
          <p:sp>
            <p:nvSpPr>
              <p:cNvPr id="79" name="TextBox 53"/>
              <p:cNvSpPr txBox="1"/>
              <p:nvPr/>
            </p:nvSpPr>
            <p:spPr>
              <a:xfrm>
                <a:off x="3985324" y="5549584"/>
                <a:ext cx="318948" cy="193625"/>
              </a:xfrm>
              <a:prstGeom prst="rect">
                <a:avLst/>
              </a:prstGeom>
              <a:noFill/>
            </p:spPr>
            <p:txBody>
              <a:bodyPr wrap="none" lIns="0" tIns="0" rIns="0" bIns="0">
                <a:spAutoFit/>
              </a:bodyPr>
              <a:lstStyle/>
              <a:p>
                <a:pPr algn="ctr" defTabSz="914400" eaLnBrk="1" hangingPunct="1">
                  <a:lnSpc>
                    <a:spcPct val="90000"/>
                  </a:lnSpc>
                  <a:defRPr/>
                </a:pPr>
                <a:r>
                  <a:rPr lang="en-US" sz="1400" dirty="0">
                    <a:solidFill>
                      <a:srgbClr val="000066"/>
                    </a:solidFill>
                    <a:latin typeface="Arial" charset="0"/>
                    <a:ea typeface="+mn-ea"/>
                    <a:cs typeface="Arial" charset="0"/>
                  </a:rPr>
                  <a:t>S48</a:t>
                </a:r>
              </a:p>
            </p:txBody>
          </p:sp>
        </p:grpSp>
        <p:sp>
          <p:nvSpPr>
            <p:cNvPr id="80" name="TextBox 2"/>
            <p:cNvSpPr txBox="1">
              <a:spLocks noChangeArrowheads="1"/>
            </p:cNvSpPr>
            <p:nvPr/>
          </p:nvSpPr>
          <p:spPr bwMode="auto">
            <a:xfrm>
              <a:off x="7194550" y="5795963"/>
              <a:ext cx="1824038" cy="450850"/>
            </a:xfrm>
            <a:prstGeom prst="rect">
              <a:avLst/>
            </a:prstGeom>
            <a:solidFill>
              <a:srgbClr val="CC0000"/>
            </a:solidFill>
            <a:ln>
              <a:noFill/>
            </a:ln>
            <a:extLst/>
          </p:spPr>
          <p:txBody>
            <a:bodyPr lIns="45720" tIns="0" rIns="45720" bIns="0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defTabSz="914400" eaLnBrk="1" hangingPunct="1">
                <a:lnSpc>
                  <a:spcPct val="90000"/>
                </a:lnSpc>
                <a:defRPr/>
              </a:pPr>
              <a:endParaRPr lang="en-US" sz="1600" b="1" dirty="0">
                <a:solidFill>
                  <a:prstClr val="white"/>
                </a:solidFill>
                <a:ea typeface="+mn-ea"/>
                <a:cs typeface="Arial" charset="0"/>
              </a:endParaRPr>
            </a:p>
          </p:txBody>
        </p:sp>
        <p:sp>
          <p:nvSpPr>
            <p:cNvPr id="81" name="TextBox 47"/>
            <p:cNvSpPr txBox="1"/>
            <p:nvPr/>
          </p:nvSpPr>
          <p:spPr bwMode="auto">
            <a:xfrm>
              <a:off x="7275765" y="5838825"/>
              <a:ext cx="1661609" cy="387798"/>
            </a:xfrm>
            <a:prstGeom prst="rect">
              <a:avLst/>
            </a:prstGeom>
            <a:solidFill>
              <a:srgbClr val="CC0000"/>
            </a:solidFill>
          </p:spPr>
          <p:txBody>
            <a:bodyPr wrap="none" lIns="45720" tIns="0" rIns="45720" bIns="0">
              <a:spAutoFit/>
            </a:bodyPr>
            <a:lstStyle/>
            <a:p>
              <a:pPr algn="ctr" defTabSz="914400" eaLnBrk="1" hangingPunct="1">
                <a:lnSpc>
                  <a:spcPct val="90000"/>
                </a:lnSpc>
                <a:defRPr/>
              </a:pPr>
              <a:r>
                <a:rPr lang="en-US" sz="1400" dirty="0" err="1">
                  <a:solidFill>
                    <a:prstClr val="white"/>
                  </a:solidFill>
                  <a:latin typeface="Arial" charset="0"/>
                  <a:ea typeface="+mn-ea"/>
                  <a:cs typeface="Arial" charset="0"/>
                </a:rPr>
                <a:t>Schémas</a:t>
              </a:r>
              <a:r>
                <a:rPr lang="en-US" sz="1400" dirty="0">
                  <a:solidFill>
                    <a:prstClr val="white"/>
                  </a:solidFill>
                  <a:latin typeface="Arial" charset="0"/>
                  <a:ea typeface="+mn-ea"/>
                  <a:cs typeface="Arial" charset="0"/>
                </a:rPr>
                <a:t> avec TDF</a:t>
              </a:r>
            </a:p>
            <a:p>
              <a:pPr algn="ctr" defTabSz="914400" eaLnBrk="1" hangingPunct="1">
                <a:lnSpc>
                  <a:spcPct val="90000"/>
                </a:lnSpc>
                <a:defRPr/>
              </a:pPr>
              <a:r>
                <a:rPr lang="en-US" sz="1400" dirty="0">
                  <a:solidFill>
                    <a:prstClr val="white"/>
                  </a:solidFill>
                  <a:latin typeface="Arial" charset="0"/>
                  <a:ea typeface="+mn-ea"/>
                  <a:cs typeface="Arial" charset="0"/>
                </a:rPr>
                <a:t>n = 452</a:t>
              </a:r>
            </a:p>
          </p:txBody>
        </p:sp>
        <p:sp>
          <p:nvSpPr>
            <p:cNvPr id="83" name="ZoneTexte 82"/>
            <p:cNvSpPr txBox="1"/>
            <p:nvPr/>
          </p:nvSpPr>
          <p:spPr>
            <a:xfrm>
              <a:off x="5032573" y="2382039"/>
              <a:ext cx="3209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200" b="1" dirty="0">
                  <a:solidFill>
                    <a:srgbClr val="002060"/>
                  </a:solidFill>
                </a:rPr>
                <a:t>%</a:t>
              </a:r>
            </a:p>
          </p:txBody>
        </p:sp>
        <p:sp>
          <p:nvSpPr>
            <p:cNvPr id="84" name="Freeform 9"/>
            <p:cNvSpPr>
              <a:spLocks/>
            </p:cNvSpPr>
            <p:nvPr/>
          </p:nvSpPr>
          <p:spPr bwMode="auto">
            <a:xfrm>
              <a:off x="5203030" y="2654050"/>
              <a:ext cx="3824288" cy="2738438"/>
            </a:xfrm>
            <a:custGeom>
              <a:avLst/>
              <a:gdLst>
                <a:gd name="T0" fmla="*/ 2409 w 2409"/>
                <a:gd name="T1" fmla="*/ 1725 h 1725"/>
                <a:gd name="T2" fmla="*/ 0 w 2409"/>
                <a:gd name="T3" fmla="*/ 1725 h 1725"/>
                <a:gd name="T4" fmla="*/ 0 w 2409"/>
                <a:gd name="T5" fmla="*/ 0 h 17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09" h="1725">
                  <a:moveTo>
                    <a:pt x="2409" y="1725"/>
                  </a:moveTo>
                  <a:lnTo>
                    <a:pt x="0" y="1725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5" name="Line 10"/>
            <p:cNvSpPr>
              <a:spLocks noChangeShapeType="1"/>
            </p:cNvSpPr>
            <p:nvPr/>
          </p:nvSpPr>
          <p:spPr bwMode="auto">
            <a:xfrm>
              <a:off x="5093493" y="2663575"/>
              <a:ext cx="109538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6" name="Line 11"/>
            <p:cNvSpPr>
              <a:spLocks noChangeShapeType="1"/>
            </p:cNvSpPr>
            <p:nvPr/>
          </p:nvSpPr>
          <p:spPr bwMode="auto">
            <a:xfrm>
              <a:off x="5093493" y="3209675"/>
              <a:ext cx="109538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7" name="Line 12"/>
            <p:cNvSpPr>
              <a:spLocks noChangeShapeType="1"/>
            </p:cNvSpPr>
            <p:nvPr/>
          </p:nvSpPr>
          <p:spPr bwMode="auto">
            <a:xfrm>
              <a:off x="5093493" y="3755775"/>
              <a:ext cx="109538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8" name="Line 13"/>
            <p:cNvSpPr>
              <a:spLocks noChangeShapeType="1"/>
            </p:cNvSpPr>
            <p:nvPr/>
          </p:nvSpPr>
          <p:spPr bwMode="auto">
            <a:xfrm>
              <a:off x="5093493" y="4844800"/>
              <a:ext cx="109538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9" name="Line 14"/>
            <p:cNvSpPr>
              <a:spLocks noChangeShapeType="1"/>
            </p:cNvSpPr>
            <p:nvPr/>
          </p:nvSpPr>
          <p:spPr bwMode="auto">
            <a:xfrm>
              <a:off x="5093493" y="4301875"/>
              <a:ext cx="109538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90" name="Line 15"/>
            <p:cNvSpPr>
              <a:spLocks noChangeShapeType="1"/>
            </p:cNvSpPr>
            <p:nvPr/>
          </p:nvSpPr>
          <p:spPr bwMode="auto">
            <a:xfrm>
              <a:off x="5093493" y="5392488"/>
              <a:ext cx="109538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91" name="Freeform 34"/>
            <p:cNvSpPr>
              <a:spLocks/>
            </p:cNvSpPr>
            <p:nvPr/>
          </p:nvSpPr>
          <p:spPr bwMode="auto">
            <a:xfrm>
              <a:off x="5415755" y="2661988"/>
              <a:ext cx="541338" cy="30163"/>
            </a:xfrm>
            <a:custGeom>
              <a:avLst/>
              <a:gdLst>
                <a:gd name="T0" fmla="*/ 341 w 341"/>
                <a:gd name="T1" fmla="*/ 19 h 19"/>
                <a:gd name="T2" fmla="*/ 341 w 341"/>
                <a:gd name="T3" fmla="*/ 0 h 19"/>
                <a:gd name="T4" fmla="*/ 0 w 341"/>
                <a:gd name="T5" fmla="*/ 0 h 19"/>
                <a:gd name="T6" fmla="*/ 0 w 341"/>
                <a:gd name="T7" fmla="*/ 19 h 19"/>
                <a:gd name="T8" fmla="*/ 341 w 341"/>
                <a:gd name="T9" fmla="*/ 19 h 19"/>
                <a:gd name="T10" fmla="*/ 341 w 341"/>
                <a:gd name="T11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19">
                  <a:moveTo>
                    <a:pt x="341" y="19"/>
                  </a:moveTo>
                  <a:lnTo>
                    <a:pt x="341" y="0"/>
                  </a:lnTo>
                  <a:lnTo>
                    <a:pt x="0" y="0"/>
                  </a:lnTo>
                  <a:lnTo>
                    <a:pt x="0" y="19"/>
                  </a:lnTo>
                  <a:lnTo>
                    <a:pt x="341" y="19"/>
                  </a:lnTo>
                  <a:lnTo>
                    <a:pt x="341" y="19"/>
                  </a:lnTo>
                  <a:close/>
                </a:path>
              </a:pathLst>
            </a:custGeom>
            <a:solidFill>
              <a:srgbClr val="7030A0"/>
            </a:solidFill>
            <a:ln w="0">
              <a:solidFill>
                <a:srgbClr val="7030A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92" name="Freeform 35"/>
            <p:cNvSpPr>
              <a:spLocks/>
            </p:cNvSpPr>
            <p:nvPr/>
          </p:nvSpPr>
          <p:spPr bwMode="auto">
            <a:xfrm>
              <a:off x="5415755" y="2692150"/>
              <a:ext cx="541338" cy="839788"/>
            </a:xfrm>
            <a:custGeom>
              <a:avLst/>
              <a:gdLst>
                <a:gd name="T0" fmla="*/ 341 w 341"/>
                <a:gd name="T1" fmla="*/ 529 h 529"/>
                <a:gd name="T2" fmla="*/ 341 w 341"/>
                <a:gd name="T3" fmla="*/ 0 h 529"/>
                <a:gd name="T4" fmla="*/ 0 w 341"/>
                <a:gd name="T5" fmla="*/ 0 h 529"/>
                <a:gd name="T6" fmla="*/ 0 w 341"/>
                <a:gd name="T7" fmla="*/ 529 h 529"/>
                <a:gd name="T8" fmla="*/ 341 w 341"/>
                <a:gd name="T9" fmla="*/ 529 h 529"/>
                <a:gd name="T10" fmla="*/ 341 w 341"/>
                <a:gd name="T11" fmla="*/ 529 h 5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529">
                  <a:moveTo>
                    <a:pt x="341" y="529"/>
                  </a:moveTo>
                  <a:lnTo>
                    <a:pt x="341" y="0"/>
                  </a:lnTo>
                  <a:lnTo>
                    <a:pt x="0" y="0"/>
                  </a:lnTo>
                  <a:lnTo>
                    <a:pt x="0" y="529"/>
                  </a:lnTo>
                  <a:lnTo>
                    <a:pt x="341" y="529"/>
                  </a:lnTo>
                  <a:lnTo>
                    <a:pt x="341" y="529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rgbClr val="FFC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93" name="Rectangle 36"/>
            <p:cNvSpPr>
              <a:spLocks noChangeArrowheads="1"/>
            </p:cNvSpPr>
            <p:nvPr/>
          </p:nvSpPr>
          <p:spPr bwMode="auto">
            <a:xfrm>
              <a:off x="5415755" y="3531938"/>
              <a:ext cx="541338" cy="1860550"/>
            </a:xfrm>
            <a:prstGeom prst="rect">
              <a:avLst/>
            </a:prstGeom>
            <a:solidFill>
              <a:srgbClr val="00B050"/>
            </a:solidFill>
            <a:ln w="0">
              <a:solidFill>
                <a:srgbClr val="00B05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94" name="Freeform 37"/>
            <p:cNvSpPr>
              <a:spLocks/>
            </p:cNvSpPr>
            <p:nvPr/>
          </p:nvSpPr>
          <p:spPr bwMode="auto">
            <a:xfrm>
              <a:off x="6366668" y="2661988"/>
              <a:ext cx="541338" cy="28575"/>
            </a:xfrm>
            <a:custGeom>
              <a:avLst/>
              <a:gdLst>
                <a:gd name="T0" fmla="*/ 341 w 341"/>
                <a:gd name="T1" fmla="*/ 18 h 18"/>
                <a:gd name="T2" fmla="*/ 341 w 341"/>
                <a:gd name="T3" fmla="*/ 0 h 18"/>
                <a:gd name="T4" fmla="*/ 0 w 341"/>
                <a:gd name="T5" fmla="*/ 0 h 18"/>
                <a:gd name="T6" fmla="*/ 0 w 341"/>
                <a:gd name="T7" fmla="*/ 18 h 18"/>
                <a:gd name="T8" fmla="*/ 341 w 341"/>
                <a:gd name="T9" fmla="*/ 18 h 18"/>
                <a:gd name="T10" fmla="*/ 341 w 341"/>
                <a:gd name="T11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18">
                  <a:moveTo>
                    <a:pt x="341" y="18"/>
                  </a:moveTo>
                  <a:lnTo>
                    <a:pt x="341" y="0"/>
                  </a:lnTo>
                  <a:lnTo>
                    <a:pt x="0" y="0"/>
                  </a:lnTo>
                  <a:lnTo>
                    <a:pt x="0" y="18"/>
                  </a:lnTo>
                  <a:lnTo>
                    <a:pt x="341" y="18"/>
                  </a:lnTo>
                  <a:lnTo>
                    <a:pt x="341" y="18"/>
                  </a:lnTo>
                  <a:close/>
                </a:path>
              </a:pathLst>
            </a:custGeom>
            <a:solidFill>
              <a:srgbClr val="7030A0"/>
            </a:solidFill>
            <a:ln w="0">
              <a:solidFill>
                <a:srgbClr val="7030A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95" name="Freeform 38"/>
            <p:cNvSpPr>
              <a:spLocks/>
            </p:cNvSpPr>
            <p:nvPr/>
          </p:nvSpPr>
          <p:spPr bwMode="auto">
            <a:xfrm>
              <a:off x="6366668" y="2690563"/>
              <a:ext cx="541338" cy="711200"/>
            </a:xfrm>
            <a:custGeom>
              <a:avLst/>
              <a:gdLst>
                <a:gd name="T0" fmla="*/ 0 w 341"/>
                <a:gd name="T1" fmla="*/ 448 h 448"/>
                <a:gd name="T2" fmla="*/ 341 w 341"/>
                <a:gd name="T3" fmla="*/ 448 h 448"/>
                <a:gd name="T4" fmla="*/ 341 w 341"/>
                <a:gd name="T5" fmla="*/ 0 h 448"/>
                <a:gd name="T6" fmla="*/ 0 w 341"/>
                <a:gd name="T7" fmla="*/ 0 h 448"/>
                <a:gd name="T8" fmla="*/ 0 w 341"/>
                <a:gd name="T9" fmla="*/ 448 h 448"/>
                <a:gd name="T10" fmla="*/ 0 w 341"/>
                <a:gd name="T11" fmla="*/ 448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448">
                  <a:moveTo>
                    <a:pt x="0" y="448"/>
                  </a:moveTo>
                  <a:lnTo>
                    <a:pt x="341" y="448"/>
                  </a:lnTo>
                  <a:lnTo>
                    <a:pt x="341" y="0"/>
                  </a:lnTo>
                  <a:lnTo>
                    <a:pt x="0" y="0"/>
                  </a:lnTo>
                  <a:lnTo>
                    <a:pt x="0" y="448"/>
                  </a:lnTo>
                  <a:lnTo>
                    <a:pt x="0" y="448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rgbClr val="FFC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96" name="Rectangle 39"/>
            <p:cNvSpPr>
              <a:spLocks noChangeArrowheads="1"/>
            </p:cNvSpPr>
            <p:nvPr/>
          </p:nvSpPr>
          <p:spPr bwMode="auto">
            <a:xfrm>
              <a:off x="6366668" y="3401763"/>
              <a:ext cx="541338" cy="1990725"/>
            </a:xfrm>
            <a:prstGeom prst="rect">
              <a:avLst/>
            </a:prstGeom>
            <a:solidFill>
              <a:srgbClr val="00B050"/>
            </a:solidFill>
            <a:ln w="0">
              <a:solidFill>
                <a:srgbClr val="00B05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97" name="Freeform 40"/>
            <p:cNvSpPr>
              <a:spLocks/>
            </p:cNvSpPr>
            <p:nvPr/>
          </p:nvSpPr>
          <p:spPr bwMode="auto">
            <a:xfrm>
              <a:off x="7317580" y="2661988"/>
              <a:ext cx="541338" cy="52388"/>
            </a:xfrm>
            <a:custGeom>
              <a:avLst/>
              <a:gdLst>
                <a:gd name="T0" fmla="*/ 341 w 341"/>
                <a:gd name="T1" fmla="*/ 33 h 33"/>
                <a:gd name="T2" fmla="*/ 341 w 341"/>
                <a:gd name="T3" fmla="*/ 0 h 33"/>
                <a:gd name="T4" fmla="*/ 0 w 341"/>
                <a:gd name="T5" fmla="*/ 0 h 33"/>
                <a:gd name="T6" fmla="*/ 0 w 341"/>
                <a:gd name="T7" fmla="*/ 33 h 33"/>
                <a:gd name="T8" fmla="*/ 341 w 341"/>
                <a:gd name="T9" fmla="*/ 33 h 33"/>
                <a:gd name="T10" fmla="*/ 341 w 341"/>
                <a:gd name="T11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33">
                  <a:moveTo>
                    <a:pt x="341" y="33"/>
                  </a:moveTo>
                  <a:lnTo>
                    <a:pt x="341" y="0"/>
                  </a:lnTo>
                  <a:lnTo>
                    <a:pt x="0" y="0"/>
                  </a:lnTo>
                  <a:lnTo>
                    <a:pt x="0" y="33"/>
                  </a:lnTo>
                  <a:lnTo>
                    <a:pt x="341" y="33"/>
                  </a:lnTo>
                  <a:lnTo>
                    <a:pt x="341" y="33"/>
                  </a:lnTo>
                  <a:close/>
                </a:path>
              </a:pathLst>
            </a:custGeom>
            <a:solidFill>
              <a:srgbClr val="7030A0"/>
            </a:solidFill>
            <a:ln w="0">
              <a:solidFill>
                <a:srgbClr val="7030A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98" name="Freeform 41"/>
            <p:cNvSpPr>
              <a:spLocks/>
            </p:cNvSpPr>
            <p:nvPr/>
          </p:nvSpPr>
          <p:spPr bwMode="auto">
            <a:xfrm>
              <a:off x="7317580" y="2714375"/>
              <a:ext cx="541338" cy="862013"/>
            </a:xfrm>
            <a:custGeom>
              <a:avLst/>
              <a:gdLst>
                <a:gd name="T0" fmla="*/ 341 w 341"/>
                <a:gd name="T1" fmla="*/ 543 h 543"/>
                <a:gd name="T2" fmla="*/ 341 w 341"/>
                <a:gd name="T3" fmla="*/ 0 h 543"/>
                <a:gd name="T4" fmla="*/ 0 w 341"/>
                <a:gd name="T5" fmla="*/ 0 h 543"/>
                <a:gd name="T6" fmla="*/ 0 w 341"/>
                <a:gd name="T7" fmla="*/ 543 h 543"/>
                <a:gd name="T8" fmla="*/ 341 w 341"/>
                <a:gd name="T9" fmla="*/ 543 h 543"/>
                <a:gd name="T10" fmla="*/ 341 w 341"/>
                <a:gd name="T11" fmla="*/ 543 h 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543">
                  <a:moveTo>
                    <a:pt x="341" y="543"/>
                  </a:moveTo>
                  <a:lnTo>
                    <a:pt x="341" y="0"/>
                  </a:lnTo>
                  <a:lnTo>
                    <a:pt x="0" y="0"/>
                  </a:lnTo>
                  <a:lnTo>
                    <a:pt x="0" y="543"/>
                  </a:lnTo>
                  <a:lnTo>
                    <a:pt x="341" y="543"/>
                  </a:lnTo>
                  <a:lnTo>
                    <a:pt x="341" y="543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rgbClr val="FFC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99" name="Rectangle 42"/>
            <p:cNvSpPr>
              <a:spLocks noChangeArrowheads="1"/>
            </p:cNvSpPr>
            <p:nvPr/>
          </p:nvSpPr>
          <p:spPr bwMode="auto">
            <a:xfrm>
              <a:off x="7317580" y="3576388"/>
              <a:ext cx="541338" cy="1816100"/>
            </a:xfrm>
            <a:prstGeom prst="rect">
              <a:avLst/>
            </a:prstGeom>
            <a:solidFill>
              <a:srgbClr val="00B050"/>
            </a:solidFill>
            <a:ln w="0">
              <a:solidFill>
                <a:srgbClr val="00B05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0" name="Freeform 43"/>
            <p:cNvSpPr>
              <a:spLocks/>
            </p:cNvSpPr>
            <p:nvPr/>
          </p:nvSpPr>
          <p:spPr bwMode="auto">
            <a:xfrm>
              <a:off x="8268493" y="2661988"/>
              <a:ext cx="541338" cy="66675"/>
            </a:xfrm>
            <a:custGeom>
              <a:avLst/>
              <a:gdLst>
                <a:gd name="T0" fmla="*/ 341 w 341"/>
                <a:gd name="T1" fmla="*/ 42 h 42"/>
                <a:gd name="T2" fmla="*/ 341 w 341"/>
                <a:gd name="T3" fmla="*/ 0 h 42"/>
                <a:gd name="T4" fmla="*/ 0 w 341"/>
                <a:gd name="T5" fmla="*/ 0 h 42"/>
                <a:gd name="T6" fmla="*/ 0 w 341"/>
                <a:gd name="T7" fmla="*/ 42 h 42"/>
                <a:gd name="T8" fmla="*/ 341 w 341"/>
                <a:gd name="T9" fmla="*/ 42 h 42"/>
                <a:gd name="T10" fmla="*/ 341 w 341"/>
                <a:gd name="T11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42">
                  <a:moveTo>
                    <a:pt x="341" y="42"/>
                  </a:moveTo>
                  <a:lnTo>
                    <a:pt x="341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341" y="42"/>
                  </a:lnTo>
                  <a:lnTo>
                    <a:pt x="341" y="42"/>
                  </a:lnTo>
                  <a:close/>
                </a:path>
              </a:pathLst>
            </a:custGeom>
            <a:solidFill>
              <a:srgbClr val="7030A0"/>
            </a:solidFill>
            <a:ln w="0">
              <a:solidFill>
                <a:srgbClr val="7030A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1" name="Freeform 44"/>
            <p:cNvSpPr>
              <a:spLocks/>
            </p:cNvSpPr>
            <p:nvPr/>
          </p:nvSpPr>
          <p:spPr bwMode="auto">
            <a:xfrm>
              <a:off x="8268493" y="2728663"/>
              <a:ext cx="541338" cy="858838"/>
            </a:xfrm>
            <a:custGeom>
              <a:avLst/>
              <a:gdLst>
                <a:gd name="T0" fmla="*/ 0 w 341"/>
                <a:gd name="T1" fmla="*/ 541 h 541"/>
                <a:gd name="T2" fmla="*/ 341 w 341"/>
                <a:gd name="T3" fmla="*/ 541 h 541"/>
                <a:gd name="T4" fmla="*/ 341 w 341"/>
                <a:gd name="T5" fmla="*/ 0 h 541"/>
                <a:gd name="T6" fmla="*/ 0 w 341"/>
                <a:gd name="T7" fmla="*/ 0 h 541"/>
                <a:gd name="T8" fmla="*/ 0 w 341"/>
                <a:gd name="T9" fmla="*/ 541 h 541"/>
                <a:gd name="T10" fmla="*/ 0 w 341"/>
                <a:gd name="T11" fmla="*/ 541 h 5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541">
                  <a:moveTo>
                    <a:pt x="0" y="541"/>
                  </a:moveTo>
                  <a:lnTo>
                    <a:pt x="341" y="541"/>
                  </a:lnTo>
                  <a:lnTo>
                    <a:pt x="341" y="0"/>
                  </a:lnTo>
                  <a:lnTo>
                    <a:pt x="0" y="0"/>
                  </a:lnTo>
                  <a:lnTo>
                    <a:pt x="0" y="541"/>
                  </a:lnTo>
                  <a:lnTo>
                    <a:pt x="0" y="541"/>
                  </a:lnTo>
                  <a:close/>
                </a:path>
              </a:pathLst>
            </a:custGeom>
            <a:solidFill>
              <a:srgbClr val="FFC000"/>
            </a:solidFill>
            <a:ln w="0">
              <a:solidFill>
                <a:srgbClr val="FFC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2" name="Freeform 45"/>
            <p:cNvSpPr>
              <a:spLocks/>
            </p:cNvSpPr>
            <p:nvPr/>
          </p:nvSpPr>
          <p:spPr bwMode="auto">
            <a:xfrm>
              <a:off x="8268493" y="3587500"/>
              <a:ext cx="541338" cy="1804988"/>
            </a:xfrm>
            <a:custGeom>
              <a:avLst/>
              <a:gdLst>
                <a:gd name="T0" fmla="*/ 341 w 341"/>
                <a:gd name="T1" fmla="*/ 0 h 1137"/>
                <a:gd name="T2" fmla="*/ 0 w 341"/>
                <a:gd name="T3" fmla="*/ 0 h 1137"/>
                <a:gd name="T4" fmla="*/ 0 w 341"/>
                <a:gd name="T5" fmla="*/ 1137 h 1137"/>
                <a:gd name="T6" fmla="*/ 341 w 341"/>
                <a:gd name="T7" fmla="*/ 1137 h 1137"/>
                <a:gd name="T8" fmla="*/ 341 w 341"/>
                <a:gd name="T9" fmla="*/ 0 h 1137"/>
                <a:gd name="T10" fmla="*/ 341 w 341"/>
                <a:gd name="T11" fmla="*/ 0 h 1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1137">
                  <a:moveTo>
                    <a:pt x="341" y="0"/>
                  </a:moveTo>
                  <a:lnTo>
                    <a:pt x="0" y="0"/>
                  </a:lnTo>
                  <a:lnTo>
                    <a:pt x="0" y="1137"/>
                  </a:lnTo>
                  <a:lnTo>
                    <a:pt x="341" y="1137"/>
                  </a:lnTo>
                  <a:lnTo>
                    <a:pt x="341" y="0"/>
                  </a:lnTo>
                  <a:lnTo>
                    <a:pt x="341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27" name="ZoneTexte 126"/>
            <p:cNvSpPr txBox="1"/>
            <p:nvPr/>
          </p:nvSpPr>
          <p:spPr>
            <a:xfrm>
              <a:off x="4706766" y="2539234"/>
              <a:ext cx="4395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2060"/>
                  </a:solidFill>
                </a:rPr>
                <a:t>100</a:t>
              </a:r>
            </a:p>
          </p:txBody>
        </p:sp>
        <p:sp>
          <p:nvSpPr>
            <p:cNvPr id="128" name="ZoneTexte 127"/>
            <p:cNvSpPr txBox="1"/>
            <p:nvPr/>
          </p:nvSpPr>
          <p:spPr>
            <a:xfrm>
              <a:off x="4791726" y="3080725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2060"/>
                  </a:solidFill>
                </a:rPr>
                <a:t>80</a:t>
              </a:r>
            </a:p>
          </p:txBody>
        </p:sp>
        <p:sp>
          <p:nvSpPr>
            <p:cNvPr id="129" name="ZoneTexte 128"/>
            <p:cNvSpPr txBox="1"/>
            <p:nvPr/>
          </p:nvSpPr>
          <p:spPr>
            <a:xfrm>
              <a:off x="4791726" y="3622216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2060"/>
                  </a:solidFill>
                </a:rPr>
                <a:t>60</a:t>
              </a:r>
            </a:p>
          </p:txBody>
        </p:sp>
        <p:sp>
          <p:nvSpPr>
            <p:cNvPr id="130" name="ZoneTexte 129"/>
            <p:cNvSpPr txBox="1"/>
            <p:nvPr/>
          </p:nvSpPr>
          <p:spPr>
            <a:xfrm>
              <a:off x="4791726" y="4163707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2060"/>
                  </a:solidFill>
                </a:rPr>
                <a:t>40</a:t>
              </a:r>
            </a:p>
          </p:txBody>
        </p:sp>
        <p:sp>
          <p:nvSpPr>
            <p:cNvPr id="131" name="ZoneTexte 130"/>
            <p:cNvSpPr txBox="1"/>
            <p:nvPr/>
          </p:nvSpPr>
          <p:spPr>
            <a:xfrm>
              <a:off x="4791726" y="4705198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2060"/>
                  </a:solidFill>
                </a:rPr>
                <a:t>20</a:t>
              </a:r>
            </a:p>
          </p:txBody>
        </p:sp>
        <p:sp>
          <p:nvSpPr>
            <p:cNvPr id="136" name="ZoneTexte 135"/>
            <p:cNvSpPr txBox="1"/>
            <p:nvPr/>
          </p:nvSpPr>
          <p:spPr>
            <a:xfrm>
              <a:off x="5479476" y="2359563"/>
              <a:ext cx="41389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0,7</a:t>
              </a:r>
            </a:p>
          </p:txBody>
        </p:sp>
        <p:sp>
          <p:nvSpPr>
            <p:cNvPr id="137" name="ZoneTexte 136"/>
            <p:cNvSpPr txBox="1"/>
            <p:nvPr/>
          </p:nvSpPr>
          <p:spPr>
            <a:xfrm>
              <a:off x="6413586" y="2377051"/>
              <a:ext cx="41389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0,7</a:t>
              </a:r>
            </a:p>
          </p:txBody>
        </p:sp>
        <p:sp>
          <p:nvSpPr>
            <p:cNvPr id="138" name="ZoneTexte 137"/>
            <p:cNvSpPr txBox="1"/>
            <p:nvPr/>
          </p:nvSpPr>
          <p:spPr>
            <a:xfrm>
              <a:off x="7381301" y="2353464"/>
              <a:ext cx="41389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1,3</a:t>
              </a:r>
            </a:p>
          </p:txBody>
        </p:sp>
        <p:sp>
          <p:nvSpPr>
            <p:cNvPr id="139" name="ZoneTexte 138"/>
            <p:cNvSpPr txBox="1"/>
            <p:nvPr/>
          </p:nvSpPr>
          <p:spPr>
            <a:xfrm>
              <a:off x="8332214" y="2361840"/>
              <a:ext cx="41389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2,1</a:t>
              </a:r>
            </a:p>
          </p:txBody>
        </p:sp>
        <p:sp>
          <p:nvSpPr>
            <p:cNvPr id="144" name="ZoneTexte 143"/>
            <p:cNvSpPr txBox="1"/>
            <p:nvPr/>
          </p:nvSpPr>
          <p:spPr>
            <a:xfrm>
              <a:off x="5502720" y="3041936"/>
              <a:ext cx="36740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31</a:t>
              </a:r>
            </a:p>
          </p:txBody>
        </p:sp>
        <p:sp>
          <p:nvSpPr>
            <p:cNvPr id="145" name="ZoneTexte 144"/>
            <p:cNvSpPr txBox="1"/>
            <p:nvPr/>
          </p:nvSpPr>
          <p:spPr>
            <a:xfrm>
              <a:off x="6436830" y="3041936"/>
              <a:ext cx="36740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26</a:t>
              </a:r>
            </a:p>
          </p:txBody>
        </p:sp>
        <p:sp>
          <p:nvSpPr>
            <p:cNvPr id="146" name="ZoneTexte 145"/>
            <p:cNvSpPr txBox="1"/>
            <p:nvPr/>
          </p:nvSpPr>
          <p:spPr>
            <a:xfrm>
              <a:off x="7404545" y="3041936"/>
              <a:ext cx="36740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32</a:t>
              </a:r>
            </a:p>
          </p:txBody>
        </p:sp>
        <p:sp>
          <p:nvSpPr>
            <p:cNvPr id="147" name="ZoneTexte 146"/>
            <p:cNvSpPr txBox="1"/>
            <p:nvPr/>
          </p:nvSpPr>
          <p:spPr>
            <a:xfrm>
              <a:off x="8355458" y="3041936"/>
              <a:ext cx="36740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32</a:t>
              </a:r>
            </a:p>
          </p:txBody>
        </p:sp>
        <p:sp>
          <p:nvSpPr>
            <p:cNvPr id="152" name="ZoneTexte 151"/>
            <p:cNvSpPr txBox="1"/>
            <p:nvPr/>
          </p:nvSpPr>
          <p:spPr>
            <a:xfrm>
              <a:off x="5502720" y="4099469"/>
              <a:ext cx="36740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chemeClr val="bg1"/>
                  </a:solidFill>
                  <a:latin typeface="+mj-lt"/>
                </a:rPr>
                <a:t>69</a:t>
              </a:r>
            </a:p>
          </p:txBody>
        </p:sp>
        <p:sp>
          <p:nvSpPr>
            <p:cNvPr id="153" name="ZoneTexte 152"/>
            <p:cNvSpPr txBox="1"/>
            <p:nvPr/>
          </p:nvSpPr>
          <p:spPr>
            <a:xfrm>
              <a:off x="6436830" y="4099469"/>
              <a:ext cx="36740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chemeClr val="bg1"/>
                  </a:solidFill>
                  <a:latin typeface="+mj-lt"/>
                </a:rPr>
                <a:t>73</a:t>
              </a:r>
            </a:p>
          </p:txBody>
        </p:sp>
        <p:sp>
          <p:nvSpPr>
            <p:cNvPr id="154" name="ZoneTexte 153"/>
            <p:cNvSpPr txBox="1"/>
            <p:nvPr/>
          </p:nvSpPr>
          <p:spPr>
            <a:xfrm>
              <a:off x="7404545" y="4099469"/>
              <a:ext cx="36740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chemeClr val="bg1"/>
                  </a:solidFill>
                  <a:latin typeface="+mj-lt"/>
                </a:rPr>
                <a:t>67</a:t>
              </a:r>
            </a:p>
          </p:txBody>
        </p:sp>
        <p:sp>
          <p:nvSpPr>
            <p:cNvPr id="155" name="ZoneTexte 154"/>
            <p:cNvSpPr txBox="1"/>
            <p:nvPr/>
          </p:nvSpPr>
          <p:spPr>
            <a:xfrm>
              <a:off x="8355458" y="4099469"/>
              <a:ext cx="36740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chemeClr val="bg1"/>
                  </a:solidFill>
                  <a:latin typeface="+mj-lt"/>
                </a:rPr>
                <a:t>66</a:t>
              </a:r>
            </a:p>
          </p:txBody>
        </p:sp>
        <p:sp>
          <p:nvSpPr>
            <p:cNvPr id="157" name="ZoneTexte 156"/>
            <p:cNvSpPr txBox="1"/>
            <p:nvPr/>
          </p:nvSpPr>
          <p:spPr>
            <a:xfrm>
              <a:off x="4876685" y="5246688"/>
              <a:ext cx="2696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2060"/>
                  </a:solidFill>
                </a:rPr>
                <a:t>0</a:t>
              </a:r>
            </a:p>
          </p:txBody>
        </p:sp>
        <p:sp>
          <p:nvSpPr>
            <p:cNvPr id="159" name="TextBox 2"/>
            <p:cNvSpPr txBox="1">
              <a:spLocks noChangeArrowheads="1"/>
            </p:cNvSpPr>
            <p:nvPr/>
          </p:nvSpPr>
          <p:spPr bwMode="auto">
            <a:xfrm>
              <a:off x="5241925" y="2065420"/>
              <a:ext cx="3657600" cy="365125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lIns="0" tIns="0" rIns="0" bIns="0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defTabSz="914400" eaLnBrk="1" hangingPunct="1">
                <a:lnSpc>
                  <a:spcPct val="90000"/>
                </a:lnSpc>
                <a:defRPr/>
              </a:pPr>
              <a:r>
                <a:rPr lang="en-US" sz="2000" b="1" dirty="0" err="1">
                  <a:solidFill>
                    <a:srgbClr val="0070C0"/>
                  </a:solidFill>
                  <a:latin typeface="+mj-lt"/>
                  <a:ea typeface="+mn-ea"/>
                  <a:cs typeface="Arial" charset="0"/>
                </a:rPr>
                <a:t>Hanche</a:t>
              </a:r>
              <a:endParaRPr lang="en-US" sz="2000" b="1" dirty="0">
                <a:solidFill>
                  <a:srgbClr val="0070C0"/>
                </a:solidFill>
                <a:latin typeface="+mj-lt"/>
                <a:ea typeface="+mn-ea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89151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44" name="Text Box 2"/>
          <p:cNvSpPr txBox="1">
            <a:spLocks noChangeArrowheads="1"/>
          </p:cNvSpPr>
          <p:nvPr/>
        </p:nvSpPr>
        <p:spPr bwMode="auto">
          <a:xfrm>
            <a:off x="897742" y="1265238"/>
            <a:ext cx="733425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200"/>
              </a:spcBef>
              <a:buClr>
                <a:srgbClr val="A9A9A9"/>
              </a:buClr>
              <a:buSzPct val="9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lnSpc>
                <a:spcPct val="90000"/>
              </a:lnSpc>
              <a:spcBef>
                <a:spcPts val="800"/>
              </a:spcBef>
              <a:buClr>
                <a:srgbClr val="A9A9A9"/>
              </a:buClr>
              <a:buSzPct val="90000"/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lnSpc>
                <a:spcPct val="90000"/>
              </a:lnSpc>
              <a:spcBef>
                <a:spcPts val="600"/>
              </a:spcBef>
              <a:buClr>
                <a:srgbClr val="A9A9A9"/>
              </a:buClr>
              <a:buSzPct val="9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lnSpc>
                <a:spcPct val="90000"/>
              </a:lnSpc>
              <a:spcBef>
                <a:spcPts val="600"/>
              </a:spcBef>
              <a:buClr>
                <a:srgbClr val="A9A9A9"/>
              </a:buClr>
              <a:buSzPct val="90000"/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lnSpc>
                <a:spcPct val="90000"/>
              </a:lnSpc>
              <a:spcBef>
                <a:spcPts val="600"/>
              </a:spcBef>
              <a:buClr>
                <a:srgbClr val="A9A9A9"/>
              </a:buClr>
              <a:buSzPct val="90000"/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rgbClr val="A9A9A9"/>
              </a:buClr>
              <a:buSzPct val="90000"/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rgbClr val="A9A9A9"/>
              </a:buClr>
              <a:buSzPct val="90000"/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rgbClr val="A9A9A9"/>
              </a:buClr>
              <a:buSzPct val="90000"/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rgbClr val="A9A9A9"/>
              </a:buClr>
              <a:buSzPct val="90000"/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400" b="1" dirty="0">
                <a:solidFill>
                  <a:srgbClr val="CC3300"/>
                </a:solidFill>
                <a:latin typeface="Calibri" panose="020F0502020204030204" pitchFamily="34" charset="0"/>
              </a:rPr>
              <a:t>Modifications créatinine sérique et </a:t>
            </a:r>
            <a:r>
              <a:rPr lang="fr-FR" altLang="fr-FR" sz="2400" b="1" dirty="0" err="1">
                <a:solidFill>
                  <a:srgbClr val="CC3300"/>
                </a:solidFill>
                <a:latin typeface="Calibri" panose="020F0502020204030204" pitchFamily="34" charset="0"/>
              </a:rPr>
              <a:t>DFGe</a:t>
            </a:r>
            <a:r>
              <a:rPr lang="fr-FR" altLang="fr-FR" sz="2400" b="1" dirty="0">
                <a:solidFill>
                  <a:srgbClr val="CC3300"/>
                </a:solidFill>
                <a:latin typeface="Calibri" panose="020F0502020204030204" pitchFamily="34" charset="0"/>
              </a:rPr>
              <a:t> entre J0 et S48</a:t>
            </a:r>
          </a:p>
        </p:txBody>
      </p:sp>
      <p:sp>
        <p:nvSpPr>
          <p:cNvPr id="34872" name="Text Box 2"/>
          <p:cNvSpPr txBox="1">
            <a:spLocks noChangeArrowheads="1"/>
          </p:cNvSpPr>
          <p:nvPr/>
        </p:nvSpPr>
        <p:spPr bwMode="auto">
          <a:xfrm>
            <a:off x="2282594" y="3727450"/>
            <a:ext cx="504715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200"/>
              </a:spcBef>
              <a:buClr>
                <a:srgbClr val="A9A9A9"/>
              </a:buClr>
              <a:buSzPct val="9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lnSpc>
                <a:spcPct val="90000"/>
              </a:lnSpc>
              <a:spcBef>
                <a:spcPts val="800"/>
              </a:spcBef>
              <a:buClr>
                <a:srgbClr val="A9A9A9"/>
              </a:buClr>
              <a:buSzPct val="90000"/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lnSpc>
                <a:spcPct val="90000"/>
              </a:lnSpc>
              <a:spcBef>
                <a:spcPts val="600"/>
              </a:spcBef>
              <a:buClr>
                <a:srgbClr val="A9A9A9"/>
              </a:buClr>
              <a:buSzPct val="9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lnSpc>
                <a:spcPct val="90000"/>
              </a:lnSpc>
              <a:spcBef>
                <a:spcPts val="600"/>
              </a:spcBef>
              <a:buClr>
                <a:srgbClr val="A9A9A9"/>
              </a:buClr>
              <a:buSzPct val="90000"/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lnSpc>
                <a:spcPct val="90000"/>
              </a:lnSpc>
              <a:spcBef>
                <a:spcPts val="600"/>
              </a:spcBef>
              <a:buClr>
                <a:srgbClr val="A9A9A9"/>
              </a:buClr>
              <a:buSzPct val="90000"/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rgbClr val="A9A9A9"/>
              </a:buClr>
              <a:buSzPct val="90000"/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rgbClr val="A9A9A9"/>
              </a:buClr>
              <a:buSzPct val="90000"/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rgbClr val="A9A9A9"/>
              </a:buClr>
              <a:buSzPct val="90000"/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rgbClr val="A9A9A9"/>
              </a:buClr>
              <a:buSzPct val="90000"/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400" b="1" dirty="0">
                <a:solidFill>
                  <a:srgbClr val="CC3300"/>
                </a:solidFill>
                <a:latin typeface="Calibri" panose="020F0502020204030204" pitchFamily="34" charset="0"/>
              </a:rPr>
              <a:t>Modification médiane des marqueurs </a:t>
            </a:r>
          </a:p>
          <a:p>
            <a:pPr algn="ctr" defTabSz="914400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400" b="1" dirty="0">
                <a:solidFill>
                  <a:srgbClr val="CC3300"/>
                </a:solidFill>
                <a:latin typeface="Calibri" panose="020F0502020204030204" pitchFamily="34" charset="0"/>
              </a:rPr>
              <a:t>de fonction rénale entre J0 et S48</a:t>
            </a:r>
          </a:p>
        </p:txBody>
      </p:sp>
      <p:sp>
        <p:nvSpPr>
          <p:cNvPr id="6" name="ZoneTexte 69"/>
          <p:cNvSpPr txBox="1">
            <a:spLocks noChangeArrowheads="1"/>
          </p:cNvSpPr>
          <p:nvPr/>
        </p:nvSpPr>
        <p:spPr bwMode="auto">
          <a:xfrm>
            <a:off x="4859338" y="6542088"/>
            <a:ext cx="4241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i="1" dirty="0"/>
              <a:t>Mills A. Lancet </a:t>
            </a:r>
            <a:r>
              <a:rPr lang="en-GB" altLang="fr-FR" sz="1200" i="1" dirty="0" err="1"/>
              <a:t>Infec</a:t>
            </a:r>
            <a:r>
              <a:rPr lang="en-GB" altLang="fr-FR" sz="1200" i="1" dirty="0"/>
              <a:t> Dis 2016;16:43-52 </a:t>
            </a:r>
          </a:p>
        </p:txBody>
      </p:sp>
      <p:sp>
        <p:nvSpPr>
          <p:cNvPr id="7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GS-US-292-0109</a:t>
            </a:r>
          </a:p>
        </p:txBody>
      </p:sp>
      <p:graphicFrame>
        <p:nvGraphicFramePr>
          <p:cNvPr id="9" name="Group 7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804207"/>
              </p:ext>
            </p:extLst>
          </p:nvPr>
        </p:nvGraphicFramePr>
        <p:xfrm>
          <a:off x="395288" y="1903173"/>
          <a:ext cx="8353426" cy="1584912"/>
        </p:xfrm>
        <a:graphic>
          <a:graphicData uri="http://schemas.openxmlformats.org/drawingml/2006/table">
            <a:tbl>
              <a:tblPr/>
              <a:tblGrid>
                <a:gridCol w="38879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08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18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2746">
                  <a:extLst>
                    <a:ext uri="{9D8B030D-6E8A-4147-A177-3AD203B41FA5}">
                      <a16:colId xmlns:a16="http://schemas.microsoft.com/office/drawing/2014/main" val="3854977211"/>
                    </a:ext>
                  </a:extLst>
                </a:gridCol>
              </a:tblGrid>
              <a:tr h="31804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91445" marR="91445"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charset="0"/>
                          <a:cs typeface="ＭＳ Ｐゴシック" charset="0"/>
                        </a:rPr>
                        <a:t>E/C/F/TAF</a:t>
                      </a:r>
                    </a:p>
                  </a:txBody>
                  <a:tcPr marL="91445" marR="91445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charset="0"/>
                          <a:cs typeface="ＭＳ Ｐゴシック" charset="0"/>
                        </a:rPr>
                        <a:t>EFV/FTC/TDF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charset="0"/>
                          <a:cs typeface="ＭＳ Ｐゴシック" charset="0"/>
                        </a:rPr>
                        <a:t>(pas de </a:t>
                      </a:r>
                      <a:r>
                        <a:rPr kumimoji="0" lang="fr-FR" sz="16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charset="0"/>
                          <a:cs typeface="ＭＳ Ｐゴシック" charset="0"/>
                        </a:rPr>
                        <a:t>boost</a:t>
                      </a: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charset="0"/>
                          <a:cs typeface="ＭＳ Ｐゴシック" charset="0"/>
                        </a:rPr>
                        <a:t>)</a:t>
                      </a:r>
                    </a:p>
                  </a:txBody>
                  <a:tcPr marL="91445" marR="91445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+mj-lt"/>
                          <a:ea typeface="ＭＳ Ｐゴシック" charset="0"/>
                          <a:cs typeface="ＭＳ Ｐゴシック" charset="0"/>
                        </a:rPr>
                        <a:t>Autres schémas avec TDF (boosté)</a:t>
                      </a:r>
                    </a:p>
                  </a:txBody>
                  <a:tcPr marL="91445" marR="91445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8042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Modification moyenne créatinine, </a:t>
                      </a:r>
                      <a:r>
                        <a:rPr kumimoji="0" lang="fr-FR" sz="160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Symbol" charset="2"/>
                          <a:ea typeface="ＭＳ Ｐゴシック" charset="0"/>
                          <a:cs typeface="Symbol" charset="2"/>
                        </a:rPr>
                        <a:t>m</a:t>
                      </a:r>
                      <a:r>
                        <a:rPr kumimoji="0" lang="fr-FR" sz="160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mol</a:t>
                      </a: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/l</a:t>
                      </a:r>
                    </a:p>
                  </a:txBody>
                  <a:tcPr marL="91445" marR="91445"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- 0,4</a:t>
                      </a:r>
                    </a:p>
                  </a:txBody>
                  <a:tcPr marL="91445" marR="91445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91445" marR="91445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+ 2,9</a:t>
                      </a:r>
                    </a:p>
                  </a:txBody>
                  <a:tcPr marL="91445" marR="91445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8042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+ 9,2</a:t>
                      </a:r>
                    </a:p>
                  </a:txBody>
                  <a:tcPr marL="91445" marR="91445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+ 1,77</a:t>
                      </a:r>
                    </a:p>
                  </a:txBody>
                  <a:tcPr marL="91445" marR="91445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91445" marR="91445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804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DFGe</a:t>
                      </a: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 médiane (</a:t>
                      </a:r>
                      <a:r>
                        <a:rPr kumimoji="0" lang="fr-FR" sz="160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Cockroft</a:t>
                      </a: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-Gault), ml/min</a:t>
                      </a:r>
                    </a:p>
                  </a:txBody>
                  <a:tcPr marL="91445" marR="91445"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+ 1,2</a:t>
                      </a:r>
                    </a:p>
                  </a:txBody>
                  <a:tcPr marL="91445" marR="91445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91445" marR="91445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- 3,7</a:t>
                      </a:r>
                    </a:p>
                  </a:txBody>
                  <a:tcPr marL="91445" marR="91445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0" name="Group 7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0608057"/>
              </p:ext>
            </p:extLst>
          </p:nvPr>
        </p:nvGraphicFramePr>
        <p:xfrm>
          <a:off x="367212" y="4678462"/>
          <a:ext cx="8353426" cy="1584544"/>
        </p:xfrm>
        <a:graphic>
          <a:graphicData uri="http://schemas.openxmlformats.org/drawingml/2006/table">
            <a:tbl>
              <a:tblPr/>
              <a:tblGrid>
                <a:gridCol w="38879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08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6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49938">
                  <a:extLst>
                    <a:ext uri="{9D8B030D-6E8A-4147-A177-3AD203B41FA5}">
                      <a16:colId xmlns:a16="http://schemas.microsoft.com/office/drawing/2014/main" val="3854977211"/>
                    </a:ext>
                  </a:extLst>
                </a:gridCol>
              </a:tblGrid>
              <a:tr h="318042">
                <a:tc>
                  <a:txBody>
                    <a:bodyPr/>
                    <a:lstStyle/>
                    <a:p>
                      <a:endParaRPr lang="fr-FR" sz="1800" noProof="0" dirty="0"/>
                    </a:p>
                  </a:txBody>
                  <a:tcPr marL="91445" marR="91445" marT="45668" marB="4566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charset="0"/>
                          <a:cs typeface="ＭＳ Ｐゴシック" charset="0"/>
                        </a:rPr>
                        <a:t>E/C/F/TAF</a:t>
                      </a:r>
                    </a:p>
                  </a:txBody>
                  <a:tcPr marL="91445" marR="91445" marT="45668" marB="45668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charset="0"/>
                          <a:cs typeface="ＭＳ Ｐゴシック" charset="0"/>
                        </a:rPr>
                        <a:t>Schémas avec TDF</a:t>
                      </a:r>
                    </a:p>
                  </a:txBody>
                  <a:tcPr marL="91445" marR="91445" marT="45668" marB="45668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+mj-lt"/>
                          <a:ea typeface="ＭＳ Ｐゴシック" charset="0"/>
                          <a:cs typeface="ＭＳ Ｐゴシック" charset="0"/>
                        </a:rPr>
                        <a:t>p</a:t>
                      </a:r>
                    </a:p>
                  </a:txBody>
                  <a:tcPr marL="91445" marR="91445" marT="45668" marB="45668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804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Excrétion fractionnelle du phosphate</a:t>
                      </a:r>
                    </a:p>
                  </a:txBody>
                  <a:tcPr marL="91445" marR="91445" marT="45668" marB="4566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+ 0,2</a:t>
                      </a:r>
                    </a:p>
                  </a:txBody>
                  <a:tcPr marL="91445" marR="91445" marT="45668" marB="45668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+ 0,7</a:t>
                      </a:r>
                    </a:p>
                  </a:txBody>
                  <a:tcPr marL="91445" marR="91445" marT="45668" marB="45668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0,054</a:t>
                      </a:r>
                    </a:p>
                  </a:txBody>
                  <a:tcPr marL="91445" marR="91445" marT="45668" marB="45668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804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Excrétion fractionnelle de l’acide urique</a:t>
                      </a:r>
                    </a:p>
                  </a:txBody>
                  <a:tcPr marL="91445" marR="91445" marT="45668" marB="4566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- 0,8</a:t>
                      </a:r>
                    </a:p>
                  </a:txBody>
                  <a:tcPr marL="91445" marR="91445" marT="45668" marB="45668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+ 0,3</a:t>
                      </a:r>
                    </a:p>
                  </a:txBody>
                  <a:tcPr marL="91445" marR="91445" marT="45668" marB="45668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&lt; 0,001</a:t>
                      </a:r>
                    </a:p>
                  </a:txBody>
                  <a:tcPr marL="91445" marR="91445" marT="45668" marB="45668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804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TmPi</a:t>
                      </a: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/DFG, mg/dl</a:t>
                      </a:r>
                    </a:p>
                  </a:txBody>
                  <a:tcPr marL="91445" marR="91445" marT="45668" marB="45668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- 0,1</a:t>
                      </a:r>
                    </a:p>
                  </a:txBody>
                  <a:tcPr marL="91445" marR="91445" marT="45668" marB="45668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- 0,1</a:t>
                      </a:r>
                    </a:p>
                  </a:txBody>
                  <a:tcPr marL="91445" marR="91445" marT="45668" marB="45668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0,63</a:t>
                      </a:r>
                    </a:p>
                  </a:txBody>
                  <a:tcPr marL="91445" marR="91445" marT="45668" marB="45668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203200" y="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914400">
              <a:defRPr/>
            </a:pPr>
            <a:r>
              <a:rPr lang="fr-FR" sz="3200" b="1" kern="0" dirty="0">
                <a:solidFill>
                  <a:srgbClr val="333399"/>
                </a:solidFill>
                <a:latin typeface="+mj-lt"/>
                <a:ea typeface="ＭＳ Ｐゴシック" pitchFamily="-65" charset="-128"/>
                <a:cs typeface="ＭＳ Ｐゴシック" pitchFamily="-65" charset="-128"/>
              </a:rPr>
              <a:t>Etude GS-US-292-0109 : switch TDF pour TAF</a:t>
            </a:r>
          </a:p>
        </p:txBody>
      </p:sp>
    </p:spTree>
    <p:extLst>
      <p:ext uri="{BB962C8B-B14F-4D97-AF65-F5344CB8AC3E}">
        <p14:creationId xmlns:p14="http://schemas.microsoft.com/office/powerpoint/2010/main" val="7480854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6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2239</TotalTime>
  <Words>1614</Words>
  <Application>Microsoft Office PowerPoint</Application>
  <PresentationFormat>Affichage à l'écran (4:3)</PresentationFormat>
  <Paragraphs>557</Paragraphs>
  <Slides>15</Slides>
  <Notes>15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3" baseType="lpstr">
      <vt:lpstr>ＭＳ Ｐゴシック</vt:lpstr>
      <vt:lpstr>Arial</vt:lpstr>
      <vt:lpstr>Calibri</vt:lpstr>
      <vt:lpstr>Cambria</vt:lpstr>
      <vt:lpstr>Symbol</vt:lpstr>
      <vt:lpstr>Times</vt:lpstr>
      <vt:lpstr>Wingdings</vt:lpstr>
      <vt:lpstr>ARV_trials_2016</vt:lpstr>
      <vt:lpstr>Switch de TDF pour TAF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Modification du diagnostic d’ostéopénie/ostéoporose (selon le T-Score)</vt:lpstr>
      <vt:lpstr>Présentation PowerPoint</vt:lpstr>
      <vt:lpstr>Tolérance rénale (modification médiane en % de la protéinurie)</vt:lpstr>
      <vt:lpstr>Présentation PowerPoint</vt:lpstr>
      <vt:lpstr>Présentation PowerPoint</vt:lpstr>
      <vt:lpstr>Présentation PowerPoint</vt:lpstr>
      <vt:lpstr>Lipides à jeun (mg/dl, médiane)</vt:lpstr>
      <vt:lpstr>Présentation PowerPoint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2016</dc:title>
  <dc:subject>AEI - www.aei.fr</dc:subject>
  <dc:creator>www.arv-trial.com</dc:creator>
  <cp:lastModifiedBy>Pilar</cp:lastModifiedBy>
  <cp:revision>161</cp:revision>
  <dcterms:created xsi:type="dcterms:W3CDTF">2014-10-03T08:50:57Z</dcterms:created>
  <dcterms:modified xsi:type="dcterms:W3CDTF">2016-03-16T14:43:44Z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38326D3B-8798-4E15-A20E-D48E3A4928C2</vt:lpwstr>
  </property>
  <property fmtid="{D5CDD505-2E9C-101B-9397-08002B2CF9AE}" pid="3" name="ArticulatePath">
    <vt:lpwstr>ARV Trials naive MAJ 2014-GS-0114-v01</vt:lpwstr>
  </property>
</Properties>
</file>