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tags/tag2.xml" ContentType="application/vnd.openxmlformats-officedocument.presentationml.tags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tags/tag3.xml" ContentType="application/vnd.openxmlformats-officedocument.presentationml.tags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tags/tag4.xml" ContentType="application/vnd.openxmlformats-officedocument.presentationml.tags+xml"/>
  <Override PartName="/ppt/notesSlides/notesSlide7.xml" ContentType="application/vnd.openxmlformats-officedocument.presentationml.notesSlide+xml"/>
  <Override PartName="/ppt/tags/tag5.xml" ContentType="application/vnd.openxmlformats-officedocument.presentationml.tags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tags/tag6.xml" ContentType="application/vnd.openxmlformats-officedocument.presentationml.tags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2"/>
  </p:notesMasterIdLst>
  <p:sldIdLst>
    <p:sldId id="265" r:id="rId2"/>
    <p:sldId id="298" r:id="rId3"/>
    <p:sldId id="299" r:id="rId4"/>
    <p:sldId id="300" r:id="rId5"/>
    <p:sldId id="307" r:id="rId6"/>
    <p:sldId id="301" r:id="rId7"/>
    <p:sldId id="317" r:id="rId8"/>
    <p:sldId id="318" r:id="rId9"/>
    <p:sldId id="316" r:id="rId10"/>
    <p:sldId id="302" r:id="rId11"/>
  </p:sldIdLst>
  <p:sldSz cx="9144000" cy="6858000" type="screen4x3"/>
  <p:notesSz cx="6759575" cy="9867900"/>
  <p:custDataLst>
    <p:tags r:id="rId13"/>
  </p:custDataLst>
  <p:defaultTextStyle>
    <a:defPPr>
      <a:defRPr lang="fr-FR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913">
          <p15:clr>
            <a:srgbClr val="A4A3A4"/>
          </p15:clr>
        </p15:guide>
        <p15:guide id="2" pos="2880">
          <p15:clr>
            <a:srgbClr val="A4A3A4"/>
          </p15:clr>
        </p15:guide>
        <p15:guide id="3" orient="horz">
          <p15:clr>
            <a:srgbClr val="A4A3A4"/>
          </p15:clr>
        </p15:guide>
        <p15:guide id="4" pos="575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108">
          <p15:clr>
            <a:srgbClr val="A4A3A4"/>
          </p15:clr>
        </p15:guide>
        <p15:guide id="2" pos="2129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Utilisateur de Microsoft Office" initials="Office" lastIdx="17" clrIdx="0"/>
  <p:cmAuthor id="2" name="anton" initials="a" lastIdx="7" clrIdx="1"/>
  <p:cmAuthor id="3" name="anton Pozniak" initials="aP" lastIdx="4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3300"/>
    <a:srgbClr val="000066"/>
    <a:srgbClr val="DDDDDD"/>
    <a:srgbClr val="FFFFFF"/>
    <a:srgbClr val="008000"/>
    <a:srgbClr val="333399"/>
    <a:srgbClr val="BFBFBF"/>
    <a:srgbClr val="F66900"/>
    <a:srgbClr val="6338A2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24128" autoAdjust="0"/>
    <p:restoredTop sz="99784" autoAdjust="0"/>
  </p:normalViewPr>
  <p:slideViewPr>
    <p:cSldViewPr snapToGrid="0" showGuides="1">
      <p:cViewPr>
        <p:scale>
          <a:sx n="100" d="100"/>
          <a:sy n="100" d="100"/>
        </p:scale>
        <p:origin x="-2718" y="-372"/>
      </p:cViewPr>
      <p:guideLst>
        <p:guide orient="horz" pos="1913"/>
        <p:guide orient="horz"/>
        <p:guide pos="2880"/>
        <p:guide pos="5759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67" d="100"/>
          <a:sy n="67" d="100"/>
        </p:scale>
        <p:origin x="-3216" y="-96"/>
      </p:cViewPr>
      <p:guideLst>
        <p:guide orient="horz" pos="3108"/>
        <p:guide pos="2129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8938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29050" y="0"/>
            <a:ext cx="2928938" cy="49371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D7C90613-0EB8-4EFE-B778-600831C36E62}" type="datetimeFigureOut">
              <a:rPr lang="fr-FR"/>
              <a:pPr>
                <a:defRPr/>
              </a:pPr>
              <a:t>01/06/2017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12813" y="739775"/>
            <a:ext cx="4933950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r-FR" noProof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6275" y="4687888"/>
            <a:ext cx="5407025" cy="444023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fr-FR" noProof="0"/>
              <a:t>Cliquez pour modifier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  <a:p>
            <a:pPr lvl="3"/>
            <a:r>
              <a:rPr lang="fr-FR" noProof="0"/>
              <a:t>Quatrième niveau</a:t>
            </a:r>
          </a:p>
          <a:p>
            <a:pPr lvl="4"/>
            <a:r>
              <a:rPr lang="fr-FR" noProof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372600"/>
            <a:ext cx="2928938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29050" y="9372600"/>
            <a:ext cx="2928938" cy="493713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D8A40831-68B0-47D5-A56A-DDAD014F303C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1912118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ＭＳ Ｐゴシック" charset="0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dirty="0">
              <a:ea typeface="ＭＳ Ｐゴシック" pitchFamily="34" charset="-128"/>
            </a:endParaRPr>
          </a:p>
        </p:txBody>
      </p:sp>
      <p:sp>
        <p:nvSpPr>
          <p:cNvPr id="14340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162300" cy="280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/>
          <a:lstStyle/>
          <a:p>
            <a:pPr defTabSz="922338"/>
            <a:r>
              <a:rPr lang="fr-FR" sz="1300" dirty="0">
                <a:latin typeface="Trebuchet MS" pitchFamily="34" charset="0"/>
              </a:rPr>
              <a:t>ARV-</a:t>
            </a:r>
            <a:r>
              <a:rPr lang="fr-FR" sz="1300" dirty="0" err="1">
                <a:latin typeface="Trebuchet MS" pitchFamily="34" charset="0"/>
              </a:rPr>
              <a:t>trial.com</a:t>
            </a:r>
            <a:endParaRPr lang="fr-FR" sz="1300" dirty="0">
              <a:latin typeface="Trebuchet MS" pitchFamily="34" charset="0"/>
            </a:endParaRPr>
          </a:p>
        </p:txBody>
      </p:sp>
      <p:sp>
        <p:nvSpPr>
          <p:cNvPr id="6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xfrm>
            <a:off x="3829050" y="9372600"/>
            <a:ext cx="2928938" cy="493713"/>
          </a:xfrm>
        </p:spPr>
        <p:txBody>
          <a:bodyPr/>
          <a:lstStyle/>
          <a:p>
            <a:pPr>
              <a:defRPr/>
            </a:pPr>
            <a:fld id="{D8A40831-68B0-47D5-A56A-DDAD014F303C}" type="slidenum">
              <a:rPr lang="fr-FR" smtClean="0"/>
              <a:pPr>
                <a:defRPr/>
              </a:pPr>
              <a:t>1</a:t>
            </a:fld>
            <a:endParaRPr lang="fr-FR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6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338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303" tIns="46151" rIns="92303" bIns="46151"/>
          <a:lstStyle>
            <a:lvl1pPr defTabSz="922338">
              <a:spcBef>
                <a:spcPct val="30000"/>
              </a:spcBef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1pPr>
            <a:lvl2pPr marL="742950" indent="-285750" defTabSz="922338">
              <a:spcBef>
                <a:spcPct val="30000"/>
              </a:spcBef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2pPr>
            <a:lvl3pPr marL="1143000" indent="-228600" defTabSz="922338">
              <a:spcBef>
                <a:spcPct val="30000"/>
              </a:spcBef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3pPr>
            <a:lvl4pPr marL="1600200" indent="-228600" defTabSz="922338">
              <a:spcBef>
                <a:spcPct val="30000"/>
              </a:spcBef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4pPr>
            <a:lvl5pPr marL="2057400" indent="-228600" defTabSz="922338">
              <a:spcBef>
                <a:spcPct val="30000"/>
              </a:spcBef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5pPr>
            <a:lvl6pPr marL="25146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6pPr>
            <a:lvl7pPr marL="29718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7pPr>
            <a:lvl8pPr marL="34290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8pPr>
            <a:lvl9pPr marL="38862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fr-FR" altLang="fr-FR" sz="1300" dirty="0">
                <a:solidFill>
                  <a:srgbClr val="000000"/>
                </a:solidFill>
                <a:latin typeface="Trebuchet MS" panose="020B0603020202020204" pitchFamily="34" charset="0"/>
                <a:cs typeface="Arial" panose="020B0604020202020204" pitchFamily="34" charset="0"/>
              </a:rPr>
              <a:t>ARV-</a:t>
            </a:r>
            <a:r>
              <a:rPr lang="fr-FR" altLang="fr-FR" sz="1300" dirty="0" err="1">
                <a:solidFill>
                  <a:srgbClr val="000000"/>
                </a:solidFill>
                <a:latin typeface="Trebuchet MS" panose="020B0603020202020204" pitchFamily="34" charset="0"/>
                <a:cs typeface="Arial" panose="020B0604020202020204" pitchFamily="34" charset="0"/>
              </a:rPr>
              <a:t>trial.com</a:t>
            </a:r>
            <a:endParaRPr lang="fr-FR" altLang="fr-FR" sz="1300" dirty="0">
              <a:solidFill>
                <a:srgbClr val="000000"/>
              </a:solidFill>
              <a:latin typeface="Trebuchet MS" panose="020B0603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8A40831-68B0-47D5-A56A-DDAD014F303C}" type="slidenum">
              <a:rPr lang="fr-FR" smtClean="0"/>
              <a:pPr/>
              <a:t>10</a:t>
            </a:fld>
            <a:endParaRPr lang="fr-FR" dirty="0"/>
          </a:p>
        </p:txBody>
      </p:sp>
      <p:sp>
        <p:nvSpPr>
          <p:cNvPr id="3" name="Espace réservé de l'image des diapositives 2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Espace réservé des commentaires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610024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162300" cy="280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/>
          <a:lstStyle/>
          <a:p>
            <a:pPr defTabSz="922338"/>
            <a:r>
              <a:rPr lang="fr-FR" sz="1300" dirty="0">
                <a:latin typeface="Trebuchet MS" pitchFamily="34" charset="0"/>
              </a:rPr>
              <a:t>ARV-</a:t>
            </a:r>
            <a:r>
              <a:rPr lang="fr-FR" sz="1300" dirty="0" err="1">
                <a:latin typeface="Trebuchet MS" pitchFamily="34" charset="0"/>
              </a:rPr>
              <a:t>trial.com</a:t>
            </a:r>
            <a:endParaRPr lang="fr-FR" sz="1300" dirty="0">
              <a:latin typeface="Trebuchet MS" pitchFamily="34" charset="0"/>
            </a:endParaRPr>
          </a:p>
        </p:txBody>
      </p:sp>
      <p:sp>
        <p:nvSpPr>
          <p:cNvPr id="6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8A40831-68B0-47D5-A56A-DDAD014F303C}" type="slidenum">
              <a:rPr lang="fr-FR" smtClean="0"/>
              <a:pPr/>
              <a:t>2</a:t>
            </a:fld>
            <a:endParaRPr lang="fr-FR" dirty="0"/>
          </a:p>
        </p:txBody>
      </p:sp>
      <p:sp>
        <p:nvSpPr>
          <p:cNvPr id="3" name="Espace réservé de l'image des diapositives 2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Espace réservé des commentaires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5689052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162300" cy="280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/>
          <a:lstStyle/>
          <a:p>
            <a:pPr defTabSz="922338"/>
            <a:r>
              <a:rPr lang="fr-FR" sz="1300" dirty="0">
                <a:latin typeface="Trebuchet MS" pitchFamily="34" charset="0"/>
              </a:rPr>
              <a:t>ARV-</a:t>
            </a:r>
            <a:r>
              <a:rPr lang="fr-FR" sz="1300" dirty="0" err="1">
                <a:latin typeface="Trebuchet MS" pitchFamily="34" charset="0"/>
              </a:rPr>
              <a:t>trial.com</a:t>
            </a:r>
            <a:endParaRPr lang="fr-FR" sz="1300" dirty="0">
              <a:latin typeface="Trebuchet MS" pitchFamily="34" charset="0"/>
            </a:endParaRPr>
          </a:p>
        </p:txBody>
      </p:sp>
      <p:sp>
        <p:nvSpPr>
          <p:cNvPr id="7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8A40831-68B0-47D5-A56A-DDAD014F303C}" type="slidenum">
              <a:rPr lang="fr-FR" smtClean="0"/>
              <a:pPr/>
              <a:t>3</a:t>
            </a:fld>
            <a:endParaRPr lang="fr-FR" dirty="0"/>
          </a:p>
        </p:txBody>
      </p:sp>
      <p:sp>
        <p:nvSpPr>
          <p:cNvPr id="3" name="Espace réservé de l'image des diapositives 2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Espace réservé des commentaires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784753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162300" cy="280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/>
          <a:lstStyle/>
          <a:p>
            <a:pPr defTabSz="922338"/>
            <a:r>
              <a:rPr lang="fr-FR" sz="1300" dirty="0">
                <a:latin typeface="Trebuchet MS" pitchFamily="34" charset="0"/>
              </a:rPr>
              <a:t>ARV-</a:t>
            </a:r>
            <a:r>
              <a:rPr lang="fr-FR" sz="1300" dirty="0" err="1">
                <a:latin typeface="Trebuchet MS" pitchFamily="34" charset="0"/>
              </a:rPr>
              <a:t>trial.com</a:t>
            </a:r>
            <a:endParaRPr lang="fr-FR" sz="1300" dirty="0">
              <a:latin typeface="Trebuchet MS" pitchFamily="34" charset="0"/>
            </a:endParaRPr>
          </a:p>
        </p:txBody>
      </p:sp>
      <p:sp>
        <p:nvSpPr>
          <p:cNvPr id="6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8A40831-68B0-47D5-A56A-DDAD014F303C}" type="slidenum">
              <a:rPr lang="fr-FR" smtClean="0"/>
              <a:pPr/>
              <a:t>4</a:t>
            </a:fld>
            <a:endParaRPr lang="fr-FR" dirty="0"/>
          </a:p>
        </p:txBody>
      </p:sp>
      <p:sp>
        <p:nvSpPr>
          <p:cNvPr id="3" name="Espace réservé de l'image des diapositives 2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Espace réservé des commentaires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0245965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6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338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303" tIns="46151" rIns="92303" bIns="46151"/>
          <a:lstStyle>
            <a:lvl1pPr defTabSz="922338">
              <a:spcBef>
                <a:spcPct val="30000"/>
              </a:spcBef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1pPr>
            <a:lvl2pPr marL="742950" indent="-285750" defTabSz="922338">
              <a:spcBef>
                <a:spcPct val="30000"/>
              </a:spcBef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2pPr>
            <a:lvl3pPr marL="1143000" indent="-228600" defTabSz="922338">
              <a:spcBef>
                <a:spcPct val="30000"/>
              </a:spcBef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3pPr>
            <a:lvl4pPr marL="1600200" indent="-228600" defTabSz="922338">
              <a:spcBef>
                <a:spcPct val="30000"/>
              </a:spcBef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4pPr>
            <a:lvl5pPr marL="2057400" indent="-228600" defTabSz="922338">
              <a:spcBef>
                <a:spcPct val="30000"/>
              </a:spcBef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5pPr>
            <a:lvl6pPr marL="25146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6pPr>
            <a:lvl7pPr marL="29718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7pPr>
            <a:lvl8pPr marL="34290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8pPr>
            <a:lvl9pPr marL="38862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fr-FR" altLang="fr-FR" sz="1300" dirty="0">
                <a:solidFill>
                  <a:srgbClr val="000000"/>
                </a:solidFill>
                <a:latin typeface="Trebuchet MS" panose="020B0603020202020204" pitchFamily="34" charset="0"/>
                <a:cs typeface="Arial" panose="020B0604020202020204" pitchFamily="34" charset="0"/>
              </a:rPr>
              <a:t>ARV-</a:t>
            </a:r>
            <a:r>
              <a:rPr lang="fr-FR" altLang="fr-FR" sz="1300" dirty="0" err="1">
                <a:solidFill>
                  <a:srgbClr val="000000"/>
                </a:solidFill>
                <a:latin typeface="Trebuchet MS" panose="020B0603020202020204" pitchFamily="34" charset="0"/>
                <a:cs typeface="Arial" panose="020B0604020202020204" pitchFamily="34" charset="0"/>
              </a:rPr>
              <a:t>trial.com</a:t>
            </a:r>
            <a:endParaRPr lang="fr-FR" altLang="fr-FR" sz="1300" dirty="0">
              <a:solidFill>
                <a:srgbClr val="000000"/>
              </a:solidFill>
              <a:latin typeface="Trebuchet MS" panose="020B0603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8A40831-68B0-47D5-A56A-DDAD014F303C}" type="slidenum">
              <a:rPr lang="fr-FR" smtClean="0"/>
              <a:pPr/>
              <a:t>5</a:t>
            </a:fld>
            <a:endParaRPr lang="fr-FR" dirty="0"/>
          </a:p>
        </p:txBody>
      </p:sp>
      <p:sp>
        <p:nvSpPr>
          <p:cNvPr id="3" name="Espace réservé de l'image des diapositives 2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Espace réservé des commentaires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6100246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8A40831-68B0-47D5-A56A-DDAD014F303C}" type="slidenum">
              <a:rPr lang="fr-FR" smtClean="0"/>
              <a:pPr>
                <a:defRPr/>
              </a:pPr>
              <a:t>6</a:t>
            </a:fld>
            <a:endParaRPr lang="fr-FR"/>
          </a:p>
        </p:txBody>
      </p:sp>
      <p:sp>
        <p:nvSpPr>
          <p:cNvPr id="5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162300" cy="280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/>
          <a:lstStyle/>
          <a:p>
            <a:pPr defTabSz="922338"/>
            <a:r>
              <a:rPr lang="fr-FR" sz="1300" dirty="0">
                <a:latin typeface="Trebuchet MS" pitchFamily="34" charset="0"/>
              </a:rPr>
              <a:t>ARV-</a:t>
            </a:r>
            <a:r>
              <a:rPr lang="fr-FR" sz="1300" dirty="0" err="1">
                <a:latin typeface="Trebuchet MS" pitchFamily="34" charset="0"/>
              </a:rPr>
              <a:t>trial.com</a:t>
            </a:r>
            <a:endParaRPr lang="fr-FR" sz="1300" dirty="0">
              <a:latin typeface="Trebuchet MS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959202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162300" cy="280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/>
          <a:lstStyle/>
          <a:p>
            <a:pPr defTabSz="922338"/>
            <a:r>
              <a:rPr lang="fr-FR" sz="1300" dirty="0">
                <a:latin typeface="Trebuchet MS" pitchFamily="34" charset="0"/>
              </a:rPr>
              <a:t>ARV-</a:t>
            </a:r>
            <a:r>
              <a:rPr lang="fr-FR" sz="1300" dirty="0" err="1">
                <a:latin typeface="Trebuchet MS" pitchFamily="34" charset="0"/>
              </a:rPr>
              <a:t>trial.com</a:t>
            </a:r>
            <a:endParaRPr lang="fr-FR" sz="1300" dirty="0">
              <a:latin typeface="Trebuchet MS" pitchFamily="34" charset="0"/>
            </a:endParaRPr>
          </a:p>
        </p:txBody>
      </p:sp>
      <p:sp>
        <p:nvSpPr>
          <p:cNvPr id="5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xfrm>
            <a:off x="3829050" y="9372600"/>
            <a:ext cx="2928938" cy="493713"/>
          </a:xfrm>
        </p:spPr>
        <p:txBody>
          <a:bodyPr/>
          <a:lstStyle/>
          <a:p>
            <a:pPr>
              <a:defRPr/>
            </a:pPr>
            <a:fld id="{D8A40831-68B0-47D5-A56A-DDAD014F303C}" type="slidenum">
              <a:rPr lang="fr-FR" smtClean="0"/>
              <a:pPr>
                <a:defRPr/>
              </a:pPr>
              <a:t>7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7675986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162300" cy="280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/>
          <a:lstStyle/>
          <a:p>
            <a:pPr defTabSz="922338"/>
            <a:r>
              <a:rPr lang="fr-FR" sz="1300" dirty="0">
                <a:latin typeface="Trebuchet MS" pitchFamily="34" charset="0"/>
              </a:rPr>
              <a:t>ARV-</a:t>
            </a:r>
            <a:r>
              <a:rPr lang="fr-FR" sz="1300" dirty="0" err="1">
                <a:latin typeface="Trebuchet MS" pitchFamily="34" charset="0"/>
              </a:rPr>
              <a:t>trial.com</a:t>
            </a:r>
            <a:endParaRPr lang="fr-FR" sz="1300" dirty="0">
              <a:latin typeface="Trebuchet MS" pitchFamily="34" charset="0"/>
            </a:endParaRPr>
          </a:p>
        </p:txBody>
      </p:sp>
      <p:sp>
        <p:nvSpPr>
          <p:cNvPr id="5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xfrm>
            <a:off x="3829050" y="9372600"/>
            <a:ext cx="2928938" cy="493713"/>
          </a:xfrm>
        </p:spPr>
        <p:txBody>
          <a:bodyPr/>
          <a:lstStyle/>
          <a:p>
            <a:pPr>
              <a:defRPr/>
            </a:pPr>
            <a:fld id="{D8A40831-68B0-47D5-A56A-DDAD014F303C}" type="slidenum">
              <a:rPr lang="fr-FR" smtClean="0"/>
              <a:pPr>
                <a:defRPr/>
              </a:pPr>
              <a:t>8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9402847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8A40831-68B0-47D5-A56A-DDAD014F303C}" type="slidenum">
              <a:rPr lang="fr-FR" smtClean="0"/>
              <a:pPr>
                <a:defRPr/>
              </a:pPr>
              <a:t>9</a:t>
            </a:fld>
            <a:endParaRPr lang="fr-FR" dirty="0"/>
          </a:p>
        </p:txBody>
      </p:sp>
      <p:sp>
        <p:nvSpPr>
          <p:cNvPr id="5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162300" cy="280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/>
          <a:lstStyle/>
          <a:p>
            <a:pPr defTabSz="922338"/>
            <a:r>
              <a:rPr lang="fr-FR" sz="1300" dirty="0">
                <a:latin typeface="Trebuchet MS" pitchFamily="34" charset="0"/>
              </a:rPr>
              <a:t>ARV-</a:t>
            </a:r>
            <a:r>
              <a:rPr lang="fr-FR" sz="1300" dirty="0" err="1">
                <a:latin typeface="Trebuchet MS" pitchFamily="34" charset="0"/>
              </a:rPr>
              <a:t>trial.com</a:t>
            </a:r>
            <a:endParaRPr lang="fr-FR" sz="1300" dirty="0">
              <a:latin typeface="Trebuchet MS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29550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0800" y="44450"/>
            <a:ext cx="8193088" cy="110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800" y="1409700"/>
            <a:ext cx="9024938" cy="5303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Cliquez pour modifier les styles du texte du masque</a:t>
            </a:r>
          </a:p>
          <a:p>
            <a:pPr lvl="1"/>
            <a:r>
              <a:rPr lang="en-US"/>
              <a:t>Deuxième niveau</a:t>
            </a:r>
          </a:p>
          <a:p>
            <a:pPr lvl="2"/>
            <a:r>
              <a:rPr lang="en-US"/>
              <a:t>Troisième niveau</a:t>
            </a:r>
          </a:p>
          <a:p>
            <a:pPr lvl="3"/>
            <a:r>
              <a:rPr lang="en-US"/>
              <a:t>Quatrième niveau</a:t>
            </a:r>
          </a:p>
          <a:p>
            <a:pPr lvl="4"/>
            <a:r>
              <a:rPr lang="en-US"/>
              <a:t>Cinquième niveau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+mj-lt"/>
          <a:ea typeface="ＭＳ Ｐゴシック" pitchFamily="-109" charset="-128"/>
          <a:cs typeface="ＭＳ Ｐゴシック" pitchFamily="-109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Font typeface="Wingdings" pitchFamily="2" charset="2"/>
        <a:buChar char="§"/>
        <a:defRPr sz="2000">
          <a:solidFill>
            <a:srgbClr val="CC3300"/>
          </a:solidFill>
          <a:latin typeface="+mn-lt"/>
          <a:ea typeface="ＭＳ Ｐゴシック" pitchFamily="-109" charset="-128"/>
          <a:cs typeface="ＭＳ Ｐゴシック" pitchFamily="-109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2800">
          <a:solidFill>
            <a:srgbClr val="000066"/>
          </a:solidFill>
          <a:latin typeface="+mn-lt"/>
          <a:ea typeface="ＭＳ Ｐゴシック" pitchFamily="-109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•"/>
        <a:defRPr sz="1600">
          <a:solidFill>
            <a:srgbClr val="000066"/>
          </a:solidFill>
          <a:latin typeface="+mn-lt"/>
          <a:ea typeface="ＭＳ Ｐゴシック" pitchFamily="-109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1400">
          <a:solidFill>
            <a:srgbClr val="000066"/>
          </a:solidFill>
          <a:latin typeface="+mn-lt"/>
          <a:ea typeface="ＭＳ Ｐゴシック" pitchFamily="-109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r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fr-FR" altLang="fr-FR" sz="3200" dirty="0">
                <a:latin typeface="Calibri" panose="020F0502020204030204" pitchFamily="34" charset="0"/>
              </a:rPr>
              <a:t>Switch de TDF pour TAF</a:t>
            </a:r>
          </a:p>
        </p:txBody>
      </p:sp>
      <p:sp>
        <p:nvSpPr>
          <p:cNvPr id="2051" name="Espace réservé du contenu 4"/>
          <p:cNvSpPr>
            <a:spLocks/>
          </p:cNvSpPr>
          <p:nvPr/>
        </p:nvSpPr>
        <p:spPr bwMode="auto">
          <a:xfrm>
            <a:off x="50800" y="1219200"/>
            <a:ext cx="8193088" cy="5303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lvl="1" indent="-342900" eaLnBrk="0" hangingPunct="0">
              <a:lnSpc>
                <a:spcPct val="90000"/>
              </a:lnSpc>
              <a:spcBef>
                <a:spcPts val="1200"/>
              </a:spcBef>
              <a:buClr>
                <a:srgbClr val="CC3300"/>
              </a:buClr>
              <a:buFont typeface="Wingdings" pitchFamily="2" charset="2"/>
              <a:buChar char="§"/>
              <a:tabLst>
                <a:tab pos="3683000" algn="l"/>
              </a:tabLst>
            </a:pPr>
            <a:r>
              <a:rPr lang="fr-FR" sz="2800" b="1" dirty="0">
                <a:solidFill>
                  <a:srgbClr val="BFBFBF"/>
                </a:solidFill>
                <a:latin typeface="Calibri" pitchFamily="34" charset="0"/>
              </a:rPr>
              <a:t>Etude GS-US-292-0109</a:t>
            </a:r>
          </a:p>
          <a:p>
            <a:pPr marL="342900" lvl="1" indent="-342900" eaLnBrk="0" hangingPunct="0">
              <a:lnSpc>
                <a:spcPct val="90000"/>
              </a:lnSpc>
              <a:spcBef>
                <a:spcPts val="1200"/>
              </a:spcBef>
              <a:buClr>
                <a:srgbClr val="CC3300"/>
              </a:buClr>
              <a:buFont typeface="Wingdings" pitchFamily="2" charset="2"/>
              <a:buChar char="§"/>
              <a:tabLst>
                <a:tab pos="3683000" algn="l"/>
              </a:tabLst>
            </a:pPr>
            <a:r>
              <a:rPr lang="fr-FR" sz="2800" b="1" dirty="0">
                <a:solidFill>
                  <a:srgbClr val="BFBFBF"/>
                </a:solidFill>
                <a:latin typeface="Calibri" pitchFamily="34" charset="0"/>
              </a:rPr>
              <a:t>Etude GS-US-311-1089</a:t>
            </a:r>
          </a:p>
          <a:p>
            <a:pPr marL="342900" lvl="1" indent="-342900" eaLnBrk="0" hangingPunct="0">
              <a:lnSpc>
                <a:spcPct val="90000"/>
              </a:lnSpc>
              <a:spcBef>
                <a:spcPts val="1200"/>
              </a:spcBef>
              <a:buClr>
                <a:srgbClr val="CC3300"/>
              </a:buClr>
              <a:buFont typeface="Wingdings" pitchFamily="2" charset="2"/>
              <a:buChar char="§"/>
              <a:tabLst>
                <a:tab pos="3683000" algn="l"/>
              </a:tabLst>
            </a:pPr>
            <a:r>
              <a:rPr lang="fr-FR" sz="2800" b="1" dirty="0">
                <a:solidFill>
                  <a:srgbClr val="BFBFBF"/>
                </a:solidFill>
                <a:latin typeface="Calibri" pitchFamily="34" charset="0"/>
              </a:rPr>
              <a:t>Etude GS-US-366-1216</a:t>
            </a:r>
          </a:p>
          <a:p>
            <a:pPr marL="342900" lvl="1" indent="-342900" eaLnBrk="0" hangingPunct="0">
              <a:lnSpc>
                <a:spcPct val="90000"/>
              </a:lnSpc>
              <a:spcBef>
                <a:spcPts val="1200"/>
              </a:spcBef>
              <a:buClr>
                <a:srgbClr val="CC3300"/>
              </a:buClr>
              <a:buFont typeface="Wingdings" pitchFamily="2" charset="2"/>
              <a:buChar char="§"/>
              <a:tabLst>
                <a:tab pos="3683000" algn="l"/>
              </a:tabLst>
            </a:pPr>
            <a:r>
              <a:rPr lang="fr-FR" sz="2800" b="1" dirty="0">
                <a:solidFill>
                  <a:srgbClr val="CC3300"/>
                </a:solidFill>
                <a:latin typeface="Calibri" pitchFamily="34" charset="0"/>
              </a:rPr>
              <a:t>Etude GS-US-366-1160</a:t>
            </a:r>
            <a:r>
              <a:rPr lang="en-US" sz="2800" b="1" dirty="0">
                <a:solidFill>
                  <a:srgbClr val="DDDDDD"/>
                </a:solidFill>
                <a:latin typeface="Calibri" pitchFamily="34" charset="0"/>
              </a:rPr>
              <a:t>	</a:t>
            </a:r>
            <a:r>
              <a:rPr lang="en-US" sz="2800" b="1" dirty="0">
                <a:solidFill>
                  <a:srgbClr val="C0C0C0"/>
                </a:solidFill>
                <a:latin typeface="Calibri" pitchFamily="34" charset="0"/>
              </a:rPr>
              <a:t>	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Espace réservé du contenu 2"/>
          <p:cNvSpPr>
            <a:spLocks noGrp="1"/>
          </p:cNvSpPr>
          <p:nvPr>
            <p:ph idx="1"/>
          </p:nvPr>
        </p:nvSpPr>
        <p:spPr>
          <a:xfrm>
            <a:off x="50800" y="1409700"/>
            <a:ext cx="8764922" cy="5303838"/>
          </a:xfrm>
        </p:spPr>
        <p:txBody>
          <a:bodyPr/>
          <a:lstStyle/>
          <a:p>
            <a:pPr>
              <a:spcBef>
                <a:spcPts val="300"/>
              </a:spcBef>
              <a:spcAft>
                <a:spcPts val="600"/>
              </a:spcAft>
            </a:pPr>
            <a:r>
              <a:rPr lang="fr-FR" altLang="fr-FR" sz="2800" b="1" dirty="0">
                <a:latin typeface="Calibri" panose="020F0502020204030204" pitchFamily="34" charset="0"/>
                <a:ea typeface="ＭＳ Ｐゴシック" charset="-128"/>
              </a:rPr>
              <a:t>Conclusion</a:t>
            </a:r>
            <a:br>
              <a:rPr lang="fr-FR" altLang="fr-FR" sz="2800" b="1" dirty="0">
                <a:latin typeface="Calibri" panose="020F0502020204030204" pitchFamily="34" charset="0"/>
                <a:ea typeface="ＭＳ Ｐゴシック" charset="-128"/>
              </a:rPr>
            </a:br>
            <a:endParaRPr lang="fr-FR" altLang="fr-FR" sz="2800" b="1" dirty="0">
              <a:latin typeface="Calibri" panose="020F0502020204030204" pitchFamily="34" charset="0"/>
              <a:ea typeface="ＭＳ Ｐゴシック" charset="-128"/>
            </a:endParaRPr>
          </a:p>
          <a:p>
            <a:pPr lvl="1">
              <a:spcBef>
                <a:spcPts val="300"/>
              </a:spcBef>
              <a:spcAft>
                <a:spcPts val="600"/>
              </a:spcAft>
            </a:pPr>
            <a:r>
              <a:rPr lang="fr-FR" sz="2000" dirty="0"/>
              <a:t>Globalement, chez les patients infectés par le VIH et contrôlés </a:t>
            </a:r>
            <a:r>
              <a:rPr lang="fr-FR" sz="2000" dirty="0" err="1"/>
              <a:t>virologiquement</a:t>
            </a:r>
            <a:r>
              <a:rPr lang="fr-FR" sz="2000" dirty="0"/>
              <a:t>, le switch pour </a:t>
            </a:r>
            <a:r>
              <a:rPr lang="fr-FR" sz="2000" dirty="0" err="1"/>
              <a:t>rilpivirine</a:t>
            </a:r>
            <a:r>
              <a:rPr lang="fr-FR" sz="2000" dirty="0"/>
              <a:t>, </a:t>
            </a:r>
            <a:r>
              <a:rPr lang="fr-FR" sz="2000" dirty="0" err="1"/>
              <a:t>emtricitabine</a:t>
            </a:r>
            <a:r>
              <a:rPr lang="fr-FR" sz="2000" dirty="0"/>
              <a:t>, et </a:t>
            </a:r>
            <a:r>
              <a:rPr lang="fr-FR" sz="2000" dirty="0" err="1"/>
              <a:t>tenofovir</a:t>
            </a:r>
            <a:r>
              <a:rPr lang="fr-FR" sz="2000" dirty="0"/>
              <a:t> </a:t>
            </a:r>
            <a:r>
              <a:rPr lang="fr-FR" sz="2000" dirty="0" err="1"/>
              <a:t>alafenamide</a:t>
            </a:r>
            <a:r>
              <a:rPr lang="fr-FR" sz="2000" dirty="0"/>
              <a:t> a permis de maintenir une charge virale indétectable à S48 de manière identique à la poursuite de la trithérapie avec </a:t>
            </a:r>
            <a:r>
              <a:rPr lang="fr-FR" sz="2000" dirty="0" err="1"/>
              <a:t>efavirenz</a:t>
            </a:r>
            <a:r>
              <a:rPr lang="fr-FR" sz="2000" dirty="0"/>
              <a:t>, </a:t>
            </a:r>
            <a:r>
              <a:rPr lang="fr-FR" sz="2000" dirty="0" err="1"/>
              <a:t>emtricitabine</a:t>
            </a:r>
            <a:r>
              <a:rPr lang="fr-FR" sz="2000" dirty="0"/>
              <a:t>, et </a:t>
            </a:r>
            <a:r>
              <a:rPr lang="fr-FR" sz="2000" dirty="0" err="1"/>
              <a:t>tenofovir</a:t>
            </a:r>
            <a:r>
              <a:rPr lang="fr-FR" sz="2000" dirty="0"/>
              <a:t> </a:t>
            </a:r>
            <a:r>
              <a:rPr lang="fr-FR" sz="2000" dirty="0" err="1"/>
              <a:t>disoproxil</a:t>
            </a:r>
            <a:r>
              <a:rPr lang="fr-FR" sz="2000" dirty="0"/>
              <a:t> fumarate</a:t>
            </a:r>
            <a:br>
              <a:rPr lang="fr-FR" sz="2000" dirty="0"/>
            </a:br>
            <a:endParaRPr lang="fr-FR" sz="2000" dirty="0"/>
          </a:p>
          <a:p>
            <a:pPr lvl="1">
              <a:spcBef>
                <a:spcPts val="300"/>
              </a:spcBef>
              <a:spcAft>
                <a:spcPts val="600"/>
              </a:spcAft>
            </a:pPr>
            <a:r>
              <a:rPr lang="fr-FR" sz="2000" dirty="0"/>
              <a:t>Le traitement en 1 seul comprimé par jour de </a:t>
            </a:r>
            <a:r>
              <a:rPr lang="fr-FR" sz="2000" dirty="0" err="1"/>
              <a:t>rilpivirine</a:t>
            </a:r>
            <a:r>
              <a:rPr lang="fr-FR" sz="2000" dirty="0"/>
              <a:t>, </a:t>
            </a:r>
            <a:r>
              <a:rPr lang="fr-FR" sz="2000" dirty="0" err="1"/>
              <a:t>emtricitabine</a:t>
            </a:r>
            <a:r>
              <a:rPr lang="fr-FR" sz="2000" dirty="0"/>
              <a:t>, et </a:t>
            </a:r>
            <a:r>
              <a:rPr lang="fr-FR" sz="2000" dirty="0" err="1"/>
              <a:t>tenofovir</a:t>
            </a:r>
            <a:r>
              <a:rPr lang="fr-FR" sz="2000" dirty="0"/>
              <a:t> </a:t>
            </a:r>
            <a:r>
              <a:rPr lang="fr-FR" sz="2000" dirty="0" err="1"/>
              <a:t>alafenamide</a:t>
            </a:r>
            <a:r>
              <a:rPr lang="fr-FR" sz="2000" dirty="0"/>
              <a:t> était bien toléré avec amélioration significative des paramètres osseux et rénaux</a:t>
            </a:r>
          </a:p>
        </p:txBody>
      </p:sp>
      <p:sp>
        <p:nvSpPr>
          <p:cNvPr id="4" name="AutoShape 162"/>
          <p:cNvSpPr>
            <a:spLocks noChangeArrowheads="1"/>
          </p:cNvSpPr>
          <p:nvPr/>
        </p:nvSpPr>
        <p:spPr bwMode="auto">
          <a:xfrm>
            <a:off x="0" y="6570663"/>
            <a:ext cx="1258888" cy="28733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>
            <a:noFill/>
          </a:ln>
          <a:effectLst>
            <a:prstShdw prst="shdw17" dist="17961" dir="2700000">
              <a:srgbClr val="888894">
                <a:alpha val="74997"/>
              </a:srgbClr>
            </a:prst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3300"/>
              </a:buClr>
              <a:buFont typeface="Wingdings" panose="05000000000000000000" pitchFamily="2" charset="2"/>
              <a:buChar char="§"/>
              <a:defRPr sz="2000">
                <a:solidFill>
                  <a:srgbClr val="CC3300"/>
                </a:solidFill>
                <a:latin typeface="Arial" panose="020B0604020202020204" pitchFamily="34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9pPr>
          </a:lstStyle>
          <a:p>
            <a:pPr algn="ctr" defTabSz="914400"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fr-FR" sz="1200" b="1" i="1" dirty="0">
                <a:solidFill>
                  <a:srgbClr val="333399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GS-US-366-1160</a:t>
            </a:r>
          </a:p>
        </p:txBody>
      </p:sp>
      <p:sp>
        <p:nvSpPr>
          <p:cNvPr id="5" name="ZoneTexte 69"/>
          <p:cNvSpPr txBox="1">
            <a:spLocks noChangeArrowheads="1"/>
          </p:cNvSpPr>
          <p:nvPr/>
        </p:nvSpPr>
        <p:spPr bwMode="auto">
          <a:xfrm>
            <a:off x="4568693" y="6542088"/>
            <a:ext cx="4532445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CC3300"/>
              </a:buClr>
              <a:buFont typeface="Wingdings" panose="05000000000000000000" pitchFamily="2" charset="2"/>
              <a:buChar char="§"/>
              <a:defRPr sz="2000">
                <a:solidFill>
                  <a:srgbClr val="CC3300"/>
                </a:solidFill>
                <a:latin typeface="Arial" panose="020B0604020202020204" pitchFamily="34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9pPr>
          </a:lstStyle>
          <a:p>
            <a:pPr algn="r" defTabSz="914400" eaLnBrk="1" hangingPunct="1">
              <a:spcBef>
                <a:spcPct val="0"/>
              </a:spcBef>
              <a:buClrTx/>
              <a:buFontTx/>
              <a:buNone/>
            </a:pPr>
            <a:r>
              <a:rPr lang="fr-FR" altLang="fr-FR" sz="1200" i="1" dirty="0"/>
              <a:t>De </a:t>
            </a:r>
            <a:r>
              <a:rPr lang="fr-FR" altLang="fr-FR" sz="1200" i="1" dirty="0" err="1"/>
              <a:t>Jesus</a:t>
            </a:r>
            <a:r>
              <a:rPr lang="fr-FR" altLang="fr-FR" sz="1200" i="1" dirty="0"/>
              <a:t> E. Lancet HIV 2017; 4:e205-13</a:t>
            </a:r>
            <a:endParaRPr lang="en-GB" altLang="fr-FR" sz="1200" i="1" dirty="0"/>
          </a:p>
        </p:txBody>
      </p:sp>
      <p:sp>
        <p:nvSpPr>
          <p:cNvPr id="7" name="Titre 1"/>
          <p:cNvSpPr>
            <a:spLocks noGrp="1"/>
          </p:cNvSpPr>
          <p:nvPr>
            <p:ph type="title"/>
          </p:nvPr>
        </p:nvSpPr>
        <p:spPr>
          <a:xfrm>
            <a:off x="50800" y="44450"/>
            <a:ext cx="8193088" cy="1106488"/>
          </a:xfrm>
        </p:spPr>
        <p:txBody>
          <a:bodyPr/>
          <a:lstStyle/>
          <a:p>
            <a:r>
              <a:rPr lang="fr-FR" sz="3200" dirty="0">
                <a:ea typeface="ＭＳ Ｐゴシック" pitchFamily="-65" charset="-128"/>
                <a:cs typeface="ＭＳ Ｐゴシック" pitchFamily="-65" charset="-128"/>
              </a:rPr>
              <a:t>Etude GS-US-366-1160 : switch EFV/FTC/TDF </a:t>
            </a:r>
            <a:br>
              <a:rPr lang="fr-FR" sz="3200" dirty="0">
                <a:ea typeface="ＭＳ Ｐゴシック" pitchFamily="-65" charset="-128"/>
                <a:cs typeface="ＭＳ Ｐゴシック" pitchFamily="-65" charset="-128"/>
              </a:rPr>
            </a:br>
            <a:r>
              <a:rPr lang="fr-FR" sz="3200" dirty="0">
                <a:ea typeface="ＭＳ Ｐゴシック" pitchFamily="-65" charset="-128"/>
                <a:cs typeface="ＭＳ Ｐゴシック" pitchFamily="-65" charset="-128"/>
              </a:rPr>
              <a:t>pour RPV/FTC/TAF</a:t>
            </a:r>
            <a:endParaRPr lang="fr-FR" sz="32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812674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 txBox="1">
            <a:spLocks/>
          </p:cNvSpPr>
          <p:nvPr/>
        </p:nvSpPr>
        <p:spPr bwMode="auto">
          <a:xfrm>
            <a:off x="148324" y="1125538"/>
            <a:ext cx="269557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defTabSz="914400" eaLnBrk="1" hangingPunct="1">
              <a:spcBef>
                <a:spcPct val="20000"/>
              </a:spcBef>
              <a:buClr>
                <a:srgbClr val="CC3300"/>
              </a:buClr>
              <a:buFont typeface="Wingdings" pitchFamily="-109" charset="2"/>
              <a:buChar char="§"/>
              <a:defRPr/>
            </a:pPr>
            <a:r>
              <a:rPr lang="fr-FR" sz="2800" b="1" kern="0" dirty="0">
                <a:solidFill>
                  <a:srgbClr val="CC3300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rPr>
              <a:t>Schéma</a:t>
            </a:r>
          </a:p>
        </p:txBody>
      </p:sp>
      <p:sp>
        <p:nvSpPr>
          <p:cNvPr id="22531" name="Espace réservé du contenu 2"/>
          <p:cNvSpPr>
            <a:spLocks/>
          </p:cNvSpPr>
          <p:nvPr/>
        </p:nvSpPr>
        <p:spPr bwMode="auto">
          <a:xfrm>
            <a:off x="148323" y="4276920"/>
            <a:ext cx="8704387" cy="21839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rgbClr val="CC3300"/>
              </a:buClr>
              <a:buFont typeface="Wingdings" panose="05000000000000000000" pitchFamily="2" charset="2"/>
              <a:buChar char="§"/>
              <a:defRPr sz="2000">
                <a:solidFill>
                  <a:srgbClr val="CC3300"/>
                </a:solidFill>
                <a:latin typeface="Arial" panose="020B0604020202020204" pitchFamily="34" charset="0"/>
                <a:ea typeface="ＭＳ Ｐゴシック" charset="-128"/>
              </a:defRPr>
            </a:lvl1pPr>
            <a:lvl2pPr marL="800100" indent="-34290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9pPr>
          </a:lstStyle>
          <a:p>
            <a:pPr defTabSz="914400" eaLnBrk="1" hangingPunct="1">
              <a:spcBef>
                <a:spcPts val="75"/>
              </a:spcBef>
            </a:pPr>
            <a:r>
              <a:rPr lang="fr-FR" altLang="fr-FR" sz="2800" b="1" dirty="0">
                <a:latin typeface="Calibri" panose="020F0502020204030204" pitchFamily="34" charset="0"/>
              </a:rPr>
              <a:t>Critères de jugement</a:t>
            </a:r>
          </a:p>
          <a:p>
            <a:pPr lvl="1" defTabSz="914400" eaLnBrk="1" hangingPunct="1">
              <a:spcBef>
                <a:spcPts val="75"/>
              </a:spcBef>
            </a:pPr>
            <a:r>
              <a:rPr lang="fr-FR" altLang="fr-FR" sz="1800" dirty="0"/>
              <a:t>Principal : pourcentage de patients conservant un taux d’ARN VIH &lt; 50 c/ml à S48 (ITT, snapshot) ; non infériorité avec une limite de l’IC 95,001 % bilatéral de la différence = - 8 %, puissance de 95 %</a:t>
            </a:r>
          </a:p>
          <a:p>
            <a:pPr lvl="1" defTabSz="914400" eaLnBrk="1" hangingPunct="1">
              <a:spcBef>
                <a:spcPts val="75"/>
              </a:spcBef>
            </a:pPr>
            <a:r>
              <a:rPr lang="fr-FR" altLang="fr-FR" sz="1800" dirty="0"/>
              <a:t>Secondaires : pourcentage de modification de la densité minérale osseuse de la hanche et du rachis entre les 2 groupes ; puissance de 95 % de mettre en évidence une différence de 1,38 % (non infériorité)</a:t>
            </a:r>
            <a:br>
              <a:rPr lang="fr-FR" altLang="fr-FR" sz="1800" dirty="0"/>
            </a:br>
            <a:endParaRPr lang="fr-FR" altLang="fr-FR" sz="1800" b="1" dirty="0"/>
          </a:p>
        </p:txBody>
      </p:sp>
      <p:graphicFrame>
        <p:nvGraphicFramePr>
          <p:cNvPr id="5150" name="Group 3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1625587"/>
              </p:ext>
            </p:extLst>
          </p:nvPr>
        </p:nvGraphicFramePr>
        <p:xfrm>
          <a:off x="4359599" y="2403475"/>
          <a:ext cx="3696964" cy="585192"/>
        </p:xfrm>
        <a:graphic>
          <a:graphicData uri="http://schemas.openxmlformats.org/drawingml/2006/table">
            <a:tbl>
              <a:tblPr/>
              <a:tblGrid>
                <a:gridCol w="369696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525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RPV/FTC/TAF 25/200/25 mg </a:t>
                      </a:r>
                      <a:r>
                        <a:rPr kumimoji="0" lang="en-GB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qd</a:t>
                      </a:r>
                      <a:r>
                        <a:rPr kumimoji="0" lang="en-GB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 *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GB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+ placebo EFV/FTC/TDF</a:t>
                      </a:r>
                    </a:p>
                  </a:txBody>
                  <a:tcPr marL="91457" marR="91457" marT="45708" marB="4570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338A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graphicFrame>
        <p:nvGraphicFramePr>
          <p:cNvPr id="86055" name="Group 3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01946257"/>
              </p:ext>
            </p:extLst>
          </p:nvPr>
        </p:nvGraphicFramePr>
        <p:xfrm>
          <a:off x="4359599" y="3214726"/>
          <a:ext cx="3696964" cy="530328"/>
        </p:xfrm>
        <a:graphic>
          <a:graphicData uri="http://schemas.openxmlformats.org/drawingml/2006/table">
            <a:tbl>
              <a:tblPr/>
              <a:tblGrid>
                <a:gridCol w="369696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525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GB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EFV/FTC/TDF 600/200/300 mg </a:t>
                      </a:r>
                      <a:r>
                        <a:rPr kumimoji="0" lang="en-GB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qd</a:t>
                      </a:r>
                      <a:r>
                        <a:rPr kumimoji="0" lang="en-GB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 ** + placebo RPV/FTC/TAF</a:t>
                      </a:r>
                    </a:p>
                  </a:txBody>
                  <a:tcPr marL="91457" marR="91457" marT="45708" marB="4570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8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sp>
        <p:nvSpPr>
          <p:cNvPr id="22545" name="AutoShape 162"/>
          <p:cNvSpPr>
            <a:spLocks noChangeArrowheads="1"/>
          </p:cNvSpPr>
          <p:nvPr/>
        </p:nvSpPr>
        <p:spPr bwMode="auto">
          <a:xfrm>
            <a:off x="0" y="6570663"/>
            <a:ext cx="1258888" cy="28733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>
            <a:noFill/>
          </a:ln>
          <a:effectLst>
            <a:prstShdw prst="shdw17" dist="17961" dir="2700000">
              <a:srgbClr val="888894">
                <a:alpha val="74997"/>
              </a:srgbClr>
            </a:prst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3300"/>
              </a:buClr>
              <a:buFont typeface="Wingdings" panose="05000000000000000000" pitchFamily="2" charset="2"/>
              <a:buChar char="§"/>
              <a:defRPr sz="2000">
                <a:solidFill>
                  <a:srgbClr val="CC3300"/>
                </a:solidFill>
                <a:latin typeface="Arial" panose="020B0604020202020204" pitchFamily="34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9pPr>
          </a:lstStyle>
          <a:p>
            <a:pPr algn="ctr" defTabSz="914400"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fr-FR" sz="1200" b="1" i="1" dirty="0">
                <a:solidFill>
                  <a:srgbClr val="333399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GS-US-366-1160</a:t>
            </a:r>
          </a:p>
        </p:txBody>
      </p:sp>
      <p:cxnSp>
        <p:nvCxnSpPr>
          <p:cNvPr id="22546" name="Connecteur droit 66"/>
          <p:cNvCxnSpPr>
            <a:cxnSpLocks noChangeShapeType="1"/>
          </p:cNvCxnSpPr>
          <p:nvPr/>
        </p:nvCxnSpPr>
        <p:spPr bwMode="auto">
          <a:xfrm rot="5400000">
            <a:off x="3337518" y="2331244"/>
            <a:ext cx="400050" cy="1587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2547" name="Oval 170"/>
          <p:cNvSpPr>
            <a:spLocks noChangeArrowheads="1"/>
          </p:cNvSpPr>
          <p:nvPr/>
        </p:nvSpPr>
        <p:spPr bwMode="auto">
          <a:xfrm>
            <a:off x="2817611" y="1219200"/>
            <a:ext cx="1475999" cy="899999"/>
          </a:xfrm>
          <a:prstGeom prst="ellipse">
            <a:avLst/>
          </a:prstGeom>
          <a:solidFill>
            <a:srgbClr val="E5E5F7"/>
          </a:solidFill>
          <a:ln>
            <a:noFill/>
          </a:ln>
          <a:effectLst>
            <a:prstShdw prst="shdw17" dist="17961" dir="2700000">
              <a:srgbClr val="898994">
                <a:alpha val="74997"/>
              </a:srgbClr>
            </a:prst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3300"/>
              </a:buClr>
              <a:buFont typeface="Wingdings" panose="05000000000000000000" pitchFamily="2" charset="2"/>
              <a:buChar char="§"/>
              <a:defRPr sz="2000">
                <a:solidFill>
                  <a:srgbClr val="CC3300"/>
                </a:solidFill>
                <a:latin typeface="Arial" panose="020B0604020202020204" pitchFamily="34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9pPr>
          </a:lstStyle>
          <a:p>
            <a:pPr algn="ctr" defTabSz="914400" eaLnBrk="1" hangingPunct="1">
              <a:spcBef>
                <a:spcPct val="0"/>
              </a:spcBef>
              <a:buClrTx/>
              <a:buFontTx/>
              <a:buNone/>
            </a:pPr>
            <a:r>
              <a:rPr lang="fr-FR" altLang="fr-FR" sz="1400" b="1">
                <a:solidFill>
                  <a:srgbClr val="000066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Randomisation</a:t>
            </a:r>
          </a:p>
          <a:p>
            <a:pPr algn="ctr" defTabSz="914400" eaLnBrk="1" hangingPunct="1">
              <a:spcBef>
                <a:spcPct val="0"/>
              </a:spcBef>
              <a:buClrTx/>
              <a:buFontTx/>
              <a:buNone/>
            </a:pPr>
            <a:r>
              <a:rPr lang="fr-FR" altLang="fr-FR" sz="1400" b="1">
                <a:solidFill>
                  <a:srgbClr val="000066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1 : 1</a:t>
            </a:r>
          </a:p>
          <a:p>
            <a:pPr algn="ctr" defTabSz="914400" eaLnBrk="1" hangingPunct="1">
              <a:spcBef>
                <a:spcPct val="0"/>
              </a:spcBef>
              <a:buClrTx/>
              <a:buFontTx/>
              <a:buNone/>
            </a:pPr>
            <a:r>
              <a:rPr lang="fr-FR" altLang="fr-FR" sz="1400" b="1">
                <a:solidFill>
                  <a:srgbClr val="000066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Double aveugle</a:t>
            </a:r>
          </a:p>
        </p:txBody>
      </p:sp>
      <p:sp>
        <p:nvSpPr>
          <p:cNvPr id="22548" name="AutoShape 162"/>
          <p:cNvSpPr>
            <a:spLocks noChangeArrowheads="1"/>
          </p:cNvSpPr>
          <p:nvPr/>
        </p:nvSpPr>
        <p:spPr bwMode="auto">
          <a:xfrm>
            <a:off x="144355" y="2221384"/>
            <a:ext cx="3294045" cy="1736646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>
            <a:noFill/>
          </a:ln>
          <a:effectLst>
            <a:prstShdw prst="shdw17" dist="17961" dir="2700000">
              <a:srgbClr val="888894">
                <a:alpha val="74997"/>
              </a:srgbClr>
            </a:prst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rgbClr val="CC3300"/>
              </a:buClr>
              <a:buFont typeface="Wingdings" panose="05000000000000000000" pitchFamily="2" charset="2"/>
              <a:buChar char="§"/>
              <a:defRPr sz="2000">
                <a:solidFill>
                  <a:srgbClr val="CC3300"/>
                </a:solidFill>
                <a:latin typeface="Arial" panose="020B0604020202020204" pitchFamily="34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9pPr>
          </a:lstStyle>
          <a:p>
            <a:pPr algn="ctr" defTabSz="914400" eaLnBrk="1" hangingPunct="1">
              <a:spcBef>
                <a:spcPct val="0"/>
              </a:spcBef>
              <a:buClrTx/>
              <a:buFontTx/>
              <a:buNone/>
            </a:pPr>
            <a:r>
              <a:rPr lang="fr-FR" altLang="fr-FR" sz="1600" b="1">
                <a:solidFill>
                  <a:srgbClr val="000066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VIH+ ≥ 18 ans</a:t>
            </a:r>
          </a:p>
          <a:p>
            <a:pPr algn="ctr" defTabSz="914400" eaLnBrk="1" hangingPunct="1">
              <a:spcBef>
                <a:spcPct val="0"/>
              </a:spcBef>
              <a:buClrTx/>
              <a:buFontTx/>
              <a:buNone/>
            </a:pPr>
            <a:r>
              <a:rPr lang="fr-FR" altLang="fr-FR" sz="1600" b="1">
                <a:solidFill>
                  <a:srgbClr val="000066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Sous EFV/FTC/TDF &gt; 6 mois</a:t>
            </a:r>
          </a:p>
          <a:p>
            <a:pPr algn="ctr" defTabSz="914400" eaLnBrk="1" hangingPunct="1">
              <a:spcBef>
                <a:spcPct val="0"/>
              </a:spcBef>
              <a:buClrTx/>
              <a:buFontTx/>
              <a:buNone/>
            </a:pPr>
            <a:r>
              <a:rPr lang="fr-FR" altLang="fr-FR" sz="1600" b="1">
                <a:solidFill>
                  <a:srgbClr val="000066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ARN VIH &lt; 50 c/ml ≥ 6 mois</a:t>
            </a:r>
          </a:p>
          <a:p>
            <a:pPr algn="ctr" defTabSz="914400" eaLnBrk="1" hangingPunct="1">
              <a:spcBef>
                <a:spcPct val="0"/>
              </a:spcBef>
              <a:buClrTx/>
              <a:buFontTx/>
              <a:buNone/>
            </a:pPr>
            <a:r>
              <a:rPr lang="fr-FR" altLang="fr-FR" sz="1600" b="1">
                <a:solidFill>
                  <a:srgbClr val="000066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DGFe (Cockroft-Gault) &gt; 50 ml/min</a:t>
            </a:r>
          </a:p>
          <a:p>
            <a:pPr algn="ctr" defTabSz="914400" eaLnBrk="1" hangingPunct="1">
              <a:spcBef>
                <a:spcPct val="0"/>
              </a:spcBef>
              <a:buClrTx/>
              <a:buFontTx/>
              <a:buNone/>
            </a:pPr>
            <a:r>
              <a:rPr lang="fr-FR" altLang="fr-FR" sz="1600" b="1">
                <a:solidFill>
                  <a:srgbClr val="000066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Pas de résistance à </a:t>
            </a:r>
          </a:p>
          <a:p>
            <a:pPr algn="ctr" defTabSz="914400" eaLnBrk="1" hangingPunct="1">
              <a:spcBef>
                <a:spcPct val="0"/>
              </a:spcBef>
              <a:buClrTx/>
              <a:buFontTx/>
              <a:buNone/>
            </a:pPr>
            <a:r>
              <a:rPr lang="fr-FR" altLang="fr-FR" sz="1600" b="1">
                <a:solidFill>
                  <a:srgbClr val="000066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EFV, RPV, FTC ou TDF</a:t>
            </a:r>
          </a:p>
        </p:txBody>
      </p:sp>
      <p:cxnSp>
        <p:nvCxnSpPr>
          <p:cNvPr id="22549" name="AutoShape 60"/>
          <p:cNvCxnSpPr>
            <a:cxnSpLocks noChangeShapeType="1"/>
            <a:stCxn id="5150" idx="1"/>
            <a:endCxn id="86055" idx="1"/>
          </p:cNvCxnSpPr>
          <p:nvPr/>
        </p:nvCxnSpPr>
        <p:spPr bwMode="auto">
          <a:xfrm rot="10800000" flipV="1">
            <a:off x="4359599" y="2696070"/>
            <a:ext cx="12700" cy="783819"/>
          </a:xfrm>
          <a:prstGeom prst="bentConnector3">
            <a:avLst>
              <a:gd name="adj1" fmla="val 1800000"/>
            </a:avLst>
          </a:prstGeom>
          <a:noFill/>
          <a:ln w="38100">
            <a:solidFill>
              <a:schemeClr val="accent2"/>
            </a:solidFill>
            <a:miter lim="800000"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2550" name="Line 63"/>
          <p:cNvSpPr>
            <a:spLocks noChangeShapeType="1"/>
          </p:cNvSpPr>
          <p:nvPr/>
        </p:nvSpPr>
        <p:spPr bwMode="auto">
          <a:xfrm>
            <a:off x="3449512" y="3083123"/>
            <a:ext cx="703447" cy="0"/>
          </a:xfrm>
          <a:prstGeom prst="line">
            <a:avLst/>
          </a:prstGeom>
          <a:noFill/>
          <a:ln w="38100">
            <a:solidFill>
              <a:srgbClr val="33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22551" name="Rectangle 9"/>
          <p:cNvSpPr>
            <a:spLocks noChangeArrowheads="1"/>
          </p:cNvSpPr>
          <p:nvPr/>
        </p:nvSpPr>
        <p:spPr bwMode="auto">
          <a:xfrm>
            <a:off x="3582016" y="3572683"/>
            <a:ext cx="826769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CC3300"/>
              </a:buClr>
              <a:buFont typeface="Wingdings" panose="05000000000000000000" pitchFamily="2" charset="2"/>
              <a:buChar char="§"/>
              <a:defRPr sz="2000">
                <a:solidFill>
                  <a:srgbClr val="CC3300"/>
                </a:solidFill>
                <a:latin typeface="Arial" panose="020B0604020202020204" pitchFamily="34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9pPr>
          </a:lstStyle>
          <a:p>
            <a:pPr algn="r" defTabSz="914400"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fr-FR" sz="1600" b="1" dirty="0">
                <a:solidFill>
                  <a:srgbClr val="C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n = 437</a:t>
            </a:r>
          </a:p>
        </p:txBody>
      </p:sp>
      <p:sp>
        <p:nvSpPr>
          <p:cNvPr id="22552" name="Rectangle 8"/>
          <p:cNvSpPr>
            <a:spLocks noChangeArrowheads="1"/>
          </p:cNvSpPr>
          <p:nvPr/>
        </p:nvSpPr>
        <p:spPr bwMode="auto">
          <a:xfrm>
            <a:off x="3582016" y="2375903"/>
            <a:ext cx="826769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CC3300"/>
              </a:buClr>
              <a:buFont typeface="Wingdings" panose="05000000000000000000" pitchFamily="2" charset="2"/>
              <a:buChar char="§"/>
              <a:defRPr sz="2000">
                <a:solidFill>
                  <a:srgbClr val="CC3300"/>
                </a:solidFill>
                <a:latin typeface="Arial" panose="020B0604020202020204" pitchFamily="34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9pPr>
          </a:lstStyle>
          <a:p>
            <a:pPr algn="r" defTabSz="914400"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fr-FR" sz="1600" b="1" dirty="0">
                <a:solidFill>
                  <a:srgbClr val="C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n = 438</a:t>
            </a:r>
          </a:p>
        </p:txBody>
      </p:sp>
      <p:sp>
        <p:nvSpPr>
          <p:cNvPr id="28781" name="Oval 109"/>
          <p:cNvSpPr>
            <a:spLocks noChangeArrowheads="1"/>
          </p:cNvSpPr>
          <p:nvPr/>
        </p:nvSpPr>
        <p:spPr bwMode="auto">
          <a:xfrm>
            <a:off x="7785100" y="1423988"/>
            <a:ext cx="576263" cy="52705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accent1"/>
            </a:solidFill>
            <a:round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  <a:alpha val="74998"/>
              </a:schemeClr>
            </a:prstShdw>
          </a:effectLst>
        </p:spPr>
        <p:txBody>
          <a:bodyPr wrap="none" anchor="ctr"/>
          <a:lstStyle/>
          <a:p>
            <a:pPr algn="ctr" defTabSz="914400" eaLnBrk="1" hangingPunct="1">
              <a:defRPr/>
            </a:pPr>
            <a:r>
              <a:rPr lang="en-GB" sz="1600" b="1" dirty="0">
                <a:solidFill>
                  <a:srgbClr val="0066FF"/>
                </a:solidFill>
                <a:latin typeface="Calibri" charset="0"/>
                <a:ea typeface="ＭＳ Ｐゴシック" charset="0"/>
                <a:cs typeface="ＭＳ Ｐゴシック" charset="0"/>
              </a:rPr>
              <a:t>S48</a:t>
            </a:r>
            <a:endParaRPr lang="en-GB" sz="1600" dirty="0">
              <a:solidFill>
                <a:srgbClr val="0066FF"/>
              </a:solidFill>
              <a:latin typeface="Calibri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2554" name="Line 172"/>
          <p:cNvSpPr>
            <a:spLocks noChangeShapeType="1"/>
          </p:cNvSpPr>
          <p:nvPr/>
        </p:nvSpPr>
        <p:spPr bwMode="auto">
          <a:xfrm>
            <a:off x="8067675" y="1963738"/>
            <a:ext cx="0" cy="1786777"/>
          </a:xfrm>
          <a:prstGeom prst="line">
            <a:avLst/>
          </a:prstGeom>
          <a:noFill/>
          <a:ln w="12700">
            <a:solidFill>
              <a:srgbClr val="7E7ED4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22556" name="Line 172"/>
          <p:cNvSpPr>
            <a:spLocks noChangeShapeType="1"/>
          </p:cNvSpPr>
          <p:nvPr/>
        </p:nvSpPr>
        <p:spPr bwMode="auto">
          <a:xfrm>
            <a:off x="8770938" y="1892300"/>
            <a:ext cx="0" cy="1858215"/>
          </a:xfrm>
          <a:prstGeom prst="line">
            <a:avLst/>
          </a:prstGeom>
          <a:noFill/>
          <a:ln w="12700">
            <a:solidFill>
              <a:srgbClr val="7E7ED4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22" name="Oval 109"/>
          <p:cNvSpPr>
            <a:spLocks noChangeArrowheads="1"/>
          </p:cNvSpPr>
          <p:nvPr/>
        </p:nvSpPr>
        <p:spPr bwMode="auto">
          <a:xfrm>
            <a:off x="8491538" y="1423988"/>
            <a:ext cx="576262" cy="52705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accent1"/>
            </a:solidFill>
            <a:round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  <a:alpha val="74998"/>
              </a:schemeClr>
            </a:prstShdw>
          </a:effectLst>
        </p:spPr>
        <p:txBody>
          <a:bodyPr wrap="none" anchor="ctr"/>
          <a:lstStyle/>
          <a:p>
            <a:pPr algn="ctr" defTabSz="914400" eaLnBrk="1" hangingPunct="1">
              <a:defRPr/>
            </a:pPr>
            <a:r>
              <a:rPr lang="en-GB" sz="1600" b="1" dirty="0">
                <a:solidFill>
                  <a:srgbClr val="0066FF"/>
                </a:solidFill>
                <a:latin typeface="Calibri" charset="0"/>
                <a:ea typeface="ＭＳ Ｐゴシック" charset="0"/>
                <a:cs typeface="ＭＳ Ｐゴシック" charset="0"/>
              </a:rPr>
              <a:t>S96</a:t>
            </a:r>
            <a:endParaRPr lang="en-GB" sz="1600" dirty="0">
              <a:solidFill>
                <a:srgbClr val="0066FF"/>
              </a:solidFill>
              <a:latin typeface="Calibri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2558" name="Line 31"/>
          <p:cNvSpPr>
            <a:spLocks noChangeShapeType="1"/>
          </p:cNvSpPr>
          <p:nvPr/>
        </p:nvSpPr>
        <p:spPr bwMode="auto">
          <a:xfrm flipV="1">
            <a:off x="8056562" y="3476172"/>
            <a:ext cx="768805" cy="0"/>
          </a:xfrm>
          <a:prstGeom prst="line">
            <a:avLst/>
          </a:prstGeom>
          <a:noFill/>
          <a:ln w="38100">
            <a:solidFill>
              <a:srgbClr val="333399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22559" name="Line 31"/>
          <p:cNvSpPr>
            <a:spLocks noChangeShapeType="1"/>
          </p:cNvSpPr>
          <p:nvPr/>
        </p:nvSpPr>
        <p:spPr bwMode="auto">
          <a:xfrm flipV="1">
            <a:off x="8056563" y="2691494"/>
            <a:ext cx="759280" cy="0"/>
          </a:xfrm>
          <a:prstGeom prst="line">
            <a:avLst/>
          </a:prstGeom>
          <a:noFill/>
          <a:ln w="38100">
            <a:solidFill>
              <a:srgbClr val="333399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24" name="ZoneTexte 69"/>
          <p:cNvSpPr txBox="1">
            <a:spLocks noChangeArrowheads="1"/>
          </p:cNvSpPr>
          <p:nvPr/>
        </p:nvSpPr>
        <p:spPr bwMode="auto">
          <a:xfrm>
            <a:off x="4568693" y="6542088"/>
            <a:ext cx="4532445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CC3300"/>
              </a:buClr>
              <a:buFont typeface="Wingdings" panose="05000000000000000000" pitchFamily="2" charset="2"/>
              <a:buChar char="§"/>
              <a:defRPr sz="2000">
                <a:solidFill>
                  <a:srgbClr val="CC3300"/>
                </a:solidFill>
                <a:latin typeface="Arial" panose="020B0604020202020204" pitchFamily="34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9pPr>
          </a:lstStyle>
          <a:p>
            <a:pPr algn="r" defTabSz="914400" eaLnBrk="1" hangingPunct="1">
              <a:spcBef>
                <a:spcPct val="0"/>
              </a:spcBef>
              <a:buClrTx/>
              <a:buFontTx/>
              <a:buNone/>
            </a:pPr>
            <a:r>
              <a:rPr lang="fr-FR" altLang="fr-FR" sz="1200" i="1" dirty="0"/>
              <a:t>De </a:t>
            </a:r>
            <a:r>
              <a:rPr lang="fr-FR" altLang="fr-FR" sz="1200" i="1" dirty="0" err="1"/>
              <a:t>Jesus</a:t>
            </a:r>
            <a:r>
              <a:rPr lang="fr-FR" altLang="fr-FR" sz="1200" i="1" dirty="0"/>
              <a:t> E. Lancet HIV 2017; 4:e205-13</a:t>
            </a:r>
            <a:endParaRPr lang="en-GB" altLang="fr-FR" sz="1200" i="1" dirty="0"/>
          </a:p>
        </p:txBody>
      </p:sp>
      <p:sp>
        <p:nvSpPr>
          <p:cNvPr id="5" name="ZoneTexte 4"/>
          <p:cNvSpPr txBox="1"/>
          <p:nvPr/>
        </p:nvSpPr>
        <p:spPr>
          <a:xfrm>
            <a:off x="4359599" y="3955243"/>
            <a:ext cx="212055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>
                <a:solidFill>
                  <a:srgbClr val="000066"/>
                </a:solidFill>
              </a:rPr>
              <a:t>* Avec aliments, le matin</a:t>
            </a:r>
          </a:p>
          <a:p>
            <a:r>
              <a:rPr lang="fr-FR" sz="1400" dirty="0">
                <a:solidFill>
                  <a:srgbClr val="000066"/>
                </a:solidFill>
              </a:rPr>
              <a:t>** Sans aliments, le soir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3200" dirty="0">
                <a:ea typeface="ＭＳ Ｐゴシック" pitchFamily="-65" charset="-128"/>
                <a:cs typeface="ＭＳ Ｐゴシック" pitchFamily="-65" charset="-128"/>
              </a:rPr>
              <a:t>Etude GS-US-366-1160 : switch EFV/FTC/TDF </a:t>
            </a:r>
            <a:br>
              <a:rPr lang="fr-FR" sz="3200" dirty="0">
                <a:ea typeface="ＭＳ Ｐゴシック" pitchFamily="-65" charset="-128"/>
                <a:cs typeface="ＭＳ Ｐゴシック" pitchFamily="-65" charset="-128"/>
              </a:rPr>
            </a:br>
            <a:r>
              <a:rPr lang="fr-FR" sz="3200" dirty="0">
                <a:ea typeface="ＭＳ Ｐゴシック" pitchFamily="-65" charset="-128"/>
                <a:cs typeface="ＭＳ Ｐゴシック" pitchFamily="-65" charset="-128"/>
              </a:rPr>
              <a:t>pour RPV/FTC/TAF</a:t>
            </a:r>
            <a:endParaRPr lang="fr-FR" sz="3200" dirty="0"/>
          </a:p>
        </p:txBody>
      </p:sp>
    </p:spTree>
    <p:extLst>
      <p:ext uri="{BB962C8B-B14F-4D97-AF65-F5344CB8AC3E}">
        <p14:creationId xmlns:p14="http://schemas.microsoft.com/office/powerpoint/2010/main" val="1531323190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6621" name="Group 7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69595501"/>
              </p:ext>
            </p:extLst>
          </p:nvPr>
        </p:nvGraphicFramePr>
        <p:xfrm>
          <a:off x="226239" y="1678006"/>
          <a:ext cx="8660958" cy="4778648"/>
        </p:xfrm>
        <a:graphic>
          <a:graphicData uri="http://schemas.openxmlformats.org/drawingml/2006/table">
            <a:tbl>
              <a:tblPr/>
              <a:tblGrid>
                <a:gridCol w="416664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28128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21302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53588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endParaRPr kumimoji="0" lang="fr-FR" sz="1400" b="0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65" charset="0"/>
                        <a:ea typeface="ＭＳ Ｐゴシック" pitchFamily="-65" charset="-128"/>
                        <a:cs typeface="ＭＳ Ｐゴシック" pitchFamily="-65" charset="-128"/>
                      </a:endParaRPr>
                    </a:p>
                  </a:txBody>
                  <a:tcPr marL="97235" marR="97235" marT="47207" marB="47207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8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RPV/FTC/TAF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8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n = 438</a:t>
                      </a:r>
                    </a:p>
                  </a:txBody>
                  <a:tcPr marL="97235" marR="97235" marT="47207" marB="47207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338A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8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EFV/FTC/TDF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8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n = 437</a:t>
                      </a:r>
                    </a:p>
                  </a:txBody>
                  <a:tcPr marL="97235" marR="97235" marT="47207" marB="47207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8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6096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Age médian, années</a:t>
                      </a:r>
                    </a:p>
                  </a:txBody>
                  <a:tcPr marL="97235" marR="97235" marT="47207" marB="47207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49</a:t>
                      </a:r>
                    </a:p>
                  </a:txBody>
                  <a:tcPr marL="97235" marR="97235" marT="47207" marB="47207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48</a:t>
                      </a:r>
                    </a:p>
                  </a:txBody>
                  <a:tcPr marL="97235" marR="97235" marT="47207" marB="47207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6096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Femme, %</a:t>
                      </a:r>
                    </a:p>
                  </a:txBody>
                  <a:tcPr marL="97235" marR="97235" marT="47207" marB="47207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15</a:t>
                      </a:r>
                    </a:p>
                  </a:txBody>
                  <a:tcPr marL="97235" marR="97235" marT="47207" marB="47207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11</a:t>
                      </a:r>
                    </a:p>
                  </a:txBody>
                  <a:tcPr marL="97235" marR="97235" marT="47207" marB="47207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6096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Race : blanc / noir / autre, %</a:t>
                      </a:r>
                    </a:p>
                  </a:txBody>
                  <a:tcPr marL="97235" marR="97235" marT="47207" marB="47207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66 / 27 / 7</a:t>
                      </a:r>
                    </a:p>
                  </a:txBody>
                  <a:tcPr marL="97235" marR="97235" marT="47207" marB="47207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67 / 28 / 5</a:t>
                      </a:r>
                    </a:p>
                  </a:txBody>
                  <a:tcPr marL="97235" marR="97235" marT="47207" marB="47207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6096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  <a:defRPr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CD4/mm</a:t>
                      </a:r>
                      <a:r>
                        <a:rPr kumimoji="0" lang="fr-FR" sz="1400" b="1" i="0" u="none" strike="noStrike" cap="none" normalizeH="0" baseline="3000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3</a:t>
                      </a: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, médiane</a:t>
                      </a:r>
                    </a:p>
                  </a:txBody>
                  <a:tcPr marL="97235" marR="97235" marT="47207" marB="47207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673</a:t>
                      </a:r>
                    </a:p>
                  </a:txBody>
                  <a:tcPr marL="97235" marR="97235" marT="47207" marB="47207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666</a:t>
                      </a:r>
                    </a:p>
                  </a:txBody>
                  <a:tcPr marL="97235" marR="97235" marT="47207" marB="47207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26096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  <a:defRPr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ARN VIH &lt; 50 c/ml, %</a:t>
                      </a:r>
                    </a:p>
                  </a:txBody>
                  <a:tcPr marL="97235" marR="97235" marT="47207" marB="47207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98</a:t>
                      </a:r>
                    </a:p>
                  </a:txBody>
                  <a:tcPr marL="97235" marR="97235" marT="47207" marB="47207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99</a:t>
                      </a:r>
                    </a:p>
                  </a:txBody>
                  <a:tcPr marL="97235" marR="97235" marT="47207" marB="47207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26096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  <a:defRPr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DFGe (Cockroft-Gault), ml/min, médiane</a:t>
                      </a:r>
                    </a:p>
                  </a:txBody>
                  <a:tcPr marL="97235" marR="97235" marT="47207" marB="47207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110,4</a:t>
                      </a:r>
                    </a:p>
                  </a:txBody>
                  <a:tcPr marL="97235" marR="97235" marT="47207" marB="47207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107,6</a:t>
                      </a:r>
                    </a:p>
                  </a:txBody>
                  <a:tcPr marL="97235" marR="97235" marT="47207" marB="47207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26096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Protéinurie : grade 1 / grade 2, %</a:t>
                      </a:r>
                    </a:p>
                  </a:txBody>
                  <a:tcPr marL="97235" marR="97235" marT="47207" marB="47207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6 / &lt; 1</a:t>
                      </a:r>
                    </a:p>
                  </a:txBody>
                  <a:tcPr marL="97235" marR="97235" marT="47207" marB="47207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8 / &lt; 1</a:t>
                      </a:r>
                    </a:p>
                  </a:txBody>
                  <a:tcPr marL="97235" marR="97235" marT="47207" marB="47207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218539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Arrêt avant S48, n (%)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Evénement indésirable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Manque d’efficacité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Décès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Grossesse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Décision de l’investigateur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Retrait de consentement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Perdu de vue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Violation du protocole</a:t>
                      </a:r>
                    </a:p>
                  </a:txBody>
                  <a:tcPr marL="97235" marR="97235" marT="47207" marB="47207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43 (9,8 %)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11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2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17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4</a:t>
                      </a:r>
                    </a:p>
                  </a:txBody>
                  <a:tcPr marL="97235" marR="97235" marT="47207" marB="47207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35 (8,0 %)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8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15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6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2</a:t>
                      </a:r>
                    </a:p>
                  </a:txBody>
                  <a:tcPr marL="97235" marR="97235" marT="47207" marB="47207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</a:tbl>
          </a:graphicData>
        </a:graphic>
      </p:graphicFrame>
      <p:sp>
        <p:nvSpPr>
          <p:cNvPr id="5" name="AutoShape 162"/>
          <p:cNvSpPr>
            <a:spLocks noChangeArrowheads="1"/>
          </p:cNvSpPr>
          <p:nvPr/>
        </p:nvSpPr>
        <p:spPr bwMode="auto">
          <a:xfrm>
            <a:off x="0" y="6570663"/>
            <a:ext cx="1258888" cy="28733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>
            <a:noFill/>
          </a:ln>
          <a:effectLst>
            <a:prstShdw prst="shdw17" dist="17961" dir="2700000">
              <a:srgbClr val="888894">
                <a:alpha val="74997"/>
              </a:srgbClr>
            </a:prst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3300"/>
              </a:buClr>
              <a:buFont typeface="Wingdings" panose="05000000000000000000" pitchFamily="2" charset="2"/>
              <a:buChar char="§"/>
              <a:defRPr sz="2000">
                <a:solidFill>
                  <a:srgbClr val="CC3300"/>
                </a:solidFill>
                <a:latin typeface="Arial" panose="020B0604020202020204" pitchFamily="34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9pPr>
          </a:lstStyle>
          <a:p>
            <a:pPr algn="ctr" defTabSz="914400"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fr-FR" sz="1200" b="1" i="1" dirty="0">
                <a:solidFill>
                  <a:srgbClr val="333399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GS-US-366-1160</a:t>
            </a:r>
          </a:p>
        </p:txBody>
      </p:sp>
      <p:sp>
        <p:nvSpPr>
          <p:cNvPr id="6" name="ZoneTexte 69"/>
          <p:cNvSpPr txBox="1">
            <a:spLocks noChangeArrowheads="1"/>
          </p:cNvSpPr>
          <p:nvPr/>
        </p:nvSpPr>
        <p:spPr bwMode="auto">
          <a:xfrm>
            <a:off x="4568693" y="6542088"/>
            <a:ext cx="4532445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CC3300"/>
              </a:buClr>
              <a:buFont typeface="Wingdings" panose="05000000000000000000" pitchFamily="2" charset="2"/>
              <a:buChar char="§"/>
              <a:defRPr sz="2000">
                <a:solidFill>
                  <a:srgbClr val="CC3300"/>
                </a:solidFill>
                <a:latin typeface="Arial" panose="020B0604020202020204" pitchFamily="34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9pPr>
          </a:lstStyle>
          <a:p>
            <a:pPr algn="r" defTabSz="914400" eaLnBrk="1" hangingPunct="1">
              <a:spcBef>
                <a:spcPct val="0"/>
              </a:spcBef>
              <a:buClrTx/>
              <a:buFontTx/>
              <a:buNone/>
            </a:pPr>
            <a:r>
              <a:rPr lang="fr-FR" altLang="fr-FR" sz="1200" i="1" dirty="0"/>
              <a:t>De </a:t>
            </a:r>
            <a:r>
              <a:rPr lang="fr-FR" altLang="fr-FR" sz="1200" i="1" dirty="0" err="1"/>
              <a:t>Jesus</a:t>
            </a:r>
            <a:r>
              <a:rPr lang="fr-FR" altLang="fr-FR" sz="1200" i="1" dirty="0"/>
              <a:t> E. Lancet HIV 2017; 4:e205-13</a:t>
            </a:r>
            <a:endParaRPr lang="en-GB" altLang="fr-FR" sz="1200" i="1" dirty="0"/>
          </a:p>
        </p:txBody>
      </p:sp>
      <p:sp>
        <p:nvSpPr>
          <p:cNvPr id="7" name="Text Box 2"/>
          <p:cNvSpPr txBox="1">
            <a:spLocks noChangeArrowheads="1"/>
          </p:cNvSpPr>
          <p:nvPr/>
        </p:nvSpPr>
        <p:spPr bwMode="auto">
          <a:xfrm>
            <a:off x="1093119" y="1151863"/>
            <a:ext cx="694508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defTabSz="914400"/>
            <a:r>
              <a:rPr lang="fr-FR" sz="2400" b="1">
                <a:solidFill>
                  <a:srgbClr val="CC3300"/>
                </a:solidFill>
                <a:latin typeface="Calibri" pitchFamily="34" charset="0"/>
              </a:rPr>
              <a:t>Caractéristiques à l’inclusion et devenir des patients</a:t>
            </a:r>
          </a:p>
        </p:txBody>
      </p:sp>
      <p:sp>
        <p:nvSpPr>
          <p:cNvPr id="8" name="Titre 1"/>
          <p:cNvSpPr>
            <a:spLocks noGrp="1"/>
          </p:cNvSpPr>
          <p:nvPr>
            <p:ph type="title"/>
          </p:nvPr>
        </p:nvSpPr>
        <p:spPr>
          <a:xfrm>
            <a:off x="50800" y="44450"/>
            <a:ext cx="8193088" cy="1106488"/>
          </a:xfrm>
        </p:spPr>
        <p:txBody>
          <a:bodyPr/>
          <a:lstStyle/>
          <a:p>
            <a:r>
              <a:rPr lang="fr-FR" sz="3200" dirty="0">
                <a:ea typeface="ＭＳ Ｐゴシック" pitchFamily="-65" charset="-128"/>
                <a:cs typeface="ＭＳ Ｐゴシック" pitchFamily="-65" charset="-128"/>
              </a:rPr>
              <a:t>Etude GS-US-366-1160 : switch EFV/FTC/TDF </a:t>
            </a:r>
            <a:br>
              <a:rPr lang="fr-FR" sz="3200" dirty="0">
                <a:ea typeface="ＭＳ Ｐゴシック" pitchFamily="-65" charset="-128"/>
                <a:cs typeface="ＭＳ Ｐゴシック" pitchFamily="-65" charset="-128"/>
              </a:rPr>
            </a:br>
            <a:r>
              <a:rPr lang="fr-FR" sz="3200" dirty="0">
                <a:ea typeface="ＭＳ Ｐゴシック" pitchFamily="-65" charset="-128"/>
                <a:cs typeface="ＭＳ Ｐゴシック" pitchFamily="-65" charset="-128"/>
              </a:rPr>
              <a:t>pour RPV/FTC/TAF</a:t>
            </a:r>
            <a:endParaRPr lang="fr-FR" sz="32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8981852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Text Box 2"/>
          <p:cNvSpPr txBox="1">
            <a:spLocks noChangeArrowheads="1"/>
          </p:cNvSpPr>
          <p:nvPr/>
        </p:nvSpPr>
        <p:spPr bwMode="auto">
          <a:xfrm>
            <a:off x="5451780" y="1636670"/>
            <a:ext cx="335516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fr-FR" sz="2000" b="1">
                <a:solidFill>
                  <a:srgbClr val="CC3300"/>
                </a:solidFill>
                <a:latin typeface="Calibri" pitchFamily="34" charset="0"/>
                <a:ea typeface="MS PGothic" pitchFamily="34" charset="-128"/>
              </a:rPr>
              <a:t>Autres données à S48</a:t>
            </a:r>
          </a:p>
        </p:txBody>
      </p:sp>
      <p:sp>
        <p:nvSpPr>
          <p:cNvPr id="50" name="Text Box 2"/>
          <p:cNvSpPr txBox="1">
            <a:spLocks noChangeArrowheads="1"/>
          </p:cNvSpPr>
          <p:nvPr/>
        </p:nvSpPr>
        <p:spPr bwMode="auto">
          <a:xfrm>
            <a:off x="1717040" y="1116550"/>
            <a:ext cx="571157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CC3300"/>
              </a:buClr>
              <a:buFont typeface="Wingdings" panose="05000000000000000000" pitchFamily="2" charset="2"/>
              <a:buChar char="§"/>
              <a:defRPr sz="2000">
                <a:solidFill>
                  <a:srgbClr val="CC3300"/>
                </a:solidFill>
                <a:latin typeface="Arial" panose="020B0604020202020204" pitchFamily="34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9pPr>
          </a:lstStyle>
          <a:p>
            <a:pPr algn="ctr" defTabSz="914400" eaLnBrk="1" hangingPunct="1">
              <a:spcBef>
                <a:spcPct val="0"/>
              </a:spcBef>
              <a:buClrTx/>
              <a:buFontTx/>
              <a:buNone/>
            </a:pPr>
            <a:r>
              <a:rPr lang="fr-FR" altLang="fr-FR" sz="2400" b="1">
                <a:latin typeface="Calibri" panose="020F0502020204030204" pitchFamily="34" charset="0"/>
              </a:rPr>
              <a:t>Résultats virologiques à S48 (ITT, snapshot)</a:t>
            </a:r>
          </a:p>
        </p:txBody>
      </p:sp>
      <p:sp>
        <p:nvSpPr>
          <p:cNvPr id="60" name="Rectangle 59"/>
          <p:cNvSpPr/>
          <p:nvPr/>
        </p:nvSpPr>
        <p:spPr>
          <a:xfrm>
            <a:off x="5753100" y="2003289"/>
            <a:ext cx="3390899" cy="45243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Clr>
                <a:srgbClr val="CC3300"/>
              </a:buClr>
              <a:buFont typeface="Wingdings" panose="05000000000000000000" pitchFamily="2" charset="2"/>
              <a:buChar char="§"/>
            </a:pPr>
            <a:r>
              <a:rPr lang="fr-FR" sz="1600" dirty="0">
                <a:solidFill>
                  <a:srgbClr val="000066"/>
                </a:solidFill>
              </a:rPr>
              <a:t>Analyse per protocole</a:t>
            </a:r>
            <a:br>
              <a:rPr lang="fr-FR" sz="1600" dirty="0">
                <a:solidFill>
                  <a:srgbClr val="000066"/>
                </a:solidFill>
              </a:rPr>
            </a:br>
            <a:r>
              <a:rPr lang="fr-FR" sz="1600" dirty="0">
                <a:solidFill>
                  <a:srgbClr val="000066"/>
                </a:solidFill>
              </a:rPr>
              <a:t>(ARN VIH &lt; 50 c/ml)</a:t>
            </a:r>
          </a:p>
          <a:p>
            <a:pPr marL="742950" lvl="1" indent="-285750">
              <a:buClr>
                <a:srgbClr val="CC3300"/>
              </a:buClr>
              <a:buFont typeface="Arial" panose="020B0604020202020204" pitchFamily="34" charset="0"/>
              <a:buChar char="‒"/>
            </a:pPr>
            <a:r>
              <a:rPr lang="fr-FR" sz="1600" dirty="0">
                <a:solidFill>
                  <a:srgbClr val="000066"/>
                </a:solidFill>
              </a:rPr>
              <a:t>99,1 % RPV/FTC/TAF</a:t>
            </a:r>
          </a:p>
          <a:p>
            <a:pPr marL="742950" lvl="1" indent="-285750">
              <a:buClr>
                <a:srgbClr val="CC3300"/>
              </a:buClr>
              <a:buFont typeface="Arial" panose="020B0604020202020204" pitchFamily="34" charset="0"/>
              <a:buChar char="‒"/>
            </a:pPr>
            <a:r>
              <a:rPr lang="fr-FR" sz="1600" dirty="0">
                <a:solidFill>
                  <a:srgbClr val="000066"/>
                </a:solidFill>
              </a:rPr>
              <a:t>99,3 % EFV/FTC/TDF</a:t>
            </a:r>
            <a:br>
              <a:rPr lang="fr-FR" sz="1600" dirty="0">
                <a:solidFill>
                  <a:srgbClr val="000066"/>
                </a:solidFill>
              </a:rPr>
            </a:br>
            <a:endParaRPr lang="fr-FR" sz="1600" dirty="0">
              <a:solidFill>
                <a:srgbClr val="000066"/>
              </a:solidFill>
            </a:endParaRPr>
          </a:p>
          <a:p>
            <a:pPr marL="285750" indent="-285750">
              <a:buClr>
                <a:srgbClr val="CC3300"/>
              </a:buClr>
              <a:buFont typeface="Wingdings" panose="05000000000000000000" pitchFamily="2" charset="2"/>
              <a:buChar char="§"/>
            </a:pPr>
            <a:r>
              <a:rPr lang="fr-FR" sz="1600" dirty="0">
                <a:solidFill>
                  <a:srgbClr val="000066"/>
                </a:solidFill>
              </a:rPr>
              <a:t>Succès virologique identique entre les 2 bras pour les sous-groupes d’âge, sexe, race, et région géographique</a:t>
            </a:r>
          </a:p>
          <a:p>
            <a:pPr marL="285750" indent="-285750">
              <a:buClr>
                <a:srgbClr val="CC3300"/>
              </a:buClr>
              <a:buFont typeface="Wingdings" panose="05000000000000000000" pitchFamily="2" charset="2"/>
              <a:buChar char="§"/>
            </a:pPr>
            <a:endParaRPr lang="fr-FR" sz="1600" dirty="0">
              <a:solidFill>
                <a:srgbClr val="000066"/>
              </a:solidFill>
            </a:endParaRPr>
          </a:p>
          <a:p>
            <a:pPr marL="285750" indent="-285750">
              <a:buClr>
                <a:srgbClr val="CC3300"/>
              </a:buClr>
              <a:buFont typeface="Wingdings" panose="05000000000000000000" pitchFamily="2" charset="2"/>
              <a:buChar char="§"/>
            </a:pPr>
            <a:r>
              <a:rPr lang="fr-FR" sz="1600" dirty="0">
                <a:solidFill>
                  <a:srgbClr val="000066"/>
                </a:solidFill>
              </a:rPr>
              <a:t>Si observance ≥ 95 % : succès virologique moindre dans bras</a:t>
            </a:r>
          </a:p>
          <a:p>
            <a:pPr marL="742950" lvl="1" indent="-285750">
              <a:buClr>
                <a:srgbClr val="CC3300"/>
              </a:buClr>
              <a:buFont typeface="Arial" panose="020B0604020202020204" pitchFamily="34" charset="0"/>
              <a:buChar char="‒"/>
            </a:pPr>
            <a:r>
              <a:rPr lang="fr-FR" sz="1600" dirty="0">
                <a:solidFill>
                  <a:srgbClr val="000066"/>
                </a:solidFill>
              </a:rPr>
              <a:t>RPV/FTC/TAF : 91 % vs</a:t>
            </a:r>
          </a:p>
          <a:p>
            <a:pPr marL="742950" lvl="1" indent="-285750">
              <a:buClr>
                <a:srgbClr val="CC3300"/>
              </a:buClr>
              <a:buFont typeface="Arial" panose="020B0604020202020204" pitchFamily="34" charset="0"/>
              <a:buChar char="‒"/>
            </a:pPr>
            <a:r>
              <a:rPr lang="fr-FR" sz="1600" dirty="0">
                <a:solidFill>
                  <a:srgbClr val="000066"/>
                </a:solidFill>
              </a:rPr>
              <a:t>EFV/FTC/TDF : 95 % </a:t>
            </a:r>
          </a:p>
          <a:p>
            <a:pPr>
              <a:buClr>
                <a:srgbClr val="CC3300"/>
              </a:buClr>
            </a:pPr>
            <a:endParaRPr lang="fr-FR" sz="1600" dirty="0">
              <a:solidFill>
                <a:srgbClr val="000066"/>
              </a:solidFill>
            </a:endParaRPr>
          </a:p>
          <a:p>
            <a:pPr marL="285750" indent="-285750">
              <a:buClr>
                <a:srgbClr val="CC3300"/>
              </a:buClr>
              <a:buFont typeface="Wingdings" panose="05000000000000000000" pitchFamily="2" charset="2"/>
              <a:buChar char="§"/>
            </a:pPr>
            <a:r>
              <a:rPr lang="fr-FR" sz="1600" dirty="0">
                <a:solidFill>
                  <a:srgbClr val="000066"/>
                </a:solidFill>
              </a:rPr>
              <a:t>Modification moyenne CD4/mm</a:t>
            </a:r>
            <a:r>
              <a:rPr lang="fr-FR" sz="1600" baseline="30000" dirty="0">
                <a:solidFill>
                  <a:srgbClr val="000066"/>
                </a:solidFill>
              </a:rPr>
              <a:t>3</a:t>
            </a:r>
            <a:endParaRPr lang="fr-FR" sz="1600" dirty="0">
              <a:solidFill>
                <a:srgbClr val="000066"/>
              </a:solidFill>
            </a:endParaRPr>
          </a:p>
          <a:p>
            <a:pPr marL="742950" lvl="1" indent="-285750">
              <a:buClr>
                <a:srgbClr val="CC3300"/>
              </a:buClr>
              <a:buFont typeface="Arial" panose="020B0604020202020204" pitchFamily="34" charset="0"/>
              <a:buChar char="‒"/>
            </a:pPr>
            <a:r>
              <a:rPr lang="fr-FR" sz="1600" dirty="0">
                <a:solidFill>
                  <a:srgbClr val="000066"/>
                </a:solidFill>
              </a:rPr>
              <a:t>+ 23 RPV/FTC/TAF</a:t>
            </a:r>
          </a:p>
          <a:p>
            <a:pPr marL="742950" lvl="1" indent="-285750">
              <a:buClr>
                <a:srgbClr val="CC3300"/>
              </a:buClr>
              <a:buFont typeface="Arial" panose="020B0604020202020204" pitchFamily="34" charset="0"/>
              <a:buChar char="‒"/>
            </a:pPr>
            <a:r>
              <a:rPr lang="fr-FR" sz="1600" dirty="0">
                <a:solidFill>
                  <a:srgbClr val="000066"/>
                </a:solidFill>
              </a:rPr>
              <a:t>+ 12 EFV/FTC/TDF</a:t>
            </a:r>
          </a:p>
        </p:txBody>
      </p:sp>
      <p:grpSp>
        <p:nvGrpSpPr>
          <p:cNvPr id="4" name="Groupe 3"/>
          <p:cNvGrpSpPr/>
          <p:nvPr/>
        </p:nvGrpSpPr>
        <p:grpSpPr>
          <a:xfrm>
            <a:off x="359906" y="1791741"/>
            <a:ext cx="5497092" cy="4720777"/>
            <a:chOff x="359906" y="1791741"/>
            <a:chExt cx="5497092" cy="4720777"/>
          </a:xfrm>
        </p:grpSpPr>
        <p:sp>
          <p:nvSpPr>
            <p:cNvPr id="26654" name="ZoneTexte 86"/>
            <p:cNvSpPr txBox="1">
              <a:spLocks noChangeArrowheads="1"/>
            </p:cNvSpPr>
            <p:nvPr/>
          </p:nvSpPr>
          <p:spPr bwMode="auto">
            <a:xfrm>
              <a:off x="582629" y="5989298"/>
              <a:ext cx="2081528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lr>
                  <a:srgbClr val="CC3300"/>
                </a:buClr>
                <a:buFont typeface="Wingdings" panose="05000000000000000000" pitchFamily="2" charset="2"/>
                <a:buChar char="§"/>
                <a:defRPr sz="2000">
                  <a:solidFill>
                    <a:srgbClr val="CC3300"/>
                  </a:solidFill>
                  <a:latin typeface="Arial" panose="020B0604020202020204" pitchFamily="34" charset="0"/>
                  <a:ea typeface="ＭＳ Ｐゴシック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CC3300"/>
                </a:buClr>
                <a:buChar char="–"/>
                <a:defRPr sz="28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2pPr>
              <a:lvl3pPr marL="1143000" indent="-228600">
                <a:spcBef>
                  <a:spcPct val="20000"/>
                </a:spcBef>
                <a:buClr>
                  <a:srgbClr val="CC3300"/>
                </a:buClr>
                <a:buChar char="•"/>
                <a:defRPr sz="16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CC3300"/>
                </a:buClr>
                <a:buChar char="–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fr-FR" altLang="fr-FR" sz="1400" b="1">
                  <a:solidFill>
                    <a:srgbClr val="000066"/>
                  </a:solidFill>
                </a:rPr>
                <a:t>Différence (IC 95 %)</a:t>
              </a:r>
              <a:r>
                <a:rPr lang="fr-FR" altLang="fr-FR" sz="1400" b="1">
                  <a:solidFill>
                    <a:srgbClr val="000066"/>
                  </a:solidFill>
                  <a:cs typeface="Arial" panose="020B0604020202020204" pitchFamily="34" charset="0"/>
                </a:rPr>
                <a:t/>
              </a:r>
              <a:br>
                <a:rPr lang="fr-FR" altLang="fr-FR" sz="1400" b="1">
                  <a:solidFill>
                    <a:srgbClr val="000066"/>
                  </a:solidFill>
                  <a:cs typeface="Arial" panose="020B0604020202020204" pitchFamily="34" charset="0"/>
                </a:rPr>
              </a:br>
              <a:r>
                <a:rPr lang="fr-FR" altLang="fr-FR" sz="1400" b="1">
                  <a:solidFill>
                    <a:srgbClr val="000066"/>
                  </a:solidFill>
                  <a:cs typeface="Arial" panose="020B0604020202020204" pitchFamily="34" charset="0"/>
                </a:rPr>
                <a:t>= - 2,0 % (- 5,9 à 1,8)</a:t>
              </a:r>
            </a:p>
          </p:txBody>
        </p:sp>
        <p:sp>
          <p:nvSpPr>
            <p:cNvPr id="88" name="Rectangle 40"/>
            <p:cNvSpPr>
              <a:spLocks noChangeArrowheads="1"/>
            </p:cNvSpPr>
            <p:nvPr/>
          </p:nvSpPr>
          <p:spPr bwMode="auto">
            <a:xfrm>
              <a:off x="1068114" y="2641809"/>
              <a:ext cx="496886" cy="246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algn="ctr"/>
              <a:r>
                <a:rPr lang="fr-FR" sz="1600" b="1" dirty="0">
                  <a:solidFill>
                    <a:srgbClr val="333399"/>
                  </a:solidFill>
                  <a:latin typeface="+mj-lt"/>
                </a:rPr>
                <a:t>90,0</a:t>
              </a:r>
            </a:p>
          </p:txBody>
        </p:sp>
        <p:sp>
          <p:nvSpPr>
            <p:cNvPr id="89" name="Rectangle 41"/>
            <p:cNvSpPr>
              <a:spLocks noChangeArrowheads="1"/>
            </p:cNvSpPr>
            <p:nvPr/>
          </p:nvSpPr>
          <p:spPr bwMode="auto">
            <a:xfrm>
              <a:off x="2785778" y="5153867"/>
              <a:ext cx="354900" cy="246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algn="ctr"/>
              <a:r>
                <a:rPr lang="fr-FR" sz="1600" b="1" dirty="0">
                  <a:solidFill>
                    <a:srgbClr val="333399"/>
                  </a:solidFill>
                  <a:latin typeface="+mj-lt"/>
                </a:rPr>
                <a:t>1,1</a:t>
              </a:r>
              <a:endParaRPr lang="fr-FR" sz="2000" dirty="0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90" name="Rectangle 42"/>
            <p:cNvSpPr>
              <a:spLocks noChangeArrowheads="1"/>
            </p:cNvSpPr>
            <p:nvPr/>
          </p:nvSpPr>
          <p:spPr bwMode="auto">
            <a:xfrm>
              <a:off x="4413864" y="4954732"/>
              <a:ext cx="354900" cy="246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algn="ctr"/>
              <a:r>
                <a:rPr lang="fr-FR" sz="1600" b="1" dirty="0">
                  <a:solidFill>
                    <a:srgbClr val="333399"/>
                  </a:solidFill>
                  <a:latin typeface="+mj-lt"/>
                </a:rPr>
                <a:t>8,9</a:t>
              </a:r>
              <a:endParaRPr lang="fr-FR" sz="2000" dirty="0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91" name="Rectangle 43"/>
            <p:cNvSpPr>
              <a:spLocks noChangeArrowheads="1"/>
            </p:cNvSpPr>
            <p:nvPr/>
          </p:nvSpPr>
          <p:spPr bwMode="auto">
            <a:xfrm>
              <a:off x="1790154" y="2601040"/>
              <a:ext cx="390148" cy="246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algn="ctr"/>
              <a:r>
                <a:rPr lang="fr-FR" sz="1600" b="1" dirty="0">
                  <a:solidFill>
                    <a:srgbClr val="333399"/>
                  </a:solidFill>
                  <a:latin typeface="+mj-lt"/>
                </a:rPr>
                <a:t>92,0</a:t>
              </a:r>
              <a:endParaRPr lang="fr-FR" sz="2000" dirty="0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92" name="Rectangle 44"/>
            <p:cNvSpPr>
              <a:spLocks noChangeArrowheads="1"/>
            </p:cNvSpPr>
            <p:nvPr/>
          </p:nvSpPr>
          <p:spPr bwMode="auto">
            <a:xfrm>
              <a:off x="3412715" y="5160342"/>
              <a:ext cx="354900" cy="246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algn="ctr"/>
              <a:r>
                <a:rPr lang="fr-FR" sz="1600" b="1" dirty="0">
                  <a:solidFill>
                    <a:srgbClr val="333399"/>
                  </a:solidFill>
                  <a:latin typeface="+mj-lt"/>
                </a:rPr>
                <a:t>0,9</a:t>
              </a:r>
              <a:endParaRPr lang="fr-FR" sz="2000" dirty="0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93" name="Rectangle 45"/>
            <p:cNvSpPr>
              <a:spLocks noChangeArrowheads="1"/>
            </p:cNvSpPr>
            <p:nvPr/>
          </p:nvSpPr>
          <p:spPr bwMode="auto">
            <a:xfrm>
              <a:off x="5096880" y="4997272"/>
              <a:ext cx="354900" cy="246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algn="ctr"/>
              <a:r>
                <a:rPr lang="fr-FR" sz="1600" b="1" dirty="0">
                  <a:solidFill>
                    <a:srgbClr val="333399"/>
                  </a:solidFill>
                  <a:latin typeface="+mj-lt"/>
                </a:rPr>
                <a:t>7,1</a:t>
              </a:r>
              <a:endParaRPr lang="fr-FR" sz="2000" dirty="0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94" name="Rectangle 46"/>
            <p:cNvSpPr>
              <a:spLocks noChangeArrowheads="1"/>
            </p:cNvSpPr>
            <p:nvPr/>
          </p:nvSpPr>
          <p:spPr bwMode="auto">
            <a:xfrm>
              <a:off x="558679" y="5314524"/>
              <a:ext cx="99386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/>
              <a:r>
                <a:rPr lang="fr-FR" sz="1400">
                  <a:solidFill>
                    <a:srgbClr val="000066"/>
                  </a:solidFill>
                </a:rPr>
                <a:t>0</a:t>
              </a:r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95" name="Rectangle 47"/>
            <p:cNvSpPr>
              <a:spLocks noChangeArrowheads="1"/>
            </p:cNvSpPr>
            <p:nvPr/>
          </p:nvSpPr>
          <p:spPr bwMode="auto">
            <a:xfrm>
              <a:off x="459293" y="4752549"/>
              <a:ext cx="19877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/>
              <a:r>
                <a:rPr lang="fr-FR" sz="1400">
                  <a:solidFill>
                    <a:srgbClr val="000066"/>
                  </a:solidFill>
                </a:rPr>
                <a:t>20</a:t>
              </a:r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96" name="Rectangle 48"/>
            <p:cNvSpPr>
              <a:spLocks noChangeArrowheads="1"/>
            </p:cNvSpPr>
            <p:nvPr/>
          </p:nvSpPr>
          <p:spPr bwMode="auto">
            <a:xfrm>
              <a:off x="459293" y="4192162"/>
              <a:ext cx="19877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/>
              <a:r>
                <a:rPr lang="fr-FR" sz="1400">
                  <a:solidFill>
                    <a:srgbClr val="000066"/>
                  </a:solidFill>
                </a:rPr>
                <a:t>40</a:t>
              </a:r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97" name="Rectangle 49"/>
            <p:cNvSpPr>
              <a:spLocks noChangeArrowheads="1"/>
            </p:cNvSpPr>
            <p:nvPr/>
          </p:nvSpPr>
          <p:spPr bwMode="auto">
            <a:xfrm>
              <a:off x="459293" y="3630187"/>
              <a:ext cx="19877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/>
              <a:r>
                <a:rPr lang="fr-FR" sz="1400">
                  <a:solidFill>
                    <a:srgbClr val="000066"/>
                  </a:solidFill>
                </a:rPr>
                <a:t>60</a:t>
              </a:r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98" name="Rectangle 50"/>
            <p:cNvSpPr>
              <a:spLocks noChangeArrowheads="1"/>
            </p:cNvSpPr>
            <p:nvPr/>
          </p:nvSpPr>
          <p:spPr bwMode="auto">
            <a:xfrm>
              <a:off x="459293" y="3069799"/>
              <a:ext cx="19877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/>
              <a:r>
                <a:rPr lang="fr-FR" sz="1400">
                  <a:solidFill>
                    <a:srgbClr val="000066"/>
                  </a:solidFill>
                </a:rPr>
                <a:t>80</a:t>
              </a:r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99" name="Rectangle 51"/>
            <p:cNvSpPr>
              <a:spLocks noChangeArrowheads="1"/>
            </p:cNvSpPr>
            <p:nvPr/>
          </p:nvSpPr>
          <p:spPr bwMode="auto">
            <a:xfrm>
              <a:off x="359906" y="2495792"/>
              <a:ext cx="298159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/>
              <a:r>
                <a:rPr lang="fr-FR" sz="1400" dirty="0">
                  <a:solidFill>
                    <a:srgbClr val="000066"/>
                  </a:solidFill>
                </a:rPr>
                <a:t>100</a:t>
              </a:r>
              <a:endParaRPr lang="fr-FR" dirty="0">
                <a:solidFill>
                  <a:srgbClr val="000066"/>
                </a:solidFill>
              </a:endParaRPr>
            </a:p>
          </p:txBody>
        </p:sp>
        <p:sp>
          <p:nvSpPr>
            <p:cNvPr id="100" name="Rectangle 52"/>
            <p:cNvSpPr>
              <a:spLocks noChangeArrowheads="1"/>
            </p:cNvSpPr>
            <p:nvPr/>
          </p:nvSpPr>
          <p:spPr bwMode="auto">
            <a:xfrm>
              <a:off x="696693" y="5474797"/>
              <a:ext cx="1883091" cy="430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algn="ctr"/>
              <a:r>
                <a:rPr lang="fr-FR" sz="1400" b="1" dirty="0">
                  <a:solidFill>
                    <a:srgbClr val="000066"/>
                  </a:solidFill>
                </a:rPr>
                <a:t>Succès</a:t>
              </a:r>
            </a:p>
            <a:p>
              <a:pPr algn="ctr"/>
              <a:r>
                <a:rPr lang="fr-FR" sz="1400" b="1" dirty="0">
                  <a:solidFill>
                    <a:srgbClr val="000066"/>
                  </a:solidFill>
                </a:rPr>
                <a:t>RN VIH &lt; 50 c/ml</a:t>
              </a:r>
              <a:endParaRPr lang="fr-FR" b="1" dirty="0">
                <a:solidFill>
                  <a:srgbClr val="000066"/>
                </a:solidFill>
              </a:endParaRPr>
            </a:p>
          </p:txBody>
        </p:sp>
        <p:sp>
          <p:nvSpPr>
            <p:cNvPr id="101" name="Rectangle 53"/>
            <p:cNvSpPr>
              <a:spLocks noChangeArrowheads="1"/>
            </p:cNvSpPr>
            <p:nvPr/>
          </p:nvSpPr>
          <p:spPr bwMode="auto">
            <a:xfrm>
              <a:off x="2571221" y="5474797"/>
              <a:ext cx="1385909" cy="430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algn="ctr"/>
              <a:r>
                <a:rPr lang="fr-FR" sz="1400" b="1">
                  <a:solidFill>
                    <a:srgbClr val="000066"/>
                  </a:solidFill>
                </a:rPr>
                <a:t>Echec virologique</a:t>
              </a:r>
              <a:endParaRPr lang="fr-FR" b="1">
                <a:solidFill>
                  <a:srgbClr val="000066"/>
                </a:solidFill>
              </a:endParaRPr>
            </a:p>
          </p:txBody>
        </p:sp>
        <p:sp>
          <p:nvSpPr>
            <p:cNvPr id="102" name="Rectangle 54"/>
            <p:cNvSpPr>
              <a:spLocks noChangeArrowheads="1"/>
            </p:cNvSpPr>
            <p:nvPr/>
          </p:nvSpPr>
          <p:spPr bwMode="auto">
            <a:xfrm>
              <a:off x="4064614" y="5474797"/>
              <a:ext cx="1792384" cy="430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algn="ctr"/>
              <a:r>
                <a:rPr lang="fr-FR" sz="1400" b="1">
                  <a:solidFill>
                    <a:srgbClr val="000066"/>
                  </a:solidFill>
                </a:rPr>
                <a:t>Pas de donnée</a:t>
              </a:r>
            </a:p>
            <a:p>
              <a:pPr algn="ctr"/>
              <a:r>
                <a:rPr lang="fr-FR" sz="1400" b="1">
                  <a:solidFill>
                    <a:srgbClr val="000066"/>
                  </a:solidFill>
                </a:rPr>
                <a:t>virologique</a:t>
              </a:r>
              <a:endParaRPr lang="fr-FR" b="1">
                <a:solidFill>
                  <a:srgbClr val="000066"/>
                </a:solidFill>
              </a:endParaRPr>
            </a:p>
          </p:txBody>
        </p:sp>
        <p:sp>
          <p:nvSpPr>
            <p:cNvPr id="105" name="ZoneTexte 104"/>
            <p:cNvSpPr txBox="1"/>
            <p:nvPr/>
          </p:nvSpPr>
          <p:spPr>
            <a:xfrm>
              <a:off x="587586" y="2056038"/>
              <a:ext cx="40737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600" dirty="0">
                  <a:solidFill>
                    <a:srgbClr val="000066"/>
                  </a:solidFill>
                </a:rPr>
                <a:t>%</a:t>
              </a:r>
            </a:p>
          </p:txBody>
        </p:sp>
        <p:sp>
          <p:nvSpPr>
            <p:cNvPr id="107" name="Freeform 8"/>
            <p:cNvSpPr>
              <a:spLocks/>
            </p:cNvSpPr>
            <p:nvPr/>
          </p:nvSpPr>
          <p:spPr bwMode="auto">
            <a:xfrm>
              <a:off x="830572" y="2584850"/>
              <a:ext cx="4906842" cy="2845564"/>
            </a:xfrm>
            <a:custGeom>
              <a:avLst/>
              <a:gdLst>
                <a:gd name="T0" fmla="*/ 3239 w 3239"/>
                <a:gd name="T1" fmla="*/ 2671 h 2671"/>
                <a:gd name="T2" fmla="*/ 0 w 3239"/>
                <a:gd name="T3" fmla="*/ 2671 h 2671"/>
                <a:gd name="T4" fmla="*/ 0 w 3239"/>
                <a:gd name="T5" fmla="*/ 0 h 26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239" h="2671">
                  <a:moveTo>
                    <a:pt x="3239" y="2671"/>
                  </a:moveTo>
                  <a:lnTo>
                    <a:pt x="0" y="2671"/>
                  </a:lnTo>
                  <a:lnTo>
                    <a:pt x="0" y="0"/>
                  </a:lnTo>
                </a:path>
              </a:pathLst>
            </a:cu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08" name="Line 9"/>
            <p:cNvSpPr>
              <a:spLocks noChangeShapeType="1"/>
            </p:cNvSpPr>
            <p:nvPr/>
          </p:nvSpPr>
          <p:spPr bwMode="auto">
            <a:xfrm>
              <a:off x="723012" y="3167599"/>
              <a:ext cx="107560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09" name="Line 10"/>
            <p:cNvSpPr>
              <a:spLocks noChangeShapeType="1"/>
            </p:cNvSpPr>
            <p:nvPr/>
          </p:nvSpPr>
          <p:spPr bwMode="auto">
            <a:xfrm>
              <a:off x="723012" y="3732237"/>
              <a:ext cx="107560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10" name="Line 11"/>
            <p:cNvSpPr>
              <a:spLocks noChangeShapeType="1"/>
            </p:cNvSpPr>
            <p:nvPr/>
          </p:nvSpPr>
          <p:spPr bwMode="auto">
            <a:xfrm>
              <a:off x="723012" y="4297941"/>
              <a:ext cx="107560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11" name="Line 12"/>
            <p:cNvSpPr>
              <a:spLocks noChangeShapeType="1"/>
            </p:cNvSpPr>
            <p:nvPr/>
          </p:nvSpPr>
          <p:spPr bwMode="auto">
            <a:xfrm>
              <a:off x="723012" y="4863644"/>
              <a:ext cx="107560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12" name="Line 13"/>
            <p:cNvSpPr>
              <a:spLocks noChangeShapeType="1"/>
            </p:cNvSpPr>
            <p:nvPr/>
          </p:nvSpPr>
          <p:spPr bwMode="auto">
            <a:xfrm>
              <a:off x="723012" y="5430413"/>
              <a:ext cx="107560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13" name="Line 14"/>
            <p:cNvSpPr>
              <a:spLocks noChangeShapeType="1"/>
            </p:cNvSpPr>
            <p:nvPr/>
          </p:nvSpPr>
          <p:spPr bwMode="auto">
            <a:xfrm>
              <a:off x="723012" y="2601896"/>
              <a:ext cx="107560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14" name="Freeform 15"/>
            <p:cNvSpPr>
              <a:spLocks/>
            </p:cNvSpPr>
            <p:nvPr/>
          </p:nvSpPr>
          <p:spPr bwMode="auto">
            <a:xfrm>
              <a:off x="1001758" y="2895600"/>
              <a:ext cx="628694" cy="2534814"/>
            </a:xfrm>
            <a:custGeom>
              <a:avLst/>
              <a:gdLst>
                <a:gd name="T0" fmla="*/ 415 w 415"/>
                <a:gd name="T1" fmla="*/ 0 h 2575"/>
                <a:gd name="T2" fmla="*/ 0 w 415"/>
                <a:gd name="T3" fmla="*/ 0 h 2575"/>
                <a:gd name="T4" fmla="*/ 0 w 415"/>
                <a:gd name="T5" fmla="*/ 2575 h 2575"/>
                <a:gd name="T6" fmla="*/ 415 w 415"/>
                <a:gd name="T7" fmla="*/ 2575 h 2575"/>
                <a:gd name="T8" fmla="*/ 415 w 415"/>
                <a:gd name="T9" fmla="*/ 0 h 2575"/>
                <a:gd name="T10" fmla="*/ 415 w 415"/>
                <a:gd name="T11" fmla="*/ 0 h 25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15" h="2575">
                  <a:moveTo>
                    <a:pt x="415" y="0"/>
                  </a:moveTo>
                  <a:lnTo>
                    <a:pt x="0" y="0"/>
                  </a:lnTo>
                  <a:lnTo>
                    <a:pt x="0" y="2575"/>
                  </a:lnTo>
                  <a:lnTo>
                    <a:pt x="415" y="2575"/>
                  </a:lnTo>
                  <a:lnTo>
                    <a:pt x="415" y="0"/>
                  </a:lnTo>
                  <a:lnTo>
                    <a:pt x="415" y="0"/>
                  </a:lnTo>
                  <a:close/>
                </a:path>
              </a:pathLst>
            </a:custGeom>
            <a:solidFill>
              <a:srgbClr val="6338A2"/>
            </a:solidFill>
            <a:ln w="0">
              <a:solidFill>
                <a:srgbClr val="6338A2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15" name="Freeform 16"/>
            <p:cNvSpPr>
              <a:spLocks/>
            </p:cNvSpPr>
            <p:nvPr/>
          </p:nvSpPr>
          <p:spPr bwMode="auto">
            <a:xfrm>
              <a:off x="1666810" y="2852936"/>
              <a:ext cx="630210" cy="2577478"/>
            </a:xfrm>
            <a:custGeom>
              <a:avLst/>
              <a:gdLst>
                <a:gd name="T0" fmla="*/ 416 w 416"/>
                <a:gd name="T1" fmla="*/ 2463 h 2463"/>
                <a:gd name="T2" fmla="*/ 416 w 416"/>
                <a:gd name="T3" fmla="*/ 0 h 2463"/>
                <a:gd name="T4" fmla="*/ 0 w 416"/>
                <a:gd name="T5" fmla="*/ 0 h 2463"/>
                <a:gd name="T6" fmla="*/ 0 w 416"/>
                <a:gd name="T7" fmla="*/ 2463 h 2463"/>
                <a:gd name="T8" fmla="*/ 416 w 416"/>
                <a:gd name="T9" fmla="*/ 2463 h 2463"/>
                <a:gd name="T10" fmla="*/ 416 w 416"/>
                <a:gd name="T11" fmla="*/ 2463 h 2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16" h="2463">
                  <a:moveTo>
                    <a:pt x="416" y="2463"/>
                  </a:moveTo>
                  <a:lnTo>
                    <a:pt x="416" y="0"/>
                  </a:lnTo>
                  <a:lnTo>
                    <a:pt x="0" y="0"/>
                  </a:lnTo>
                  <a:lnTo>
                    <a:pt x="0" y="2463"/>
                  </a:lnTo>
                  <a:lnTo>
                    <a:pt x="416" y="2463"/>
                  </a:lnTo>
                  <a:lnTo>
                    <a:pt x="416" y="2463"/>
                  </a:lnTo>
                  <a:close/>
                </a:path>
              </a:pathLst>
            </a:custGeom>
            <a:solidFill>
              <a:srgbClr val="008000"/>
            </a:solidFill>
            <a:ln w="0">
              <a:solidFill>
                <a:srgbClr val="008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16" name="Rectangle 17"/>
            <p:cNvSpPr>
              <a:spLocks noChangeArrowheads="1"/>
            </p:cNvSpPr>
            <p:nvPr/>
          </p:nvSpPr>
          <p:spPr bwMode="auto">
            <a:xfrm>
              <a:off x="4961772" y="5249312"/>
              <a:ext cx="631724" cy="181102"/>
            </a:xfrm>
            <a:prstGeom prst="rect">
              <a:avLst/>
            </a:prstGeom>
            <a:solidFill>
              <a:srgbClr val="008000"/>
            </a:solidFill>
            <a:ln w="0">
              <a:solidFill>
                <a:srgbClr val="008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17" name="Rectangle 18"/>
            <p:cNvSpPr>
              <a:spLocks noChangeArrowheads="1"/>
            </p:cNvSpPr>
            <p:nvPr/>
          </p:nvSpPr>
          <p:spPr bwMode="auto">
            <a:xfrm>
              <a:off x="4295205" y="5205413"/>
              <a:ext cx="631724" cy="225001"/>
            </a:xfrm>
            <a:prstGeom prst="rect">
              <a:avLst/>
            </a:prstGeom>
            <a:solidFill>
              <a:srgbClr val="6338A2"/>
            </a:solidFill>
            <a:ln w="0">
              <a:solidFill>
                <a:srgbClr val="6338A2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19" name="Rectangle 20"/>
            <p:cNvSpPr>
              <a:spLocks noChangeArrowheads="1"/>
            </p:cNvSpPr>
            <p:nvPr/>
          </p:nvSpPr>
          <p:spPr bwMode="auto">
            <a:xfrm>
              <a:off x="2637877" y="5406909"/>
              <a:ext cx="628694" cy="23505"/>
            </a:xfrm>
            <a:prstGeom prst="rect">
              <a:avLst/>
            </a:prstGeom>
            <a:solidFill>
              <a:srgbClr val="6338A2"/>
            </a:solidFill>
            <a:ln w="0">
              <a:solidFill>
                <a:srgbClr val="6338A2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grpSp>
          <p:nvGrpSpPr>
            <p:cNvPr id="6" name="Groupe 5"/>
            <p:cNvGrpSpPr/>
            <p:nvPr/>
          </p:nvGrpSpPr>
          <p:grpSpPr>
            <a:xfrm>
              <a:off x="1220809" y="1791741"/>
              <a:ext cx="3584566" cy="369332"/>
              <a:chOff x="1220809" y="1791741"/>
              <a:chExt cx="3584566" cy="369332"/>
            </a:xfrm>
          </p:grpSpPr>
          <p:sp>
            <p:nvSpPr>
              <p:cNvPr id="55" name="AutoShape 165"/>
              <p:cNvSpPr>
                <a:spLocks noChangeArrowheads="1"/>
              </p:cNvSpPr>
              <p:nvPr/>
            </p:nvSpPr>
            <p:spPr bwMode="auto">
              <a:xfrm>
                <a:off x="1220809" y="1801782"/>
                <a:ext cx="3547955" cy="349250"/>
              </a:xfrm>
              <a:prstGeom prst="roundRect">
                <a:avLst>
                  <a:gd name="adj" fmla="val 16667"/>
                </a:avLst>
              </a:prstGeom>
              <a:solidFill>
                <a:schemeClr val="bg1"/>
              </a:solidFill>
              <a:ln w="9525">
                <a:solidFill>
                  <a:srgbClr val="D0D0F0"/>
                </a:solidFill>
                <a:round/>
                <a:headEnd/>
                <a:tailEnd/>
              </a:ln>
              <a:effectLst>
                <a:prstShdw prst="shdw17" dist="17961" dir="2700000">
                  <a:srgbClr val="7D7D90">
                    <a:alpha val="74997"/>
                  </a:srgbClr>
                </a:prstShdw>
              </a:effec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CC3300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rgbClr val="CC3300"/>
                    </a:solidFill>
                    <a:latin typeface="Arial" panose="020B0604020202020204" pitchFamily="34" charset="0"/>
                    <a:ea typeface="ＭＳ Ｐゴシック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CC3300"/>
                  </a:buClr>
                  <a:buChar char="–"/>
                  <a:defRPr sz="2800">
                    <a:solidFill>
                      <a:srgbClr val="000066"/>
                    </a:solidFill>
                    <a:latin typeface="Arial" panose="020B0604020202020204" pitchFamily="34" charset="0"/>
                    <a:ea typeface="ＭＳ Ｐゴシック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CC3300"/>
                  </a:buClr>
                  <a:buChar char="•"/>
                  <a:defRPr sz="1600">
                    <a:solidFill>
                      <a:srgbClr val="000066"/>
                    </a:solidFill>
                    <a:latin typeface="Arial" panose="020B0604020202020204" pitchFamily="34" charset="0"/>
                    <a:ea typeface="ＭＳ Ｐゴシック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CC3300"/>
                  </a:buClr>
                  <a:buChar char="–"/>
                  <a:defRPr sz="1400">
                    <a:solidFill>
                      <a:srgbClr val="000066"/>
                    </a:solidFill>
                    <a:latin typeface="Arial" panose="020B0604020202020204" pitchFamily="34" charset="0"/>
                    <a:ea typeface="ＭＳ Ｐゴシック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CC3300"/>
                  </a:buClr>
                  <a:buChar char="»"/>
                  <a:defRPr sz="1400">
                    <a:solidFill>
                      <a:srgbClr val="000066"/>
                    </a:solidFill>
                    <a:latin typeface="Arial" panose="020B0604020202020204" pitchFamily="34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CC3300"/>
                  </a:buClr>
                  <a:buChar char="»"/>
                  <a:defRPr sz="1400">
                    <a:solidFill>
                      <a:srgbClr val="000066"/>
                    </a:solidFill>
                    <a:latin typeface="Arial" panose="020B0604020202020204" pitchFamily="34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CC3300"/>
                  </a:buClr>
                  <a:buChar char="»"/>
                  <a:defRPr sz="1400">
                    <a:solidFill>
                      <a:srgbClr val="000066"/>
                    </a:solidFill>
                    <a:latin typeface="Arial" panose="020B0604020202020204" pitchFamily="34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CC3300"/>
                  </a:buClr>
                  <a:buChar char="»"/>
                  <a:defRPr sz="1400">
                    <a:solidFill>
                      <a:srgbClr val="000066"/>
                    </a:solidFill>
                    <a:latin typeface="Arial" panose="020B0604020202020204" pitchFamily="34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CC3300"/>
                  </a:buClr>
                  <a:buChar char="»"/>
                  <a:defRPr sz="1400">
                    <a:solidFill>
                      <a:srgbClr val="000066"/>
                    </a:solidFill>
                    <a:latin typeface="Arial" panose="020B0604020202020204" pitchFamily="34" charset="0"/>
                    <a:ea typeface="ＭＳ Ｐゴシック" charset="-128"/>
                  </a:defRPr>
                </a:lvl9pPr>
              </a:lstStyle>
              <a:p>
                <a:pPr defTabSz="914400" eaLnBrk="1" hangingPunct="1">
                  <a:spcBef>
                    <a:spcPct val="0"/>
                  </a:spcBef>
                  <a:buClrTx/>
                  <a:buFontTx/>
                  <a:buNone/>
                </a:pPr>
                <a:endParaRPr lang="fr-FR" altLang="fr-FR" sz="2800">
                  <a:solidFill>
                    <a:srgbClr val="000066"/>
                  </a:solidFill>
                </a:endParaRPr>
              </a:p>
            </p:txBody>
          </p:sp>
          <p:sp>
            <p:nvSpPr>
              <p:cNvPr id="56" name="Rectangle 3"/>
              <p:cNvSpPr>
                <a:spLocks noChangeArrowheads="1"/>
              </p:cNvSpPr>
              <p:nvPr/>
            </p:nvSpPr>
            <p:spPr bwMode="auto">
              <a:xfrm>
                <a:off x="1412196" y="1904176"/>
                <a:ext cx="161823" cy="144463"/>
              </a:xfrm>
              <a:prstGeom prst="rect">
                <a:avLst/>
              </a:prstGeom>
              <a:solidFill>
                <a:srgbClr val="6338A2"/>
              </a:solidFill>
              <a:ln w="9525">
                <a:solidFill>
                  <a:srgbClr val="6338A2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CC3300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rgbClr val="CC3300"/>
                    </a:solidFill>
                    <a:latin typeface="Arial" panose="020B0604020202020204" pitchFamily="34" charset="0"/>
                    <a:ea typeface="ＭＳ Ｐゴシック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CC3300"/>
                  </a:buClr>
                  <a:buChar char="–"/>
                  <a:defRPr sz="2800">
                    <a:solidFill>
                      <a:srgbClr val="000066"/>
                    </a:solidFill>
                    <a:latin typeface="Arial" panose="020B0604020202020204" pitchFamily="34" charset="0"/>
                    <a:ea typeface="ＭＳ Ｐゴシック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CC3300"/>
                  </a:buClr>
                  <a:buChar char="•"/>
                  <a:defRPr sz="1600">
                    <a:solidFill>
                      <a:srgbClr val="000066"/>
                    </a:solidFill>
                    <a:latin typeface="Arial" panose="020B0604020202020204" pitchFamily="34" charset="0"/>
                    <a:ea typeface="ＭＳ Ｐゴシック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CC3300"/>
                  </a:buClr>
                  <a:buChar char="–"/>
                  <a:defRPr sz="1400">
                    <a:solidFill>
                      <a:srgbClr val="000066"/>
                    </a:solidFill>
                    <a:latin typeface="Arial" panose="020B0604020202020204" pitchFamily="34" charset="0"/>
                    <a:ea typeface="ＭＳ Ｐゴシック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CC3300"/>
                  </a:buClr>
                  <a:buChar char="»"/>
                  <a:defRPr sz="1400">
                    <a:solidFill>
                      <a:srgbClr val="000066"/>
                    </a:solidFill>
                    <a:latin typeface="Arial" panose="020B0604020202020204" pitchFamily="34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CC3300"/>
                  </a:buClr>
                  <a:buChar char="»"/>
                  <a:defRPr sz="1400">
                    <a:solidFill>
                      <a:srgbClr val="000066"/>
                    </a:solidFill>
                    <a:latin typeface="Arial" panose="020B0604020202020204" pitchFamily="34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CC3300"/>
                  </a:buClr>
                  <a:buChar char="»"/>
                  <a:defRPr sz="1400">
                    <a:solidFill>
                      <a:srgbClr val="000066"/>
                    </a:solidFill>
                    <a:latin typeface="Arial" panose="020B0604020202020204" pitchFamily="34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CC3300"/>
                  </a:buClr>
                  <a:buChar char="»"/>
                  <a:defRPr sz="1400">
                    <a:solidFill>
                      <a:srgbClr val="000066"/>
                    </a:solidFill>
                    <a:latin typeface="Arial" panose="020B0604020202020204" pitchFamily="34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CC3300"/>
                  </a:buClr>
                  <a:buChar char="»"/>
                  <a:defRPr sz="1400">
                    <a:solidFill>
                      <a:srgbClr val="000066"/>
                    </a:solidFill>
                    <a:latin typeface="Arial" panose="020B0604020202020204" pitchFamily="34" charset="0"/>
                    <a:ea typeface="ＭＳ Ｐゴシック" charset="-128"/>
                  </a:defRPr>
                </a:lvl9pPr>
              </a:lstStyle>
              <a:p>
                <a:pPr defTabSz="914400" eaLnBrk="1" hangingPunct="1">
                  <a:spcBef>
                    <a:spcPct val="0"/>
                  </a:spcBef>
                  <a:buClrTx/>
                  <a:buFontTx/>
                  <a:buNone/>
                </a:pPr>
                <a:endParaRPr lang="fr-FR" altLang="fr-FR" sz="2400">
                  <a:solidFill>
                    <a:srgbClr val="000066"/>
                  </a:solidFill>
                </a:endParaRPr>
              </a:p>
            </p:txBody>
          </p:sp>
          <p:sp>
            <p:nvSpPr>
              <p:cNvPr id="57" name="Rectangle 4"/>
              <p:cNvSpPr>
                <a:spLocks noChangeArrowheads="1"/>
              </p:cNvSpPr>
              <p:nvPr/>
            </p:nvSpPr>
            <p:spPr bwMode="auto">
              <a:xfrm>
                <a:off x="3189932" y="1904176"/>
                <a:ext cx="161823" cy="144462"/>
              </a:xfrm>
              <a:prstGeom prst="rect">
                <a:avLst/>
              </a:prstGeom>
              <a:solidFill>
                <a:srgbClr val="008000"/>
              </a:solidFill>
              <a:ln w="9525">
                <a:solidFill>
                  <a:srgbClr val="008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CC3300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rgbClr val="CC3300"/>
                    </a:solidFill>
                    <a:latin typeface="Arial" panose="020B0604020202020204" pitchFamily="34" charset="0"/>
                    <a:ea typeface="ＭＳ Ｐゴシック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CC3300"/>
                  </a:buClr>
                  <a:buChar char="–"/>
                  <a:defRPr sz="2800">
                    <a:solidFill>
                      <a:srgbClr val="000066"/>
                    </a:solidFill>
                    <a:latin typeface="Arial" panose="020B0604020202020204" pitchFamily="34" charset="0"/>
                    <a:ea typeface="ＭＳ Ｐゴシック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CC3300"/>
                  </a:buClr>
                  <a:buChar char="•"/>
                  <a:defRPr sz="1600">
                    <a:solidFill>
                      <a:srgbClr val="000066"/>
                    </a:solidFill>
                    <a:latin typeface="Arial" panose="020B0604020202020204" pitchFamily="34" charset="0"/>
                    <a:ea typeface="ＭＳ Ｐゴシック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CC3300"/>
                  </a:buClr>
                  <a:buChar char="–"/>
                  <a:defRPr sz="1400">
                    <a:solidFill>
                      <a:srgbClr val="000066"/>
                    </a:solidFill>
                    <a:latin typeface="Arial" panose="020B0604020202020204" pitchFamily="34" charset="0"/>
                    <a:ea typeface="ＭＳ Ｐゴシック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CC3300"/>
                  </a:buClr>
                  <a:buChar char="»"/>
                  <a:defRPr sz="1400">
                    <a:solidFill>
                      <a:srgbClr val="000066"/>
                    </a:solidFill>
                    <a:latin typeface="Arial" panose="020B0604020202020204" pitchFamily="34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CC3300"/>
                  </a:buClr>
                  <a:buChar char="»"/>
                  <a:defRPr sz="1400">
                    <a:solidFill>
                      <a:srgbClr val="000066"/>
                    </a:solidFill>
                    <a:latin typeface="Arial" panose="020B0604020202020204" pitchFamily="34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CC3300"/>
                  </a:buClr>
                  <a:buChar char="»"/>
                  <a:defRPr sz="1400">
                    <a:solidFill>
                      <a:srgbClr val="000066"/>
                    </a:solidFill>
                    <a:latin typeface="Arial" panose="020B0604020202020204" pitchFamily="34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CC3300"/>
                  </a:buClr>
                  <a:buChar char="»"/>
                  <a:defRPr sz="1400">
                    <a:solidFill>
                      <a:srgbClr val="000066"/>
                    </a:solidFill>
                    <a:latin typeface="Arial" panose="020B0604020202020204" pitchFamily="34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CC3300"/>
                  </a:buClr>
                  <a:buChar char="»"/>
                  <a:defRPr sz="1400">
                    <a:solidFill>
                      <a:srgbClr val="000066"/>
                    </a:solidFill>
                    <a:latin typeface="Arial" panose="020B0604020202020204" pitchFamily="34" charset="0"/>
                    <a:ea typeface="ＭＳ Ｐゴシック" charset="-128"/>
                  </a:defRPr>
                </a:lvl9pPr>
              </a:lstStyle>
              <a:p>
                <a:pPr defTabSz="914400" eaLnBrk="1" hangingPunct="1">
                  <a:spcBef>
                    <a:spcPct val="0"/>
                  </a:spcBef>
                  <a:buClrTx/>
                  <a:buFontTx/>
                  <a:buNone/>
                </a:pPr>
                <a:endParaRPr lang="fr-FR" altLang="fr-FR" sz="2400">
                  <a:solidFill>
                    <a:srgbClr val="000066"/>
                  </a:solidFill>
                </a:endParaRPr>
              </a:p>
            </p:txBody>
          </p:sp>
          <p:sp>
            <p:nvSpPr>
              <p:cNvPr id="58" name="ZoneTexte 84"/>
              <p:cNvSpPr txBox="1">
                <a:spLocks noChangeArrowheads="1"/>
              </p:cNvSpPr>
              <p:nvPr/>
            </p:nvSpPr>
            <p:spPr bwMode="auto">
              <a:xfrm>
                <a:off x="1561571" y="1791741"/>
                <a:ext cx="1438279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CC3300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rgbClr val="CC3300"/>
                    </a:solidFill>
                    <a:latin typeface="Arial" panose="020B0604020202020204" pitchFamily="34" charset="0"/>
                    <a:ea typeface="ＭＳ Ｐゴシック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CC3300"/>
                  </a:buClr>
                  <a:buChar char="–"/>
                  <a:defRPr sz="2800">
                    <a:solidFill>
                      <a:srgbClr val="000066"/>
                    </a:solidFill>
                    <a:latin typeface="Arial" panose="020B0604020202020204" pitchFamily="34" charset="0"/>
                    <a:ea typeface="ＭＳ Ｐゴシック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CC3300"/>
                  </a:buClr>
                  <a:buChar char="•"/>
                  <a:defRPr sz="1600">
                    <a:solidFill>
                      <a:srgbClr val="000066"/>
                    </a:solidFill>
                    <a:latin typeface="Arial" panose="020B0604020202020204" pitchFamily="34" charset="0"/>
                    <a:ea typeface="ＭＳ Ｐゴシック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CC3300"/>
                  </a:buClr>
                  <a:buChar char="–"/>
                  <a:defRPr sz="1400">
                    <a:solidFill>
                      <a:srgbClr val="000066"/>
                    </a:solidFill>
                    <a:latin typeface="Arial" panose="020B0604020202020204" pitchFamily="34" charset="0"/>
                    <a:ea typeface="ＭＳ Ｐゴシック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CC3300"/>
                  </a:buClr>
                  <a:buChar char="»"/>
                  <a:defRPr sz="1400">
                    <a:solidFill>
                      <a:srgbClr val="000066"/>
                    </a:solidFill>
                    <a:latin typeface="Arial" panose="020B0604020202020204" pitchFamily="34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CC3300"/>
                  </a:buClr>
                  <a:buChar char="»"/>
                  <a:defRPr sz="1400">
                    <a:solidFill>
                      <a:srgbClr val="000066"/>
                    </a:solidFill>
                    <a:latin typeface="Arial" panose="020B0604020202020204" pitchFamily="34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CC3300"/>
                  </a:buClr>
                  <a:buChar char="»"/>
                  <a:defRPr sz="1400">
                    <a:solidFill>
                      <a:srgbClr val="000066"/>
                    </a:solidFill>
                    <a:latin typeface="Arial" panose="020B0604020202020204" pitchFamily="34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CC3300"/>
                  </a:buClr>
                  <a:buChar char="»"/>
                  <a:defRPr sz="1400">
                    <a:solidFill>
                      <a:srgbClr val="000066"/>
                    </a:solidFill>
                    <a:latin typeface="Arial" panose="020B0604020202020204" pitchFamily="34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CC3300"/>
                  </a:buClr>
                  <a:buChar char="»"/>
                  <a:defRPr sz="1400">
                    <a:solidFill>
                      <a:srgbClr val="000066"/>
                    </a:solidFill>
                    <a:latin typeface="Arial" panose="020B0604020202020204" pitchFamily="34" charset="0"/>
                    <a:ea typeface="ＭＳ Ｐゴシック" charset="-128"/>
                  </a:defRPr>
                </a:lvl9pPr>
              </a:lstStyle>
              <a:p>
                <a:pPr defTabSz="914400" eaLnBrk="1" hangingPunct="1">
                  <a:spcBef>
                    <a:spcPct val="0"/>
                  </a:spcBef>
                  <a:buClrTx/>
                  <a:buFontTx/>
                  <a:buNone/>
                </a:pPr>
                <a:r>
                  <a:rPr lang="fr-FR" altLang="fr-FR" sz="1800" b="1" dirty="0">
                    <a:solidFill>
                      <a:srgbClr val="333399"/>
                    </a:solidFill>
                    <a:latin typeface="Calibri" panose="020F0502020204030204" pitchFamily="34" charset="0"/>
                  </a:rPr>
                  <a:t>RPV/FTC/TAF</a:t>
                </a:r>
              </a:p>
            </p:txBody>
          </p:sp>
          <p:sp>
            <p:nvSpPr>
              <p:cNvPr id="59" name="ZoneTexte 85"/>
              <p:cNvSpPr txBox="1">
                <a:spLocks noChangeArrowheads="1"/>
              </p:cNvSpPr>
              <p:nvPr/>
            </p:nvSpPr>
            <p:spPr bwMode="auto">
              <a:xfrm>
                <a:off x="3376651" y="1791741"/>
                <a:ext cx="1428724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CC3300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rgbClr val="CC3300"/>
                    </a:solidFill>
                    <a:latin typeface="Arial" panose="020B0604020202020204" pitchFamily="34" charset="0"/>
                    <a:ea typeface="ＭＳ Ｐゴシック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CC3300"/>
                  </a:buClr>
                  <a:buChar char="–"/>
                  <a:defRPr sz="2800">
                    <a:solidFill>
                      <a:srgbClr val="000066"/>
                    </a:solidFill>
                    <a:latin typeface="Arial" panose="020B0604020202020204" pitchFamily="34" charset="0"/>
                    <a:ea typeface="ＭＳ Ｐゴシック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CC3300"/>
                  </a:buClr>
                  <a:buChar char="•"/>
                  <a:defRPr sz="1600">
                    <a:solidFill>
                      <a:srgbClr val="000066"/>
                    </a:solidFill>
                    <a:latin typeface="Arial" panose="020B0604020202020204" pitchFamily="34" charset="0"/>
                    <a:ea typeface="ＭＳ Ｐゴシック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CC3300"/>
                  </a:buClr>
                  <a:buChar char="–"/>
                  <a:defRPr sz="1400">
                    <a:solidFill>
                      <a:srgbClr val="000066"/>
                    </a:solidFill>
                    <a:latin typeface="Arial" panose="020B0604020202020204" pitchFamily="34" charset="0"/>
                    <a:ea typeface="ＭＳ Ｐゴシック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CC3300"/>
                  </a:buClr>
                  <a:buChar char="»"/>
                  <a:defRPr sz="1400">
                    <a:solidFill>
                      <a:srgbClr val="000066"/>
                    </a:solidFill>
                    <a:latin typeface="Arial" panose="020B0604020202020204" pitchFamily="34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CC3300"/>
                  </a:buClr>
                  <a:buChar char="»"/>
                  <a:defRPr sz="1400">
                    <a:solidFill>
                      <a:srgbClr val="000066"/>
                    </a:solidFill>
                    <a:latin typeface="Arial" panose="020B0604020202020204" pitchFamily="34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CC3300"/>
                  </a:buClr>
                  <a:buChar char="»"/>
                  <a:defRPr sz="1400">
                    <a:solidFill>
                      <a:srgbClr val="000066"/>
                    </a:solidFill>
                    <a:latin typeface="Arial" panose="020B0604020202020204" pitchFamily="34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CC3300"/>
                  </a:buClr>
                  <a:buChar char="»"/>
                  <a:defRPr sz="1400">
                    <a:solidFill>
                      <a:srgbClr val="000066"/>
                    </a:solidFill>
                    <a:latin typeface="Arial" panose="020B0604020202020204" pitchFamily="34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CC3300"/>
                  </a:buClr>
                  <a:buChar char="»"/>
                  <a:defRPr sz="1400">
                    <a:solidFill>
                      <a:srgbClr val="000066"/>
                    </a:solidFill>
                    <a:latin typeface="Arial" panose="020B0604020202020204" pitchFamily="34" charset="0"/>
                    <a:ea typeface="ＭＳ Ｐゴシック" charset="-128"/>
                  </a:defRPr>
                </a:lvl9pPr>
              </a:lstStyle>
              <a:p>
                <a:pPr defTabSz="914400" eaLnBrk="1" hangingPunct="1">
                  <a:spcBef>
                    <a:spcPct val="0"/>
                  </a:spcBef>
                  <a:buClrTx/>
                  <a:buFontTx/>
                  <a:buNone/>
                </a:pPr>
                <a:r>
                  <a:rPr lang="en-US" altLang="fr-FR" sz="1800" b="1" dirty="0">
                    <a:solidFill>
                      <a:srgbClr val="333399"/>
                    </a:solidFill>
                    <a:latin typeface="Calibri" panose="020F0502020204030204" pitchFamily="34" charset="0"/>
                  </a:rPr>
                  <a:t>EFV/FTC/TDF</a:t>
                </a:r>
              </a:p>
            </p:txBody>
          </p:sp>
        </p:grpSp>
        <p:sp>
          <p:nvSpPr>
            <p:cNvPr id="2" name="ZoneTexte 1"/>
            <p:cNvSpPr txBox="1"/>
            <p:nvPr/>
          </p:nvSpPr>
          <p:spPr>
            <a:xfrm>
              <a:off x="1758576" y="5095424"/>
              <a:ext cx="484215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400" dirty="0">
                  <a:solidFill>
                    <a:schemeClr val="bg1"/>
                  </a:solidFill>
                </a:rPr>
                <a:t>437</a:t>
              </a:r>
            </a:p>
          </p:txBody>
        </p:sp>
        <p:sp>
          <p:nvSpPr>
            <p:cNvPr id="48" name="ZoneTexte 47"/>
            <p:cNvSpPr txBox="1"/>
            <p:nvPr/>
          </p:nvSpPr>
          <p:spPr>
            <a:xfrm>
              <a:off x="1053055" y="5095424"/>
              <a:ext cx="484215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400" dirty="0">
                  <a:solidFill>
                    <a:schemeClr val="bg1"/>
                  </a:solidFill>
                </a:rPr>
                <a:t>438</a:t>
              </a:r>
            </a:p>
          </p:txBody>
        </p:sp>
        <p:sp>
          <p:nvSpPr>
            <p:cNvPr id="61" name="Rectangle 17"/>
            <p:cNvSpPr>
              <a:spLocks noChangeArrowheads="1"/>
            </p:cNvSpPr>
            <p:nvPr/>
          </p:nvSpPr>
          <p:spPr bwMode="auto">
            <a:xfrm>
              <a:off x="3266571" y="5413846"/>
              <a:ext cx="631724" cy="16568"/>
            </a:xfrm>
            <a:prstGeom prst="rect">
              <a:avLst/>
            </a:prstGeom>
            <a:solidFill>
              <a:srgbClr val="008000"/>
            </a:solidFill>
            <a:ln w="0">
              <a:solidFill>
                <a:srgbClr val="008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</p:grpSp>
      <p:sp>
        <p:nvSpPr>
          <p:cNvPr id="45" name="AutoShape 162"/>
          <p:cNvSpPr>
            <a:spLocks noChangeArrowheads="1"/>
          </p:cNvSpPr>
          <p:nvPr/>
        </p:nvSpPr>
        <p:spPr bwMode="auto">
          <a:xfrm>
            <a:off x="0" y="6570663"/>
            <a:ext cx="1258888" cy="28733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>
            <a:noFill/>
          </a:ln>
          <a:effectLst>
            <a:prstShdw prst="shdw17" dist="17961" dir="2700000">
              <a:srgbClr val="888894">
                <a:alpha val="74997"/>
              </a:srgbClr>
            </a:prst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3300"/>
              </a:buClr>
              <a:buFont typeface="Wingdings" panose="05000000000000000000" pitchFamily="2" charset="2"/>
              <a:buChar char="§"/>
              <a:defRPr sz="2000">
                <a:solidFill>
                  <a:srgbClr val="CC3300"/>
                </a:solidFill>
                <a:latin typeface="Arial" panose="020B0604020202020204" pitchFamily="34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9pPr>
          </a:lstStyle>
          <a:p>
            <a:pPr algn="ctr" defTabSz="914400"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fr-FR" sz="1200" b="1" i="1" dirty="0">
                <a:solidFill>
                  <a:srgbClr val="333399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GS-US-366-1160</a:t>
            </a:r>
          </a:p>
        </p:txBody>
      </p:sp>
      <p:sp>
        <p:nvSpPr>
          <p:cNvPr id="46" name="ZoneTexte 69"/>
          <p:cNvSpPr txBox="1">
            <a:spLocks noChangeArrowheads="1"/>
          </p:cNvSpPr>
          <p:nvPr/>
        </p:nvSpPr>
        <p:spPr bwMode="auto">
          <a:xfrm>
            <a:off x="4568693" y="6542088"/>
            <a:ext cx="4532445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CC3300"/>
              </a:buClr>
              <a:buFont typeface="Wingdings" panose="05000000000000000000" pitchFamily="2" charset="2"/>
              <a:buChar char="§"/>
              <a:defRPr sz="2000">
                <a:solidFill>
                  <a:srgbClr val="CC3300"/>
                </a:solidFill>
                <a:latin typeface="Arial" panose="020B0604020202020204" pitchFamily="34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9pPr>
          </a:lstStyle>
          <a:p>
            <a:pPr algn="r" defTabSz="914400" eaLnBrk="1" hangingPunct="1">
              <a:spcBef>
                <a:spcPct val="0"/>
              </a:spcBef>
              <a:buClrTx/>
              <a:buFontTx/>
              <a:buNone/>
            </a:pPr>
            <a:r>
              <a:rPr lang="fr-FR" altLang="fr-FR" sz="1200" i="1" dirty="0"/>
              <a:t>De </a:t>
            </a:r>
            <a:r>
              <a:rPr lang="fr-FR" altLang="fr-FR" sz="1200" i="1" dirty="0" err="1"/>
              <a:t>Jesus</a:t>
            </a:r>
            <a:r>
              <a:rPr lang="fr-FR" altLang="fr-FR" sz="1200" i="1" dirty="0"/>
              <a:t> E. Lancet HIV 2017; 4:e205-13</a:t>
            </a:r>
            <a:endParaRPr lang="en-GB" altLang="fr-FR" sz="1200" i="1" dirty="0"/>
          </a:p>
        </p:txBody>
      </p:sp>
      <p:sp>
        <p:nvSpPr>
          <p:cNvPr id="49" name="Titre 1"/>
          <p:cNvSpPr>
            <a:spLocks noGrp="1"/>
          </p:cNvSpPr>
          <p:nvPr>
            <p:ph type="title"/>
          </p:nvPr>
        </p:nvSpPr>
        <p:spPr>
          <a:xfrm>
            <a:off x="50800" y="44450"/>
            <a:ext cx="8193088" cy="1106488"/>
          </a:xfrm>
        </p:spPr>
        <p:txBody>
          <a:bodyPr/>
          <a:lstStyle/>
          <a:p>
            <a:r>
              <a:rPr lang="fr-FR" sz="3200" dirty="0">
                <a:ea typeface="ＭＳ Ｐゴシック" pitchFamily="-65" charset="-128"/>
                <a:cs typeface="ＭＳ Ｐゴシック" pitchFamily="-65" charset="-128"/>
              </a:rPr>
              <a:t>Etude GS-US-366-1160 : switch EFV/FTC/TDF </a:t>
            </a:r>
            <a:br>
              <a:rPr lang="fr-FR" sz="3200" dirty="0">
                <a:ea typeface="ＭＳ Ｐゴシック" pitchFamily="-65" charset="-128"/>
                <a:cs typeface="ＭＳ Ｐゴシック" pitchFamily="-65" charset="-128"/>
              </a:rPr>
            </a:br>
            <a:r>
              <a:rPr lang="fr-FR" sz="3200" dirty="0">
                <a:ea typeface="ＭＳ Ｐゴシック" pitchFamily="-65" charset="-128"/>
                <a:cs typeface="ＭＳ Ｐゴシック" pitchFamily="-65" charset="-128"/>
              </a:rPr>
              <a:t>pour RPV/FTC/TAF</a:t>
            </a:r>
            <a:endParaRPr lang="fr-FR" sz="3200" dirty="0"/>
          </a:p>
        </p:txBody>
      </p:sp>
    </p:spTree>
    <p:extLst>
      <p:ext uri="{BB962C8B-B14F-4D97-AF65-F5344CB8AC3E}">
        <p14:creationId xmlns:p14="http://schemas.microsoft.com/office/powerpoint/2010/main" val="17760397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Espace réservé du contenu 2"/>
          <p:cNvSpPr>
            <a:spLocks noGrp="1"/>
          </p:cNvSpPr>
          <p:nvPr>
            <p:ph idx="1"/>
          </p:nvPr>
        </p:nvSpPr>
        <p:spPr>
          <a:xfrm>
            <a:off x="50800" y="1270000"/>
            <a:ext cx="9024938" cy="5303838"/>
          </a:xfrm>
        </p:spPr>
        <p:txBody>
          <a:bodyPr/>
          <a:lstStyle/>
          <a:p>
            <a:pPr>
              <a:spcBef>
                <a:spcPts val="300"/>
              </a:spcBef>
            </a:pPr>
            <a:r>
              <a:rPr lang="fr-FR" altLang="fr-FR" sz="2800" b="1" dirty="0">
                <a:latin typeface="Calibri" panose="020F0502020204030204" pitchFamily="34" charset="0"/>
                <a:ea typeface="ＭＳ Ｐゴシック" charset="-128"/>
              </a:rPr>
              <a:t>Analyse de la résistance</a:t>
            </a:r>
            <a:br>
              <a:rPr lang="fr-FR" altLang="fr-FR" sz="2800" b="1" dirty="0">
                <a:latin typeface="Calibri" panose="020F0502020204030204" pitchFamily="34" charset="0"/>
                <a:ea typeface="ＭＳ Ｐゴシック" charset="-128"/>
              </a:rPr>
            </a:br>
            <a:endParaRPr lang="fr-FR" altLang="fr-FR" sz="1000" b="1" dirty="0">
              <a:latin typeface="Calibri" panose="020F0502020204030204" pitchFamily="34" charset="0"/>
              <a:ea typeface="ＭＳ Ｐゴシック" charset="-128"/>
            </a:endParaRPr>
          </a:p>
          <a:p>
            <a:pPr lvl="1">
              <a:spcBef>
                <a:spcPts val="300"/>
              </a:spcBef>
            </a:pPr>
            <a:r>
              <a:rPr lang="fr-FR" altLang="fr-FR" sz="2000" dirty="0">
                <a:ea typeface="ＭＳ Ｐゴシック" charset="-128"/>
              </a:rPr>
              <a:t>Génotype et phénotype réalisés si ARN VIH confirmé ≥ 50 c/ml 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et ARN VIH  ≥ 400 c/ml sur l’échantillon de confirmation, ou si ARN VIH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 ≥ 400 c/ml à S48 ou à la dernière visite sous traitement de l’étude</a:t>
            </a:r>
          </a:p>
          <a:p>
            <a:pPr lvl="2">
              <a:spcBef>
                <a:spcPts val="300"/>
              </a:spcBef>
            </a:pPr>
            <a:r>
              <a:rPr lang="fr-FR" altLang="fr-FR" sz="1800" dirty="0">
                <a:ea typeface="ＭＳ Ｐゴシック" charset="-128"/>
              </a:rPr>
              <a:t>6 patients dans le bras RPV/FTC/TAF : pas d’émergence de mutations de résistance ; 4 réobtiennent ARN VIH &lt; 50 c/ml sans modification de traitement</a:t>
            </a:r>
          </a:p>
          <a:p>
            <a:pPr lvl="2">
              <a:spcBef>
                <a:spcPts val="300"/>
              </a:spcBef>
            </a:pPr>
            <a:r>
              <a:rPr lang="fr-FR" altLang="fr-FR" sz="1800" dirty="0">
                <a:ea typeface="ＭＳ Ｐゴシック" charset="-128"/>
              </a:rPr>
              <a:t>2 patients dans le bras EFV/FTC/TDF : émergence de résistance à FTC (M184V) et RPV (V106I/L + Y188L)</a:t>
            </a:r>
            <a:br>
              <a:rPr lang="fr-FR" altLang="fr-FR" sz="1800" dirty="0">
                <a:ea typeface="ＭＳ Ｐゴシック" charset="-128"/>
              </a:rPr>
            </a:br>
            <a:endParaRPr lang="fr-FR" altLang="fr-FR" sz="1800" dirty="0">
              <a:ea typeface="ＭＳ Ｐゴシック" charset="-128"/>
            </a:endParaRPr>
          </a:p>
          <a:p>
            <a:pPr lvl="1">
              <a:spcBef>
                <a:spcPts val="300"/>
              </a:spcBef>
            </a:pPr>
            <a:r>
              <a:rPr lang="fr-FR" altLang="fr-FR" sz="2000" dirty="0">
                <a:ea typeface="ＭＳ Ｐゴシック" charset="-128"/>
              </a:rPr>
              <a:t>Sur les génotypes historiques : présence de mutations de résistance 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à un ARV de l’étude chez 3 participants</a:t>
            </a:r>
          </a:p>
          <a:p>
            <a:pPr lvl="2">
              <a:spcBef>
                <a:spcPts val="300"/>
              </a:spcBef>
            </a:pPr>
            <a:r>
              <a:rPr lang="fr-FR" altLang="fr-FR" sz="1800" dirty="0">
                <a:ea typeface="ＭＳ Ｐゴシック" charset="-128"/>
              </a:rPr>
              <a:t>2 patients dans le bras RPV/FTC/TAF (K103N ; E138A)</a:t>
            </a:r>
          </a:p>
          <a:p>
            <a:pPr lvl="2">
              <a:spcBef>
                <a:spcPts val="300"/>
              </a:spcBef>
            </a:pPr>
            <a:r>
              <a:rPr lang="fr-FR" altLang="fr-FR" sz="1800" dirty="0">
                <a:ea typeface="ＭＳ Ｐゴシック" charset="-128"/>
              </a:rPr>
              <a:t>1 patient dans le bras EFV/FTC/TDF (K103N)</a:t>
            </a:r>
          </a:p>
          <a:p>
            <a:pPr lvl="2">
              <a:spcBef>
                <a:spcPts val="300"/>
              </a:spcBef>
            </a:pPr>
            <a:r>
              <a:rPr lang="fr-FR" altLang="fr-FR" sz="1800" dirty="0">
                <a:ea typeface="ＭＳ Ｐゴシック" charset="-128"/>
              </a:rPr>
              <a:t>Tous les 3 ont arrêté le traitement à S36 ou S48 avec ARN VIH &lt; 50 c/ml</a:t>
            </a:r>
            <a:endParaRPr lang="fr-FR" altLang="fr-FR" dirty="0">
              <a:ea typeface="ＭＳ Ｐゴシック" charset="-128"/>
            </a:endParaRPr>
          </a:p>
        </p:txBody>
      </p:sp>
      <p:sp>
        <p:nvSpPr>
          <p:cNvPr id="4" name="AutoShape 162"/>
          <p:cNvSpPr>
            <a:spLocks noChangeArrowheads="1"/>
          </p:cNvSpPr>
          <p:nvPr/>
        </p:nvSpPr>
        <p:spPr bwMode="auto">
          <a:xfrm>
            <a:off x="0" y="6570663"/>
            <a:ext cx="1258888" cy="28733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>
            <a:noFill/>
          </a:ln>
          <a:effectLst>
            <a:prstShdw prst="shdw17" dist="17961" dir="2700000">
              <a:srgbClr val="888894">
                <a:alpha val="74997"/>
              </a:srgbClr>
            </a:prst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3300"/>
              </a:buClr>
              <a:buFont typeface="Wingdings" panose="05000000000000000000" pitchFamily="2" charset="2"/>
              <a:buChar char="§"/>
              <a:defRPr sz="2000">
                <a:solidFill>
                  <a:srgbClr val="CC3300"/>
                </a:solidFill>
                <a:latin typeface="Arial" panose="020B0604020202020204" pitchFamily="34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9pPr>
          </a:lstStyle>
          <a:p>
            <a:pPr algn="ctr" defTabSz="914400"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fr-FR" sz="1200" b="1" i="1" dirty="0">
                <a:solidFill>
                  <a:srgbClr val="333399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GS-US-366-1160</a:t>
            </a:r>
          </a:p>
        </p:txBody>
      </p:sp>
      <p:sp>
        <p:nvSpPr>
          <p:cNvPr id="5" name="ZoneTexte 69"/>
          <p:cNvSpPr txBox="1">
            <a:spLocks noChangeArrowheads="1"/>
          </p:cNvSpPr>
          <p:nvPr/>
        </p:nvSpPr>
        <p:spPr bwMode="auto">
          <a:xfrm>
            <a:off x="4568693" y="6542088"/>
            <a:ext cx="4532445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CC3300"/>
              </a:buClr>
              <a:buFont typeface="Wingdings" panose="05000000000000000000" pitchFamily="2" charset="2"/>
              <a:buChar char="§"/>
              <a:defRPr sz="2000">
                <a:solidFill>
                  <a:srgbClr val="CC3300"/>
                </a:solidFill>
                <a:latin typeface="Arial" panose="020B0604020202020204" pitchFamily="34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9pPr>
          </a:lstStyle>
          <a:p>
            <a:pPr algn="r" defTabSz="914400" eaLnBrk="1" hangingPunct="1">
              <a:spcBef>
                <a:spcPct val="0"/>
              </a:spcBef>
              <a:buClrTx/>
              <a:buFontTx/>
              <a:buNone/>
            </a:pPr>
            <a:r>
              <a:rPr lang="fr-FR" altLang="fr-FR" sz="1200" i="1" dirty="0"/>
              <a:t>De </a:t>
            </a:r>
            <a:r>
              <a:rPr lang="fr-FR" altLang="fr-FR" sz="1200" i="1" dirty="0" err="1"/>
              <a:t>Jesus</a:t>
            </a:r>
            <a:r>
              <a:rPr lang="fr-FR" altLang="fr-FR" sz="1200" i="1" dirty="0"/>
              <a:t> E. Lancet HIV 2017; 4:e205-13</a:t>
            </a:r>
            <a:endParaRPr lang="en-GB" altLang="fr-FR" sz="1200" i="1" dirty="0"/>
          </a:p>
        </p:txBody>
      </p:sp>
      <p:sp>
        <p:nvSpPr>
          <p:cNvPr id="7" name="Titre 1"/>
          <p:cNvSpPr>
            <a:spLocks noGrp="1"/>
          </p:cNvSpPr>
          <p:nvPr>
            <p:ph type="title"/>
          </p:nvPr>
        </p:nvSpPr>
        <p:spPr>
          <a:xfrm>
            <a:off x="50800" y="44450"/>
            <a:ext cx="8193088" cy="1106488"/>
          </a:xfrm>
        </p:spPr>
        <p:txBody>
          <a:bodyPr/>
          <a:lstStyle/>
          <a:p>
            <a:r>
              <a:rPr lang="fr-FR" sz="3200" dirty="0">
                <a:ea typeface="ＭＳ Ｐゴシック" pitchFamily="-65" charset="-128"/>
                <a:cs typeface="ＭＳ Ｐゴシック" pitchFamily="-65" charset="-128"/>
              </a:rPr>
              <a:t>Etude GS-US-366-1160 : switch EFV/FTC/TDF </a:t>
            </a:r>
            <a:br>
              <a:rPr lang="fr-FR" sz="3200" dirty="0">
                <a:ea typeface="ＭＳ Ｐゴシック" pitchFamily="-65" charset="-128"/>
                <a:cs typeface="ＭＳ Ｐゴシック" pitchFamily="-65" charset="-128"/>
              </a:rPr>
            </a:br>
            <a:r>
              <a:rPr lang="fr-FR" sz="3200" dirty="0">
                <a:ea typeface="ＭＳ Ｐゴシック" pitchFamily="-65" charset="-128"/>
                <a:cs typeface="ＭＳ Ｐゴシック" pitchFamily="-65" charset="-128"/>
              </a:rPr>
              <a:t>pour RPV/FTC/TAF</a:t>
            </a:r>
            <a:endParaRPr lang="fr-FR" sz="32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702346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Group 7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32279077"/>
              </p:ext>
            </p:extLst>
          </p:nvPr>
        </p:nvGraphicFramePr>
        <p:xfrm>
          <a:off x="323095" y="1651303"/>
          <a:ext cx="8654849" cy="3200340"/>
        </p:xfrm>
        <a:graphic>
          <a:graphicData uri="http://schemas.openxmlformats.org/drawingml/2006/table">
            <a:tbl>
              <a:tblPr/>
              <a:tblGrid>
                <a:gridCol w="446661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10067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08755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219171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82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600" b="0" i="0" u="none" strike="noStrike" cap="none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marL="91443" marR="91443" marT="45714" marB="4571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ts val="182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j-lt"/>
                          <a:ea typeface="ＭＳ Ｐゴシック" charset="0"/>
                          <a:cs typeface="ＭＳ Ｐゴシック" charset="0"/>
                        </a:rPr>
                        <a:t>RPV/FTC/TAF, n = 438</a:t>
                      </a:r>
                    </a:p>
                  </a:txBody>
                  <a:tcPr marL="91443" marR="91443" marT="45714" marB="45714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ts val="182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j-lt"/>
                          <a:ea typeface="ＭＳ Ｐゴシック" charset="0"/>
                          <a:cs typeface="ＭＳ Ｐゴシック" charset="0"/>
                        </a:rPr>
                        <a:t>EFV/FTC/TDF, n = 437</a:t>
                      </a:r>
                    </a:p>
                  </a:txBody>
                  <a:tcPr marL="91443" marR="91443" marT="45714" marB="45714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8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19171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82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Evénements indésirables liés au traitement</a:t>
                      </a:r>
                    </a:p>
                  </a:txBody>
                  <a:tcPr marL="91443" marR="91443" marT="45714" marB="4571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ts val="182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13</a:t>
                      </a:r>
                    </a:p>
                  </a:txBody>
                  <a:tcPr marL="91443" marR="91443" marT="45714" marB="45714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ts val="182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10</a:t>
                      </a:r>
                    </a:p>
                  </a:txBody>
                  <a:tcPr marL="91443" marR="91443" marT="45714" marB="45714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97561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82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Evénements indésirables graves</a:t>
                      </a:r>
                    </a:p>
                    <a:p>
                      <a:pPr marL="457200" marR="0" lvl="1" indent="0" algn="l" defTabSz="457200" rtl="0" eaLnBrk="1" fontAlgn="base" latinLnBrk="0" hangingPunct="1">
                        <a:lnSpc>
                          <a:spcPts val="182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liés au traitement</a:t>
                      </a:r>
                    </a:p>
                  </a:txBody>
                  <a:tcPr marL="91443" marR="91443" marT="45714" marB="4571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ts val="182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6</a:t>
                      </a: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ts val="182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0</a:t>
                      </a:r>
                    </a:p>
                  </a:txBody>
                  <a:tcPr marL="91443" marR="91443" marT="45714" marB="45714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ts val="182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6</a:t>
                      </a: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ts val="182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&lt; 1</a:t>
                      </a:r>
                    </a:p>
                  </a:txBody>
                  <a:tcPr marL="91443" marR="91443" marT="45714" marB="45714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19171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82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EI conduisant à l’arrêt du traitement</a:t>
                      </a:r>
                    </a:p>
                  </a:txBody>
                  <a:tcPr marL="91443" marR="91443" marT="45714" marB="4571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ts val="182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3 *</a:t>
                      </a:r>
                    </a:p>
                  </a:txBody>
                  <a:tcPr marL="91443" marR="91443" marT="45714" marB="45714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ts val="182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2 **</a:t>
                      </a:r>
                    </a:p>
                  </a:txBody>
                  <a:tcPr marL="91443" marR="91443" marT="45714" marB="45714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1161469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82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Evénements indésirables chez ≥ 5 % des patients</a:t>
                      </a:r>
                    </a:p>
                    <a:p>
                      <a:pPr marL="457200" marR="0" lvl="1" indent="0" algn="l" defTabSz="457200" rtl="0" eaLnBrk="1" fontAlgn="base" latinLnBrk="0" hangingPunct="1">
                        <a:lnSpc>
                          <a:spcPts val="182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Infection des voies aériennes supérieures</a:t>
                      </a:r>
                    </a:p>
                    <a:p>
                      <a:pPr marL="457200" marR="0" lvl="1" indent="0" algn="l" defTabSz="457200" rtl="0" eaLnBrk="1" fontAlgn="base" latinLnBrk="0" hangingPunct="1">
                        <a:lnSpc>
                          <a:spcPts val="182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Rhinopharyngite</a:t>
                      </a:r>
                    </a:p>
                    <a:p>
                      <a:pPr marL="457200" marR="0" lvl="1" indent="0" algn="l" defTabSz="457200" rtl="0" eaLnBrk="1" fontAlgn="base" latinLnBrk="0" hangingPunct="1">
                        <a:lnSpc>
                          <a:spcPts val="182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Toux</a:t>
                      </a:r>
                    </a:p>
                    <a:p>
                      <a:pPr marL="457200" marR="0" lvl="1" indent="0" algn="l" defTabSz="457200" rtl="0" eaLnBrk="1" fontAlgn="base" latinLnBrk="0" hangingPunct="1">
                        <a:lnSpc>
                          <a:spcPts val="182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Céphalées</a:t>
                      </a:r>
                    </a:p>
                    <a:p>
                      <a:pPr marL="457200" marR="0" lvl="1" indent="0" algn="l" defTabSz="457200" rtl="0" eaLnBrk="1" fontAlgn="base" latinLnBrk="0" hangingPunct="1">
                        <a:lnSpc>
                          <a:spcPts val="182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Diarrhée</a:t>
                      </a:r>
                    </a:p>
                    <a:p>
                      <a:pPr marL="457200" marR="0" lvl="1" indent="0" algn="l" defTabSz="457200" rtl="0" eaLnBrk="1" fontAlgn="base" latinLnBrk="0" hangingPunct="1">
                        <a:lnSpc>
                          <a:spcPts val="182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Arthralgies</a:t>
                      </a:r>
                    </a:p>
                  </a:txBody>
                  <a:tcPr marL="91443" marR="91443" marT="45714" marB="4571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ts val="182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ts val="182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10</a:t>
                      </a:r>
                      <a:b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</a:b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8</a:t>
                      </a:r>
                      <a:b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</a:b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6</a:t>
                      </a:r>
                      <a:b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</a:b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6</a:t>
                      </a:r>
                      <a:b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</a:b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5</a:t>
                      </a:r>
                      <a:b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</a:b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5</a:t>
                      </a:r>
                    </a:p>
                  </a:txBody>
                  <a:tcPr marL="91443" marR="91443" marT="45714" marB="45714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ts val="182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ts val="182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10</a:t>
                      </a:r>
                      <a:b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</a:b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4</a:t>
                      </a:r>
                      <a:b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</a:b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3</a:t>
                      </a:r>
                      <a:b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</a:b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4</a:t>
                      </a:r>
                      <a:b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</a:b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7</a:t>
                      </a:r>
                      <a:b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</a:b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5</a:t>
                      </a:r>
                    </a:p>
                  </a:txBody>
                  <a:tcPr marL="91443" marR="91443" marT="45714" marB="45714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  <p:sp>
        <p:nvSpPr>
          <p:cNvPr id="2" name="ZoneTexte 1"/>
          <p:cNvSpPr txBox="1"/>
          <p:nvPr/>
        </p:nvSpPr>
        <p:spPr>
          <a:xfrm>
            <a:off x="237147" y="4895359"/>
            <a:ext cx="8812785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300" dirty="0">
                <a:solidFill>
                  <a:srgbClr val="000066"/>
                </a:solidFill>
              </a:rPr>
              <a:t>* Anémie (n = 1), diarrhée (n = 1), vomissements (n = 1), constipation (n = 1), asthénie (n = 2),  hémorragie sur ulcère (n = 1), infection localisée (n = 1), fractures multiples  (n = 1), accident de la route (n = 1), </a:t>
            </a:r>
            <a:r>
              <a:rPr lang="fr-FR" sz="1300" dirty="0" err="1">
                <a:solidFill>
                  <a:srgbClr val="000066"/>
                </a:solidFill>
              </a:rPr>
              <a:t>dysgueusie</a:t>
            </a:r>
            <a:r>
              <a:rPr lang="fr-FR" sz="1300" dirty="0">
                <a:solidFill>
                  <a:srgbClr val="000066"/>
                </a:solidFill>
              </a:rPr>
              <a:t> (n = 1), céphalées (n = 1), somnolence (n = 1), anxiété (n = 1), toux (n = 1), baisse DFG (n = 1), prurit généralisé (n = 1)</a:t>
            </a:r>
          </a:p>
          <a:p>
            <a:r>
              <a:rPr lang="fr-FR" sz="1300" dirty="0">
                <a:solidFill>
                  <a:srgbClr val="000066"/>
                </a:solidFill>
              </a:rPr>
              <a:t>** Fibrillation auriculaire (n = 1), diarrhée (n = 1), vomissements (n = 1), distension abdominale  (n = 1), douleur abdominale (n = 1), constipation (n = 1), dysphagie (n = 1), RGO (n = 1), nausées (n = 1), hypersensibilité (n = 1), sinusite (n = 1), arthralgies (n = 1), confusion (n = 1), insomnie (n = 1), asthme (n = 1), éruption cutanée(n = 1)</a:t>
            </a:r>
          </a:p>
        </p:txBody>
      </p:sp>
      <p:sp>
        <p:nvSpPr>
          <p:cNvPr id="7" name="AutoShape 162"/>
          <p:cNvSpPr>
            <a:spLocks noChangeArrowheads="1"/>
          </p:cNvSpPr>
          <p:nvPr/>
        </p:nvSpPr>
        <p:spPr bwMode="auto">
          <a:xfrm>
            <a:off x="0" y="6570663"/>
            <a:ext cx="1258888" cy="28733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>
            <a:noFill/>
          </a:ln>
          <a:effectLst>
            <a:prstShdw prst="shdw17" dist="17961" dir="2700000">
              <a:srgbClr val="888894">
                <a:alpha val="74997"/>
              </a:srgbClr>
            </a:prst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3300"/>
              </a:buClr>
              <a:buFont typeface="Wingdings" panose="05000000000000000000" pitchFamily="2" charset="2"/>
              <a:buChar char="§"/>
              <a:defRPr sz="2000">
                <a:solidFill>
                  <a:srgbClr val="CC3300"/>
                </a:solidFill>
                <a:latin typeface="Arial" panose="020B0604020202020204" pitchFamily="34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9pPr>
          </a:lstStyle>
          <a:p>
            <a:pPr algn="ctr" defTabSz="914400"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fr-FR" sz="1200" b="1" i="1" dirty="0">
                <a:solidFill>
                  <a:srgbClr val="333399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GS-US-366-1160</a:t>
            </a:r>
          </a:p>
        </p:txBody>
      </p:sp>
      <p:sp>
        <p:nvSpPr>
          <p:cNvPr id="9" name="ZoneTexte 69"/>
          <p:cNvSpPr txBox="1">
            <a:spLocks noChangeArrowheads="1"/>
          </p:cNvSpPr>
          <p:nvPr/>
        </p:nvSpPr>
        <p:spPr bwMode="auto">
          <a:xfrm>
            <a:off x="4568693" y="6542088"/>
            <a:ext cx="4532445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CC3300"/>
              </a:buClr>
              <a:buFont typeface="Wingdings" panose="05000000000000000000" pitchFamily="2" charset="2"/>
              <a:buChar char="§"/>
              <a:defRPr sz="2000">
                <a:solidFill>
                  <a:srgbClr val="CC3300"/>
                </a:solidFill>
                <a:latin typeface="Arial" panose="020B0604020202020204" pitchFamily="34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9pPr>
          </a:lstStyle>
          <a:p>
            <a:pPr algn="r" defTabSz="914400" eaLnBrk="1" hangingPunct="1">
              <a:spcBef>
                <a:spcPct val="0"/>
              </a:spcBef>
              <a:buClrTx/>
              <a:buFontTx/>
              <a:buNone/>
            </a:pPr>
            <a:r>
              <a:rPr lang="fr-FR" altLang="fr-FR" sz="1200" i="1" dirty="0"/>
              <a:t>De </a:t>
            </a:r>
            <a:r>
              <a:rPr lang="fr-FR" altLang="fr-FR" sz="1200" i="1" dirty="0" err="1"/>
              <a:t>Jesus</a:t>
            </a:r>
            <a:r>
              <a:rPr lang="fr-FR" altLang="fr-FR" sz="1200" i="1" dirty="0"/>
              <a:t> E. Lancet HIV 2017; 4:e205-13</a:t>
            </a:r>
            <a:endParaRPr lang="en-GB" altLang="fr-FR" sz="1200" i="1" dirty="0"/>
          </a:p>
        </p:txBody>
      </p:sp>
      <p:sp>
        <p:nvSpPr>
          <p:cNvPr id="10" name="Text Box 2"/>
          <p:cNvSpPr txBox="1">
            <a:spLocks noChangeArrowheads="1"/>
          </p:cNvSpPr>
          <p:nvPr/>
        </p:nvSpPr>
        <p:spPr bwMode="auto">
          <a:xfrm>
            <a:off x="2696995" y="1151863"/>
            <a:ext cx="373732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defTabSz="914400"/>
            <a:r>
              <a:rPr lang="fr-FR" sz="2400" b="1">
                <a:solidFill>
                  <a:srgbClr val="CC3300"/>
                </a:solidFill>
                <a:latin typeface="Calibri" pitchFamily="34" charset="0"/>
              </a:rPr>
              <a:t>Evénements indésirables, %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206008" y="6193242"/>
            <a:ext cx="790560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fr-FR" sz="1400" dirty="0">
                <a:solidFill>
                  <a:srgbClr val="000066"/>
                </a:solidFill>
              </a:rPr>
              <a:t>1 patient est décédé d’overdose de méthamphétamine et de cocaïne dans le bras RPV/FTC/TAF</a:t>
            </a:r>
          </a:p>
        </p:txBody>
      </p:sp>
      <p:sp>
        <p:nvSpPr>
          <p:cNvPr id="11" name="Titre 1"/>
          <p:cNvSpPr>
            <a:spLocks noGrp="1"/>
          </p:cNvSpPr>
          <p:nvPr>
            <p:ph type="title"/>
          </p:nvPr>
        </p:nvSpPr>
        <p:spPr>
          <a:xfrm>
            <a:off x="50800" y="44450"/>
            <a:ext cx="8193088" cy="1106488"/>
          </a:xfrm>
        </p:spPr>
        <p:txBody>
          <a:bodyPr/>
          <a:lstStyle/>
          <a:p>
            <a:r>
              <a:rPr lang="fr-FR" sz="3200" dirty="0">
                <a:ea typeface="ＭＳ Ｐゴシック" pitchFamily="-65" charset="-128"/>
                <a:cs typeface="ＭＳ Ｐゴシック" pitchFamily="-65" charset="-128"/>
              </a:rPr>
              <a:t>Etude GS-US-366-1160 : switch EFV/FTC/TDF </a:t>
            </a:r>
            <a:br>
              <a:rPr lang="fr-FR" sz="3200" dirty="0">
                <a:ea typeface="ＭＳ Ｐゴシック" pitchFamily="-65" charset="-128"/>
                <a:cs typeface="ＭＳ Ｐゴシック" pitchFamily="-65" charset="-128"/>
              </a:rPr>
            </a:br>
            <a:r>
              <a:rPr lang="fr-FR" sz="3200" dirty="0">
                <a:ea typeface="ＭＳ Ｐゴシック" pitchFamily="-65" charset="-128"/>
                <a:cs typeface="ＭＳ Ｐゴシック" pitchFamily="-65" charset="-128"/>
              </a:rPr>
              <a:t>pour RPV/FTC/TAF</a:t>
            </a:r>
            <a:endParaRPr lang="fr-FR" sz="3200" dirty="0"/>
          </a:p>
        </p:txBody>
      </p:sp>
    </p:spTree>
    <p:extLst>
      <p:ext uri="{BB962C8B-B14F-4D97-AF65-F5344CB8AC3E}">
        <p14:creationId xmlns:p14="http://schemas.microsoft.com/office/powerpoint/2010/main" val="6120128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ZoneTexte 4"/>
          <p:cNvSpPr txBox="1">
            <a:spLocks noChangeArrowheads="1"/>
          </p:cNvSpPr>
          <p:nvPr/>
        </p:nvSpPr>
        <p:spPr bwMode="auto">
          <a:xfrm>
            <a:off x="1813044" y="1126799"/>
            <a:ext cx="550663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fr-FR" sz="2400" b="1">
                <a:solidFill>
                  <a:srgbClr val="CC3300"/>
                </a:solidFill>
                <a:latin typeface="Calibri" pitchFamily="34" charset="0"/>
              </a:rPr>
              <a:t>Modification des marqueurs rénaux à S48</a:t>
            </a:r>
          </a:p>
        </p:txBody>
      </p:sp>
      <p:sp>
        <p:nvSpPr>
          <p:cNvPr id="61444" name="ZoneTexte 6"/>
          <p:cNvSpPr txBox="1">
            <a:spLocks noChangeArrowheads="1"/>
          </p:cNvSpPr>
          <p:nvPr/>
        </p:nvSpPr>
        <p:spPr bwMode="auto">
          <a:xfrm>
            <a:off x="361194" y="5329467"/>
            <a:ext cx="8163995" cy="12464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buClr>
                <a:srgbClr val="CC3300"/>
              </a:buClr>
              <a:buFont typeface="Wingdings" panose="05000000000000000000" pitchFamily="2" charset="2"/>
              <a:buChar char="§"/>
            </a:pPr>
            <a:r>
              <a:rPr lang="fr-FR" sz="1500" b="1" dirty="0">
                <a:solidFill>
                  <a:srgbClr val="000066"/>
                </a:solidFill>
              </a:rPr>
              <a:t>Modification médiane </a:t>
            </a:r>
            <a:r>
              <a:rPr lang="fr-FR" sz="1500" b="1" dirty="0" err="1">
                <a:solidFill>
                  <a:srgbClr val="000066"/>
                </a:solidFill>
              </a:rPr>
              <a:t>DFGe</a:t>
            </a:r>
            <a:r>
              <a:rPr lang="fr-FR" sz="1500" b="1" dirty="0">
                <a:solidFill>
                  <a:srgbClr val="000066"/>
                </a:solidFill>
              </a:rPr>
              <a:t> </a:t>
            </a:r>
            <a:r>
              <a:rPr lang="fr-FR" sz="1500" dirty="0">
                <a:solidFill>
                  <a:srgbClr val="000066"/>
                </a:solidFill>
              </a:rPr>
              <a:t>: - 4,1 mg/dl sous RPV/FTC/TAF vs - 0,6 mg/dl sous       EFV/FTC/TDF (p &lt; 0,0001)</a:t>
            </a:r>
          </a:p>
          <a:p>
            <a:pPr marL="285750" indent="-285750">
              <a:buClr>
                <a:srgbClr val="CC3300"/>
              </a:buClr>
              <a:buFont typeface="Wingdings" panose="05000000000000000000" pitchFamily="2" charset="2"/>
              <a:buChar char="§"/>
            </a:pPr>
            <a:r>
              <a:rPr lang="fr-FR" sz="1500" dirty="0">
                <a:solidFill>
                  <a:srgbClr val="000066"/>
                </a:solidFill>
              </a:rPr>
              <a:t>1 patient a arrêté le traitement pour baisse du </a:t>
            </a:r>
            <a:r>
              <a:rPr lang="fr-FR" sz="1500" dirty="0" err="1">
                <a:solidFill>
                  <a:srgbClr val="000066"/>
                </a:solidFill>
              </a:rPr>
              <a:t>DFGe</a:t>
            </a:r>
            <a:r>
              <a:rPr lang="fr-FR" sz="1500" dirty="0">
                <a:solidFill>
                  <a:srgbClr val="000066"/>
                </a:solidFill>
              </a:rPr>
              <a:t> (de 54,2 à 26,4 ml/min) dans le bras RPV/FTC/TAF</a:t>
            </a:r>
          </a:p>
          <a:p>
            <a:pPr marL="285750" indent="-285750">
              <a:buClr>
                <a:srgbClr val="CC3300"/>
              </a:buClr>
              <a:buFont typeface="Wingdings" panose="05000000000000000000" pitchFamily="2" charset="2"/>
              <a:buChar char="§"/>
            </a:pPr>
            <a:r>
              <a:rPr lang="fr-FR" sz="1500" dirty="0">
                <a:solidFill>
                  <a:srgbClr val="000066"/>
                </a:solidFill>
              </a:rPr>
              <a:t>Pas de cas de </a:t>
            </a:r>
            <a:r>
              <a:rPr lang="fr-FR" sz="1500" dirty="0" err="1">
                <a:solidFill>
                  <a:srgbClr val="000066"/>
                </a:solidFill>
              </a:rPr>
              <a:t>tubulopathie</a:t>
            </a:r>
            <a:r>
              <a:rPr lang="fr-FR" sz="1500" dirty="0">
                <a:solidFill>
                  <a:srgbClr val="000066"/>
                </a:solidFill>
              </a:rPr>
              <a:t> proximale ou de syndrome de </a:t>
            </a:r>
            <a:r>
              <a:rPr lang="fr-FR" sz="1500" dirty="0" err="1">
                <a:solidFill>
                  <a:srgbClr val="000066"/>
                </a:solidFill>
              </a:rPr>
              <a:t>Fanconi</a:t>
            </a:r>
            <a:r>
              <a:rPr lang="fr-FR" sz="1500" dirty="0">
                <a:solidFill>
                  <a:srgbClr val="000066"/>
                </a:solidFill>
              </a:rPr>
              <a:t> dans les 2 groupes</a:t>
            </a:r>
          </a:p>
        </p:txBody>
      </p:sp>
      <p:sp>
        <p:nvSpPr>
          <p:cNvPr id="2" name="Rectangle 1"/>
          <p:cNvSpPr/>
          <p:nvPr/>
        </p:nvSpPr>
        <p:spPr>
          <a:xfrm>
            <a:off x="1060377" y="1459386"/>
            <a:ext cx="667589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b="1" dirty="0">
                <a:solidFill>
                  <a:srgbClr val="CC3300"/>
                </a:solidFill>
                <a:latin typeface="Calibri" pitchFamily="34" charset="0"/>
              </a:rPr>
              <a:t>Rapport protéine : créatinine urinaire (% de modification médiane)</a:t>
            </a:r>
          </a:p>
        </p:txBody>
      </p:sp>
      <p:grpSp>
        <p:nvGrpSpPr>
          <p:cNvPr id="12" name="Groupe 11"/>
          <p:cNvGrpSpPr/>
          <p:nvPr/>
        </p:nvGrpSpPr>
        <p:grpSpPr>
          <a:xfrm>
            <a:off x="559090" y="1903955"/>
            <a:ext cx="8096130" cy="3411734"/>
            <a:chOff x="559090" y="2012815"/>
            <a:chExt cx="8096130" cy="3411734"/>
          </a:xfrm>
        </p:grpSpPr>
        <p:sp>
          <p:nvSpPr>
            <p:cNvPr id="6" name="Line 8"/>
            <p:cNvSpPr>
              <a:spLocks noChangeShapeType="1"/>
            </p:cNvSpPr>
            <p:nvPr/>
          </p:nvSpPr>
          <p:spPr bwMode="auto">
            <a:xfrm flipV="1">
              <a:off x="959308" y="3439482"/>
              <a:ext cx="0" cy="191135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7" name="Line 9"/>
            <p:cNvSpPr>
              <a:spLocks noChangeShapeType="1"/>
            </p:cNvSpPr>
            <p:nvPr/>
          </p:nvSpPr>
          <p:spPr bwMode="auto">
            <a:xfrm>
              <a:off x="959308" y="3439482"/>
              <a:ext cx="6200775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8" name="Line 10"/>
            <p:cNvSpPr>
              <a:spLocks noChangeShapeType="1"/>
            </p:cNvSpPr>
            <p:nvPr/>
          </p:nvSpPr>
          <p:spPr bwMode="auto">
            <a:xfrm flipV="1">
              <a:off x="959308" y="2304420"/>
              <a:ext cx="0" cy="1135063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9" name="Line 11"/>
            <p:cNvSpPr>
              <a:spLocks noChangeShapeType="1"/>
            </p:cNvSpPr>
            <p:nvPr/>
          </p:nvSpPr>
          <p:spPr bwMode="auto">
            <a:xfrm>
              <a:off x="870408" y="2315532"/>
              <a:ext cx="88900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0" name="Line 12"/>
            <p:cNvSpPr>
              <a:spLocks noChangeShapeType="1"/>
            </p:cNvSpPr>
            <p:nvPr/>
          </p:nvSpPr>
          <p:spPr bwMode="auto">
            <a:xfrm>
              <a:off x="870408" y="3439482"/>
              <a:ext cx="88900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3" name="Line 13"/>
            <p:cNvSpPr>
              <a:spLocks noChangeShapeType="1"/>
            </p:cNvSpPr>
            <p:nvPr/>
          </p:nvSpPr>
          <p:spPr bwMode="auto">
            <a:xfrm>
              <a:off x="870408" y="2690182"/>
              <a:ext cx="88900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4" name="Line 14"/>
            <p:cNvSpPr>
              <a:spLocks noChangeShapeType="1"/>
            </p:cNvSpPr>
            <p:nvPr/>
          </p:nvSpPr>
          <p:spPr bwMode="auto">
            <a:xfrm>
              <a:off x="870408" y="3063245"/>
              <a:ext cx="88900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5" name="Line 15"/>
            <p:cNvSpPr>
              <a:spLocks noChangeShapeType="1"/>
            </p:cNvSpPr>
            <p:nvPr/>
          </p:nvSpPr>
          <p:spPr bwMode="auto">
            <a:xfrm>
              <a:off x="870408" y="4942845"/>
              <a:ext cx="88900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6" name="Line 16"/>
            <p:cNvSpPr>
              <a:spLocks noChangeShapeType="1"/>
            </p:cNvSpPr>
            <p:nvPr/>
          </p:nvSpPr>
          <p:spPr bwMode="auto">
            <a:xfrm>
              <a:off x="870408" y="4566607"/>
              <a:ext cx="88900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7" name="Line 17"/>
            <p:cNvSpPr>
              <a:spLocks noChangeShapeType="1"/>
            </p:cNvSpPr>
            <p:nvPr/>
          </p:nvSpPr>
          <p:spPr bwMode="auto">
            <a:xfrm>
              <a:off x="870408" y="4191957"/>
              <a:ext cx="88900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8" name="Line 18"/>
            <p:cNvSpPr>
              <a:spLocks noChangeShapeType="1"/>
            </p:cNvSpPr>
            <p:nvPr/>
          </p:nvSpPr>
          <p:spPr bwMode="auto">
            <a:xfrm>
              <a:off x="870408" y="3814132"/>
              <a:ext cx="88900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9" name="Line 19"/>
            <p:cNvSpPr>
              <a:spLocks noChangeShapeType="1"/>
            </p:cNvSpPr>
            <p:nvPr/>
          </p:nvSpPr>
          <p:spPr bwMode="auto">
            <a:xfrm>
              <a:off x="870408" y="5320670"/>
              <a:ext cx="88900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0" name="Freeform 20"/>
            <p:cNvSpPr>
              <a:spLocks/>
            </p:cNvSpPr>
            <p:nvPr/>
          </p:nvSpPr>
          <p:spPr bwMode="auto">
            <a:xfrm>
              <a:off x="1762583" y="3446728"/>
              <a:ext cx="381000" cy="31227"/>
            </a:xfrm>
            <a:custGeom>
              <a:avLst/>
              <a:gdLst>
                <a:gd name="T0" fmla="*/ 240 w 240"/>
                <a:gd name="T1" fmla="*/ 0 h 179"/>
                <a:gd name="T2" fmla="*/ 0 w 240"/>
                <a:gd name="T3" fmla="*/ 0 h 179"/>
                <a:gd name="T4" fmla="*/ 0 w 240"/>
                <a:gd name="T5" fmla="*/ 179 h 179"/>
                <a:gd name="T6" fmla="*/ 240 w 240"/>
                <a:gd name="T7" fmla="*/ 179 h 179"/>
                <a:gd name="T8" fmla="*/ 240 w 240"/>
                <a:gd name="T9" fmla="*/ 0 h 179"/>
                <a:gd name="T10" fmla="*/ 240 w 240"/>
                <a:gd name="T11" fmla="*/ 0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40" h="179">
                  <a:moveTo>
                    <a:pt x="240" y="0"/>
                  </a:moveTo>
                  <a:lnTo>
                    <a:pt x="0" y="0"/>
                  </a:lnTo>
                  <a:lnTo>
                    <a:pt x="0" y="179"/>
                  </a:lnTo>
                  <a:lnTo>
                    <a:pt x="240" y="179"/>
                  </a:lnTo>
                  <a:lnTo>
                    <a:pt x="240" y="0"/>
                  </a:lnTo>
                  <a:lnTo>
                    <a:pt x="240" y="0"/>
                  </a:lnTo>
                  <a:close/>
                </a:path>
              </a:pathLst>
            </a:custGeom>
            <a:solidFill>
              <a:srgbClr val="008000"/>
            </a:solidFill>
            <a:ln w="0">
              <a:solidFill>
                <a:srgbClr val="008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1" name="Freeform 21"/>
            <p:cNvSpPr>
              <a:spLocks/>
            </p:cNvSpPr>
            <p:nvPr/>
          </p:nvSpPr>
          <p:spPr bwMode="auto">
            <a:xfrm>
              <a:off x="3319920" y="2991807"/>
              <a:ext cx="382588" cy="447675"/>
            </a:xfrm>
            <a:custGeom>
              <a:avLst/>
              <a:gdLst>
                <a:gd name="T0" fmla="*/ 0 w 241"/>
                <a:gd name="T1" fmla="*/ 0 h 282"/>
                <a:gd name="T2" fmla="*/ 0 w 241"/>
                <a:gd name="T3" fmla="*/ 282 h 282"/>
                <a:gd name="T4" fmla="*/ 241 w 241"/>
                <a:gd name="T5" fmla="*/ 282 h 282"/>
                <a:gd name="T6" fmla="*/ 241 w 241"/>
                <a:gd name="T7" fmla="*/ 0 h 282"/>
                <a:gd name="T8" fmla="*/ 0 w 241"/>
                <a:gd name="T9" fmla="*/ 0 h 282"/>
                <a:gd name="T10" fmla="*/ 0 w 241"/>
                <a:gd name="T11" fmla="*/ 0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41" h="282">
                  <a:moveTo>
                    <a:pt x="0" y="0"/>
                  </a:moveTo>
                  <a:lnTo>
                    <a:pt x="0" y="282"/>
                  </a:lnTo>
                  <a:lnTo>
                    <a:pt x="241" y="282"/>
                  </a:lnTo>
                  <a:lnTo>
                    <a:pt x="24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000"/>
            </a:solidFill>
            <a:ln w="0">
              <a:solidFill>
                <a:srgbClr val="008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2" name="Freeform 22"/>
            <p:cNvSpPr>
              <a:spLocks/>
            </p:cNvSpPr>
            <p:nvPr/>
          </p:nvSpPr>
          <p:spPr bwMode="auto">
            <a:xfrm>
              <a:off x="4866145" y="2354945"/>
              <a:ext cx="381000" cy="1084538"/>
            </a:xfrm>
            <a:custGeom>
              <a:avLst/>
              <a:gdLst>
                <a:gd name="T0" fmla="*/ 240 w 240"/>
                <a:gd name="T1" fmla="*/ 0 h 422"/>
                <a:gd name="T2" fmla="*/ 0 w 240"/>
                <a:gd name="T3" fmla="*/ 0 h 422"/>
                <a:gd name="T4" fmla="*/ 0 w 240"/>
                <a:gd name="T5" fmla="*/ 422 h 422"/>
                <a:gd name="T6" fmla="*/ 240 w 240"/>
                <a:gd name="T7" fmla="*/ 422 h 422"/>
                <a:gd name="T8" fmla="*/ 240 w 240"/>
                <a:gd name="T9" fmla="*/ 0 h 422"/>
                <a:gd name="T10" fmla="*/ 240 w 240"/>
                <a:gd name="T11" fmla="*/ 0 h 4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40" h="422">
                  <a:moveTo>
                    <a:pt x="240" y="0"/>
                  </a:moveTo>
                  <a:lnTo>
                    <a:pt x="0" y="0"/>
                  </a:lnTo>
                  <a:lnTo>
                    <a:pt x="0" y="422"/>
                  </a:lnTo>
                  <a:lnTo>
                    <a:pt x="240" y="422"/>
                  </a:lnTo>
                  <a:lnTo>
                    <a:pt x="240" y="0"/>
                  </a:lnTo>
                  <a:lnTo>
                    <a:pt x="240" y="0"/>
                  </a:lnTo>
                  <a:close/>
                </a:path>
              </a:pathLst>
            </a:custGeom>
            <a:solidFill>
              <a:srgbClr val="008000"/>
            </a:solidFill>
            <a:ln w="0">
              <a:solidFill>
                <a:srgbClr val="008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3" name="Freeform 23"/>
            <p:cNvSpPr>
              <a:spLocks/>
            </p:cNvSpPr>
            <p:nvPr/>
          </p:nvSpPr>
          <p:spPr bwMode="auto">
            <a:xfrm>
              <a:off x="6417133" y="2690182"/>
              <a:ext cx="381000" cy="749300"/>
            </a:xfrm>
            <a:custGeom>
              <a:avLst/>
              <a:gdLst>
                <a:gd name="T0" fmla="*/ 240 w 240"/>
                <a:gd name="T1" fmla="*/ 512 h 512"/>
                <a:gd name="T2" fmla="*/ 240 w 240"/>
                <a:gd name="T3" fmla="*/ 0 h 512"/>
                <a:gd name="T4" fmla="*/ 0 w 240"/>
                <a:gd name="T5" fmla="*/ 0 h 512"/>
                <a:gd name="T6" fmla="*/ 0 w 240"/>
                <a:gd name="T7" fmla="*/ 512 h 512"/>
                <a:gd name="T8" fmla="*/ 240 w 240"/>
                <a:gd name="T9" fmla="*/ 512 h 512"/>
                <a:gd name="T10" fmla="*/ 240 w 240"/>
                <a:gd name="T11" fmla="*/ 512 h 5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40" h="512">
                  <a:moveTo>
                    <a:pt x="240" y="512"/>
                  </a:moveTo>
                  <a:lnTo>
                    <a:pt x="240" y="0"/>
                  </a:lnTo>
                  <a:lnTo>
                    <a:pt x="0" y="0"/>
                  </a:lnTo>
                  <a:lnTo>
                    <a:pt x="0" y="512"/>
                  </a:lnTo>
                  <a:lnTo>
                    <a:pt x="240" y="512"/>
                  </a:lnTo>
                  <a:lnTo>
                    <a:pt x="240" y="512"/>
                  </a:lnTo>
                  <a:close/>
                </a:path>
              </a:pathLst>
            </a:custGeom>
            <a:solidFill>
              <a:srgbClr val="008000"/>
            </a:solidFill>
            <a:ln w="0">
              <a:solidFill>
                <a:srgbClr val="008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4" name="Freeform 24"/>
            <p:cNvSpPr>
              <a:spLocks/>
            </p:cNvSpPr>
            <p:nvPr/>
          </p:nvSpPr>
          <p:spPr bwMode="auto">
            <a:xfrm>
              <a:off x="5969458" y="3439482"/>
              <a:ext cx="381000" cy="1555475"/>
            </a:xfrm>
            <a:custGeom>
              <a:avLst/>
              <a:gdLst>
                <a:gd name="T0" fmla="*/ 240 w 240"/>
                <a:gd name="T1" fmla="*/ 0 h 938"/>
                <a:gd name="T2" fmla="*/ 0 w 240"/>
                <a:gd name="T3" fmla="*/ 0 h 938"/>
                <a:gd name="T4" fmla="*/ 0 w 240"/>
                <a:gd name="T5" fmla="*/ 938 h 938"/>
                <a:gd name="T6" fmla="*/ 240 w 240"/>
                <a:gd name="T7" fmla="*/ 938 h 938"/>
                <a:gd name="T8" fmla="*/ 240 w 240"/>
                <a:gd name="T9" fmla="*/ 0 h 938"/>
                <a:gd name="T10" fmla="*/ 240 w 240"/>
                <a:gd name="T11" fmla="*/ 0 h 9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40" h="938">
                  <a:moveTo>
                    <a:pt x="240" y="0"/>
                  </a:moveTo>
                  <a:lnTo>
                    <a:pt x="0" y="0"/>
                  </a:lnTo>
                  <a:lnTo>
                    <a:pt x="0" y="938"/>
                  </a:lnTo>
                  <a:lnTo>
                    <a:pt x="240" y="938"/>
                  </a:lnTo>
                  <a:lnTo>
                    <a:pt x="240" y="0"/>
                  </a:lnTo>
                  <a:lnTo>
                    <a:pt x="240" y="0"/>
                  </a:lnTo>
                  <a:close/>
                </a:path>
              </a:pathLst>
            </a:custGeom>
            <a:solidFill>
              <a:srgbClr val="6338A2"/>
            </a:solidFill>
            <a:ln w="0">
              <a:solidFill>
                <a:srgbClr val="6338A2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5" name="Freeform 25"/>
            <p:cNvSpPr>
              <a:spLocks/>
            </p:cNvSpPr>
            <p:nvPr/>
          </p:nvSpPr>
          <p:spPr bwMode="auto">
            <a:xfrm>
              <a:off x="4418470" y="3439482"/>
              <a:ext cx="381000" cy="1020323"/>
            </a:xfrm>
            <a:custGeom>
              <a:avLst/>
              <a:gdLst>
                <a:gd name="T0" fmla="*/ 240 w 240"/>
                <a:gd name="T1" fmla="*/ 386 h 386"/>
                <a:gd name="T2" fmla="*/ 240 w 240"/>
                <a:gd name="T3" fmla="*/ 0 h 386"/>
                <a:gd name="T4" fmla="*/ 0 w 240"/>
                <a:gd name="T5" fmla="*/ 0 h 386"/>
                <a:gd name="T6" fmla="*/ 0 w 240"/>
                <a:gd name="T7" fmla="*/ 386 h 386"/>
                <a:gd name="T8" fmla="*/ 240 w 240"/>
                <a:gd name="T9" fmla="*/ 386 h 386"/>
                <a:gd name="T10" fmla="*/ 240 w 240"/>
                <a:gd name="T11" fmla="*/ 386 h 3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40" h="386">
                  <a:moveTo>
                    <a:pt x="240" y="386"/>
                  </a:moveTo>
                  <a:lnTo>
                    <a:pt x="240" y="0"/>
                  </a:lnTo>
                  <a:lnTo>
                    <a:pt x="0" y="0"/>
                  </a:lnTo>
                  <a:lnTo>
                    <a:pt x="0" y="386"/>
                  </a:lnTo>
                  <a:lnTo>
                    <a:pt x="240" y="386"/>
                  </a:lnTo>
                  <a:lnTo>
                    <a:pt x="240" y="386"/>
                  </a:lnTo>
                  <a:close/>
                </a:path>
              </a:pathLst>
            </a:custGeom>
            <a:solidFill>
              <a:srgbClr val="6338A2"/>
            </a:solidFill>
            <a:ln w="0">
              <a:solidFill>
                <a:srgbClr val="6338A2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6" name="Freeform 26"/>
            <p:cNvSpPr>
              <a:spLocks/>
            </p:cNvSpPr>
            <p:nvPr/>
          </p:nvSpPr>
          <p:spPr bwMode="auto">
            <a:xfrm>
              <a:off x="2873833" y="3439482"/>
              <a:ext cx="379413" cy="510161"/>
            </a:xfrm>
            <a:custGeom>
              <a:avLst/>
              <a:gdLst>
                <a:gd name="T0" fmla="*/ 0 w 239"/>
                <a:gd name="T1" fmla="*/ 0 h 183"/>
                <a:gd name="T2" fmla="*/ 0 w 239"/>
                <a:gd name="T3" fmla="*/ 183 h 183"/>
                <a:gd name="T4" fmla="*/ 239 w 239"/>
                <a:gd name="T5" fmla="*/ 183 h 183"/>
                <a:gd name="T6" fmla="*/ 239 w 239"/>
                <a:gd name="T7" fmla="*/ 0 h 183"/>
                <a:gd name="T8" fmla="*/ 0 w 239"/>
                <a:gd name="T9" fmla="*/ 0 h 183"/>
                <a:gd name="T10" fmla="*/ 0 w 239"/>
                <a:gd name="T11" fmla="*/ 0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39" h="183">
                  <a:moveTo>
                    <a:pt x="0" y="0"/>
                  </a:moveTo>
                  <a:lnTo>
                    <a:pt x="0" y="183"/>
                  </a:lnTo>
                  <a:lnTo>
                    <a:pt x="239" y="183"/>
                  </a:lnTo>
                  <a:lnTo>
                    <a:pt x="239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338A2"/>
            </a:solidFill>
            <a:ln w="0">
              <a:solidFill>
                <a:srgbClr val="6338A2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7" name="Freeform 27"/>
            <p:cNvSpPr>
              <a:spLocks/>
            </p:cNvSpPr>
            <p:nvPr/>
          </p:nvSpPr>
          <p:spPr bwMode="auto">
            <a:xfrm>
              <a:off x="1322845" y="3439482"/>
              <a:ext cx="379413" cy="1127125"/>
            </a:xfrm>
            <a:custGeom>
              <a:avLst/>
              <a:gdLst>
                <a:gd name="T0" fmla="*/ 239 w 239"/>
                <a:gd name="T1" fmla="*/ 0 h 350"/>
                <a:gd name="T2" fmla="*/ 0 w 239"/>
                <a:gd name="T3" fmla="*/ 0 h 350"/>
                <a:gd name="T4" fmla="*/ 0 w 239"/>
                <a:gd name="T5" fmla="*/ 350 h 350"/>
                <a:gd name="T6" fmla="*/ 239 w 239"/>
                <a:gd name="T7" fmla="*/ 350 h 350"/>
                <a:gd name="T8" fmla="*/ 239 w 239"/>
                <a:gd name="T9" fmla="*/ 0 h 350"/>
                <a:gd name="T10" fmla="*/ 239 w 239"/>
                <a:gd name="T11" fmla="*/ 0 h 3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39" h="350">
                  <a:moveTo>
                    <a:pt x="239" y="0"/>
                  </a:moveTo>
                  <a:lnTo>
                    <a:pt x="0" y="0"/>
                  </a:lnTo>
                  <a:lnTo>
                    <a:pt x="0" y="350"/>
                  </a:lnTo>
                  <a:lnTo>
                    <a:pt x="239" y="350"/>
                  </a:lnTo>
                  <a:lnTo>
                    <a:pt x="239" y="0"/>
                  </a:lnTo>
                  <a:lnTo>
                    <a:pt x="239" y="0"/>
                  </a:lnTo>
                  <a:close/>
                </a:path>
              </a:pathLst>
            </a:custGeom>
            <a:solidFill>
              <a:srgbClr val="6338A2"/>
            </a:solidFill>
            <a:ln w="0">
              <a:solidFill>
                <a:srgbClr val="6338A2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61468" name="Rectangle 35"/>
            <p:cNvSpPr>
              <a:spLocks noChangeArrowheads="1"/>
            </p:cNvSpPr>
            <p:nvPr/>
          </p:nvSpPr>
          <p:spPr bwMode="auto">
            <a:xfrm>
              <a:off x="1304292" y="4582809"/>
              <a:ext cx="416493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fr-FR" sz="1400" b="1" dirty="0">
                  <a:solidFill>
                    <a:srgbClr val="333399"/>
                  </a:solidFill>
                  <a:latin typeface="+mj-lt"/>
                </a:rPr>
                <a:t>- 30,0</a:t>
              </a:r>
              <a:endParaRPr lang="fr-FR" sz="1400" dirty="0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61470" name="Rectangle 37"/>
            <p:cNvSpPr>
              <a:spLocks noChangeArrowheads="1"/>
            </p:cNvSpPr>
            <p:nvPr/>
          </p:nvSpPr>
          <p:spPr bwMode="auto">
            <a:xfrm>
              <a:off x="2833512" y="3962522"/>
              <a:ext cx="416493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fr-FR" sz="1400" b="1" dirty="0">
                  <a:solidFill>
                    <a:srgbClr val="333399"/>
                  </a:solidFill>
                  <a:latin typeface="+mj-lt"/>
                </a:rPr>
                <a:t>- 13,5</a:t>
              </a:r>
              <a:endParaRPr lang="fr-FR" sz="1400" dirty="0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61472" name="Rectangle 39"/>
            <p:cNvSpPr>
              <a:spLocks noChangeArrowheads="1"/>
            </p:cNvSpPr>
            <p:nvPr/>
          </p:nvSpPr>
          <p:spPr bwMode="auto">
            <a:xfrm>
              <a:off x="4367808" y="4458885"/>
              <a:ext cx="461665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fr-FR" sz="1400" b="1" dirty="0">
                  <a:solidFill>
                    <a:srgbClr val="333399"/>
                  </a:solidFill>
                  <a:latin typeface="+mj-lt"/>
                </a:rPr>
                <a:t>-  27,6</a:t>
              </a:r>
              <a:endParaRPr lang="fr-FR" sz="1400" dirty="0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61474" name="Rectangle 41"/>
            <p:cNvSpPr>
              <a:spLocks noChangeArrowheads="1"/>
            </p:cNvSpPr>
            <p:nvPr/>
          </p:nvSpPr>
          <p:spPr bwMode="auto">
            <a:xfrm>
              <a:off x="5933442" y="5007878"/>
              <a:ext cx="416493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fr-FR" sz="1400" b="1" dirty="0">
                  <a:solidFill>
                    <a:srgbClr val="333399"/>
                  </a:solidFill>
                  <a:latin typeface="+mj-lt"/>
                </a:rPr>
                <a:t>- 41,0</a:t>
              </a:r>
              <a:endParaRPr lang="fr-FR" sz="1400" dirty="0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61475" name="Rectangle 42"/>
            <p:cNvSpPr>
              <a:spLocks noChangeArrowheads="1"/>
            </p:cNvSpPr>
            <p:nvPr/>
          </p:nvSpPr>
          <p:spPr bwMode="auto">
            <a:xfrm>
              <a:off x="1791409" y="3477955"/>
              <a:ext cx="284909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fr-FR" sz="1400" b="1" dirty="0">
                  <a:solidFill>
                    <a:srgbClr val="333399"/>
                  </a:solidFill>
                  <a:latin typeface="+mj-lt"/>
                </a:rPr>
                <a:t>-2,0</a:t>
              </a:r>
              <a:endParaRPr lang="fr-FR" sz="1400" dirty="0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61476" name="Rectangle 43"/>
            <p:cNvSpPr>
              <a:spLocks noChangeArrowheads="1"/>
            </p:cNvSpPr>
            <p:nvPr/>
          </p:nvSpPr>
          <p:spPr bwMode="auto">
            <a:xfrm>
              <a:off x="3352994" y="2767867"/>
              <a:ext cx="320939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fr-FR" sz="1400" b="1" dirty="0">
                  <a:solidFill>
                    <a:srgbClr val="333399"/>
                  </a:solidFill>
                  <a:latin typeface="+mj-lt"/>
                </a:rPr>
                <a:t>12,2</a:t>
              </a:r>
              <a:endParaRPr lang="fr-FR" sz="1400" dirty="0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61477" name="Rectangle 44"/>
            <p:cNvSpPr>
              <a:spLocks noChangeArrowheads="1"/>
            </p:cNvSpPr>
            <p:nvPr/>
          </p:nvSpPr>
          <p:spPr bwMode="auto">
            <a:xfrm>
              <a:off x="4905953" y="2394860"/>
              <a:ext cx="320939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fr-FR" sz="1400" b="1" dirty="0">
                  <a:solidFill>
                    <a:schemeClr val="bg1"/>
                  </a:solidFill>
                  <a:latin typeface="+mj-lt"/>
                </a:rPr>
                <a:t>29,1</a:t>
              </a:r>
              <a:endParaRPr lang="fr-FR" sz="1400" dirty="0">
                <a:solidFill>
                  <a:schemeClr val="bg1"/>
                </a:solidFill>
                <a:latin typeface="+mj-lt"/>
              </a:endParaRPr>
            </a:p>
          </p:txBody>
        </p:sp>
        <p:sp>
          <p:nvSpPr>
            <p:cNvPr id="61478" name="Rectangle 45"/>
            <p:cNvSpPr>
              <a:spLocks noChangeArrowheads="1"/>
            </p:cNvSpPr>
            <p:nvPr/>
          </p:nvSpPr>
          <p:spPr bwMode="auto">
            <a:xfrm>
              <a:off x="6470393" y="2474738"/>
              <a:ext cx="320939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fr-FR" sz="1400" b="1" dirty="0">
                  <a:solidFill>
                    <a:srgbClr val="333399"/>
                  </a:solidFill>
                  <a:latin typeface="+mj-lt"/>
                </a:rPr>
                <a:t>17,1</a:t>
              </a:r>
              <a:endParaRPr lang="fr-FR" sz="1400" dirty="0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61479" name="Rectangle 46"/>
            <p:cNvSpPr>
              <a:spLocks noChangeArrowheads="1"/>
            </p:cNvSpPr>
            <p:nvPr/>
          </p:nvSpPr>
          <p:spPr bwMode="auto">
            <a:xfrm>
              <a:off x="559090" y="5209105"/>
              <a:ext cx="54965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1400">
                  <a:solidFill>
                    <a:srgbClr val="000066"/>
                  </a:solidFill>
                  <a:latin typeface="+mj-lt"/>
                </a:rPr>
                <a:t>-</a:t>
              </a:r>
              <a:endParaRPr lang="fr-FR">
                <a:solidFill>
                  <a:srgbClr val="000066"/>
                </a:solidFill>
                <a:latin typeface="+mj-lt"/>
              </a:endParaRPr>
            </a:p>
          </p:txBody>
        </p:sp>
        <p:sp>
          <p:nvSpPr>
            <p:cNvPr id="61480" name="Rectangle 47"/>
            <p:cNvSpPr>
              <a:spLocks noChangeArrowheads="1"/>
            </p:cNvSpPr>
            <p:nvPr/>
          </p:nvSpPr>
          <p:spPr bwMode="auto">
            <a:xfrm>
              <a:off x="616240" y="5209105"/>
              <a:ext cx="181991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1400">
                  <a:solidFill>
                    <a:srgbClr val="000066"/>
                  </a:solidFill>
                  <a:latin typeface="+mj-lt"/>
                </a:rPr>
                <a:t>50</a:t>
              </a:r>
              <a:endParaRPr lang="fr-FR">
                <a:solidFill>
                  <a:srgbClr val="000066"/>
                </a:solidFill>
                <a:latin typeface="+mj-lt"/>
              </a:endParaRPr>
            </a:p>
          </p:txBody>
        </p:sp>
        <p:sp>
          <p:nvSpPr>
            <p:cNvPr id="61481" name="Rectangle 48"/>
            <p:cNvSpPr>
              <a:spLocks noChangeArrowheads="1"/>
            </p:cNvSpPr>
            <p:nvPr/>
          </p:nvSpPr>
          <p:spPr bwMode="auto">
            <a:xfrm>
              <a:off x="559090" y="4834455"/>
              <a:ext cx="54965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1400">
                  <a:solidFill>
                    <a:srgbClr val="000066"/>
                  </a:solidFill>
                  <a:latin typeface="+mj-lt"/>
                </a:rPr>
                <a:t>-</a:t>
              </a:r>
              <a:endParaRPr lang="fr-FR">
                <a:solidFill>
                  <a:srgbClr val="000066"/>
                </a:solidFill>
                <a:latin typeface="+mj-lt"/>
              </a:endParaRPr>
            </a:p>
          </p:txBody>
        </p:sp>
        <p:sp>
          <p:nvSpPr>
            <p:cNvPr id="61482" name="Rectangle 49"/>
            <p:cNvSpPr>
              <a:spLocks noChangeArrowheads="1"/>
            </p:cNvSpPr>
            <p:nvPr/>
          </p:nvSpPr>
          <p:spPr bwMode="auto">
            <a:xfrm>
              <a:off x="616240" y="4834455"/>
              <a:ext cx="181991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1400">
                  <a:solidFill>
                    <a:srgbClr val="000066"/>
                  </a:solidFill>
                  <a:latin typeface="+mj-lt"/>
                </a:rPr>
                <a:t>40</a:t>
              </a:r>
              <a:endParaRPr lang="fr-FR">
                <a:solidFill>
                  <a:srgbClr val="000066"/>
                </a:solidFill>
                <a:latin typeface="+mj-lt"/>
              </a:endParaRPr>
            </a:p>
          </p:txBody>
        </p:sp>
        <p:sp>
          <p:nvSpPr>
            <p:cNvPr id="61483" name="Rectangle 50"/>
            <p:cNvSpPr>
              <a:spLocks noChangeArrowheads="1"/>
            </p:cNvSpPr>
            <p:nvPr/>
          </p:nvSpPr>
          <p:spPr bwMode="auto">
            <a:xfrm>
              <a:off x="559090" y="4459805"/>
              <a:ext cx="54965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1400">
                  <a:solidFill>
                    <a:srgbClr val="000066"/>
                  </a:solidFill>
                  <a:latin typeface="+mj-lt"/>
                </a:rPr>
                <a:t>-</a:t>
              </a:r>
              <a:endParaRPr lang="fr-FR">
                <a:solidFill>
                  <a:srgbClr val="000066"/>
                </a:solidFill>
                <a:latin typeface="+mj-lt"/>
              </a:endParaRPr>
            </a:p>
          </p:txBody>
        </p:sp>
        <p:sp>
          <p:nvSpPr>
            <p:cNvPr id="61484" name="Rectangle 51"/>
            <p:cNvSpPr>
              <a:spLocks noChangeArrowheads="1"/>
            </p:cNvSpPr>
            <p:nvPr/>
          </p:nvSpPr>
          <p:spPr bwMode="auto">
            <a:xfrm>
              <a:off x="616240" y="4459805"/>
              <a:ext cx="181991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1400">
                  <a:solidFill>
                    <a:srgbClr val="000066"/>
                  </a:solidFill>
                  <a:latin typeface="+mj-lt"/>
                </a:rPr>
                <a:t>30</a:t>
              </a:r>
              <a:endParaRPr lang="fr-FR">
                <a:solidFill>
                  <a:srgbClr val="000066"/>
                </a:solidFill>
                <a:latin typeface="+mj-lt"/>
              </a:endParaRPr>
            </a:p>
          </p:txBody>
        </p:sp>
        <p:sp>
          <p:nvSpPr>
            <p:cNvPr id="61485" name="Rectangle 52"/>
            <p:cNvSpPr>
              <a:spLocks noChangeArrowheads="1"/>
            </p:cNvSpPr>
            <p:nvPr/>
          </p:nvSpPr>
          <p:spPr bwMode="auto">
            <a:xfrm>
              <a:off x="559090" y="4083567"/>
              <a:ext cx="54965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1400">
                  <a:solidFill>
                    <a:srgbClr val="000066"/>
                  </a:solidFill>
                  <a:latin typeface="+mj-lt"/>
                </a:rPr>
                <a:t>-</a:t>
              </a:r>
              <a:endParaRPr lang="fr-FR">
                <a:solidFill>
                  <a:srgbClr val="000066"/>
                </a:solidFill>
                <a:latin typeface="+mj-lt"/>
              </a:endParaRPr>
            </a:p>
          </p:txBody>
        </p:sp>
        <p:sp>
          <p:nvSpPr>
            <p:cNvPr id="61486" name="Rectangle 53"/>
            <p:cNvSpPr>
              <a:spLocks noChangeArrowheads="1"/>
            </p:cNvSpPr>
            <p:nvPr/>
          </p:nvSpPr>
          <p:spPr bwMode="auto">
            <a:xfrm>
              <a:off x="616240" y="4083567"/>
              <a:ext cx="181991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1400">
                  <a:solidFill>
                    <a:srgbClr val="000066"/>
                  </a:solidFill>
                  <a:latin typeface="+mj-lt"/>
                </a:rPr>
                <a:t>20</a:t>
              </a:r>
              <a:endParaRPr lang="fr-FR">
                <a:solidFill>
                  <a:srgbClr val="000066"/>
                </a:solidFill>
                <a:latin typeface="+mj-lt"/>
              </a:endParaRPr>
            </a:p>
          </p:txBody>
        </p:sp>
        <p:sp>
          <p:nvSpPr>
            <p:cNvPr id="61487" name="Rectangle 54"/>
            <p:cNvSpPr>
              <a:spLocks noChangeArrowheads="1"/>
            </p:cNvSpPr>
            <p:nvPr/>
          </p:nvSpPr>
          <p:spPr bwMode="auto">
            <a:xfrm>
              <a:off x="559090" y="3708917"/>
              <a:ext cx="54965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1400">
                  <a:solidFill>
                    <a:srgbClr val="000066"/>
                  </a:solidFill>
                  <a:latin typeface="+mj-lt"/>
                </a:rPr>
                <a:t>-</a:t>
              </a:r>
              <a:endParaRPr lang="fr-FR">
                <a:solidFill>
                  <a:srgbClr val="000066"/>
                </a:solidFill>
                <a:latin typeface="+mj-lt"/>
              </a:endParaRPr>
            </a:p>
          </p:txBody>
        </p:sp>
        <p:sp>
          <p:nvSpPr>
            <p:cNvPr id="61488" name="Rectangle 55"/>
            <p:cNvSpPr>
              <a:spLocks noChangeArrowheads="1"/>
            </p:cNvSpPr>
            <p:nvPr/>
          </p:nvSpPr>
          <p:spPr bwMode="auto">
            <a:xfrm>
              <a:off x="616240" y="3708917"/>
              <a:ext cx="181991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1400">
                  <a:solidFill>
                    <a:srgbClr val="000066"/>
                  </a:solidFill>
                  <a:latin typeface="+mj-lt"/>
                </a:rPr>
                <a:t>10</a:t>
              </a:r>
              <a:endParaRPr lang="fr-FR">
                <a:solidFill>
                  <a:srgbClr val="000066"/>
                </a:solidFill>
                <a:latin typeface="+mj-lt"/>
              </a:endParaRPr>
            </a:p>
          </p:txBody>
        </p:sp>
        <p:sp>
          <p:nvSpPr>
            <p:cNvPr id="61489" name="Rectangle 56"/>
            <p:cNvSpPr>
              <a:spLocks noChangeArrowheads="1"/>
            </p:cNvSpPr>
            <p:nvPr/>
          </p:nvSpPr>
          <p:spPr bwMode="auto">
            <a:xfrm>
              <a:off x="708315" y="3334267"/>
              <a:ext cx="90995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1400">
                  <a:solidFill>
                    <a:srgbClr val="000066"/>
                  </a:solidFill>
                  <a:latin typeface="+mj-lt"/>
                </a:rPr>
                <a:t>0</a:t>
              </a:r>
              <a:endParaRPr lang="fr-FR">
                <a:solidFill>
                  <a:srgbClr val="000066"/>
                </a:solidFill>
                <a:latin typeface="+mj-lt"/>
              </a:endParaRPr>
            </a:p>
          </p:txBody>
        </p:sp>
        <p:sp>
          <p:nvSpPr>
            <p:cNvPr id="61490" name="Rectangle 57"/>
            <p:cNvSpPr>
              <a:spLocks noChangeArrowheads="1"/>
            </p:cNvSpPr>
            <p:nvPr/>
          </p:nvSpPr>
          <p:spPr bwMode="auto">
            <a:xfrm>
              <a:off x="616240" y="2958030"/>
              <a:ext cx="181991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1400">
                  <a:solidFill>
                    <a:srgbClr val="000066"/>
                  </a:solidFill>
                  <a:latin typeface="+mj-lt"/>
                </a:rPr>
                <a:t>10</a:t>
              </a:r>
              <a:endParaRPr lang="fr-FR">
                <a:solidFill>
                  <a:srgbClr val="000066"/>
                </a:solidFill>
                <a:latin typeface="+mj-lt"/>
              </a:endParaRPr>
            </a:p>
          </p:txBody>
        </p:sp>
        <p:sp>
          <p:nvSpPr>
            <p:cNvPr id="61491" name="Rectangle 58"/>
            <p:cNvSpPr>
              <a:spLocks noChangeArrowheads="1"/>
            </p:cNvSpPr>
            <p:nvPr/>
          </p:nvSpPr>
          <p:spPr bwMode="auto">
            <a:xfrm>
              <a:off x="616240" y="2583380"/>
              <a:ext cx="181991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1400">
                  <a:solidFill>
                    <a:srgbClr val="000066"/>
                  </a:solidFill>
                  <a:latin typeface="+mj-lt"/>
                </a:rPr>
                <a:t>20</a:t>
              </a:r>
              <a:endParaRPr lang="fr-FR">
                <a:solidFill>
                  <a:srgbClr val="000066"/>
                </a:solidFill>
                <a:latin typeface="+mj-lt"/>
              </a:endParaRPr>
            </a:p>
          </p:txBody>
        </p:sp>
        <p:sp>
          <p:nvSpPr>
            <p:cNvPr id="61492" name="Rectangle 59"/>
            <p:cNvSpPr>
              <a:spLocks noChangeArrowheads="1"/>
            </p:cNvSpPr>
            <p:nvPr/>
          </p:nvSpPr>
          <p:spPr bwMode="auto">
            <a:xfrm>
              <a:off x="616240" y="2208730"/>
              <a:ext cx="181991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1400" dirty="0">
                  <a:solidFill>
                    <a:srgbClr val="000066"/>
                  </a:solidFill>
                  <a:latin typeface="+mj-lt"/>
                </a:rPr>
                <a:t>30</a:t>
              </a:r>
              <a:endParaRPr lang="fr-FR" dirty="0">
                <a:solidFill>
                  <a:srgbClr val="000066"/>
                </a:solidFill>
                <a:latin typeface="+mj-lt"/>
              </a:endParaRPr>
            </a:p>
          </p:txBody>
        </p:sp>
        <p:sp>
          <p:nvSpPr>
            <p:cNvPr id="61493" name="Rectangle 60"/>
            <p:cNvSpPr>
              <a:spLocks noChangeArrowheads="1"/>
            </p:cNvSpPr>
            <p:nvPr/>
          </p:nvSpPr>
          <p:spPr bwMode="auto">
            <a:xfrm>
              <a:off x="1544928" y="2012815"/>
              <a:ext cx="378910" cy="246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1600" b="1" dirty="0">
                  <a:solidFill>
                    <a:srgbClr val="000066"/>
                  </a:solidFill>
                  <a:latin typeface="Calibri" pitchFamily="34" charset="0"/>
                </a:rPr>
                <a:t>P/Cr </a:t>
              </a:r>
              <a:endParaRPr lang="fr-FR" sz="2000" b="1" dirty="0">
                <a:solidFill>
                  <a:srgbClr val="000066"/>
                </a:solidFill>
              </a:endParaRPr>
            </a:p>
          </p:txBody>
        </p:sp>
        <p:sp>
          <p:nvSpPr>
            <p:cNvPr id="61494" name="Rectangle 61"/>
            <p:cNvSpPr>
              <a:spLocks noChangeArrowheads="1"/>
            </p:cNvSpPr>
            <p:nvPr/>
          </p:nvSpPr>
          <p:spPr bwMode="auto">
            <a:xfrm>
              <a:off x="3078453" y="2012815"/>
              <a:ext cx="567363" cy="246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1600" b="1" dirty="0" err="1">
                  <a:solidFill>
                    <a:srgbClr val="000066"/>
                  </a:solidFill>
                  <a:latin typeface="Calibri" pitchFamily="34" charset="0"/>
                </a:rPr>
                <a:t>Alb</a:t>
              </a:r>
              <a:r>
                <a:rPr lang="fr-FR" sz="1600" b="1" dirty="0">
                  <a:solidFill>
                    <a:srgbClr val="000066"/>
                  </a:solidFill>
                  <a:latin typeface="Calibri" pitchFamily="34" charset="0"/>
                </a:rPr>
                <a:t>/Cr</a:t>
              </a:r>
              <a:endParaRPr lang="fr-FR" sz="2000" b="1" dirty="0">
                <a:solidFill>
                  <a:srgbClr val="000066"/>
                </a:solidFill>
              </a:endParaRPr>
            </a:p>
          </p:txBody>
        </p:sp>
        <p:sp>
          <p:nvSpPr>
            <p:cNvPr id="61495" name="Rectangle 62"/>
            <p:cNvSpPr>
              <a:spLocks noChangeArrowheads="1"/>
            </p:cNvSpPr>
            <p:nvPr/>
          </p:nvSpPr>
          <p:spPr bwMode="auto">
            <a:xfrm>
              <a:off x="4453978" y="2012815"/>
              <a:ext cx="609442" cy="246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1600" b="1" dirty="0">
                  <a:solidFill>
                    <a:srgbClr val="000066"/>
                  </a:solidFill>
                  <a:latin typeface="Calibri" pitchFamily="34" charset="0"/>
                </a:rPr>
                <a:t>RBP/Cr </a:t>
              </a:r>
              <a:endParaRPr lang="fr-FR" sz="2000" b="1" dirty="0">
                <a:solidFill>
                  <a:srgbClr val="000066"/>
                </a:solidFill>
              </a:endParaRPr>
            </a:p>
          </p:txBody>
        </p:sp>
        <p:sp>
          <p:nvSpPr>
            <p:cNvPr id="61496" name="Rectangle 63"/>
            <p:cNvSpPr>
              <a:spLocks noChangeArrowheads="1"/>
            </p:cNvSpPr>
            <p:nvPr/>
          </p:nvSpPr>
          <p:spPr bwMode="auto">
            <a:xfrm>
              <a:off x="5954818" y="2012815"/>
              <a:ext cx="796392" cy="246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1600" b="1" dirty="0">
                  <a:solidFill>
                    <a:srgbClr val="000066"/>
                  </a:solidFill>
                  <a:latin typeface="Symbol" pitchFamily="18" charset="2"/>
                </a:rPr>
                <a:t>b</a:t>
              </a:r>
              <a:r>
                <a:rPr lang="fr-FR" sz="1600" b="1" dirty="0">
                  <a:solidFill>
                    <a:srgbClr val="000066"/>
                  </a:solidFill>
                  <a:latin typeface="Calibri" pitchFamily="34" charset="0"/>
                </a:rPr>
                <a:t>2MG/Cr</a:t>
              </a:r>
              <a:endParaRPr lang="fr-FR" sz="2000" b="1" dirty="0">
                <a:solidFill>
                  <a:srgbClr val="000066"/>
                </a:solidFill>
              </a:endParaRPr>
            </a:p>
          </p:txBody>
        </p:sp>
        <p:sp>
          <p:nvSpPr>
            <p:cNvPr id="4" name="Rectangle 3"/>
            <p:cNvSpPr/>
            <p:nvPr/>
          </p:nvSpPr>
          <p:spPr>
            <a:xfrm>
              <a:off x="7160083" y="4620780"/>
              <a:ext cx="1058152" cy="30777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fr-FR" sz="1400" dirty="0">
                  <a:solidFill>
                    <a:srgbClr val="000066"/>
                  </a:solidFill>
                </a:rPr>
                <a:t>* p &lt; 0,001</a:t>
              </a:r>
            </a:p>
          </p:txBody>
        </p:sp>
        <p:sp>
          <p:nvSpPr>
            <p:cNvPr id="5" name="ZoneTexte 4"/>
            <p:cNvSpPr txBox="1"/>
            <p:nvPr/>
          </p:nvSpPr>
          <p:spPr>
            <a:xfrm>
              <a:off x="1567335" y="2236186"/>
              <a:ext cx="27449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dirty="0">
                  <a:solidFill>
                    <a:srgbClr val="333399"/>
                  </a:solidFill>
                </a:rPr>
                <a:t>*</a:t>
              </a:r>
            </a:p>
          </p:txBody>
        </p:sp>
        <p:sp>
          <p:nvSpPr>
            <p:cNvPr id="63" name="ZoneTexte 62"/>
            <p:cNvSpPr txBox="1"/>
            <p:nvPr/>
          </p:nvSpPr>
          <p:spPr>
            <a:xfrm>
              <a:off x="6271536" y="2236186"/>
              <a:ext cx="27449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dirty="0">
                  <a:solidFill>
                    <a:srgbClr val="333399"/>
                  </a:solidFill>
                </a:rPr>
                <a:t>*</a:t>
              </a:r>
            </a:p>
          </p:txBody>
        </p:sp>
        <p:sp>
          <p:nvSpPr>
            <p:cNvPr id="64" name="ZoneTexte 63"/>
            <p:cNvSpPr txBox="1"/>
            <p:nvPr/>
          </p:nvSpPr>
          <p:spPr>
            <a:xfrm>
              <a:off x="4674745" y="2236186"/>
              <a:ext cx="27449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dirty="0">
                  <a:solidFill>
                    <a:srgbClr val="333399"/>
                  </a:solidFill>
                </a:rPr>
                <a:t>*</a:t>
              </a:r>
            </a:p>
          </p:txBody>
        </p:sp>
        <p:sp>
          <p:nvSpPr>
            <p:cNvPr id="65" name="ZoneTexte 64"/>
            <p:cNvSpPr txBox="1"/>
            <p:nvPr/>
          </p:nvSpPr>
          <p:spPr>
            <a:xfrm>
              <a:off x="3135073" y="2236186"/>
              <a:ext cx="27449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dirty="0">
                  <a:solidFill>
                    <a:srgbClr val="333399"/>
                  </a:solidFill>
                </a:rPr>
                <a:t>*</a:t>
              </a:r>
            </a:p>
          </p:txBody>
        </p:sp>
        <p:sp>
          <p:nvSpPr>
            <p:cNvPr id="67" name="AutoShape 165"/>
            <p:cNvSpPr>
              <a:spLocks noChangeArrowheads="1"/>
            </p:cNvSpPr>
            <p:nvPr/>
          </p:nvSpPr>
          <p:spPr bwMode="auto">
            <a:xfrm>
              <a:off x="7126058" y="2255528"/>
              <a:ext cx="1529162" cy="555908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solidFill>
                <a:srgbClr val="D0D0F0"/>
              </a:solidFill>
              <a:round/>
              <a:headEnd/>
              <a:tailEnd/>
            </a:ln>
            <a:effectLst>
              <a:prstShdw prst="shdw17" dist="17961" dir="2700000">
                <a:srgbClr val="7D7D90">
                  <a:alpha val="74997"/>
                </a:srgbClr>
              </a:prstShdw>
            </a:effec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CC3300"/>
                </a:buClr>
                <a:buFont typeface="Wingdings" panose="05000000000000000000" pitchFamily="2" charset="2"/>
                <a:buChar char="§"/>
                <a:defRPr sz="2000">
                  <a:solidFill>
                    <a:srgbClr val="CC3300"/>
                  </a:solidFill>
                  <a:latin typeface="Arial" panose="020B0604020202020204" pitchFamily="34" charset="0"/>
                  <a:ea typeface="ＭＳ Ｐゴシック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CC3300"/>
                </a:buClr>
                <a:buChar char="–"/>
                <a:defRPr sz="28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2pPr>
              <a:lvl3pPr marL="1143000" indent="-228600">
                <a:spcBef>
                  <a:spcPct val="20000"/>
                </a:spcBef>
                <a:buClr>
                  <a:srgbClr val="CC3300"/>
                </a:buClr>
                <a:buChar char="•"/>
                <a:defRPr sz="16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CC3300"/>
                </a:buClr>
                <a:buChar char="–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CC3300"/>
                </a:buClr>
                <a:buChar char="»"/>
                <a:defRPr sz="1400">
                  <a:solidFill>
                    <a:srgbClr val="000066"/>
                  </a:solidFill>
                  <a:latin typeface="Arial" panose="020B0604020202020204" pitchFamily="34" charset="0"/>
                  <a:ea typeface="ＭＳ Ｐゴシック" charset="-128"/>
                </a:defRPr>
              </a:lvl9pPr>
            </a:lstStyle>
            <a:p>
              <a:pPr defTabSz="914400" eaLnBrk="1" hangingPunct="1">
                <a:spcBef>
                  <a:spcPct val="0"/>
                </a:spcBef>
                <a:buClrTx/>
                <a:buFontTx/>
                <a:buNone/>
              </a:pPr>
              <a:endParaRPr lang="fr-FR" altLang="fr-FR" sz="2800">
                <a:solidFill>
                  <a:srgbClr val="000066"/>
                </a:solidFill>
              </a:endParaRPr>
            </a:p>
          </p:txBody>
        </p:sp>
        <p:sp>
          <p:nvSpPr>
            <p:cNvPr id="69" name="Rectangle 56"/>
            <p:cNvSpPr>
              <a:spLocks noChangeArrowheads="1"/>
            </p:cNvSpPr>
            <p:nvPr/>
          </p:nvSpPr>
          <p:spPr bwMode="auto">
            <a:xfrm>
              <a:off x="7206964" y="2347099"/>
              <a:ext cx="144000" cy="144000"/>
            </a:xfrm>
            <a:prstGeom prst="rect">
              <a:avLst/>
            </a:prstGeom>
            <a:solidFill>
              <a:srgbClr val="6338A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72" name="Rectangle 57"/>
            <p:cNvSpPr>
              <a:spLocks noChangeArrowheads="1"/>
            </p:cNvSpPr>
            <p:nvPr/>
          </p:nvSpPr>
          <p:spPr bwMode="auto">
            <a:xfrm>
              <a:off x="7441156" y="2301063"/>
              <a:ext cx="1146848" cy="246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1600" b="1" dirty="0">
                  <a:solidFill>
                    <a:srgbClr val="333399"/>
                  </a:solidFill>
                  <a:latin typeface="+mj-lt"/>
                </a:rPr>
                <a:t>RPV/FTC/TAF </a:t>
              </a:r>
              <a:endParaRPr lang="fr-FR" sz="2000" b="1" dirty="0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73" name="Rectangle 59"/>
            <p:cNvSpPr>
              <a:spLocks noChangeArrowheads="1"/>
            </p:cNvSpPr>
            <p:nvPr/>
          </p:nvSpPr>
          <p:spPr bwMode="auto">
            <a:xfrm>
              <a:off x="7206964" y="2594945"/>
              <a:ext cx="144000" cy="144000"/>
            </a:xfrm>
            <a:prstGeom prst="rect">
              <a:avLst/>
            </a:prstGeom>
            <a:solidFill>
              <a:srgbClr val="008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74" name="Rectangle 60"/>
            <p:cNvSpPr>
              <a:spLocks noChangeArrowheads="1"/>
            </p:cNvSpPr>
            <p:nvPr/>
          </p:nvSpPr>
          <p:spPr bwMode="auto">
            <a:xfrm>
              <a:off x="7441156" y="2552083"/>
              <a:ext cx="1121401" cy="246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1600" b="1" dirty="0">
                  <a:solidFill>
                    <a:srgbClr val="333399"/>
                  </a:solidFill>
                  <a:latin typeface="+mj-lt"/>
                </a:rPr>
                <a:t>EFV/FTC/TDF</a:t>
              </a:r>
              <a:endParaRPr lang="fr-FR" sz="2000" b="1" dirty="0">
                <a:solidFill>
                  <a:srgbClr val="333399"/>
                </a:solidFill>
                <a:latin typeface="+mj-lt"/>
              </a:endParaRPr>
            </a:p>
          </p:txBody>
        </p:sp>
      </p:grpSp>
      <p:sp>
        <p:nvSpPr>
          <p:cNvPr id="11" name="ZoneTexte 10"/>
          <p:cNvSpPr txBox="1"/>
          <p:nvPr/>
        </p:nvSpPr>
        <p:spPr>
          <a:xfrm>
            <a:off x="-705590" y="4780754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r-FR" dirty="0"/>
          </a:p>
        </p:txBody>
      </p:sp>
      <p:sp>
        <p:nvSpPr>
          <p:cNvPr id="66" name="AutoShape 162"/>
          <p:cNvSpPr>
            <a:spLocks noChangeArrowheads="1"/>
          </p:cNvSpPr>
          <p:nvPr/>
        </p:nvSpPr>
        <p:spPr bwMode="auto">
          <a:xfrm>
            <a:off x="0" y="6570663"/>
            <a:ext cx="1258888" cy="28733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>
            <a:noFill/>
          </a:ln>
          <a:effectLst>
            <a:prstShdw prst="shdw17" dist="17961" dir="2700000">
              <a:srgbClr val="888894">
                <a:alpha val="74997"/>
              </a:srgbClr>
            </a:prst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3300"/>
              </a:buClr>
              <a:buFont typeface="Wingdings" panose="05000000000000000000" pitchFamily="2" charset="2"/>
              <a:buChar char="§"/>
              <a:defRPr sz="2000">
                <a:solidFill>
                  <a:srgbClr val="CC3300"/>
                </a:solidFill>
                <a:latin typeface="Arial" panose="020B0604020202020204" pitchFamily="34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9pPr>
          </a:lstStyle>
          <a:p>
            <a:pPr algn="ctr" defTabSz="914400"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fr-FR" sz="1200" b="1" i="1" dirty="0">
                <a:solidFill>
                  <a:srgbClr val="333399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GS-US-366-1160</a:t>
            </a:r>
          </a:p>
        </p:txBody>
      </p:sp>
      <p:sp>
        <p:nvSpPr>
          <p:cNvPr id="68" name="ZoneTexte 69"/>
          <p:cNvSpPr txBox="1">
            <a:spLocks noChangeArrowheads="1"/>
          </p:cNvSpPr>
          <p:nvPr/>
        </p:nvSpPr>
        <p:spPr bwMode="auto">
          <a:xfrm>
            <a:off x="4568693" y="6542088"/>
            <a:ext cx="4532445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CC3300"/>
              </a:buClr>
              <a:buFont typeface="Wingdings" panose="05000000000000000000" pitchFamily="2" charset="2"/>
              <a:buChar char="§"/>
              <a:defRPr sz="2000">
                <a:solidFill>
                  <a:srgbClr val="CC3300"/>
                </a:solidFill>
                <a:latin typeface="Arial" panose="020B0604020202020204" pitchFamily="34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9pPr>
          </a:lstStyle>
          <a:p>
            <a:pPr algn="r" defTabSz="914400" eaLnBrk="1" hangingPunct="1">
              <a:spcBef>
                <a:spcPct val="0"/>
              </a:spcBef>
              <a:buClrTx/>
              <a:buFontTx/>
              <a:buNone/>
            </a:pPr>
            <a:r>
              <a:rPr lang="fr-FR" altLang="fr-FR" sz="1200" i="1" dirty="0"/>
              <a:t>De </a:t>
            </a:r>
            <a:r>
              <a:rPr lang="fr-FR" altLang="fr-FR" sz="1200" i="1" dirty="0" err="1"/>
              <a:t>Jesus</a:t>
            </a:r>
            <a:r>
              <a:rPr lang="fr-FR" altLang="fr-FR" sz="1200" i="1" dirty="0"/>
              <a:t> E. Lancet HIV 2017; 4:e205-13</a:t>
            </a:r>
            <a:endParaRPr lang="en-GB" altLang="fr-FR" sz="1200" i="1" dirty="0"/>
          </a:p>
        </p:txBody>
      </p:sp>
      <p:sp>
        <p:nvSpPr>
          <p:cNvPr id="70" name="Titre 1"/>
          <p:cNvSpPr>
            <a:spLocks noGrp="1"/>
          </p:cNvSpPr>
          <p:nvPr>
            <p:ph type="title"/>
          </p:nvPr>
        </p:nvSpPr>
        <p:spPr>
          <a:xfrm>
            <a:off x="50800" y="44450"/>
            <a:ext cx="8193088" cy="1106488"/>
          </a:xfrm>
        </p:spPr>
        <p:txBody>
          <a:bodyPr/>
          <a:lstStyle/>
          <a:p>
            <a:r>
              <a:rPr lang="fr-FR" sz="3200" dirty="0">
                <a:ea typeface="ＭＳ Ｐゴシック" pitchFamily="-65" charset="-128"/>
                <a:cs typeface="ＭＳ Ｐゴシック" pitchFamily="-65" charset="-128"/>
              </a:rPr>
              <a:t>Etude GS-US-366-1160 : switch EFV/FTC/TDF </a:t>
            </a:r>
            <a:br>
              <a:rPr lang="fr-FR" sz="3200" dirty="0">
                <a:ea typeface="ＭＳ Ｐゴシック" pitchFamily="-65" charset="-128"/>
                <a:cs typeface="ＭＳ Ｐゴシック" pitchFamily="-65" charset="-128"/>
              </a:rPr>
            </a:br>
            <a:r>
              <a:rPr lang="fr-FR" sz="3200" dirty="0">
                <a:ea typeface="ＭＳ Ｐゴシック" pitchFamily="-65" charset="-128"/>
                <a:cs typeface="ＭＳ Ｐゴシック" pitchFamily="-65" charset="-128"/>
              </a:rPr>
              <a:t>pour RPV/FTC/TAF</a:t>
            </a:r>
            <a:endParaRPr lang="fr-FR" sz="3200" dirty="0"/>
          </a:p>
        </p:txBody>
      </p:sp>
      <p:sp>
        <p:nvSpPr>
          <p:cNvPr id="71" name="ZoneTexte 1"/>
          <p:cNvSpPr txBox="1">
            <a:spLocks noChangeArrowheads="1"/>
          </p:cNvSpPr>
          <p:nvPr/>
        </p:nvSpPr>
        <p:spPr bwMode="auto">
          <a:xfrm>
            <a:off x="1051256" y="4799340"/>
            <a:ext cx="471661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 dirty="0">
                <a:solidFill>
                  <a:srgbClr val="000066"/>
                </a:solidFill>
                <a:latin typeface="+mj-lt"/>
              </a:rPr>
              <a:t>Cr : </a:t>
            </a:r>
            <a:r>
              <a:rPr lang="en-US" sz="1400" dirty="0" err="1">
                <a:solidFill>
                  <a:srgbClr val="000066"/>
                </a:solidFill>
                <a:latin typeface="+mj-lt"/>
              </a:rPr>
              <a:t>créatininurie</a:t>
            </a:r>
            <a:r>
              <a:rPr lang="en-US" sz="1400" dirty="0">
                <a:solidFill>
                  <a:srgbClr val="000066"/>
                </a:solidFill>
                <a:latin typeface="+mj-lt"/>
              </a:rPr>
              <a:t> ; P : </a:t>
            </a:r>
            <a:r>
              <a:rPr lang="en-US" sz="1400" dirty="0" err="1">
                <a:solidFill>
                  <a:srgbClr val="000066"/>
                </a:solidFill>
                <a:latin typeface="+mj-lt"/>
              </a:rPr>
              <a:t>protéinurie</a:t>
            </a:r>
            <a:r>
              <a:rPr lang="en-US" sz="1400" dirty="0">
                <a:solidFill>
                  <a:srgbClr val="000066"/>
                </a:solidFill>
                <a:latin typeface="+mj-lt"/>
              </a:rPr>
              <a:t> ; Alb : </a:t>
            </a:r>
            <a:r>
              <a:rPr lang="en-US" sz="1400" dirty="0" err="1">
                <a:solidFill>
                  <a:srgbClr val="000066"/>
                </a:solidFill>
                <a:latin typeface="+mj-lt"/>
              </a:rPr>
              <a:t>albuminurie</a:t>
            </a:r>
            <a:r>
              <a:rPr lang="en-US" sz="1400" dirty="0">
                <a:solidFill>
                  <a:srgbClr val="000066"/>
                </a:solidFill>
                <a:latin typeface="+mj-lt"/>
              </a:rPr>
              <a:t> ; </a:t>
            </a:r>
            <a:br>
              <a:rPr lang="en-US" sz="1400" dirty="0">
                <a:solidFill>
                  <a:srgbClr val="000066"/>
                </a:solidFill>
                <a:latin typeface="+mj-lt"/>
              </a:rPr>
            </a:br>
            <a:r>
              <a:rPr lang="en-US" sz="1400" dirty="0">
                <a:solidFill>
                  <a:srgbClr val="000066"/>
                </a:solidFill>
                <a:latin typeface="+mj-lt"/>
              </a:rPr>
              <a:t>RBP : retinol binding </a:t>
            </a:r>
            <a:r>
              <a:rPr lang="en-US" sz="1400" dirty="0" err="1">
                <a:solidFill>
                  <a:srgbClr val="000066"/>
                </a:solidFill>
                <a:latin typeface="+mj-lt"/>
              </a:rPr>
              <a:t>protéine</a:t>
            </a:r>
            <a:r>
              <a:rPr lang="en-US" sz="1400" dirty="0">
                <a:solidFill>
                  <a:srgbClr val="000066"/>
                </a:solidFill>
                <a:latin typeface="+mj-lt"/>
              </a:rPr>
              <a:t> ; </a:t>
            </a:r>
            <a:r>
              <a:rPr lang="fr-FR" sz="1400" dirty="0">
                <a:solidFill>
                  <a:srgbClr val="000066"/>
                </a:solidFill>
                <a:latin typeface="Symbol" pitchFamily="18" charset="2"/>
              </a:rPr>
              <a:t>b</a:t>
            </a:r>
            <a:r>
              <a:rPr lang="fr-FR" sz="1400" dirty="0">
                <a:solidFill>
                  <a:srgbClr val="000066"/>
                </a:solidFill>
                <a:latin typeface="Calibri" pitchFamily="34" charset="0"/>
              </a:rPr>
              <a:t>2MG : béta-2 </a:t>
            </a:r>
            <a:r>
              <a:rPr lang="fr-FR" sz="1400" dirty="0" err="1">
                <a:solidFill>
                  <a:srgbClr val="000066"/>
                </a:solidFill>
                <a:latin typeface="Calibri" pitchFamily="34" charset="0"/>
              </a:rPr>
              <a:t>microglobinurie</a:t>
            </a:r>
            <a:endParaRPr lang="en-US" sz="1400" dirty="0">
              <a:solidFill>
                <a:srgbClr val="000066"/>
              </a:solidFill>
              <a:latin typeface="+mj-lt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945427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6" name="Text Box 2"/>
          <p:cNvSpPr txBox="1">
            <a:spLocks noChangeArrowheads="1"/>
          </p:cNvSpPr>
          <p:nvPr/>
        </p:nvSpPr>
        <p:spPr bwMode="auto">
          <a:xfrm>
            <a:off x="0" y="1158400"/>
            <a:ext cx="9144000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fr-FR" sz="2200" b="1" dirty="0">
                <a:solidFill>
                  <a:srgbClr val="CC3300"/>
                </a:solidFill>
                <a:latin typeface="Calibri" pitchFamily="34" charset="0"/>
                <a:ea typeface="MS PGothic" pitchFamily="34" charset="-128"/>
              </a:rPr>
              <a:t>% moyen de modification de la densité minérale osseuse à S48 (%, IC 95 %)</a:t>
            </a:r>
          </a:p>
        </p:txBody>
      </p:sp>
      <p:sp>
        <p:nvSpPr>
          <p:cNvPr id="3" name="ZoneTexte 2"/>
          <p:cNvSpPr txBox="1"/>
          <p:nvPr/>
        </p:nvSpPr>
        <p:spPr>
          <a:xfrm>
            <a:off x="4329854" y="5792856"/>
            <a:ext cx="116154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dirty="0">
                <a:solidFill>
                  <a:srgbClr val="000066"/>
                </a:solidFill>
              </a:rPr>
              <a:t>p = 0,0037</a:t>
            </a:r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73518090"/>
              </p:ext>
            </p:extLst>
          </p:nvPr>
        </p:nvGraphicFramePr>
        <p:xfrm>
          <a:off x="422531" y="5554536"/>
          <a:ext cx="3482903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5157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03133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fr-FR" sz="1600" b="1" dirty="0">
                          <a:solidFill>
                            <a:schemeClr val="bg1"/>
                          </a:solidFill>
                          <a:latin typeface="+mj-lt"/>
                        </a:rPr>
                        <a:t>RPV</a:t>
                      </a:r>
                      <a:r>
                        <a:rPr lang="fr-FR" sz="1600" b="1">
                          <a:solidFill>
                            <a:schemeClr val="bg1"/>
                          </a:solidFill>
                          <a:latin typeface="+mj-lt"/>
                        </a:rPr>
                        <a:t>/FTC/</a:t>
                      </a:r>
                      <a:r>
                        <a:rPr lang="fr-FR" sz="1600" b="1" dirty="0">
                          <a:solidFill>
                            <a:schemeClr val="bg1"/>
                          </a:solidFill>
                          <a:latin typeface="+mj-lt"/>
                        </a:rPr>
                        <a:t>TAF</a:t>
                      </a:r>
                    </a:p>
                  </a:txBody>
                  <a:tcPr anchor="ctr">
                    <a:solidFill>
                      <a:srgbClr val="6338A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b="0" dirty="0">
                          <a:solidFill>
                            <a:srgbClr val="000066"/>
                          </a:solidFill>
                        </a:rPr>
                        <a:t>n = 15</a:t>
                      </a:r>
                    </a:p>
                  </a:txBody>
                  <a:tcPr anchor="ctr"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1600" b="1" dirty="0">
                          <a:solidFill>
                            <a:schemeClr val="bg1"/>
                          </a:solidFill>
                          <a:latin typeface="+mj-lt"/>
                        </a:rPr>
                        <a:t>EFV/FTC/TDF</a:t>
                      </a:r>
                    </a:p>
                  </a:txBody>
                  <a:tcPr anchor="ctr"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b="0" dirty="0">
                          <a:solidFill>
                            <a:srgbClr val="000066"/>
                          </a:solidFill>
                        </a:rPr>
                        <a:t>n</a:t>
                      </a:r>
                      <a:r>
                        <a:rPr lang="fr-FR" sz="1600" b="0" baseline="0" dirty="0">
                          <a:solidFill>
                            <a:srgbClr val="000066"/>
                          </a:solidFill>
                        </a:rPr>
                        <a:t> = 9</a:t>
                      </a:r>
                      <a:endParaRPr lang="fr-FR" sz="1600" b="0" dirty="0">
                        <a:solidFill>
                          <a:srgbClr val="000066"/>
                        </a:solidFill>
                      </a:endParaRPr>
                    </a:p>
                  </a:txBody>
                  <a:tcPr anchor="ctr"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graphicFrame>
        <p:nvGraphicFramePr>
          <p:cNvPr id="105" name="Tableau 10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7967448"/>
              </p:ext>
            </p:extLst>
          </p:nvPr>
        </p:nvGraphicFramePr>
        <p:xfrm>
          <a:off x="5849633" y="5554536"/>
          <a:ext cx="2349744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4974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1600" b="0" dirty="0">
                          <a:solidFill>
                            <a:srgbClr val="000066"/>
                          </a:solidFill>
                        </a:rPr>
                        <a:t>n</a:t>
                      </a:r>
                      <a:r>
                        <a:rPr lang="fr-FR" sz="1600" b="0" baseline="0" dirty="0">
                          <a:solidFill>
                            <a:srgbClr val="000066"/>
                          </a:solidFill>
                        </a:rPr>
                        <a:t> = 27</a:t>
                      </a:r>
                      <a:endParaRPr lang="fr-FR" sz="1600" b="0" dirty="0">
                        <a:solidFill>
                          <a:srgbClr val="000066"/>
                        </a:solidFill>
                      </a:endParaRPr>
                    </a:p>
                  </a:txBody>
                  <a:tcPr anchor="ctr"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1600" b="0" dirty="0">
                          <a:solidFill>
                            <a:srgbClr val="000066"/>
                          </a:solidFill>
                        </a:rPr>
                        <a:t>n</a:t>
                      </a:r>
                      <a:r>
                        <a:rPr lang="fr-FR" sz="1600" b="0" baseline="0" dirty="0">
                          <a:solidFill>
                            <a:srgbClr val="000066"/>
                          </a:solidFill>
                        </a:rPr>
                        <a:t> = 6</a:t>
                      </a:r>
                      <a:endParaRPr lang="fr-FR" sz="1600" b="0" dirty="0">
                        <a:solidFill>
                          <a:srgbClr val="000066"/>
                        </a:solidFill>
                      </a:endParaRPr>
                    </a:p>
                  </a:txBody>
                  <a:tcPr anchor="ctr"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sp>
        <p:nvSpPr>
          <p:cNvPr id="59401" name="Rectangle 59400"/>
          <p:cNvSpPr/>
          <p:nvPr/>
        </p:nvSpPr>
        <p:spPr>
          <a:xfrm>
            <a:off x="2799971" y="1730631"/>
            <a:ext cx="98479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000" b="1" dirty="0">
                <a:solidFill>
                  <a:srgbClr val="CC3300"/>
                </a:solidFill>
                <a:latin typeface="Calibri" pitchFamily="34" charset="0"/>
                <a:ea typeface="MS PGothic" pitchFamily="34" charset="-128"/>
              </a:rPr>
              <a:t>Hanche</a:t>
            </a:r>
            <a:endParaRPr lang="fr-FR" sz="2000" dirty="0">
              <a:solidFill>
                <a:srgbClr val="CC3300"/>
              </a:solidFill>
            </a:endParaRPr>
          </a:p>
        </p:txBody>
      </p:sp>
      <p:sp>
        <p:nvSpPr>
          <p:cNvPr id="98" name="Rectangle 97"/>
          <p:cNvSpPr/>
          <p:nvPr/>
        </p:nvSpPr>
        <p:spPr>
          <a:xfrm>
            <a:off x="5609617" y="1730631"/>
            <a:ext cx="188096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000" b="1" dirty="0">
                <a:solidFill>
                  <a:srgbClr val="CC3300"/>
                </a:solidFill>
                <a:latin typeface="Calibri" pitchFamily="34" charset="0"/>
                <a:ea typeface="MS PGothic" pitchFamily="34" charset="-128"/>
              </a:rPr>
              <a:t>Rachis lombaire</a:t>
            </a:r>
            <a:endParaRPr lang="fr-FR" sz="2000" dirty="0">
              <a:solidFill>
                <a:srgbClr val="CC3300"/>
              </a:solidFill>
            </a:endParaRPr>
          </a:p>
        </p:txBody>
      </p:sp>
      <p:sp>
        <p:nvSpPr>
          <p:cNvPr id="12" name="AutoShape 162"/>
          <p:cNvSpPr>
            <a:spLocks noChangeArrowheads="1"/>
          </p:cNvSpPr>
          <p:nvPr/>
        </p:nvSpPr>
        <p:spPr bwMode="auto">
          <a:xfrm>
            <a:off x="0" y="6570663"/>
            <a:ext cx="1258888" cy="28733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>
            <a:noFill/>
          </a:ln>
          <a:effectLst>
            <a:prstShdw prst="shdw17" dist="17961" dir="2700000">
              <a:srgbClr val="888894">
                <a:alpha val="74997"/>
              </a:srgbClr>
            </a:prst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3300"/>
              </a:buClr>
              <a:buFont typeface="Wingdings" panose="05000000000000000000" pitchFamily="2" charset="2"/>
              <a:buChar char="§"/>
              <a:defRPr sz="2000">
                <a:solidFill>
                  <a:srgbClr val="CC3300"/>
                </a:solidFill>
                <a:latin typeface="Arial" panose="020B0604020202020204" pitchFamily="34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9pPr>
          </a:lstStyle>
          <a:p>
            <a:pPr algn="ctr" defTabSz="914400"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fr-FR" sz="1200" b="1" i="1" dirty="0">
                <a:solidFill>
                  <a:srgbClr val="333399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GS-US-366-1160</a:t>
            </a:r>
          </a:p>
        </p:txBody>
      </p:sp>
      <p:sp>
        <p:nvSpPr>
          <p:cNvPr id="13" name="ZoneTexte 69"/>
          <p:cNvSpPr txBox="1">
            <a:spLocks noChangeArrowheads="1"/>
          </p:cNvSpPr>
          <p:nvPr/>
        </p:nvSpPr>
        <p:spPr bwMode="auto">
          <a:xfrm>
            <a:off x="4568693" y="6542088"/>
            <a:ext cx="4532445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CC3300"/>
              </a:buClr>
              <a:buFont typeface="Wingdings" panose="05000000000000000000" pitchFamily="2" charset="2"/>
              <a:buChar char="§"/>
              <a:defRPr sz="2000">
                <a:solidFill>
                  <a:srgbClr val="CC3300"/>
                </a:solidFill>
                <a:latin typeface="Arial" panose="020B0604020202020204" pitchFamily="34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9pPr>
          </a:lstStyle>
          <a:p>
            <a:pPr algn="r" defTabSz="914400" eaLnBrk="1" hangingPunct="1">
              <a:spcBef>
                <a:spcPct val="0"/>
              </a:spcBef>
              <a:buClrTx/>
              <a:buFontTx/>
              <a:buNone/>
            </a:pPr>
            <a:r>
              <a:rPr lang="fr-FR" altLang="fr-FR" sz="1200" i="1" dirty="0"/>
              <a:t>De </a:t>
            </a:r>
            <a:r>
              <a:rPr lang="fr-FR" altLang="fr-FR" sz="1200" i="1" dirty="0" err="1"/>
              <a:t>Jesus</a:t>
            </a:r>
            <a:r>
              <a:rPr lang="fr-FR" altLang="fr-FR" sz="1200" i="1" dirty="0"/>
              <a:t> E. Lancet HIV 2017; 4:e205-13</a:t>
            </a:r>
            <a:endParaRPr lang="en-GB" altLang="fr-FR" sz="1200" i="1" dirty="0"/>
          </a:p>
        </p:txBody>
      </p:sp>
      <p:sp>
        <p:nvSpPr>
          <p:cNvPr id="14" name="Line 9"/>
          <p:cNvSpPr>
            <a:spLocks noChangeShapeType="1"/>
          </p:cNvSpPr>
          <p:nvPr/>
        </p:nvSpPr>
        <p:spPr bwMode="auto">
          <a:xfrm>
            <a:off x="2136515" y="4083050"/>
            <a:ext cx="1947041" cy="0"/>
          </a:xfrm>
          <a:prstGeom prst="line">
            <a:avLst/>
          </a:prstGeom>
          <a:noFill/>
          <a:ln w="12700">
            <a:solidFill>
              <a:srgbClr val="00006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>
              <a:solidFill>
                <a:srgbClr val="000066"/>
              </a:solidFill>
            </a:endParaRPr>
          </a:p>
        </p:txBody>
      </p:sp>
      <p:sp>
        <p:nvSpPr>
          <p:cNvPr id="15" name="Line 10"/>
          <p:cNvSpPr>
            <a:spLocks noChangeShapeType="1"/>
          </p:cNvSpPr>
          <p:nvPr/>
        </p:nvSpPr>
        <p:spPr bwMode="auto">
          <a:xfrm flipV="1">
            <a:off x="2136515" y="1988839"/>
            <a:ext cx="0" cy="2094211"/>
          </a:xfrm>
          <a:prstGeom prst="line">
            <a:avLst/>
          </a:prstGeom>
          <a:noFill/>
          <a:ln w="12700">
            <a:solidFill>
              <a:srgbClr val="00006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 sz="1600">
              <a:solidFill>
                <a:srgbClr val="000066"/>
              </a:solidFill>
            </a:endParaRPr>
          </a:p>
        </p:txBody>
      </p:sp>
      <p:sp>
        <p:nvSpPr>
          <p:cNvPr id="16" name="Line 11"/>
          <p:cNvSpPr>
            <a:spLocks noChangeShapeType="1"/>
          </p:cNvSpPr>
          <p:nvPr/>
        </p:nvSpPr>
        <p:spPr bwMode="auto">
          <a:xfrm>
            <a:off x="2047615" y="3030220"/>
            <a:ext cx="88900" cy="0"/>
          </a:xfrm>
          <a:prstGeom prst="line">
            <a:avLst/>
          </a:prstGeom>
          <a:noFill/>
          <a:ln w="12700">
            <a:solidFill>
              <a:srgbClr val="00006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 sz="1600">
              <a:solidFill>
                <a:srgbClr val="000066"/>
              </a:solidFill>
            </a:endParaRPr>
          </a:p>
        </p:txBody>
      </p:sp>
      <p:sp>
        <p:nvSpPr>
          <p:cNvPr id="17" name="Line 12"/>
          <p:cNvSpPr>
            <a:spLocks noChangeShapeType="1"/>
          </p:cNvSpPr>
          <p:nvPr/>
        </p:nvSpPr>
        <p:spPr bwMode="auto">
          <a:xfrm>
            <a:off x="2047615" y="4083050"/>
            <a:ext cx="88900" cy="0"/>
          </a:xfrm>
          <a:prstGeom prst="line">
            <a:avLst/>
          </a:prstGeom>
          <a:noFill/>
          <a:ln w="12700">
            <a:solidFill>
              <a:srgbClr val="00006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 sz="1600">
              <a:solidFill>
                <a:srgbClr val="000066"/>
              </a:solidFill>
            </a:endParaRPr>
          </a:p>
        </p:txBody>
      </p:sp>
      <p:sp>
        <p:nvSpPr>
          <p:cNvPr id="18" name="Rectangle 56"/>
          <p:cNvSpPr>
            <a:spLocks noChangeArrowheads="1"/>
          </p:cNvSpPr>
          <p:nvPr/>
        </p:nvSpPr>
        <p:spPr bwMode="auto">
          <a:xfrm>
            <a:off x="1809705" y="3977835"/>
            <a:ext cx="166812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r"/>
            <a:r>
              <a:rPr lang="fr-FR" sz="1600" dirty="0">
                <a:solidFill>
                  <a:srgbClr val="000066"/>
                </a:solidFill>
                <a:latin typeface="+mj-lt"/>
              </a:rPr>
              <a:t>-4</a:t>
            </a:r>
          </a:p>
        </p:txBody>
      </p:sp>
      <p:sp>
        <p:nvSpPr>
          <p:cNvPr id="19" name="Rectangle 59"/>
          <p:cNvSpPr>
            <a:spLocks noChangeArrowheads="1"/>
          </p:cNvSpPr>
          <p:nvPr/>
        </p:nvSpPr>
        <p:spPr bwMode="auto">
          <a:xfrm>
            <a:off x="1871443" y="2923418"/>
            <a:ext cx="103995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r"/>
            <a:r>
              <a:rPr lang="fr-FR" sz="1600" dirty="0">
                <a:solidFill>
                  <a:srgbClr val="000066"/>
                </a:solidFill>
                <a:latin typeface="+mj-lt"/>
              </a:rPr>
              <a:t>0</a:t>
            </a:r>
          </a:p>
        </p:txBody>
      </p:sp>
      <p:sp>
        <p:nvSpPr>
          <p:cNvPr id="20" name="Line 11"/>
          <p:cNvSpPr>
            <a:spLocks noChangeShapeType="1"/>
          </p:cNvSpPr>
          <p:nvPr/>
        </p:nvSpPr>
        <p:spPr bwMode="auto">
          <a:xfrm>
            <a:off x="2047615" y="2001051"/>
            <a:ext cx="88900" cy="0"/>
          </a:xfrm>
          <a:prstGeom prst="line">
            <a:avLst/>
          </a:prstGeom>
          <a:noFill/>
          <a:ln w="12700">
            <a:solidFill>
              <a:srgbClr val="00006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 sz="1600">
              <a:solidFill>
                <a:srgbClr val="000066"/>
              </a:solidFill>
            </a:endParaRPr>
          </a:p>
        </p:txBody>
      </p:sp>
      <p:sp>
        <p:nvSpPr>
          <p:cNvPr id="21" name="Rectangle 59"/>
          <p:cNvSpPr>
            <a:spLocks noChangeArrowheads="1"/>
          </p:cNvSpPr>
          <p:nvPr/>
        </p:nvSpPr>
        <p:spPr bwMode="auto">
          <a:xfrm>
            <a:off x="1871443" y="1894249"/>
            <a:ext cx="103995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r"/>
            <a:r>
              <a:rPr lang="fr-FR" sz="1600" dirty="0">
                <a:solidFill>
                  <a:srgbClr val="000066"/>
                </a:solidFill>
                <a:latin typeface="+mj-lt"/>
              </a:rPr>
              <a:t>4</a:t>
            </a:r>
          </a:p>
        </p:txBody>
      </p:sp>
      <p:sp>
        <p:nvSpPr>
          <p:cNvPr id="22" name="Line 11"/>
          <p:cNvSpPr>
            <a:spLocks noChangeShapeType="1"/>
          </p:cNvSpPr>
          <p:nvPr/>
        </p:nvSpPr>
        <p:spPr bwMode="auto">
          <a:xfrm>
            <a:off x="2047615" y="2514131"/>
            <a:ext cx="88900" cy="0"/>
          </a:xfrm>
          <a:prstGeom prst="line">
            <a:avLst/>
          </a:prstGeom>
          <a:noFill/>
          <a:ln w="12700">
            <a:solidFill>
              <a:srgbClr val="00006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 sz="1600">
              <a:solidFill>
                <a:srgbClr val="000066"/>
              </a:solidFill>
            </a:endParaRPr>
          </a:p>
        </p:txBody>
      </p:sp>
      <p:sp>
        <p:nvSpPr>
          <p:cNvPr id="23" name="Rectangle 59"/>
          <p:cNvSpPr>
            <a:spLocks noChangeArrowheads="1"/>
          </p:cNvSpPr>
          <p:nvPr/>
        </p:nvSpPr>
        <p:spPr bwMode="auto">
          <a:xfrm>
            <a:off x="1871443" y="2407329"/>
            <a:ext cx="103995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r"/>
            <a:r>
              <a:rPr lang="fr-FR" sz="1600" dirty="0">
                <a:solidFill>
                  <a:srgbClr val="000066"/>
                </a:solidFill>
                <a:latin typeface="+mj-lt"/>
              </a:rPr>
              <a:t>2</a:t>
            </a:r>
          </a:p>
        </p:txBody>
      </p:sp>
      <p:sp>
        <p:nvSpPr>
          <p:cNvPr id="24" name="Line 11"/>
          <p:cNvSpPr>
            <a:spLocks noChangeShapeType="1"/>
          </p:cNvSpPr>
          <p:nvPr/>
        </p:nvSpPr>
        <p:spPr bwMode="auto">
          <a:xfrm>
            <a:off x="2047615" y="3548380"/>
            <a:ext cx="88900" cy="0"/>
          </a:xfrm>
          <a:prstGeom prst="line">
            <a:avLst/>
          </a:prstGeom>
          <a:noFill/>
          <a:ln w="12700">
            <a:solidFill>
              <a:srgbClr val="00006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 sz="1600">
              <a:solidFill>
                <a:srgbClr val="000066"/>
              </a:solidFill>
            </a:endParaRPr>
          </a:p>
        </p:txBody>
      </p:sp>
      <p:sp>
        <p:nvSpPr>
          <p:cNvPr id="25" name="Rectangle 59"/>
          <p:cNvSpPr>
            <a:spLocks noChangeArrowheads="1"/>
          </p:cNvSpPr>
          <p:nvPr/>
        </p:nvSpPr>
        <p:spPr bwMode="auto">
          <a:xfrm>
            <a:off x="1808626" y="3441578"/>
            <a:ext cx="166812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r"/>
            <a:r>
              <a:rPr lang="fr-FR" sz="1600" dirty="0">
                <a:solidFill>
                  <a:srgbClr val="000066"/>
                </a:solidFill>
                <a:latin typeface="+mj-lt"/>
              </a:rPr>
              <a:t>-2</a:t>
            </a:r>
          </a:p>
        </p:txBody>
      </p:sp>
      <p:sp>
        <p:nvSpPr>
          <p:cNvPr id="27" name="Rectangle 56"/>
          <p:cNvSpPr>
            <a:spLocks noChangeArrowheads="1"/>
          </p:cNvSpPr>
          <p:nvPr/>
        </p:nvSpPr>
        <p:spPr bwMode="auto">
          <a:xfrm>
            <a:off x="2042392" y="4150555"/>
            <a:ext cx="169417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fr-FR" sz="1600" dirty="0">
                <a:solidFill>
                  <a:srgbClr val="000066"/>
                </a:solidFill>
                <a:latin typeface="+mj-lt"/>
              </a:rPr>
              <a:t>J0</a:t>
            </a:r>
          </a:p>
        </p:txBody>
      </p:sp>
      <p:sp>
        <p:nvSpPr>
          <p:cNvPr id="28" name="Rectangle 56"/>
          <p:cNvSpPr>
            <a:spLocks noChangeArrowheads="1"/>
          </p:cNvSpPr>
          <p:nvPr/>
        </p:nvSpPr>
        <p:spPr bwMode="auto">
          <a:xfrm>
            <a:off x="2741671" y="4150555"/>
            <a:ext cx="302266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fr-FR" sz="1600" dirty="0">
                <a:solidFill>
                  <a:srgbClr val="000066"/>
                </a:solidFill>
                <a:latin typeface="+mj-lt"/>
              </a:rPr>
              <a:t>S24</a:t>
            </a:r>
          </a:p>
        </p:txBody>
      </p:sp>
      <p:sp>
        <p:nvSpPr>
          <p:cNvPr id="29" name="Rectangle 56"/>
          <p:cNvSpPr>
            <a:spLocks noChangeArrowheads="1"/>
          </p:cNvSpPr>
          <p:nvPr/>
        </p:nvSpPr>
        <p:spPr bwMode="auto">
          <a:xfrm>
            <a:off x="3469397" y="4150555"/>
            <a:ext cx="302266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fr-FR" sz="1600" dirty="0">
                <a:solidFill>
                  <a:srgbClr val="000066"/>
                </a:solidFill>
                <a:latin typeface="+mj-lt"/>
              </a:rPr>
              <a:t>S48</a:t>
            </a:r>
          </a:p>
        </p:txBody>
      </p:sp>
      <p:sp>
        <p:nvSpPr>
          <p:cNvPr id="30" name="Line 12"/>
          <p:cNvSpPr>
            <a:spLocks noChangeShapeType="1"/>
          </p:cNvSpPr>
          <p:nvPr/>
        </p:nvSpPr>
        <p:spPr bwMode="auto">
          <a:xfrm rot="16200000">
            <a:off x="2083175" y="4128770"/>
            <a:ext cx="88900" cy="0"/>
          </a:xfrm>
          <a:prstGeom prst="line">
            <a:avLst/>
          </a:prstGeom>
          <a:noFill/>
          <a:ln w="12700">
            <a:solidFill>
              <a:srgbClr val="00006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 sz="1600">
              <a:solidFill>
                <a:srgbClr val="000066"/>
              </a:solidFill>
            </a:endParaRPr>
          </a:p>
        </p:txBody>
      </p:sp>
      <p:sp>
        <p:nvSpPr>
          <p:cNvPr id="31" name="Line 12"/>
          <p:cNvSpPr>
            <a:spLocks noChangeShapeType="1"/>
          </p:cNvSpPr>
          <p:nvPr/>
        </p:nvSpPr>
        <p:spPr bwMode="auto">
          <a:xfrm rot="16200000">
            <a:off x="2845450" y="4128770"/>
            <a:ext cx="88900" cy="0"/>
          </a:xfrm>
          <a:prstGeom prst="line">
            <a:avLst/>
          </a:prstGeom>
          <a:noFill/>
          <a:ln w="12700">
            <a:solidFill>
              <a:srgbClr val="00006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>
              <a:solidFill>
                <a:srgbClr val="000066"/>
              </a:solidFill>
            </a:endParaRPr>
          </a:p>
        </p:txBody>
      </p:sp>
      <p:sp>
        <p:nvSpPr>
          <p:cNvPr id="32" name="Line 12"/>
          <p:cNvSpPr>
            <a:spLocks noChangeShapeType="1"/>
          </p:cNvSpPr>
          <p:nvPr/>
        </p:nvSpPr>
        <p:spPr bwMode="auto">
          <a:xfrm rot="16200000">
            <a:off x="3581658" y="4128770"/>
            <a:ext cx="88900" cy="0"/>
          </a:xfrm>
          <a:prstGeom prst="line">
            <a:avLst/>
          </a:prstGeom>
          <a:noFill/>
          <a:ln w="12700">
            <a:solidFill>
              <a:srgbClr val="00006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>
              <a:solidFill>
                <a:srgbClr val="000066"/>
              </a:solidFill>
            </a:endParaRPr>
          </a:p>
        </p:txBody>
      </p:sp>
      <p:sp>
        <p:nvSpPr>
          <p:cNvPr id="33" name="Rectangle 59"/>
          <p:cNvSpPr>
            <a:spLocks noChangeArrowheads="1"/>
          </p:cNvSpPr>
          <p:nvPr/>
        </p:nvSpPr>
        <p:spPr bwMode="auto">
          <a:xfrm>
            <a:off x="3961476" y="2755778"/>
            <a:ext cx="874538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fr-FR" sz="1600" dirty="0">
                <a:solidFill>
                  <a:srgbClr val="000066"/>
                </a:solidFill>
                <a:latin typeface="+mj-lt"/>
              </a:rPr>
              <a:t>p &lt; 0,0001</a:t>
            </a:r>
            <a:endParaRPr lang="fr-FR" sz="2000" dirty="0">
              <a:solidFill>
                <a:srgbClr val="000066"/>
              </a:solidFill>
              <a:latin typeface="+mj-lt"/>
            </a:endParaRPr>
          </a:p>
        </p:txBody>
      </p:sp>
      <p:sp>
        <p:nvSpPr>
          <p:cNvPr id="34" name="Rectangle 59"/>
          <p:cNvSpPr>
            <a:spLocks noChangeArrowheads="1"/>
          </p:cNvSpPr>
          <p:nvPr/>
        </p:nvSpPr>
        <p:spPr bwMode="auto">
          <a:xfrm>
            <a:off x="3370212" y="3204228"/>
            <a:ext cx="475992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fr-FR" sz="1600" b="1" dirty="0">
                <a:solidFill>
                  <a:srgbClr val="333399"/>
                </a:solidFill>
                <a:latin typeface="+mj-lt"/>
              </a:rPr>
              <a:t>- 0,13</a:t>
            </a:r>
            <a:endParaRPr lang="fr-FR" sz="2000" b="1" dirty="0">
              <a:solidFill>
                <a:srgbClr val="333399"/>
              </a:solidFill>
              <a:latin typeface="+mj-lt"/>
            </a:endParaRPr>
          </a:p>
        </p:txBody>
      </p:sp>
      <p:sp>
        <p:nvSpPr>
          <p:cNvPr id="35" name="Rectangle 59"/>
          <p:cNvSpPr>
            <a:spLocks noChangeArrowheads="1"/>
          </p:cNvSpPr>
          <p:nvPr/>
        </p:nvSpPr>
        <p:spPr bwMode="auto">
          <a:xfrm>
            <a:off x="3416676" y="2376334"/>
            <a:ext cx="364884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fr-FR" sz="1600" b="1" dirty="0">
                <a:solidFill>
                  <a:srgbClr val="333399"/>
                </a:solidFill>
                <a:latin typeface="+mj-lt"/>
              </a:rPr>
              <a:t>1,28</a:t>
            </a:r>
            <a:endParaRPr lang="fr-FR" sz="2000" b="1" dirty="0">
              <a:solidFill>
                <a:srgbClr val="333399"/>
              </a:solidFill>
              <a:latin typeface="+mj-lt"/>
            </a:endParaRPr>
          </a:p>
        </p:txBody>
      </p:sp>
      <p:sp>
        <p:nvSpPr>
          <p:cNvPr id="36" name="Rectangle 59"/>
          <p:cNvSpPr>
            <a:spLocks noChangeArrowheads="1"/>
          </p:cNvSpPr>
          <p:nvPr/>
        </p:nvSpPr>
        <p:spPr bwMode="auto">
          <a:xfrm>
            <a:off x="6637536" y="3153428"/>
            <a:ext cx="475992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fr-FR" sz="1600" b="1" dirty="0">
                <a:solidFill>
                  <a:srgbClr val="333399"/>
                </a:solidFill>
                <a:latin typeface="+mj-lt"/>
              </a:rPr>
              <a:t>- 0,05</a:t>
            </a:r>
            <a:endParaRPr lang="fr-FR" sz="2000" b="1" dirty="0">
              <a:solidFill>
                <a:srgbClr val="333399"/>
              </a:solidFill>
              <a:latin typeface="+mj-lt"/>
            </a:endParaRPr>
          </a:p>
        </p:txBody>
      </p:sp>
      <p:sp>
        <p:nvSpPr>
          <p:cNvPr id="37" name="Rectangle 59"/>
          <p:cNvSpPr>
            <a:spLocks noChangeArrowheads="1"/>
          </p:cNvSpPr>
          <p:nvPr/>
        </p:nvSpPr>
        <p:spPr bwMode="auto">
          <a:xfrm>
            <a:off x="6714976" y="2248834"/>
            <a:ext cx="366787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fr-FR" sz="1600" b="1" dirty="0">
                <a:solidFill>
                  <a:srgbClr val="333399"/>
                </a:solidFill>
                <a:latin typeface="+mj-lt"/>
              </a:rPr>
              <a:t>1,65</a:t>
            </a:r>
            <a:endParaRPr lang="fr-FR" sz="2000" b="1" dirty="0">
              <a:solidFill>
                <a:srgbClr val="333399"/>
              </a:solidFill>
              <a:latin typeface="+mj-lt"/>
            </a:endParaRPr>
          </a:p>
        </p:txBody>
      </p:sp>
      <p:sp>
        <p:nvSpPr>
          <p:cNvPr id="38" name="Rectangle 59"/>
          <p:cNvSpPr>
            <a:spLocks noChangeArrowheads="1"/>
          </p:cNvSpPr>
          <p:nvPr/>
        </p:nvSpPr>
        <p:spPr bwMode="auto">
          <a:xfrm>
            <a:off x="7292140" y="2755778"/>
            <a:ext cx="874538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fr-FR" sz="1600" dirty="0">
                <a:solidFill>
                  <a:srgbClr val="000066"/>
                </a:solidFill>
                <a:latin typeface="+mj-lt"/>
              </a:rPr>
              <a:t>p &lt; 0,0001</a:t>
            </a:r>
            <a:endParaRPr lang="fr-FR" sz="2000" dirty="0">
              <a:solidFill>
                <a:srgbClr val="000066"/>
              </a:solidFill>
              <a:latin typeface="+mj-lt"/>
            </a:endParaRPr>
          </a:p>
        </p:txBody>
      </p:sp>
      <p:sp>
        <p:nvSpPr>
          <p:cNvPr id="39" name="Line 9"/>
          <p:cNvSpPr>
            <a:spLocks noChangeShapeType="1"/>
          </p:cNvSpPr>
          <p:nvPr/>
        </p:nvSpPr>
        <p:spPr bwMode="auto">
          <a:xfrm>
            <a:off x="5372720" y="4083050"/>
            <a:ext cx="1947041" cy="0"/>
          </a:xfrm>
          <a:prstGeom prst="line">
            <a:avLst/>
          </a:prstGeom>
          <a:noFill/>
          <a:ln w="12700">
            <a:solidFill>
              <a:srgbClr val="00006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>
              <a:solidFill>
                <a:srgbClr val="000066"/>
              </a:solidFill>
            </a:endParaRPr>
          </a:p>
        </p:txBody>
      </p:sp>
      <p:sp>
        <p:nvSpPr>
          <p:cNvPr id="40" name="Line 10"/>
          <p:cNvSpPr>
            <a:spLocks noChangeShapeType="1"/>
          </p:cNvSpPr>
          <p:nvPr/>
        </p:nvSpPr>
        <p:spPr bwMode="auto">
          <a:xfrm flipV="1">
            <a:off x="5372720" y="1988839"/>
            <a:ext cx="0" cy="2094211"/>
          </a:xfrm>
          <a:prstGeom prst="line">
            <a:avLst/>
          </a:prstGeom>
          <a:noFill/>
          <a:ln w="12700">
            <a:solidFill>
              <a:srgbClr val="00006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>
              <a:solidFill>
                <a:srgbClr val="000066"/>
              </a:solidFill>
            </a:endParaRPr>
          </a:p>
        </p:txBody>
      </p:sp>
      <p:sp>
        <p:nvSpPr>
          <p:cNvPr id="41" name="Line 11"/>
          <p:cNvSpPr>
            <a:spLocks noChangeShapeType="1"/>
          </p:cNvSpPr>
          <p:nvPr/>
        </p:nvSpPr>
        <p:spPr bwMode="auto">
          <a:xfrm>
            <a:off x="5283820" y="3030220"/>
            <a:ext cx="88900" cy="0"/>
          </a:xfrm>
          <a:prstGeom prst="line">
            <a:avLst/>
          </a:prstGeom>
          <a:noFill/>
          <a:ln w="12700">
            <a:solidFill>
              <a:srgbClr val="00006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>
              <a:solidFill>
                <a:srgbClr val="000066"/>
              </a:solidFill>
            </a:endParaRPr>
          </a:p>
        </p:txBody>
      </p:sp>
      <p:sp>
        <p:nvSpPr>
          <p:cNvPr id="42" name="Line 12"/>
          <p:cNvSpPr>
            <a:spLocks noChangeShapeType="1"/>
          </p:cNvSpPr>
          <p:nvPr/>
        </p:nvSpPr>
        <p:spPr bwMode="auto">
          <a:xfrm>
            <a:off x="5283820" y="4083050"/>
            <a:ext cx="88900" cy="0"/>
          </a:xfrm>
          <a:prstGeom prst="line">
            <a:avLst/>
          </a:prstGeom>
          <a:noFill/>
          <a:ln w="12700">
            <a:solidFill>
              <a:srgbClr val="00006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>
              <a:solidFill>
                <a:srgbClr val="000066"/>
              </a:solidFill>
            </a:endParaRPr>
          </a:p>
        </p:txBody>
      </p:sp>
      <p:sp>
        <p:nvSpPr>
          <p:cNvPr id="43" name="Line 11"/>
          <p:cNvSpPr>
            <a:spLocks noChangeShapeType="1"/>
          </p:cNvSpPr>
          <p:nvPr/>
        </p:nvSpPr>
        <p:spPr bwMode="auto">
          <a:xfrm>
            <a:off x="5283820" y="2001051"/>
            <a:ext cx="88900" cy="0"/>
          </a:xfrm>
          <a:prstGeom prst="line">
            <a:avLst/>
          </a:prstGeom>
          <a:noFill/>
          <a:ln w="12700">
            <a:solidFill>
              <a:srgbClr val="00006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>
              <a:solidFill>
                <a:srgbClr val="000066"/>
              </a:solidFill>
            </a:endParaRPr>
          </a:p>
        </p:txBody>
      </p:sp>
      <p:sp>
        <p:nvSpPr>
          <p:cNvPr id="44" name="Line 11"/>
          <p:cNvSpPr>
            <a:spLocks noChangeShapeType="1"/>
          </p:cNvSpPr>
          <p:nvPr/>
        </p:nvSpPr>
        <p:spPr bwMode="auto">
          <a:xfrm>
            <a:off x="5283820" y="2514131"/>
            <a:ext cx="88900" cy="0"/>
          </a:xfrm>
          <a:prstGeom prst="line">
            <a:avLst/>
          </a:prstGeom>
          <a:noFill/>
          <a:ln w="12700">
            <a:solidFill>
              <a:srgbClr val="00006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>
              <a:solidFill>
                <a:srgbClr val="000066"/>
              </a:solidFill>
            </a:endParaRPr>
          </a:p>
        </p:txBody>
      </p:sp>
      <p:sp>
        <p:nvSpPr>
          <p:cNvPr id="45" name="Line 11"/>
          <p:cNvSpPr>
            <a:spLocks noChangeShapeType="1"/>
          </p:cNvSpPr>
          <p:nvPr/>
        </p:nvSpPr>
        <p:spPr bwMode="auto">
          <a:xfrm>
            <a:off x="5283820" y="3548380"/>
            <a:ext cx="88900" cy="0"/>
          </a:xfrm>
          <a:prstGeom prst="line">
            <a:avLst/>
          </a:prstGeom>
          <a:noFill/>
          <a:ln w="12700">
            <a:solidFill>
              <a:srgbClr val="00006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>
              <a:solidFill>
                <a:srgbClr val="000066"/>
              </a:solidFill>
            </a:endParaRPr>
          </a:p>
        </p:txBody>
      </p:sp>
      <p:sp>
        <p:nvSpPr>
          <p:cNvPr id="46" name="Rectangle 56"/>
          <p:cNvSpPr>
            <a:spLocks noChangeArrowheads="1"/>
          </p:cNvSpPr>
          <p:nvPr/>
        </p:nvSpPr>
        <p:spPr bwMode="auto">
          <a:xfrm>
            <a:off x="5278596" y="4150555"/>
            <a:ext cx="169417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fr-FR" sz="1600" dirty="0">
                <a:solidFill>
                  <a:srgbClr val="000066"/>
                </a:solidFill>
                <a:latin typeface="+mj-lt"/>
              </a:rPr>
              <a:t>J0</a:t>
            </a:r>
          </a:p>
        </p:txBody>
      </p:sp>
      <p:sp>
        <p:nvSpPr>
          <p:cNvPr id="47" name="Rectangle 56"/>
          <p:cNvSpPr>
            <a:spLocks noChangeArrowheads="1"/>
          </p:cNvSpPr>
          <p:nvPr/>
        </p:nvSpPr>
        <p:spPr bwMode="auto">
          <a:xfrm>
            <a:off x="6013436" y="4150555"/>
            <a:ext cx="302266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fr-FR" sz="1600" dirty="0">
                <a:solidFill>
                  <a:srgbClr val="000066"/>
                </a:solidFill>
                <a:latin typeface="+mj-lt"/>
              </a:rPr>
              <a:t>S24</a:t>
            </a:r>
          </a:p>
        </p:txBody>
      </p:sp>
      <p:sp>
        <p:nvSpPr>
          <p:cNvPr id="48" name="Rectangle 56"/>
          <p:cNvSpPr>
            <a:spLocks noChangeArrowheads="1"/>
          </p:cNvSpPr>
          <p:nvPr/>
        </p:nvSpPr>
        <p:spPr bwMode="auto">
          <a:xfrm>
            <a:off x="6751322" y="4150555"/>
            <a:ext cx="302266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fr-FR" sz="1600" dirty="0">
                <a:solidFill>
                  <a:srgbClr val="000066"/>
                </a:solidFill>
                <a:latin typeface="+mj-lt"/>
              </a:rPr>
              <a:t>S48</a:t>
            </a:r>
          </a:p>
        </p:txBody>
      </p:sp>
      <p:sp>
        <p:nvSpPr>
          <p:cNvPr id="49" name="Line 12"/>
          <p:cNvSpPr>
            <a:spLocks noChangeShapeType="1"/>
          </p:cNvSpPr>
          <p:nvPr/>
        </p:nvSpPr>
        <p:spPr bwMode="auto">
          <a:xfrm rot="16200000">
            <a:off x="5319380" y="4128770"/>
            <a:ext cx="88900" cy="0"/>
          </a:xfrm>
          <a:prstGeom prst="line">
            <a:avLst/>
          </a:prstGeom>
          <a:noFill/>
          <a:ln w="12700">
            <a:solidFill>
              <a:srgbClr val="00006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>
              <a:solidFill>
                <a:srgbClr val="000066"/>
              </a:solidFill>
            </a:endParaRPr>
          </a:p>
        </p:txBody>
      </p:sp>
      <p:sp>
        <p:nvSpPr>
          <p:cNvPr id="50" name="Line 12"/>
          <p:cNvSpPr>
            <a:spLocks noChangeShapeType="1"/>
          </p:cNvSpPr>
          <p:nvPr/>
        </p:nvSpPr>
        <p:spPr bwMode="auto">
          <a:xfrm rot="16200000">
            <a:off x="6117215" y="4128770"/>
            <a:ext cx="88900" cy="0"/>
          </a:xfrm>
          <a:prstGeom prst="line">
            <a:avLst/>
          </a:prstGeom>
          <a:noFill/>
          <a:ln w="12700">
            <a:solidFill>
              <a:srgbClr val="00006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>
              <a:solidFill>
                <a:srgbClr val="000066"/>
              </a:solidFill>
            </a:endParaRPr>
          </a:p>
        </p:txBody>
      </p:sp>
      <p:sp>
        <p:nvSpPr>
          <p:cNvPr id="51" name="Line 12"/>
          <p:cNvSpPr>
            <a:spLocks noChangeShapeType="1"/>
          </p:cNvSpPr>
          <p:nvPr/>
        </p:nvSpPr>
        <p:spPr bwMode="auto">
          <a:xfrm rot="16200000">
            <a:off x="6863583" y="4128770"/>
            <a:ext cx="88900" cy="0"/>
          </a:xfrm>
          <a:prstGeom prst="line">
            <a:avLst/>
          </a:prstGeom>
          <a:noFill/>
          <a:ln w="12700">
            <a:solidFill>
              <a:srgbClr val="00006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>
              <a:solidFill>
                <a:srgbClr val="000066"/>
              </a:solidFill>
            </a:endParaRPr>
          </a:p>
        </p:txBody>
      </p:sp>
      <p:sp>
        <p:nvSpPr>
          <p:cNvPr id="54" name="Rectangle 56"/>
          <p:cNvSpPr>
            <a:spLocks noChangeArrowheads="1"/>
          </p:cNvSpPr>
          <p:nvPr/>
        </p:nvSpPr>
        <p:spPr bwMode="auto">
          <a:xfrm>
            <a:off x="1966864" y="4669373"/>
            <a:ext cx="311984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fr-FR" sz="1600" dirty="0">
                <a:solidFill>
                  <a:srgbClr val="000066"/>
                </a:solidFill>
                <a:latin typeface="+mj-lt"/>
              </a:rPr>
              <a:t>388</a:t>
            </a:r>
          </a:p>
          <a:p>
            <a:pPr algn="ctr"/>
            <a:r>
              <a:rPr lang="fr-FR" sz="1600" dirty="0">
                <a:solidFill>
                  <a:srgbClr val="000066"/>
                </a:solidFill>
                <a:latin typeface="+mj-lt"/>
              </a:rPr>
              <a:t>399</a:t>
            </a:r>
          </a:p>
        </p:txBody>
      </p:sp>
      <p:sp>
        <p:nvSpPr>
          <p:cNvPr id="55" name="Rectangle 56"/>
          <p:cNvSpPr>
            <a:spLocks noChangeArrowheads="1"/>
          </p:cNvSpPr>
          <p:nvPr/>
        </p:nvSpPr>
        <p:spPr bwMode="auto">
          <a:xfrm>
            <a:off x="2732247" y="4669373"/>
            <a:ext cx="311984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fr-FR" sz="1600" dirty="0">
                <a:solidFill>
                  <a:srgbClr val="000066"/>
                </a:solidFill>
                <a:latin typeface="+mj-lt"/>
              </a:rPr>
              <a:t>369</a:t>
            </a:r>
          </a:p>
          <a:p>
            <a:pPr algn="ctr"/>
            <a:r>
              <a:rPr lang="fr-FR" sz="1600" dirty="0">
                <a:solidFill>
                  <a:srgbClr val="000066"/>
                </a:solidFill>
                <a:latin typeface="+mj-lt"/>
              </a:rPr>
              <a:t>382</a:t>
            </a:r>
          </a:p>
        </p:txBody>
      </p:sp>
      <p:sp>
        <p:nvSpPr>
          <p:cNvPr id="56" name="Rectangle 56"/>
          <p:cNvSpPr>
            <a:spLocks noChangeArrowheads="1"/>
          </p:cNvSpPr>
          <p:nvPr/>
        </p:nvSpPr>
        <p:spPr bwMode="auto">
          <a:xfrm>
            <a:off x="3459973" y="4669373"/>
            <a:ext cx="311984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fr-FR" sz="1600" dirty="0">
                <a:solidFill>
                  <a:srgbClr val="000066"/>
                </a:solidFill>
                <a:latin typeface="+mj-lt"/>
              </a:rPr>
              <a:t>347</a:t>
            </a:r>
          </a:p>
          <a:p>
            <a:pPr algn="ctr"/>
            <a:r>
              <a:rPr lang="fr-FR" sz="1600" dirty="0">
                <a:solidFill>
                  <a:srgbClr val="000066"/>
                </a:solidFill>
                <a:latin typeface="+mj-lt"/>
              </a:rPr>
              <a:t>367</a:t>
            </a:r>
          </a:p>
        </p:txBody>
      </p:sp>
      <p:sp>
        <p:nvSpPr>
          <p:cNvPr id="57" name="Rectangle 56"/>
          <p:cNvSpPr>
            <a:spLocks noChangeArrowheads="1"/>
          </p:cNvSpPr>
          <p:nvPr/>
        </p:nvSpPr>
        <p:spPr bwMode="auto">
          <a:xfrm>
            <a:off x="5203069" y="4669373"/>
            <a:ext cx="311984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fr-FR" sz="1600" dirty="0">
                <a:solidFill>
                  <a:srgbClr val="000066"/>
                </a:solidFill>
                <a:latin typeface="+mj-lt"/>
              </a:rPr>
              <a:t>394</a:t>
            </a:r>
          </a:p>
          <a:p>
            <a:pPr algn="ctr"/>
            <a:r>
              <a:rPr lang="fr-FR" sz="1600" dirty="0">
                <a:solidFill>
                  <a:srgbClr val="000066"/>
                </a:solidFill>
                <a:latin typeface="+mj-lt"/>
              </a:rPr>
              <a:t>400</a:t>
            </a:r>
          </a:p>
        </p:txBody>
      </p:sp>
      <p:sp>
        <p:nvSpPr>
          <p:cNvPr id="58" name="Rectangle 56"/>
          <p:cNvSpPr>
            <a:spLocks noChangeArrowheads="1"/>
          </p:cNvSpPr>
          <p:nvPr/>
        </p:nvSpPr>
        <p:spPr bwMode="auto">
          <a:xfrm>
            <a:off x="5968452" y="4669373"/>
            <a:ext cx="311984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fr-FR" sz="1600" dirty="0">
                <a:solidFill>
                  <a:srgbClr val="000066"/>
                </a:solidFill>
                <a:latin typeface="+mj-lt"/>
              </a:rPr>
              <a:t>373</a:t>
            </a:r>
          </a:p>
          <a:p>
            <a:pPr algn="ctr"/>
            <a:r>
              <a:rPr lang="fr-FR" sz="1600" dirty="0">
                <a:solidFill>
                  <a:srgbClr val="000066"/>
                </a:solidFill>
                <a:latin typeface="+mj-lt"/>
              </a:rPr>
              <a:t>382</a:t>
            </a:r>
          </a:p>
        </p:txBody>
      </p:sp>
      <p:sp>
        <p:nvSpPr>
          <p:cNvPr id="59" name="Rectangle 56"/>
          <p:cNvSpPr>
            <a:spLocks noChangeArrowheads="1"/>
          </p:cNvSpPr>
          <p:nvPr/>
        </p:nvSpPr>
        <p:spPr bwMode="auto">
          <a:xfrm>
            <a:off x="6696178" y="4669373"/>
            <a:ext cx="311984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fr-FR" sz="1600" dirty="0">
                <a:solidFill>
                  <a:srgbClr val="000066"/>
                </a:solidFill>
                <a:latin typeface="+mj-lt"/>
              </a:rPr>
              <a:t>351</a:t>
            </a:r>
          </a:p>
          <a:p>
            <a:pPr algn="ctr"/>
            <a:r>
              <a:rPr lang="fr-FR" sz="1600" dirty="0">
                <a:solidFill>
                  <a:srgbClr val="000066"/>
                </a:solidFill>
                <a:latin typeface="+mj-lt"/>
              </a:rPr>
              <a:t>369</a:t>
            </a:r>
          </a:p>
        </p:txBody>
      </p:sp>
      <p:sp>
        <p:nvSpPr>
          <p:cNvPr id="60" name="Rectangle 56"/>
          <p:cNvSpPr>
            <a:spLocks noChangeArrowheads="1"/>
          </p:cNvSpPr>
          <p:nvPr/>
        </p:nvSpPr>
        <p:spPr bwMode="auto">
          <a:xfrm>
            <a:off x="723576" y="4423142"/>
            <a:ext cx="110608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r"/>
            <a:r>
              <a:rPr lang="fr-FR" sz="1600" b="1" dirty="0">
                <a:solidFill>
                  <a:srgbClr val="000066"/>
                </a:solidFill>
                <a:latin typeface="+mj-lt"/>
              </a:rPr>
              <a:t>n</a:t>
            </a:r>
            <a:endParaRPr lang="fr-FR" sz="1600" dirty="0">
              <a:solidFill>
                <a:srgbClr val="000066"/>
              </a:solidFill>
              <a:latin typeface="+mj-lt"/>
            </a:endParaRPr>
          </a:p>
        </p:txBody>
      </p:sp>
      <p:sp>
        <p:nvSpPr>
          <p:cNvPr id="64" name="Ellipse 63"/>
          <p:cNvSpPr/>
          <p:nvPr/>
        </p:nvSpPr>
        <p:spPr bwMode="auto">
          <a:xfrm>
            <a:off x="2865934" y="3016236"/>
            <a:ext cx="84217" cy="84217"/>
          </a:xfrm>
          <a:prstGeom prst="ellipse">
            <a:avLst/>
          </a:prstGeom>
          <a:solidFill>
            <a:srgbClr val="008000"/>
          </a:solidFill>
          <a:ln w="9525" cap="flat" cmpd="sng" algn="ctr">
            <a:solidFill>
              <a:srgbClr val="008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8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pitchFamily="-109" charset="0"/>
              <a:ea typeface="ＭＳ Ｐゴシック" pitchFamily="-109" charset="-128"/>
              <a:cs typeface="ＭＳ Ｐゴシック" pitchFamily="-109" charset="-128"/>
            </a:endParaRPr>
          </a:p>
        </p:txBody>
      </p:sp>
      <p:sp>
        <p:nvSpPr>
          <p:cNvPr id="65" name="Ellipse 64"/>
          <p:cNvSpPr/>
          <p:nvPr/>
        </p:nvSpPr>
        <p:spPr bwMode="auto">
          <a:xfrm>
            <a:off x="3573856" y="3030220"/>
            <a:ext cx="84217" cy="84217"/>
          </a:xfrm>
          <a:prstGeom prst="ellipse">
            <a:avLst/>
          </a:prstGeom>
          <a:solidFill>
            <a:srgbClr val="008000"/>
          </a:solidFill>
          <a:ln w="9525" cap="flat" cmpd="sng" algn="ctr">
            <a:solidFill>
              <a:srgbClr val="008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8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pitchFamily="-109" charset="0"/>
              <a:ea typeface="ＭＳ Ｐゴシック" pitchFamily="-109" charset="-128"/>
              <a:cs typeface="ＭＳ Ｐゴシック" pitchFamily="-109" charset="-128"/>
            </a:endParaRPr>
          </a:p>
        </p:txBody>
      </p:sp>
      <p:sp>
        <p:nvSpPr>
          <p:cNvPr id="67" name="Ellipse 66"/>
          <p:cNvSpPr/>
          <p:nvPr/>
        </p:nvSpPr>
        <p:spPr bwMode="auto">
          <a:xfrm>
            <a:off x="2868848" y="2767775"/>
            <a:ext cx="84217" cy="84217"/>
          </a:xfrm>
          <a:prstGeom prst="ellipse">
            <a:avLst/>
          </a:prstGeom>
          <a:solidFill>
            <a:srgbClr val="7030A0"/>
          </a:solidFill>
          <a:ln w="9525" cap="flat" cmpd="sng" algn="ctr">
            <a:solidFill>
              <a:srgbClr val="7030A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8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pitchFamily="-109" charset="0"/>
              <a:ea typeface="ＭＳ Ｐゴシック" pitchFamily="-109" charset="-128"/>
              <a:cs typeface="ＭＳ Ｐゴシック" pitchFamily="-109" charset="-128"/>
            </a:endParaRPr>
          </a:p>
        </p:txBody>
      </p:sp>
      <p:sp>
        <p:nvSpPr>
          <p:cNvPr id="68" name="Ellipse 67"/>
          <p:cNvSpPr/>
          <p:nvPr/>
        </p:nvSpPr>
        <p:spPr bwMode="auto">
          <a:xfrm>
            <a:off x="3575880" y="2666481"/>
            <a:ext cx="84217" cy="84217"/>
          </a:xfrm>
          <a:prstGeom prst="ellipse">
            <a:avLst/>
          </a:prstGeom>
          <a:solidFill>
            <a:srgbClr val="7030A0"/>
          </a:solidFill>
          <a:ln w="9525" cap="flat" cmpd="sng" algn="ctr">
            <a:solidFill>
              <a:srgbClr val="7030A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8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pitchFamily="-109" charset="0"/>
              <a:ea typeface="ＭＳ Ｐゴシック" pitchFamily="-109" charset="-128"/>
              <a:cs typeface="ＭＳ Ｐゴシック" pitchFamily="-109" charset="-128"/>
            </a:endParaRPr>
          </a:p>
        </p:txBody>
      </p:sp>
      <p:sp>
        <p:nvSpPr>
          <p:cNvPr id="69" name="Ellipse 68"/>
          <p:cNvSpPr/>
          <p:nvPr/>
        </p:nvSpPr>
        <p:spPr bwMode="auto">
          <a:xfrm>
            <a:off x="6856734" y="2567973"/>
            <a:ext cx="84217" cy="84217"/>
          </a:xfrm>
          <a:prstGeom prst="ellipse">
            <a:avLst/>
          </a:prstGeom>
          <a:solidFill>
            <a:srgbClr val="7030A0"/>
          </a:solidFill>
          <a:ln w="9525" cap="flat" cmpd="sng" algn="ctr">
            <a:solidFill>
              <a:srgbClr val="7030A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8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pitchFamily="-109" charset="0"/>
              <a:ea typeface="ＭＳ Ｐゴシック" pitchFamily="-109" charset="-128"/>
              <a:cs typeface="ＭＳ Ｐゴシック" pitchFamily="-109" charset="-128"/>
            </a:endParaRPr>
          </a:p>
        </p:txBody>
      </p:sp>
      <p:sp>
        <p:nvSpPr>
          <p:cNvPr id="70" name="Ellipse 69"/>
          <p:cNvSpPr/>
          <p:nvPr/>
        </p:nvSpPr>
        <p:spPr bwMode="auto">
          <a:xfrm>
            <a:off x="6134088" y="2683558"/>
            <a:ext cx="84217" cy="84217"/>
          </a:xfrm>
          <a:prstGeom prst="ellipse">
            <a:avLst/>
          </a:prstGeom>
          <a:solidFill>
            <a:srgbClr val="7030A0"/>
          </a:solidFill>
          <a:ln w="9525" cap="flat" cmpd="sng" algn="ctr">
            <a:solidFill>
              <a:srgbClr val="7030A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8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pitchFamily="-109" charset="0"/>
              <a:ea typeface="ＭＳ Ｐゴシック" pitchFamily="-109" charset="-128"/>
              <a:cs typeface="ＭＳ Ｐゴシック" pitchFamily="-109" charset="-128"/>
            </a:endParaRPr>
          </a:p>
        </p:txBody>
      </p:sp>
      <p:sp>
        <p:nvSpPr>
          <p:cNvPr id="71" name="Ellipse 70"/>
          <p:cNvSpPr/>
          <p:nvPr/>
        </p:nvSpPr>
        <p:spPr bwMode="auto">
          <a:xfrm>
            <a:off x="6129008" y="2988111"/>
            <a:ext cx="84217" cy="84217"/>
          </a:xfrm>
          <a:prstGeom prst="ellipse">
            <a:avLst/>
          </a:prstGeom>
          <a:solidFill>
            <a:srgbClr val="008000"/>
          </a:solidFill>
          <a:ln w="9525" cap="flat" cmpd="sng" algn="ctr">
            <a:solidFill>
              <a:srgbClr val="008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8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pitchFamily="-109" charset="0"/>
              <a:ea typeface="ＭＳ Ｐゴシック" pitchFamily="-109" charset="-128"/>
              <a:cs typeface="ＭＳ Ｐゴシック" pitchFamily="-109" charset="-128"/>
            </a:endParaRPr>
          </a:p>
        </p:txBody>
      </p:sp>
      <p:sp>
        <p:nvSpPr>
          <p:cNvPr id="72" name="Ellipse 71"/>
          <p:cNvSpPr/>
          <p:nvPr/>
        </p:nvSpPr>
        <p:spPr bwMode="auto">
          <a:xfrm>
            <a:off x="6852121" y="3016235"/>
            <a:ext cx="84217" cy="84217"/>
          </a:xfrm>
          <a:prstGeom prst="ellipse">
            <a:avLst/>
          </a:prstGeom>
          <a:solidFill>
            <a:srgbClr val="008000"/>
          </a:solidFill>
          <a:ln w="9525" cap="flat" cmpd="sng" algn="ctr">
            <a:solidFill>
              <a:srgbClr val="008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8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pitchFamily="-109" charset="0"/>
              <a:ea typeface="ＭＳ Ｐゴシック" pitchFamily="-109" charset="-128"/>
              <a:cs typeface="ＭＳ Ｐゴシック" pitchFamily="-109" charset="-128"/>
            </a:endParaRPr>
          </a:p>
        </p:txBody>
      </p:sp>
      <p:sp>
        <p:nvSpPr>
          <p:cNvPr id="8" name="Forme libre 7"/>
          <p:cNvSpPr/>
          <p:nvPr/>
        </p:nvSpPr>
        <p:spPr bwMode="auto">
          <a:xfrm>
            <a:off x="2138680" y="2707640"/>
            <a:ext cx="1483360" cy="330200"/>
          </a:xfrm>
          <a:custGeom>
            <a:avLst/>
            <a:gdLst>
              <a:gd name="connsiteX0" fmla="*/ 0 w 1483360"/>
              <a:gd name="connsiteY0" fmla="*/ 330200 h 330200"/>
              <a:gd name="connsiteX1" fmla="*/ 777240 w 1483360"/>
              <a:gd name="connsiteY1" fmla="*/ 104140 h 330200"/>
              <a:gd name="connsiteX2" fmla="*/ 1483360 w 1483360"/>
              <a:gd name="connsiteY2" fmla="*/ 0 h 330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483360" h="330200">
                <a:moveTo>
                  <a:pt x="0" y="330200"/>
                </a:moveTo>
                <a:lnTo>
                  <a:pt x="777240" y="104140"/>
                </a:lnTo>
                <a:lnTo>
                  <a:pt x="1483360" y="0"/>
                </a:lnTo>
              </a:path>
            </a:pathLst>
          </a:custGeom>
          <a:noFill/>
          <a:ln w="19050" cap="flat" cmpd="sng" algn="ctr">
            <a:solidFill>
              <a:srgbClr val="7030A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8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pitchFamily="-109" charset="0"/>
              <a:ea typeface="ＭＳ Ｐゴシック" pitchFamily="-109" charset="-128"/>
              <a:cs typeface="ＭＳ Ｐゴシック" pitchFamily="-109" charset="-128"/>
            </a:endParaRPr>
          </a:p>
        </p:txBody>
      </p:sp>
      <p:sp>
        <p:nvSpPr>
          <p:cNvPr id="77" name="Forme libre 76"/>
          <p:cNvSpPr/>
          <p:nvPr/>
        </p:nvSpPr>
        <p:spPr bwMode="auto">
          <a:xfrm>
            <a:off x="2141220" y="3035300"/>
            <a:ext cx="1490980" cy="35560"/>
          </a:xfrm>
          <a:custGeom>
            <a:avLst/>
            <a:gdLst>
              <a:gd name="connsiteX0" fmla="*/ 0 w 1483360"/>
              <a:gd name="connsiteY0" fmla="*/ 330200 h 330200"/>
              <a:gd name="connsiteX1" fmla="*/ 777240 w 1483360"/>
              <a:gd name="connsiteY1" fmla="*/ 104140 h 330200"/>
              <a:gd name="connsiteX2" fmla="*/ 1483360 w 1483360"/>
              <a:gd name="connsiteY2" fmla="*/ 0 h 330200"/>
              <a:gd name="connsiteX0" fmla="*/ 0 w 1633220"/>
              <a:gd name="connsiteY0" fmla="*/ 175260 h 175260"/>
              <a:gd name="connsiteX1" fmla="*/ 927100 w 1633220"/>
              <a:gd name="connsiteY1" fmla="*/ 104140 h 175260"/>
              <a:gd name="connsiteX2" fmla="*/ 1633220 w 1633220"/>
              <a:gd name="connsiteY2" fmla="*/ 0 h 175260"/>
              <a:gd name="connsiteX0" fmla="*/ 0 w 1633220"/>
              <a:gd name="connsiteY0" fmla="*/ 175260 h 200660"/>
              <a:gd name="connsiteX1" fmla="*/ 777240 w 1633220"/>
              <a:gd name="connsiteY1" fmla="*/ 200660 h 200660"/>
              <a:gd name="connsiteX2" fmla="*/ 1633220 w 1633220"/>
              <a:gd name="connsiteY2" fmla="*/ 0 h 200660"/>
              <a:gd name="connsiteX0" fmla="*/ 0 w 1490980"/>
              <a:gd name="connsiteY0" fmla="*/ 0 h 35560"/>
              <a:gd name="connsiteX1" fmla="*/ 777240 w 1490980"/>
              <a:gd name="connsiteY1" fmla="*/ 25400 h 35560"/>
              <a:gd name="connsiteX2" fmla="*/ 1490980 w 1490980"/>
              <a:gd name="connsiteY2" fmla="*/ 35560 h 355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490980" h="35560">
                <a:moveTo>
                  <a:pt x="0" y="0"/>
                </a:moveTo>
                <a:lnTo>
                  <a:pt x="777240" y="25400"/>
                </a:lnTo>
                <a:lnTo>
                  <a:pt x="1490980" y="35560"/>
                </a:lnTo>
              </a:path>
            </a:pathLst>
          </a:custGeom>
          <a:noFill/>
          <a:ln w="19050" cap="flat" cmpd="sng" algn="ctr">
            <a:solidFill>
              <a:srgbClr val="008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8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pitchFamily="-109" charset="0"/>
              <a:ea typeface="ＭＳ Ｐゴシック" pitchFamily="-109" charset="-128"/>
              <a:cs typeface="ＭＳ Ｐゴシック" pitchFamily="-109" charset="-128"/>
            </a:endParaRPr>
          </a:p>
        </p:txBody>
      </p:sp>
      <p:sp>
        <p:nvSpPr>
          <p:cNvPr id="78" name="Line 9"/>
          <p:cNvSpPr>
            <a:spLocks noChangeShapeType="1"/>
          </p:cNvSpPr>
          <p:nvPr/>
        </p:nvSpPr>
        <p:spPr bwMode="auto">
          <a:xfrm>
            <a:off x="2136515" y="3038480"/>
            <a:ext cx="1442985" cy="0"/>
          </a:xfrm>
          <a:prstGeom prst="line">
            <a:avLst/>
          </a:prstGeom>
          <a:noFill/>
          <a:ln w="12700">
            <a:solidFill>
              <a:schemeClr val="bg1">
                <a:lumMod val="65000"/>
              </a:schemeClr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>
              <a:solidFill>
                <a:srgbClr val="000066"/>
              </a:solidFill>
            </a:endParaRPr>
          </a:p>
        </p:txBody>
      </p:sp>
      <p:sp>
        <p:nvSpPr>
          <p:cNvPr id="66" name="Ellipse 65"/>
          <p:cNvSpPr/>
          <p:nvPr/>
        </p:nvSpPr>
        <p:spPr bwMode="auto">
          <a:xfrm>
            <a:off x="2094406" y="2993835"/>
            <a:ext cx="84217" cy="84217"/>
          </a:xfrm>
          <a:prstGeom prst="ellipse">
            <a:avLst/>
          </a:prstGeom>
          <a:solidFill>
            <a:srgbClr val="008000"/>
          </a:solidFill>
          <a:ln w="9525" cap="flat" cmpd="sng" algn="ctr">
            <a:solidFill>
              <a:srgbClr val="008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6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pitchFamily="-109" charset="0"/>
              <a:ea typeface="ＭＳ Ｐゴシック" pitchFamily="-109" charset="-128"/>
              <a:cs typeface="ＭＳ Ｐゴシック" pitchFamily="-109" charset="-128"/>
            </a:endParaRPr>
          </a:p>
        </p:txBody>
      </p:sp>
      <p:sp>
        <p:nvSpPr>
          <p:cNvPr id="9" name="Parenthèse fermante 8"/>
          <p:cNvSpPr/>
          <p:nvPr/>
        </p:nvSpPr>
        <p:spPr bwMode="auto">
          <a:xfrm>
            <a:off x="3836128" y="2571750"/>
            <a:ext cx="57150" cy="674370"/>
          </a:xfrm>
          <a:prstGeom prst="rightBracket">
            <a:avLst/>
          </a:prstGeom>
          <a:noFill/>
          <a:ln w="9525" cap="flat" cmpd="sng" algn="ctr">
            <a:solidFill>
              <a:srgbClr val="333399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8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pitchFamily="-109" charset="0"/>
              <a:ea typeface="ＭＳ Ｐゴシック" pitchFamily="-109" charset="-128"/>
              <a:cs typeface="ＭＳ Ｐゴシック" pitchFamily="-109" charset="-128"/>
            </a:endParaRPr>
          </a:p>
        </p:txBody>
      </p:sp>
      <p:sp>
        <p:nvSpPr>
          <p:cNvPr id="80" name="Forme libre 79"/>
          <p:cNvSpPr/>
          <p:nvPr/>
        </p:nvSpPr>
        <p:spPr bwMode="auto">
          <a:xfrm>
            <a:off x="5375260" y="2608579"/>
            <a:ext cx="1529080" cy="419735"/>
          </a:xfrm>
          <a:custGeom>
            <a:avLst/>
            <a:gdLst>
              <a:gd name="connsiteX0" fmla="*/ 0 w 1483360"/>
              <a:gd name="connsiteY0" fmla="*/ 330200 h 330200"/>
              <a:gd name="connsiteX1" fmla="*/ 777240 w 1483360"/>
              <a:gd name="connsiteY1" fmla="*/ 104140 h 330200"/>
              <a:gd name="connsiteX2" fmla="*/ 1483360 w 1483360"/>
              <a:gd name="connsiteY2" fmla="*/ 0 h 330200"/>
              <a:gd name="connsiteX0" fmla="*/ 0 w 1483360"/>
              <a:gd name="connsiteY0" fmla="*/ 330200 h 330200"/>
              <a:gd name="connsiteX1" fmla="*/ 811530 w 1483360"/>
              <a:gd name="connsiteY1" fmla="*/ 16510 h 330200"/>
              <a:gd name="connsiteX2" fmla="*/ 1483360 w 1483360"/>
              <a:gd name="connsiteY2" fmla="*/ 0 h 330200"/>
              <a:gd name="connsiteX0" fmla="*/ 0 w 1529080"/>
              <a:gd name="connsiteY0" fmla="*/ 429260 h 429260"/>
              <a:gd name="connsiteX1" fmla="*/ 811530 w 1529080"/>
              <a:gd name="connsiteY1" fmla="*/ 115570 h 429260"/>
              <a:gd name="connsiteX2" fmla="*/ 1529080 w 1529080"/>
              <a:gd name="connsiteY2" fmla="*/ 0 h 429260"/>
              <a:gd name="connsiteX0" fmla="*/ 0 w 1529080"/>
              <a:gd name="connsiteY0" fmla="*/ 419735 h 419735"/>
              <a:gd name="connsiteX1" fmla="*/ 811530 w 1529080"/>
              <a:gd name="connsiteY1" fmla="*/ 115570 h 419735"/>
              <a:gd name="connsiteX2" fmla="*/ 1529080 w 1529080"/>
              <a:gd name="connsiteY2" fmla="*/ 0 h 4197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529080" h="419735">
                <a:moveTo>
                  <a:pt x="0" y="419735"/>
                </a:moveTo>
                <a:lnTo>
                  <a:pt x="811530" y="115570"/>
                </a:lnTo>
                <a:lnTo>
                  <a:pt x="1529080" y="0"/>
                </a:lnTo>
              </a:path>
            </a:pathLst>
          </a:custGeom>
          <a:noFill/>
          <a:ln w="19050" cap="flat" cmpd="sng" algn="ctr">
            <a:solidFill>
              <a:srgbClr val="7030A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8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pitchFamily="-109" charset="0"/>
              <a:ea typeface="ＭＳ Ｐゴシック" pitchFamily="-109" charset="-128"/>
              <a:cs typeface="ＭＳ Ｐゴシック" pitchFamily="-109" charset="-128"/>
            </a:endParaRPr>
          </a:p>
        </p:txBody>
      </p:sp>
      <p:sp>
        <p:nvSpPr>
          <p:cNvPr id="81" name="Forme libre 80"/>
          <p:cNvSpPr/>
          <p:nvPr/>
        </p:nvSpPr>
        <p:spPr bwMode="auto">
          <a:xfrm>
            <a:off x="5377800" y="3025774"/>
            <a:ext cx="1523365" cy="35560"/>
          </a:xfrm>
          <a:custGeom>
            <a:avLst/>
            <a:gdLst>
              <a:gd name="connsiteX0" fmla="*/ 0 w 1483360"/>
              <a:gd name="connsiteY0" fmla="*/ 330200 h 330200"/>
              <a:gd name="connsiteX1" fmla="*/ 777240 w 1483360"/>
              <a:gd name="connsiteY1" fmla="*/ 104140 h 330200"/>
              <a:gd name="connsiteX2" fmla="*/ 1483360 w 1483360"/>
              <a:gd name="connsiteY2" fmla="*/ 0 h 330200"/>
              <a:gd name="connsiteX0" fmla="*/ 0 w 1633220"/>
              <a:gd name="connsiteY0" fmla="*/ 175260 h 175260"/>
              <a:gd name="connsiteX1" fmla="*/ 927100 w 1633220"/>
              <a:gd name="connsiteY1" fmla="*/ 104140 h 175260"/>
              <a:gd name="connsiteX2" fmla="*/ 1633220 w 1633220"/>
              <a:gd name="connsiteY2" fmla="*/ 0 h 175260"/>
              <a:gd name="connsiteX0" fmla="*/ 0 w 1633220"/>
              <a:gd name="connsiteY0" fmla="*/ 175260 h 200660"/>
              <a:gd name="connsiteX1" fmla="*/ 777240 w 1633220"/>
              <a:gd name="connsiteY1" fmla="*/ 200660 h 200660"/>
              <a:gd name="connsiteX2" fmla="*/ 1633220 w 1633220"/>
              <a:gd name="connsiteY2" fmla="*/ 0 h 200660"/>
              <a:gd name="connsiteX0" fmla="*/ 0 w 1490980"/>
              <a:gd name="connsiteY0" fmla="*/ 0 h 35560"/>
              <a:gd name="connsiteX1" fmla="*/ 777240 w 1490980"/>
              <a:gd name="connsiteY1" fmla="*/ 25400 h 35560"/>
              <a:gd name="connsiteX2" fmla="*/ 1490980 w 1490980"/>
              <a:gd name="connsiteY2" fmla="*/ 35560 h 35560"/>
              <a:gd name="connsiteX0" fmla="*/ 0 w 1523365"/>
              <a:gd name="connsiteY0" fmla="*/ 0 h 26035"/>
              <a:gd name="connsiteX1" fmla="*/ 777240 w 1523365"/>
              <a:gd name="connsiteY1" fmla="*/ 25400 h 26035"/>
              <a:gd name="connsiteX2" fmla="*/ 1523365 w 1523365"/>
              <a:gd name="connsiteY2" fmla="*/ 26035 h 26035"/>
              <a:gd name="connsiteX0" fmla="*/ 0 w 1523365"/>
              <a:gd name="connsiteY0" fmla="*/ 6985 h 33020"/>
              <a:gd name="connsiteX1" fmla="*/ 790575 w 1523365"/>
              <a:gd name="connsiteY1" fmla="*/ 0 h 33020"/>
              <a:gd name="connsiteX2" fmla="*/ 1523365 w 1523365"/>
              <a:gd name="connsiteY2" fmla="*/ 33020 h 33020"/>
              <a:gd name="connsiteX0" fmla="*/ 0 w 1523365"/>
              <a:gd name="connsiteY0" fmla="*/ 0 h 35560"/>
              <a:gd name="connsiteX1" fmla="*/ 790575 w 1523365"/>
              <a:gd name="connsiteY1" fmla="*/ 2540 h 35560"/>
              <a:gd name="connsiteX2" fmla="*/ 1523365 w 1523365"/>
              <a:gd name="connsiteY2" fmla="*/ 35560 h 355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523365" h="35560">
                <a:moveTo>
                  <a:pt x="0" y="0"/>
                </a:moveTo>
                <a:lnTo>
                  <a:pt x="790575" y="2540"/>
                </a:lnTo>
                <a:lnTo>
                  <a:pt x="1523365" y="35560"/>
                </a:lnTo>
              </a:path>
            </a:pathLst>
          </a:custGeom>
          <a:noFill/>
          <a:ln w="19050" cap="flat" cmpd="sng" algn="ctr">
            <a:solidFill>
              <a:srgbClr val="008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8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pitchFamily="-109" charset="0"/>
              <a:ea typeface="ＭＳ Ｐゴシック" pitchFamily="-109" charset="-128"/>
              <a:cs typeface="ＭＳ Ｐゴシック" pitchFamily="-109" charset="-128"/>
            </a:endParaRPr>
          </a:p>
        </p:txBody>
      </p:sp>
      <p:sp>
        <p:nvSpPr>
          <p:cNvPr id="82" name="Line 9"/>
          <p:cNvSpPr>
            <a:spLocks noChangeShapeType="1"/>
          </p:cNvSpPr>
          <p:nvPr/>
        </p:nvSpPr>
        <p:spPr bwMode="auto">
          <a:xfrm>
            <a:off x="5377800" y="3038480"/>
            <a:ext cx="1442985" cy="0"/>
          </a:xfrm>
          <a:prstGeom prst="line">
            <a:avLst/>
          </a:prstGeom>
          <a:noFill/>
          <a:ln w="12700">
            <a:solidFill>
              <a:schemeClr val="bg1">
                <a:lumMod val="65000"/>
              </a:schemeClr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>
              <a:solidFill>
                <a:srgbClr val="000066"/>
              </a:solidFill>
            </a:endParaRPr>
          </a:p>
        </p:txBody>
      </p:sp>
      <p:sp>
        <p:nvSpPr>
          <p:cNvPr id="73" name="Ellipse 72"/>
          <p:cNvSpPr/>
          <p:nvPr/>
        </p:nvSpPr>
        <p:spPr bwMode="auto">
          <a:xfrm>
            <a:off x="5331479" y="2989031"/>
            <a:ext cx="84217" cy="84217"/>
          </a:xfrm>
          <a:prstGeom prst="ellipse">
            <a:avLst/>
          </a:prstGeom>
          <a:solidFill>
            <a:srgbClr val="008000"/>
          </a:solidFill>
          <a:ln w="9525" cap="flat" cmpd="sng" algn="ctr">
            <a:solidFill>
              <a:srgbClr val="008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8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pitchFamily="-109" charset="0"/>
              <a:ea typeface="ＭＳ Ｐゴシック" pitchFamily="-109" charset="-128"/>
              <a:cs typeface="ＭＳ Ｐゴシック" pitchFamily="-109" charset="-128"/>
            </a:endParaRPr>
          </a:p>
        </p:txBody>
      </p:sp>
      <p:cxnSp>
        <p:nvCxnSpPr>
          <p:cNvPr id="11" name="Connecteur droit 10"/>
          <p:cNvCxnSpPr/>
          <p:nvPr/>
        </p:nvCxnSpPr>
        <p:spPr bwMode="auto">
          <a:xfrm>
            <a:off x="6899910" y="2516505"/>
            <a:ext cx="0" cy="19431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7030A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5" name="Connecteur droit 84"/>
          <p:cNvCxnSpPr/>
          <p:nvPr/>
        </p:nvCxnSpPr>
        <p:spPr bwMode="auto">
          <a:xfrm>
            <a:off x="6175603" y="2653774"/>
            <a:ext cx="0" cy="160586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7030A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6" name="Connecteur droit 85"/>
          <p:cNvCxnSpPr/>
          <p:nvPr/>
        </p:nvCxnSpPr>
        <p:spPr bwMode="auto">
          <a:xfrm>
            <a:off x="6173698" y="2942089"/>
            <a:ext cx="0" cy="160586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008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7" name="Connecteur droit 86"/>
          <p:cNvCxnSpPr/>
          <p:nvPr/>
        </p:nvCxnSpPr>
        <p:spPr bwMode="auto">
          <a:xfrm>
            <a:off x="6893778" y="2989332"/>
            <a:ext cx="0" cy="160586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008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8" name="Connecteur droit 87"/>
          <p:cNvCxnSpPr/>
          <p:nvPr/>
        </p:nvCxnSpPr>
        <p:spPr bwMode="auto">
          <a:xfrm>
            <a:off x="3619123" y="3002347"/>
            <a:ext cx="0" cy="145987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008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9" name="Connecteur droit 88"/>
          <p:cNvCxnSpPr/>
          <p:nvPr/>
        </p:nvCxnSpPr>
        <p:spPr bwMode="auto">
          <a:xfrm>
            <a:off x="2908558" y="2988028"/>
            <a:ext cx="0" cy="132715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008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0" name="Connecteur droit 89"/>
          <p:cNvCxnSpPr/>
          <p:nvPr/>
        </p:nvCxnSpPr>
        <p:spPr bwMode="auto">
          <a:xfrm>
            <a:off x="2912368" y="2746093"/>
            <a:ext cx="0" cy="132715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7030A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1" name="Connecteur droit 90"/>
          <p:cNvCxnSpPr/>
          <p:nvPr/>
        </p:nvCxnSpPr>
        <p:spPr bwMode="auto">
          <a:xfrm>
            <a:off x="3619123" y="2637508"/>
            <a:ext cx="0" cy="132715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7030A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92" name="Parenthèse fermante 91"/>
          <p:cNvSpPr/>
          <p:nvPr/>
        </p:nvSpPr>
        <p:spPr bwMode="auto">
          <a:xfrm>
            <a:off x="7151552" y="2440755"/>
            <a:ext cx="57150" cy="815988"/>
          </a:xfrm>
          <a:prstGeom prst="rightBracket">
            <a:avLst/>
          </a:prstGeom>
          <a:noFill/>
          <a:ln w="9525" cap="flat" cmpd="sng" algn="ctr">
            <a:solidFill>
              <a:srgbClr val="333399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8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pitchFamily="-109" charset="0"/>
              <a:ea typeface="ＭＳ Ｐゴシック" pitchFamily="-109" charset="-128"/>
              <a:cs typeface="ＭＳ Ｐゴシック" pitchFamily="-109" charset="-128"/>
            </a:endParaRPr>
          </a:p>
        </p:txBody>
      </p:sp>
      <p:sp>
        <p:nvSpPr>
          <p:cNvPr id="93" name="AutoShape 165"/>
          <p:cNvSpPr>
            <a:spLocks noChangeArrowheads="1"/>
          </p:cNvSpPr>
          <p:nvPr/>
        </p:nvSpPr>
        <p:spPr bwMode="auto">
          <a:xfrm>
            <a:off x="7289867" y="3342675"/>
            <a:ext cx="1414385" cy="555908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>
            <a:solidFill>
              <a:srgbClr val="D0D0F0"/>
            </a:solidFill>
            <a:round/>
            <a:headEnd/>
            <a:tailEnd/>
          </a:ln>
          <a:effectLst>
            <a:prstShdw prst="shdw17" dist="17961" dir="2700000">
              <a:srgbClr val="7D7D90">
                <a:alpha val="74997"/>
              </a:srgbClr>
            </a:prstShdw>
          </a:effec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3300"/>
              </a:buClr>
              <a:buFont typeface="Wingdings" panose="05000000000000000000" pitchFamily="2" charset="2"/>
              <a:buChar char="§"/>
              <a:defRPr sz="2000">
                <a:solidFill>
                  <a:srgbClr val="CC3300"/>
                </a:solidFill>
                <a:latin typeface="Arial" panose="020B0604020202020204" pitchFamily="34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9pPr>
          </a:lstStyle>
          <a:p>
            <a:pPr defTabSz="914400" eaLnBrk="1" hangingPunct="1">
              <a:spcBef>
                <a:spcPct val="0"/>
              </a:spcBef>
              <a:buClrTx/>
              <a:buFontTx/>
              <a:buNone/>
            </a:pPr>
            <a:endParaRPr lang="fr-FR" altLang="fr-FR" sz="2400">
              <a:solidFill>
                <a:srgbClr val="000066"/>
              </a:solidFill>
            </a:endParaRPr>
          </a:p>
        </p:txBody>
      </p:sp>
      <p:sp>
        <p:nvSpPr>
          <p:cNvPr id="94" name="Rectangle 56"/>
          <p:cNvSpPr>
            <a:spLocks noChangeArrowheads="1"/>
          </p:cNvSpPr>
          <p:nvPr/>
        </p:nvSpPr>
        <p:spPr bwMode="auto">
          <a:xfrm>
            <a:off x="7370773" y="3434246"/>
            <a:ext cx="144000" cy="144000"/>
          </a:xfrm>
          <a:prstGeom prst="rect">
            <a:avLst/>
          </a:prstGeom>
          <a:solidFill>
            <a:srgbClr val="6338A2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fr-FR" sz="1600">
              <a:solidFill>
                <a:srgbClr val="000066"/>
              </a:solidFill>
            </a:endParaRPr>
          </a:p>
        </p:txBody>
      </p:sp>
      <p:sp>
        <p:nvSpPr>
          <p:cNvPr id="95" name="Rectangle 57"/>
          <p:cNvSpPr>
            <a:spLocks noChangeArrowheads="1"/>
          </p:cNvSpPr>
          <p:nvPr/>
        </p:nvSpPr>
        <p:spPr bwMode="auto">
          <a:xfrm>
            <a:off x="7604965" y="3388210"/>
            <a:ext cx="1012970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fr-FR" sz="1400" b="1" dirty="0">
                <a:solidFill>
                  <a:srgbClr val="333399"/>
                </a:solidFill>
                <a:latin typeface="+mj-lt"/>
              </a:rPr>
              <a:t>RPV/FTC/TAF </a:t>
            </a:r>
            <a:endParaRPr lang="fr-FR" b="1" dirty="0">
              <a:solidFill>
                <a:srgbClr val="333399"/>
              </a:solidFill>
              <a:latin typeface="+mj-lt"/>
            </a:endParaRPr>
          </a:p>
        </p:txBody>
      </p:sp>
      <p:sp>
        <p:nvSpPr>
          <p:cNvPr id="96" name="Rectangle 59"/>
          <p:cNvSpPr>
            <a:spLocks noChangeArrowheads="1"/>
          </p:cNvSpPr>
          <p:nvPr/>
        </p:nvSpPr>
        <p:spPr bwMode="auto">
          <a:xfrm>
            <a:off x="7370773" y="3682092"/>
            <a:ext cx="144000" cy="144000"/>
          </a:xfrm>
          <a:prstGeom prst="rect">
            <a:avLst/>
          </a:prstGeom>
          <a:solidFill>
            <a:srgbClr val="008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fr-FR" sz="1600">
              <a:solidFill>
                <a:srgbClr val="000066"/>
              </a:solidFill>
            </a:endParaRPr>
          </a:p>
        </p:txBody>
      </p:sp>
      <p:sp>
        <p:nvSpPr>
          <p:cNvPr id="97" name="Rectangle 60"/>
          <p:cNvSpPr>
            <a:spLocks noChangeArrowheads="1"/>
          </p:cNvSpPr>
          <p:nvPr/>
        </p:nvSpPr>
        <p:spPr bwMode="auto">
          <a:xfrm>
            <a:off x="7604965" y="3639230"/>
            <a:ext cx="965457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fr-FR" sz="1400" b="1" dirty="0">
                <a:solidFill>
                  <a:srgbClr val="333399"/>
                </a:solidFill>
                <a:latin typeface="+mj-lt"/>
              </a:rPr>
              <a:t>EFV/FTC/TDF</a:t>
            </a:r>
            <a:endParaRPr lang="fr-FR" b="1" dirty="0">
              <a:solidFill>
                <a:srgbClr val="333399"/>
              </a:solidFill>
              <a:latin typeface="+mj-lt"/>
            </a:endParaRPr>
          </a:p>
        </p:txBody>
      </p:sp>
      <p:sp>
        <p:nvSpPr>
          <p:cNvPr id="99" name="Text Box 2"/>
          <p:cNvSpPr txBox="1">
            <a:spLocks noChangeArrowheads="1"/>
          </p:cNvSpPr>
          <p:nvPr/>
        </p:nvSpPr>
        <p:spPr bwMode="auto">
          <a:xfrm>
            <a:off x="1539170" y="5147300"/>
            <a:ext cx="6097417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fr-FR" sz="2000" b="1">
                <a:solidFill>
                  <a:srgbClr val="CC3300"/>
                </a:solidFill>
                <a:latin typeface="Calibri" pitchFamily="34" charset="0"/>
                <a:ea typeface="MS PGothic" pitchFamily="34" charset="-128"/>
              </a:rPr>
              <a:t>Amélioration de l’ostéopénie ou de l’ostéoporose à S48</a:t>
            </a:r>
          </a:p>
        </p:txBody>
      </p:sp>
      <p:sp>
        <p:nvSpPr>
          <p:cNvPr id="6" name="Rectangle 5"/>
          <p:cNvSpPr/>
          <p:nvPr/>
        </p:nvSpPr>
        <p:spPr>
          <a:xfrm>
            <a:off x="636488" y="4622903"/>
            <a:ext cx="130952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1600" dirty="0">
                <a:solidFill>
                  <a:srgbClr val="000066"/>
                </a:solidFill>
                <a:latin typeface="+mj-lt"/>
              </a:rPr>
              <a:t>RPV/FTC/TAF</a:t>
            </a:r>
          </a:p>
          <a:p>
            <a:r>
              <a:rPr lang="fr-FR" sz="1600" dirty="0">
                <a:solidFill>
                  <a:srgbClr val="000066"/>
                </a:solidFill>
                <a:latin typeface="+mj-lt"/>
              </a:rPr>
              <a:t>EFV/FTC/TDF </a:t>
            </a:r>
          </a:p>
        </p:txBody>
      </p:sp>
      <p:sp>
        <p:nvSpPr>
          <p:cNvPr id="100" name="Titre 1"/>
          <p:cNvSpPr>
            <a:spLocks noGrp="1"/>
          </p:cNvSpPr>
          <p:nvPr>
            <p:ph type="title"/>
          </p:nvPr>
        </p:nvSpPr>
        <p:spPr>
          <a:xfrm>
            <a:off x="50800" y="44450"/>
            <a:ext cx="8193088" cy="1106488"/>
          </a:xfrm>
        </p:spPr>
        <p:txBody>
          <a:bodyPr/>
          <a:lstStyle/>
          <a:p>
            <a:r>
              <a:rPr lang="fr-FR" sz="3200" dirty="0">
                <a:ea typeface="ＭＳ Ｐゴシック" pitchFamily="-65" charset="-128"/>
                <a:cs typeface="ＭＳ Ｐゴシック" pitchFamily="-65" charset="-128"/>
              </a:rPr>
              <a:t>Etude GS-US-366-1160 : switch EFV/FTC/TDF </a:t>
            </a:r>
            <a:br>
              <a:rPr lang="fr-FR" sz="3200" dirty="0">
                <a:ea typeface="ＭＳ Ｐゴシック" pitchFamily="-65" charset="-128"/>
                <a:cs typeface="ＭＳ Ｐゴシック" pitchFamily="-65" charset="-128"/>
              </a:rPr>
            </a:br>
            <a:r>
              <a:rPr lang="fr-FR" sz="3200" dirty="0">
                <a:ea typeface="ＭＳ Ｐゴシック" pitchFamily="-65" charset="-128"/>
                <a:cs typeface="ＭＳ Ｐゴシック" pitchFamily="-65" charset="-128"/>
              </a:rPr>
              <a:t>pour RPV/FTC/TAF</a:t>
            </a:r>
            <a:endParaRPr lang="fr-FR" sz="32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171728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0800" y="1409700"/>
            <a:ext cx="8951686" cy="5303838"/>
          </a:xfrm>
        </p:spPr>
        <p:txBody>
          <a:bodyPr/>
          <a:lstStyle/>
          <a:p>
            <a:r>
              <a:rPr lang="fr-FR" sz="2800" b="1" dirty="0">
                <a:latin typeface="+mj-lt"/>
              </a:rPr>
              <a:t>Modification des lipides à jeun à S48</a:t>
            </a:r>
            <a:br>
              <a:rPr lang="fr-FR" sz="2800" b="1" dirty="0">
                <a:latin typeface="+mj-lt"/>
              </a:rPr>
            </a:br>
            <a:endParaRPr lang="fr-FR" sz="2800" b="1" dirty="0">
              <a:latin typeface="+mj-lt"/>
            </a:endParaRPr>
          </a:p>
          <a:p>
            <a:pPr lvl="1"/>
            <a:r>
              <a:rPr lang="fr-FR" sz="2000" dirty="0"/>
              <a:t>Diminution du cholestérol total, du LDL-cholestérol, du HDL-cholestérol et des triglycérides dans le bras RPV/FTC/TAF</a:t>
            </a:r>
          </a:p>
          <a:p>
            <a:pPr lvl="1"/>
            <a:r>
              <a:rPr lang="fr-FR" sz="2000" dirty="0"/>
              <a:t>Valeurs stables dans le bras EFV/FTC/TDF</a:t>
            </a:r>
          </a:p>
          <a:p>
            <a:pPr lvl="1"/>
            <a:r>
              <a:rPr lang="fr-FR" sz="2000" dirty="0"/>
              <a:t>Modification du rapport  cholestérol </a:t>
            </a:r>
            <a:r>
              <a:rPr lang="fr-FR" sz="2000" dirty="0" err="1"/>
              <a:t>total:HDL-cholestérol</a:t>
            </a:r>
            <a:r>
              <a:rPr lang="fr-FR" sz="2000" dirty="0"/>
              <a:t> similaire </a:t>
            </a:r>
            <a:br>
              <a:rPr lang="fr-FR" sz="2000" dirty="0"/>
            </a:br>
            <a:r>
              <a:rPr lang="fr-FR" sz="2000" dirty="0"/>
              <a:t>dans les 2 groupes</a:t>
            </a:r>
          </a:p>
          <a:p>
            <a:pPr lvl="1"/>
            <a:r>
              <a:rPr lang="fr-FR" sz="2000" dirty="0"/>
              <a:t>Début d’un traitement hypolipidémiant entre J0 et S48 : 4 % </a:t>
            </a:r>
            <a:br>
              <a:rPr lang="fr-FR" sz="2000" dirty="0"/>
            </a:br>
            <a:r>
              <a:rPr lang="fr-FR" sz="2000" dirty="0"/>
              <a:t>dans chaque groupe</a:t>
            </a:r>
          </a:p>
        </p:txBody>
      </p:sp>
      <p:sp>
        <p:nvSpPr>
          <p:cNvPr id="4" name="AutoShape 162"/>
          <p:cNvSpPr>
            <a:spLocks noChangeArrowheads="1"/>
          </p:cNvSpPr>
          <p:nvPr/>
        </p:nvSpPr>
        <p:spPr bwMode="auto">
          <a:xfrm>
            <a:off x="0" y="6570663"/>
            <a:ext cx="1258888" cy="28733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>
            <a:noFill/>
          </a:ln>
          <a:effectLst>
            <a:prstShdw prst="shdw17" dist="17961" dir="2700000">
              <a:srgbClr val="888894">
                <a:alpha val="74997"/>
              </a:srgbClr>
            </a:prst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3300"/>
              </a:buClr>
              <a:buFont typeface="Wingdings" panose="05000000000000000000" pitchFamily="2" charset="2"/>
              <a:buChar char="§"/>
              <a:defRPr sz="2000">
                <a:solidFill>
                  <a:srgbClr val="CC3300"/>
                </a:solidFill>
                <a:latin typeface="Arial" panose="020B0604020202020204" pitchFamily="34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9pPr>
          </a:lstStyle>
          <a:p>
            <a:pPr algn="ctr" defTabSz="914400"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fr-FR" sz="1200" b="1" i="1" dirty="0">
                <a:solidFill>
                  <a:srgbClr val="333399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GS-US-366-1160</a:t>
            </a:r>
          </a:p>
        </p:txBody>
      </p:sp>
      <p:sp>
        <p:nvSpPr>
          <p:cNvPr id="5" name="ZoneTexte 69"/>
          <p:cNvSpPr txBox="1">
            <a:spLocks noChangeArrowheads="1"/>
          </p:cNvSpPr>
          <p:nvPr/>
        </p:nvSpPr>
        <p:spPr bwMode="auto">
          <a:xfrm>
            <a:off x="4568693" y="6542088"/>
            <a:ext cx="4532445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CC3300"/>
              </a:buClr>
              <a:buFont typeface="Wingdings" panose="05000000000000000000" pitchFamily="2" charset="2"/>
              <a:buChar char="§"/>
              <a:defRPr sz="2000">
                <a:solidFill>
                  <a:srgbClr val="CC3300"/>
                </a:solidFill>
                <a:latin typeface="Arial" panose="020B0604020202020204" pitchFamily="34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9pPr>
          </a:lstStyle>
          <a:p>
            <a:pPr algn="r" defTabSz="914400" eaLnBrk="1" hangingPunct="1">
              <a:spcBef>
                <a:spcPct val="0"/>
              </a:spcBef>
              <a:buClrTx/>
              <a:buFontTx/>
              <a:buNone/>
            </a:pPr>
            <a:r>
              <a:rPr lang="fr-FR" altLang="fr-FR" sz="1200" i="1" dirty="0"/>
              <a:t>De </a:t>
            </a:r>
            <a:r>
              <a:rPr lang="fr-FR" altLang="fr-FR" sz="1200" i="1" dirty="0" err="1"/>
              <a:t>Jesus</a:t>
            </a:r>
            <a:r>
              <a:rPr lang="fr-FR" altLang="fr-FR" sz="1200" i="1" dirty="0"/>
              <a:t> E. Lancet HIV 2017; 4:e205-13</a:t>
            </a:r>
            <a:endParaRPr lang="en-GB" altLang="fr-FR" sz="1200" i="1" dirty="0"/>
          </a:p>
        </p:txBody>
      </p:sp>
      <p:sp>
        <p:nvSpPr>
          <p:cNvPr id="7" name="Titre 1"/>
          <p:cNvSpPr>
            <a:spLocks noGrp="1"/>
          </p:cNvSpPr>
          <p:nvPr>
            <p:ph type="title"/>
          </p:nvPr>
        </p:nvSpPr>
        <p:spPr>
          <a:xfrm>
            <a:off x="50800" y="44450"/>
            <a:ext cx="8193088" cy="1106488"/>
          </a:xfrm>
        </p:spPr>
        <p:txBody>
          <a:bodyPr/>
          <a:lstStyle/>
          <a:p>
            <a:r>
              <a:rPr lang="fr-FR" sz="3200" dirty="0">
                <a:ea typeface="ＭＳ Ｐゴシック" pitchFamily="-65" charset="-128"/>
                <a:cs typeface="ＭＳ Ｐゴシック" pitchFamily="-65" charset="-128"/>
              </a:rPr>
              <a:t>Etude GS-US-366-1160 : switch EFV/FTC/TDF </a:t>
            </a:r>
            <a:br>
              <a:rPr lang="fr-FR" sz="3200" dirty="0">
                <a:ea typeface="ＭＳ Ｐゴシック" pitchFamily="-65" charset="-128"/>
                <a:cs typeface="ＭＳ Ｐゴシック" pitchFamily="-65" charset="-128"/>
              </a:rPr>
            </a:br>
            <a:r>
              <a:rPr lang="fr-FR" sz="3200" dirty="0">
                <a:ea typeface="ＭＳ Ｐゴシック" pitchFamily="-65" charset="-128"/>
                <a:cs typeface="ＭＳ Ｐゴシック" pitchFamily="-65" charset="-128"/>
              </a:rPr>
              <a:t>pour RPV/FTC/TAF</a:t>
            </a:r>
            <a:endParaRPr lang="fr-FR" sz="3200" dirty="0"/>
          </a:p>
        </p:txBody>
      </p:sp>
    </p:spTree>
    <p:extLst>
      <p:ext uri="{BB962C8B-B14F-4D97-AF65-F5344CB8AC3E}">
        <p14:creationId xmlns:p14="http://schemas.microsoft.com/office/powerpoint/2010/main" val="247049131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  <p:tag name="ARTICULATE_SLIDE_COUNT" val="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ARV_trials_2017">
  <a:themeElements>
    <a:clrScheme name="ARV_trials_2010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ARV_trials_2010">
      <a:majorFont>
        <a:latin typeface="Calibri"/>
        <a:ea typeface=""/>
        <a:cs typeface=""/>
      </a:majorFont>
      <a:minorFont>
        <a:latin typeface="Arial"/>
        <a:ea typeface=""/>
        <a:cs typeface="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tx1">
              <a:gamma/>
              <a:shade val="60000"/>
              <a:invGamma/>
              <a:alpha val="74998"/>
            </a:schemeClr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pitchFamily="-109" charset="0"/>
            <a:ea typeface="ＭＳ Ｐゴシック" pitchFamily="-109" charset="-128"/>
            <a:cs typeface="ＭＳ Ｐゴシック" pitchFamily="-109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tx1">
              <a:gamma/>
              <a:shade val="60000"/>
              <a:invGamma/>
              <a:alpha val="74998"/>
            </a:schemeClr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pitchFamily="-109" charset="0"/>
            <a:ea typeface="ＭＳ Ｐゴシック" pitchFamily="-109" charset="-128"/>
            <a:cs typeface="ＭＳ Ｐゴシック" pitchFamily="-109" charset="-128"/>
          </a:defRPr>
        </a:defPPr>
      </a:lstStyle>
    </a:lnDef>
  </a:objectDefaults>
  <a:extraClrSchemeLst>
    <a:extraClrScheme>
      <a:clrScheme name="ARV_trials_2010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995</TotalTime>
  <Words>1016</Words>
  <Application>Microsoft Office PowerPoint</Application>
  <PresentationFormat>Affichage à l'écran (4:3)</PresentationFormat>
  <Paragraphs>293</Paragraphs>
  <Slides>10</Slides>
  <Notes>10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1" baseType="lpstr">
      <vt:lpstr>ARV_trials_2017</vt:lpstr>
      <vt:lpstr>Switch de TDF pour TAF</vt:lpstr>
      <vt:lpstr>Etude GS-US-366-1160 : switch EFV/FTC/TDF  pour RPV/FTC/TAF</vt:lpstr>
      <vt:lpstr>Etude GS-US-366-1160 : switch EFV/FTC/TDF  pour RPV/FTC/TAF</vt:lpstr>
      <vt:lpstr>Etude GS-US-366-1160 : switch EFV/FTC/TDF  pour RPV/FTC/TAF</vt:lpstr>
      <vt:lpstr>Etude GS-US-366-1160 : switch EFV/FTC/TDF  pour RPV/FTC/TAF</vt:lpstr>
      <vt:lpstr>Etude GS-US-366-1160 : switch EFV/FTC/TDF  pour RPV/FTC/TAF</vt:lpstr>
      <vt:lpstr>Etude GS-US-366-1160 : switch EFV/FTC/TDF  pour RPV/FTC/TAF</vt:lpstr>
      <vt:lpstr>Etude GS-US-366-1160 : switch EFV/FTC/TDF  pour RPV/FTC/TAF</vt:lpstr>
      <vt:lpstr>Etude GS-US-366-1160 : switch EFV/FTC/TDF  pour RPV/FTC/TAF</vt:lpstr>
      <vt:lpstr>Etude GS-US-366-1160 : switch EFV/FTC/TDF  pour RPV/FTC/TAF</vt:lpstr>
    </vt:vector>
  </TitlesOfParts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ARV-trials 2017</dc:title>
  <dc:subject>AEI - www.aei.fr</dc:subject>
  <dc:creator>www.arv-trial.com</dc:creator>
  <cp:lastModifiedBy>Utilisateur</cp:lastModifiedBy>
  <cp:revision>298</cp:revision>
  <dcterms:created xsi:type="dcterms:W3CDTF">2014-10-03T08:50:57Z</dcterms:created>
  <dcterms:modified xsi:type="dcterms:W3CDTF">2017-06-01T17:44:12Z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38326D3B-8798-4E15-A20E-D48E3A4928C2</vt:lpwstr>
  </property>
  <property fmtid="{D5CDD505-2E9C-101B-9397-08002B2CF9AE}" pid="3" name="ArticulatePath">
    <vt:lpwstr>ARV Trials naive MAJ 2014-GS-0114-v01</vt:lpwstr>
  </property>
</Properties>
</file>