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7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DDDDDD"/>
    <a:srgbClr val="FFFFFF"/>
    <a:srgbClr val="008000"/>
    <a:srgbClr val="333399"/>
    <a:srgbClr val="BFBFBF"/>
    <a:srgbClr val="F66900"/>
    <a:srgbClr val="6338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4128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2718" y="-372"/>
      </p:cViewPr>
      <p:guideLst>
        <p:guide orient="horz" pos="1913"/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16" y="-96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9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5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TDF pour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GS-US-292-0109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GS-US-311-1089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GS-US-366-1216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Etude GS-US-366-1160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764922" cy="530383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Globalement, chez les patients infectés par le VIH et contrôlés </a:t>
            </a:r>
            <a:r>
              <a:rPr lang="fr-FR" sz="2000" dirty="0" err="1"/>
              <a:t>virologiquement</a:t>
            </a:r>
            <a:r>
              <a:rPr lang="fr-FR" sz="2000" dirty="0"/>
              <a:t>, le switch pour </a:t>
            </a:r>
            <a:r>
              <a:rPr lang="fr-FR" sz="2000" dirty="0" err="1"/>
              <a:t>rilpivirine</a:t>
            </a:r>
            <a:r>
              <a:rPr lang="fr-FR" sz="2000" dirty="0"/>
              <a:t>, </a:t>
            </a:r>
            <a:r>
              <a:rPr lang="fr-FR" sz="2000" dirty="0" err="1"/>
              <a:t>emtricitabine</a:t>
            </a:r>
            <a:r>
              <a:rPr lang="fr-FR" sz="2000" dirty="0"/>
              <a:t>, et </a:t>
            </a:r>
            <a:r>
              <a:rPr lang="fr-FR" sz="2000" dirty="0" err="1"/>
              <a:t>tenofovir</a:t>
            </a:r>
            <a:r>
              <a:rPr lang="fr-FR" sz="2000" dirty="0"/>
              <a:t> </a:t>
            </a:r>
            <a:r>
              <a:rPr lang="fr-FR" sz="2000" dirty="0" err="1"/>
              <a:t>alafenamide</a:t>
            </a:r>
            <a:r>
              <a:rPr lang="fr-FR" sz="2000" dirty="0"/>
              <a:t> a permis de maintenir une charge virale indétectable à S48 de manière identique à la poursuite de la trithérapie avec </a:t>
            </a:r>
            <a:r>
              <a:rPr lang="fr-FR" sz="2000" dirty="0" err="1"/>
              <a:t>efavirenz</a:t>
            </a:r>
            <a:r>
              <a:rPr lang="fr-FR" sz="2000" dirty="0"/>
              <a:t>, </a:t>
            </a:r>
            <a:r>
              <a:rPr lang="fr-FR" sz="2000" dirty="0" err="1"/>
              <a:t>emtricitabine</a:t>
            </a:r>
            <a:r>
              <a:rPr lang="fr-FR" sz="2000" dirty="0"/>
              <a:t>, et </a:t>
            </a:r>
            <a:r>
              <a:rPr lang="fr-FR" sz="2000" dirty="0" err="1"/>
              <a:t>tenofovir</a:t>
            </a:r>
            <a:r>
              <a:rPr lang="fr-FR" sz="2000" dirty="0"/>
              <a:t> </a:t>
            </a:r>
            <a:r>
              <a:rPr lang="fr-FR" sz="2000" dirty="0" err="1"/>
              <a:t>disoproxil</a:t>
            </a:r>
            <a:r>
              <a:rPr lang="fr-FR" sz="2000" dirty="0"/>
              <a:t> fumarate</a:t>
            </a:r>
            <a:br>
              <a:rPr lang="fr-FR" sz="2000" dirty="0"/>
            </a:br>
            <a:endParaRPr lang="fr-FR" sz="2000" dirty="0"/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Le traitement en 1 seul comprimé par jour de </a:t>
            </a:r>
            <a:r>
              <a:rPr lang="fr-FR" sz="2000" dirty="0" err="1"/>
              <a:t>rilpivirine</a:t>
            </a:r>
            <a:r>
              <a:rPr lang="fr-FR" sz="2000" dirty="0"/>
              <a:t>, </a:t>
            </a:r>
            <a:r>
              <a:rPr lang="fr-FR" sz="2000" dirty="0" err="1"/>
              <a:t>emtricitabine</a:t>
            </a:r>
            <a:r>
              <a:rPr lang="fr-FR" sz="2000" dirty="0"/>
              <a:t>, et </a:t>
            </a:r>
            <a:r>
              <a:rPr lang="fr-FR" sz="2000" dirty="0" err="1"/>
              <a:t>tenofovir</a:t>
            </a:r>
            <a:r>
              <a:rPr lang="fr-FR" sz="2000" dirty="0"/>
              <a:t> </a:t>
            </a:r>
            <a:r>
              <a:rPr lang="fr-FR" sz="2000" dirty="0" err="1"/>
              <a:t>alafenamide</a:t>
            </a:r>
            <a:r>
              <a:rPr lang="fr-FR" sz="2000" dirty="0"/>
              <a:t> était bien toléré avec amélioration significative des paramètres osseux et rénaux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276920"/>
            <a:ext cx="8704387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pourcentage de patients conservant un taux d’ARN VIH &lt; 50 c/ml à S48 (ITT, snapshot) ; non infériorité avec une limite de l’IC 95,001 % bilatéral de la différence = - 8 %, puissance de 95 %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Secondaires : pourcentage de modification de la densité minérale osseuse de la hanche et du rachis entre les 2 groupes ; puissance de 95 % de mettre en évidence une différence de 1,38 % (non infériorité)</a:t>
            </a:r>
            <a:br>
              <a:rPr lang="fr-FR" altLang="fr-FR" sz="1800" dirty="0"/>
            </a:b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25587"/>
              </p:ext>
            </p:extLst>
          </p:nvPr>
        </p:nvGraphicFramePr>
        <p:xfrm>
          <a:off x="4359599" y="2403475"/>
          <a:ext cx="3696964" cy="585192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placebo EFV/FTC/TDF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46257"/>
              </p:ext>
            </p:extLst>
          </p:nvPr>
        </p:nvGraphicFramePr>
        <p:xfrm>
          <a:off x="4359599" y="3214726"/>
          <a:ext cx="3696964" cy="530328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EFV/FTC/TDF 600/200/300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** + placebo RPV/FTC/TAF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37518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817611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aveugle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44355" y="2221384"/>
            <a:ext cx="3294045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EFV/FTC/TDF &gt;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&lt; 50 c/ml ≥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DGFe (Cockroft-Gault)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résistance à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EFV, RPV, FTC ou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359599" y="2696070"/>
            <a:ext cx="12700" cy="783819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449512" y="3083123"/>
            <a:ext cx="70344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582016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582016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06767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8056562" y="3476172"/>
            <a:ext cx="7688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8056563" y="2691494"/>
            <a:ext cx="75928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359599" y="3955243"/>
            <a:ext cx="2120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Avec aliments, le matin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Sans aliments, le soir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95501"/>
              </p:ext>
            </p:extLst>
          </p:nvPr>
        </p:nvGraphicFramePr>
        <p:xfrm>
          <a:off x="226239" y="1678006"/>
          <a:ext cx="8660958" cy="4778648"/>
        </p:xfrm>
        <a:graphic>
          <a:graphicData uri="http://schemas.openxmlformats.org/drawingml/2006/table">
            <a:tbl>
              <a:tblPr/>
              <a:tblGrid>
                <a:gridCol w="4166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1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5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 : blanc / noir / autre,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 / 27 / 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 / 28 / 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50 c/ml,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 (Cockroft-Gault), ml/min,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110,4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107,6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Protéinurie : grade 1 / grade 2,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Manque d’efficacité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Grossesse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de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Violation du protocole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 (9,8 %)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 (8,0 %)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93119" y="1151863"/>
            <a:ext cx="6945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451780" y="1636670"/>
            <a:ext cx="3355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Autres données à S48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717040" y="1116550"/>
            <a:ext cx="5711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Résultats virologiques à S48 (ITT,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753100" y="2003289"/>
            <a:ext cx="339089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Analyse per protocole</a:t>
            </a:r>
            <a:br>
              <a:rPr lang="fr-FR" sz="1600" dirty="0">
                <a:solidFill>
                  <a:srgbClr val="000066"/>
                </a:solidFill>
              </a:rPr>
            </a:br>
            <a:r>
              <a:rPr lang="fr-FR" sz="1600" dirty="0">
                <a:solidFill>
                  <a:srgbClr val="000066"/>
                </a:solidFill>
              </a:rPr>
              <a:t>(ARN VIH &lt; 50 c/ml)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99,1 %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99,3 % EFV/FTC/TDF</a:t>
            </a:r>
            <a:br>
              <a:rPr lang="fr-FR" sz="1600" dirty="0">
                <a:solidFill>
                  <a:srgbClr val="000066"/>
                </a:solidFill>
              </a:rPr>
            </a:br>
            <a:endParaRPr lang="fr-FR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Succès virologique identique entre les 2 bras pour les sous-groupes d’âge, sexe, race, et région géographique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Si observance ≥ 95 % : succès virologique moindre dans bras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RPV/FTC/TAF : 91 % vs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EFV/FTC/TDF : 95 % </a:t>
            </a:r>
          </a:p>
          <a:p>
            <a:pPr>
              <a:buClr>
                <a:srgbClr val="CC3300"/>
              </a:buClr>
            </a:pPr>
            <a:endParaRPr lang="fr-FR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Modification moyenne CD4/mm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  <a:endParaRPr lang="fr-FR" sz="1600" dirty="0">
              <a:solidFill>
                <a:srgbClr val="000066"/>
              </a:solidFill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+ 23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+ 12 EFV/FTC/TDF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59906" y="1791741"/>
            <a:ext cx="5497092" cy="4720777"/>
            <a:chOff x="359906" y="1791741"/>
            <a:chExt cx="5497092" cy="4720777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582629" y="5989298"/>
              <a:ext cx="20815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000066"/>
                  </a:solidFill>
                </a:rPr>
                <a:t>Différence (IC 95 %)</a:t>
              </a:r>
              <a: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= - 2,0 % (- 5,9 à 1,8)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1068114" y="264180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90,0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85778" y="515386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1,1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413864" y="495473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8,9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790154" y="2601040"/>
              <a:ext cx="3901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92,0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412715" y="516034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0,9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5096880" y="499727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7,1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558679" y="531452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459293" y="475254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459293" y="41921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459293" y="36301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459293" y="306979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359906" y="249579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69669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Succès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RN VIH &lt; 50 c/ml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571221" y="5474797"/>
              <a:ext cx="138590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Echec 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4064614" y="5474797"/>
              <a:ext cx="179238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87586" y="2056038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83057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72301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72301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2301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72301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72301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2301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1001758" y="2895600"/>
              <a:ext cx="628694" cy="253481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666810" y="2852936"/>
              <a:ext cx="630210" cy="2577478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961772" y="5249312"/>
              <a:ext cx="631724" cy="181102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295205" y="5205413"/>
              <a:ext cx="631724" cy="225001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637877" y="5406909"/>
              <a:ext cx="628694" cy="2350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1220809" y="1791741"/>
              <a:ext cx="3584566" cy="369332"/>
              <a:chOff x="1220809" y="1791741"/>
              <a:chExt cx="3584566" cy="369332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220809" y="1801782"/>
                <a:ext cx="3547955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41219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3189932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561571" y="1791741"/>
                <a:ext cx="14382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RPV/FTC/TAF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3376651" y="1791741"/>
                <a:ext cx="14287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EFV/FTC/TDF</a:t>
                </a:r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>
              <a:off x="1758576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437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53055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438</a:t>
              </a:r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266571" y="5413846"/>
              <a:ext cx="631724" cy="16568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4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7000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Analyse de la résistance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sz="10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charset="-128"/>
              </a:rPr>
              <a:t>Génotype et phénotype réalisés si ARN VIH confirmé ≥ 50 c/ml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et ARN VIH  ≥ 400 c/ml sur l’échantillon de confirmation, ou si ARN VIH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 ≥ 400 c/ml à S48 ou à la dernière visite sous traitement de l’étude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6 patients dans le bras RPV/FTC/TAF : pas d’émergence de mutations de résistance ; 4 réobtiennent ARN VIH &lt; 50 c/ml sans modification de traitement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2 patients dans le bras EFV/FTC/TDF : émergence de résistance à FTC (M184V) et RPV (V106I/L + Y188L)</a:t>
            </a:r>
            <a:br>
              <a:rPr lang="fr-FR" altLang="fr-FR" sz="1800" dirty="0">
                <a:ea typeface="ＭＳ Ｐゴシック" charset="-128"/>
              </a:rPr>
            </a:br>
            <a:endParaRPr lang="fr-FR" altLang="fr-FR" sz="1800" dirty="0"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charset="-128"/>
              </a:rPr>
              <a:t>Sur les génotypes historiques : présence de mutations de résistance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à un ARV de l’étude chez 3 participants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2 patients dans le bras RPV/FTC/TAF (K103N ; E138A)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1 patient dans le bras EFV/FTC/TDF (K103N)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Tous les 3 ont arrêté le traitement à S36 ou S48 avec ARN VIH &lt; 50 c/ml</a:t>
            </a:r>
            <a:endParaRPr lang="fr-FR" altLang="fr-FR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279077"/>
              </p:ext>
            </p:extLst>
          </p:nvPr>
        </p:nvGraphicFramePr>
        <p:xfrm>
          <a:off x="323095" y="1651303"/>
          <a:ext cx="8654849" cy="3200340"/>
        </p:xfrm>
        <a:graphic>
          <a:graphicData uri="http://schemas.openxmlformats.org/drawingml/2006/table">
            <a:tbl>
              <a:tblPr/>
              <a:tblGrid>
                <a:gridCol w="4466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0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RPV/FTC/TAF, n = 438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EFV/FTC/TDF, n = 437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liés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5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graves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liés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 conduisant à l’arrêt du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14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chez ≥ 5 % des patients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Rhinopharyngite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Toux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Céphalées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Diarrhée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Arthralgies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7" y="4895359"/>
            <a:ext cx="88127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000066"/>
                </a:solidFill>
              </a:rPr>
              <a:t>* Anémie (n = 1), diarrhée (n = 1), vomissements (n = 1), constipation (n = 1), asthénie (n = 2),  hémorragie sur ulcère (n = 1), infection localisée (n = 1), fractures multiples  (n = 1), accident de la route (n = 1), </a:t>
            </a:r>
            <a:r>
              <a:rPr lang="fr-FR" sz="1300" dirty="0" err="1">
                <a:solidFill>
                  <a:srgbClr val="000066"/>
                </a:solidFill>
              </a:rPr>
              <a:t>dysgueusie</a:t>
            </a:r>
            <a:r>
              <a:rPr lang="fr-FR" sz="1300" dirty="0">
                <a:solidFill>
                  <a:srgbClr val="000066"/>
                </a:solidFill>
              </a:rPr>
              <a:t> (n = 1), céphalées (n = 1), somnolence (n = 1), anxiété (n = 1), toux (n = 1), baisse DFG (n = 1), prurit généralisé (n = 1)</a:t>
            </a:r>
          </a:p>
          <a:p>
            <a:r>
              <a:rPr lang="fr-FR" sz="1300" dirty="0">
                <a:solidFill>
                  <a:srgbClr val="000066"/>
                </a:solidFill>
              </a:rPr>
              <a:t>** Fibrillation auriculaire (n = 1), diarrhée (n = 1), vomissements (n = 1), distension abdominale  (n = 1), douleur abdominale (n = 1), constipation (n = 1), dysphagie (n = 1), RGO (n = 1), nausées (n = 1), hypersensibilité (n = 1), sinusite (n = 1), arthralgies (n = 1), confusion (n = 1), insomnie (n = 1), asthme (n = 1), éruption cutanée(n = 1)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96995" y="1151863"/>
            <a:ext cx="3737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indésirables, 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6008" y="6193242"/>
            <a:ext cx="79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dirty="0">
                <a:solidFill>
                  <a:srgbClr val="000066"/>
                </a:solidFill>
              </a:rPr>
              <a:t>1 patient est décédé d’overdose de méthamphétamine et de cocaïne dans le bras RPV/FTC/TAF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1813044" y="1126799"/>
            <a:ext cx="5506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Modification des marqueurs rénaux à S48</a:t>
            </a:r>
          </a:p>
        </p:txBody>
      </p:sp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361194" y="5329467"/>
            <a:ext cx="816399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500" b="1" dirty="0">
                <a:solidFill>
                  <a:srgbClr val="000066"/>
                </a:solidFill>
              </a:rPr>
              <a:t>Modification médiane </a:t>
            </a:r>
            <a:r>
              <a:rPr lang="fr-FR" sz="1500" b="1" dirty="0" err="1">
                <a:solidFill>
                  <a:srgbClr val="000066"/>
                </a:solidFill>
              </a:rPr>
              <a:t>DFGe</a:t>
            </a:r>
            <a:r>
              <a:rPr lang="fr-FR" sz="1500" b="1" dirty="0">
                <a:solidFill>
                  <a:srgbClr val="000066"/>
                </a:solidFill>
              </a:rPr>
              <a:t> </a:t>
            </a:r>
            <a:r>
              <a:rPr lang="fr-FR" sz="1500" dirty="0">
                <a:solidFill>
                  <a:srgbClr val="000066"/>
                </a:solidFill>
              </a:rPr>
              <a:t>: - 4,1 mg/dl sous RPV/FTC/TAF vs - 0,6 mg/dl sous       EFV/FTC/TDF (p &lt; 0,0001)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500" dirty="0">
                <a:solidFill>
                  <a:srgbClr val="000066"/>
                </a:solidFill>
              </a:rPr>
              <a:t>1 patient a arrêté le traitement pour baisse du </a:t>
            </a:r>
            <a:r>
              <a:rPr lang="fr-FR" sz="1500" dirty="0" err="1">
                <a:solidFill>
                  <a:srgbClr val="000066"/>
                </a:solidFill>
              </a:rPr>
              <a:t>DFGe</a:t>
            </a:r>
            <a:r>
              <a:rPr lang="fr-FR" sz="1500" dirty="0">
                <a:solidFill>
                  <a:srgbClr val="000066"/>
                </a:solidFill>
              </a:rPr>
              <a:t> (de 54,2 à 26,4 ml/min) dans le bras RPV/FTC/TAF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500" dirty="0">
                <a:solidFill>
                  <a:srgbClr val="000066"/>
                </a:solidFill>
              </a:rPr>
              <a:t>Pas de cas de </a:t>
            </a:r>
            <a:r>
              <a:rPr lang="fr-FR" sz="1500" dirty="0" err="1">
                <a:solidFill>
                  <a:srgbClr val="000066"/>
                </a:solidFill>
              </a:rPr>
              <a:t>tubulopathie</a:t>
            </a:r>
            <a:r>
              <a:rPr lang="fr-FR" sz="1500" dirty="0">
                <a:solidFill>
                  <a:srgbClr val="000066"/>
                </a:solidFill>
              </a:rPr>
              <a:t> proximale ou de syndrome de </a:t>
            </a:r>
            <a:r>
              <a:rPr lang="fr-FR" sz="1500" dirty="0" err="1">
                <a:solidFill>
                  <a:srgbClr val="000066"/>
                </a:solidFill>
              </a:rPr>
              <a:t>Fanconi</a:t>
            </a:r>
            <a:r>
              <a:rPr lang="fr-FR" sz="1500" dirty="0">
                <a:solidFill>
                  <a:srgbClr val="000066"/>
                </a:solidFill>
              </a:rPr>
              <a:t> dans les 2 groupes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0377" y="1459386"/>
            <a:ext cx="6675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Calibri" pitchFamily="34" charset="0"/>
              </a:rPr>
              <a:t>Rapport protéine : créatinine urinaire (% de modification médiane)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559090" y="1903955"/>
            <a:ext cx="8096130" cy="3411734"/>
            <a:chOff x="559090" y="2012815"/>
            <a:chExt cx="8096130" cy="3411734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959308" y="3439482"/>
              <a:ext cx="0" cy="19113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59308" y="3439482"/>
              <a:ext cx="62007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959308" y="2304420"/>
              <a:ext cx="0" cy="11350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70408" y="23155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70408" y="34394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870408" y="26901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870408" y="30632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870408" y="49428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870408" y="456660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70408" y="419195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870408" y="38141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70408" y="53206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62583" y="3446728"/>
              <a:ext cx="381000" cy="31227"/>
            </a:xfrm>
            <a:custGeom>
              <a:avLst/>
              <a:gdLst>
                <a:gd name="T0" fmla="*/ 240 w 240"/>
                <a:gd name="T1" fmla="*/ 0 h 179"/>
                <a:gd name="T2" fmla="*/ 0 w 240"/>
                <a:gd name="T3" fmla="*/ 0 h 179"/>
                <a:gd name="T4" fmla="*/ 0 w 240"/>
                <a:gd name="T5" fmla="*/ 179 h 179"/>
                <a:gd name="T6" fmla="*/ 240 w 240"/>
                <a:gd name="T7" fmla="*/ 179 h 179"/>
                <a:gd name="T8" fmla="*/ 240 w 240"/>
                <a:gd name="T9" fmla="*/ 0 h 179"/>
                <a:gd name="T10" fmla="*/ 240 w 240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179">
                  <a:moveTo>
                    <a:pt x="24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240" y="179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319920" y="2991807"/>
              <a:ext cx="382588" cy="447675"/>
            </a:xfrm>
            <a:custGeom>
              <a:avLst/>
              <a:gdLst>
                <a:gd name="T0" fmla="*/ 0 w 241"/>
                <a:gd name="T1" fmla="*/ 0 h 282"/>
                <a:gd name="T2" fmla="*/ 0 w 241"/>
                <a:gd name="T3" fmla="*/ 282 h 282"/>
                <a:gd name="T4" fmla="*/ 241 w 241"/>
                <a:gd name="T5" fmla="*/ 282 h 282"/>
                <a:gd name="T6" fmla="*/ 241 w 241"/>
                <a:gd name="T7" fmla="*/ 0 h 282"/>
                <a:gd name="T8" fmla="*/ 0 w 241"/>
                <a:gd name="T9" fmla="*/ 0 h 282"/>
                <a:gd name="T10" fmla="*/ 0 w 241"/>
                <a:gd name="T1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282">
                  <a:moveTo>
                    <a:pt x="0" y="0"/>
                  </a:moveTo>
                  <a:lnTo>
                    <a:pt x="0" y="282"/>
                  </a:lnTo>
                  <a:lnTo>
                    <a:pt x="241" y="282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866145" y="2354945"/>
              <a:ext cx="381000" cy="1084538"/>
            </a:xfrm>
            <a:custGeom>
              <a:avLst/>
              <a:gdLst>
                <a:gd name="T0" fmla="*/ 240 w 240"/>
                <a:gd name="T1" fmla="*/ 0 h 422"/>
                <a:gd name="T2" fmla="*/ 0 w 240"/>
                <a:gd name="T3" fmla="*/ 0 h 422"/>
                <a:gd name="T4" fmla="*/ 0 w 240"/>
                <a:gd name="T5" fmla="*/ 422 h 422"/>
                <a:gd name="T6" fmla="*/ 240 w 240"/>
                <a:gd name="T7" fmla="*/ 422 h 422"/>
                <a:gd name="T8" fmla="*/ 240 w 240"/>
                <a:gd name="T9" fmla="*/ 0 h 422"/>
                <a:gd name="T10" fmla="*/ 240 w 240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422">
                  <a:moveTo>
                    <a:pt x="240" y="0"/>
                  </a:moveTo>
                  <a:lnTo>
                    <a:pt x="0" y="0"/>
                  </a:lnTo>
                  <a:lnTo>
                    <a:pt x="0" y="422"/>
                  </a:lnTo>
                  <a:lnTo>
                    <a:pt x="240" y="422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417133" y="2690182"/>
              <a:ext cx="381000" cy="749300"/>
            </a:xfrm>
            <a:custGeom>
              <a:avLst/>
              <a:gdLst>
                <a:gd name="T0" fmla="*/ 240 w 240"/>
                <a:gd name="T1" fmla="*/ 512 h 512"/>
                <a:gd name="T2" fmla="*/ 240 w 240"/>
                <a:gd name="T3" fmla="*/ 0 h 512"/>
                <a:gd name="T4" fmla="*/ 0 w 240"/>
                <a:gd name="T5" fmla="*/ 0 h 512"/>
                <a:gd name="T6" fmla="*/ 0 w 240"/>
                <a:gd name="T7" fmla="*/ 512 h 512"/>
                <a:gd name="T8" fmla="*/ 240 w 240"/>
                <a:gd name="T9" fmla="*/ 512 h 512"/>
                <a:gd name="T10" fmla="*/ 240 w 240"/>
                <a:gd name="T11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512">
                  <a:moveTo>
                    <a:pt x="240" y="512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512"/>
                  </a:lnTo>
                  <a:lnTo>
                    <a:pt x="240" y="512"/>
                  </a:lnTo>
                  <a:lnTo>
                    <a:pt x="240" y="51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969458" y="3439482"/>
              <a:ext cx="381000" cy="1555475"/>
            </a:xfrm>
            <a:custGeom>
              <a:avLst/>
              <a:gdLst>
                <a:gd name="T0" fmla="*/ 240 w 240"/>
                <a:gd name="T1" fmla="*/ 0 h 938"/>
                <a:gd name="T2" fmla="*/ 0 w 240"/>
                <a:gd name="T3" fmla="*/ 0 h 938"/>
                <a:gd name="T4" fmla="*/ 0 w 240"/>
                <a:gd name="T5" fmla="*/ 938 h 938"/>
                <a:gd name="T6" fmla="*/ 240 w 240"/>
                <a:gd name="T7" fmla="*/ 938 h 938"/>
                <a:gd name="T8" fmla="*/ 240 w 240"/>
                <a:gd name="T9" fmla="*/ 0 h 938"/>
                <a:gd name="T10" fmla="*/ 240 w 240"/>
                <a:gd name="T11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938">
                  <a:moveTo>
                    <a:pt x="240" y="0"/>
                  </a:moveTo>
                  <a:lnTo>
                    <a:pt x="0" y="0"/>
                  </a:lnTo>
                  <a:lnTo>
                    <a:pt x="0" y="938"/>
                  </a:lnTo>
                  <a:lnTo>
                    <a:pt x="240" y="938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418470" y="3439482"/>
              <a:ext cx="381000" cy="1020323"/>
            </a:xfrm>
            <a:custGeom>
              <a:avLst/>
              <a:gdLst>
                <a:gd name="T0" fmla="*/ 240 w 240"/>
                <a:gd name="T1" fmla="*/ 386 h 386"/>
                <a:gd name="T2" fmla="*/ 240 w 240"/>
                <a:gd name="T3" fmla="*/ 0 h 386"/>
                <a:gd name="T4" fmla="*/ 0 w 240"/>
                <a:gd name="T5" fmla="*/ 0 h 386"/>
                <a:gd name="T6" fmla="*/ 0 w 240"/>
                <a:gd name="T7" fmla="*/ 386 h 386"/>
                <a:gd name="T8" fmla="*/ 240 w 240"/>
                <a:gd name="T9" fmla="*/ 386 h 386"/>
                <a:gd name="T10" fmla="*/ 240 w 240"/>
                <a:gd name="T11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386">
                  <a:moveTo>
                    <a:pt x="240" y="386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386"/>
                  </a:lnTo>
                  <a:lnTo>
                    <a:pt x="240" y="386"/>
                  </a:lnTo>
                  <a:lnTo>
                    <a:pt x="240" y="386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873833" y="3439482"/>
              <a:ext cx="379413" cy="510161"/>
            </a:xfrm>
            <a:custGeom>
              <a:avLst/>
              <a:gdLst>
                <a:gd name="T0" fmla="*/ 0 w 239"/>
                <a:gd name="T1" fmla="*/ 0 h 183"/>
                <a:gd name="T2" fmla="*/ 0 w 239"/>
                <a:gd name="T3" fmla="*/ 183 h 183"/>
                <a:gd name="T4" fmla="*/ 239 w 239"/>
                <a:gd name="T5" fmla="*/ 183 h 183"/>
                <a:gd name="T6" fmla="*/ 239 w 239"/>
                <a:gd name="T7" fmla="*/ 0 h 183"/>
                <a:gd name="T8" fmla="*/ 0 w 239"/>
                <a:gd name="T9" fmla="*/ 0 h 183"/>
                <a:gd name="T10" fmla="*/ 0 w 239"/>
                <a:gd name="T1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183">
                  <a:moveTo>
                    <a:pt x="0" y="0"/>
                  </a:moveTo>
                  <a:lnTo>
                    <a:pt x="0" y="183"/>
                  </a:lnTo>
                  <a:lnTo>
                    <a:pt x="239" y="183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322845" y="3439482"/>
              <a:ext cx="379413" cy="1127125"/>
            </a:xfrm>
            <a:custGeom>
              <a:avLst/>
              <a:gdLst>
                <a:gd name="T0" fmla="*/ 239 w 239"/>
                <a:gd name="T1" fmla="*/ 0 h 350"/>
                <a:gd name="T2" fmla="*/ 0 w 239"/>
                <a:gd name="T3" fmla="*/ 0 h 350"/>
                <a:gd name="T4" fmla="*/ 0 w 239"/>
                <a:gd name="T5" fmla="*/ 350 h 350"/>
                <a:gd name="T6" fmla="*/ 239 w 239"/>
                <a:gd name="T7" fmla="*/ 350 h 350"/>
                <a:gd name="T8" fmla="*/ 239 w 239"/>
                <a:gd name="T9" fmla="*/ 0 h 350"/>
                <a:gd name="T10" fmla="*/ 239 w 239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350">
                  <a:moveTo>
                    <a:pt x="239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239" y="350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304292" y="458280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- 30,0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2833512" y="3962522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- 13,5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367808" y="4458885"/>
              <a:ext cx="46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 27,6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5933442" y="5007878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- 41,0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1791409" y="3477955"/>
              <a:ext cx="284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352994" y="2767867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12,2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4905953" y="239486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29,1</a:t>
              </a:r>
              <a:endParaRPr lang="fr-FR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470393" y="247473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17,1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559090" y="52091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616240" y="52091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559090" y="483445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616240" y="483445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559090" y="44598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616240" y="44598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559090" y="408356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616240" y="408356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559090" y="370891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616240" y="370891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708315" y="3334267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616240" y="29580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616240" y="258338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616240" y="22087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1544928" y="2012815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078453" y="2012815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453978" y="2012815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5954818" y="2012815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160083" y="4620780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0,001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56733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271536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67474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135073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126058" y="2255528"/>
              <a:ext cx="1529162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206964" y="2347099"/>
              <a:ext cx="144000" cy="144000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7441156" y="2301063"/>
              <a:ext cx="11468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RPV/FTC/TAF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206964" y="2594945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7441156" y="2552083"/>
              <a:ext cx="112140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-705590" y="4780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  <p:sp>
        <p:nvSpPr>
          <p:cNvPr id="71" name="ZoneTexte 1"/>
          <p:cNvSpPr txBox="1">
            <a:spLocks noChangeArrowheads="1"/>
          </p:cNvSpPr>
          <p:nvPr/>
        </p:nvSpPr>
        <p:spPr bwMode="auto">
          <a:xfrm>
            <a:off x="1051256" y="4799340"/>
            <a:ext cx="4716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j-lt"/>
              </a:rPr>
              <a:t>Cr : </a:t>
            </a:r>
            <a:r>
              <a:rPr lang="en-US" sz="1400" dirty="0" err="1">
                <a:solidFill>
                  <a:srgbClr val="000066"/>
                </a:solidFill>
                <a:latin typeface="+mj-lt"/>
              </a:rPr>
              <a:t>créatininurie</a:t>
            </a:r>
            <a:r>
              <a:rPr lang="en-US" sz="1400" dirty="0">
                <a:solidFill>
                  <a:srgbClr val="000066"/>
                </a:solidFill>
                <a:latin typeface="+mj-lt"/>
              </a:rPr>
              <a:t> ; P : </a:t>
            </a:r>
            <a:r>
              <a:rPr lang="en-US" sz="1400" dirty="0" err="1">
                <a:solidFill>
                  <a:srgbClr val="000066"/>
                </a:solidFill>
                <a:latin typeface="+mj-lt"/>
              </a:rPr>
              <a:t>protéinurie</a:t>
            </a:r>
            <a:r>
              <a:rPr lang="en-US" sz="1400" dirty="0">
                <a:solidFill>
                  <a:srgbClr val="000066"/>
                </a:solidFill>
                <a:latin typeface="+mj-lt"/>
              </a:rPr>
              <a:t> ; Alb : </a:t>
            </a:r>
            <a:r>
              <a:rPr lang="en-US" sz="1400" dirty="0" err="1">
                <a:solidFill>
                  <a:srgbClr val="000066"/>
                </a:solidFill>
                <a:latin typeface="+mj-lt"/>
              </a:rPr>
              <a:t>albuminurie</a:t>
            </a:r>
            <a:r>
              <a:rPr lang="en-US" sz="1400" dirty="0">
                <a:solidFill>
                  <a:srgbClr val="000066"/>
                </a:solidFill>
                <a:latin typeface="+mj-lt"/>
              </a:rPr>
              <a:t> ; </a:t>
            </a:r>
            <a:br>
              <a:rPr lang="en-US" sz="1400" dirty="0">
                <a:solidFill>
                  <a:srgbClr val="000066"/>
                </a:solidFill>
                <a:latin typeface="+mj-lt"/>
              </a:rPr>
            </a:br>
            <a:r>
              <a:rPr lang="en-US" sz="1400" dirty="0">
                <a:solidFill>
                  <a:srgbClr val="000066"/>
                </a:solidFill>
                <a:latin typeface="+mj-lt"/>
              </a:rPr>
              <a:t>RBP : retinol binding </a:t>
            </a:r>
            <a:r>
              <a:rPr lang="en-US" sz="1400" dirty="0" err="1">
                <a:solidFill>
                  <a:srgbClr val="000066"/>
                </a:solidFill>
                <a:latin typeface="+mj-lt"/>
              </a:rPr>
              <a:t>protéine</a:t>
            </a:r>
            <a:r>
              <a:rPr lang="en-US" sz="1400" dirty="0">
                <a:solidFill>
                  <a:srgbClr val="000066"/>
                </a:solidFill>
                <a:latin typeface="+mj-lt"/>
              </a:rPr>
              <a:t> ; </a:t>
            </a:r>
            <a:r>
              <a:rPr lang="fr-FR" sz="1400" dirty="0">
                <a:solidFill>
                  <a:srgbClr val="000066"/>
                </a:solidFill>
                <a:latin typeface="Symbol" pitchFamily="18" charset="2"/>
              </a:rPr>
              <a:t>b</a:t>
            </a:r>
            <a:r>
              <a:rPr lang="fr-FR" sz="1400" dirty="0">
                <a:solidFill>
                  <a:srgbClr val="000066"/>
                </a:solidFill>
                <a:latin typeface="Calibri" pitchFamily="34" charset="0"/>
              </a:rPr>
              <a:t>2MG : béta-2 </a:t>
            </a:r>
            <a:r>
              <a:rPr lang="fr-FR" sz="1400" dirty="0" err="1">
                <a:solidFill>
                  <a:srgbClr val="000066"/>
                </a:solidFill>
                <a:latin typeface="Calibri" pitchFamily="34" charset="0"/>
              </a:rPr>
              <a:t>microglobinurie</a:t>
            </a:r>
            <a:endParaRPr lang="en-US" sz="1400" dirty="0">
              <a:solidFill>
                <a:srgbClr val="000066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0" y="115840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2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% moyen de modification de la densité minérale osseuse à S48 (%, IC 95 %)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29854" y="5792856"/>
            <a:ext cx="1161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= 0,0037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18090"/>
              </p:ext>
            </p:extLst>
          </p:nvPr>
        </p:nvGraphicFramePr>
        <p:xfrm>
          <a:off x="422531" y="5554536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</a:t>
                      </a:r>
                      <a:r>
                        <a:rPr lang="fr-FR" sz="1600" b="1">
                          <a:solidFill>
                            <a:schemeClr val="bg1"/>
                          </a:solidFill>
                          <a:latin typeface="+mj-lt"/>
                        </a:rPr>
                        <a:t>/FTC/</a:t>
                      </a: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TAF</a:t>
                      </a:r>
                    </a:p>
                  </a:txBody>
                  <a:tcPr anchor="ctr"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 = 15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9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67448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27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6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9401" name="Rectangle 59400"/>
          <p:cNvSpPr/>
          <p:nvPr/>
        </p:nvSpPr>
        <p:spPr>
          <a:xfrm>
            <a:off x="2799971" y="1730631"/>
            <a:ext cx="984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Hanche</a:t>
            </a:r>
            <a:endParaRPr lang="fr-FR" sz="2000" dirty="0">
              <a:solidFill>
                <a:srgbClr val="CC33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609617" y="1730631"/>
            <a:ext cx="1880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Rachis lombaire</a:t>
            </a:r>
            <a:endParaRPr lang="fr-FR" sz="2000" dirty="0">
              <a:solidFill>
                <a:srgbClr val="CC3300"/>
              </a:solidFill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136515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2136515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047615" y="3030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2047615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1809705" y="3977835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-4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871443" y="292341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0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047615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1871443" y="189424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4</a:t>
            </a: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047615" y="251413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1871443" y="240732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2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2047615" y="354838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808626" y="3441578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-2</a:t>
            </a: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2042392" y="4150555"/>
            <a:ext cx="1694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J0</a:t>
            </a: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2741671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3469397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rot="16200000">
            <a:off x="208317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rot="16200000">
            <a:off x="284545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16200000">
            <a:off x="3581658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3961476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0,0001</a:t>
            </a:r>
            <a:endParaRPr lang="fr-FR" sz="20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4" name="Rectangle 59"/>
          <p:cNvSpPr>
            <a:spLocks noChangeArrowheads="1"/>
          </p:cNvSpPr>
          <p:nvPr/>
        </p:nvSpPr>
        <p:spPr bwMode="auto">
          <a:xfrm>
            <a:off x="3370212" y="320422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- 0,13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3416676" y="2376334"/>
            <a:ext cx="3648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1,28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6637536" y="315342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- 0,05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6714976" y="224883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1,65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7292140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0,0001</a:t>
            </a:r>
            <a:endParaRPr lang="fr-FR" sz="20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372720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5372720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283820" y="3030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5283820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83820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>
            <a:off x="5283820" y="251413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5283820" y="354838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5278596" y="4150555"/>
            <a:ext cx="1694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J0</a:t>
            </a: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6013436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6751322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rot="16200000">
            <a:off x="531938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>
            <a:off x="611721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16200000">
            <a:off x="6863583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399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347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367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400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373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351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723576" y="4423142"/>
            <a:ext cx="1106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b="1" dirty="0">
                <a:solidFill>
                  <a:srgbClr val="000066"/>
                </a:solidFill>
                <a:latin typeface="+mj-lt"/>
              </a:rPr>
              <a:t>n</a:t>
            </a:r>
            <a:endParaRPr lang="fr-FR" sz="16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2865934" y="3016236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3573856" y="3030220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2868848" y="2767775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575880" y="2666481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6856734" y="2567973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134088" y="2683558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6129008" y="2988111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6852121" y="3016235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Forme libre 7"/>
          <p:cNvSpPr/>
          <p:nvPr/>
        </p:nvSpPr>
        <p:spPr bwMode="auto">
          <a:xfrm>
            <a:off x="2138680" y="2707640"/>
            <a:ext cx="1483360" cy="33020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360" h="330200">
                <a:moveTo>
                  <a:pt x="0" y="330200"/>
                </a:moveTo>
                <a:lnTo>
                  <a:pt x="777240" y="104140"/>
                </a:lnTo>
                <a:lnTo>
                  <a:pt x="1483360" y="0"/>
                </a:ln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Forme libre 76"/>
          <p:cNvSpPr/>
          <p:nvPr/>
        </p:nvSpPr>
        <p:spPr bwMode="auto">
          <a:xfrm>
            <a:off x="2141220" y="3035300"/>
            <a:ext cx="1490980" cy="3556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0980" h="35560">
                <a:moveTo>
                  <a:pt x="0" y="0"/>
                </a:moveTo>
                <a:lnTo>
                  <a:pt x="777240" y="25400"/>
                </a:lnTo>
                <a:lnTo>
                  <a:pt x="1490980" y="35560"/>
                </a:lnTo>
              </a:path>
            </a:pathLst>
          </a:cu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8" name="Line 9"/>
          <p:cNvSpPr>
            <a:spLocks noChangeShapeType="1"/>
          </p:cNvSpPr>
          <p:nvPr/>
        </p:nvSpPr>
        <p:spPr bwMode="auto">
          <a:xfrm>
            <a:off x="2136515" y="3038480"/>
            <a:ext cx="1442985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2094406" y="2993835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Parenthèse fermante 8"/>
          <p:cNvSpPr/>
          <p:nvPr/>
        </p:nvSpPr>
        <p:spPr bwMode="auto">
          <a:xfrm>
            <a:off x="3836128" y="2571750"/>
            <a:ext cx="57150" cy="674370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0" name="Forme libre 79"/>
          <p:cNvSpPr/>
          <p:nvPr/>
        </p:nvSpPr>
        <p:spPr bwMode="auto">
          <a:xfrm>
            <a:off x="5375260" y="2608579"/>
            <a:ext cx="1529080" cy="41973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83360"/>
              <a:gd name="connsiteY0" fmla="*/ 330200 h 330200"/>
              <a:gd name="connsiteX1" fmla="*/ 811530 w 1483360"/>
              <a:gd name="connsiteY1" fmla="*/ 16510 h 330200"/>
              <a:gd name="connsiteX2" fmla="*/ 1483360 w 1483360"/>
              <a:gd name="connsiteY2" fmla="*/ 0 h 330200"/>
              <a:gd name="connsiteX0" fmla="*/ 0 w 1529080"/>
              <a:gd name="connsiteY0" fmla="*/ 429260 h 429260"/>
              <a:gd name="connsiteX1" fmla="*/ 811530 w 1529080"/>
              <a:gd name="connsiteY1" fmla="*/ 115570 h 429260"/>
              <a:gd name="connsiteX2" fmla="*/ 1529080 w 1529080"/>
              <a:gd name="connsiteY2" fmla="*/ 0 h 429260"/>
              <a:gd name="connsiteX0" fmla="*/ 0 w 1529080"/>
              <a:gd name="connsiteY0" fmla="*/ 419735 h 419735"/>
              <a:gd name="connsiteX1" fmla="*/ 811530 w 1529080"/>
              <a:gd name="connsiteY1" fmla="*/ 115570 h 419735"/>
              <a:gd name="connsiteX2" fmla="*/ 1529080 w 1529080"/>
              <a:gd name="connsiteY2" fmla="*/ 0 h 41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419735">
                <a:moveTo>
                  <a:pt x="0" y="419735"/>
                </a:moveTo>
                <a:lnTo>
                  <a:pt x="811530" y="115570"/>
                </a:lnTo>
                <a:lnTo>
                  <a:pt x="1529080" y="0"/>
                </a:ln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" name="Forme libre 80"/>
          <p:cNvSpPr/>
          <p:nvPr/>
        </p:nvSpPr>
        <p:spPr bwMode="auto">
          <a:xfrm>
            <a:off x="5377800" y="3025774"/>
            <a:ext cx="1523365" cy="3556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523365"/>
              <a:gd name="connsiteY0" fmla="*/ 0 h 26035"/>
              <a:gd name="connsiteX1" fmla="*/ 777240 w 1523365"/>
              <a:gd name="connsiteY1" fmla="*/ 25400 h 26035"/>
              <a:gd name="connsiteX2" fmla="*/ 1523365 w 1523365"/>
              <a:gd name="connsiteY2" fmla="*/ 26035 h 26035"/>
              <a:gd name="connsiteX0" fmla="*/ 0 w 1523365"/>
              <a:gd name="connsiteY0" fmla="*/ 6985 h 33020"/>
              <a:gd name="connsiteX1" fmla="*/ 790575 w 1523365"/>
              <a:gd name="connsiteY1" fmla="*/ 0 h 33020"/>
              <a:gd name="connsiteX2" fmla="*/ 1523365 w 1523365"/>
              <a:gd name="connsiteY2" fmla="*/ 33020 h 33020"/>
              <a:gd name="connsiteX0" fmla="*/ 0 w 1523365"/>
              <a:gd name="connsiteY0" fmla="*/ 0 h 35560"/>
              <a:gd name="connsiteX1" fmla="*/ 790575 w 1523365"/>
              <a:gd name="connsiteY1" fmla="*/ 2540 h 35560"/>
              <a:gd name="connsiteX2" fmla="*/ 1523365 w 1523365"/>
              <a:gd name="connsiteY2" fmla="*/ 3556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35560">
                <a:moveTo>
                  <a:pt x="0" y="0"/>
                </a:moveTo>
                <a:lnTo>
                  <a:pt x="790575" y="2540"/>
                </a:lnTo>
                <a:lnTo>
                  <a:pt x="1523365" y="35560"/>
                </a:lnTo>
              </a:path>
            </a:pathLst>
          </a:cu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>
            <a:off x="5377800" y="3038480"/>
            <a:ext cx="1442985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5331479" y="2989031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6899910" y="2516505"/>
            <a:ext cx="0" cy="19431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>
            <a:off x="6175603" y="2653774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/>
          <p:nvPr/>
        </p:nvCxnSpPr>
        <p:spPr bwMode="auto">
          <a:xfrm>
            <a:off x="6173698" y="2942089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/>
          <p:nvPr/>
        </p:nvCxnSpPr>
        <p:spPr bwMode="auto">
          <a:xfrm>
            <a:off x="6893778" y="2989332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/>
          <p:nvPr/>
        </p:nvCxnSpPr>
        <p:spPr bwMode="auto">
          <a:xfrm>
            <a:off x="3619123" y="3002347"/>
            <a:ext cx="0" cy="1459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/>
          <p:nvPr/>
        </p:nvCxnSpPr>
        <p:spPr bwMode="auto">
          <a:xfrm>
            <a:off x="2908558" y="2988028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/>
          <p:cNvCxnSpPr/>
          <p:nvPr/>
        </p:nvCxnSpPr>
        <p:spPr bwMode="auto">
          <a:xfrm>
            <a:off x="2912368" y="2746093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eur droit 90"/>
          <p:cNvCxnSpPr/>
          <p:nvPr/>
        </p:nvCxnSpPr>
        <p:spPr bwMode="auto">
          <a:xfrm>
            <a:off x="3619123" y="2637508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Parenthèse fermante 91"/>
          <p:cNvSpPr/>
          <p:nvPr/>
        </p:nvSpPr>
        <p:spPr bwMode="auto">
          <a:xfrm>
            <a:off x="7151552" y="2440755"/>
            <a:ext cx="57150" cy="815988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3" name="AutoShape 165"/>
          <p:cNvSpPr>
            <a:spLocks noChangeArrowheads="1"/>
          </p:cNvSpPr>
          <p:nvPr/>
        </p:nvSpPr>
        <p:spPr bwMode="auto">
          <a:xfrm>
            <a:off x="7289867" y="3342675"/>
            <a:ext cx="1414385" cy="5559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94" name="Rectangle 56"/>
          <p:cNvSpPr>
            <a:spLocks noChangeArrowheads="1"/>
          </p:cNvSpPr>
          <p:nvPr/>
        </p:nvSpPr>
        <p:spPr bwMode="auto">
          <a:xfrm>
            <a:off x="7370773" y="3434246"/>
            <a:ext cx="144000" cy="144000"/>
          </a:xfrm>
          <a:prstGeom prst="rect">
            <a:avLst/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7604965" y="3388210"/>
            <a:ext cx="10129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RPV/FTC/TAF 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6" name="Rectangle 59"/>
          <p:cNvSpPr>
            <a:spLocks noChangeArrowheads="1"/>
          </p:cNvSpPr>
          <p:nvPr/>
        </p:nvSpPr>
        <p:spPr bwMode="auto">
          <a:xfrm>
            <a:off x="7370773" y="3682092"/>
            <a:ext cx="144000" cy="144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7" name="Rectangle 60"/>
          <p:cNvSpPr>
            <a:spLocks noChangeArrowheads="1"/>
          </p:cNvSpPr>
          <p:nvPr/>
        </p:nvSpPr>
        <p:spPr bwMode="auto">
          <a:xfrm>
            <a:off x="7604965" y="3639230"/>
            <a:ext cx="9654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EFV/FTC/TDF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1539170" y="5147300"/>
            <a:ext cx="60974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Amélioration de l’ostéopénie ou de l’ostéoporose à S48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488" y="4622903"/>
            <a:ext cx="1309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RPV/FTC/TAF</a:t>
            </a:r>
          </a:p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EFV/FTC/TDF </a:t>
            </a:r>
          </a:p>
        </p:txBody>
      </p:sp>
      <p:sp>
        <p:nvSpPr>
          <p:cNvPr id="10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951686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Modification des lipides à jeun à S48</a:t>
            </a:r>
            <a:br>
              <a:rPr lang="fr-FR" sz="2800" b="1" dirty="0">
                <a:latin typeface="+mj-lt"/>
              </a:rPr>
            </a:br>
            <a:endParaRPr lang="fr-FR" sz="2800" b="1" dirty="0">
              <a:latin typeface="+mj-lt"/>
            </a:endParaRPr>
          </a:p>
          <a:p>
            <a:pPr lvl="1"/>
            <a:r>
              <a:rPr lang="fr-FR" sz="2000" dirty="0"/>
              <a:t>Diminution du cholestérol total, du LDL-cholestérol, du HDL-cholestérol et des triglycérides dans le bras RPV/FTC/TAF</a:t>
            </a:r>
          </a:p>
          <a:p>
            <a:pPr lvl="1"/>
            <a:r>
              <a:rPr lang="fr-FR" sz="2000" dirty="0"/>
              <a:t>Valeurs stables dans le bras EFV/FTC/TDF</a:t>
            </a:r>
          </a:p>
          <a:p>
            <a:pPr lvl="1"/>
            <a:r>
              <a:rPr lang="fr-FR" sz="2000" dirty="0"/>
              <a:t>Modification du rapport  cholestérol </a:t>
            </a:r>
            <a:r>
              <a:rPr lang="fr-FR" sz="2000" dirty="0" err="1"/>
              <a:t>total:HDL-cholestérol</a:t>
            </a:r>
            <a:r>
              <a:rPr lang="fr-FR" sz="2000" dirty="0"/>
              <a:t> similaire </a:t>
            </a:r>
            <a:br>
              <a:rPr lang="fr-FR" sz="2000" dirty="0"/>
            </a:br>
            <a:r>
              <a:rPr lang="fr-FR" sz="2000" dirty="0"/>
              <a:t>dans les 2 groupes</a:t>
            </a:r>
          </a:p>
          <a:p>
            <a:pPr lvl="1"/>
            <a:r>
              <a:rPr lang="fr-FR" sz="2000" dirty="0"/>
              <a:t>Début d’un traitement hypolipidémiant entre J0 et S48 : 4 % </a:t>
            </a:r>
            <a:br>
              <a:rPr lang="fr-FR" sz="2000" dirty="0"/>
            </a:br>
            <a:r>
              <a:rPr lang="fr-FR" sz="2000" dirty="0"/>
              <a:t>dans chaque groupe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GS-US-366-1160 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1016</Words>
  <Application>Microsoft Office PowerPoint</Application>
  <PresentationFormat>Affichage à l'écran (4:3)</PresentationFormat>
  <Paragraphs>293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de TDF pour 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  <vt:lpstr>Etude GS-US-366-1160 : switch EFV/FTC/TDF  pour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298</cp:revision>
  <dcterms:created xsi:type="dcterms:W3CDTF">2014-10-03T08:50:57Z</dcterms:created>
  <dcterms:modified xsi:type="dcterms:W3CDTF">2017-06-01T17:44:12Z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