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65" r:id="rId2"/>
    <p:sldId id="298" r:id="rId3"/>
    <p:sldId id="299" r:id="rId4"/>
    <p:sldId id="300" r:id="rId5"/>
    <p:sldId id="307" r:id="rId6"/>
    <p:sldId id="301" r:id="rId7"/>
    <p:sldId id="317" r:id="rId8"/>
    <p:sldId id="318" r:id="rId9"/>
    <p:sldId id="316" r:id="rId10"/>
    <p:sldId id="302" r:id="rId11"/>
  </p:sldIdLst>
  <p:sldSz cx="9144000" cy="6858000" type="screen4x3"/>
  <p:notesSz cx="6759575" cy="9867900"/>
  <p:custDataLst>
    <p:tags r:id="rId13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13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pos="57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18" clrIdx="0"/>
  <p:cmAuthor id="2" name="anton" initials="a" lastIdx="7" clrIdx="1"/>
  <p:cmAuthor id="3" name="anton Pozniak" initials="aP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33399"/>
    <a:srgbClr val="DDDDDD"/>
    <a:srgbClr val="FFFFFF"/>
    <a:srgbClr val="000066"/>
    <a:srgbClr val="F66900"/>
    <a:srgbClr val="008000"/>
    <a:srgbClr val="6338A2"/>
    <a:srgbClr val="00000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7638" autoAdjust="0"/>
    <p:restoredTop sz="99784" autoAdjust="0"/>
  </p:normalViewPr>
  <p:slideViewPr>
    <p:cSldViewPr snapToGrid="0" snapToObjects="1" showGuides="1">
      <p:cViewPr>
        <p:scale>
          <a:sx n="100" d="100"/>
          <a:sy n="100" d="100"/>
        </p:scale>
        <p:origin x="-2718" y="-372"/>
      </p:cViewPr>
      <p:guideLst>
        <p:guide orient="horz" pos="1913"/>
        <p:guide orient="horz"/>
        <p:guide pos="288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4" d="100"/>
          <a:sy n="54" d="100"/>
        </p:scale>
        <p:origin x="-3600" y="-104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01/06/2017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Espace réservé des commentaires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8A40831-68B0-47D5-A56A-DDAD014F303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55675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fld id="{8FA5BA65-8993-425A-9928-196FA6BC2CF8}" type="slidenum">
              <a:rPr lang="fr-FR" altLang="fr-FR" smtClean="0"/>
              <a:pPr/>
              <a:t>2</a:t>
            </a:fld>
            <a:endParaRPr lang="fr-FR" alt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850900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850900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7869915-1BE4-46CA-AE24-84BEF052E067}" type="slidenum">
              <a:rPr lang="fr-FR" altLang="fr-FR" sz="12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Espace réservé des commentaires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6" name="Espace réservé du numéro de diapositiv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8A40831-68B0-47D5-A56A-DDAD014F303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45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8A40831-68B0-47D5-A56A-DDAD014F303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669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5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759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5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028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991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dirty="0">
                <a:latin typeface="Calibri" panose="020F0502020204030204" pitchFamily="34" charset="0"/>
              </a:rPr>
              <a:t>Switch de TDF pour TAF</a:t>
            </a:r>
          </a:p>
        </p:txBody>
      </p:sp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BFBFBF"/>
                </a:solidFill>
                <a:latin typeface="Calibri" pitchFamily="34" charset="0"/>
              </a:rPr>
              <a:t>Etude GS-US-292-0109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BFBFBF"/>
                </a:solidFill>
                <a:latin typeface="Calibri" pitchFamily="34" charset="0"/>
              </a:rPr>
              <a:t>Etude GS-US-311-1089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</a:rPr>
              <a:t>Etude GS-US-366-1216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BFBFBF"/>
                </a:solidFill>
                <a:latin typeface="Calibri" pitchFamily="34" charset="0"/>
              </a:rPr>
              <a:t>Etude GS-US-366-1160 </a:t>
            </a:r>
            <a:r>
              <a:rPr lang="en-US" sz="2800" b="1" dirty="0">
                <a:solidFill>
                  <a:srgbClr val="BFBFBF"/>
                </a:solidFill>
                <a:latin typeface="Calibri" pitchFamily="34" charset="0"/>
              </a:rPr>
              <a:t>	</a:t>
            </a: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8764651" cy="5303838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Conclusion</a:t>
            </a:r>
            <a:b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</a:br>
            <a:endParaRPr lang="fr-FR" altLang="fr-FR" b="1" dirty="0">
              <a:latin typeface="Calibri" panose="020F0502020204030204" pitchFamily="34" charset="0"/>
              <a:ea typeface="ＭＳ Ｐゴシック" charset="-128"/>
            </a:endParaRP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Globalement, chez les patients infectés par le VIH et contrôlés </a:t>
            </a:r>
            <a:r>
              <a:rPr lang="fr-FR" sz="2000" dirty="0" err="1"/>
              <a:t>virologiquement</a:t>
            </a:r>
            <a:r>
              <a:rPr lang="fr-FR" sz="2000" dirty="0"/>
              <a:t>, le switch pour </a:t>
            </a:r>
            <a:r>
              <a:rPr lang="fr-FR" sz="2000" dirty="0" err="1"/>
              <a:t>rilpivirine</a:t>
            </a:r>
            <a:r>
              <a:rPr lang="fr-FR" sz="2000" dirty="0"/>
              <a:t>, </a:t>
            </a:r>
            <a:r>
              <a:rPr lang="fr-FR" sz="2000" dirty="0" err="1"/>
              <a:t>emtricitabine</a:t>
            </a:r>
            <a:r>
              <a:rPr lang="fr-FR" sz="2000" dirty="0"/>
              <a:t>, et </a:t>
            </a:r>
            <a:r>
              <a:rPr lang="fr-FR" sz="2000" dirty="0" err="1"/>
              <a:t>tenofovir</a:t>
            </a:r>
            <a:r>
              <a:rPr lang="fr-FR" sz="2000" dirty="0"/>
              <a:t> </a:t>
            </a:r>
            <a:r>
              <a:rPr lang="fr-FR" sz="2000" dirty="0" err="1"/>
              <a:t>alafenamide</a:t>
            </a:r>
            <a:r>
              <a:rPr lang="fr-FR" sz="2000" dirty="0"/>
              <a:t> en 1 seul comprimé par jour</a:t>
            </a:r>
          </a:p>
          <a:p>
            <a:pPr lvl="2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a permis de maintenir une charge virale indétectable à S4</a:t>
            </a:r>
          </a:p>
          <a:p>
            <a:pPr lvl="2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avec un taux faible d’échec virologique</a:t>
            </a:r>
          </a:p>
          <a:p>
            <a:pPr lvl="2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une bonne tolérance</a:t>
            </a:r>
          </a:p>
          <a:p>
            <a:pPr lvl="2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et l’amélioration significative des paramètres osseux et rénaux</a:t>
            </a: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Comparativement à la poursuite de </a:t>
            </a:r>
            <a:r>
              <a:rPr lang="fr-FR" sz="2000" dirty="0" err="1"/>
              <a:t>rilpivirine</a:t>
            </a:r>
            <a:r>
              <a:rPr lang="fr-FR" sz="2000" dirty="0"/>
              <a:t>, </a:t>
            </a:r>
            <a:r>
              <a:rPr lang="fr-FR" sz="2000" dirty="0" err="1"/>
              <a:t>emtricitabine</a:t>
            </a:r>
            <a:r>
              <a:rPr lang="fr-FR" sz="2000" dirty="0"/>
              <a:t> et </a:t>
            </a:r>
            <a:r>
              <a:rPr lang="fr-FR" sz="2000" dirty="0" err="1"/>
              <a:t>tenofovir</a:t>
            </a:r>
            <a:r>
              <a:rPr lang="fr-FR" sz="2000" dirty="0"/>
              <a:t> </a:t>
            </a:r>
            <a:r>
              <a:rPr lang="fr-FR" sz="2000" dirty="0" err="1"/>
              <a:t>disoproxil</a:t>
            </a:r>
            <a:r>
              <a:rPr lang="fr-FR" sz="2000" dirty="0"/>
              <a:t> fumarate</a:t>
            </a:r>
            <a:endParaRPr lang="fr-FR" altLang="fr-FR" sz="2000" dirty="0">
              <a:ea typeface="ＭＳ Ｐゴシック" charset="-128"/>
            </a:endParaRPr>
          </a:p>
          <a:p>
            <a:pPr lvl="2">
              <a:spcBef>
                <a:spcPts val="300"/>
              </a:spcBef>
              <a:spcAft>
                <a:spcPts val="600"/>
              </a:spcAft>
            </a:pPr>
            <a:endParaRPr lang="fr-FR" altLang="fr-FR" sz="2000" dirty="0">
              <a:ea typeface="ＭＳ Ｐゴシック" charset="-128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</a:t>
            </a:r>
            <a:r>
              <a:rPr lang="en-GB" altLang="fr-FR" sz="1200" i="1"/>
              <a:t>Lancet HIV 2017 ; 4:e195-204</a:t>
            </a:r>
            <a:endParaRPr lang="en-GB" altLang="fr-FR" sz="1200" i="1" dirty="0"/>
          </a:p>
        </p:txBody>
      </p:sp>
      <p:sp>
        <p:nvSpPr>
          <p:cNvPr id="7" name="Titre 4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26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148324" y="1125538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25455"/>
              </p:ext>
            </p:extLst>
          </p:nvPr>
        </p:nvGraphicFramePr>
        <p:xfrm>
          <a:off x="4447799" y="2403475"/>
          <a:ext cx="3444344" cy="585192"/>
        </p:xfrm>
        <a:graphic>
          <a:graphicData uri="http://schemas.openxmlformats.org/drawingml/2006/table">
            <a:tbl>
              <a:tblPr/>
              <a:tblGrid>
                <a:gridCol w="34443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RPV/FTC/TAF 25/200/25 mg </a:t>
                      </a:r>
                      <a:r>
                        <a:rPr kumimoji="0" lang="fr-FR" sz="18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placebo RPV/FTC/TDF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932952"/>
              </p:ext>
            </p:extLst>
          </p:nvPr>
        </p:nvGraphicFramePr>
        <p:xfrm>
          <a:off x="4447799" y="3214726"/>
          <a:ext cx="3444344" cy="585192"/>
        </p:xfrm>
        <a:graphic>
          <a:graphicData uri="http://schemas.openxmlformats.org/drawingml/2006/table">
            <a:tbl>
              <a:tblPr/>
              <a:tblGrid>
                <a:gridCol w="34443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RPV/FTC/TDF 25/200/300 mg </a:t>
                      </a:r>
                      <a:r>
                        <a:rPr kumimoji="0" lang="fr-FR" sz="18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placebo RPV/FTC/TAF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491707" y="2331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2971800" y="1219200"/>
            <a:ext cx="1475999" cy="899999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Double blind</a:t>
            </a: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200341" y="2246654"/>
            <a:ext cx="3294045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VIH+ ≥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RPV/FTC/TDF &gt; 6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&lt; 50 c/ml ≥ 6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DGFe (Cockroft-Gault) &gt; 50 ml/min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Pas de résistance à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RPV, FTC ou TDF</a:t>
            </a:r>
          </a:p>
        </p:txBody>
      </p:sp>
      <p:cxnSp>
        <p:nvCxnSpPr>
          <p:cNvPr id="22549" name="AutoShape 60"/>
          <p:cNvCxnSpPr>
            <a:cxnSpLocks noChangeShapeType="1"/>
            <a:stCxn id="5150" idx="1"/>
            <a:endCxn id="86055" idx="1"/>
          </p:cNvCxnSpPr>
          <p:nvPr/>
        </p:nvCxnSpPr>
        <p:spPr bwMode="auto">
          <a:xfrm rot="10800000" flipV="1">
            <a:off x="4447799" y="2696070"/>
            <a:ext cx="12700" cy="811251"/>
          </a:xfrm>
          <a:prstGeom prst="bentConnector3">
            <a:avLst>
              <a:gd name="adj1" fmla="val 18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491880" y="3114976"/>
            <a:ext cx="734679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3654539" y="3572683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316</a:t>
            </a: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3670217" y="2375903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316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589160" y="14239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7871735" y="1963738"/>
            <a:ext cx="0" cy="1786777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6" name="Line 172"/>
          <p:cNvSpPr>
            <a:spLocks noChangeShapeType="1"/>
          </p:cNvSpPr>
          <p:nvPr/>
        </p:nvSpPr>
        <p:spPr bwMode="auto">
          <a:xfrm>
            <a:off x="8770938" y="1892300"/>
            <a:ext cx="0" cy="185821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91538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 flipV="1">
            <a:off x="7892142" y="3507322"/>
            <a:ext cx="87879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V="1">
            <a:off x="7892141" y="2647950"/>
            <a:ext cx="869271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 2017 ; 4:e195-204</a:t>
            </a:r>
            <a:endParaRPr lang="en-GB" altLang="fr-FR" sz="1200" i="1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  <p:sp>
        <p:nvSpPr>
          <p:cNvPr id="23" name="Espace réservé du contenu 2"/>
          <p:cNvSpPr>
            <a:spLocks/>
          </p:cNvSpPr>
          <p:nvPr/>
        </p:nvSpPr>
        <p:spPr bwMode="auto">
          <a:xfrm>
            <a:off x="148323" y="4276920"/>
            <a:ext cx="8704387" cy="2183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75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Critères de jugement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Principal : pourcentage de patients conservant un taux d’ARN VIH &lt; 50 c/ml à S48 (ITT, snapshot) ; non infériorité avec une limite de l’IC 95,001 % bilatéral de la différence = - 8 %, puissance de 95 %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Secondaires : pourcentage de modification de la densité minérale osseuse de la hanche et du rachis entre les 2 groupes ; puissance de 95 % de mettre en évidence une différence de 1,38 % (non infériorité)</a:t>
            </a:r>
            <a:br>
              <a:rPr lang="fr-FR" altLang="fr-FR" sz="1800" dirty="0"/>
            </a:br>
            <a:endParaRPr lang="fr-FR" alt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15313231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97222767"/>
              </p:ext>
            </p:extLst>
          </p:nvPr>
        </p:nvGraphicFramePr>
        <p:xfrm>
          <a:off x="375888" y="1716088"/>
          <a:ext cx="8353425" cy="4522566"/>
        </p:xfrm>
        <a:graphic>
          <a:graphicData uri="http://schemas.openxmlformats.org/drawingml/2006/table">
            <a:tbl>
              <a:tblPr/>
              <a:tblGrid>
                <a:gridCol w="40243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6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RPV/FTC/TAF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316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RPV/FTC/TDF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314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4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46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44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4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4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Race : blanc / noir / autre,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75 / 21 / 4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75 / 17 / 8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4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673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668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4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&lt; 50 c/ml,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97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99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62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DFGe (Cockroft-Gault), ml/min, médiane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103,5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99,7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7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Protéinurie : grade 1 / grade 2,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 / 0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 / &lt;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4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Décès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Grossesse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Décision de l’investigateur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Retrait de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Violation du protocole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 (5,7 %)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 (5,8 %)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 2017 ; 4:e195-204</a:t>
            </a:r>
            <a:endParaRPr lang="en-GB" altLang="fr-FR" sz="1200" i="1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093119" y="1151863"/>
            <a:ext cx="6945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sp>
        <p:nvSpPr>
          <p:cNvPr id="12" name="Titre 4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818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61566" y="6128371"/>
            <a:ext cx="44551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1 patient exclu de l’analyse (recevait EFV/FTC/TDF)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707882" y="2031901"/>
            <a:ext cx="340658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smtClean="0">
                <a:solidFill>
                  <a:srgbClr val="000066"/>
                </a:solidFill>
              </a:rPr>
              <a:t>Analyse </a:t>
            </a:r>
            <a:r>
              <a:rPr lang="fr-FR" sz="1600" dirty="0">
                <a:solidFill>
                  <a:srgbClr val="000066"/>
                </a:solidFill>
              </a:rPr>
              <a:t>per protocole</a:t>
            </a:r>
            <a:br>
              <a:rPr lang="fr-FR" sz="1600" dirty="0">
                <a:solidFill>
                  <a:srgbClr val="000066"/>
                </a:solidFill>
              </a:rPr>
            </a:br>
            <a:r>
              <a:rPr lang="fr-FR" sz="1600" dirty="0">
                <a:solidFill>
                  <a:srgbClr val="000066"/>
                </a:solidFill>
              </a:rPr>
              <a:t>(ARN VIH &lt; 50 c/ml)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n-US" sz="1600" dirty="0">
                <a:solidFill>
                  <a:srgbClr val="000066"/>
                </a:solidFill>
              </a:rPr>
              <a:t>99,3 % RPV/FTC/TAF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n-US" sz="1600" dirty="0">
                <a:solidFill>
                  <a:srgbClr val="000066"/>
                </a:solidFill>
              </a:rPr>
              <a:t>100 % RPV/FTC/TDF</a:t>
            </a:r>
            <a:br>
              <a:rPr lang="en-US" sz="1600" dirty="0">
                <a:solidFill>
                  <a:srgbClr val="000066"/>
                </a:solidFill>
              </a:rPr>
            </a:br>
            <a:endParaRPr lang="en-US" sz="1600" dirty="0">
              <a:solidFill>
                <a:srgbClr val="000066"/>
              </a:solidFill>
            </a:endParaRP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Succès virologique identique entre les 2 bras pour les sous-groupes d’âge, sexe, race, région géographique et observance</a:t>
            </a: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endParaRPr lang="en-US" sz="1600" dirty="0">
              <a:solidFill>
                <a:srgbClr val="000066"/>
              </a:solidFill>
            </a:endParaRP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Modification moyenne CD4/mm</a:t>
            </a:r>
            <a:r>
              <a:rPr lang="fr-FR" sz="1600" baseline="30000" dirty="0">
                <a:solidFill>
                  <a:srgbClr val="000066"/>
                </a:solidFill>
              </a:rPr>
              <a:t>3</a:t>
            </a:r>
            <a:endParaRPr lang="fr-FR" sz="1600" dirty="0">
              <a:solidFill>
                <a:srgbClr val="000066"/>
              </a:solidFill>
            </a:endParaRP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n-US" sz="1600" dirty="0">
                <a:solidFill>
                  <a:srgbClr val="000066"/>
                </a:solidFill>
              </a:rPr>
              <a:t>+ 9 RPV/FTC/TAF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n-US" sz="1600" dirty="0">
                <a:solidFill>
                  <a:srgbClr val="000066"/>
                </a:solidFill>
              </a:rPr>
              <a:t>- 1 RPV/FTC/TDF</a:t>
            </a:r>
          </a:p>
        </p:txBody>
      </p:sp>
      <p:sp>
        <p:nvSpPr>
          <p:cNvPr id="47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49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 2017 ; 4:e195-204</a:t>
            </a:r>
            <a:endParaRPr lang="en-GB" altLang="fr-FR" sz="1200" i="1" dirty="0"/>
          </a:p>
        </p:txBody>
      </p:sp>
      <p:grpSp>
        <p:nvGrpSpPr>
          <p:cNvPr id="5" name="Groupe 4"/>
          <p:cNvGrpSpPr/>
          <p:nvPr/>
        </p:nvGrpSpPr>
        <p:grpSpPr>
          <a:xfrm>
            <a:off x="240508" y="1748197"/>
            <a:ext cx="5616490" cy="4662617"/>
            <a:chOff x="240508" y="1748197"/>
            <a:chExt cx="5616490" cy="4662617"/>
          </a:xfrm>
        </p:grpSpPr>
        <p:grpSp>
          <p:nvGrpSpPr>
            <p:cNvPr id="3" name="Groupe 2"/>
            <p:cNvGrpSpPr/>
            <p:nvPr/>
          </p:nvGrpSpPr>
          <p:grpSpPr>
            <a:xfrm>
              <a:off x="240508" y="1748197"/>
              <a:ext cx="5496906" cy="4662617"/>
              <a:chOff x="240508" y="1791741"/>
              <a:chExt cx="5496906" cy="4662617"/>
            </a:xfrm>
          </p:grpSpPr>
          <p:sp>
            <p:nvSpPr>
              <p:cNvPr id="26654" name="ZoneTexte 86"/>
              <p:cNvSpPr txBox="1">
                <a:spLocks noChangeArrowheads="1"/>
              </p:cNvSpPr>
              <p:nvPr/>
            </p:nvSpPr>
            <p:spPr bwMode="auto">
              <a:xfrm>
                <a:off x="569861" y="5931138"/>
                <a:ext cx="208152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400" b="1">
                    <a:solidFill>
                      <a:srgbClr val="000066"/>
                    </a:solidFill>
                  </a:rPr>
                  <a:t>Différence (IC 95 %)</a:t>
                </a:r>
                <a:r>
                  <a:rPr lang="fr-FR" altLang="fr-FR" sz="1400" b="1">
                    <a:solidFill>
                      <a:srgbClr val="000066"/>
                    </a:solidFill>
                    <a:cs typeface="Arial" panose="020B0604020202020204" pitchFamily="34" charset="0"/>
                  </a:rPr>
                  <a:t/>
                </a:r>
                <a:br>
                  <a:rPr lang="fr-FR" altLang="fr-FR" sz="1400" b="1">
                    <a:solidFill>
                      <a:srgbClr val="000066"/>
                    </a:solidFill>
                    <a:cs typeface="Arial" panose="020B0604020202020204" pitchFamily="34" charset="0"/>
                  </a:rPr>
                </a:br>
                <a:r>
                  <a:rPr lang="fr-FR" altLang="fr-FR" sz="1400" b="1">
                    <a:solidFill>
                      <a:srgbClr val="000066"/>
                    </a:solidFill>
                    <a:cs typeface="Arial" panose="020B0604020202020204" pitchFamily="34" charset="0"/>
                  </a:rPr>
                  <a:t>= - 0,3 % (- 4,2 à 3,7)</a:t>
                </a:r>
              </a:p>
            </p:txBody>
          </p:sp>
          <p:sp>
            <p:nvSpPr>
              <p:cNvPr id="88" name="Rectangle 40"/>
              <p:cNvSpPr>
                <a:spLocks noChangeArrowheads="1"/>
              </p:cNvSpPr>
              <p:nvPr/>
            </p:nvSpPr>
            <p:spPr bwMode="auto">
              <a:xfrm>
                <a:off x="1066682" y="2553959"/>
                <a:ext cx="496886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93,7</a:t>
                </a:r>
              </a:p>
            </p:txBody>
          </p:sp>
          <p:sp>
            <p:nvSpPr>
              <p:cNvPr id="89" name="Rectangle 41"/>
              <p:cNvSpPr>
                <a:spLocks noChangeArrowheads="1"/>
              </p:cNvSpPr>
              <p:nvPr/>
            </p:nvSpPr>
            <p:spPr bwMode="auto">
              <a:xfrm>
                <a:off x="2796952" y="5158297"/>
                <a:ext cx="35490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0,6</a:t>
                </a:r>
                <a:endParaRPr lang="fr-FR" sz="2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90" name="Rectangle 42"/>
              <p:cNvSpPr>
                <a:spLocks noChangeArrowheads="1"/>
              </p:cNvSpPr>
              <p:nvPr/>
            </p:nvSpPr>
            <p:spPr bwMode="auto">
              <a:xfrm>
                <a:off x="4413864" y="5017347"/>
                <a:ext cx="35490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5,7</a:t>
                </a:r>
                <a:endParaRPr lang="fr-FR" sz="2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91" name="Rectangle 43"/>
              <p:cNvSpPr>
                <a:spLocks noChangeArrowheads="1"/>
              </p:cNvSpPr>
              <p:nvPr/>
            </p:nvSpPr>
            <p:spPr bwMode="auto">
              <a:xfrm>
                <a:off x="1792665" y="2533273"/>
                <a:ext cx="39014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93,9</a:t>
                </a:r>
                <a:endParaRPr lang="fr-FR" sz="2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92" name="Rectangle 44"/>
              <p:cNvSpPr>
                <a:spLocks noChangeArrowheads="1"/>
              </p:cNvSpPr>
              <p:nvPr/>
            </p:nvSpPr>
            <p:spPr bwMode="auto">
              <a:xfrm>
                <a:off x="3412715" y="5189487"/>
                <a:ext cx="35490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0</a:t>
                </a:r>
                <a:endParaRPr lang="fr-FR" sz="2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93" name="Rectangle 45"/>
              <p:cNvSpPr>
                <a:spLocks noChangeArrowheads="1"/>
              </p:cNvSpPr>
              <p:nvPr/>
            </p:nvSpPr>
            <p:spPr bwMode="auto">
              <a:xfrm>
                <a:off x="5101341" y="5010667"/>
                <a:ext cx="35490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6,1</a:t>
                </a:r>
                <a:endParaRPr lang="fr-FR" sz="2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94" name="Rectangle 46"/>
              <p:cNvSpPr>
                <a:spLocks noChangeArrowheads="1"/>
              </p:cNvSpPr>
              <p:nvPr/>
            </p:nvSpPr>
            <p:spPr bwMode="auto">
              <a:xfrm>
                <a:off x="522683" y="5314524"/>
                <a:ext cx="142218" cy="21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000066"/>
                    </a:solidFill>
                  </a:rPr>
                  <a:t>0</a:t>
                </a:r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5" name="Rectangle 47"/>
              <p:cNvSpPr>
                <a:spLocks noChangeArrowheads="1"/>
              </p:cNvSpPr>
              <p:nvPr/>
            </p:nvSpPr>
            <p:spPr bwMode="auto">
              <a:xfrm>
                <a:off x="380467" y="4752549"/>
                <a:ext cx="284434" cy="21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000066"/>
                    </a:solidFill>
                  </a:rPr>
                  <a:t>20</a:t>
                </a:r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6" name="Rectangle 48"/>
              <p:cNvSpPr>
                <a:spLocks noChangeArrowheads="1"/>
              </p:cNvSpPr>
              <p:nvPr/>
            </p:nvSpPr>
            <p:spPr bwMode="auto">
              <a:xfrm>
                <a:off x="380467" y="4192162"/>
                <a:ext cx="284434" cy="21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000066"/>
                    </a:solidFill>
                  </a:rPr>
                  <a:t>40</a:t>
                </a:r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7" name="Rectangle 49"/>
              <p:cNvSpPr>
                <a:spLocks noChangeArrowheads="1"/>
              </p:cNvSpPr>
              <p:nvPr/>
            </p:nvSpPr>
            <p:spPr bwMode="auto">
              <a:xfrm>
                <a:off x="380467" y="3630187"/>
                <a:ext cx="284434" cy="21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000066"/>
                    </a:solidFill>
                  </a:rPr>
                  <a:t>60</a:t>
                </a:r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8" name="Rectangle 50"/>
              <p:cNvSpPr>
                <a:spLocks noChangeArrowheads="1"/>
              </p:cNvSpPr>
              <p:nvPr/>
            </p:nvSpPr>
            <p:spPr bwMode="auto">
              <a:xfrm>
                <a:off x="380467" y="3069799"/>
                <a:ext cx="284434" cy="21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000066"/>
                    </a:solidFill>
                  </a:rPr>
                  <a:t>80</a:t>
                </a:r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9" name="Rectangle 51"/>
              <p:cNvSpPr>
                <a:spLocks noChangeArrowheads="1"/>
              </p:cNvSpPr>
              <p:nvPr/>
            </p:nvSpPr>
            <p:spPr bwMode="auto">
              <a:xfrm>
                <a:off x="240508" y="2495792"/>
                <a:ext cx="424393" cy="215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fr-FR" sz="1400" dirty="0">
                    <a:solidFill>
                      <a:srgbClr val="000066"/>
                    </a:solidFill>
                  </a:rPr>
                  <a:t>100</a:t>
                </a:r>
                <a:endParaRPr lang="fr-FR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05" name="ZoneTexte 104"/>
              <p:cNvSpPr txBox="1"/>
              <p:nvPr/>
            </p:nvSpPr>
            <p:spPr>
              <a:xfrm>
                <a:off x="587586" y="2056038"/>
                <a:ext cx="4073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107" name="Freeform 8"/>
              <p:cNvSpPr>
                <a:spLocks/>
              </p:cNvSpPr>
              <p:nvPr/>
            </p:nvSpPr>
            <p:spPr bwMode="auto">
              <a:xfrm>
                <a:off x="830572" y="2584850"/>
                <a:ext cx="4906842" cy="2845564"/>
              </a:xfrm>
              <a:custGeom>
                <a:avLst/>
                <a:gdLst>
                  <a:gd name="T0" fmla="*/ 3239 w 3239"/>
                  <a:gd name="T1" fmla="*/ 2671 h 2671"/>
                  <a:gd name="T2" fmla="*/ 0 w 3239"/>
                  <a:gd name="T3" fmla="*/ 2671 h 2671"/>
                  <a:gd name="T4" fmla="*/ 0 w 3239"/>
                  <a:gd name="T5" fmla="*/ 0 h 2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239" h="2671">
                    <a:moveTo>
                      <a:pt x="3239" y="2671"/>
                    </a:moveTo>
                    <a:lnTo>
                      <a:pt x="0" y="2671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8" name="Line 9"/>
              <p:cNvSpPr>
                <a:spLocks noChangeShapeType="1"/>
              </p:cNvSpPr>
              <p:nvPr/>
            </p:nvSpPr>
            <p:spPr bwMode="auto">
              <a:xfrm>
                <a:off x="723012" y="3167599"/>
                <a:ext cx="10756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9" name="Line 10"/>
              <p:cNvSpPr>
                <a:spLocks noChangeShapeType="1"/>
              </p:cNvSpPr>
              <p:nvPr/>
            </p:nvSpPr>
            <p:spPr bwMode="auto">
              <a:xfrm>
                <a:off x="723012" y="3732237"/>
                <a:ext cx="10756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0" name="Line 11"/>
              <p:cNvSpPr>
                <a:spLocks noChangeShapeType="1"/>
              </p:cNvSpPr>
              <p:nvPr/>
            </p:nvSpPr>
            <p:spPr bwMode="auto">
              <a:xfrm>
                <a:off x="723012" y="4297941"/>
                <a:ext cx="10756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1" name="Line 12"/>
              <p:cNvSpPr>
                <a:spLocks noChangeShapeType="1"/>
              </p:cNvSpPr>
              <p:nvPr/>
            </p:nvSpPr>
            <p:spPr bwMode="auto">
              <a:xfrm>
                <a:off x="723012" y="4863644"/>
                <a:ext cx="10756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2" name="Line 13"/>
              <p:cNvSpPr>
                <a:spLocks noChangeShapeType="1"/>
              </p:cNvSpPr>
              <p:nvPr/>
            </p:nvSpPr>
            <p:spPr bwMode="auto">
              <a:xfrm>
                <a:off x="723012" y="5430413"/>
                <a:ext cx="10756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3" name="Line 14"/>
              <p:cNvSpPr>
                <a:spLocks noChangeShapeType="1"/>
              </p:cNvSpPr>
              <p:nvPr/>
            </p:nvSpPr>
            <p:spPr bwMode="auto">
              <a:xfrm>
                <a:off x="723012" y="2601896"/>
                <a:ext cx="10756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4" name="Freeform 15"/>
              <p:cNvSpPr>
                <a:spLocks/>
              </p:cNvSpPr>
              <p:nvPr/>
            </p:nvSpPr>
            <p:spPr bwMode="auto">
              <a:xfrm>
                <a:off x="1001758" y="2805112"/>
                <a:ext cx="628694" cy="2625301"/>
              </a:xfrm>
              <a:custGeom>
                <a:avLst/>
                <a:gdLst>
                  <a:gd name="T0" fmla="*/ 415 w 415"/>
                  <a:gd name="T1" fmla="*/ 0 h 2575"/>
                  <a:gd name="T2" fmla="*/ 0 w 415"/>
                  <a:gd name="T3" fmla="*/ 0 h 2575"/>
                  <a:gd name="T4" fmla="*/ 0 w 415"/>
                  <a:gd name="T5" fmla="*/ 2575 h 2575"/>
                  <a:gd name="T6" fmla="*/ 415 w 415"/>
                  <a:gd name="T7" fmla="*/ 2575 h 2575"/>
                  <a:gd name="T8" fmla="*/ 415 w 415"/>
                  <a:gd name="T9" fmla="*/ 0 h 2575"/>
                  <a:gd name="T10" fmla="*/ 415 w 415"/>
                  <a:gd name="T11" fmla="*/ 0 h 2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5" h="2575">
                    <a:moveTo>
                      <a:pt x="415" y="0"/>
                    </a:moveTo>
                    <a:lnTo>
                      <a:pt x="0" y="0"/>
                    </a:lnTo>
                    <a:lnTo>
                      <a:pt x="0" y="2575"/>
                    </a:lnTo>
                    <a:lnTo>
                      <a:pt x="415" y="2575"/>
                    </a:lnTo>
                    <a:lnTo>
                      <a:pt x="415" y="0"/>
                    </a:lnTo>
                    <a:lnTo>
                      <a:pt x="415" y="0"/>
                    </a:lnTo>
                    <a:close/>
                  </a:path>
                </a:pathLst>
              </a:cu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5" name="Freeform 16"/>
              <p:cNvSpPr>
                <a:spLocks/>
              </p:cNvSpPr>
              <p:nvPr/>
            </p:nvSpPr>
            <p:spPr bwMode="auto">
              <a:xfrm>
                <a:off x="1666810" y="2787650"/>
                <a:ext cx="630210" cy="2642764"/>
              </a:xfrm>
              <a:custGeom>
                <a:avLst/>
                <a:gdLst>
                  <a:gd name="T0" fmla="*/ 416 w 416"/>
                  <a:gd name="T1" fmla="*/ 2463 h 2463"/>
                  <a:gd name="T2" fmla="*/ 416 w 416"/>
                  <a:gd name="T3" fmla="*/ 0 h 2463"/>
                  <a:gd name="T4" fmla="*/ 0 w 416"/>
                  <a:gd name="T5" fmla="*/ 0 h 2463"/>
                  <a:gd name="T6" fmla="*/ 0 w 416"/>
                  <a:gd name="T7" fmla="*/ 2463 h 2463"/>
                  <a:gd name="T8" fmla="*/ 416 w 416"/>
                  <a:gd name="T9" fmla="*/ 2463 h 2463"/>
                  <a:gd name="T10" fmla="*/ 416 w 416"/>
                  <a:gd name="T11" fmla="*/ 2463 h 2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6" h="2463">
                    <a:moveTo>
                      <a:pt x="416" y="2463"/>
                    </a:moveTo>
                    <a:lnTo>
                      <a:pt x="416" y="0"/>
                    </a:lnTo>
                    <a:lnTo>
                      <a:pt x="0" y="0"/>
                    </a:lnTo>
                    <a:lnTo>
                      <a:pt x="0" y="2463"/>
                    </a:lnTo>
                    <a:lnTo>
                      <a:pt x="416" y="2463"/>
                    </a:lnTo>
                    <a:lnTo>
                      <a:pt x="416" y="2463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33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6" name="Rectangle 17"/>
              <p:cNvSpPr>
                <a:spLocks noChangeArrowheads="1"/>
              </p:cNvSpPr>
              <p:nvPr/>
            </p:nvSpPr>
            <p:spPr bwMode="auto">
              <a:xfrm>
                <a:off x="4961772" y="5260975"/>
                <a:ext cx="631724" cy="169438"/>
              </a:xfrm>
              <a:prstGeom prst="rect">
                <a:avLst/>
              </a:prstGeom>
              <a:solidFill>
                <a:srgbClr val="CC3300"/>
              </a:solidFill>
              <a:ln w="0">
                <a:solidFill>
                  <a:srgbClr val="CC33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7" name="Rectangle 18"/>
              <p:cNvSpPr>
                <a:spLocks noChangeArrowheads="1"/>
              </p:cNvSpPr>
              <p:nvPr/>
            </p:nvSpPr>
            <p:spPr bwMode="auto">
              <a:xfrm>
                <a:off x="4295205" y="5277002"/>
                <a:ext cx="631724" cy="153411"/>
              </a:xfrm>
              <a:prstGeom prst="rect">
                <a:avLst/>
              </a:pr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9" name="Rectangle 20"/>
              <p:cNvSpPr>
                <a:spLocks noChangeArrowheads="1"/>
              </p:cNvSpPr>
              <p:nvPr/>
            </p:nvSpPr>
            <p:spPr bwMode="auto">
              <a:xfrm>
                <a:off x="2637877" y="5413368"/>
                <a:ext cx="628694" cy="17046"/>
              </a:xfrm>
              <a:prstGeom prst="rect">
                <a:avLst/>
              </a:prstGeom>
              <a:solidFill>
                <a:schemeClr val="accent2"/>
              </a:solidFill>
              <a:ln w="0">
                <a:solidFill>
                  <a:srgbClr val="333399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" name="ZoneTexte 1"/>
              <p:cNvSpPr txBox="1"/>
              <p:nvPr/>
            </p:nvSpPr>
            <p:spPr>
              <a:xfrm>
                <a:off x="1758576" y="5095424"/>
                <a:ext cx="60396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dirty="0">
                    <a:solidFill>
                      <a:schemeClr val="bg1"/>
                    </a:solidFill>
                  </a:rPr>
                  <a:t>313 *</a:t>
                </a:r>
              </a:p>
            </p:txBody>
          </p:sp>
          <p:sp>
            <p:nvSpPr>
              <p:cNvPr id="48" name="ZoneTexte 47"/>
              <p:cNvSpPr txBox="1"/>
              <p:nvPr/>
            </p:nvSpPr>
            <p:spPr>
              <a:xfrm>
                <a:off x="1053055" y="5095424"/>
                <a:ext cx="48421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dirty="0">
                    <a:solidFill>
                      <a:schemeClr val="bg1"/>
                    </a:solidFill>
                  </a:rPr>
                  <a:t>316</a:t>
                </a:r>
              </a:p>
            </p:txBody>
          </p:sp>
          <p:grpSp>
            <p:nvGrpSpPr>
              <p:cNvPr id="51" name="Groupe 50"/>
              <p:cNvGrpSpPr/>
              <p:nvPr/>
            </p:nvGrpSpPr>
            <p:grpSpPr>
              <a:xfrm>
                <a:off x="1220809" y="1791741"/>
                <a:ext cx="3618678" cy="369332"/>
                <a:chOff x="1220809" y="1791741"/>
                <a:chExt cx="3618678" cy="369332"/>
              </a:xfrm>
            </p:grpSpPr>
            <p:sp>
              <p:nvSpPr>
                <p:cNvPr id="52" name="AutoShape 165"/>
                <p:cNvSpPr>
                  <a:spLocks noChangeArrowheads="1"/>
                </p:cNvSpPr>
                <p:nvPr/>
              </p:nvSpPr>
              <p:spPr bwMode="auto">
                <a:xfrm>
                  <a:off x="1220809" y="1801782"/>
                  <a:ext cx="3547955" cy="34925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9525">
                  <a:solidFill>
                    <a:srgbClr val="D0D0F0"/>
                  </a:solidFill>
                  <a:round/>
                  <a:headEnd/>
                  <a:tailEnd/>
                </a:ln>
                <a:effectLst>
                  <a:prstShdw prst="shdw17" dist="17961" dir="2700000">
                    <a:srgbClr val="7D7D90">
                      <a:alpha val="74997"/>
                    </a:srgbClr>
                  </a:prstShdw>
                </a:effec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3300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rgbClr val="CC3300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28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3300"/>
                    </a:buClr>
                    <a:buChar char="•"/>
                    <a:defRPr sz="16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defTabSz="914400"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fr-FR" altLang="fr-FR" sz="2800">
                    <a:solidFill>
                      <a:srgbClr val="000066"/>
                    </a:solidFill>
                  </a:endParaRPr>
                </a:p>
              </p:txBody>
            </p:sp>
            <p:sp>
              <p:nvSpPr>
                <p:cNvPr id="53" name="Rectangle 3"/>
                <p:cNvSpPr>
                  <a:spLocks noChangeArrowheads="1"/>
                </p:cNvSpPr>
                <p:nvPr/>
              </p:nvSpPr>
              <p:spPr bwMode="auto">
                <a:xfrm>
                  <a:off x="1412196" y="1904176"/>
                  <a:ext cx="161823" cy="144463"/>
                </a:xfrm>
                <a:prstGeom prst="rect">
                  <a:avLst/>
                </a:prstGeom>
                <a:solidFill>
                  <a:srgbClr val="333399"/>
                </a:solidFill>
                <a:ln w="9525">
                  <a:solidFill>
                    <a:srgbClr val="3333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3300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rgbClr val="CC3300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28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3300"/>
                    </a:buClr>
                    <a:buChar char="•"/>
                    <a:defRPr sz="16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defTabSz="914400"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fr-FR" altLang="fr-FR" sz="2400">
                    <a:solidFill>
                      <a:srgbClr val="000066"/>
                    </a:solidFill>
                  </a:endParaRPr>
                </a:p>
              </p:txBody>
            </p:sp>
            <p:sp>
              <p:nvSpPr>
                <p:cNvPr id="54" name="Rectangle 4"/>
                <p:cNvSpPr>
                  <a:spLocks noChangeArrowheads="1"/>
                </p:cNvSpPr>
                <p:nvPr/>
              </p:nvSpPr>
              <p:spPr bwMode="auto">
                <a:xfrm>
                  <a:off x="3189932" y="1904176"/>
                  <a:ext cx="161823" cy="144462"/>
                </a:xfrm>
                <a:prstGeom prst="rect">
                  <a:avLst/>
                </a:prstGeom>
                <a:solidFill>
                  <a:srgbClr val="CC3300"/>
                </a:solidFill>
                <a:ln w="9525">
                  <a:solidFill>
                    <a:srgbClr val="CC33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rgbClr val="CC3300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rgbClr val="CC3300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28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3300"/>
                    </a:buClr>
                    <a:buChar char="•"/>
                    <a:defRPr sz="16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defTabSz="914400"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endParaRPr lang="fr-FR" altLang="fr-FR" sz="2400">
                    <a:solidFill>
                      <a:srgbClr val="000066"/>
                    </a:solidFill>
                  </a:endParaRPr>
                </a:p>
              </p:txBody>
            </p:sp>
            <p:sp>
              <p:nvSpPr>
                <p:cNvPr id="61" name="ZoneTexte 84"/>
                <p:cNvSpPr txBox="1">
                  <a:spLocks noChangeArrowheads="1"/>
                </p:cNvSpPr>
                <p:nvPr/>
              </p:nvSpPr>
              <p:spPr bwMode="auto">
                <a:xfrm>
                  <a:off x="1561571" y="1791741"/>
                  <a:ext cx="1438279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3300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rgbClr val="CC3300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28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3300"/>
                    </a:buClr>
                    <a:buChar char="•"/>
                    <a:defRPr sz="16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defTabSz="914400"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fr-FR" altLang="fr-FR" sz="1800" b="1" dirty="0">
                      <a:solidFill>
                        <a:srgbClr val="333399"/>
                      </a:solidFill>
                      <a:latin typeface="Calibri" panose="020F0502020204030204" pitchFamily="34" charset="0"/>
                    </a:rPr>
                    <a:t>RPV/FTC/TAF</a:t>
                  </a:r>
                </a:p>
              </p:txBody>
            </p:sp>
            <p:sp>
              <p:nvSpPr>
                <p:cNvPr id="62" name="ZoneTexte 85"/>
                <p:cNvSpPr txBox="1">
                  <a:spLocks noChangeArrowheads="1"/>
                </p:cNvSpPr>
                <p:nvPr/>
              </p:nvSpPr>
              <p:spPr bwMode="auto">
                <a:xfrm>
                  <a:off x="3376651" y="1791741"/>
                  <a:ext cx="146283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rgbClr val="CC3300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rgbClr val="CC3300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28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CC3300"/>
                    </a:buClr>
                    <a:buChar char="•"/>
                    <a:defRPr sz="16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CC3300"/>
                    </a:buClr>
                    <a:buChar char="–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CC3300"/>
                    </a:buClr>
                    <a:buChar char="»"/>
                    <a:defRPr sz="1400">
                      <a:solidFill>
                        <a:srgbClr val="000066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defTabSz="914400" eaLnBrk="1" hangingPunct="1">
                    <a:spcBef>
                      <a:spcPct val="0"/>
                    </a:spcBef>
                    <a:buClrTx/>
                    <a:buFontTx/>
                    <a:buNone/>
                  </a:pPr>
                  <a:r>
                    <a:rPr lang="en-US" altLang="fr-FR" sz="1800" b="1" dirty="0">
                      <a:solidFill>
                        <a:srgbClr val="333399"/>
                      </a:solidFill>
                      <a:latin typeface="Calibri" panose="020F0502020204030204" pitchFamily="34" charset="0"/>
                    </a:rPr>
                    <a:t>RPV/FTC/TDF</a:t>
                  </a:r>
                </a:p>
              </p:txBody>
            </p:sp>
          </p:grpSp>
        </p:grp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696693" y="5415725"/>
              <a:ext cx="1883091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Succès</a:t>
              </a:r>
            </a:p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RN VIH &lt; 50 c/ml</a:t>
              </a:r>
              <a:endParaRPr lang="fr-FR" b="1" dirty="0">
                <a:solidFill>
                  <a:srgbClr val="000066"/>
                </a:solidFill>
              </a:endParaRPr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2571221" y="5415725"/>
              <a:ext cx="138590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Echec virologique</a:t>
              </a:r>
              <a:endParaRPr lang="fr-FR" b="1" dirty="0">
                <a:solidFill>
                  <a:srgbClr val="000066"/>
                </a:solidFill>
              </a:endParaRPr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064614" y="5415725"/>
              <a:ext cx="179238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Pas de donnée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</p:grpSp>
      <p:sp>
        <p:nvSpPr>
          <p:cNvPr id="58" name="Text Box 2"/>
          <p:cNvSpPr txBox="1">
            <a:spLocks noChangeArrowheads="1"/>
          </p:cNvSpPr>
          <p:nvPr/>
        </p:nvSpPr>
        <p:spPr bwMode="auto">
          <a:xfrm>
            <a:off x="5451780" y="1636670"/>
            <a:ext cx="33551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Autres données à S48</a:t>
            </a:r>
          </a:p>
        </p:txBody>
      </p:sp>
      <p:sp>
        <p:nvSpPr>
          <p:cNvPr id="59" name="Text Box 2"/>
          <p:cNvSpPr txBox="1">
            <a:spLocks noChangeArrowheads="1"/>
          </p:cNvSpPr>
          <p:nvPr/>
        </p:nvSpPr>
        <p:spPr bwMode="auto">
          <a:xfrm>
            <a:off x="1717040" y="1116550"/>
            <a:ext cx="57115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Résultats virologiques à S48 (ITT, </a:t>
            </a:r>
            <a:r>
              <a:rPr lang="fr-FR" altLang="fr-FR" sz="2400" b="1" dirty="0" err="1">
                <a:latin typeface="Calibri" panose="020F0502020204030204" pitchFamily="34" charset="0"/>
              </a:rPr>
              <a:t>snapshot</a:t>
            </a:r>
            <a:r>
              <a:rPr lang="fr-FR" altLang="fr-FR" sz="2400" b="1" dirty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63" name="Titre 4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7603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Analyse de la résistance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charset="-128"/>
              </a:rPr>
              <a:t>Génotype et phénotype réalisés si ARN VIH confirmé ≥ 50 c/ml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ARN VIH  ≥ 400 c/ml sur l’échantillon de confirmation, ou si ARN VIH ≥ 400 c/ml à S48 ou à la dernière visite sous traitement de l’étude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1 patient dans le bras RPV/FTC/TAF : </a:t>
            </a:r>
            <a:r>
              <a:rPr lang="fr-FR" altLang="fr-FR" sz="1800" dirty="0" err="1">
                <a:ea typeface="ＭＳ Ｐゴシック" charset="-128"/>
              </a:rPr>
              <a:t>re-émergence</a:t>
            </a:r>
            <a:r>
              <a:rPr lang="fr-FR" altLang="fr-FR" sz="1800" dirty="0">
                <a:ea typeface="ＭＳ Ｐゴシック" charset="-128"/>
              </a:rPr>
              <a:t> de mutations archivées M41K, E44D, D67N, V118I, L210W, T215Y ; pas d’émergence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nouvelle mutation (pas de </a:t>
            </a:r>
            <a:r>
              <a:rPr lang="fr-FR" altLang="fr-FR" sz="1800" dirty="0" err="1">
                <a:ea typeface="ＭＳ Ｐゴシック" charset="-128"/>
              </a:rPr>
              <a:t>réobtention</a:t>
            </a:r>
            <a:r>
              <a:rPr lang="fr-FR" altLang="fr-FR" sz="1800" dirty="0">
                <a:ea typeface="ＭＳ Ｐゴシック" charset="-128"/>
              </a:rPr>
              <a:t> d’un ARN VIH &lt; 50 c/ml)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1 patient dans le bras RPV/FTC/TDF : pas de résistance détectée, </a:t>
            </a:r>
            <a:r>
              <a:rPr lang="fr-FR" altLang="fr-FR" sz="1800" dirty="0" err="1">
                <a:ea typeface="ＭＳ Ｐゴシック" charset="-128"/>
              </a:rPr>
              <a:t>réobtention</a:t>
            </a:r>
            <a:r>
              <a:rPr lang="fr-FR" altLang="fr-FR" sz="1800" dirty="0">
                <a:ea typeface="ＭＳ Ｐゴシック" charset="-128"/>
              </a:rPr>
              <a:t> d’un ARN VIH &lt; 50 c/ml avec poursuite du traitement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charset="-128"/>
              </a:rPr>
              <a:t>Sur les génotypes historiques : présence de mutations de résistance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un ARV de l’étude chez 7 participants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4 patients dans le bras TAF : M184V (n = 2), E138A (n = 1), K101E + E138K (n = 1)</a:t>
            </a:r>
          </a:p>
          <a:p>
            <a:pPr lvl="3">
              <a:spcBef>
                <a:spcPts val="300"/>
              </a:spcBef>
            </a:pPr>
            <a:r>
              <a:rPr lang="fr-FR" altLang="fr-FR" sz="1600" dirty="0">
                <a:ea typeface="ＭＳ Ｐゴシック" charset="-128"/>
              </a:rPr>
              <a:t>1 arrêt à S4 avec ARN VIH &lt; 50 c/ml, 3 avec ARN VIH &lt; 50 c/ml à S48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3 patients dans le bras TDF : M184V (n = 1), E138A (n = 2)</a:t>
            </a:r>
          </a:p>
          <a:p>
            <a:pPr lvl="3">
              <a:spcBef>
                <a:spcPts val="300"/>
              </a:spcBef>
            </a:pPr>
            <a:r>
              <a:rPr lang="fr-FR" altLang="fr-FR" sz="1600" dirty="0">
                <a:ea typeface="ＭＳ Ｐゴシック" charset="-128"/>
              </a:rPr>
              <a:t>Tous les 3 avec ARN VIH &lt; 50 c/ml à S48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 2017 ; 4:e195-204</a:t>
            </a:r>
            <a:endParaRPr lang="en-GB" altLang="fr-FR" sz="1200" i="1" dirty="0"/>
          </a:p>
        </p:txBody>
      </p:sp>
      <p:sp>
        <p:nvSpPr>
          <p:cNvPr id="7" name="Titre 4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023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6427530"/>
              </p:ext>
            </p:extLst>
          </p:nvPr>
        </p:nvGraphicFramePr>
        <p:xfrm>
          <a:off x="323096" y="1698343"/>
          <a:ext cx="8478004" cy="3562632"/>
        </p:xfrm>
        <a:graphic>
          <a:graphicData uri="http://schemas.openxmlformats.org/drawingml/2006/table">
            <a:tbl>
              <a:tblPr/>
              <a:tblGrid>
                <a:gridCol w="46680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266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833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0563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RPV/FTC/TAF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316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RPV/FTC/TDF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n = 314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52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liés au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182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graves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liés au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52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EI conduisant à l’arrêt du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 *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 **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4464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chez ≥ 5 % des patients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Diarrhée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Rhinopharyngite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Céphalées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Bronchite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Sinusite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331215" y="5403803"/>
            <a:ext cx="86286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Reflux gastro-œsophagien (n = 1), hernie hiatale et œsophagite ulcéreuse (n = 1), asthénie (n = 1, conduisant à l’arrêt), idées suicidaires (n = 1)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Hypersensibilité médicamenteuse (n = 1, conduisant à l’arrêt), élévation des ALAT et des ASAT (n = 1), leucémie myéloïde chronique (n = 1)</a:t>
            </a: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 2017 ; 4:e195-204</a:t>
            </a:r>
            <a:endParaRPr lang="en-GB" altLang="fr-FR" sz="1200" i="1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696995" y="1196167"/>
            <a:ext cx="37373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Evénements indésirables, %</a:t>
            </a:r>
          </a:p>
        </p:txBody>
      </p:sp>
      <p:sp>
        <p:nvSpPr>
          <p:cNvPr id="11" name="Titre 4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61201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ZoneTexte 6"/>
          <p:cNvSpPr txBox="1">
            <a:spLocks noChangeArrowheads="1"/>
          </p:cNvSpPr>
          <p:nvPr/>
        </p:nvSpPr>
        <p:spPr bwMode="auto">
          <a:xfrm>
            <a:off x="520596" y="5491459"/>
            <a:ext cx="792804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500" b="1" dirty="0">
                <a:solidFill>
                  <a:srgbClr val="000066"/>
                </a:solidFill>
              </a:rPr>
              <a:t>Modification médiane </a:t>
            </a:r>
            <a:r>
              <a:rPr lang="fr-FR" sz="1500" b="1" dirty="0" err="1">
                <a:solidFill>
                  <a:srgbClr val="000066"/>
                </a:solidFill>
              </a:rPr>
              <a:t>DFGe</a:t>
            </a:r>
            <a:r>
              <a:rPr lang="fr-FR" sz="1500" b="1" dirty="0">
                <a:solidFill>
                  <a:srgbClr val="000066"/>
                </a:solidFill>
              </a:rPr>
              <a:t> </a:t>
            </a:r>
            <a:r>
              <a:rPr lang="en-US" sz="1500" dirty="0">
                <a:solidFill>
                  <a:srgbClr val="000066"/>
                </a:solidFill>
              </a:rPr>
              <a:t>: + 4,5 mg/dl sous RPV/FTC/TAF vs + 0,7 mg/dl sous RPV/FTC/TDF (p = 0,0024)</a:t>
            </a: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rgbClr val="000066"/>
                </a:solidFill>
              </a:rPr>
              <a:t>Pas </a:t>
            </a:r>
            <a:r>
              <a:rPr lang="fr-FR" sz="1500" dirty="0">
                <a:solidFill>
                  <a:srgbClr val="000066"/>
                </a:solidFill>
              </a:rPr>
              <a:t>d’arrêt pour événement indésirable rénal dans les 2 groupes</a:t>
            </a: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500" dirty="0">
                <a:solidFill>
                  <a:srgbClr val="000066"/>
                </a:solidFill>
              </a:rPr>
              <a:t>Pas de cas de </a:t>
            </a:r>
            <a:r>
              <a:rPr lang="fr-FR" sz="1500" dirty="0" err="1">
                <a:solidFill>
                  <a:srgbClr val="000066"/>
                </a:solidFill>
              </a:rPr>
              <a:t>tubulopathie</a:t>
            </a:r>
            <a:r>
              <a:rPr lang="fr-FR" sz="1500" dirty="0">
                <a:solidFill>
                  <a:srgbClr val="000066"/>
                </a:solidFill>
              </a:rPr>
              <a:t> proximale ou de syndrome de </a:t>
            </a:r>
            <a:r>
              <a:rPr lang="fr-FR" sz="1500" dirty="0" err="1">
                <a:solidFill>
                  <a:srgbClr val="000066"/>
                </a:solidFill>
              </a:rPr>
              <a:t>Fanconi</a:t>
            </a:r>
            <a:r>
              <a:rPr lang="fr-FR" sz="1500" dirty="0">
                <a:solidFill>
                  <a:srgbClr val="000066"/>
                </a:solidFill>
              </a:rPr>
              <a:t> dans les 2 groupes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947962" y="1955183"/>
            <a:ext cx="7694508" cy="3447594"/>
            <a:chOff x="1035050" y="1933411"/>
            <a:chExt cx="7694508" cy="3447594"/>
          </a:xfrm>
        </p:grpSpPr>
        <p:grpSp>
          <p:nvGrpSpPr>
            <p:cNvPr id="28" name="Groupe 27"/>
            <p:cNvGrpSpPr/>
            <p:nvPr/>
          </p:nvGrpSpPr>
          <p:grpSpPr>
            <a:xfrm>
              <a:off x="1346368" y="2260876"/>
              <a:ext cx="6289675" cy="3046412"/>
              <a:chOff x="-6851650" y="2586038"/>
              <a:chExt cx="6289675" cy="3046412"/>
            </a:xfrm>
          </p:grpSpPr>
          <p:sp>
            <p:nvSpPr>
              <p:cNvPr id="6" name="Line 8"/>
              <p:cNvSpPr>
                <a:spLocks noChangeShapeType="1"/>
              </p:cNvSpPr>
              <p:nvPr/>
            </p:nvSpPr>
            <p:spPr bwMode="auto">
              <a:xfrm flipV="1">
                <a:off x="-6762750" y="3721100"/>
                <a:ext cx="0" cy="191135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" name="Line 9"/>
              <p:cNvSpPr>
                <a:spLocks noChangeShapeType="1"/>
              </p:cNvSpPr>
              <p:nvPr/>
            </p:nvSpPr>
            <p:spPr bwMode="auto">
              <a:xfrm>
                <a:off x="-6762750" y="3721100"/>
                <a:ext cx="6200775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8" name="Line 10"/>
              <p:cNvSpPr>
                <a:spLocks noChangeShapeType="1"/>
              </p:cNvSpPr>
              <p:nvPr/>
            </p:nvSpPr>
            <p:spPr bwMode="auto">
              <a:xfrm flipV="1">
                <a:off x="-6762750" y="2586038"/>
                <a:ext cx="0" cy="1135063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9" name="Line 11"/>
              <p:cNvSpPr>
                <a:spLocks noChangeShapeType="1"/>
              </p:cNvSpPr>
              <p:nvPr/>
            </p:nvSpPr>
            <p:spPr bwMode="auto">
              <a:xfrm>
                <a:off x="-6851650" y="259715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" name="Line 12"/>
              <p:cNvSpPr>
                <a:spLocks noChangeShapeType="1"/>
              </p:cNvSpPr>
              <p:nvPr/>
            </p:nvSpPr>
            <p:spPr bwMode="auto">
              <a:xfrm>
                <a:off x="-6851650" y="372110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" name="Line 13"/>
              <p:cNvSpPr>
                <a:spLocks noChangeShapeType="1"/>
              </p:cNvSpPr>
              <p:nvPr/>
            </p:nvSpPr>
            <p:spPr bwMode="auto">
              <a:xfrm>
                <a:off x="-6851650" y="297180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" name="Line 14"/>
              <p:cNvSpPr>
                <a:spLocks noChangeShapeType="1"/>
              </p:cNvSpPr>
              <p:nvPr/>
            </p:nvSpPr>
            <p:spPr bwMode="auto">
              <a:xfrm>
                <a:off x="-6851650" y="3344863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>
                <a:off x="-6851650" y="5224463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>
                <a:off x="-6851650" y="4848225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>
                <a:off x="-6851650" y="4473575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>
                <a:off x="-6851650" y="4095750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9" name="Line 19"/>
              <p:cNvSpPr>
                <a:spLocks noChangeShapeType="1"/>
              </p:cNvSpPr>
              <p:nvPr/>
            </p:nvSpPr>
            <p:spPr bwMode="auto">
              <a:xfrm>
                <a:off x="-6851650" y="5602288"/>
                <a:ext cx="88900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-5959475" y="3455092"/>
                <a:ext cx="381000" cy="266009"/>
              </a:xfrm>
              <a:custGeom>
                <a:avLst/>
                <a:gdLst>
                  <a:gd name="T0" fmla="*/ 240 w 240"/>
                  <a:gd name="T1" fmla="*/ 0 h 179"/>
                  <a:gd name="T2" fmla="*/ 0 w 240"/>
                  <a:gd name="T3" fmla="*/ 0 h 179"/>
                  <a:gd name="T4" fmla="*/ 0 w 240"/>
                  <a:gd name="T5" fmla="*/ 179 h 179"/>
                  <a:gd name="T6" fmla="*/ 240 w 240"/>
                  <a:gd name="T7" fmla="*/ 179 h 179"/>
                  <a:gd name="T8" fmla="*/ 240 w 240"/>
                  <a:gd name="T9" fmla="*/ 0 h 179"/>
                  <a:gd name="T10" fmla="*/ 240 w 240"/>
                  <a:gd name="T11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179">
                    <a:moveTo>
                      <a:pt x="240" y="0"/>
                    </a:moveTo>
                    <a:lnTo>
                      <a:pt x="0" y="0"/>
                    </a:lnTo>
                    <a:lnTo>
                      <a:pt x="0" y="179"/>
                    </a:lnTo>
                    <a:lnTo>
                      <a:pt x="240" y="179"/>
                    </a:lnTo>
                    <a:lnTo>
                      <a:pt x="240" y="0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33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1" name="Freeform 21"/>
              <p:cNvSpPr>
                <a:spLocks/>
              </p:cNvSpPr>
              <p:nvPr/>
            </p:nvSpPr>
            <p:spPr bwMode="auto">
              <a:xfrm>
                <a:off x="-4402138" y="3134539"/>
                <a:ext cx="382588" cy="586561"/>
              </a:xfrm>
              <a:custGeom>
                <a:avLst/>
                <a:gdLst>
                  <a:gd name="T0" fmla="*/ 0 w 241"/>
                  <a:gd name="T1" fmla="*/ 0 h 282"/>
                  <a:gd name="T2" fmla="*/ 0 w 241"/>
                  <a:gd name="T3" fmla="*/ 282 h 282"/>
                  <a:gd name="T4" fmla="*/ 241 w 241"/>
                  <a:gd name="T5" fmla="*/ 282 h 282"/>
                  <a:gd name="T6" fmla="*/ 241 w 241"/>
                  <a:gd name="T7" fmla="*/ 0 h 282"/>
                  <a:gd name="T8" fmla="*/ 0 w 241"/>
                  <a:gd name="T9" fmla="*/ 0 h 282"/>
                  <a:gd name="T10" fmla="*/ 0 w 241"/>
                  <a:gd name="T11" fmla="*/ 0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1" h="282">
                    <a:moveTo>
                      <a:pt x="0" y="0"/>
                    </a:moveTo>
                    <a:lnTo>
                      <a:pt x="0" y="282"/>
                    </a:lnTo>
                    <a:lnTo>
                      <a:pt x="241" y="282"/>
                    </a:lnTo>
                    <a:lnTo>
                      <a:pt x="24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33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2" name="Freeform 22"/>
              <p:cNvSpPr>
                <a:spLocks/>
              </p:cNvSpPr>
              <p:nvPr/>
            </p:nvSpPr>
            <p:spPr bwMode="auto">
              <a:xfrm>
                <a:off x="-2855913" y="2915963"/>
                <a:ext cx="381000" cy="805138"/>
              </a:xfrm>
              <a:custGeom>
                <a:avLst/>
                <a:gdLst>
                  <a:gd name="T0" fmla="*/ 240 w 240"/>
                  <a:gd name="T1" fmla="*/ 0 h 422"/>
                  <a:gd name="T2" fmla="*/ 0 w 240"/>
                  <a:gd name="T3" fmla="*/ 0 h 422"/>
                  <a:gd name="T4" fmla="*/ 0 w 240"/>
                  <a:gd name="T5" fmla="*/ 422 h 422"/>
                  <a:gd name="T6" fmla="*/ 240 w 240"/>
                  <a:gd name="T7" fmla="*/ 422 h 422"/>
                  <a:gd name="T8" fmla="*/ 240 w 240"/>
                  <a:gd name="T9" fmla="*/ 0 h 422"/>
                  <a:gd name="T10" fmla="*/ 240 w 240"/>
                  <a:gd name="T11" fmla="*/ 0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422">
                    <a:moveTo>
                      <a:pt x="240" y="0"/>
                    </a:moveTo>
                    <a:lnTo>
                      <a:pt x="0" y="0"/>
                    </a:lnTo>
                    <a:lnTo>
                      <a:pt x="0" y="422"/>
                    </a:lnTo>
                    <a:lnTo>
                      <a:pt x="240" y="422"/>
                    </a:lnTo>
                    <a:lnTo>
                      <a:pt x="240" y="0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33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3" name="Freeform 23"/>
              <p:cNvSpPr>
                <a:spLocks/>
              </p:cNvSpPr>
              <p:nvPr/>
            </p:nvSpPr>
            <p:spPr bwMode="auto">
              <a:xfrm>
                <a:off x="-1304925" y="3239648"/>
                <a:ext cx="381000" cy="481452"/>
              </a:xfrm>
              <a:custGeom>
                <a:avLst/>
                <a:gdLst>
                  <a:gd name="T0" fmla="*/ 240 w 240"/>
                  <a:gd name="T1" fmla="*/ 512 h 512"/>
                  <a:gd name="T2" fmla="*/ 240 w 240"/>
                  <a:gd name="T3" fmla="*/ 0 h 512"/>
                  <a:gd name="T4" fmla="*/ 0 w 240"/>
                  <a:gd name="T5" fmla="*/ 0 h 512"/>
                  <a:gd name="T6" fmla="*/ 0 w 240"/>
                  <a:gd name="T7" fmla="*/ 512 h 512"/>
                  <a:gd name="T8" fmla="*/ 240 w 240"/>
                  <a:gd name="T9" fmla="*/ 512 h 512"/>
                  <a:gd name="T10" fmla="*/ 240 w 240"/>
                  <a:gd name="T11" fmla="*/ 512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512">
                    <a:moveTo>
                      <a:pt x="240" y="512"/>
                    </a:moveTo>
                    <a:lnTo>
                      <a:pt x="240" y="0"/>
                    </a:lnTo>
                    <a:lnTo>
                      <a:pt x="0" y="0"/>
                    </a:lnTo>
                    <a:lnTo>
                      <a:pt x="0" y="512"/>
                    </a:lnTo>
                    <a:lnTo>
                      <a:pt x="240" y="512"/>
                    </a:lnTo>
                    <a:lnTo>
                      <a:pt x="240" y="512"/>
                    </a:lnTo>
                    <a:close/>
                  </a:path>
                </a:pathLst>
              </a:custGeom>
              <a:solidFill>
                <a:srgbClr val="CC3300"/>
              </a:solidFill>
              <a:ln w="0">
                <a:solidFill>
                  <a:srgbClr val="CC33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4" name="Freeform 24"/>
              <p:cNvSpPr>
                <a:spLocks/>
              </p:cNvSpPr>
              <p:nvPr/>
            </p:nvSpPr>
            <p:spPr bwMode="auto">
              <a:xfrm>
                <a:off x="-1752600" y="3721100"/>
                <a:ext cx="381000" cy="1104625"/>
              </a:xfrm>
              <a:custGeom>
                <a:avLst/>
                <a:gdLst>
                  <a:gd name="T0" fmla="*/ 240 w 240"/>
                  <a:gd name="T1" fmla="*/ 0 h 938"/>
                  <a:gd name="T2" fmla="*/ 0 w 240"/>
                  <a:gd name="T3" fmla="*/ 0 h 938"/>
                  <a:gd name="T4" fmla="*/ 0 w 240"/>
                  <a:gd name="T5" fmla="*/ 938 h 938"/>
                  <a:gd name="T6" fmla="*/ 240 w 240"/>
                  <a:gd name="T7" fmla="*/ 938 h 938"/>
                  <a:gd name="T8" fmla="*/ 240 w 240"/>
                  <a:gd name="T9" fmla="*/ 0 h 938"/>
                  <a:gd name="T10" fmla="*/ 240 w 240"/>
                  <a:gd name="T11" fmla="*/ 0 h 9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938">
                    <a:moveTo>
                      <a:pt x="240" y="0"/>
                    </a:moveTo>
                    <a:lnTo>
                      <a:pt x="0" y="0"/>
                    </a:lnTo>
                    <a:lnTo>
                      <a:pt x="0" y="938"/>
                    </a:lnTo>
                    <a:lnTo>
                      <a:pt x="240" y="938"/>
                    </a:lnTo>
                    <a:lnTo>
                      <a:pt x="240" y="0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5" name="Freeform 25"/>
              <p:cNvSpPr>
                <a:spLocks/>
              </p:cNvSpPr>
              <p:nvPr/>
            </p:nvSpPr>
            <p:spPr bwMode="auto">
              <a:xfrm>
                <a:off x="-3303588" y="3721100"/>
                <a:ext cx="381000" cy="644085"/>
              </a:xfrm>
              <a:custGeom>
                <a:avLst/>
                <a:gdLst>
                  <a:gd name="T0" fmla="*/ 240 w 240"/>
                  <a:gd name="T1" fmla="*/ 386 h 386"/>
                  <a:gd name="T2" fmla="*/ 240 w 240"/>
                  <a:gd name="T3" fmla="*/ 0 h 386"/>
                  <a:gd name="T4" fmla="*/ 0 w 240"/>
                  <a:gd name="T5" fmla="*/ 0 h 386"/>
                  <a:gd name="T6" fmla="*/ 0 w 240"/>
                  <a:gd name="T7" fmla="*/ 386 h 386"/>
                  <a:gd name="T8" fmla="*/ 240 w 240"/>
                  <a:gd name="T9" fmla="*/ 386 h 386"/>
                  <a:gd name="T10" fmla="*/ 240 w 240"/>
                  <a:gd name="T11" fmla="*/ 386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0" h="386">
                    <a:moveTo>
                      <a:pt x="240" y="386"/>
                    </a:moveTo>
                    <a:lnTo>
                      <a:pt x="240" y="0"/>
                    </a:lnTo>
                    <a:lnTo>
                      <a:pt x="0" y="0"/>
                    </a:lnTo>
                    <a:lnTo>
                      <a:pt x="0" y="386"/>
                    </a:lnTo>
                    <a:lnTo>
                      <a:pt x="240" y="386"/>
                    </a:lnTo>
                    <a:lnTo>
                      <a:pt x="240" y="386"/>
                    </a:lnTo>
                    <a:close/>
                  </a:path>
                </a:pathLst>
              </a:cu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6" name="Freeform 26"/>
              <p:cNvSpPr>
                <a:spLocks/>
              </p:cNvSpPr>
              <p:nvPr/>
            </p:nvSpPr>
            <p:spPr bwMode="auto">
              <a:xfrm>
                <a:off x="-4848225" y="3721100"/>
                <a:ext cx="379413" cy="290513"/>
              </a:xfrm>
              <a:custGeom>
                <a:avLst/>
                <a:gdLst>
                  <a:gd name="T0" fmla="*/ 0 w 239"/>
                  <a:gd name="T1" fmla="*/ 0 h 183"/>
                  <a:gd name="T2" fmla="*/ 0 w 239"/>
                  <a:gd name="T3" fmla="*/ 183 h 183"/>
                  <a:gd name="T4" fmla="*/ 239 w 239"/>
                  <a:gd name="T5" fmla="*/ 183 h 183"/>
                  <a:gd name="T6" fmla="*/ 239 w 239"/>
                  <a:gd name="T7" fmla="*/ 0 h 183"/>
                  <a:gd name="T8" fmla="*/ 0 w 239"/>
                  <a:gd name="T9" fmla="*/ 0 h 183"/>
                  <a:gd name="T10" fmla="*/ 0 w 239"/>
                  <a:gd name="T11" fmla="*/ 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9" h="183">
                    <a:moveTo>
                      <a:pt x="0" y="0"/>
                    </a:moveTo>
                    <a:lnTo>
                      <a:pt x="0" y="183"/>
                    </a:lnTo>
                    <a:lnTo>
                      <a:pt x="239" y="183"/>
                    </a:lnTo>
                    <a:lnTo>
                      <a:pt x="239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7" name="Freeform 27"/>
              <p:cNvSpPr>
                <a:spLocks/>
              </p:cNvSpPr>
              <p:nvPr/>
            </p:nvSpPr>
            <p:spPr bwMode="auto">
              <a:xfrm>
                <a:off x="-6399213" y="3721100"/>
                <a:ext cx="379413" cy="674412"/>
              </a:xfrm>
              <a:custGeom>
                <a:avLst/>
                <a:gdLst>
                  <a:gd name="T0" fmla="*/ 239 w 239"/>
                  <a:gd name="T1" fmla="*/ 0 h 350"/>
                  <a:gd name="T2" fmla="*/ 0 w 239"/>
                  <a:gd name="T3" fmla="*/ 0 h 350"/>
                  <a:gd name="T4" fmla="*/ 0 w 239"/>
                  <a:gd name="T5" fmla="*/ 350 h 350"/>
                  <a:gd name="T6" fmla="*/ 239 w 239"/>
                  <a:gd name="T7" fmla="*/ 350 h 350"/>
                  <a:gd name="T8" fmla="*/ 239 w 239"/>
                  <a:gd name="T9" fmla="*/ 0 h 350"/>
                  <a:gd name="T10" fmla="*/ 239 w 239"/>
                  <a:gd name="T11" fmla="*/ 0 h 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9" h="350">
                    <a:moveTo>
                      <a:pt x="239" y="0"/>
                    </a:moveTo>
                    <a:lnTo>
                      <a:pt x="0" y="0"/>
                    </a:lnTo>
                    <a:lnTo>
                      <a:pt x="0" y="350"/>
                    </a:lnTo>
                    <a:lnTo>
                      <a:pt x="239" y="350"/>
                    </a:lnTo>
                    <a:lnTo>
                      <a:pt x="239" y="0"/>
                    </a:lnTo>
                    <a:lnTo>
                      <a:pt x="239" y="0"/>
                    </a:lnTo>
                    <a:close/>
                  </a:path>
                </a:pathLst>
              </a:custGeom>
              <a:solidFill>
                <a:srgbClr val="333399"/>
              </a:solidFill>
              <a:ln w="0">
                <a:solidFill>
                  <a:srgbClr val="333399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61468" name="Rectangle 35"/>
            <p:cNvSpPr>
              <a:spLocks noChangeArrowheads="1"/>
            </p:cNvSpPr>
            <p:nvPr/>
          </p:nvSpPr>
          <p:spPr bwMode="auto">
            <a:xfrm>
              <a:off x="1780252" y="4073085"/>
              <a:ext cx="41649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- 18,8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0" name="Rectangle 37"/>
            <p:cNvSpPr>
              <a:spLocks noChangeArrowheads="1"/>
            </p:cNvSpPr>
            <p:nvPr/>
          </p:nvSpPr>
          <p:spPr bwMode="auto">
            <a:xfrm>
              <a:off x="3354971" y="3723191"/>
              <a:ext cx="32549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- 7,8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2" name="Rectangle 39"/>
            <p:cNvSpPr>
              <a:spLocks noChangeArrowheads="1"/>
            </p:cNvSpPr>
            <p:nvPr/>
          </p:nvSpPr>
          <p:spPr bwMode="auto">
            <a:xfrm>
              <a:off x="4866352" y="4026239"/>
              <a:ext cx="41649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- 18,0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4" name="Rectangle 41"/>
            <p:cNvSpPr>
              <a:spLocks noChangeArrowheads="1"/>
            </p:cNvSpPr>
            <p:nvPr/>
          </p:nvSpPr>
          <p:spPr bwMode="auto">
            <a:xfrm>
              <a:off x="6409402" y="4523983"/>
              <a:ext cx="41649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- 29,0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5" name="Rectangle 42"/>
            <p:cNvSpPr>
              <a:spLocks noChangeArrowheads="1"/>
            </p:cNvSpPr>
            <p:nvPr/>
          </p:nvSpPr>
          <p:spPr bwMode="auto">
            <a:xfrm>
              <a:off x="2314503" y="2916065"/>
              <a:ext cx="23083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7,3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6" name="Rectangle 43"/>
            <p:cNvSpPr>
              <a:spLocks noChangeArrowheads="1"/>
            </p:cNvSpPr>
            <p:nvPr/>
          </p:nvSpPr>
          <p:spPr bwMode="auto">
            <a:xfrm>
              <a:off x="3828954" y="2593933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16,8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7" name="Rectangle 44"/>
            <p:cNvSpPr>
              <a:spLocks noChangeArrowheads="1"/>
            </p:cNvSpPr>
            <p:nvPr/>
          </p:nvSpPr>
          <p:spPr bwMode="auto">
            <a:xfrm>
              <a:off x="5381913" y="2368581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21,5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8" name="Rectangle 45"/>
            <p:cNvSpPr>
              <a:spLocks noChangeArrowheads="1"/>
            </p:cNvSpPr>
            <p:nvPr/>
          </p:nvSpPr>
          <p:spPr bwMode="auto">
            <a:xfrm>
              <a:off x="6928423" y="2688422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12,0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9" name="Rectangle 46"/>
            <p:cNvSpPr>
              <a:spLocks noChangeArrowheads="1"/>
            </p:cNvSpPr>
            <p:nvPr/>
          </p:nvSpPr>
          <p:spPr bwMode="auto">
            <a:xfrm>
              <a:off x="1035050" y="5165561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0" name="Rectangle 47"/>
            <p:cNvSpPr>
              <a:spLocks noChangeArrowheads="1"/>
            </p:cNvSpPr>
            <p:nvPr/>
          </p:nvSpPr>
          <p:spPr bwMode="auto">
            <a:xfrm>
              <a:off x="1092200" y="5165561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50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1" name="Rectangle 48"/>
            <p:cNvSpPr>
              <a:spLocks noChangeArrowheads="1"/>
            </p:cNvSpPr>
            <p:nvPr/>
          </p:nvSpPr>
          <p:spPr bwMode="auto">
            <a:xfrm>
              <a:off x="1035050" y="4790911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2" name="Rectangle 49"/>
            <p:cNvSpPr>
              <a:spLocks noChangeArrowheads="1"/>
            </p:cNvSpPr>
            <p:nvPr/>
          </p:nvSpPr>
          <p:spPr bwMode="auto">
            <a:xfrm>
              <a:off x="1092200" y="4790911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40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3" name="Rectangle 50"/>
            <p:cNvSpPr>
              <a:spLocks noChangeArrowheads="1"/>
            </p:cNvSpPr>
            <p:nvPr/>
          </p:nvSpPr>
          <p:spPr bwMode="auto">
            <a:xfrm>
              <a:off x="1035050" y="4416261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4" name="Rectangle 51"/>
            <p:cNvSpPr>
              <a:spLocks noChangeArrowheads="1"/>
            </p:cNvSpPr>
            <p:nvPr/>
          </p:nvSpPr>
          <p:spPr bwMode="auto">
            <a:xfrm>
              <a:off x="1092200" y="4416261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30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5" name="Rectangle 52"/>
            <p:cNvSpPr>
              <a:spLocks noChangeArrowheads="1"/>
            </p:cNvSpPr>
            <p:nvPr/>
          </p:nvSpPr>
          <p:spPr bwMode="auto">
            <a:xfrm>
              <a:off x="1035050" y="4040023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6" name="Rectangle 53"/>
            <p:cNvSpPr>
              <a:spLocks noChangeArrowheads="1"/>
            </p:cNvSpPr>
            <p:nvPr/>
          </p:nvSpPr>
          <p:spPr bwMode="auto">
            <a:xfrm>
              <a:off x="1092200" y="4040023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20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7" name="Rectangle 54"/>
            <p:cNvSpPr>
              <a:spLocks noChangeArrowheads="1"/>
            </p:cNvSpPr>
            <p:nvPr/>
          </p:nvSpPr>
          <p:spPr bwMode="auto">
            <a:xfrm>
              <a:off x="1035050" y="3665373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8" name="Rectangle 55"/>
            <p:cNvSpPr>
              <a:spLocks noChangeArrowheads="1"/>
            </p:cNvSpPr>
            <p:nvPr/>
          </p:nvSpPr>
          <p:spPr bwMode="auto">
            <a:xfrm>
              <a:off x="1092200" y="3665373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10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9" name="Rectangle 56"/>
            <p:cNvSpPr>
              <a:spLocks noChangeArrowheads="1"/>
            </p:cNvSpPr>
            <p:nvPr/>
          </p:nvSpPr>
          <p:spPr bwMode="auto">
            <a:xfrm>
              <a:off x="1184275" y="3290723"/>
              <a:ext cx="9099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0" name="Rectangle 57"/>
            <p:cNvSpPr>
              <a:spLocks noChangeArrowheads="1"/>
            </p:cNvSpPr>
            <p:nvPr/>
          </p:nvSpPr>
          <p:spPr bwMode="auto">
            <a:xfrm>
              <a:off x="1092200" y="2914486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10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1" name="Rectangle 58"/>
            <p:cNvSpPr>
              <a:spLocks noChangeArrowheads="1"/>
            </p:cNvSpPr>
            <p:nvPr/>
          </p:nvSpPr>
          <p:spPr bwMode="auto">
            <a:xfrm>
              <a:off x="1092200" y="2539836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20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2" name="Rectangle 59"/>
            <p:cNvSpPr>
              <a:spLocks noChangeArrowheads="1"/>
            </p:cNvSpPr>
            <p:nvPr/>
          </p:nvSpPr>
          <p:spPr bwMode="auto">
            <a:xfrm>
              <a:off x="1092200" y="2165186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  <a:latin typeface="+mj-lt"/>
                </a:rPr>
                <a:t>30</a:t>
              </a:r>
              <a:endParaRPr lang="fr-FR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3" name="Rectangle 60"/>
            <p:cNvSpPr>
              <a:spLocks noChangeArrowheads="1"/>
            </p:cNvSpPr>
            <p:nvPr/>
          </p:nvSpPr>
          <p:spPr bwMode="auto">
            <a:xfrm>
              <a:off x="2020888" y="1933411"/>
              <a:ext cx="37891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P/Cr 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61494" name="Rectangle 61"/>
            <p:cNvSpPr>
              <a:spLocks noChangeArrowheads="1"/>
            </p:cNvSpPr>
            <p:nvPr/>
          </p:nvSpPr>
          <p:spPr bwMode="auto">
            <a:xfrm>
              <a:off x="3554413" y="1933411"/>
              <a:ext cx="56736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 err="1">
                  <a:solidFill>
                    <a:srgbClr val="000066"/>
                  </a:solidFill>
                  <a:latin typeface="Calibri" pitchFamily="34" charset="0"/>
                </a:rPr>
                <a:t>Alb</a:t>
              </a:r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/Cr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61495" name="Rectangle 62"/>
            <p:cNvSpPr>
              <a:spLocks noChangeArrowheads="1"/>
            </p:cNvSpPr>
            <p:nvPr/>
          </p:nvSpPr>
          <p:spPr bwMode="auto">
            <a:xfrm>
              <a:off x="4840288" y="1933411"/>
              <a:ext cx="60944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RBP/Cr 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61496" name="Rectangle 63"/>
            <p:cNvSpPr>
              <a:spLocks noChangeArrowheads="1"/>
            </p:cNvSpPr>
            <p:nvPr/>
          </p:nvSpPr>
          <p:spPr bwMode="auto">
            <a:xfrm>
              <a:off x="6376988" y="1933411"/>
              <a:ext cx="79639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  <a:latin typeface="Symbol" pitchFamily="18" charset="2"/>
                </a:rPr>
                <a:t>b</a:t>
              </a:r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2MG/Cr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61498" name="ZoneTexte 1"/>
            <p:cNvSpPr txBox="1">
              <a:spLocks noChangeArrowheads="1"/>
            </p:cNvSpPr>
            <p:nvPr/>
          </p:nvSpPr>
          <p:spPr bwMode="auto">
            <a:xfrm>
              <a:off x="1509713" y="4833863"/>
              <a:ext cx="471661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0066"/>
                  </a:solidFill>
                  <a:latin typeface="+mj-lt"/>
                </a:rPr>
                <a:t>Cr : </a:t>
              </a:r>
              <a:r>
                <a:rPr lang="en-US" sz="1400" dirty="0" err="1">
                  <a:solidFill>
                    <a:srgbClr val="000066"/>
                  </a:solidFill>
                  <a:latin typeface="+mj-lt"/>
                </a:rPr>
                <a:t>créatininurie</a:t>
              </a:r>
              <a:r>
                <a:rPr lang="en-US" sz="1400" dirty="0">
                  <a:solidFill>
                    <a:srgbClr val="000066"/>
                  </a:solidFill>
                  <a:latin typeface="+mj-lt"/>
                </a:rPr>
                <a:t> ; P : </a:t>
              </a:r>
              <a:r>
                <a:rPr lang="en-US" sz="1400" dirty="0" err="1">
                  <a:solidFill>
                    <a:srgbClr val="000066"/>
                  </a:solidFill>
                  <a:latin typeface="+mj-lt"/>
                </a:rPr>
                <a:t>protéinurie</a:t>
              </a:r>
              <a:r>
                <a:rPr lang="en-US" sz="1400" dirty="0">
                  <a:solidFill>
                    <a:srgbClr val="000066"/>
                  </a:solidFill>
                  <a:latin typeface="+mj-lt"/>
                </a:rPr>
                <a:t> ; Alb : </a:t>
              </a:r>
              <a:r>
                <a:rPr lang="en-US" sz="1400" dirty="0" err="1">
                  <a:solidFill>
                    <a:srgbClr val="000066"/>
                  </a:solidFill>
                  <a:latin typeface="+mj-lt"/>
                </a:rPr>
                <a:t>albuminurie</a:t>
              </a:r>
              <a:r>
                <a:rPr lang="en-US" sz="1400" dirty="0">
                  <a:solidFill>
                    <a:srgbClr val="000066"/>
                  </a:solidFill>
                  <a:latin typeface="+mj-lt"/>
                </a:rPr>
                <a:t> ; </a:t>
              </a:r>
            </a:p>
            <a:p>
              <a:r>
                <a:rPr lang="en-US" sz="1400" dirty="0">
                  <a:solidFill>
                    <a:srgbClr val="000066"/>
                  </a:solidFill>
                  <a:latin typeface="+mj-lt"/>
                </a:rPr>
                <a:t>RBP : retinol binding </a:t>
              </a:r>
              <a:r>
                <a:rPr lang="en-US" sz="1400" dirty="0" err="1">
                  <a:solidFill>
                    <a:srgbClr val="000066"/>
                  </a:solidFill>
                  <a:latin typeface="+mj-lt"/>
                </a:rPr>
                <a:t>protéine</a:t>
              </a:r>
              <a:r>
                <a:rPr lang="en-US" sz="1400" dirty="0">
                  <a:solidFill>
                    <a:srgbClr val="000066"/>
                  </a:solidFill>
                  <a:latin typeface="+mj-lt"/>
                </a:rPr>
                <a:t> ; </a:t>
              </a:r>
              <a:r>
                <a:rPr lang="fr-FR" sz="1400" dirty="0">
                  <a:solidFill>
                    <a:srgbClr val="000066"/>
                  </a:solidFill>
                  <a:latin typeface="Symbol" pitchFamily="18" charset="2"/>
                </a:rPr>
                <a:t>b</a:t>
              </a:r>
              <a:r>
                <a:rPr lang="fr-FR" sz="1400" dirty="0">
                  <a:solidFill>
                    <a:srgbClr val="000066"/>
                  </a:solidFill>
                  <a:latin typeface="Calibri" pitchFamily="34" charset="0"/>
                </a:rPr>
                <a:t>2MG : béta-2 </a:t>
              </a:r>
              <a:r>
                <a:rPr lang="fr-FR" sz="1400" dirty="0" err="1">
                  <a:solidFill>
                    <a:srgbClr val="000066"/>
                  </a:solidFill>
                  <a:latin typeface="Calibri" pitchFamily="34" charset="0"/>
                </a:rPr>
                <a:t>microglobinurie</a:t>
              </a:r>
              <a:endParaRPr lang="en-US" sz="1400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7636043" y="4577236"/>
              <a:ext cx="105815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* p &lt; 0,001</a:t>
              </a: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2043295" y="2219537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6747496" y="2219537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5150705" y="2219537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3521383" y="2219537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7" name="AutoShape 165"/>
            <p:cNvSpPr>
              <a:spLocks noChangeArrowheads="1"/>
            </p:cNvSpPr>
            <p:nvPr/>
          </p:nvSpPr>
          <p:spPr bwMode="auto">
            <a:xfrm>
              <a:off x="7636344" y="2196302"/>
              <a:ext cx="1093214" cy="55590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69" name="Rectangle 56"/>
            <p:cNvSpPr>
              <a:spLocks noChangeArrowheads="1"/>
            </p:cNvSpPr>
            <p:nvPr/>
          </p:nvSpPr>
          <p:spPr bwMode="auto">
            <a:xfrm>
              <a:off x="7798899" y="2287586"/>
              <a:ext cx="154817" cy="140743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2" name="Rectangle 57"/>
            <p:cNvSpPr>
              <a:spLocks noChangeArrowheads="1"/>
            </p:cNvSpPr>
            <p:nvPr/>
          </p:nvSpPr>
          <p:spPr bwMode="auto">
            <a:xfrm>
              <a:off x="8033091" y="2241550"/>
              <a:ext cx="52815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F/TAF </a:t>
              </a:r>
              <a:endParaRPr lang="fr-FR" sz="20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73" name="Rectangle 59"/>
            <p:cNvSpPr>
              <a:spLocks noChangeArrowheads="1"/>
            </p:cNvSpPr>
            <p:nvPr/>
          </p:nvSpPr>
          <p:spPr bwMode="auto">
            <a:xfrm>
              <a:off x="7798899" y="2514805"/>
              <a:ext cx="154817" cy="154817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4" name="Rectangle 60"/>
            <p:cNvSpPr>
              <a:spLocks noChangeArrowheads="1"/>
            </p:cNvSpPr>
            <p:nvPr/>
          </p:nvSpPr>
          <p:spPr bwMode="auto">
            <a:xfrm>
              <a:off x="8033091" y="2471943"/>
              <a:ext cx="50263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F/TDF</a:t>
              </a:r>
              <a:endParaRPr lang="fr-FR" sz="2000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-705590" y="478075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8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70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HIV. 2017;March 1 (</a:t>
            </a:r>
            <a:r>
              <a:rPr lang="en-GB" altLang="fr-FR" sz="1200" i="1" dirty="0" err="1"/>
              <a:t>ePub</a:t>
            </a:r>
            <a:r>
              <a:rPr lang="en-GB" altLang="fr-FR" sz="1200" i="1" dirty="0"/>
              <a:t> ahead of print)</a:t>
            </a:r>
          </a:p>
        </p:txBody>
      </p:sp>
      <p:sp>
        <p:nvSpPr>
          <p:cNvPr id="71" name="ZoneTexte 4"/>
          <p:cNvSpPr txBox="1">
            <a:spLocks noChangeArrowheads="1"/>
          </p:cNvSpPr>
          <p:nvPr/>
        </p:nvSpPr>
        <p:spPr bwMode="auto">
          <a:xfrm>
            <a:off x="1813044" y="1126799"/>
            <a:ext cx="55066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Modification des marqueurs rénaux à S48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060377" y="1535881"/>
            <a:ext cx="66758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CC3300"/>
                </a:solidFill>
                <a:latin typeface="Calibri" pitchFamily="34" charset="0"/>
              </a:rPr>
              <a:t>Rapport protéine : créatinine urinaire (% de modification médiane)</a:t>
            </a:r>
          </a:p>
        </p:txBody>
      </p:sp>
      <p:sp>
        <p:nvSpPr>
          <p:cNvPr id="76" name="Titre 4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4542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329855" y="5792856"/>
            <a:ext cx="9989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000066"/>
                </a:solidFill>
              </a:rPr>
              <a:t>p &lt; 0,001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756271"/>
              </p:ext>
            </p:extLst>
          </p:nvPr>
        </p:nvGraphicFramePr>
        <p:xfrm>
          <a:off x="422531" y="5543650"/>
          <a:ext cx="348290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0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158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RPV/FTC/TAF</a:t>
                      </a:r>
                    </a:p>
                  </a:txBody>
                  <a:tcPr anchor="ctr"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16 %</a:t>
                      </a: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RPV/FTC/TDF</a:t>
                      </a:r>
                    </a:p>
                  </a:txBody>
                  <a:tcPr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4 %</a:t>
                      </a: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5" name="Tableau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898021"/>
              </p:ext>
            </p:extLst>
          </p:nvPr>
        </p:nvGraphicFramePr>
        <p:xfrm>
          <a:off x="5849633" y="5554536"/>
          <a:ext cx="234974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7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27 %</a:t>
                      </a: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11 %</a:t>
                      </a: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1254"/>
              </p:ext>
            </p:extLst>
          </p:nvPr>
        </p:nvGraphicFramePr>
        <p:xfrm>
          <a:off x="1524000" y="5135851"/>
          <a:ext cx="60960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000" b="1" noProof="0" dirty="0">
                          <a:solidFill>
                            <a:srgbClr val="CC3300"/>
                          </a:solidFill>
                          <a:latin typeface="+mj-lt"/>
                        </a:rPr>
                        <a:t>Augmentation DMO ≥ 3 </a:t>
                      </a:r>
                      <a:r>
                        <a:rPr lang="fr-FR" sz="2000" b="1" baseline="0" noProof="0" dirty="0">
                          <a:solidFill>
                            <a:srgbClr val="CC3300"/>
                          </a:solidFill>
                          <a:latin typeface="+mj-lt"/>
                        </a:rPr>
                        <a:t>% à S48 </a:t>
                      </a:r>
                      <a:endParaRPr lang="fr-FR" sz="2000" b="1" noProof="0" dirty="0">
                        <a:solidFill>
                          <a:srgbClr val="CC3300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 2017 ; 4:e195-204</a:t>
            </a:r>
            <a:endParaRPr lang="en-GB" altLang="fr-FR" sz="1200" i="1" dirty="0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>
            <a:off x="2136515" y="4083050"/>
            <a:ext cx="1947041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V="1">
            <a:off x="2136515" y="1988839"/>
            <a:ext cx="0" cy="2094211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2047615" y="324866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19" name="Line 12"/>
          <p:cNvSpPr>
            <a:spLocks noChangeShapeType="1"/>
          </p:cNvSpPr>
          <p:nvPr/>
        </p:nvSpPr>
        <p:spPr bwMode="auto">
          <a:xfrm>
            <a:off x="2047615" y="408305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0" name="Rectangle 56"/>
          <p:cNvSpPr>
            <a:spLocks noChangeArrowheads="1"/>
          </p:cNvSpPr>
          <p:nvPr/>
        </p:nvSpPr>
        <p:spPr bwMode="auto">
          <a:xfrm>
            <a:off x="1809705" y="3946855"/>
            <a:ext cx="1668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-2</a:t>
            </a: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1871443" y="3141858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0</a:t>
            </a: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2047615" y="2827536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3" name="Rectangle 59"/>
          <p:cNvSpPr>
            <a:spLocks noChangeArrowheads="1"/>
          </p:cNvSpPr>
          <p:nvPr/>
        </p:nvSpPr>
        <p:spPr bwMode="auto">
          <a:xfrm>
            <a:off x="1871443" y="2720734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1</a:t>
            </a:r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>
            <a:off x="2047615" y="241761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5" name="Rectangle 59"/>
          <p:cNvSpPr>
            <a:spLocks noChangeArrowheads="1"/>
          </p:cNvSpPr>
          <p:nvPr/>
        </p:nvSpPr>
        <p:spPr bwMode="auto">
          <a:xfrm>
            <a:off x="1871443" y="2310809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2</a:t>
            </a:r>
          </a:p>
        </p:txBody>
      </p:sp>
      <p:sp>
        <p:nvSpPr>
          <p:cNvPr id="26" name="Line 11"/>
          <p:cNvSpPr>
            <a:spLocks noChangeShapeType="1"/>
          </p:cNvSpPr>
          <p:nvPr/>
        </p:nvSpPr>
        <p:spPr bwMode="auto">
          <a:xfrm>
            <a:off x="2047615" y="366522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7" name="Rectangle 59"/>
          <p:cNvSpPr>
            <a:spLocks noChangeArrowheads="1"/>
          </p:cNvSpPr>
          <p:nvPr/>
        </p:nvSpPr>
        <p:spPr bwMode="auto">
          <a:xfrm>
            <a:off x="1808626" y="3558418"/>
            <a:ext cx="1668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-1</a:t>
            </a:r>
          </a:p>
        </p:txBody>
      </p:sp>
      <p:sp>
        <p:nvSpPr>
          <p:cNvPr id="29" name="Rectangle 56"/>
          <p:cNvSpPr>
            <a:spLocks noChangeArrowheads="1"/>
          </p:cNvSpPr>
          <p:nvPr/>
        </p:nvSpPr>
        <p:spPr bwMode="auto">
          <a:xfrm>
            <a:off x="2042391" y="4150555"/>
            <a:ext cx="16941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J0</a:t>
            </a:r>
          </a:p>
        </p:txBody>
      </p:sp>
      <p:sp>
        <p:nvSpPr>
          <p:cNvPr id="30" name="Rectangle 56"/>
          <p:cNvSpPr>
            <a:spLocks noChangeArrowheads="1"/>
          </p:cNvSpPr>
          <p:nvPr/>
        </p:nvSpPr>
        <p:spPr bwMode="auto">
          <a:xfrm>
            <a:off x="2741669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S24</a:t>
            </a:r>
          </a:p>
        </p:txBody>
      </p:sp>
      <p:sp>
        <p:nvSpPr>
          <p:cNvPr id="31" name="Rectangle 56"/>
          <p:cNvSpPr>
            <a:spLocks noChangeArrowheads="1"/>
          </p:cNvSpPr>
          <p:nvPr/>
        </p:nvSpPr>
        <p:spPr bwMode="auto">
          <a:xfrm>
            <a:off x="3469395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S48</a:t>
            </a: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rot="16200000">
            <a:off x="2083175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rot="16200000">
            <a:off x="2845450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rot="16200000">
            <a:off x="3581658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35" name="Rectangle 59"/>
          <p:cNvSpPr>
            <a:spLocks noChangeArrowheads="1"/>
          </p:cNvSpPr>
          <p:nvPr/>
        </p:nvSpPr>
        <p:spPr bwMode="auto">
          <a:xfrm>
            <a:off x="4053020" y="2865000"/>
            <a:ext cx="7662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  <a:latin typeface="+mj-lt"/>
              </a:rPr>
              <a:t>p &lt; 0,0001</a:t>
            </a:r>
          </a:p>
        </p:txBody>
      </p:sp>
      <p:sp>
        <p:nvSpPr>
          <p:cNvPr id="36" name="Rectangle 59"/>
          <p:cNvSpPr>
            <a:spLocks noChangeArrowheads="1"/>
          </p:cNvSpPr>
          <p:nvPr/>
        </p:nvSpPr>
        <p:spPr bwMode="auto">
          <a:xfrm>
            <a:off x="3401188" y="3514108"/>
            <a:ext cx="475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- 0,25</a:t>
            </a:r>
          </a:p>
        </p:txBody>
      </p: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447652" y="2422304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1,04</a:t>
            </a:r>
          </a:p>
        </p:txBody>
      </p:sp>
      <p:sp>
        <p:nvSpPr>
          <p:cNvPr id="38" name="Rectangle 59"/>
          <p:cNvSpPr>
            <a:spLocks noChangeArrowheads="1"/>
          </p:cNvSpPr>
          <p:nvPr/>
        </p:nvSpPr>
        <p:spPr bwMode="auto">
          <a:xfrm>
            <a:off x="6684000" y="3431558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0,08</a:t>
            </a:r>
          </a:p>
        </p:txBody>
      </p:sp>
      <p:sp>
        <p:nvSpPr>
          <p:cNvPr id="39" name="Rectangle 59"/>
          <p:cNvSpPr>
            <a:spLocks noChangeArrowheads="1"/>
          </p:cNvSpPr>
          <p:nvPr/>
        </p:nvSpPr>
        <p:spPr bwMode="auto">
          <a:xfrm>
            <a:off x="6714976" y="2127414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1,61</a:t>
            </a:r>
          </a:p>
        </p:txBody>
      </p:sp>
      <p:sp>
        <p:nvSpPr>
          <p:cNvPr id="40" name="Rectangle 59"/>
          <p:cNvSpPr>
            <a:spLocks noChangeArrowheads="1"/>
          </p:cNvSpPr>
          <p:nvPr/>
        </p:nvSpPr>
        <p:spPr bwMode="auto">
          <a:xfrm>
            <a:off x="7226986" y="2720734"/>
            <a:ext cx="76623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  <a:latin typeface="+mj-lt"/>
              </a:rPr>
              <a:t>p &lt; 0,0001</a:t>
            </a:r>
          </a:p>
        </p:txBody>
      </p:sp>
      <p:sp>
        <p:nvSpPr>
          <p:cNvPr id="41" name="Line 9"/>
          <p:cNvSpPr>
            <a:spLocks noChangeShapeType="1"/>
          </p:cNvSpPr>
          <p:nvPr/>
        </p:nvSpPr>
        <p:spPr bwMode="auto">
          <a:xfrm>
            <a:off x="5372720" y="4083050"/>
            <a:ext cx="1947041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42" name="Line 10"/>
          <p:cNvSpPr>
            <a:spLocks noChangeShapeType="1"/>
          </p:cNvSpPr>
          <p:nvPr/>
        </p:nvSpPr>
        <p:spPr bwMode="auto">
          <a:xfrm flipV="1">
            <a:off x="5372720" y="1988839"/>
            <a:ext cx="0" cy="2094211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43" name="Line 11"/>
          <p:cNvSpPr>
            <a:spLocks noChangeShapeType="1"/>
          </p:cNvSpPr>
          <p:nvPr/>
        </p:nvSpPr>
        <p:spPr bwMode="auto">
          <a:xfrm>
            <a:off x="5283820" y="325501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44" name="Line 12"/>
          <p:cNvSpPr>
            <a:spLocks noChangeShapeType="1"/>
          </p:cNvSpPr>
          <p:nvPr/>
        </p:nvSpPr>
        <p:spPr bwMode="auto">
          <a:xfrm>
            <a:off x="5283820" y="408305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45" name="Line 11"/>
          <p:cNvSpPr>
            <a:spLocks noChangeShapeType="1"/>
          </p:cNvSpPr>
          <p:nvPr/>
        </p:nvSpPr>
        <p:spPr bwMode="auto">
          <a:xfrm>
            <a:off x="5283820" y="200105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46" name="Line 11"/>
          <p:cNvSpPr>
            <a:spLocks noChangeShapeType="1"/>
          </p:cNvSpPr>
          <p:nvPr/>
        </p:nvSpPr>
        <p:spPr bwMode="auto">
          <a:xfrm>
            <a:off x="5283820" y="241888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47" name="Line 11"/>
          <p:cNvSpPr>
            <a:spLocks noChangeShapeType="1"/>
          </p:cNvSpPr>
          <p:nvPr/>
        </p:nvSpPr>
        <p:spPr bwMode="auto">
          <a:xfrm>
            <a:off x="5283820" y="366649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48" name="Rectangle 56"/>
          <p:cNvSpPr>
            <a:spLocks noChangeArrowheads="1"/>
          </p:cNvSpPr>
          <p:nvPr/>
        </p:nvSpPr>
        <p:spPr bwMode="auto">
          <a:xfrm>
            <a:off x="5278596" y="4150555"/>
            <a:ext cx="16941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J0</a:t>
            </a:r>
          </a:p>
        </p:txBody>
      </p:sp>
      <p:sp>
        <p:nvSpPr>
          <p:cNvPr id="49" name="Rectangle 56"/>
          <p:cNvSpPr>
            <a:spLocks noChangeArrowheads="1"/>
          </p:cNvSpPr>
          <p:nvPr/>
        </p:nvSpPr>
        <p:spPr bwMode="auto">
          <a:xfrm>
            <a:off x="6013434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S24</a:t>
            </a:r>
          </a:p>
        </p:txBody>
      </p:sp>
      <p:sp>
        <p:nvSpPr>
          <p:cNvPr id="50" name="Rectangle 56"/>
          <p:cNvSpPr>
            <a:spLocks noChangeArrowheads="1"/>
          </p:cNvSpPr>
          <p:nvPr/>
        </p:nvSpPr>
        <p:spPr bwMode="auto">
          <a:xfrm>
            <a:off x="6751320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S48</a:t>
            </a:r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 rot="16200000">
            <a:off x="5319380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 rot="16200000">
            <a:off x="6117215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53" name="Line 12"/>
          <p:cNvSpPr>
            <a:spLocks noChangeShapeType="1"/>
          </p:cNvSpPr>
          <p:nvPr/>
        </p:nvSpPr>
        <p:spPr bwMode="auto">
          <a:xfrm rot="16200000">
            <a:off x="6863583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54" name="Rectangle 56"/>
          <p:cNvSpPr>
            <a:spLocks noChangeArrowheads="1"/>
          </p:cNvSpPr>
          <p:nvPr/>
        </p:nvSpPr>
        <p:spPr bwMode="auto">
          <a:xfrm>
            <a:off x="1966864" y="4685144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184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173</a:t>
            </a:r>
          </a:p>
        </p:txBody>
      </p: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2732247" y="4685144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175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171</a:t>
            </a: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3459973" y="4685144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168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165</a:t>
            </a: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5203069" y="4685144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187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176</a:t>
            </a:r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5968452" y="4685144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178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174</a:t>
            </a:r>
          </a:p>
        </p:txBody>
      </p:sp>
      <p:sp>
        <p:nvSpPr>
          <p:cNvPr id="59" name="Rectangle 56"/>
          <p:cNvSpPr>
            <a:spLocks noChangeArrowheads="1"/>
          </p:cNvSpPr>
          <p:nvPr/>
        </p:nvSpPr>
        <p:spPr bwMode="auto">
          <a:xfrm>
            <a:off x="6696178" y="4685144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172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168</a:t>
            </a:r>
          </a:p>
        </p:txBody>
      </p:sp>
      <p:sp>
        <p:nvSpPr>
          <p:cNvPr id="60" name="Rectangle 56"/>
          <p:cNvSpPr>
            <a:spLocks noChangeArrowheads="1"/>
          </p:cNvSpPr>
          <p:nvPr/>
        </p:nvSpPr>
        <p:spPr bwMode="auto">
          <a:xfrm>
            <a:off x="702259" y="4455222"/>
            <a:ext cx="112180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b="1" dirty="0">
                <a:solidFill>
                  <a:srgbClr val="000066"/>
                </a:solidFill>
                <a:latin typeface="+mj-lt"/>
              </a:rPr>
              <a:t>n</a:t>
            </a:r>
            <a:br>
              <a:rPr lang="fr-FR" sz="1600" b="1" dirty="0">
                <a:solidFill>
                  <a:srgbClr val="000066"/>
                </a:solidFill>
                <a:latin typeface="+mj-lt"/>
              </a:rPr>
            </a:br>
            <a:r>
              <a:rPr lang="fr-FR" sz="1600" dirty="0">
                <a:solidFill>
                  <a:srgbClr val="000066"/>
                </a:solidFill>
                <a:latin typeface="+mj-lt"/>
              </a:rPr>
              <a:t>RPV/FTC/TAF </a:t>
            </a:r>
          </a:p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RPV/FTC/TDF</a:t>
            </a:r>
          </a:p>
        </p:txBody>
      </p:sp>
      <p:sp>
        <p:nvSpPr>
          <p:cNvPr id="61" name="Ellipse 60"/>
          <p:cNvSpPr/>
          <p:nvPr/>
        </p:nvSpPr>
        <p:spPr bwMode="auto">
          <a:xfrm>
            <a:off x="2850694" y="3218198"/>
            <a:ext cx="84217" cy="84217"/>
          </a:xfrm>
          <a:prstGeom prst="ellipse">
            <a:avLst/>
          </a:prstGeom>
          <a:solidFill>
            <a:srgbClr val="CC3300"/>
          </a:solidFill>
          <a:ln w="952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2" name="Ellipse 61"/>
          <p:cNvSpPr/>
          <p:nvPr/>
        </p:nvSpPr>
        <p:spPr bwMode="auto">
          <a:xfrm>
            <a:off x="3600933" y="3314787"/>
            <a:ext cx="84217" cy="84217"/>
          </a:xfrm>
          <a:prstGeom prst="ellipse">
            <a:avLst/>
          </a:prstGeom>
          <a:solidFill>
            <a:srgbClr val="CC3300"/>
          </a:solidFill>
          <a:ln w="952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3" name="Ellipse 62"/>
          <p:cNvSpPr/>
          <p:nvPr/>
        </p:nvSpPr>
        <p:spPr bwMode="auto">
          <a:xfrm>
            <a:off x="2847791" y="2903894"/>
            <a:ext cx="84217" cy="84217"/>
          </a:xfrm>
          <a:prstGeom prst="ellipse">
            <a:avLst/>
          </a:prstGeom>
          <a:solidFill>
            <a:srgbClr val="333399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4" name="Ellipse 63"/>
          <p:cNvSpPr/>
          <p:nvPr/>
        </p:nvSpPr>
        <p:spPr bwMode="auto">
          <a:xfrm>
            <a:off x="3600293" y="2793047"/>
            <a:ext cx="84217" cy="84217"/>
          </a:xfrm>
          <a:prstGeom prst="ellipse">
            <a:avLst/>
          </a:prstGeom>
          <a:solidFill>
            <a:srgbClr val="333399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5" name="Ellipse 64"/>
          <p:cNvSpPr/>
          <p:nvPr/>
        </p:nvSpPr>
        <p:spPr bwMode="auto">
          <a:xfrm>
            <a:off x="6856734" y="2543208"/>
            <a:ext cx="84217" cy="84217"/>
          </a:xfrm>
          <a:prstGeom prst="ellipse">
            <a:avLst/>
          </a:prstGeom>
          <a:solidFill>
            <a:srgbClr val="333399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6" name="Ellipse 65"/>
          <p:cNvSpPr/>
          <p:nvPr/>
        </p:nvSpPr>
        <p:spPr bwMode="auto">
          <a:xfrm>
            <a:off x="6085264" y="2491541"/>
            <a:ext cx="84217" cy="84217"/>
          </a:xfrm>
          <a:prstGeom prst="ellipse">
            <a:avLst/>
          </a:prstGeom>
          <a:solidFill>
            <a:srgbClr val="333399"/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7" name="Ellipse 66"/>
          <p:cNvSpPr/>
          <p:nvPr/>
        </p:nvSpPr>
        <p:spPr bwMode="auto">
          <a:xfrm>
            <a:off x="6129008" y="3273861"/>
            <a:ext cx="84217" cy="84217"/>
          </a:xfrm>
          <a:prstGeom prst="ellipse">
            <a:avLst/>
          </a:prstGeom>
          <a:solidFill>
            <a:srgbClr val="CC3300"/>
          </a:solidFill>
          <a:ln w="952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8" name="Ellipse 67"/>
          <p:cNvSpPr/>
          <p:nvPr/>
        </p:nvSpPr>
        <p:spPr bwMode="auto">
          <a:xfrm>
            <a:off x="6852121" y="3172445"/>
            <a:ext cx="84217" cy="84217"/>
          </a:xfrm>
          <a:prstGeom prst="ellipse">
            <a:avLst/>
          </a:prstGeom>
          <a:solidFill>
            <a:srgbClr val="CC3300"/>
          </a:solidFill>
          <a:ln w="952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9" name="Forme libre 68"/>
          <p:cNvSpPr/>
          <p:nvPr/>
        </p:nvSpPr>
        <p:spPr bwMode="auto">
          <a:xfrm>
            <a:off x="2142490" y="2827655"/>
            <a:ext cx="1513840" cy="431165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  <a:gd name="connsiteX0" fmla="*/ 0 w 1479550"/>
              <a:gd name="connsiteY0" fmla="*/ 551180 h 551180"/>
              <a:gd name="connsiteX1" fmla="*/ 773430 w 1479550"/>
              <a:gd name="connsiteY1" fmla="*/ 104140 h 551180"/>
              <a:gd name="connsiteX2" fmla="*/ 1479550 w 1479550"/>
              <a:gd name="connsiteY2" fmla="*/ 0 h 551180"/>
              <a:gd name="connsiteX0" fmla="*/ 0 w 1479550"/>
              <a:gd name="connsiteY0" fmla="*/ 551180 h 551180"/>
              <a:gd name="connsiteX1" fmla="*/ 744855 w 1479550"/>
              <a:gd name="connsiteY1" fmla="*/ 239395 h 551180"/>
              <a:gd name="connsiteX2" fmla="*/ 1479550 w 1479550"/>
              <a:gd name="connsiteY2" fmla="*/ 0 h 551180"/>
              <a:gd name="connsiteX0" fmla="*/ 0 w 1513840"/>
              <a:gd name="connsiteY0" fmla="*/ 431165 h 431165"/>
              <a:gd name="connsiteX1" fmla="*/ 744855 w 1513840"/>
              <a:gd name="connsiteY1" fmla="*/ 119380 h 431165"/>
              <a:gd name="connsiteX2" fmla="*/ 1513840 w 1513840"/>
              <a:gd name="connsiteY2" fmla="*/ 0 h 431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3840" h="431165">
                <a:moveTo>
                  <a:pt x="0" y="431165"/>
                </a:moveTo>
                <a:lnTo>
                  <a:pt x="744855" y="119380"/>
                </a:lnTo>
                <a:lnTo>
                  <a:pt x="1513840" y="0"/>
                </a:lnTo>
              </a:path>
            </a:pathLst>
          </a:custGeom>
          <a:noFill/>
          <a:ln w="19050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0" name="Forme libre 69"/>
          <p:cNvSpPr/>
          <p:nvPr/>
        </p:nvSpPr>
        <p:spPr bwMode="auto">
          <a:xfrm>
            <a:off x="2137410" y="3256915"/>
            <a:ext cx="1510030" cy="103505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  <a:gd name="connsiteX0" fmla="*/ 0 w 1633220"/>
              <a:gd name="connsiteY0" fmla="*/ 175260 h 175260"/>
              <a:gd name="connsiteX1" fmla="*/ 927100 w 1633220"/>
              <a:gd name="connsiteY1" fmla="*/ 104140 h 175260"/>
              <a:gd name="connsiteX2" fmla="*/ 1633220 w 1633220"/>
              <a:gd name="connsiteY2" fmla="*/ 0 h 175260"/>
              <a:gd name="connsiteX0" fmla="*/ 0 w 1633220"/>
              <a:gd name="connsiteY0" fmla="*/ 175260 h 200660"/>
              <a:gd name="connsiteX1" fmla="*/ 777240 w 1633220"/>
              <a:gd name="connsiteY1" fmla="*/ 200660 h 200660"/>
              <a:gd name="connsiteX2" fmla="*/ 1633220 w 1633220"/>
              <a:gd name="connsiteY2" fmla="*/ 0 h 200660"/>
              <a:gd name="connsiteX0" fmla="*/ 0 w 1490980"/>
              <a:gd name="connsiteY0" fmla="*/ 0 h 35560"/>
              <a:gd name="connsiteX1" fmla="*/ 777240 w 1490980"/>
              <a:gd name="connsiteY1" fmla="*/ 25400 h 35560"/>
              <a:gd name="connsiteX2" fmla="*/ 1490980 w 1490980"/>
              <a:gd name="connsiteY2" fmla="*/ 35560 h 35560"/>
              <a:gd name="connsiteX0" fmla="*/ 0 w 1494790"/>
              <a:gd name="connsiteY0" fmla="*/ 199390 h 199390"/>
              <a:gd name="connsiteX1" fmla="*/ 781050 w 1494790"/>
              <a:gd name="connsiteY1" fmla="*/ 0 h 199390"/>
              <a:gd name="connsiteX2" fmla="*/ 1494790 w 1494790"/>
              <a:gd name="connsiteY2" fmla="*/ 10160 h 199390"/>
              <a:gd name="connsiteX0" fmla="*/ 0 w 1494790"/>
              <a:gd name="connsiteY0" fmla="*/ 189230 h 189230"/>
              <a:gd name="connsiteX1" fmla="*/ 752475 w 1494790"/>
              <a:gd name="connsiteY1" fmla="*/ 186055 h 189230"/>
              <a:gd name="connsiteX2" fmla="*/ 1494790 w 1494790"/>
              <a:gd name="connsiteY2" fmla="*/ 0 h 189230"/>
              <a:gd name="connsiteX0" fmla="*/ 0 w 1510030"/>
              <a:gd name="connsiteY0" fmla="*/ 3175 h 103505"/>
              <a:gd name="connsiteX1" fmla="*/ 752475 w 1510030"/>
              <a:gd name="connsiteY1" fmla="*/ 0 h 103505"/>
              <a:gd name="connsiteX2" fmla="*/ 1510030 w 1510030"/>
              <a:gd name="connsiteY2" fmla="*/ 103505 h 103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0030" h="103505">
                <a:moveTo>
                  <a:pt x="0" y="3175"/>
                </a:moveTo>
                <a:lnTo>
                  <a:pt x="752475" y="0"/>
                </a:lnTo>
                <a:lnTo>
                  <a:pt x="1510030" y="103505"/>
                </a:lnTo>
              </a:path>
            </a:pathLst>
          </a:custGeom>
          <a:noFill/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2" name="Ellipse 71"/>
          <p:cNvSpPr/>
          <p:nvPr/>
        </p:nvSpPr>
        <p:spPr bwMode="auto">
          <a:xfrm>
            <a:off x="2094406" y="3214634"/>
            <a:ext cx="84217" cy="84217"/>
          </a:xfrm>
          <a:prstGeom prst="ellipse">
            <a:avLst/>
          </a:prstGeom>
          <a:solidFill>
            <a:srgbClr val="CC3300"/>
          </a:solidFill>
          <a:ln w="952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3" name="Parenthèse fermante 72"/>
          <p:cNvSpPr/>
          <p:nvPr/>
        </p:nvSpPr>
        <p:spPr bwMode="auto">
          <a:xfrm>
            <a:off x="3884392" y="2587870"/>
            <a:ext cx="57150" cy="990376"/>
          </a:xfrm>
          <a:prstGeom prst="rightBracket">
            <a:avLst/>
          </a:prstGeom>
          <a:noFill/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4" name="Forme libre 73"/>
          <p:cNvSpPr/>
          <p:nvPr/>
        </p:nvSpPr>
        <p:spPr bwMode="auto">
          <a:xfrm>
            <a:off x="5380975" y="2533650"/>
            <a:ext cx="1523365" cy="713740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  <a:gd name="connsiteX0" fmla="*/ 0 w 1483360"/>
              <a:gd name="connsiteY0" fmla="*/ 330200 h 330200"/>
              <a:gd name="connsiteX1" fmla="*/ 811530 w 1483360"/>
              <a:gd name="connsiteY1" fmla="*/ 16510 h 330200"/>
              <a:gd name="connsiteX2" fmla="*/ 1483360 w 1483360"/>
              <a:gd name="connsiteY2" fmla="*/ 0 h 330200"/>
              <a:gd name="connsiteX0" fmla="*/ 0 w 1529080"/>
              <a:gd name="connsiteY0" fmla="*/ 429260 h 429260"/>
              <a:gd name="connsiteX1" fmla="*/ 811530 w 1529080"/>
              <a:gd name="connsiteY1" fmla="*/ 115570 h 429260"/>
              <a:gd name="connsiteX2" fmla="*/ 1529080 w 1529080"/>
              <a:gd name="connsiteY2" fmla="*/ 0 h 429260"/>
              <a:gd name="connsiteX0" fmla="*/ 0 w 1529080"/>
              <a:gd name="connsiteY0" fmla="*/ 419735 h 419735"/>
              <a:gd name="connsiteX1" fmla="*/ 811530 w 1529080"/>
              <a:gd name="connsiteY1" fmla="*/ 115570 h 419735"/>
              <a:gd name="connsiteX2" fmla="*/ 1529080 w 1529080"/>
              <a:gd name="connsiteY2" fmla="*/ 0 h 419735"/>
              <a:gd name="connsiteX0" fmla="*/ 0 w 1523365"/>
              <a:gd name="connsiteY0" fmla="*/ 638810 h 638810"/>
              <a:gd name="connsiteX1" fmla="*/ 805815 w 1523365"/>
              <a:gd name="connsiteY1" fmla="*/ 115570 h 638810"/>
              <a:gd name="connsiteX2" fmla="*/ 1523365 w 1523365"/>
              <a:gd name="connsiteY2" fmla="*/ 0 h 638810"/>
              <a:gd name="connsiteX0" fmla="*/ 0 w 1523365"/>
              <a:gd name="connsiteY0" fmla="*/ 713740 h 713740"/>
              <a:gd name="connsiteX1" fmla="*/ 744855 w 1523365"/>
              <a:gd name="connsiteY1" fmla="*/ 0 h 713740"/>
              <a:gd name="connsiteX2" fmla="*/ 1523365 w 1523365"/>
              <a:gd name="connsiteY2" fmla="*/ 74930 h 713740"/>
              <a:gd name="connsiteX0" fmla="*/ 0 w 1523365"/>
              <a:gd name="connsiteY0" fmla="*/ 713740 h 713740"/>
              <a:gd name="connsiteX1" fmla="*/ 744855 w 1523365"/>
              <a:gd name="connsiteY1" fmla="*/ 0 h 713740"/>
              <a:gd name="connsiteX2" fmla="*/ 1523365 w 1523365"/>
              <a:gd name="connsiteY2" fmla="*/ 59690 h 713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3365" h="713740">
                <a:moveTo>
                  <a:pt x="0" y="713740"/>
                </a:moveTo>
                <a:lnTo>
                  <a:pt x="744855" y="0"/>
                </a:lnTo>
                <a:lnTo>
                  <a:pt x="1523365" y="59690"/>
                </a:lnTo>
              </a:path>
            </a:pathLst>
          </a:custGeom>
          <a:noFill/>
          <a:ln w="19050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5" name="Forme libre 74"/>
          <p:cNvSpPr/>
          <p:nvPr/>
        </p:nvSpPr>
        <p:spPr bwMode="auto">
          <a:xfrm>
            <a:off x="5375894" y="3225164"/>
            <a:ext cx="1523365" cy="96520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  <a:gd name="connsiteX0" fmla="*/ 0 w 1633220"/>
              <a:gd name="connsiteY0" fmla="*/ 175260 h 175260"/>
              <a:gd name="connsiteX1" fmla="*/ 927100 w 1633220"/>
              <a:gd name="connsiteY1" fmla="*/ 104140 h 175260"/>
              <a:gd name="connsiteX2" fmla="*/ 1633220 w 1633220"/>
              <a:gd name="connsiteY2" fmla="*/ 0 h 175260"/>
              <a:gd name="connsiteX0" fmla="*/ 0 w 1633220"/>
              <a:gd name="connsiteY0" fmla="*/ 175260 h 200660"/>
              <a:gd name="connsiteX1" fmla="*/ 777240 w 1633220"/>
              <a:gd name="connsiteY1" fmla="*/ 200660 h 200660"/>
              <a:gd name="connsiteX2" fmla="*/ 1633220 w 1633220"/>
              <a:gd name="connsiteY2" fmla="*/ 0 h 200660"/>
              <a:gd name="connsiteX0" fmla="*/ 0 w 1490980"/>
              <a:gd name="connsiteY0" fmla="*/ 0 h 35560"/>
              <a:gd name="connsiteX1" fmla="*/ 777240 w 1490980"/>
              <a:gd name="connsiteY1" fmla="*/ 25400 h 35560"/>
              <a:gd name="connsiteX2" fmla="*/ 1490980 w 1490980"/>
              <a:gd name="connsiteY2" fmla="*/ 35560 h 35560"/>
              <a:gd name="connsiteX0" fmla="*/ 0 w 1523365"/>
              <a:gd name="connsiteY0" fmla="*/ 0 h 26035"/>
              <a:gd name="connsiteX1" fmla="*/ 777240 w 1523365"/>
              <a:gd name="connsiteY1" fmla="*/ 25400 h 26035"/>
              <a:gd name="connsiteX2" fmla="*/ 1523365 w 1523365"/>
              <a:gd name="connsiteY2" fmla="*/ 26035 h 26035"/>
              <a:gd name="connsiteX0" fmla="*/ 0 w 1523365"/>
              <a:gd name="connsiteY0" fmla="*/ 6985 h 33020"/>
              <a:gd name="connsiteX1" fmla="*/ 790575 w 1523365"/>
              <a:gd name="connsiteY1" fmla="*/ 0 h 33020"/>
              <a:gd name="connsiteX2" fmla="*/ 1523365 w 1523365"/>
              <a:gd name="connsiteY2" fmla="*/ 33020 h 33020"/>
              <a:gd name="connsiteX0" fmla="*/ 0 w 1523365"/>
              <a:gd name="connsiteY0" fmla="*/ 0 h 35560"/>
              <a:gd name="connsiteX1" fmla="*/ 790575 w 1523365"/>
              <a:gd name="connsiteY1" fmla="*/ 2540 h 35560"/>
              <a:gd name="connsiteX2" fmla="*/ 1523365 w 1523365"/>
              <a:gd name="connsiteY2" fmla="*/ 35560 h 35560"/>
              <a:gd name="connsiteX0" fmla="*/ 0 w 1525270"/>
              <a:gd name="connsiteY0" fmla="*/ 229870 h 229870"/>
              <a:gd name="connsiteX1" fmla="*/ 792480 w 1525270"/>
              <a:gd name="connsiteY1" fmla="*/ 0 h 229870"/>
              <a:gd name="connsiteX2" fmla="*/ 1525270 w 1525270"/>
              <a:gd name="connsiteY2" fmla="*/ 33020 h 229870"/>
              <a:gd name="connsiteX0" fmla="*/ 0 w 1525270"/>
              <a:gd name="connsiteY0" fmla="*/ 196850 h 260350"/>
              <a:gd name="connsiteX1" fmla="*/ 792480 w 1525270"/>
              <a:gd name="connsiteY1" fmla="*/ 260350 h 260350"/>
              <a:gd name="connsiteX2" fmla="*/ 1525270 w 1525270"/>
              <a:gd name="connsiteY2" fmla="*/ 0 h 260350"/>
              <a:gd name="connsiteX0" fmla="*/ 0 w 1523365"/>
              <a:gd name="connsiteY0" fmla="*/ 33020 h 96520"/>
              <a:gd name="connsiteX1" fmla="*/ 792480 w 1523365"/>
              <a:gd name="connsiteY1" fmla="*/ 96520 h 96520"/>
              <a:gd name="connsiteX2" fmla="*/ 1523365 w 1523365"/>
              <a:gd name="connsiteY2" fmla="*/ 0 h 96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3365" h="96520">
                <a:moveTo>
                  <a:pt x="0" y="33020"/>
                </a:moveTo>
                <a:lnTo>
                  <a:pt x="792480" y="96520"/>
                </a:lnTo>
                <a:lnTo>
                  <a:pt x="1523365" y="0"/>
                </a:lnTo>
              </a:path>
            </a:pathLst>
          </a:custGeom>
          <a:noFill/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7" name="Ellipse 76"/>
          <p:cNvSpPr/>
          <p:nvPr/>
        </p:nvSpPr>
        <p:spPr bwMode="auto">
          <a:xfrm>
            <a:off x="5331479" y="3210011"/>
            <a:ext cx="84217" cy="84217"/>
          </a:xfrm>
          <a:prstGeom prst="ellipse">
            <a:avLst/>
          </a:prstGeom>
          <a:solidFill>
            <a:srgbClr val="CC3300"/>
          </a:solidFill>
          <a:ln w="9525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78" name="Connecteur droit 77"/>
          <p:cNvCxnSpPr/>
          <p:nvPr/>
        </p:nvCxnSpPr>
        <p:spPr bwMode="auto">
          <a:xfrm>
            <a:off x="6899910" y="2381761"/>
            <a:ext cx="0" cy="44021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Connecteur droit 78"/>
          <p:cNvCxnSpPr/>
          <p:nvPr/>
        </p:nvCxnSpPr>
        <p:spPr bwMode="auto">
          <a:xfrm>
            <a:off x="6127103" y="2350937"/>
            <a:ext cx="0" cy="3579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Connecteur droit 79"/>
          <p:cNvCxnSpPr/>
          <p:nvPr/>
        </p:nvCxnSpPr>
        <p:spPr bwMode="auto">
          <a:xfrm>
            <a:off x="6169481" y="3134341"/>
            <a:ext cx="0" cy="36666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Connecteur droit 80"/>
          <p:cNvCxnSpPr/>
          <p:nvPr/>
        </p:nvCxnSpPr>
        <p:spPr bwMode="auto">
          <a:xfrm>
            <a:off x="6893778" y="3039744"/>
            <a:ext cx="0" cy="37592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Connecteur droit 81"/>
          <p:cNvCxnSpPr/>
          <p:nvPr/>
        </p:nvCxnSpPr>
        <p:spPr bwMode="auto">
          <a:xfrm>
            <a:off x="3641983" y="3218198"/>
            <a:ext cx="0" cy="28496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Connecteur droit 82"/>
          <p:cNvCxnSpPr/>
          <p:nvPr/>
        </p:nvCxnSpPr>
        <p:spPr bwMode="auto">
          <a:xfrm>
            <a:off x="2893318" y="3126105"/>
            <a:ext cx="0" cy="2602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Connecteur droit 83"/>
          <p:cNvCxnSpPr/>
          <p:nvPr/>
        </p:nvCxnSpPr>
        <p:spPr bwMode="auto">
          <a:xfrm>
            <a:off x="2891036" y="2816931"/>
            <a:ext cx="0" cy="25539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Connecteur droit 84"/>
          <p:cNvCxnSpPr/>
          <p:nvPr/>
        </p:nvCxnSpPr>
        <p:spPr bwMode="auto">
          <a:xfrm>
            <a:off x="3639701" y="2695646"/>
            <a:ext cx="0" cy="26281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Parenthèse fermante 85"/>
          <p:cNvSpPr/>
          <p:nvPr/>
        </p:nvSpPr>
        <p:spPr bwMode="auto">
          <a:xfrm>
            <a:off x="7064464" y="2440755"/>
            <a:ext cx="57150" cy="815988"/>
          </a:xfrm>
          <a:prstGeom prst="rightBracket">
            <a:avLst/>
          </a:prstGeom>
          <a:noFill/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7" name="AutoShape 165"/>
          <p:cNvSpPr>
            <a:spLocks noChangeArrowheads="1"/>
          </p:cNvSpPr>
          <p:nvPr/>
        </p:nvSpPr>
        <p:spPr bwMode="auto">
          <a:xfrm>
            <a:off x="7289867" y="3342675"/>
            <a:ext cx="1635058" cy="60418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88" name="Rectangle 56"/>
          <p:cNvSpPr>
            <a:spLocks noChangeArrowheads="1"/>
          </p:cNvSpPr>
          <p:nvPr/>
        </p:nvSpPr>
        <p:spPr bwMode="auto">
          <a:xfrm>
            <a:off x="7370773" y="3434246"/>
            <a:ext cx="144000" cy="144000"/>
          </a:xfrm>
          <a:prstGeom prst="rect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auto">
          <a:xfrm>
            <a:off x="7604965" y="3388210"/>
            <a:ext cx="114684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RPV/FTC/TAF </a:t>
            </a:r>
          </a:p>
        </p:txBody>
      </p:sp>
      <p:sp>
        <p:nvSpPr>
          <p:cNvPr id="90" name="Rectangle 59"/>
          <p:cNvSpPr>
            <a:spLocks noChangeArrowheads="1"/>
          </p:cNvSpPr>
          <p:nvPr/>
        </p:nvSpPr>
        <p:spPr bwMode="auto">
          <a:xfrm>
            <a:off x="7370773" y="3682092"/>
            <a:ext cx="144000" cy="144000"/>
          </a:xfrm>
          <a:prstGeom prst="rect">
            <a:avLst/>
          </a:prstGeom>
          <a:solidFill>
            <a:srgbClr val="CC3300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91" name="Rectangle 60"/>
          <p:cNvSpPr>
            <a:spLocks noChangeArrowheads="1"/>
          </p:cNvSpPr>
          <p:nvPr/>
        </p:nvSpPr>
        <p:spPr bwMode="auto">
          <a:xfrm>
            <a:off x="7604965" y="3639230"/>
            <a:ext cx="115185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RPV/FTC/TDF</a:t>
            </a:r>
          </a:p>
        </p:txBody>
      </p:sp>
      <p:sp>
        <p:nvSpPr>
          <p:cNvPr id="92" name="Line 11"/>
          <p:cNvSpPr>
            <a:spLocks noChangeShapeType="1"/>
          </p:cNvSpPr>
          <p:nvPr/>
        </p:nvSpPr>
        <p:spPr bwMode="auto">
          <a:xfrm>
            <a:off x="2047615" y="200105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93" name="Rectangle 59"/>
          <p:cNvSpPr>
            <a:spLocks noChangeArrowheads="1"/>
          </p:cNvSpPr>
          <p:nvPr/>
        </p:nvSpPr>
        <p:spPr bwMode="auto">
          <a:xfrm>
            <a:off x="1871443" y="1894249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3</a:t>
            </a:r>
          </a:p>
        </p:txBody>
      </p:sp>
      <p:sp>
        <p:nvSpPr>
          <p:cNvPr id="100" name="Line 11"/>
          <p:cNvSpPr>
            <a:spLocks noChangeShapeType="1"/>
          </p:cNvSpPr>
          <p:nvPr/>
        </p:nvSpPr>
        <p:spPr bwMode="auto">
          <a:xfrm>
            <a:off x="5283820" y="2833886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94" name="Text Box 2"/>
          <p:cNvSpPr txBox="1">
            <a:spLocks noChangeArrowheads="1"/>
          </p:cNvSpPr>
          <p:nvPr/>
        </p:nvSpPr>
        <p:spPr bwMode="auto">
          <a:xfrm>
            <a:off x="0" y="1141688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2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% moyen de modification de la densité minérale osseuse à S48 (%, IC 95 %)</a:t>
            </a:r>
          </a:p>
        </p:txBody>
      </p:sp>
      <p:sp>
        <p:nvSpPr>
          <p:cNvPr id="95" name="Rectangle 94"/>
          <p:cNvSpPr/>
          <p:nvPr/>
        </p:nvSpPr>
        <p:spPr>
          <a:xfrm>
            <a:off x="2799971" y="1713919"/>
            <a:ext cx="9847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Hanche</a:t>
            </a:r>
            <a:endParaRPr lang="fr-FR" sz="2000" dirty="0">
              <a:solidFill>
                <a:srgbClr val="CC33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609617" y="1713919"/>
            <a:ext cx="1880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Rachis lombaire</a:t>
            </a:r>
            <a:endParaRPr lang="fr-FR" sz="2000" dirty="0">
              <a:solidFill>
                <a:srgbClr val="CC3300"/>
              </a:solidFill>
            </a:endParaRPr>
          </a:p>
        </p:txBody>
      </p:sp>
      <p:sp>
        <p:nvSpPr>
          <p:cNvPr id="97" name="Titre 4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7172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GS-US-366-1216 : switch RPV/FTC/TDF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+mj-lt"/>
              </a:rPr>
              <a:t>Modification des lipides à jeun à S48</a:t>
            </a:r>
            <a:r>
              <a:rPr lang="fr-FR" sz="2800" b="1" dirty="0"/>
              <a:t/>
            </a:r>
            <a:br>
              <a:rPr lang="fr-FR" sz="2800" b="1" dirty="0"/>
            </a:br>
            <a:endParaRPr lang="fr-FR" sz="2800" b="1" dirty="0"/>
          </a:p>
          <a:p>
            <a:pPr lvl="1"/>
            <a:r>
              <a:rPr lang="fr-FR" sz="2000" dirty="0"/>
              <a:t>Augmentation du cholestérol total, du LDL-cholestérol, </a:t>
            </a:r>
            <a:br>
              <a:rPr lang="fr-FR" sz="2000" dirty="0"/>
            </a:br>
            <a:r>
              <a:rPr lang="fr-FR" sz="2000" dirty="0"/>
              <a:t>du HDL-cholestérol et des triglycérides dans le bras RPV/FTC/TAF</a:t>
            </a:r>
          </a:p>
          <a:p>
            <a:pPr lvl="1"/>
            <a:r>
              <a:rPr lang="fr-FR" sz="2000" dirty="0"/>
              <a:t>Valeurs stables dans le bras RPV/FTC/TDF </a:t>
            </a:r>
          </a:p>
          <a:p>
            <a:pPr lvl="1"/>
            <a:r>
              <a:rPr lang="fr-FR" sz="2000" dirty="0"/>
              <a:t>Modification du rapport  cholestérol </a:t>
            </a:r>
            <a:r>
              <a:rPr lang="fr-FR" sz="2000" dirty="0" err="1"/>
              <a:t>total:HDL-cholestérol</a:t>
            </a:r>
            <a:r>
              <a:rPr lang="fr-FR" sz="2000" dirty="0"/>
              <a:t> similaire </a:t>
            </a:r>
            <a:br>
              <a:rPr lang="fr-FR" sz="2000" dirty="0"/>
            </a:br>
            <a:r>
              <a:rPr lang="fr-FR" sz="2000" dirty="0"/>
              <a:t>dans les 2 groupes</a:t>
            </a:r>
          </a:p>
          <a:p>
            <a:pPr lvl="1"/>
            <a:r>
              <a:rPr lang="fr-FR" sz="2000" dirty="0"/>
              <a:t>Début d’un traitement hypolipidémiant entre J0 et S48 : 4 % dans le bras RPV/FTC/TAF vs 1% dans le bras RPV/FTC/TDF (p = 0,067)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GS-US-366-1216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859338" y="6542088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/>
              <a:t>Orkin</a:t>
            </a:r>
            <a:r>
              <a:rPr lang="en-GB" altLang="fr-FR" sz="1200" i="1" dirty="0"/>
              <a:t> C. Lancet HIV 2017 ; 4:e195-204</a:t>
            </a:r>
            <a:endParaRPr lang="en-GB" altLang="fr-FR" sz="1200" i="1" dirty="0"/>
          </a:p>
        </p:txBody>
      </p:sp>
    </p:spTree>
    <p:extLst>
      <p:ext uri="{BB962C8B-B14F-4D97-AF65-F5344CB8AC3E}">
        <p14:creationId xmlns:p14="http://schemas.microsoft.com/office/powerpoint/2010/main" val="2470491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860</Words>
  <Application>Microsoft Office PowerPoint</Application>
  <PresentationFormat>Affichage à l'écran (4:3)</PresentationFormat>
  <Paragraphs>304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ARV_trials_2017</vt:lpstr>
      <vt:lpstr>Switch de TDF pour TAF</vt:lpstr>
      <vt:lpstr>Etude GS-US-366-1216 : switch RPV/FTC/TDF  pour RPV/FTC/TAF</vt:lpstr>
      <vt:lpstr>Etude GS-US-366-1216 : switch RPV/FTC/TDF  pour RPV/FTC/TAF</vt:lpstr>
      <vt:lpstr>Etude GS-US-366-1216 : switch RPV/FTC/TDF  pour RPV/FTC/TAF</vt:lpstr>
      <vt:lpstr>Etude GS-US-366-1216 : switch RPV/FTC/TDF  pour RPV/FTC/TAF</vt:lpstr>
      <vt:lpstr>Etude GS-US-366-1216 : switch RPV/FTC/TDF  pour RPV/FTC/TAF</vt:lpstr>
      <vt:lpstr>Etude GS-US-366-1216 : switch RPV/FTC/TDF  pour RPV/FTC/TAF</vt:lpstr>
      <vt:lpstr>Etude GS-US-366-1216 : switch RPV/FTC/TDF  pour RPV/FTC/TAF</vt:lpstr>
      <vt:lpstr>Etude GS-US-366-1216 : switch RPV/FTC/TDF  pour RPV/FTC/TAF</vt:lpstr>
      <vt:lpstr>Etude GS-US-366-1216 : switch RPV/FTC/TDF  pour RPV/FTC/TAF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Utilisateur</cp:lastModifiedBy>
  <cp:revision>285</cp:revision>
  <dcterms:created xsi:type="dcterms:W3CDTF">2014-10-03T08:50:57Z</dcterms:created>
  <dcterms:modified xsi:type="dcterms:W3CDTF">2017-06-01T17:42:08Z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