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69" r:id="rId2"/>
    <p:sldId id="257" r:id="rId3"/>
    <p:sldId id="258" r:id="rId4"/>
    <p:sldId id="264" r:id="rId5"/>
    <p:sldId id="268" r:id="rId6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FFFFFF"/>
    <a:srgbClr val="DDDDDD"/>
    <a:srgbClr val="000066"/>
    <a:srgbClr val="FFA86D"/>
    <a:srgbClr val="FF6600"/>
    <a:srgbClr val="9900CC"/>
    <a:srgbClr val="660066"/>
    <a:srgbClr val="10EB00"/>
    <a:srgbClr val="3A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20" autoAdjust="0"/>
    <p:restoredTop sz="94660"/>
  </p:normalViewPr>
  <p:slideViewPr>
    <p:cSldViewPr snapToGrid="0" snapToObjects="1">
      <p:cViewPr>
        <p:scale>
          <a:sx n="121" d="100"/>
          <a:sy n="121" d="100"/>
        </p:scale>
        <p:origin x="-165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F39DAFA-D9D2-4F31-8C19-D80CFA575871}" type="datetimeFigureOut">
              <a:rPr lang="fr-FR"/>
              <a:pPr>
                <a:defRPr/>
              </a:pPr>
              <a:t>23/09/2015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BBCFAF4-5404-4474-A41E-DE62A645371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802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614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94" tIns="46147" rIns="92294" bIns="46147"/>
          <a:lstStyle/>
          <a:p>
            <a:pPr defTabSz="922248"/>
            <a:r>
              <a:rPr 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6149" name="Rectangle 7"/>
          <p:cNvSpPr txBox="1">
            <a:spLocks noGrp="1" noChangeArrowheads="1"/>
          </p:cNvSpPr>
          <p:nvPr/>
        </p:nvSpPr>
        <p:spPr bwMode="auto">
          <a:xfrm>
            <a:off x="3614739" y="8424864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74" tIns="42486" rIns="84974" bIns="42486" anchor="b"/>
          <a:lstStyle/>
          <a:p>
            <a:pPr algn="r" defTabSz="850817"/>
            <a:fld id="{73989024-23CD-4CC7-A8E7-0F087C877EBA}" type="slidenum">
              <a:rPr lang="fr-FR" sz="1200">
                <a:latin typeface="Calibri" pitchFamily="34" charset="0"/>
              </a:rPr>
              <a:pPr algn="r" defTabSz="850817"/>
              <a:t>1</a:t>
            </a:fld>
            <a:endParaRPr lang="fr-FR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Switch pour schéma avec RAL</a:t>
            </a:r>
            <a:endParaRPr lang="en-GB" sz="3200" dirty="0" smtClean="0">
              <a:ea typeface="ＭＳ Ｐゴシック" pitchFamily="34" charset="-128"/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Etude canadienne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CHEER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Etude Montréal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EASIER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SWITCHMRK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SPIRAL</a:t>
            </a:r>
            <a:endParaRPr lang="fr-FR" sz="2800" b="1" dirty="0" smtClean="0">
              <a:solidFill>
                <a:srgbClr val="C0C0C0"/>
              </a:solidFill>
              <a:latin typeface="+mj-lt"/>
              <a:ea typeface="ＭＳ Ｐゴシック" pitchFamily="34" charset="-128"/>
            </a:endParaRPr>
          </a:p>
          <a:p>
            <a:r>
              <a:rPr lang="fr-FR" sz="2800" b="1" smtClean="0">
                <a:latin typeface="+mj-lt"/>
                <a:ea typeface="ＭＳ Ｐゴシック" pitchFamily="34" charset="-128"/>
              </a:rPr>
              <a:t>Switch ER</a:t>
            </a:r>
            <a:endParaRPr lang="fr-FR" sz="2800" b="1" dirty="0">
              <a:solidFill>
                <a:srgbClr val="C0C0C0"/>
              </a:solidFill>
              <a:latin typeface="+mj-lt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87297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 smtClean="0">
                <a:ea typeface="ＭＳ Ｐゴシック" pitchFamily="34" charset="-128"/>
              </a:rPr>
              <a:t>Etude </a:t>
            </a:r>
            <a:r>
              <a:rPr lang="fr-FR" sz="3600" dirty="0" err="1" smtClean="0">
                <a:ea typeface="ＭＳ Ｐゴシック" pitchFamily="34" charset="-128"/>
              </a:rPr>
              <a:t>Switch-ER</a:t>
            </a:r>
            <a:r>
              <a:rPr lang="fr-FR" sz="3600" dirty="0" smtClean="0">
                <a:ea typeface="ＭＳ Ｐゴシック" pitchFamily="34" charset="-128"/>
              </a:rPr>
              <a:t> : </a:t>
            </a:r>
            <a:r>
              <a:rPr lang="fr-FR" sz="3600" dirty="0" err="1" smtClean="0">
                <a:ea typeface="ＭＳ Ｐゴシック" pitchFamily="34" charset="-128"/>
              </a:rPr>
              <a:t>switch</a:t>
            </a:r>
            <a:r>
              <a:rPr lang="fr-FR" sz="3600" dirty="0" smtClean="0">
                <a:ea typeface="ＭＳ Ｐゴシック" pitchFamily="34" charset="-128"/>
              </a:rPr>
              <a:t> EFV pour RAL</a:t>
            </a:r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019425" y="3213100"/>
            <a:ext cx="4064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3424238" y="2689225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3408363" y="2698750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416300" y="3679825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130675" y="2219979"/>
            <a:ext cx="1722438" cy="8244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RAL 400 mg BID </a:t>
            </a:r>
            <a:b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</a:b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+ EFV placebo </a:t>
            </a:r>
            <a:b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</a:b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+ 2 INTI</a:t>
            </a:r>
            <a:endParaRPr lang="fr-FR" sz="1600" b="1">
              <a:ln>
                <a:solidFill>
                  <a:srgbClr val="FF6600"/>
                </a:solidFill>
              </a:ln>
              <a:solidFill>
                <a:schemeClr val="bg1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12" name="Line 29"/>
          <p:cNvSpPr>
            <a:spLocks noChangeShapeType="1"/>
          </p:cNvSpPr>
          <p:nvPr/>
        </p:nvSpPr>
        <p:spPr bwMode="auto">
          <a:xfrm>
            <a:off x="5888957" y="2717800"/>
            <a:ext cx="650875" cy="317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3" name="Line 30"/>
          <p:cNvSpPr>
            <a:spLocks noChangeShapeType="1"/>
          </p:cNvSpPr>
          <p:nvPr/>
        </p:nvSpPr>
        <p:spPr bwMode="auto">
          <a:xfrm>
            <a:off x="5917532" y="3724275"/>
            <a:ext cx="622300" cy="1588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j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7179" name="Text Box 35"/>
          <p:cNvSpPr txBox="1">
            <a:spLocks noChangeArrowheads="1"/>
          </p:cNvSpPr>
          <p:nvPr/>
        </p:nvSpPr>
        <p:spPr bwMode="auto">
          <a:xfrm>
            <a:off x="5364163" y="4267200"/>
            <a:ext cx="3856037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>
                <a:solidFill>
                  <a:srgbClr val="FFFFFF"/>
                </a:solidFill>
                <a:ea typeface="ＭＳ Ｐゴシック" pitchFamily="34" charset="-128"/>
              </a:rPr>
              <a:t>        </a:t>
            </a:r>
            <a:r>
              <a:rPr lang="en-US" sz="1200">
                <a:solidFill>
                  <a:srgbClr val="FFFFFF"/>
                </a:solidFill>
                <a:ea typeface="ＭＳ Ｐゴシック" pitchFamily="34" charset="-128"/>
              </a:rPr>
              <a:t>24 weeks      	                48 weeks</a:t>
            </a:r>
          </a:p>
          <a:p>
            <a:pPr algn="ctr">
              <a:lnSpc>
                <a:spcPct val="85000"/>
              </a:lnSpc>
            </a:pPr>
            <a:r>
              <a:rPr lang="en-US" sz="1200">
                <a:solidFill>
                  <a:srgbClr val="FFFFFF"/>
                </a:solidFill>
                <a:ea typeface="ＭＳ Ｐゴシック" pitchFamily="34" charset="-128"/>
              </a:rPr>
              <a:t>   Primary Endpoint 	       Secondary Endpoint</a:t>
            </a:r>
            <a:r>
              <a:rPr lang="en-US" sz="1400">
                <a:solidFill>
                  <a:srgbClr val="FFFFFF"/>
                </a:solidFill>
                <a:ea typeface="ＭＳ Ｐゴシック" pitchFamily="34" charset="-128"/>
              </a:rPr>
              <a:t>	</a:t>
            </a:r>
          </a:p>
        </p:txBody>
      </p:sp>
      <p:sp>
        <p:nvSpPr>
          <p:cNvPr id="7180" name="AutoShape 32"/>
          <p:cNvSpPr>
            <a:spLocks noChangeArrowheads="1"/>
          </p:cNvSpPr>
          <p:nvPr/>
        </p:nvSpPr>
        <p:spPr bwMode="auto">
          <a:xfrm>
            <a:off x="4025900" y="4202113"/>
            <a:ext cx="88900" cy="119062"/>
          </a:xfrm>
          <a:prstGeom prst="diamond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 sz="320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7181" name="AutoShape 33"/>
          <p:cNvSpPr>
            <a:spLocks noChangeArrowheads="1"/>
          </p:cNvSpPr>
          <p:nvPr/>
        </p:nvSpPr>
        <p:spPr bwMode="auto">
          <a:xfrm>
            <a:off x="8242300" y="4200525"/>
            <a:ext cx="88900" cy="119063"/>
          </a:xfrm>
          <a:prstGeom prst="diamond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 sz="320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7182" name="AutoShape 34"/>
          <p:cNvSpPr>
            <a:spLocks noChangeArrowheads="1"/>
          </p:cNvSpPr>
          <p:nvPr/>
        </p:nvSpPr>
        <p:spPr bwMode="auto">
          <a:xfrm>
            <a:off x="6151563" y="4191000"/>
            <a:ext cx="88900" cy="119063"/>
          </a:xfrm>
          <a:prstGeom prst="diamond">
            <a:avLst/>
          </a:prstGeom>
          <a:solidFill>
            <a:srgbClr val="333399"/>
          </a:solid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fr-FR" sz="320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18" name="Line 35"/>
          <p:cNvSpPr>
            <a:spLocks noChangeShapeType="1"/>
          </p:cNvSpPr>
          <p:nvPr/>
        </p:nvSpPr>
        <p:spPr bwMode="auto">
          <a:xfrm>
            <a:off x="4043363" y="4256088"/>
            <a:ext cx="426402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7184" name="Text Box 36"/>
          <p:cNvSpPr txBox="1">
            <a:spLocks noChangeArrowheads="1"/>
          </p:cNvSpPr>
          <p:nvPr/>
        </p:nvSpPr>
        <p:spPr bwMode="auto">
          <a:xfrm>
            <a:off x="3416612" y="2324100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29</a:t>
            </a:r>
            <a:endParaRPr lang="fr-FR" sz="16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185" name="Text Box 37"/>
          <p:cNvSpPr txBox="1">
            <a:spLocks noChangeArrowheads="1"/>
          </p:cNvSpPr>
          <p:nvPr/>
        </p:nvSpPr>
        <p:spPr bwMode="auto">
          <a:xfrm>
            <a:off x="3403912" y="3717925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24</a:t>
            </a:r>
            <a:endParaRPr lang="fr-FR" sz="16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130675" y="3208338"/>
            <a:ext cx="1722438" cy="82391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EFV 600 mg QD </a:t>
            </a:r>
            <a:b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</a:b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+ RAL placebo </a:t>
            </a:r>
            <a:b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</a:br>
            <a:r>
              <a:rPr lang="fr-FR" sz="1600" b="1" smtClean="0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+ 2 INTI</a:t>
            </a:r>
            <a:endParaRPr lang="fr-FR" sz="1600" b="1">
              <a:solidFill>
                <a:schemeClr val="bg1"/>
              </a:solidFill>
              <a:latin typeface="+mj-lt"/>
              <a:ea typeface="Times New Roman" pitchFamily="-65" charset="0"/>
              <a:cs typeface="Times New Roman" pitchFamily="-65" charset="0"/>
            </a:endParaRP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5" y="11636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  <a:endParaRPr lang="fr-F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7190" name="Connecteur droit 66"/>
          <p:cNvCxnSpPr>
            <a:cxnSpLocks noChangeShapeType="1"/>
          </p:cNvCxnSpPr>
          <p:nvPr/>
        </p:nvCxnSpPr>
        <p:spPr bwMode="auto">
          <a:xfrm rot="5400000">
            <a:off x="3085307" y="245189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7191" name="Oval 170"/>
          <p:cNvSpPr>
            <a:spLocks noChangeArrowheads="1"/>
          </p:cNvSpPr>
          <p:nvPr/>
        </p:nvSpPr>
        <p:spPr bwMode="auto">
          <a:xfrm>
            <a:off x="2514600" y="123825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1: 1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Double aveugle</a:t>
            </a:r>
          </a:p>
          <a:p>
            <a:pPr algn="ctr" defTabSz="914400"/>
            <a:r>
              <a:rPr lang="fr-FR" sz="1400" b="1" smtClean="0">
                <a:solidFill>
                  <a:srgbClr val="000066"/>
                </a:solidFill>
                <a:latin typeface="Calibri" pitchFamily="34" charset="0"/>
              </a:rPr>
              <a:t>Crossover</a:t>
            </a:r>
            <a:endParaRPr lang="fr-FR" sz="1400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7194" name="Espace réservé du contenu 2"/>
          <p:cNvSpPr>
            <a:spLocks/>
          </p:cNvSpPr>
          <p:nvPr/>
        </p:nvSpPr>
        <p:spPr bwMode="auto">
          <a:xfrm>
            <a:off x="34925" y="4733926"/>
            <a:ext cx="9040813" cy="153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–"/>
            </a:pPr>
            <a:r>
              <a:rPr lang="fr-FR" sz="1600" dirty="0" smtClean="0">
                <a:solidFill>
                  <a:srgbClr val="000066"/>
                </a:solidFill>
              </a:rPr>
              <a:t>Critère principal de jugement : préférence du patient pour le 1</a:t>
            </a:r>
            <a:r>
              <a:rPr lang="fr-FR" sz="1600" baseline="30000" dirty="0" smtClean="0">
                <a:solidFill>
                  <a:srgbClr val="000066"/>
                </a:solidFill>
              </a:rPr>
              <a:t>er</a:t>
            </a:r>
            <a:r>
              <a:rPr lang="fr-FR" sz="1600" dirty="0" smtClean="0">
                <a:solidFill>
                  <a:srgbClr val="000066"/>
                </a:solidFill>
              </a:rPr>
              <a:t> ou le 2</a:t>
            </a:r>
            <a:r>
              <a:rPr lang="fr-FR" sz="1600" baseline="30000" dirty="0" smtClean="0">
                <a:solidFill>
                  <a:srgbClr val="000066"/>
                </a:solidFill>
              </a:rPr>
              <a:t>nd</a:t>
            </a:r>
            <a:r>
              <a:rPr lang="fr-FR" sz="1600" dirty="0" smtClean="0">
                <a:solidFill>
                  <a:srgbClr val="000066"/>
                </a:solidFill>
              </a:rPr>
              <a:t> traitement, évaluée par questionnaire à S12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dirty="0" smtClean="0">
                <a:solidFill>
                  <a:srgbClr val="000066"/>
                </a:solidFill>
              </a:rPr>
              <a:t>Questionnaires standardisés : anxiété et dépression, somnolence diurne, </a:t>
            </a:r>
            <a:br>
              <a:rPr lang="fr-FR" sz="1600" dirty="0" smtClean="0">
                <a:solidFill>
                  <a:srgbClr val="000066"/>
                </a:solidFill>
              </a:rPr>
            </a:br>
            <a:r>
              <a:rPr lang="fr-FR" sz="1600" dirty="0" smtClean="0">
                <a:solidFill>
                  <a:srgbClr val="000066"/>
                </a:solidFill>
              </a:rPr>
              <a:t>qualité du sommeil et satisfaction du traitement (</a:t>
            </a:r>
            <a:r>
              <a:rPr lang="fr-FR" sz="1600" dirty="0" err="1" smtClean="0">
                <a:solidFill>
                  <a:srgbClr val="000066"/>
                </a:solidFill>
              </a:rPr>
              <a:t>HIVTSQc</a:t>
            </a:r>
            <a:r>
              <a:rPr lang="fr-FR" sz="1600" dirty="0" smtClean="0">
                <a:solidFill>
                  <a:srgbClr val="000066"/>
                </a:solidFill>
              </a:rPr>
              <a:t>)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600" dirty="0" smtClean="0">
                <a:solidFill>
                  <a:srgbClr val="000066"/>
                </a:solidFill>
                <a:ea typeface="ＭＳ Ｐゴシック" pitchFamily="34" charset="-128"/>
              </a:rPr>
              <a:t>Dosages plasmatiques des ARV : à J1 et à la fin de chaque phase de traitement</a:t>
            </a:r>
            <a:endParaRPr lang="fr-FR" sz="1600" dirty="0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7198" name="AutoShape 162"/>
          <p:cNvSpPr>
            <a:spLocks noChangeArrowheads="1"/>
          </p:cNvSpPr>
          <p:nvPr/>
        </p:nvSpPr>
        <p:spPr bwMode="auto">
          <a:xfrm>
            <a:off x="138879" y="2480984"/>
            <a:ext cx="2857552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57 Adultes VIH+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Traitement stable EFV + 2 INTI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Pas de symptômes </a:t>
            </a:r>
            <a:b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</a:br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du SNC liés à EFV</a:t>
            </a:r>
          </a:p>
          <a:p>
            <a:pPr algn="ctr" defTabSz="914400"/>
            <a:r>
              <a:rPr lang="fr-FR" sz="1600" b="1" dirty="0" smtClean="0">
                <a:solidFill>
                  <a:srgbClr val="000066"/>
                </a:solidFill>
                <a:latin typeface="Calibri" pitchFamily="34" charset="0"/>
              </a:rPr>
              <a:t>ARN VIH &lt; 50 c/ml &gt; 3 mois</a:t>
            </a:r>
            <a:endParaRPr lang="fr-FR" sz="16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7199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Nguyen A. 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AIDS 2011;25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:1481-7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38" name="Oval 109"/>
          <p:cNvSpPr>
            <a:spLocks noChangeArrowheads="1"/>
          </p:cNvSpPr>
          <p:nvPr/>
        </p:nvSpPr>
        <p:spPr bwMode="auto">
          <a:xfrm>
            <a:off x="5899150" y="12842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S2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9" name="Oval 110"/>
          <p:cNvSpPr>
            <a:spLocks noChangeArrowheads="1"/>
          </p:cNvSpPr>
          <p:nvPr/>
        </p:nvSpPr>
        <p:spPr bwMode="auto">
          <a:xfrm>
            <a:off x="8029575" y="12842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202" name="Line 172"/>
          <p:cNvSpPr>
            <a:spLocks noChangeShapeType="1"/>
          </p:cNvSpPr>
          <p:nvPr/>
        </p:nvSpPr>
        <p:spPr bwMode="auto">
          <a:xfrm>
            <a:off x="6196013" y="1811338"/>
            <a:ext cx="0" cy="23272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203" name="Line 172"/>
          <p:cNvSpPr>
            <a:spLocks noChangeShapeType="1"/>
          </p:cNvSpPr>
          <p:nvPr/>
        </p:nvSpPr>
        <p:spPr bwMode="auto">
          <a:xfrm>
            <a:off x="8296275" y="1876425"/>
            <a:ext cx="0" cy="23272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519862" y="2236921"/>
            <a:ext cx="1722438" cy="824400"/>
          </a:xfrm>
          <a:prstGeom prst="rect">
            <a:avLst/>
          </a:prstGeom>
          <a:solidFill>
            <a:schemeClr val="accent5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smtClean="0">
                <a:latin typeface="+mj-lt"/>
                <a:ea typeface="Times New Roman" pitchFamily="-65" charset="0"/>
                <a:cs typeface="ＭＳ Ｐゴシック" pitchFamily="-65" charset="-128"/>
              </a:rPr>
              <a:t>EFV 600 mg QD </a:t>
            </a:r>
            <a:br>
              <a:rPr lang="fr-FR" sz="1600" b="1" smtClean="0">
                <a:latin typeface="+mj-lt"/>
                <a:ea typeface="Times New Roman" pitchFamily="-65" charset="0"/>
                <a:cs typeface="ＭＳ Ｐゴシック" pitchFamily="-65" charset="-128"/>
              </a:rPr>
            </a:br>
            <a:r>
              <a:rPr lang="fr-FR" sz="1600" b="1" smtClean="0">
                <a:latin typeface="+mj-lt"/>
                <a:ea typeface="Times New Roman" pitchFamily="-65" charset="0"/>
                <a:cs typeface="ＭＳ Ｐゴシック" pitchFamily="-65" charset="-128"/>
              </a:rPr>
              <a:t>+ RAL placebo </a:t>
            </a:r>
            <a:br>
              <a:rPr lang="fr-FR" sz="1600" b="1" smtClean="0">
                <a:latin typeface="+mj-lt"/>
                <a:ea typeface="Times New Roman" pitchFamily="-65" charset="0"/>
                <a:cs typeface="ＭＳ Ｐゴシック" pitchFamily="-65" charset="-128"/>
              </a:rPr>
            </a:br>
            <a:r>
              <a:rPr lang="fr-FR" sz="1600" b="1" smtClean="0">
                <a:latin typeface="+mj-lt"/>
                <a:ea typeface="Times New Roman" pitchFamily="-65" charset="0"/>
                <a:cs typeface="ＭＳ Ｐゴシック" pitchFamily="-65" charset="-128"/>
              </a:rPr>
              <a:t>+ 2 INTI</a:t>
            </a:r>
            <a:endParaRPr lang="fr-FR" sz="1600" b="1">
              <a:ln>
                <a:solidFill>
                  <a:srgbClr val="FF6600"/>
                </a:solidFill>
              </a:ln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40" name="Rectangle 20"/>
          <p:cNvSpPr>
            <a:spLocks noChangeArrowheads="1"/>
          </p:cNvSpPr>
          <p:nvPr/>
        </p:nvSpPr>
        <p:spPr bwMode="auto">
          <a:xfrm>
            <a:off x="6519862" y="3225280"/>
            <a:ext cx="1722438" cy="823912"/>
          </a:xfrm>
          <a:prstGeom prst="rect">
            <a:avLst/>
          </a:prstGeom>
          <a:solidFill>
            <a:srgbClr val="FFA86D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 smtClean="0">
                <a:latin typeface="+mj-lt"/>
                <a:ea typeface="Times New Roman" pitchFamily="-65" charset="0"/>
                <a:cs typeface="Times New Roman" pitchFamily="-65" charset="0"/>
              </a:rPr>
              <a:t>RAL 400 mg BID </a:t>
            </a:r>
            <a:br>
              <a:rPr lang="fr-FR" sz="1600" b="1" smtClean="0">
                <a:latin typeface="+mj-lt"/>
                <a:ea typeface="Times New Roman" pitchFamily="-65" charset="0"/>
                <a:cs typeface="Times New Roman" pitchFamily="-65" charset="0"/>
              </a:rPr>
            </a:br>
            <a:r>
              <a:rPr lang="fr-FR" sz="1600" b="1" smtClean="0">
                <a:latin typeface="+mj-lt"/>
                <a:ea typeface="Times New Roman" pitchFamily="-65" charset="0"/>
                <a:cs typeface="Times New Roman" pitchFamily="-65" charset="0"/>
              </a:rPr>
              <a:t>+ EFV placebo  </a:t>
            </a:r>
            <a:br>
              <a:rPr lang="fr-FR" sz="1600" b="1" smtClean="0">
                <a:latin typeface="+mj-lt"/>
                <a:ea typeface="Times New Roman" pitchFamily="-65" charset="0"/>
                <a:cs typeface="Times New Roman" pitchFamily="-65" charset="0"/>
              </a:rPr>
            </a:br>
            <a:r>
              <a:rPr lang="fr-FR" sz="1600" b="1" smtClean="0">
                <a:latin typeface="+mj-lt"/>
                <a:ea typeface="Times New Roman" pitchFamily="-65" charset="0"/>
                <a:cs typeface="Times New Roman" pitchFamily="-65" charset="0"/>
              </a:rPr>
              <a:t>+ 2 INTI</a:t>
            </a:r>
            <a:endParaRPr lang="fr-FR" sz="1600" b="1">
              <a:latin typeface="+mj-lt"/>
              <a:ea typeface="Times New Roman" pitchFamily="-65" charset="0"/>
              <a:cs typeface="Times New Roman" pitchFamily="-65" charset="0"/>
            </a:endParaRPr>
          </a:p>
        </p:txBody>
      </p:sp>
      <p:sp>
        <p:nvSpPr>
          <p:cNvPr id="31" name="AutoShape 162"/>
          <p:cNvSpPr>
            <a:spLocks noChangeArrowheads="1"/>
          </p:cNvSpPr>
          <p:nvPr/>
        </p:nvSpPr>
        <p:spPr bwMode="auto">
          <a:xfrm>
            <a:off x="1" y="6570663"/>
            <a:ext cx="935999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SWITCH-ER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8"/>
          <p:cNvSpPr>
            <a:spLocks noChangeArrowheads="1"/>
          </p:cNvSpPr>
          <p:nvPr/>
        </p:nvSpPr>
        <p:spPr bwMode="auto">
          <a:xfrm>
            <a:off x="1595424" y="1238250"/>
            <a:ext cx="6757610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l’inclusion, devenir et résultats</a:t>
            </a:r>
            <a:endParaRPr lang="fr-F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8197" name="AutoShape 162"/>
          <p:cNvSpPr>
            <a:spLocks noChangeArrowheads="1"/>
          </p:cNvSpPr>
          <p:nvPr/>
        </p:nvSpPr>
        <p:spPr bwMode="auto">
          <a:xfrm>
            <a:off x="1" y="6570663"/>
            <a:ext cx="935999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SWITCH-ER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graphicFrame>
        <p:nvGraphicFramePr>
          <p:cNvPr id="9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379043"/>
              </p:ext>
            </p:extLst>
          </p:nvPr>
        </p:nvGraphicFramePr>
        <p:xfrm>
          <a:off x="271145" y="1648093"/>
          <a:ext cx="8632965" cy="4511040"/>
        </p:xfrm>
        <a:graphic>
          <a:graphicData uri="http://schemas.openxmlformats.org/drawingml/2006/table">
            <a:tbl>
              <a:tblPr/>
              <a:tblGrid>
                <a:gridCol w="4830446"/>
                <a:gridCol w="1937729"/>
                <a:gridCol w="1864790"/>
              </a:tblGrid>
              <a:tr h="5650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EFV 1</a:t>
                      </a:r>
                      <a:r>
                        <a:rPr lang="fr-FR" sz="1600" b="1" baseline="30000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er</a:t>
                      </a:r>
                    </a:p>
                    <a:p>
                      <a:pPr algn="ctr"/>
                      <a:r>
                        <a:rPr lang="fr-FR" sz="1600" b="1" baseline="0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n = 24</a:t>
                      </a:r>
                      <a:endParaRPr lang="fr-FR" sz="1600" b="1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RAL 1</a:t>
                      </a:r>
                      <a:r>
                        <a:rPr lang="fr-FR" sz="1600" b="1" baseline="30000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er</a:t>
                      </a:r>
                    </a:p>
                    <a:p>
                      <a:pPr algn="ctr"/>
                      <a:r>
                        <a:rPr lang="fr-FR" sz="1600" b="1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n = 29</a:t>
                      </a:r>
                      <a:endParaRPr lang="fr-FR" sz="1600" b="1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95989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Age médian, années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47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48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989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Durée médiane infection VIH, années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13,2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8,8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5989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ARN VIH </a:t>
                      </a:r>
                      <a:r>
                        <a:rPr lang="fr-FR" sz="1400" b="1" baseline="0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&lt; 50 copies/ml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100 %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100 %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597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  <a:latin typeface="+mn-lt"/>
                        </a:rPr>
                        <a:t>637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5989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Durée médiane sous EFV, années (IQR)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3,4 (1,8 – 7,6)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5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INTI  : TDF + FTC / ABC + 3TC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37,5 % / 54,2 %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69 % / 27,6 %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112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Concentration plasmatique EFV (ng/ml), median (IQR)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1 894 </a:t>
                      </a:r>
                    </a:p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(1 378 – 2 438)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2 182 </a:t>
                      </a:r>
                    </a:p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  <a:latin typeface="+mn-lt"/>
                        </a:rPr>
                        <a:t>(1 522 – 2 616)</a:t>
                      </a: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989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Retrait du consentement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4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22898">
                <a:tc>
                  <a:txBody>
                    <a:bodyPr/>
                    <a:lstStyle/>
                    <a:p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Préférence du patient à S4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noProof="0"/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5989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Préfère EFV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7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5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5989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Préfére RAL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9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13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95989">
                <a:tc>
                  <a:txBody>
                    <a:bodyPr/>
                    <a:lstStyle/>
                    <a:p>
                      <a:pPr lvl="1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Pas de préférence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smtClean="0">
                          <a:solidFill>
                            <a:srgbClr val="000066"/>
                          </a:solidFill>
                        </a:rPr>
                        <a:t>8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 smtClean="0">
                          <a:solidFill>
                            <a:srgbClr val="000066"/>
                          </a:solidFill>
                        </a:rPr>
                        <a:t>11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Nguyen A. 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AIDS 2011;25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:1481-7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Etude </a:t>
            </a:r>
            <a:r>
              <a:rPr kumimoji="0" lang="fr-FR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Switch-ER</a:t>
            </a:r>
            <a:r>
              <a:rPr kumimoji="0" lang="fr-FR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: </a:t>
            </a:r>
            <a:r>
              <a:rPr kumimoji="0" lang="fr-FR" sz="3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switch</a:t>
            </a:r>
            <a:r>
              <a:rPr kumimoji="0" lang="fr-FR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EFV pour 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244829"/>
            <a:ext cx="9093200" cy="5649912"/>
          </a:xfrm>
        </p:spPr>
        <p:txBody>
          <a:bodyPr/>
          <a:lstStyle/>
          <a:p>
            <a:pPr>
              <a:lnSpc>
                <a:spcPts val="2000"/>
              </a:lnSpc>
              <a:spcBef>
                <a:spcPts val="0"/>
              </a:spcBef>
              <a:buFont typeface="Wingdings" pitchFamily="-65" charset="2"/>
              <a:buChar char="§"/>
              <a:defRPr/>
            </a:pPr>
            <a:r>
              <a:rPr lang="fr-FR" sz="2400" b="1" dirty="0" smtClean="0">
                <a:latin typeface="+mj-lt"/>
              </a:rPr>
              <a:t>Q</a:t>
            </a:r>
            <a:r>
              <a:rPr lang="fr-FR" sz="2400" b="1" dirty="0" smtClean="0"/>
              <a:t>uestionnaire </a:t>
            </a:r>
            <a:r>
              <a:rPr lang="fr-FR" sz="2400" b="1" dirty="0" err="1" smtClean="0">
                <a:latin typeface="+mj-lt"/>
              </a:rPr>
              <a:t>HIVTSQc</a:t>
            </a:r>
            <a:r>
              <a:rPr lang="fr-FR" sz="2400" b="1" dirty="0" smtClean="0">
                <a:latin typeface="+mj-lt"/>
              </a:rPr>
              <a:t> (satisfaction du traitement)</a:t>
            </a:r>
          </a:p>
          <a:p>
            <a:pPr lvl="1">
              <a:lnSpc>
                <a:spcPts val="2000"/>
              </a:lnSpc>
              <a:spcBef>
                <a:spcPts val="0"/>
              </a:spcBef>
              <a:defRPr/>
            </a:pPr>
            <a:r>
              <a:rPr lang="fr-FR" sz="1800" dirty="0" smtClean="0"/>
              <a:t>Les patients du groupe RAL étaient plus satisfaits avec RAL que avec EFV    </a:t>
            </a:r>
            <a:br>
              <a:rPr lang="fr-FR" sz="1800" dirty="0" smtClean="0"/>
            </a:br>
            <a:r>
              <a:rPr lang="fr-FR" sz="1800" dirty="0" smtClean="0"/>
              <a:t>(p = 0,002) </a:t>
            </a:r>
            <a:br>
              <a:rPr lang="fr-FR" sz="1800" dirty="0" smtClean="0"/>
            </a:br>
            <a:endParaRPr lang="fr-FR" sz="3200" b="1" dirty="0" smtClean="0">
              <a:latin typeface="+mj-lt"/>
            </a:endParaRPr>
          </a:p>
          <a:p>
            <a:pPr>
              <a:lnSpc>
                <a:spcPts val="2000"/>
              </a:lnSpc>
              <a:spcBef>
                <a:spcPts val="0"/>
              </a:spcBef>
              <a:buFont typeface="Wingdings" pitchFamily="-65" charset="2"/>
              <a:buChar char="§"/>
              <a:defRPr/>
            </a:pPr>
            <a:r>
              <a:rPr lang="fr-FR" sz="2400" b="1" dirty="0" smtClean="0">
                <a:latin typeface="+mj-lt"/>
              </a:rPr>
              <a:t>Anxiété, dépression et évaluation du sommeil</a:t>
            </a:r>
          </a:p>
          <a:p>
            <a:pPr lvl="1">
              <a:lnSpc>
                <a:spcPts val="2000"/>
              </a:lnSpc>
              <a:spcBef>
                <a:spcPts val="0"/>
              </a:spcBef>
              <a:defRPr/>
            </a:pPr>
            <a:r>
              <a:rPr lang="fr-FR" sz="1800" dirty="0" smtClean="0"/>
              <a:t>Pas de différences significatives pour la dépression ou la qualité du sommeil entre les 2 groupes</a:t>
            </a:r>
          </a:p>
          <a:p>
            <a:pPr lvl="1">
              <a:lnSpc>
                <a:spcPts val="2000"/>
              </a:lnSpc>
              <a:spcBef>
                <a:spcPts val="0"/>
              </a:spcBef>
              <a:defRPr/>
            </a:pPr>
            <a:r>
              <a:rPr lang="fr-FR" sz="1800" dirty="0" smtClean="0"/>
              <a:t>Score d’anxiété et de stress significativement plus bas avec RAL </a:t>
            </a:r>
            <a:br>
              <a:rPr lang="fr-FR" sz="1800" dirty="0" smtClean="0"/>
            </a:br>
            <a:r>
              <a:rPr lang="fr-FR" sz="1800" dirty="0" smtClean="0"/>
              <a:t>(p = 0,04 et 0,03, respectivement)</a:t>
            </a:r>
            <a:br>
              <a:rPr lang="fr-FR" sz="1800" dirty="0" smtClean="0"/>
            </a:br>
            <a:endParaRPr lang="fr-FR" sz="1200" dirty="0" smtClean="0"/>
          </a:p>
          <a:p>
            <a:pPr>
              <a:lnSpc>
                <a:spcPts val="2000"/>
              </a:lnSpc>
              <a:spcBef>
                <a:spcPts val="0"/>
              </a:spcBef>
              <a:defRPr/>
            </a:pPr>
            <a:r>
              <a:rPr lang="fr-FR" sz="2400" b="1" dirty="0" smtClean="0">
                <a:latin typeface="+mj-lt"/>
              </a:rPr>
              <a:t>Tolérance</a:t>
            </a:r>
          </a:p>
          <a:p>
            <a:pPr lvl="1">
              <a:lnSpc>
                <a:spcPts val="2000"/>
              </a:lnSpc>
              <a:spcBef>
                <a:spcPts val="0"/>
              </a:spcBef>
              <a:defRPr/>
            </a:pPr>
            <a:r>
              <a:rPr lang="fr-FR" sz="1800" dirty="0" smtClean="0"/>
              <a:t>Evénement indésirable grave, n = 1, non lié au traitement</a:t>
            </a:r>
          </a:p>
          <a:p>
            <a:pPr lvl="1">
              <a:lnSpc>
                <a:spcPts val="2000"/>
              </a:lnSpc>
              <a:spcBef>
                <a:spcPts val="0"/>
              </a:spcBef>
              <a:defRPr/>
            </a:pPr>
            <a:r>
              <a:rPr lang="fr-FR" sz="1800" dirty="0" smtClean="0"/>
              <a:t>Taux des lipides significativement plus bas avec RAL que avec EFV</a:t>
            </a:r>
            <a:endParaRPr lang="fr-FR" sz="4400" dirty="0" smtClean="0"/>
          </a:p>
          <a:p>
            <a:pPr lvl="2">
              <a:lnSpc>
                <a:spcPts val="2000"/>
              </a:lnSpc>
              <a:spcBef>
                <a:spcPts val="0"/>
              </a:spcBef>
              <a:defRPr/>
            </a:pPr>
            <a:r>
              <a:rPr lang="fr-FR" dirty="0" smtClean="0"/>
              <a:t>Cholestérol total (modification médiane : - 0,4 </a:t>
            </a:r>
            <a:r>
              <a:rPr lang="fr-FR" dirty="0" err="1" smtClean="0"/>
              <a:t>mmol</a:t>
            </a:r>
            <a:r>
              <a:rPr lang="fr-FR" dirty="0" smtClean="0"/>
              <a:t>/l ; IQR : - 0,9 ; - 0,1 ; p &lt; 0,0001)</a:t>
            </a:r>
          </a:p>
          <a:p>
            <a:pPr lvl="2">
              <a:lnSpc>
                <a:spcPts val="2000"/>
              </a:lnSpc>
              <a:spcBef>
                <a:spcPts val="0"/>
              </a:spcBef>
              <a:defRPr/>
            </a:pPr>
            <a:r>
              <a:rPr lang="fr-FR" dirty="0" smtClean="0"/>
              <a:t>LDL-cholestérol (modification médiane : - 0,2 </a:t>
            </a:r>
            <a:r>
              <a:rPr lang="fr-FR" dirty="0" err="1" smtClean="0"/>
              <a:t>mmol</a:t>
            </a:r>
            <a:r>
              <a:rPr lang="fr-FR" dirty="0" smtClean="0"/>
              <a:t>/l ; IQR : - 0,6 ; - 0,2 ; p = 0,004)</a:t>
            </a:r>
          </a:p>
          <a:p>
            <a:pPr lvl="2">
              <a:lnSpc>
                <a:spcPts val="2000"/>
              </a:lnSpc>
              <a:spcBef>
                <a:spcPts val="0"/>
              </a:spcBef>
              <a:defRPr/>
            </a:pPr>
            <a:r>
              <a:rPr lang="fr-FR" dirty="0" smtClean="0"/>
              <a:t>HDL-cholestérol (modification médiane : - 0,1 </a:t>
            </a:r>
            <a:r>
              <a:rPr lang="fr-FR" dirty="0" err="1" smtClean="0"/>
              <a:t>mmol</a:t>
            </a:r>
            <a:r>
              <a:rPr lang="fr-FR" dirty="0" smtClean="0"/>
              <a:t>/l ; IQR : - 0,2 ; 0 ; p = 0,005)</a:t>
            </a:r>
          </a:p>
          <a:p>
            <a:pPr lvl="2">
              <a:lnSpc>
                <a:spcPts val="2000"/>
              </a:lnSpc>
              <a:spcBef>
                <a:spcPts val="0"/>
              </a:spcBef>
              <a:defRPr/>
            </a:pPr>
            <a:r>
              <a:rPr lang="fr-FR" dirty="0" smtClean="0"/>
              <a:t>Triglycérides (modification médiane : - 0,2 </a:t>
            </a:r>
            <a:r>
              <a:rPr lang="fr-FR" dirty="0" err="1" smtClean="0"/>
              <a:t>mmol</a:t>
            </a:r>
            <a:r>
              <a:rPr lang="fr-FR" dirty="0" smtClean="0"/>
              <a:t>/l ; IQR : - 0,6 ; 0,1 ; p = 0,036)</a:t>
            </a:r>
          </a:p>
          <a:p>
            <a:pPr lvl="2">
              <a:lnSpc>
                <a:spcPts val="2000"/>
              </a:lnSpc>
              <a:spcBef>
                <a:spcPts val="0"/>
              </a:spcBef>
              <a:defRPr/>
            </a:pPr>
            <a:r>
              <a:rPr lang="fr-FR" dirty="0" smtClean="0"/>
              <a:t>Rapport </a:t>
            </a:r>
            <a:r>
              <a:rPr lang="fr-FR" dirty="0" err="1" smtClean="0"/>
              <a:t>HDL:cholestérol</a:t>
            </a:r>
            <a:r>
              <a:rPr lang="fr-FR" dirty="0" smtClean="0"/>
              <a:t> total (modification médiane : - 0,1 ; IQR : - 0,4 ; 0,3 ; p = 1)</a:t>
            </a:r>
            <a:endParaRPr lang="fr-FR" sz="1100" dirty="0" smtClean="0"/>
          </a:p>
          <a:p>
            <a:pPr lvl="2">
              <a:lnSpc>
                <a:spcPts val="2000"/>
              </a:lnSpc>
              <a:spcBef>
                <a:spcPts val="0"/>
              </a:spcBef>
              <a:defRPr/>
            </a:pPr>
            <a:endParaRPr lang="fr-FR" sz="1200" dirty="0" smtClean="0"/>
          </a:p>
          <a:p>
            <a:pPr>
              <a:lnSpc>
                <a:spcPts val="2000"/>
              </a:lnSpc>
              <a:spcBef>
                <a:spcPts val="0"/>
              </a:spcBef>
              <a:buFont typeface="Wingdings" pitchFamily="-65" charset="2"/>
              <a:buChar char="§"/>
              <a:defRPr/>
            </a:pPr>
            <a:r>
              <a:rPr lang="fr-FR" sz="2400" b="1" dirty="0" smtClean="0">
                <a:latin typeface="+mj-lt"/>
              </a:rPr>
              <a:t>Pas de rebond virologique après 3 mois de suivi</a:t>
            </a:r>
          </a:p>
        </p:txBody>
      </p:sp>
      <p:sp>
        <p:nvSpPr>
          <p:cNvPr id="9219" name="AutoShape 162"/>
          <p:cNvSpPr>
            <a:spLocks noChangeArrowheads="1"/>
          </p:cNvSpPr>
          <p:nvPr/>
        </p:nvSpPr>
        <p:spPr bwMode="auto">
          <a:xfrm>
            <a:off x="1" y="6570663"/>
            <a:ext cx="935999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SWITCH-ER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Nguyen A. 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AIDS 2011;25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:1481-7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600" dirty="0" smtClean="0">
                <a:ea typeface="ＭＳ Ｐゴシック" pitchFamily="34" charset="-128"/>
              </a:rPr>
              <a:t>Etude </a:t>
            </a:r>
            <a:r>
              <a:rPr lang="fr-FR" sz="3600" dirty="0" err="1" smtClean="0">
                <a:ea typeface="ＭＳ Ｐゴシック" pitchFamily="34" charset="-128"/>
              </a:rPr>
              <a:t>Switch-ER</a:t>
            </a:r>
            <a:r>
              <a:rPr lang="fr-FR" sz="3600" dirty="0" smtClean="0">
                <a:ea typeface="ＭＳ Ｐゴシック" pitchFamily="34" charset="-128"/>
              </a:rPr>
              <a:t> : </a:t>
            </a:r>
            <a:r>
              <a:rPr lang="fr-FR" sz="3600" dirty="0" err="1" smtClean="0">
                <a:ea typeface="ＭＳ Ｐゴシック" pitchFamily="34" charset="-128"/>
              </a:rPr>
              <a:t>switch</a:t>
            </a:r>
            <a:r>
              <a:rPr lang="fr-FR" sz="3600" dirty="0" smtClean="0">
                <a:ea typeface="ＭＳ Ｐゴシック" pitchFamily="34" charset="-128"/>
              </a:rPr>
              <a:t> EFV pour 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222320"/>
            <a:ext cx="8794877" cy="5303837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-65" charset="2"/>
              <a:buChar char="§"/>
              <a:defRPr/>
            </a:pPr>
            <a:r>
              <a:rPr lang="fr-FR" sz="2800" b="1" dirty="0" smtClean="0">
                <a:latin typeface="+mj-lt"/>
              </a:rPr>
              <a:t>Résumé</a:t>
            </a:r>
            <a:r>
              <a:rPr lang="fr-FR" sz="2400" b="1" dirty="0" smtClean="0">
                <a:latin typeface="+mj-lt"/>
              </a:rPr>
              <a:t/>
            </a:r>
            <a:br>
              <a:rPr lang="fr-FR" sz="2400" b="1" dirty="0" smtClean="0">
                <a:latin typeface="+mj-lt"/>
              </a:rPr>
            </a:br>
            <a:endParaRPr lang="fr-FR" b="1" dirty="0" smtClean="0"/>
          </a:p>
          <a:p>
            <a:pPr lvl="1"/>
            <a:r>
              <a:rPr lang="fr-FR" sz="2000" dirty="0" smtClean="0"/>
              <a:t>La moitié des patients sous un traitement stable avec EFV préféraient le </a:t>
            </a:r>
            <a:r>
              <a:rPr lang="fr-FR" sz="2000" dirty="0" err="1" smtClean="0"/>
              <a:t>switch</a:t>
            </a:r>
            <a:r>
              <a:rPr lang="fr-FR" sz="2000" dirty="0" smtClean="0"/>
              <a:t> pour RAL, après exposition en double-aveugle à RAL pendant 2 semaines</a:t>
            </a:r>
          </a:p>
          <a:p>
            <a:pPr lvl="1"/>
            <a:r>
              <a:rPr lang="fr-FR" sz="2000" dirty="0" smtClean="0"/>
              <a:t>La substitution de EFV pour RAL améliorait significativement les lipides, les scores de stress et d’anxiété</a:t>
            </a:r>
          </a:p>
          <a:p>
            <a:pPr lvl="1"/>
            <a:r>
              <a:rPr lang="fr-FR" sz="2000" dirty="0" smtClean="0"/>
              <a:t>A la fin de l’étude, 51 % des patients </a:t>
            </a:r>
            <a:r>
              <a:rPr lang="fr-FR" sz="2000" dirty="0" err="1" smtClean="0"/>
              <a:t>switchent</a:t>
            </a:r>
            <a:r>
              <a:rPr lang="fr-FR" sz="2000" dirty="0" smtClean="0"/>
              <a:t> pour RAL</a:t>
            </a:r>
          </a:p>
          <a:p>
            <a:pPr lvl="1"/>
            <a:r>
              <a:rPr lang="fr-FR" sz="2000" dirty="0" smtClean="0"/>
              <a:t>Limites de l’étude</a:t>
            </a:r>
          </a:p>
          <a:p>
            <a:pPr lvl="2"/>
            <a:r>
              <a:rPr lang="fr-FR" sz="1800" dirty="0" smtClean="0"/>
              <a:t>Faible nombre de patients</a:t>
            </a:r>
          </a:p>
          <a:p>
            <a:pPr lvl="2"/>
            <a:r>
              <a:rPr lang="fr-FR" sz="1800" dirty="0" smtClean="0"/>
              <a:t>Peu de femmes</a:t>
            </a:r>
          </a:p>
          <a:p>
            <a:pPr lvl="2"/>
            <a:r>
              <a:rPr lang="fr-FR" sz="1800" dirty="0" smtClean="0"/>
              <a:t>Exclusion des patients ne tolérant pas EFV</a:t>
            </a:r>
            <a:endParaRPr lang="fr-FR" sz="1800" dirty="0"/>
          </a:p>
        </p:txBody>
      </p:sp>
      <p:sp>
        <p:nvSpPr>
          <p:cNvPr id="9219" name="AutoShape 162"/>
          <p:cNvSpPr>
            <a:spLocks noChangeArrowheads="1"/>
          </p:cNvSpPr>
          <p:nvPr/>
        </p:nvSpPr>
        <p:spPr bwMode="auto">
          <a:xfrm>
            <a:off x="0" y="6570663"/>
            <a:ext cx="9360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SWITCH-ER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Nguyen A. </a:t>
            </a:r>
            <a:r>
              <a:rPr lang="en-US" sz="1200" i="1" dirty="0">
                <a:solidFill>
                  <a:srgbClr val="CC0000"/>
                </a:solidFill>
                <a:ea typeface="ＭＳ Ｐゴシック" pitchFamily="34" charset="-128"/>
              </a:rPr>
              <a:t>AIDS 2011;25</a:t>
            </a:r>
            <a:r>
              <a:rPr lang="en-US" sz="1200" i="1" dirty="0" smtClean="0">
                <a:solidFill>
                  <a:srgbClr val="CC0000"/>
                </a:solidFill>
                <a:ea typeface="ＭＳ Ｐゴシック" pitchFamily="34" charset="-128"/>
              </a:rPr>
              <a:t>:1481-7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600" dirty="0" smtClean="0">
                <a:ea typeface="ＭＳ Ｐゴシック" pitchFamily="34" charset="-128"/>
              </a:rPr>
              <a:t>Etude </a:t>
            </a:r>
            <a:r>
              <a:rPr lang="fr-FR" sz="3600" dirty="0" err="1" smtClean="0">
                <a:ea typeface="ＭＳ Ｐゴシック" pitchFamily="34" charset="-128"/>
              </a:rPr>
              <a:t>Switch-ER</a:t>
            </a:r>
            <a:r>
              <a:rPr lang="fr-FR" sz="3600" dirty="0" smtClean="0">
                <a:ea typeface="ＭＳ Ｐゴシック" pitchFamily="34" charset="-128"/>
              </a:rPr>
              <a:t> : </a:t>
            </a:r>
            <a:r>
              <a:rPr lang="fr-FR" sz="3600" dirty="0" err="1" smtClean="0">
                <a:ea typeface="ＭＳ Ｐゴシック" pitchFamily="34" charset="-128"/>
              </a:rPr>
              <a:t>switch</a:t>
            </a:r>
            <a:r>
              <a:rPr lang="fr-FR" sz="3600" dirty="0" smtClean="0">
                <a:ea typeface="ＭＳ Ｐゴシック" pitchFamily="34" charset="-128"/>
              </a:rPr>
              <a:t> EFV pour RAL</a:t>
            </a:r>
          </a:p>
        </p:txBody>
      </p:sp>
    </p:spTree>
    <p:extLst>
      <p:ext uri="{BB962C8B-B14F-4D97-AF65-F5344CB8AC3E}">
        <p14:creationId xmlns:p14="http://schemas.microsoft.com/office/powerpoint/2010/main" val="17170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6816</TotalTime>
  <Words>299</Words>
  <Application>Microsoft Office PowerPoint</Application>
  <PresentationFormat>Affichage à l'écran (4:3)</PresentationFormat>
  <Paragraphs>107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ARV_trials_2015</vt:lpstr>
      <vt:lpstr>Switch pour schéma avec RAL</vt:lpstr>
      <vt:lpstr>Etude Switch-ER : switch EFV pour RAL</vt:lpstr>
      <vt:lpstr>Présentation PowerPoint</vt:lpstr>
      <vt:lpstr>Etude Switch-ER : switch EFV pour RAL</vt:lpstr>
      <vt:lpstr>Etude Switch-ER : switch EFV pour RAL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Utilisateur</cp:lastModifiedBy>
  <cp:revision>62</cp:revision>
  <dcterms:created xsi:type="dcterms:W3CDTF">2014-11-21T07:46:40Z</dcterms:created>
  <dcterms:modified xsi:type="dcterms:W3CDTF">2015-09-23T18:57:54Z</dcterms:modified>
</cp:coreProperties>
</file>