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9" r:id="rId2"/>
    <p:sldId id="257" r:id="rId3"/>
    <p:sldId id="258" r:id="rId4"/>
    <p:sldId id="264" r:id="rId5"/>
    <p:sldId id="268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FFFF"/>
    <a:srgbClr val="DDDDDD"/>
    <a:srgbClr val="000066"/>
    <a:srgbClr val="FFA86D"/>
    <a:srgbClr val="FF6600"/>
    <a:srgbClr val="9900CC"/>
    <a:srgbClr val="660066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20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16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39DAFA-D9D2-4F31-8C19-D80CFA575871}" type="datetimeFigureOut">
              <a:rPr lang="fr-FR"/>
              <a:pPr>
                <a:defRPr/>
              </a:pPr>
              <a:t>23/09/2015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BCFAF4-5404-4474-A41E-DE62A64537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80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94" tIns="46147" rIns="92294" bIns="46147"/>
          <a:lstStyle/>
          <a:p>
            <a:pPr defTabSz="92224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614739" y="8424864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74" tIns="42486" rIns="84974" bIns="42486" anchor="b"/>
          <a:lstStyle/>
          <a:p>
            <a:pPr algn="r" defTabSz="850817"/>
            <a:fld id="{73989024-23CD-4CC7-A8E7-0F087C877EBA}" type="slidenum">
              <a:rPr lang="fr-FR" sz="1200">
                <a:latin typeface="Calibri" pitchFamily="34" charset="0"/>
              </a:rPr>
              <a:pPr algn="r" defTabSz="850817"/>
              <a:t>1</a:t>
            </a:fld>
            <a:endParaRPr lang="fr-FR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Switch pour schéma avec RAL</a:t>
            </a:r>
            <a:endParaRPr lang="en-GB" sz="3200" dirty="0" smtClean="0">
              <a:ea typeface="ＭＳ Ｐゴシック" pitchFamily="34" charset="-128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canadienne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CHEER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Montréal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EASIER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SWITCHMRK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SPIRAL</a:t>
            </a:r>
            <a:endParaRPr lang="fr-FR" sz="28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fr-FR" sz="2800" b="1" smtClean="0">
                <a:latin typeface="+mj-lt"/>
                <a:ea typeface="ＭＳ Ｐゴシック" pitchFamily="34" charset="-128"/>
              </a:rPr>
              <a:t>Switch ER</a:t>
            </a:r>
            <a:endParaRPr lang="fr-FR" sz="2800" b="1" dirty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8729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ea typeface="ＭＳ Ｐゴシック" pitchFamily="34" charset="-128"/>
              </a:rPr>
              <a:t>Etude </a:t>
            </a:r>
            <a:r>
              <a:rPr lang="fr-FR" sz="3600" dirty="0" err="1" smtClean="0">
                <a:ea typeface="ＭＳ Ｐゴシック" pitchFamily="34" charset="-128"/>
              </a:rPr>
              <a:t>Switch-ER</a:t>
            </a:r>
            <a:r>
              <a:rPr lang="fr-FR" sz="3600" dirty="0" smtClean="0">
                <a:ea typeface="ＭＳ Ｐゴシック" pitchFamily="34" charset="-128"/>
              </a:rPr>
              <a:t> : </a:t>
            </a:r>
            <a:r>
              <a:rPr lang="fr-FR" sz="3600" dirty="0" err="1" smtClean="0">
                <a:ea typeface="ＭＳ Ｐゴシック" pitchFamily="34" charset="-128"/>
              </a:rPr>
              <a:t>switch</a:t>
            </a:r>
            <a:r>
              <a:rPr lang="fr-FR" sz="3600" dirty="0" smtClean="0">
                <a:ea typeface="ＭＳ Ｐゴシック" pitchFamily="34" charset="-128"/>
              </a:rPr>
              <a:t> EFV pour RAL</a:t>
            </a:r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019425" y="3213100"/>
            <a:ext cx="4064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42423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0836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41630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30675" y="2219979"/>
            <a:ext cx="1722438" cy="82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RAL 400 mg BID </a:t>
            </a:r>
            <a:b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EFV placebo </a:t>
            </a:r>
            <a:b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+ 2 INTI</a:t>
            </a:r>
            <a:endParaRPr lang="fr-FR" sz="1600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5888957" y="2717800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5917532" y="3724275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79" name="Text Box 35"/>
          <p:cNvSpPr txBox="1">
            <a:spLocks noChangeArrowheads="1"/>
          </p:cNvSpPr>
          <p:nvPr/>
        </p:nvSpPr>
        <p:spPr bwMode="auto">
          <a:xfrm>
            <a:off x="5364163" y="4267200"/>
            <a:ext cx="38560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        </a:t>
            </a: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24 weeks      	                48 weeks</a:t>
            </a:r>
          </a:p>
          <a:p>
            <a:pPr algn="ctr">
              <a:lnSpc>
                <a:spcPct val="85000"/>
              </a:lnSpc>
            </a:pP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   Primary Endpoint 	       Secondary Endpoint</a:t>
            </a: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	</a:t>
            </a:r>
          </a:p>
        </p:txBody>
      </p:sp>
      <p:sp>
        <p:nvSpPr>
          <p:cNvPr id="7180" name="AutoShape 32"/>
          <p:cNvSpPr>
            <a:spLocks noChangeArrowheads="1"/>
          </p:cNvSpPr>
          <p:nvPr/>
        </p:nvSpPr>
        <p:spPr bwMode="auto">
          <a:xfrm>
            <a:off x="4025900" y="4202113"/>
            <a:ext cx="88900" cy="119062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1" name="AutoShape 33"/>
          <p:cNvSpPr>
            <a:spLocks noChangeArrowheads="1"/>
          </p:cNvSpPr>
          <p:nvPr/>
        </p:nvSpPr>
        <p:spPr bwMode="auto">
          <a:xfrm>
            <a:off x="8242300" y="4200525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2" name="AutoShape 34"/>
          <p:cNvSpPr>
            <a:spLocks noChangeArrowheads="1"/>
          </p:cNvSpPr>
          <p:nvPr/>
        </p:nvSpPr>
        <p:spPr bwMode="auto">
          <a:xfrm>
            <a:off x="6151563" y="4191000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4043363" y="4256088"/>
            <a:ext cx="42640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3416612" y="232410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29</a:t>
            </a:r>
            <a:endParaRPr lang="fr-FR" sz="16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3403912" y="3717925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24</a:t>
            </a:r>
            <a:endParaRPr lang="fr-FR" sz="16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130675" y="3208338"/>
            <a:ext cx="1722438" cy="82391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EFV 600 mg QD </a:t>
            </a:r>
            <a:b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RAL placebo </a:t>
            </a:r>
            <a:b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+ 2 INTI</a:t>
            </a:r>
            <a:endParaRPr lang="fr-FR" sz="1600" b="1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  <a:endParaRPr lang="fr-F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90" name="Connecteur droit 66"/>
          <p:cNvCxnSpPr>
            <a:cxnSpLocks noChangeShapeType="1"/>
          </p:cNvCxnSpPr>
          <p:nvPr/>
        </p:nvCxnSpPr>
        <p:spPr bwMode="auto">
          <a:xfrm rot="5400000">
            <a:off x="3085307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91" name="Oval 170"/>
          <p:cNvSpPr>
            <a:spLocks noChangeArrowheads="1"/>
          </p:cNvSpPr>
          <p:nvPr/>
        </p:nvSpPr>
        <p:spPr bwMode="auto">
          <a:xfrm>
            <a:off x="2514600" y="12382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Double aveugle</a:t>
            </a: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Crossover</a:t>
            </a:r>
            <a:endParaRPr lang="fr-FR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4" name="Espace réservé du contenu 2"/>
          <p:cNvSpPr>
            <a:spLocks/>
          </p:cNvSpPr>
          <p:nvPr/>
        </p:nvSpPr>
        <p:spPr bwMode="auto">
          <a:xfrm>
            <a:off x="34925" y="4733926"/>
            <a:ext cx="9040813" cy="153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fr-FR" sz="1600" dirty="0" smtClean="0">
                <a:solidFill>
                  <a:srgbClr val="000066"/>
                </a:solidFill>
              </a:rPr>
              <a:t>Critère principal de jugement : préférence du patient pour le 1</a:t>
            </a:r>
            <a:r>
              <a:rPr lang="fr-FR" sz="1600" baseline="30000" dirty="0" smtClean="0">
                <a:solidFill>
                  <a:srgbClr val="000066"/>
                </a:solidFill>
              </a:rPr>
              <a:t>er</a:t>
            </a:r>
            <a:r>
              <a:rPr lang="fr-FR" sz="1600" dirty="0" smtClean="0">
                <a:solidFill>
                  <a:srgbClr val="000066"/>
                </a:solidFill>
              </a:rPr>
              <a:t> ou le 2</a:t>
            </a:r>
            <a:r>
              <a:rPr lang="fr-FR" sz="1600" baseline="30000" dirty="0" smtClean="0">
                <a:solidFill>
                  <a:srgbClr val="000066"/>
                </a:solidFill>
              </a:rPr>
              <a:t>nd</a:t>
            </a:r>
            <a:r>
              <a:rPr lang="fr-FR" sz="1600" dirty="0" smtClean="0">
                <a:solidFill>
                  <a:srgbClr val="000066"/>
                </a:solidFill>
              </a:rPr>
              <a:t> traitement, évaluée par questionnaire à S12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dirty="0" smtClean="0">
                <a:solidFill>
                  <a:srgbClr val="000066"/>
                </a:solidFill>
              </a:rPr>
              <a:t>Questionnaires standardisés : anxiété et dépression, somnolence diurne, </a:t>
            </a:r>
            <a:br>
              <a:rPr lang="fr-FR" sz="1600" dirty="0" smtClean="0">
                <a:solidFill>
                  <a:srgbClr val="000066"/>
                </a:solidFill>
              </a:rPr>
            </a:br>
            <a:r>
              <a:rPr lang="fr-FR" sz="1600" dirty="0" smtClean="0">
                <a:solidFill>
                  <a:srgbClr val="000066"/>
                </a:solidFill>
              </a:rPr>
              <a:t>qualité du sommeil et satisfaction du traitement (</a:t>
            </a:r>
            <a:r>
              <a:rPr lang="fr-FR" sz="1600" dirty="0" err="1" smtClean="0">
                <a:solidFill>
                  <a:srgbClr val="000066"/>
                </a:solidFill>
              </a:rPr>
              <a:t>HIVTSQc</a:t>
            </a:r>
            <a:r>
              <a:rPr lang="fr-FR" sz="1600" dirty="0" smtClean="0">
                <a:solidFill>
                  <a:srgbClr val="000066"/>
                </a:solidFill>
              </a:rPr>
              <a:t>)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dirty="0" smtClean="0">
                <a:solidFill>
                  <a:srgbClr val="000066"/>
                </a:solidFill>
                <a:ea typeface="ＭＳ Ｐゴシック" pitchFamily="34" charset="-128"/>
              </a:rPr>
              <a:t>Dosages plasmatiques des ARV : à J1 et à la fin de chaque phase de traitement</a:t>
            </a:r>
            <a:endParaRPr lang="fr-FR" sz="1600" dirty="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7198" name="AutoShape 162"/>
          <p:cNvSpPr>
            <a:spLocks noChangeArrowheads="1"/>
          </p:cNvSpPr>
          <p:nvPr/>
        </p:nvSpPr>
        <p:spPr bwMode="auto">
          <a:xfrm>
            <a:off x="138879" y="2480984"/>
            <a:ext cx="2857552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57 Adultes VIH+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Traitement stable EFV + 2 INTI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Pas de symptômes </a:t>
            </a:r>
            <a:b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</a:br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du SNC liés à EFV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ARN VIH &lt; 50 c/ml &gt; 3 mois</a:t>
            </a:r>
            <a:endParaRPr lang="fr-FR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:1481-7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38" name="Oval 109"/>
          <p:cNvSpPr>
            <a:spLocks noChangeArrowheads="1"/>
          </p:cNvSpPr>
          <p:nvPr/>
        </p:nvSpPr>
        <p:spPr bwMode="auto">
          <a:xfrm>
            <a:off x="5899150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Oval 110"/>
          <p:cNvSpPr>
            <a:spLocks noChangeArrowheads="1"/>
          </p:cNvSpPr>
          <p:nvPr/>
        </p:nvSpPr>
        <p:spPr bwMode="auto">
          <a:xfrm>
            <a:off x="8029575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02" name="Line 172"/>
          <p:cNvSpPr>
            <a:spLocks noChangeShapeType="1"/>
          </p:cNvSpPr>
          <p:nvPr/>
        </p:nvSpPr>
        <p:spPr bwMode="auto">
          <a:xfrm>
            <a:off x="6196013" y="1811338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3" name="Line 172"/>
          <p:cNvSpPr>
            <a:spLocks noChangeShapeType="1"/>
          </p:cNvSpPr>
          <p:nvPr/>
        </p:nvSpPr>
        <p:spPr bwMode="auto">
          <a:xfrm>
            <a:off x="8296275" y="1876425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519862" y="2236921"/>
            <a:ext cx="1722438" cy="8244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  <a:t>EFV 600 mg QD </a:t>
            </a:r>
            <a:br>
              <a:rPr lang="fr-F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fr-F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  <a:t>+ RAL placebo </a:t>
            </a:r>
            <a:br>
              <a:rPr lang="fr-F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fr-F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  <a:t>+ 2 INTI</a:t>
            </a:r>
            <a:endParaRPr lang="fr-FR" sz="1600" b="1">
              <a:ln>
                <a:solidFill>
                  <a:srgbClr val="FF6600"/>
                </a:solidFill>
              </a:ln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6519862" y="3225280"/>
            <a:ext cx="1722438" cy="823912"/>
          </a:xfrm>
          <a:prstGeom prst="rect">
            <a:avLst/>
          </a:prstGeom>
          <a:solidFill>
            <a:srgbClr val="FFA86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smtClean="0">
                <a:latin typeface="+mj-lt"/>
                <a:ea typeface="Times New Roman" pitchFamily="-65" charset="0"/>
                <a:cs typeface="Times New Roman" pitchFamily="-65" charset="0"/>
              </a:rPr>
              <a:t>RAL 400 mg BID </a:t>
            </a:r>
            <a:br>
              <a:rPr lang="fr-FR" sz="1600" b="1" smtClean="0"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fr-FR" sz="1600" b="1" smtClean="0">
                <a:latin typeface="+mj-lt"/>
                <a:ea typeface="Times New Roman" pitchFamily="-65" charset="0"/>
                <a:cs typeface="Times New Roman" pitchFamily="-65" charset="0"/>
              </a:rPr>
              <a:t>+ EFV placebo  </a:t>
            </a:r>
            <a:br>
              <a:rPr lang="fr-FR" sz="1600" b="1" smtClean="0"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fr-FR" sz="1600" b="1" smtClean="0">
                <a:latin typeface="+mj-lt"/>
                <a:ea typeface="Times New Roman" pitchFamily="-65" charset="0"/>
                <a:cs typeface="Times New Roman" pitchFamily="-65" charset="0"/>
              </a:rPr>
              <a:t>+ 2 INTI</a:t>
            </a:r>
            <a:endParaRPr lang="fr-FR" sz="1600" b="1"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31" name="AutoShape 162"/>
          <p:cNvSpPr>
            <a:spLocks noChangeArrowheads="1"/>
          </p:cNvSpPr>
          <p:nvPr/>
        </p:nvSpPr>
        <p:spPr bwMode="auto">
          <a:xfrm>
            <a:off x="1" y="6570663"/>
            <a:ext cx="935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SWITCH-ER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595424" y="1238250"/>
            <a:ext cx="675761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l’inclusion, devenir et résultats</a:t>
            </a:r>
            <a:endParaRPr lang="fr-F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1" y="6570663"/>
            <a:ext cx="935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SWITCH-ER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79043"/>
              </p:ext>
            </p:extLst>
          </p:nvPr>
        </p:nvGraphicFramePr>
        <p:xfrm>
          <a:off x="271145" y="1648093"/>
          <a:ext cx="8632965" cy="4511040"/>
        </p:xfrm>
        <a:graphic>
          <a:graphicData uri="http://schemas.openxmlformats.org/drawingml/2006/table">
            <a:tbl>
              <a:tblPr/>
              <a:tblGrid>
                <a:gridCol w="4830446"/>
                <a:gridCol w="1937729"/>
                <a:gridCol w="1864790"/>
              </a:tblGrid>
              <a:tr h="56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EFV 1</a:t>
                      </a:r>
                      <a:r>
                        <a:rPr lang="fr-FR" sz="1600" b="1" baseline="30000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er</a:t>
                      </a:r>
                    </a:p>
                    <a:p>
                      <a:pPr algn="ctr"/>
                      <a:r>
                        <a:rPr lang="fr-FR" sz="1600" b="1" baseline="0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n = 24</a:t>
                      </a:r>
                      <a:endParaRPr lang="fr-FR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RAL 1</a:t>
                      </a:r>
                      <a:r>
                        <a:rPr lang="fr-FR" sz="1600" b="1" baseline="30000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er</a:t>
                      </a:r>
                    </a:p>
                    <a:p>
                      <a:pPr algn="ctr"/>
                      <a:r>
                        <a:rPr lang="fr-FR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n = 29</a:t>
                      </a:r>
                      <a:endParaRPr lang="fr-FR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Age médian, années</a:t>
                      </a: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47</a:t>
                      </a: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48</a:t>
                      </a: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Durée médiane infection VIH, années</a:t>
                      </a: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13,2</a:t>
                      </a: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8,8</a:t>
                      </a: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ARN VIH </a:t>
                      </a:r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&lt; 50 copies/ml</a:t>
                      </a: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100 %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100 %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597</a:t>
                      </a: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637</a:t>
                      </a: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Durée médiane sous EFV, années (IQR)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3,4 (1,8 – 7,6)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INTI  : TDF + FTC / ABC + 3TC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37,5 % / 54,2 %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69 % / 27,6 %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1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Concentration plasmatique EFV (ng/ml), median (IQR)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1 894 </a:t>
                      </a:r>
                    </a:p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(1 378 – 2 438)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2 182 </a:t>
                      </a:r>
                    </a:p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(1 522 – 2 616)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Retrait du consentement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4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2898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Préférence du patient à S4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Préfère EFV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7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5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Préfére RAL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9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13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Pas de préférence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11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:1481-7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Etude </a:t>
            </a:r>
            <a:r>
              <a:rPr kumimoji="0" lang="fr-FR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Switch-ER</a:t>
            </a:r>
            <a:r>
              <a:rPr kumimoji="0" lang="fr-F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: </a:t>
            </a:r>
            <a:r>
              <a:rPr kumimoji="0" lang="fr-FR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switch</a:t>
            </a:r>
            <a:r>
              <a:rPr kumimoji="0" lang="fr-F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EFV pour 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44829"/>
            <a:ext cx="9093200" cy="5649912"/>
          </a:xfrm>
        </p:spPr>
        <p:txBody>
          <a:bodyPr/>
          <a:lstStyle/>
          <a:p>
            <a:pPr>
              <a:lnSpc>
                <a:spcPts val="2000"/>
              </a:lnSpc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fr-FR" sz="2400" b="1" dirty="0" smtClean="0">
                <a:latin typeface="+mj-lt"/>
              </a:rPr>
              <a:t>Q</a:t>
            </a:r>
            <a:r>
              <a:rPr lang="fr-FR" sz="2400" b="1" dirty="0" smtClean="0"/>
              <a:t>uestionnaire </a:t>
            </a:r>
            <a:r>
              <a:rPr lang="fr-FR" sz="2400" b="1" dirty="0" err="1" smtClean="0">
                <a:latin typeface="+mj-lt"/>
              </a:rPr>
              <a:t>HIVTSQc</a:t>
            </a:r>
            <a:r>
              <a:rPr lang="fr-FR" sz="2400" b="1" dirty="0" smtClean="0">
                <a:latin typeface="+mj-lt"/>
              </a:rPr>
              <a:t> (satisfaction du traitement)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1800" dirty="0" smtClean="0"/>
              <a:t>Les patients du groupe RAL étaient plus satisfaits avec RAL que avec EFV    </a:t>
            </a:r>
            <a:br>
              <a:rPr lang="fr-FR" sz="1800" dirty="0" smtClean="0"/>
            </a:br>
            <a:r>
              <a:rPr lang="fr-FR" sz="1800" dirty="0" smtClean="0"/>
              <a:t>(p = 0,002) </a:t>
            </a:r>
            <a:br>
              <a:rPr lang="fr-FR" sz="1800" dirty="0" smtClean="0"/>
            </a:br>
            <a:endParaRPr lang="fr-FR" sz="3200" b="1" dirty="0" smtClean="0">
              <a:latin typeface="+mj-lt"/>
            </a:endParaRPr>
          </a:p>
          <a:p>
            <a:pPr>
              <a:lnSpc>
                <a:spcPts val="2000"/>
              </a:lnSpc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fr-FR" sz="2400" b="1" dirty="0" smtClean="0">
                <a:latin typeface="+mj-lt"/>
              </a:rPr>
              <a:t>Anxiété, dépression et évaluation du sommeil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1800" dirty="0" smtClean="0"/>
              <a:t>Pas de différences significatives pour la dépression ou la qualité du sommeil entre les 2 groupes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1800" dirty="0" smtClean="0"/>
              <a:t>Score d’anxiété et de stress significativement plus bas avec RAL </a:t>
            </a:r>
            <a:br>
              <a:rPr lang="fr-FR" sz="1800" dirty="0" smtClean="0"/>
            </a:br>
            <a:r>
              <a:rPr lang="fr-FR" sz="1800" dirty="0" smtClean="0"/>
              <a:t>(p = 0,04 et 0,03, respectivement)</a:t>
            </a:r>
            <a:br>
              <a:rPr lang="fr-FR" sz="1800" dirty="0" smtClean="0"/>
            </a:br>
            <a:endParaRPr lang="fr-FR" sz="1200" dirty="0" smtClean="0"/>
          </a:p>
          <a:p>
            <a:pPr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2400" b="1" dirty="0" smtClean="0">
                <a:latin typeface="+mj-lt"/>
              </a:rPr>
              <a:t>Tolérance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1800" dirty="0" smtClean="0"/>
              <a:t>Evénement indésirable grave, n = 1, non lié au traitement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1800" dirty="0" smtClean="0"/>
              <a:t>Taux des lipides significativement plus bas avec RAL que avec EFV</a:t>
            </a:r>
            <a:endParaRPr lang="fr-FR" sz="4400" dirty="0" smtClean="0"/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fr-FR" dirty="0" smtClean="0"/>
              <a:t>Cholestérol total (modification médiane : - 0,4 </a:t>
            </a:r>
            <a:r>
              <a:rPr lang="fr-FR" dirty="0" err="1" smtClean="0"/>
              <a:t>mmol</a:t>
            </a:r>
            <a:r>
              <a:rPr lang="fr-FR" dirty="0" smtClean="0"/>
              <a:t>/l ; IQR : - 0,9 ; - 0,1 ; p &lt; 0,0001)</a:t>
            </a:r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fr-FR" dirty="0" smtClean="0"/>
              <a:t>LDL-cholestérol (modification médiane : - 0,2 </a:t>
            </a:r>
            <a:r>
              <a:rPr lang="fr-FR" dirty="0" err="1" smtClean="0"/>
              <a:t>mmol</a:t>
            </a:r>
            <a:r>
              <a:rPr lang="fr-FR" dirty="0" smtClean="0"/>
              <a:t>/l ; IQR : - 0,6 ; - 0,2 ; p = 0,004)</a:t>
            </a:r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fr-FR" dirty="0" smtClean="0"/>
              <a:t>HDL-cholestérol (modification médiane : - 0,1 </a:t>
            </a:r>
            <a:r>
              <a:rPr lang="fr-FR" dirty="0" err="1" smtClean="0"/>
              <a:t>mmol</a:t>
            </a:r>
            <a:r>
              <a:rPr lang="fr-FR" dirty="0" smtClean="0"/>
              <a:t>/l ; IQR : - 0,2 ; 0 ; p = 0,005)</a:t>
            </a:r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fr-FR" dirty="0" smtClean="0"/>
              <a:t>Triglycérides (modification médiane : - 0,2 </a:t>
            </a:r>
            <a:r>
              <a:rPr lang="fr-FR" dirty="0" err="1" smtClean="0"/>
              <a:t>mmol</a:t>
            </a:r>
            <a:r>
              <a:rPr lang="fr-FR" dirty="0" smtClean="0"/>
              <a:t>/l ; IQR : - 0,6 ; 0,1 ; p = 0,036)</a:t>
            </a:r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fr-FR" dirty="0" smtClean="0"/>
              <a:t>Rapport </a:t>
            </a:r>
            <a:r>
              <a:rPr lang="fr-FR" dirty="0" err="1" smtClean="0"/>
              <a:t>HDL:cholestérol</a:t>
            </a:r>
            <a:r>
              <a:rPr lang="fr-FR" dirty="0" smtClean="0"/>
              <a:t> total (modification médiane : - 0,1 ; IQR : - 0,4 ; 0,3 ; p = 1)</a:t>
            </a:r>
            <a:endParaRPr lang="fr-FR" sz="1100" dirty="0" smtClean="0"/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endParaRPr lang="fr-FR" sz="1200" dirty="0" smtClean="0"/>
          </a:p>
          <a:p>
            <a:pPr>
              <a:lnSpc>
                <a:spcPts val="2000"/>
              </a:lnSpc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fr-FR" sz="2400" b="1" dirty="0" smtClean="0">
                <a:latin typeface="+mj-lt"/>
              </a:rPr>
              <a:t>Pas de rebond virologique après 3 mois de suivi</a:t>
            </a:r>
          </a:p>
        </p:txBody>
      </p:sp>
      <p:sp>
        <p:nvSpPr>
          <p:cNvPr id="9219" name="AutoShape 162"/>
          <p:cNvSpPr>
            <a:spLocks noChangeArrowheads="1"/>
          </p:cNvSpPr>
          <p:nvPr/>
        </p:nvSpPr>
        <p:spPr bwMode="auto">
          <a:xfrm>
            <a:off x="1" y="6570663"/>
            <a:ext cx="935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SWITCH-ER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:1481-7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600" dirty="0" smtClean="0">
                <a:ea typeface="ＭＳ Ｐゴシック" pitchFamily="34" charset="-128"/>
              </a:rPr>
              <a:t>Etude </a:t>
            </a:r>
            <a:r>
              <a:rPr lang="fr-FR" sz="3600" dirty="0" err="1" smtClean="0">
                <a:ea typeface="ＭＳ Ｐゴシック" pitchFamily="34" charset="-128"/>
              </a:rPr>
              <a:t>Switch-ER</a:t>
            </a:r>
            <a:r>
              <a:rPr lang="fr-FR" sz="3600" dirty="0" smtClean="0">
                <a:ea typeface="ＭＳ Ｐゴシック" pitchFamily="34" charset="-128"/>
              </a:rPr>
              <a:t> : </a:t>
            </a:r>
            <a:r>
              <a:rPr lang="fr-FR" sz="3600" dirty="0" err="1" smtClean="0">
                <a:ea typeface="ＭＳ Ｐゴシック" pitchFamily="34" charset="-128"/>
              </a:rPr>
              <a:t>switch</a:t>
            </a:r>
            <a:r>
              <a:rPr lang="fr-FR" sz="3600" dirty="0" smtClean="0">
                <a:ea typeface="ＭＳ Ｐゴシック" pitchFamily="34" charset="-128"/>
              </a:rPr>
              <a:t> EFV pour 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22320"/>
            <a:ext cx="8794877" cy="530383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fr-FR" sz="2800" b="1" dirty="0" smtClean="0">
                <a:latin typeface="+mj-lt"/>
              </a:rPr>
              <a:t>Résumé</a:t>
            </a:r>
            <a:r>
              <a:rPr lang="fr-FR" sz="2400" b="1" dirty="0" smtClean="0">
                <a:latin typeface="+mj-lt"/>
              </a:rPr>
              <a:t/>
            </a:r>
            <a:br>
              <a:rPr lang="fr-FR" sz="2400" b="1" dirty="0" smtClean="0">
                <a:latin typeface="+mj-lt"/>
              </a:rPr>
            </a:br>
            <a:endParaRPr lang="fr-FR" b="1" dirty="0" smtClean="0"/>
          </a:p>
          <a:p>
            <a:pPr lvl="1"/>
            <a:r>
              <a:rPr lang="fr-FR" sz="2000" dirty="0" smtClean="0"/>
              <a:t>La moitié des patients sous un traitement stable avec EFV préféraient le </a:t>
            </a:r>
            <a:r>
              <a:rPr lang="fr-FR" sz="2000" dirty="0" err="1" smtClean="0"/>
              <a:t>switch</a:t>
            </a:r>
            <a:r>
              <a:rPr lang="fr-FR" sz="2000" dirty="0" smtClean="0"/>
              <a:t> pour RAL, après exposition en double-aveugle à RAL pendant 2 semaines</a:t>
            </a:r>
          </a:p>
          <a:p>
            <a:pPr lvl="1"/>
            <a:r>
              <a:rPr lang="fr-FR" sz="2000" dirty="0" smtClean="0"/>
              <a:t>La substitution de EFV pour RAL améliorait significativement les lipides, les scores de stress et d’anxiété</a:t>
            </a:r>
          </a:p>
          <a:p>
            <a:pPr lvl="1"/>
            <a:r>
              <a:rPr lang="fr-FR" sz="2000" dirty="0" smtClean="0"/>
              <a:t>A la fin de l’étude, 51 % des patients </a:t>
            </a:r>
            <a:r>
              <a:rPr lang="fr-FR" sz="2000" dirty="0" err="1" smtClean="0"/>
              <a:t>switchent</a:t>
            </a:r>
            <a:r>
              <a:rPr lang="fr-FR" sz="2000" dirty="0" smtClean="0"/>
              <a:t> pour RAL</a:t>
            </a:r>
          </a:p>
          <a:p>
            <a:pPr lvl="1"/>
            <a:r>
              <a:rPr lang="fr-FR" sz="2000" dirty="0" smtClean="0"/>
              <a:t>Limites de l’étude</a:t>
            </a:r>
          </a:p>
          <a:p>
            <a:pPr lvl="2"/>
            <a:r>
              <a:rPr lang="fr-FR" sz="1800" dirty="0" smtClean="0"/>
              <a:t>Faible nombre de patients</a:t>
            </a:r>
          </a:p>
          <a:p>
            <a:pPr lvl="2"/>
            <a:r>
              <a:rPr lang="fr-FR" sz="1800" dirty="0" smtClean="0"/>
              <a:t>Peu de femmes</a:t>
            </a:r>
          </a:p>
          <a:p>
            <a:pPr lvl="2"/>
            <a:r>
              <a:rPr lang="fr-FR" sz="1800" dirty="0" smtClean="0"/>
              <a:t>Exclusion des patients ne tolérant pas EFV</a:t>
            </a:r>
            <a:endParaRPr lang="fr-FR" sz="1800" dirty="0"/>
          </a:p>
        </p:txBody>
      </p:sp>
      <p:sp>
        <p:nvSpPr>
          <p:cNvPr id="9219" name="AutoShape 162"/>
          <p:cNvSpPr>
            <a:spLocks noChangeArrowheads="1"/>
          </p:cNvSpPr>
          <p:nvPr/>
        </p:nvSpPr>
        <p:spPr bwMode="auto">
          <a:xfrm>
            <a:off x="0" y="6570663"/>
            <a:ext cx="936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SWITCH-ER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:1481-7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600" dirty="0" smtClean="0">
                <a:ea typeface="ＭＳ Ｐゴシック" pitchFamily="34" charset="-128"/>
              </a:rPr>
              <a:t>Etude </a:t>
            </a:r>
            <a:r>
              <a:rPr lang="fr-FR" sz="3600" dirty="0" err="1" smtClean="0">
                <a:ea typeface="ＭＳ Ｐゴシック" pitchFamily="34" charset="-128"/>
              </a:rPr>
              <a:t>Switch-ER</a:t>
            </a:r>
            <a:r>
              <a:rPr lang="fr-FR" sz="3600" dirty="0" smtClean="0">
                <a:ea typeface="ＭＳ Ｐゴシック" pitchFamily="34" charset="-128"/>
              </a:rPr>
              <a:t> : </a:t>
            </a:r>
            <a:r>
              <a:rPr lang="fr-FR" sz="3600" dirty="0" err="1" smtClean="0">
                <a:ea typeface="ＭＳ Ｐゴシック" pitchFamily="34" charset="-128"/>
              </a:rPr>
              <a:t>switch</a:t>
            </a:r>
            <a:r>
              <a:rPr lang="fr-FR" sz="3600" dirty="0" smtClean="0">
                <a:ea typeface="ＭＳ Ｐゴシック" pitchFamily="34" charset="-128"/>
              </a:rPr>
              <a:t> EFV pour RAL</a:t>
            </a:r>
          </a:p>
        </p:txBody>
      </p:sp>
    </p:spTree>
    <p:extLst>
      <p:ext uri="{BB962C8B-B14F-4D97-AF65-F5344CB8AC3E}">
        <p14:creationId xmlns:p14="http://schemas.microsoft.com/office/powerpoint/2010/main" val="17170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6816</TotalTime>
  <Words>299</Words>
  <Application>Microsoft Office PowerPoint</Application>
  <PresentationFormat>Affichage à l'écran (4:3)</PresentationFormat>
  <Paragraphs>107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ARV_trials_2015</vt:lpstr>
      <vt:lpstr>Switch pour schéma avec RAL</vt:lpstr>
      <vt:lpstr>Etude Switch-ER : switch EFV pour RAL</vt:lpstr>
      <vt:lpstr>Présentation PowerPoint</vt:lpstr>
      <vt:lpstr>Etude Switch-ER : switch EFV pour RAL</vt:lpstr>
      <vt:lpstr>Etude Switch-ER : switch EFV pour RAL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62</cp:revision>
  <dcterms:created xsi:type="dcterms:W3CDTF">2014-11-21T07:46:40Z</dcterms:created>
  <dcterms:modified xsi:type="dcterms:W3CDTF">2015-09-23T18:57:54Z</dcterms:modified>
</cp:coreProperties>
</file>