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5" r:id="rId2"/>
    <p:sldId id="298" r:id="rId3"/>
    <p:sldId id="299" r:id="rId4"/>
    <p:sldId id="300" r:id="rId5"/>
    <p:sldId id="324" r:id="rId6"/>
    <p:sldId id="301" r:id="rId7"/>
    <p:sldId id="326" r:id="rId8"/>
    <p:sldId id="302" r:id="rId9"/>
  </p:sldIdLst>
  <p:sldSz cx="9144000" cy="6858000" type="screen4x3"/>
  <p:notesSz cx="6759575" cy="9867900"/>
  <p:custDataLst>
    <p:tags r:id="rId11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13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19" clrIdx="0"/>
  <p:cmAuthor id="2" name="anton" initials="a" lastIdx="7" clrIdx="1"/>
  <p:cmAuthor id="3" name="anton Pozniak" initials="aP" lastIdx="1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CC3300"/>
    <a:srgbClr val="6338A2"/>
    <a:srgbClr val="CC99FF"/>
    <a:srgbClr val="008000"/>
    <a:srgbClr val="F66900"/>
    <a:srgbClr val="BFBFBF"/>
    <a:srgbClr val="FF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9" autoAdjust="0"/>
    <p:restoredTop sz="99784" autoAdjust="0"/>
  </p:normalViewPr>
  <p:slideViewPr>
    <p:cSldViewPr snapToGrid="0" showGuides="1">
      <p:cViewPr>
        <p:scale>
          <a:sx n="100" d="100"/>
          <a:sy n="100" d="100"/>
        </p:scale>
        <p:origin x="-1860" y="-372"/>
      </p:cViewPr>
      <p:guideLst>
        <p:guide orient="horz" pos="1913"/>
        <p:guide orient="horz"/>
        <p:guide pos="288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128" y="-120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2441312287208"/>
          <c:y val="2.43048651306394E-2"/>
          <c:w val="0.86887505363933004"/>
          <c:h val="0.68732656528582603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HIV-1 RNA, c/mL</c:v>
                </c:pt>
              </c:strCache>
            </c:strRef>
          </c:tx>
          <c:spPr>
            <a:ln w="25400">
              <a:solidFill>
                <a:srgbClr val="C00000"/>
              </a:solidFill>
            </a:ln>
            <a:effectLst/>
          </c:spPr>
          <c:marker>
            <c:symbol val="diamond"/>
            <c:size val="8"/>
            <c:spPr>
              <a:solidFill>
                <a:srgbClr val="C00000"/>
              </a:solidFill>
              <a:ln w="15875">
                <a:solidFill>
                  <a:srgbClr val="C00000"/>
                </a:solidFill>
              </a:ln>
            </c:spPr>
          </c:marker>
          <c:dLbls>
            <c:dLbl>
              <c:idx val="0"/>
              <c:layout>
                <c:manualLayout>
                  <c:x val="-2.8743154640435201E-2"/>
                  <c:y val="6.0224670770843002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</a:t>
                    </a:r>
                    <a:r>
                      <a:rPr lang="en-US" sz="1400" dirty="0"/>
                      <a:t>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31-466E-B118-94766DAFB890}"/>
                </c:ext>
              </c:extLst>
            </c:dLbl>
            <c:dLbl>
              <c:idx val="1"/>
              <c:layout>
                <c:manualLayout>
                  <c:x val="-2.8743154640435201E-2"/>
                  <c:y val="6.0224670770843002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31-466E-B118-94766DAFB890}"/>
                </c:ext>
              </c:extLst>
            </c:dLbl>
            <c:dLbl>
              <c:idx val="2"/>
              <c:layout>
                <c:manualLayout>
                  <c:x val="-2.73744329908907E-2"/>
                  <c:y val="6.0224670770843002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31-466E-B118-94766DAFB890}"/>
                </c:ext>
              </c:extLst>
            </c:dLbl>
            <c:dLbl>
              <c:idx val="3"/>
              <c:layout>
                <c:manualLayout>
                  <c:x val="-3.1480597939524298E-2"/>
                  <c:y val="6.0224670770843002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31-466E-B118-94766DAFB890}"/>
                </c:ext>
              </c:extLst>
            </c:dLbl>
            <c:dLbl>
              <c:idx val="4"/>
              <c:layout>
                <c:manualLayout>
                  <c:x val="-2.8743154640435298E-2"/>
                  <c:y val="6.0224670770843002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31-466E-B118-94766DAFB890}"/>
                </c:ext>
              </c:extLst>
            </c:dLbl>
            <c:dLbl>
              <c:idx val="5"/>
              <c:layout>
                <c:manualLayout>
                  <c:x val="-3.1480597939524298E-2"/>
                  <c:y val="5.9755544525971503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31-466E-B118-94766DAFB890}"/>
                </c:ext>
              </c:extLst>
            </c:dLbl>
            <c:dLbl>
              <c:idx val="6"/>
              <c:layout>
                <c:manualLayout>
                  <c:x val="-5.4748865981781497E-2"/>
                  <c:y val="-5.66445306199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31-466E-B118-94766DAFB890}"/>
                </c:ext>
              </c:extLst>
            </c:dLbl>
            <c:dLbl>
              <c:idx val="7"/>
              <c:layout>
                <c:manualLayout>
                  <c:x val="-1.08720673797562E-2"/>
                  <c:y val="-2.39980151915575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/>
                      <a:t>1018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31-466E-B118-94766DAFB890}"/>
                </c:ext>
              </c:extLst>
            </c:dLbl>
            <c:dLbl>
              <c:idx val="8"/>
              <c:layout>
                <c:manualLayout>
                  <c:x val="-3.5586762888158097E-2"/>
                  <c:y val="4.8873529348130898E-2"/>
                </c:manualLayout>
              </c:layout>
              <c:tx>
                <c:rich>
                  <a:bodyPr/>
                  <a:lstStyle/>
                  <a:p>
                    <a:pPr algn="ctr" rtl="0">
                      <a:defRPr sz="1400">
                        <a:solidFill>
                          <a:srgbClr val="000066"/>
                        </a:solidFill>
                      </a:defRPr>
                    </a:pPr>
                    <a:r>
                      <a:rPr lang="en-US" sz="1400" dirty="0">
                        <a:solidFill>
                          <a:srgbClr val="000066"/>
                        </a:solidFill>
                      </a:rPr>
                      <a:t>&lt;50</a:t>
                    </a:r>
                    <a:endParaRPr lang="en-US" sz="1100" dirty="0">
                      <a:solidFill>
                        <a:srgbClr val="000066"/>
                      </a:solidFill>
                    </a:endParaRPr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31-466E-B118-94766DAFB89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66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>
                      <a:noFill/>
                    </a:ln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Screening</c:v>
                </c:pt>
                <c:pt idx="1">
                  <c:v>Day 1
[6 Oct 15]</c:v>
                </c:pt>
                <c:pt idx="2">
                  <c:v>Week 4</c:v>
                </c:pt>
                <c:pt idx="3">
                  <c:v>Week 8</c:v>
                </c:pt>
                <c:pt idx="4">
                  <c:v>Week 12</c:v>
                </c:pt>
                <c:pt idx="5">
                  <c:v>Week 24</c:v>
                </c:pt>
                <c:pt idx="6">
                  <c:v>Week 36
[16 Jun 16]</c:v>
                </c:pt>
                <c:pt idx="7">
                  <c:v>Week 36 retest
[4 Jul 16]</c:v>
                </c:pt>
                <c:pt idx="8">
                  <c:v>Week 45 withdrawal
[6 Sep 16]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49</c:v>
                </c:pt>
                <c:pt idx="1">
                  <c:v>49</c:v>
                </c:pt>
                <c:pt idx="2">
                  <c:v>49</c:v>
                </c:pt>
                <c:pt idx="3" formatCode="0.0">
                  <c:v>49</c:v>
                </c:pt>
                <c:pt idx="4">
                  <c:v>49</c:v>
                </c:pt>
                <c:pt idx="5">
                  <c:v>49</c:v>
                </c:pt>
                <c:pt idx="6">
                  <c:v>1059771</c:v>
                </c:pt>
                <c:pt idx="7">
                  <c:v>1018</c:v>
                </c:pt>
                <c:pt idx="8">
                  <c:v>49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E031-466E-B118-94766DAFB8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65246208"/>
        <c:axId val="265247744"/>
      </c:lineChart>
      <c:catAx>
        <c:axId val="2652462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265247744"/>
        <c:crosses val="autoZero"/>
        <c:auto val="1"/>
        <c:lblAlgn val="ctr"/>
        <c:lblOffset val="100"/>
        <c:noMultiLvlLbl val="0"/>
      </c:catAx>
      <c:valAx>
        <c:axId val="265247744"/>
        <c:scaling>
          <c:logBase val="10"/>
          <c:orientation val="minMax"/>
          <c:max val="10000000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19050">
            <a:solidFill>
              <a:srgbClr val="000066"/>
            </a:solidFill>
          </a:ln>
          <a:effectLst/>
        </c:spPr>
        <c:txPr>
          <a:bodyPr rot="-60000000" vert="horz"/>
          <a:lstStyle/>
          <a:p>
            <a:pPr>
              <a:defRPr sz="1400">
                <a:solidFill>
                  <a:srgbClr val="000066"/>
                </a:solidFill>
              </a:defRPr>
            </a:pPr>
            <a:endParaRPr lang="fr-FR"/>
          </a:p>
        </c:txPr>
        <c:crossAx val="2652462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fr-F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11/05/2018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5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89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77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284BB0-6A23-4E24-A492-7CA915C2DA3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trial,com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886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468314" y="1062038"/>
            <a:ext cx="8675687" cy="0"/>
          </a:xfrm>
          <a:prstGeom prst="line">
            <a:avLst/>
          </a:prstGeom>
          <a:ln w="25400">
            <a:solidFill>
              <a:srgbClr val="E318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2" y="152401"/>
            <a:ext cx="7543799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33400" y="6294120"/>
            <a:ext cx="8357616" cy="182880"/>
          </a:xfrm>
        </p:spPr>
        <p:txBody>
          <a:bodyPr/>
          <a:lstStyle>
            <a:lvl1pPr marL="0" indent="0" algn="r"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3400" y="5862320"/>
            <a:ext cx="8357616" cy="365760"/>
          </a:xfrm>
        </p:spPr>
        <p:txBody>
          <a:bodyPr anchor="b"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551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8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dirty="0"/>
              <a:t>Switch pour INSTI + NNRTI</a:t>
            </a:r>
            <a:endParaRPr lang="fr-FR" altLang="fr-FR" sz="3200" dirty="0">
              <a:latin typeface="Calibri" panose="020F0502020204030204" pitchFamily="34" charset="0"/>
            </a:endParaRP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333399"/>
                </a:solidFill>
                <a:latin typeface="Calibri" pitchFamily="34" charset="0"/>
              </a:rPr>
              <a:t>Switch pour DTG + RPV</a:t>
            </a:r>
          </a:p>
          <a:p>
            <a:pPr lvl="2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Arial" panose="020B0604020202020204" pitchFamily="34" charset="0"/>
              <a:buChar char="‒"/>
              <a:tabLst>
                <a:tab pos="3683000" algn="l"/>
              </a:tabLst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Etudes</a:t>
            </a:r>
            <a:r>
              <a:rPr lang="cs-CZ" sz="2800" b="1" dirty="0">
                <a:solidFill>
                  <a:srgbClr val="CC3300"/>
                </a:solidFill>
                <a:latin typeface="Calibri" pitchFamily="34" charset="0"/>
              </a:rPr>
              <a:t> SWORD</a:t>
            </a:r>
            <a:endParaRPr lang="fr-FR" sz="2800" b="1" dirty="0">
              <a:solidFill>
                <a:srgbClr val="CC3300"/>
              </a:solidFill>
              <a:latin typeface="Calibri" pitchFamily="34" charset="0"/>
            </a:endParaRPr>
          </a:p>
          <a:p>
            <a:pPr lvl="1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Switch to CAB LA + RPV LA IM</a:t>
            </a:r>
          </a:p>
          <a:p>
            <a:pPr lvl="2" indent="-4572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Arial" panose="020B0604020202020204" pitchFamily="34" charset="0"/>
              <a:buChar char="‒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Etude LATTE-2</a:t>
            </a:r>
            <a:r>
              <a:rPr lang="en-US" sz="2800" b="1" dirty="0">
                <a:solidFill>
                  <a:srgbClr val="DDDDDD"/>
                </a:solidFill>
                <a:latin typeface="Calibri" pitchFamily="34" charset="0"/>
              </a:rPr>
              <a:t>	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1483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148323" y="4857081"/>
            <a:ext cx="8839593" cy="165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Principal : pourcentage de patients conservant un taux d’ARN VIH &lt; 50 c/ml à S48 (ITT-exposé, snapshot) ; non infériorité si borne inférieure de l’IC 95 % bilatéral de la différence = - 8 % pour les 2 études </a:t>
            </a:r>
            <a:r>
              <a:rPr lang="fr-FR" altLang="fr-FR" sz="1800" dirty="0" err="1"/>
              <a:t>poolées</a:t>
            </a:r>
            <a:r>
              <a:rPr lang="fr-FR" altLang="fr-FR" sz="1800" dirty="0"/>
              <a:t> (- 10 % pour chaque étude)</a:t>
            </a: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175862"/>
              </p:ext>
            </p:extLst>
          </p:nvPr>
        </p:nvGraphicFramePr>
        <p:xfrm>
          <a:off x="4232963" y="2713427"/>
          <a:ext cx="1864439" cy="530328"/>
        </p:xfrm>
        <a:graphic>
          <a:graphicData uri="http://schemas.openxmlformats.org/drawingml/2006/table">
            <a:tbl>
              <a:tblPr/>
              <a:tblGrid>
                <a:gridCol w="18644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DTG 50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RPV 25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108392"/>
              </p:ext>
            </p:extLst>
          </p:nvPr>
        </p:nvGraphicFramePr>
        <p:xfrm>
          <a:off x="4232963" y="3508998"/>
          <a:ext cx="1864439" cy="585192"/>
        </p:xfrm>
        <a:graphic>
          <a:graphicData uri="http://schemas.openxmlformats.org/drawingml/2006/table">
            <a:tbl>
              <a:tblPr/>
              <a:tblGrid>
                <a:gridCol w="18644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du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traitement ARV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045472" y="2527651"/>
            <a:ext cx="61200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2631540" y="1309632"/>
            <a:ext cx="1475999" cy="899999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1:1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Sasn</a:t>
            </a: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insu</a:t>
            </a:r>
            <a:endParaRPr lang="en-GB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84375" y="2163018"/>
            <a:ext cx="3161775" cy="255389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traitement ARV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stable ≥ 6 mois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(2 INTI + INI ou IP/r ou INNTI)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altLang="fr-FR" sz="1600" b="1" baseline="30000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ou 2</a:t>
            </a:r>
            <a:r>
              <a:rPr lang="fr-FR" altLang="fr-FR" sz="1600" b="1" baseline="30000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ligne de traitement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sans antécédent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d’échec virologique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&lt; 50 c/ml ≥ 12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Ag </a:t>
            </a: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HBs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négatif</a:t>
            </a: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231706" y="3026256"/>
            <a:ext cx="1587" cy="827999"/>
          </a:xfrm>
          <a:prstGeom prst="bentConnector3">
            <a:avLst>
              <a:gd name="adj1" fmla="val -36145432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161141" y="3433957"/>
            <a:ext cx="504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424025" y="3866955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511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424025" y="2670175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513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5817220" y="149874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6115473" y="2069849"/>
            <a:ext cx="0" cy="2024341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6" name="Line 172"/>
          <p:cNvSpPr>
            <a:spLocks noChangeShapeType="1"/>
          </p:cNvSpPr>
          <p:nvPr/>
        </p:nvSpPr>
        <p:spPr bwMode="auto">
          <a:xfrm>
            <a:off x="7970148" y="2069849"/>
            <a:ext cx="0" cy="2024341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7675070" y="149874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S148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3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088997"/>
              </p:ext>
            </p:extLst>
          </p:nvPr>
        </p:nvGraphicFramePr>
        <p:xfrm>
          <a:off x="6145527" y="3143614"/>
          <a:ext cx="2842390" cy="530328"/>
        </p:xfrm>
        <a:graphic>
          <a:graphicData uri="http://schemas.openxmlformats.org/drawingml/2006/table">
            <a:tbl>
              <a:tblPr/>
              <a:tblGrid>
                <a:gridCol w="28423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DTG 50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RPV 25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313231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64555730"/>
              </p:ext>
            </p:extLst>
          </p:nvPr>
        </p:nvGraphicFramePr>
        <p:xfrm>
          <a:off x="247983" y="1668376"/>
          <a:ext cx="8615976" cy="4687814"/>
        </p:xfrm>
        <a:graphic>
          <a:graphicData uri="http://schemas.openxmlformats.org/drawingml/2006/table">
            <a:tbl>
              <a:tblPr/>
              <a:tblGrid>
                <a:gridCol w="4286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03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RPV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513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ARV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511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moyen, années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23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21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Race : non blanc, %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611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638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79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Traitement ARV à l’inclusion,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Avec IP/r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Avec 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Avec INI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Avec TDF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54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20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73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54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19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70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0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Durée médiane traitement ARV avant J0, mois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51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53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9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S52,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du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Déviation au protocole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Critère d’arrêt du protocole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29 (5,7 %)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 (6,7 %)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4620" name="Rectangle 6"/>
          <p:cNvSpPr>
            <a:spLocks noChangeArrowheads="1"/>
          </p:cNvSpPr>
          <p:nvPr/>
        </p:nvSpPr>
        <p:spPr bwMode="auto">
          <a:xfrm>
            <a:off x="788724" y="1237053"/>
            <a:ext cx="7746666" cy="31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Caractéristiques à l’inclusion et disposition des patients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58561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18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 Box 2"/>
          <p:cNvSpPr txBox="1">
            <a:spLocks noChangeArrowheads="1"/>
          </p:cNvSpPr>
          <p:nvPr/>
        </p:nvSpPr>
        <p:spPr bwMode="auto">
          <a:xfrm>
            <a:off x="5213684" y="1208772"/>
            <a:ext cx="3887453" cy="421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2600"/>
              </a:lnSpc>
            </a:pPr>
            <a:r>
              <a:rPr lang="fr-FR" sz="2000" b="1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Autres résultats virologiques à S48</a:t>
            </a:r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78872" y="1219458"/>
            <a:ext cx="49940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b="1">
                <a:latin typeface="Calibri" panose="020F0502020204030204" pitchFamily="34" charset="0"/>
              </a:rPr>
              <a:t>Résultats virologiques à S48 (ITT-E, snapshot)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202649" y="1629910"/>
            <a:ext cx="394135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ARN VIH &lt; 50 c/ml (ITT-E </a:t>
            </a:r>
            <a:r>
              <a:rPr lang="fr-FR" sz="1600" dirty="0" err="1">
                <a:solidFill>
                  <a:srgbClr val="000066"/>
                </a:solidFill>
              </a:rPr>
              <a:t>snapshot</a:t>
            </a:r>
            <a:r>
              <a:rPr lang="fr-FR" sz="1600" dirty="0">
                <a:solidFill>
                  <a:srgbClr val="000066"/>
                </a:solidFill>
              </a:rPr>
              <a:t>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SWORD-1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95 % DTG + RPV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96 % Poursuite ARV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Différence ajustée : - 0,6 % 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(IC 95 % : - 4,3 à + 3,0)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SWORD-2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94 % DTG + RPV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94 % Poursuite ARV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Différence ajustée : 0,2 % 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(IC 95 % : - 3,9 à + 4,2)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/>
            </a:r>
            <a:br>
              <a:rPr lang="fr-FR" sz="1400" dirty="0">
                <a:solidFill>
                  <a:srgbClr val="000066"/>
                </a:solidFill>
              </a:rPr>
            </a:br>
            <a:endParaRPr lang="fr-FR" sz="14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Echec virologique confirmé : </a:t>
            </a:r>
            <a:br>
              <a:rPr lang="fr-FR" sz="1600" dirty="0">
                <a:solidFill>
                  <a:srgbClr val="000066"/>
                </a:solidFill>
              </a:rPr>
            </a:br>
            <a:r>
              <a:rPr lang="fr-FR" sz="1600" dirty="0">
                <a:solidFill>
                  <a:srgbClr val="000066"/>
                </a:solidFill>
              </a:rPr>
              <a:t>ARN VIH ≥ 50 c/ml, </a:t>
            </a:r>
            <a:r>
              <a:rPr lang="fr-FR" sz="1600" dirty="0" err="1">
                <a:solidFill>
                  <a:srgbClr val="000066"/>
                </a:solidFill>
              </a:rPr>
              <a:t>retest</a:t>
            </a:r>
            <a:r>
              <a:rPr lang="fr-FR" sz="1600" dirty="0">
                <a:solidFill>
                  <a:srgbClr val="000066"/>
                </a:solidFill>
              </a:rPr>
              <a:t> ≥ 200 c/ml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DTG + RPV, n = 2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Emergence de mutation de résistance à INNTI (K101K/E) chez 1 patient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Poursuite ARV, n = 2</a:t>
            </a:r>
          </a:p>
          <a:p>
            <a:pPr marL="1200150" lvl="2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400" dirty="0">
                <a:solidFill>
                  <a:srgbClr val="000066"/>
                </a:solidFill>
              </a:rPr>
              <a:t>Pas de mutation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50800" y="1808107"/>
            <a:ext cx="5151102" cy="4358582"/>
            <a:chOff x="92184" y="1748511"/>
            <a:chExt cx="5578054" cy="4698286"/>
          </a:xfrm>
        </p:grpSpPr>
        <p:sp>
          <p:nvSpPr>
            <p:cNvPr id="26654" name="ZoneTexte 86"/>
            <p:cNvSpPr txBox="1">
              <a:spLocks noChangeArrowheads="1"/>
            </p:cNvSpPr>
            <p:nvPr/>
          </p:nvSpPr>
          <p:spPr bwMode="auto">
            <a:xfrm>
              <a:off x="419446" y="5949150"/>
              <a:ext cx="2081528" cy="497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 b="1" dirty="0">
                  <a:solidFill>
                    <a:srgbClr val="000066"/>
                  </a:solidFill>
                </a:rPr>
                <a:t>Différence (IC 95 %)</a:t>
              </a:r>
              <a:r>
                <a:rPr lang="fr-FR" altLang="fr-FR" sz="1200" b="1" dirty="0">
                  <a:solidFill>
                    <a:srgbClr val="000066"/>
                  </a:solidFill>
                  <a:cs typeface="Arial" panose="020B0604020202020204" pitchFamily="34" charset="0"/>
                </a:rPr>
                <a:t/>
              </a:r>
              <a:br>
                <a:rPr lang="fr-FR" altLang="fr-FR" sz="1200" b="1" dirty="0">
                  <a:solidFill>
                    <a:srgbClr val="000066"/>
                  </a:solidFill>
                  <a:cs typeface="Arial" panose="020B0604020202020204" pitchFamily="34" charset="0"/>
                </a:rPr>
              </a:br>
              <a:r>
                <a:rPr lang="fr-FR" altLang="fr-FR" sz="12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= - 0,2 % (- 3,0 à 2,5)</a:t>
              </a:r>
            </a:p>
          </p:txBody>
        </p:sp>
        <p:sp>
          <p:nvSpPr>
            <p:cNvPr id="88" name="Rectangle 40"/>
            <p:cNvSpPr>
              <a:spLocks noChangeArrowheads="1"/>
            </p:cNvSpPr>
            <p:nvPr/>
          </p:nvSpPr>
          <p:spPr bwMode="auto">
            <a:xfrm>
              <a:off x="918730" y="2469719"/>
              <a:ext cx="496886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94,7</a:t>
              </a:r>
            </a:p>
          </p:txBody>
        </p:sp>
        <p:sp>
          <p:nvSpPr>
            <p:cNvPr id="89" name="Rectangle 41"/>
            <p:cNvSpPr>
              <a:spLocks noChangeArrowheads="1"/>
            </p:cNvSpPr>
            <p:nvPr/>
          </p:nvSpPr>
          <p:spPr bwMode="auto">
            <a:xfrm>
              <a:off x="2599018" y="5137217"/>
              <a:ext cx="354900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0,6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0" name="Rectangle 42"/>
            <p:cNvSpPr>
              <a:spLocks noChangeArrowheads="1"/>
            </p:cNvSpPr>
            <p:nvPr/>
          </p:nvSpPr>
          <p:spPr bwMode="auto">
            <a:xfrm>
              <a:off x="4274138" y="5040187"/>
              <a:ext cx="354900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4,7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1" name="Rectangle 43"/>
            <p:cNvSpPr>
              <a:spLocks noChangeArrowheads="1"/>
            </p:cNvSpPr>
            <p:nvPr/>
          </p:nvSpPr>
          <p:spPr bwMode="auto">
            <a:xfrm>
              <a:off x="1541905" y="2456614"/>
              <a:ext cx="568900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94,9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2" name="Rectangle 44"/>
            <p:cNvSpPr>
              <a:spLocks noChangeArrowheads="1"/>
            </p:cNvSpPr>
            <p:nvPr/>
          </p:nvSpPr>
          <p:spPr bwMode="auto">
            <a:xfrm>
              <a:off x="3225955" y="5137217"/>
              <a:ext cx="354900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1,2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3" name="Rectangle 45"/>
            <p:cNvSpPr>
              <a:spLocks noChangeArrowheads="1"/>
            </p:cNvSpPr>
            <p:nvPr/>
          </p:nvSpPr>
          <p:spPr bwMode="auto">
            <a:xfrm>
              <a:off x="4910119" y="5071547"/>
              <a:ext cx="354900" cy="265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3,9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4" name="Rectangle 46"/>
            <p:cNvSpPr>
              <a:spLocks noChangeArrowheads="1"/>
            </p:cNvSpPr>
            <p:nvPr/>
          </p:nvSpPr>
          <p:spPr bwMode="auto">
            <a:xfrm>
              <a:off x="374359" y="5314524"/>
              <a:ext cx="14221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5" name="Rectangle 47"/>
            <p:cNvSpPr>
              <a:spLocks noChangeArrowheads="1"/>
            </p:cNvSpPr>
            <p:nvPr/>
          </p:nvSpPr>
          <p:spPr bwMode="auto">
            <a:xfrm>
              <a:off x="232143" y="4752549"/>
              <a:ext cx="284434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20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6" name="Rectangle 48"/>
            <p:cNvSpPr>
              <a:spLocks noChangeArrowheads="1"/>
            </p:cNvSpPr>
            <p:nvPr/>
          </p:nvSpPr>
          <p:spPr bwMode="auto">
            <a:xfrm>
              <a:off x="232143" y="4192162"/>
              <a:ext cx="284434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40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7" name="Rectangle 49"/>
            <p:cNvSpPr>
              <a:spLocks noChangeArrowheads="1"/>
            </p:cNvSpPr>
            <p:nvPr/>
          </p:nvSpPr>
          <p:spPr bwMode="auto">
            <a:xfrm>
              <a:off x="232143" y="3630187"/>
              <a:ext cx="284434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60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8" name="Rectangle 50"/>
            <p:cNvSpPr>
              <a:spLocks noChangeArrowheads="1"/>
            </p:cNvSpPr>
            <p:nvPr/>
          </p:nvSpPr>
          <p:spPr bwMode="auto">
            <a:xfrm>
              <a:off x="232143" y="3069799"/>
              <a:ext cx="284434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80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9" name="Rectangle 51"/>
            <p:cNvSpPr>
              <a:spLocks noChangeArrowheads="1"/>
            </p:cNvSpPr>
            <p:nvPr/>
          </p:nvSpPr>
          <p:spPr bwMode="auto">
            <a:xfrm>
              <a:off x="92184" y="2495792"/>
              <a:ext cx="42439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100</a:t>
              </a:r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/>
          </p:nvSpPr>
          <p:spPr bwMode="auto">
            <a:xfrm>
              <a:off x="509933" y="5474797"/>
              <a:ext cx="1883091" cy="46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Succès</a:t>
              </a:r>
            </a:p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ARN VIH &lt; 50 c/ml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101" name="Rectangle 53"/>
            <p:cNvSpPr>
              <a:spLocks noChangeArrowheads="1"/>
            </p:cNvSpPr>
            <p:nvPr/>
          </p:nvSpPr>
          <p:spPr bwMode="auto">
            <a:xfrm>
              <a:off x="2384461" y="5474797"/>
              <a:ext cx="1385909" cy="46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Non réponse virologique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102" name="Rectangle 54"/>
            <p:cNvSpPr>
              <a:spLocks noChangeArrowheads="1"/>
            </p:cNvSpPr>
            <p:nvPr/>
          </p:nvSpPr>
          <p:spPr bwMode="auto">
            <a:xfrm>
              <a:off x="3877854" y="5474797"/>
              <a:ext cx="1792384" cy="46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Pas de donnée virologique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400826" y="2130734"/>
              <a:ext cx="4073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08" name="Line 9"/>
            <p:cNvSpPr>
              <a:spLocks noChangeShapeType="1"/>
            </p:cNvSpPr>
            <p:nvPr/>
          </p:nvSpPr>
          <p:spPr bwMode="auto">
            <a:xfrm>
              <a:off x="536252" y="3167599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10"/>
            <p:cNvSpPr>
              <a:spLocks noChangeShapeType="1"/>
            </p:cNvSpPr>
            <p:nvPr/>
          </p:nvSpPr>
          <p:spPr bwMode="auto">
            <a:xfrm>
              <a:off x="536252" y="3732237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11"/>
            <p:cNvSpPr>
              <a:spLocks noChangeShapeType="1"/>
            </p:cNvSpPr>
            <p:nvPr/>
          </p:nvSpPr>
          <p:spPr bwMode="auto">
            <a:xfrm>
              <a:off x="536252" y="4297941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12"/>
            <p:cNvSpPr>
              <a:spLocks noChangeShapeType="1"/>
            </p:cNvSpPr>
            <p:nvPr/>
          </p:nvSpPr>
          <p:spPr bwMode="auto">
            <a:xfrm>
              <a:off x="536252" y="4863644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Line 13"/>
            <p:cNvSpPr>
              <a:spLocks noChangeShapeType="1"/>
            </p:cNvSpPr>
            <p:nvPr/>
          </p:nvSpPr>
          <p:spPr bwMode="auto">
            <a:xfrm>
              <a:off x="536252" y="5430413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14"/>
            <p:cNvSpPr>
              <a:spLocks noChangeShapeType="1"/>
            </p:cNvSpPr>
            <p:nvPr/>
          </p:nvSpPr>
          <p:spPr bwMode="auto">
            <a:xfrm>
              <a:off x="536252" y="2601896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Freeform 15"/>
            <p:cNvSpPr>
              <a:spLocks/>
            </p:cNvSpPr>
            <p:nvPr/>
          </p:nvSpPr>
          <p:spPr bwMode="auto">
            <a:xfrm>
              <a:off x="826338" y="2763838"/>
              <a:ext cx="628694" cy="2666576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Freeform 16"/>
            <p:cNvSpPr>
              <a:spLocks/>
            </p:cNvSpPr>
            <p:nvPr/>
          </p:nvSpPr>
          <p:spPr bwMode="auto">
            <a:xfrm>
              <a:off x="1491390" y="2743200"/>
              <a:ext cx="630210" cy="2687214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Rectangle 17"/>
            <p:cNvSpPr>
              <a:spLocks noChangeArrowheads="1"/>
            </p:cNvSpPr>
            <p:nvPr/>
          </p:nvSpPr>
          <p:spPr bwMode="auto">
            <a:xfrm>
              <a:off x="4775012" y="5322414"/>
              <a:ext cx="631724" cy="108000"/>
            </a:xfrm>
            <a:prstGeom prst="rect">
              <a:avLst/>
            </a:pr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Rectangle 18"/>
            <p:cNvSpPr>
              <a:spLocks noChangeArrowheads="1"/>
            </p:cNvSpPr>
            <p:nvPr/>
          </p:nvSpPr>
          <p:spPr bwMode="auto">
            <a:xfrm>
              <a:off x="4108445" y="5305424"/>
              <a:ext cx="631724" cy="124989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Rectangle 20"/>
            <p:cNvSpPr>
              <a:spLocks noChangeArrowheads="1"/>
            </p:cNvSpPr>
            <p:nvPr/>
          </p:nvSpPr>
          <p:spPr bwMode="auto">
            <a:xfrm>
              <a:off x="2451117" y="5404559"/>
              <a:ext cx="628694" cy="25855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grpSp>
          <p:nvGrpSpPr>
            <p:cNvPr id="4" name="Groupe 3"/>
            <p:cNvGrpSpPr/>
            <p:nvPr/>
          </p:nvGrpSpPr>
          <p:grpSpPr>
            <a:xfrm>
              <a:off x="1034049" y="1748511"/>
              <a:ext cx="4101918" cy="402521"/>
              <a:chOff x="1034049" y="1748511"/>
              <a:chExt cx="4101918" cy="402521"/>
            </a:xfrm>
          </p:grpSpPr>
          <p:sp>
            <p:nvSpPr>
              <p:cNvPr id="55" name="AutoShape 165"/>
              <p:cNvSpPr>
                <a:spLocks noChangeArrowheads="1"/>
              </p:cNvSpPr>
              <p:nvPr/>
            </p:nvSpPr>
            <p:spPr bwMode="auto">
              <a:xfrm>
                <a:off x="1034049" y="1801782"/>
                <a:ext cx="3971769" cy="34925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Rectangle 3"/>
              <p:cNvSpPr>
                <a:spLocks noChangeArrowheads="1"/>
              </p:cNvSpPr>
              <p:nvPr/>
            </p:nvSpPr>
            <p:spPr bwMode="auto">
              <a:xfrm>
                <a:off x="1225436" y="1904176"/>
                <a:ext cx="161823" cy="144463"/>
              </a:xfrm>
              <a:prstGeom prst="rect">
                <a:avLst/>
              </a:prstGeom>
              <a:solidFill>
                <a:srgbClr val="6338A2"/>
              </a:solidFill>
              <a:ln w="9525">
                <a:solidFill>
                  <a:srgbClr val="6338A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7" name="Rectangle 4"/>
              <p:cNvSpPr>
                <a:spLocks noChangeArrowheads="1"/>
              </p:cNvSpPr>
              <p:nvPr/>
            </p:nvSpPr>
            <p:spPr bwMode="auto">
              <a:xfrm>
                <a:off x="2772121" y="1904176"/>
                <a:ext cx="161823" cy="144462"/>
              </a:xfrm>
              <a:prstGeom prst="rect">
                <a:avLst/>
              </a:pr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8" name="ZoneTexte 84"/>
              <p:cNvSpPr txBox="1">
                <a:spLocks noChangeArrowheads="1"/>
              </p:cNvSpPr>
              <p:nvPr/>
            </p:nvSpPr>
            <p:spPr bwMode="auto">
              <a:xfrm>
                <a:off x="1374811" y="1748511"/>
                <a:ext cx="162614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DTG + RPV</a:t>
                </a:r>
              </a:p>
            </p:txBody>
          </p:sp>
          <p:sp>
            <p:nvSpPr>
              <p:cNvPr id="59" name="ZoneTexte 85"/>
              <p:cNvSpPr txBox="1">
                <a:spLocks noChangeArrowheads="1"/>
              </p:cNvSpPr>
              <p:nvPr/>
            </p:nvSpPr>
            <p:spPr bwMode="auto">
              <a:xfrm>
                <a:off x="2933945" y="1748511"/>
                <a:ext cx="2202022" cy="398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800" b="1" dirty="0" err="1">
                    <a:solidFill>
                      <a:srgbClr val="333399"/>
                    </a:solidFill>
                    <a:latin typeface="Calibri" panose="020F0502020204030204" pitchFamily="34" charset="0"/>
                  </a:rPr>
                  <a:t>Poursuite</a:t>
                </a:r>
                <a:r>
                  <a:rPr lang="en-US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 ARV</a:t>
                </a:r>
              </a:p>
            </p:txBody>
          </p:sp>
        </p:grp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3079811" y="5396001"/>
              <a:ext cx="631724" cy="34413"/>
            </a:xfrm>
            <a:prstGeom prst="rect">
              <a:avLst/>
            </a:pr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7" name="Freeform 8"/>
            <p:cNvSpPr>
              <a:spLocks/>
            </p:cNvSpPr>
            <p:nvPr/>
          </p:nvSpPr>
          <p:spPr bwMode="auto">
            <a:xfrm>
              <a:off x="643812" y="2584850"/>
              <a:ext cx="4906842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sp>
        <p:nvSpPr>
          <p:cNvPr id="42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4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7603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50800" y="1615724"/>
            <a:ext cx="9024938" cy="122297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400" b="1" dirty="0">
                <a:latin typeface="+mj-lt"/>
              </a:rPr>
              <a:t>Femme de 41 ans</a:t>
            </a:r>
          </a:p>
          <a:p>
            <a:pPr lvl="1">
              <a:spcBef>
                <a:spcPts val="0"/>
              </a:spcBef>
            </a:pPr>
            <a:r>
              <a:rPr lang="fr-FR" sz="1600" dirty="0"/>
              <a:t>ARN VIH avant traitement &gt; 2 millions c/ml ; 1</a:t>
            </a:r>
            <a:r>
              <a:rPr lang="fr-FR" sz="1600" baseline="30000" dirty="0"/>
              <a:t>er</a:t>
            </a:r>
            <a:r>
              <a:rPr lang="fr-FR" sz="1600" dirty="0"/>
              <a:t> traitement ARV : TDF/FTC/EFV</a:t>
            </a:r>
          </a:p>
          <a:p>
            <a:pPr lvl="1">
              <a:spcBef>
                <a:spcPts val="0"/>
              </a:spcBef>
            </a:pPr>
            <a:r>
              <a:rPr lang="fr-FR" sz="1600" dirty="0"/>
              <a:t>Randomisée sous  DTG + RPV</a:t>
            </a:r>
          </a:p>
          <a:p>
            <a:pPr lvl="1">
              <a:spcBef>
                <a:spcPts val="0"/>
              </a:spcBef>
            </a:pPr>
            <a:r>
              <a:rPr lang="fr-FR" sz="1600" dirty="0"/>
              <a:t>Episode documenté de non-observance avant S36</a:t>
            </a:r>
          </a:p>
        </p:txBody>
      </p:sp>
      <p:sp>
        <p:nvSpPr>
          <p:cNvPr id="2" name="Rectangle 1"/>
          <p:cNvSpPr/>
          <p:nvPr/>
        </p:nvSpPr>
        <p:spPr>
          <a:xfrm>
            <a:off x="435211" y="1185259"/>
            <a:ext cx="781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CC3300"/>
                </a:solidFill>
                <a:latin typeface="Calibri"/>
                <a:cs typeface="Calibri"/>
              </a:rPr>
              <a:t>Patiente avec émergence de mutation de résistance à INNTI</a:t>
            </a:r>
            <a:endParaRPr lang="fr-FR" sz="2400" dirty="0">
              <a:solidFill>
                <a:srgbClr val="CC3300"/>
              </a:solidFill>
            </a:endParaRPr>
          </a:p>
        </p:txBody>
      </p:sp>
      <p:cxnSp>
        <p:nvCxnSpPr>
          <p:cNvPr id="12" name="Straight Connector 6"/>
          <p:cNvCxnSpPr/>
          <p:nvPr/>
        </p:nvCxnSpPr>
        <p:spPr>
          <a:xfrm>
            <a:off x="1262414" y="5005337"/>
            <a:ext cx="7347439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8"/>
          <p:cNvGraphicFramePr/>
          <p:nvPr>
            <p:extLst>
              <p:ext uri="{D42A27DB-BD31-4B8C-83A1-F6EECF244321}">
                <p14:modId xmlns:p14="http://schemas.microsoft.com/office/powerpoint/2010/main" val="3069590526"/>
              </p:ext>
            </p:extLst>
          </p:nvPr>
        </p:nvGraphicFramePr>
        <p:xfrm>
          <a:off x="219487" y="3509655"/>
          <a:ext cx="8472385" cy="3153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3525090" y="3047990"/>
            <a:ext cx="2069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C3300"/>
                </a:solidFill>
                <a:latin typeface="Calibri"/>
                <a:cs typeface="Calibri"/>
              </a:rPr>
              <a:t>ARN VIH, c/ml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426794" y="5582398"/>
            <a:ext cx="384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J1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993538" y="5582398"/>
            <a:ext cx="40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S8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181070" y="5582398"/>
            <a:ext cx="40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S4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726036" y="5582398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S12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339326" y="5582398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S36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519795" y="5582398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S24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074315" y="5582398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S39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49382" y="5582398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0066"/>
                </a:solidFill>
              </a:rPr>
              <a:t>S45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316422" y="5582398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0066"/>
                </a:solidFill>
              </a:rPr>
              <a:t>Screening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80</a:t>
            </a:r>
          </a:p>
        </p:txBody>
      </p:sp>
      <p:sp>
        <p:nvSpPr>
          <p:cNvPr id="8" name="Rectangle 7"/>
          <p:cNvSpPr/>
          <p:nvPr/>
        </p:nvSpPr>
        <p:spPr>
          <a:xfrm>
            <a:off x="5987147" y="2731238"/>
            <a:ext cx="2488758" cy="830997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+mj-lt"/>
              </a:rPr>
              <a:t>K101K/E </a:t>
            </a:r>
            <a:r>
              <a:rPr lang="fr-FR" sz="1600" b="1" dirty="0">
                <a:solidFill>
                  <a:srgbClr val="0070C0"/>
                </a:solidFill>
                <a:latin typeface="+mj-lt"/>
              </a:rPr>
              <a:t>sur le génotype </a:t>
            </a:r>
          </a:p>
          <a:p>
            <a:r>
              <a:rPr lang="en-US" sz="1600" b="1" dirty="0">
                <a:solidFill>
                  <a:srgbClr val="0070C0"/>
                </a:solidFill>
                <a:latin typeface="+mj-lt"/>
              </a:rPr>
              <a:t>(fold change RPV = 1,2) ; </a:t>
            </a:r>
          </a:p>
          <a:p>
            <a:r>
              <a:rPr lang="fr-FR" sz="1600" b="1" dirty="0">
                <a:solidFill>
                  <a:srgbClr val="0070C0"/>
                </a:solidFill>
                <a:latin typeface="+mj-lt"/>
              </a:rPr>
              <a:t>Phénotype </a:t>
            </a:r>
            <a:r>
              <a:rPr lang="en-US" sz="1600" b="1" dirty="0">
                <a:solidFill>
                  <a:srgbClr val="0070C0"/>
                </a:solidFill>
                <a:latin typeface="+mj-lt"/>
              </a:rPr>
              <a:t>: sensible à RPV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46987" y="5922928"/>
            <a:ext cx="2862883" cy="584776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600" b="1" dirty="0" err="1">
                <a:solidFill>
                  <a:srgbClr val="0070C0"/>
                </a:solidFill>
                <a:latin typeface="+mj-lt"/>
              </a:rPr>
              <a:t>Réobtention</a:t>
            </a:r>
            <a:r>
              <a:rPr lang="fr-FR" sz="1600" b="1" dirty="0">
                <a:solidFill>
                  <a:srgbClr val="0070C0"/>
                </a:solidFill>
                <a:latin typeface="+mj-lt"/>
              </a:rPr>
              <a:t> ARN VIH &lt; 50 c/ml</a:t>
            </a:r>
          </a:p>
          <a:p>
            <a:pPr algn="ctr"/>
            <a:r>
              <a:rPr lang="fr-FR" sz="1600" b="1" dirty="0">
                <a:solidFill>
                  <a:srgbClr val="0070C0"/>
                </a:solidFill>
                <a:latin typeface="+mj-lt"/>
              </a:rPr>
              <a:t>sous DTG + RPV</a:t>
            </a:r>
            <a:endParaRPr lang="en-US" sz="1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3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sp>
        <p:nvSpPr>
          <p:cNvPr id="29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25" name="Titre 1"/>
          <p:cNvSpPr>
            <a:spLocks noGrp="1"/>
          </p:cNvSpPr>
          <p:nvPr>
            <p:ph type="title"/>
          </p:nvPr>
        </p:nvSpPr>
        <p:spPr>
          <a:xfrm>
            <a:off x="50800" y="58561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2015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256779"/>
              </p:ext>
            </p:extLst>
          </p:nvPr>
        </p:nvGraphicFramePr>
        <p:xfrm>
          <a:off x="323096" y="1651303"/>
          <a:ext cx="8478004" cy="3657540"/>
        </p:xfrm>
        <a:graphic>
          <a:graphicData uri="http://schemas.openxmlformats.org/drawingml/2006/table">
            <a:tbl>
              <a:tblPr/>
              <a:tblGrid>
                <a:gridCol w="51846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76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56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44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DTG + RPV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513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Poursuite ARV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511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334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liés au traitement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Grade 1-2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Grade 3-4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graves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44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conduisant à l’arrêt du traitement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du SNC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4,1 (n = 21 *)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9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0,6 (n = 3)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 = 1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7948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chez ≥ 5 % des patients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Rhinopharyngite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Céphalées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Infections des voies aériennes supérieures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Diarrhée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Douleurs dorsales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237146" y="5400396"/>
            <a:ext cx="8766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(certains patients ont présenté plus d’1 EI) ; anxiété (n = 4), dépression (n = 3), insomnie (n = 2), humeur dépressive (n = 1), céphalées (n = 1), attaque de panique (n = 1), idées suicidaires (n = 1), tremblements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(n = 1), toxicité hépatique médicamenteuse (n = 1), pneumonie éosinophile aiguë (n = 1), distension abdominale (n = 2), dyspepsie (n = 2), ulcère gastro-duodénal (n = 1), hémorragie gastro-intestinale (n = 1), pancréatite aiguë (n = 1), maladie de Hodgkin (n = 1), Kaposi (n = 1), lymphome plasmatique (n = 1)</a:t>
            </a: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03344" y="1171453"/>
            <a:ext cx="37373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/>
                <a:cs typeface="Calibri"/>
              </a:rPr>
              <a:t>Evénements indésirables, %</a:t>
            </a:r>
            <a:endParaRPr lang="fr-FR" sz="2400" dirty="0">
              <a:solidFill>
                <a:srgbClr val="CC3300"/>
              </a:solidFill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61201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 bwMode="auto">
          <a:xfrm>
            <a:off x="1922889" y="1126398"/>
            <a:ext cx="5285678" cy="55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sz="2400" kern="0">
                <a:solidFill>
                  <a:srgbClr val="CC3300"/>
                </a:solidFill>
              </a:rPr>
              <a:t>Lipides à jeun à J0 et à S48</a:t>
            </a:r>
          </a:p>
        </p:txBody>
      </p:sp>
      <p:sp>
        <p:nvSpPr>
          <p:cNvPr id="43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1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6697273" y="2292184"/>
            <a:ext cx="2359284" cy="4089739"/>
            <a:chOff x="6697273" y="2292184"/>
            <a:chExt cx="2359284" cy="4089739"/>
          </a:xfrm>
        </p:grpSpPr>
        <p:sp>
          <p:nvSpPr>
            <p:cNvPr id="47" name="TextBox 46"/>
            <p:cNvSpPr txBox="1"/>
            <p:nvPr/>
          </p:nvSpPr>
          <p:spPr>
            <a:xfrm>
              <a:off x="6872052" y="5951036"/>
              <a:ext cx="2184505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buNone/>
              </a:pPr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Rapport cholestérol total:</a:t>
              </a:r>
              <a:br>
                <a:rPr lang="fr-FR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HDL-cholestérol</a:t>
              </a: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6697273" y="2292184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93" name="Line 14"/>
            <p:cNvSpPr>
              <a:spLocks noChangeShapeType="1"/>
            </p:cNvSpPr>
            <p:nvPr/>
          </p:nvSpPr>
          <p:spPr bwMode="auto">
            <a:xfrm>
              <a:off x="6834728" y="239828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6697273" y="2999304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95" name="Line 14"/>
            <p:cNvSpPr>
              <a:spLocks noChangeShapeType="1"/>
            </p:cNvSpPr>
            <p:nvPr/>
          </p:nvSpPr>
          <p:spPr bwMode="auto">
            <a:xfrm>
              <a:off x="6834728" y="310540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6697273" y="3706754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97" name="Line 14"/>
            <p:cNvSpPr>
              <a:spLocks noChangeShapeType="1"/>
            </p:cNvSpPr>
            <p:nvPr/>
          </p:nvSpPr>
          <p:spPr bwMode="auto">
            <a:xfrm>
              <a:off x="6834728" y="381285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6697273" y="4417954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99" name="Line 14"/>
            <p:cNvSpPr>
              <a:spLocks noChangeShapeType="1"/>
            </p:cNvSpPr>
            <p:nvPr/>
          </p:nvSpPr>
          <p:spPr bwMode="auto">
            <a:xfrm>
              <a:off x="6834728" y="452405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6697273" y="5129154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01" name="Line 14"/>
            <p:cNvSpPr>
              <a:spLocks noChangeShapeType="1"/>
            </p:cNvSpPr>
            <p:nvPr/>
          </p:nvSpPr>
          <p:spPr bwMode="auto">
            <a:xfrm>
              <a:off x="6834728" y="5235258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6697273" y="5806876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03" name="Line 14"/>
            <p:cNvSpPr>
              <a:spLocks noChangeShapeType="1"/>
            </p:cNvSpPr>
            <p:nvPr/>
          </p:nvSpPr>
          <p:spPr bwMode="auto">
            <a:xfrm>
              <a:off x="6834728" y="5922765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04" name="Freeform 8"/>
            <p:cNvSpPr>
              <a:spLocks/>
            </p:cNvSpPr>
            <p:nvPr/>
          </p:nvSpPr>
          <p:spPr bwMode="auto">
            <a:xfrm>
              <a:off x="6948265" y="2403811"/>
              <a:ext cx="1971617" cy="3518955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05" name="Rectangle 40"/>
            <p:cNvSpPr>
              <a:spLocks noChangeArrowheads="1"/>
            </p:cNvSpPr>
            <p:nvPr/>
          </p:nvSpPr>
          <p:spPr bwMode="auto">
            <a:xfrm>
              <a:off x="7181484" y="3071057"/>
              <a:ext cx="22827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3,8</a:t>
              </a:r>
            </a:p>
          </p:txBody>
        </p:sp>
        <p:sp>
          <p:nvSpPr>
            <p:cNvPr id="109" name="Freeform 15"/>
            <p:cNvSpPr>
              <a:spLocks/>
            </p:cNvSpPr>
            <p:nvPr/>
          </p:nvSpPr>
          <p:spPr bwMode="auto">
            <a:xfrm>
              <a:off x="7174784" y="3275014"/>
              <a:ext cx="293290" cy="2647754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CC99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10" name="Freeform 15"/>
            <p:cNvSpPr>
              <a:spLocks/>
            </p:cNvSpPr>
            <p:nvPr/>
          </p:nvSpPr>
          <p:spPr bwMode="auto">
            <a:xfrm>
              <a:off x="7484576" y="3362326"/>
              <a:ext cx="293290" cy="2560442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11" name="Freeform 15"/>
            <p:cNvSpPr>
              <a:spLocks/>
            </p:cNvSpPr>
            <p:nvPr/>
          </p:nvSpPr>
          <p:spPr bwMode="auto">
            <a:xfrm>
              <a:off x="8152456" y="3275013"/>
              <a:ext cx="293290" cy="2647754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12" name="Freeform 15"/>
            <p:cNvSpPr>
              <a:spLocks/>
            </p:cNvSpPr>
            <p:nvPr/>
          </p:nvSpPr>
          <p:spPr bwMode="auto">
            <a:xfrm>
              <a:off x="8459280" y="3362325"/>
              <a:ext cx="293290" cy="2560442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13" name="Rectangle 40"/>
            <p:cNvSpPr>
              <a:spLocks noChangeArrowheads="1"/>
            </p:cNvSpPr>
            <p:nvPr/>
          </p:nvSpPr>
          <p:spPr bwMode="auto">
            <a:xfrm>
              <a:off x="7516462" y="3142777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3,7</a:t>
              </a:r>
            </a:p>
          </p:txBody>
        </p:sp>
        <p:sp>
          <p:nvSpPr>
            <p:cNvPr id="114" name="Rectangle 40"/>
            <p:cNvSpPr>
              <a:spLocks noChangeArrowheads="1"/>
            </p:cNvSpPr>
            <p:nvPr/>
          </p:nvSpPr>
          <p:spPr bwMode="auto">
            <a:xfrm>
              <a:off x="8156777" y="3063106"/>
              <a:ext cx="22827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3,8</a:t>
              </a:r>
            </a:p>
          </p:txBody>
        </p:sp>
        <p:sp>
          <p:nvSpPr>
            <p:cNvPr id="115" name="Rectangle 40"/>
            <p:cNvSpPr>
              <a:spLocks noChangeArrowheads="1"/>
            </p:cNvSpPr>
            <p:nvPr/>
          </p:nvSpPr>
          <p:spPr bwMode="auto">
            <a:xfrm>
              <a:off x="8491756" y="3134826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3,7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928449" y="5951036"/>
            <a:ext cx="98762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buNone/>
            </a:pPr>
            <a:r>
              <a:rPr lang="fr-FR" sz="1400" b="1" dirty="0">
                <a:solidFill>
                  <a:srgbClr val="000066"/>
                </a:solidFill>
                <a:latin typeface="+mn-lt"/>
              </a:rPr>
              <a:t>Cholestérol</a:t>
            </a:r>
          </a:p>
          <a:p>
            <a:pPr algn="ctr">
              <a:buNone/>
            </a:pPr>
            <a:r>
              <a:rPr lang="fr-FR" sz="1400" b="1" dirty="0">
                <a:solidFill>
                  <a:srgbClr val="000066"/>
                </a:solidFill>
                <a:latin typeface="+mn-lt"/>
              </a:rPr>
              <a:t>total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97690" y="5951036"/>
            <a:ext cx="95781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buNone/>
            </a:pPr>
            <a:r>
              <a:rPr lang="fr-FR" sz="1400" b="1">
                <a:solidFill>
                  <a:srgbClr val="000066"/>
                </a:solidFill>
                <a:latin typeface="+mn-lt"/>
              </a:rPr>
              <a:t>HDL- </a:t>
            </a:r>
            <a:br>
              <a:rPr lang="fr-FR" sz="1400" b="1">
                <a:solidFill>
                  <a:srgbClr val="000066"/>
                </a:solidFill>
                <a:latin typeface="+mn-lt"/>
              </a:rPr>
            </a:br>
            <a:r>
              <a:rPr lang="fr-FR" sz="1400" b="1">
                <a:solidFill>
                  <a:srgbClr val="000066"/>
                </a:solidFill>
                <a:latin typeface="+mn-lt"/>
              </a:rPr>
              <a:t>cholestérol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67467" y="5951036"/>
            <a:ext cx="183306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buNone/>
            </a:pPr>
            <a:r>
              <a:rPr lang="fr-FR" sz="1400" b="1" dirty="0">
                <a:solidFill>
                  <a:srgbClr val="000066"/>
                </a:solidFill>
                <a:latin typeface="+mn-lt"/>
              </a:rPr>
              <a:t>LDL-cholestérol,</a:t>
            </a:r>
            <a:br>
              <a:rPr lang="fr-FR" sz="1400" b="1" dirty="0">
                <a:solidFill>
                  <a:srgbClr val="000066"/>
                </a:solidFill>
                <a:latin typeface="+mn-lt"/>
              </a:rPr>
            </a:br>
            <a:r>
              <a:rPr lang="fr-FR" sz="1400" b="1" dirty="0">
                <a:solidFill>
                  <a:srgbClr val="000066"/>
                </a:solidFill>
                <a:latin typeface="+mn-lt"/>
              </a:rPr>
              <a:t>calculé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06851" y="5951036"/>
            <a:ext cx="110772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buNone/>
            </a:pPr>
            <a:r>
              <a:rPr lang="fr-FR" sz="1400" b="1">
                <a:solidFill>
                  <a:srgbClr val="000066"/>
                </a:solidFill>
                <a:latin typeface="+mn-lt"/>
              </a:rPr>
              <a:t>Triglycérides</a:t>
            </a:r>
          </a:p>
        </p:txBody>
      </p:sp>
      <p:sp>
        <p:nvSpPr>
          <p:cNvPr id="44" name="Rectangle 40"/>
          <p:cNvSpPr>
            <a:spLocks noChangeArrowheads="1"/>
          </p:cNvSpPr>
          <p:nvPr/>
        </p:nvSpPr>
        <p:spPr bwMode="auto">
          <a:xfrm>
            <a:off x="784319" y="252197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185,9</a:t>
            </a: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436813" y="5806876"/>
            <a:ext cx="14221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fr-FR" sz="140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379332" y="4928354"/>
            <a:ext cx="199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400" dirty="0">
                <a:solidFill>
                  <a:srgbClr val="000066"/>
                </a:solidFill>
              </a:rPr>
              <a:t>50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279482" y="4051419"/>
            <a:ext cx="2995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400" dirty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279482" y="3181151"/>
            <a:ext cx="2995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400" dirty="0">
                <a:solidFill>
                  <a:srgbClr val="000066"/>
                </a:solidFill>
              </a:rPr>
              <a:t>150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79482" y="2307424"/>
            <a:ext cx="2995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400" dirty="0">
                <a:solidFill>
                  <a:srgbClr val="000066"/>
                </a:solidFill>
              </a:rPr>
              <a:t>200</a:t>
            </a:r>
          </a:p>
        </p:txBody>
      </p:sp>
      <p:sp>
        <p:nvSpPr>
          <p:cNvPr id="54" name="Line 9"/>
          <p:cNvSpPr>
            <a:spLocks noChangeShapeType="1"/>
          </p:cNvSpPr>
          <p:nvPr/>
        </p:nvSpPr>
        <p:spPr bwMode="auto">
          <a:xfrm>
            <a:off x="616636" y="3289101"/>
            <a:ext cx="10756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55" name="Line 10"/>
          <p:cNvSpPr>
            <a:spLocks noChangeShapeType="1"/>
          </p:cNvSpPr>
          <p:nvPr/>
        </p:nvSpPr>
        <p:spPr bwMode="auto">
          <a:xfrm>
            <a:off x="616636" y="4159369"/>
            <a:ext cx="10756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56" name="Line 11"/>
          <p:cNvSpPr>
            <a:spLocks noChangeShapeType="1"/>
          </p:cNvSpPr>
          <p:nvPr/>
        </p:nvSpPr>
        <p:spPr bwMode="auto">
          <a:xfrm>
            <a:off x="616636" y="5034133"/>
            <a:ext cx="10756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58" name="Line 13"/>
          <p:cNvSpPr>
            <a:spLocks noChangeShapeType="1"/>
          </p:cNvSpPr>
          <p:nvPr/>
        </p:nvSpPr>
        <p:spPr bwMode="auto">
          <a:xfrm>
            <a:off x="616636" y="5922765"/>
            <a:ext cx="10756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59" name="Line 14"/>
          <p:cNvSpPr>
            <a:spLocks noChangeShapeType="1"/>
          </p:cNvSpPr>
          <p:nvPr/>
        </p:nvSpPr>
        <p:spPr bwMode="auto">
          <a:xfrm>
            <a:off x="616636" y="2413528"/>
            <a:ext cx="10756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0" name="Freeform 15"/>
          <p:cNvSpPr>
            <a:spLocks/>
          </p:cNvSpPr>
          <p:nvPr/>
        </p:nvSpPr>
        <p:spPr bwMode="auto">
          <a:xfrm>
            <a:off x="784864" y="2661920"/>
            <a:ext cx="293290" cy="3260846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CC99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1" name="Freeform 8"/>
          <p:cNvSpPr>
            <a:spLocks/>
          </p:cNvSpPr>
          <p:nvPr/>
        </p:nvSpPr>
        <p:spPr bwMode="auto">
          <a:xfrm>
            <a:off x="724195" y="2403811"/>
            <a:ext cx="5648151" cy="3518955"/>
          </a:xfrm>
          <a:custGeom>
            <a:avLst/>
            <a:gdLst>
              <a:gd name="T0" fmla="*/ 3239 w 3239"/>
              <a:gd name="T1" fmla="*/ 2671 h 2671"/>
              <a:gd name="T2" fmla="*/ 0 w 3239"/>
              <a:gd name="T3" fmla="*/ 2671 h 2671"/>
              <a:gd name="T4" fmla="*/ 0 w 3239"/>
              <a:gd name="T5" fmla="*/ 0 h 2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39" h="2671">
                <a:moveTo>
                  <a:pt x="3239" y="2671"/>
                </a:moveTo>
                <a:lnTo>
                  <a:pt x="0" y="2671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2" name="Rectangle 40"/>
          <p:cNvSpPr>
            <a:spLocks noChangeArrowheads="1"/>
          </p:cNvSpPr>
          <p:nvPr/>
        </p:nvSpPr>
        <p:spPr bwMode="auto">
          <a:xfrm>
            <a:off x="1143804" y="2521975"/>
            <a:ext cx="19716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186</a:t>
            </a:r>
          </a:p>
        </p:txBody>
      </p:sp>
      <p:sp>
        <p:nvSpPr>
          <p:cNvPr id="63" name="Freeform 15"/>
          <p:cNvSpPr>
            <a:spLocks/>
          </p:cNvSpPr>
          <p:nvPr/>
        </p:nvSpPr>
        <p:spPr bwMode="auto">
          <a:xfrm>
            <a:off x="1094656" y="2661920"/>
            <a:ext cx="293290" cy="3260846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6338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4" name="Rectangle 40"/>
          <p:cNvSpPr>
            <a:spLocks noChangeArrowheads="1"/>
          </p:cNvSpPr>
          <p:nvPr/>
        </p:nvSpPr>
        <p:spPr bwMode="auto">
          <a:xfrm>
            <a:off x="1475111" y="249149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187,6</a:t>
            </a:r>
          </a:p>
        </p:txBody>
      </p:sp>
      <p:sp>
        <p:nvSpPr>
          <p:cNvPr id="65" name="Freeform 15"/>
          <p:cNvSpPr>
            <a:spLocks/>
          </p:cNvSpPr>
          <p:nvPr/>
        </p:nvSpPr>
        <p:spPr bwMode="auto">
          <a:xfrm>
            <a:off x="1475656" y="2635250"/>
            <a:ext cx="293290" cy="3287516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92D05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6" name="Rectangle 40"/>
          <p:cNvSpPr>
            <a:spLocks noChangeArrowheads="1"/>
          </p:cNvSpPr>
          <p:nvPr/>
        </p:nvSpPr>
        <p:spPr bwMode="auto">
          <a:xfrm>
            <a:off x="1813739" y="248133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188,1</a:t>
            </a:r>
          </a:p>
        </p:txBody>
      </p:sp>
      <p:sp>
        <p:nvSpPr>
          <p:cNvPr id="67" name="Freeform 15"/>
          <p:cNvSpPr>
            <a:spLocks/>
          </p:cNvSpPr>
          <p:nvPr/>
        </p:nvSpPr>
        <p:spPr bwMode="auto">
          <a:xfrm>
            <a:off x="1782480" y="2625725"/>
            <a:ext cx="293290" cy="3297041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68" name="Rectangle 40"/>
          <p:cNvSpPr>
            <a:spLocks noChangeArrowheads="1"/>
          </p:cNvSpPr>
          <p:nvPr/>
        </p:nvSpPr>
        <p:spPr bwMode="auto">
          <a:xfrm>
            <a:off x="2228388" y="484861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52,7</a:t>
            </a:r>
          </a:p>
        </p:txBody>
      </p:sp>
      <p:sp>
        <p:nvSpPr>
          <p:cNvPr id="70" name="Rectangle 40"/>
          <p:cNvSpPr>
            <a:spLocks noChangeArrowheads="1"/>
          </p:cNvSpPr>
          <p:nvPr/>
        </p:nvSpPr>
        <p:spPr bwMode="auto">
          <a:xfrm>
            <a:off x="2538180" y="482321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54,2</a:t>
            </a:r>
          </a:p>
        </p:txBody>
      </p:sp>
      <p:sp>
        <p:nvSpPr>
          <p:cNvPr id="72" name="Rectangle 40"/>
          <p:cNvSpPr>
            <a:spLocks noChangeArrowheads="1"/>
          </p:cNvSpPr>
          <p:nvPr/>
        </p:nvSpPr>
        <p:spPr bwMode="auto">
          <a:xfrm>
            <a:off x="2919180" y="483337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53,6</a:t>
            </a:r>
          </a:p>
        </p:txBody>
      </p:sp>
      <p:sp>
        <p:nvSpPr>
          <p:cNvPr id="74" name="Rectangle 40"/>
          <p:cNvSpPr>
            <a:spLocks noChangeArrowheads="1"/>
          </p:cNvSpPr>
          <p:nvPr/>
        </p:nvSpPr>
        <p:spPr bwMode="auto">
          <a:xfrm>
            <a:off x="3226004" y="480797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54,9</a:t>
            </a:r>
          </a:p>
        </p:txBody>
      </p:sp>
      <p:sp>
        <p:nvSpPr>
          <p:cNvPr id="69" name="Freeform 15"/>
          <p:cNvSpPr>
            <a:spLocks/>
          </p:cNvSpPr>
          <p:nvPr/>
        </p:nvSpPr>
        <p:spPr bwMode="auto">
          <a:xfrm>
            <a:off x="2206232" y="4986339"/>
            <a:ext cx="293290" cy="936428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CC99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71" name="Freeform 15"/>
          <p:cNvSpPr>
            <a:spLocks/>
          </p:cNvSpPr>
          <p:nvPr/>
        </p:nvSpPr>
        <p:spPr bwMode="auto">
          <a:xfrm>
            <a:off x="2516024" y="4960939"/>
            <a:ext cx="293290" cy="961828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6338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73" name="Freeform 15"/>
          <p:cNvSpPr>
            <a:spLocks/>
          </p:cNvSpPr>
          <p:nvPr/>
        </p:nvSpPr>
        <p:spPr bwMode="auto">
          <a:xfrm>
            <a:off x="2897024" y="4976813"/>
            <a:ext cx="293290" cy="945953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92D05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75" name="Freeform 15"/>
          <p:cNvSpPr>
            <a:spLocks/>
          </p:cNvSpPr>
          <p:nvPr/>
        </p:nvSpPr>
        <p:spPr bwMode="auto">
          <a:xfrm>
            <a:off x="3203848" y="4951413"/>
            <a:ext cx="293290" cy="971353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76" name="Rectangle 40"/>
          <p:cNvSpPr>
            <a:spLocks noChangeArrowheads="1"/>
          </p:cNvSpPr>
          <p:nvPr/>
        </p:nvSpPr>
        <p:spPr bwMode="auto">
          <a:xfrm>
            <a:off x="3599465" y="389865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107,1</a:t>
            </a:r>
          </a:p>
        </p:txBody>
      </p:sp>
      <p:sp>
        <p:nvSpPr>
          <p:cNvPr id="77" name="Rectangle 40"/>
          <p:cNvSpPr>
            <a:spLocks noChangeArrowheads="1"/>
          </p:cNvSpPr>
          <p:nvPr/>
        </p:nvSpPr>
        <p:spPr bwMode="auto">
          <a:xfrm>
            <a:off x="3925159" y="388341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108,1</a:t>
            </a:r>
          </a:p>
        </p:txBody>
      </p:sp>
      <p:sp>
        <p:nvSpPr>
          <p:cNvPr id="78" name="Rectangle 40"/>
          <p:cNvSpPr>
            <a:spLocks noChangeArrowheads="1"/>
          </p:cNvSpPr>
          <p:nvPr/>
        </p:nvSpPr>
        <p:spPr bwMode="auto">
          <a:xfrm>
            <a:off x="4306159" y="388341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108,3</a:t>
            </a:r>
          </a:p>
        </p:txBody>
      </p:sp>
      <p:sp>
        <p:nvSpPr>
          <p:cNvPr id="79" name="Rectangle 40"/>
          <p:cNvSpPr>
            <a:spLocks noChangeArrowheads="1"/>
          </p:cNvSpPr>
          <p:nvPr/>
        </p:nvSpPr>
        <p:spPr bwMode="auto">
          <a:xfrm>
            <a:off x="4612983" y="390373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107,3</a:t>
            </a:r>
          </a:p>
        </p:txBody>
      </p:sp>
      <p:sp>
        <p:nvSpPr>
          <p:cNvPr id="80" name="Freeform 15"/>
          <p:cNvSpPr>
            <a:spLocks/>
          </p:cNvSpPr>
          <p:nvPr/>
        </p:nvSpPr>
        <p:spPr bwMode="auto">
          <a:xfrm>
            <a:off x="3615912" y="4041775"/>
            <a:ext cx="293290" cy="1880992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CC99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81" name="Freeform 15"/>
          <p:cNvSpPr>
            <a:spLocks/>
          </p:cNvSpPr>
          <p:nvPr/>
        </p:nvSpPr>
        <p:spPr bwMode="auto">
          <a:xfrm>
            <a:off x="3925704" y="4021138"/>
            <a:ext cx="293290" cy="1901629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6338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82" name="Freeform 15"/>
          <p:cNvSpPr>
            <a:spLocks/>
          </p:cNvSpPr>
          <p:nvPr/>
        </p:nvSpPr>
        <p:spPr bwMode="auto">
          <a:xfrm>
            <a:off x="4306704" y="4021139"/>
            <a:ext cx="293290" cy="1901628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92D05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83" name="Freeform 15"/>
          <p:cNvSpPr>
            <a:spLocks/>
          </p:cNvSpPr>
          <p:nvPr/>
        </p:nvSpPr>
        <p:spPr bwMode="auto">
          <a:xfrm>
            <a:off x="4613528" y="4041775"/>
            <a:ext cx="293290" cy="1880991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84" name="Rectangle 40"/>
          <p:cNvSpPr>
            <a:spLocks noChangeArrowheads="1"/>
          </p:cNvSpPr>
          <p:nvPr/>
        </p:nvSpPr>
        <p:spPr bwMode="auto">
          <a:xfrm>
            <a:off x="5003839" y="345161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133,1</a:t>
            </a:r>
          </a:p>
        </p:txBody>
      </p:sp>
      <p:sp>
        <p:nvSpPr>
          <p:cNvPr id="85" name="Rectangle 40"/>
          <p:cNvSpPr>
            <a:spLocks noChangeArrowheads="1"/>
          </p:cNvSpPr>
          <p:nvPr/>
        </p:nvSpPr>
        <p:spPr bwMode="auto">
          <a:xfrm>
            <a:off x="5318711" y="364973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121,3</a:t>
            </a: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5699711" y="346685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132,0</a:t>
            </a:r>
          </a:p>
        </p:txBody>
      </p:sp>
      <p:sp>
        <p:nvSpPr>
          <p:cNvPr id="87" name="Rectangle 40"/>
          <p:cNvSpPr>
            <a:spLocks noChangeArrowheads="1"/>
          </p:cNvSpPr>
          <p:nvPr/>
        </p:nvSpPr>
        <p:spPr bwMode="auto">
          <a:xfrm>
            <a:off x="6016695" y="3451615"/>
            <a:ext cx="29655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000" b="1" dirty="0">
                <a:solidFill>
                  <a:srgbClr val="333399"/>
                </a:solidFill>
                <a:latin typeface="+mj-lt"/>
              </a:rPr>
              <a:t>133,1</a:t>
            </a:r>
          </a:p>
        </p:txBody>
      </p:sp>
      <p:sp>
        <p:nvSpPr>
          <p:cNvPr id="88" name="Freeform 15"/>
          <p:cNvSpPr>
            <a:spLocks/>
          </p:cNvSpPr>
          <p:nvPr/>
        </p:nvSpPr>
        <p:spPr bwMode="auto">
          <a:xfrm>
            <a:off x="5014544" y="3589338"/>
            <a:ext cx="293290" cy="2333429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CC99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89" name="Freeform 15"/>
          <p:cNvSpPr>
            <a:spLocks/>
          </p:cNvSpPr>
          <p:nvPr/>
        </p:nvSpPr>
        <p:spPr bwMode="auto">
          <a:xfrm>
            <a:off x="5324336" y="3792538"/>
            <a:ext cx="293290" cy="2130229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6338A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90" name="Freeform 15"/>
          <p:cNvSpPr>
            <a:spLocks/>
          </p:cNvSpPr>
          <p:nvPr/>
        </p:nvSpPr>
        <p:spPr bwMode="auto">
          <a:xfrm>
            <a:off x="5705336" y="3605213"/>
            <a:ext cx="293290" cy="2317554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92D05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sp>
        <p:nvSpPr>
          <p:cNvPr id="91" name="Freeform 15"/>
          <p:cNvSpPr>
            <a:spLocks/>
          </p:cNvSpPr>
          <p:nvPr/>
        </p:nvSpPr>
        <p:spPr bwMode="auto">
          <a:xfrm>
            <a:off x="6012160" y="3589339"/>
            <a:ext cx="293290" cy="2333428"/>
          </a:xfrm>
          <a:custGeom>
            <a:avLst/>
            <a:gdLst>
              <a:gd name="T0" fmla="*/ 415 w 415"/>
              <a:gd name="T1" fmla="*/ 0 h 2575"/>
              <a:gd name="T2" fmla="*/ 0 w 415"/>
              <a:gd name="T3" fmla="*/ 0 h 2575"/>
              <a:gd name="T4" fmla="*/ 0 w 415"/>
              <a:gd name="T5" fmla="*/ 2575 h 2575"/>
              <a:gd name="T6" fmla="*/ 415 w 415"/>
              <a:gd name="T7" fmla="*/ 2575 h 2575"/>
              <a:gd name="T8" fmla="*/ 415 w 415"/>
              <a:gd name="T9" fmla="*/ 0 h 2575"/>
              <a:gd name="T10" fmla="*/ 415 w 415"/>
              <a:gd name="T11" fmla="*/ 0 h 2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5" h="2575">
                <a:moveTo>
                  <a:pt x="415" y="0"/>
                </a:moveTo>
                <a:lnTo>
                  <a:pt x="0" y="0"/>
                </a:lnTo>
                <a:lnTo>
                  <a:pt x="0" y="2575"/>
                </a:lnTo>
                <a:lnTo>
                  <a:pt x="415" y="2575"/>
                </a:lnTo>
                <a:lnTo>
                  <a:pt x="415" y="0"/>
                </a:lnTo>
                <a:lnTo>
                  <a:pt x="415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100">
              <a:solidFill>
                <a:srgbClr val="000066"/>
              </a:solidFill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2642368" y="1790028"/>
            <a:ext cx="3571753" cy="934199"/>
            <a:chOff x="3095954" y="1835389"/>
            <a:chExt cx="3571753" cy="934199"/>
          </a:xfrm>
        </p:grpSpPr>
        <p:sp>
          <p:nvSpPr>
            <p:cNvPr id="117" name="AutoShape 165"/>
            <p:cNvSpPr>
              <a:spLocks noChangeArrowheads="1"/>
            </p:cNvSpPr>
            <p:nvPr/>
          </p:nvSpPr>
          <p:spPr bwMode="auto">
            <a:xfrm>
              <a:off x="3095954" y="1835389"/>
              <a:ext cx="3571753" cy="93419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400">
                <a:solidFill>
                  <a:srgbClr val="000066"/>
                </a:solidFill>
              </a:endParaRPr>
            </a:p>
          </p:txBody>
        </p:sp>
        <p:sp>
          <p:nvSpPr>
            <p:cNvPr id="120" name="ZoneTexte 84"/>
            <p:cNvSpPr txBox="1">
              <a:spLocks noChangeArrowheads="1"/>
            </p:cNvSpPr>
            <p:nvPr/>
          </p:nvSpPr>
          <p:spPr bwMode="auto">
            <a:xfrm>
              <a:off x="3436716" y="2138990"/>
              <a:ext cx="3350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J0</a:t>
              </a:r>
            </a:p>
          </p:txBody>
        </p:sp>
        <p:sp>
          <p:nvSpPr>
            <p:cNvPr id="122" name="ZoneTexte 84"/>
            <p:cNvSpPr txBox="1">
              <a:spLocks noChangeArrowheads="1"/>
            </p:cNvSpPr>
            <p:nvPr/>
          </p:nvSpPr>
          <p:spPr bwMode="auto">
            <a:xfrm>
              <a:off x="3158801" y="1842161"/>
              <a:ext cx="108735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6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DTG + RPV</a:t>
              </a:r>
            </a:p>
          </p:txBody>
        </p:sp>
        <p:sp>
          <p:nvSpPr>
            <p:cNvPr id="126" name="ZoneTexte 84"/>
            <p:cNvSpPr txBox="1">
              <a:spLocks noChangeArrowheads="1"/>
            </p:cNvSpPr>
            <p:nvPr/>
          </p:nvSpPr>
          <p:spPr bwMode="auto">
            <a:xfrm>
              <a:off x="4713136" y="2138990"/>
              <a:ext cx="3350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J0</a:t>
              </a:r>
            </a:p>
          </p:txBody>
        </p:sp>
        <p:sp>
          <p:nvSpPr>
            <p:cNvPr id="127" name="ZoneTexte 84"/>
            <p:cNvSpPr txBox="1">
              <a:spLocks noChangeArrowheads="1"/>
            </p:cNvSpPr>
            <p:nvPr/>
          </p:nvSpPr>
          <p:spPr bwMode="auto">
            <a:xfrm>
              <a:off x="4282817" y="1842161"/>
              <a:ext cx="23578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6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Poursuite traitement ARV</a:t>
              </a:r>
            </a:p>
          </p:txBody>
        </p:sp>
        <p:sp>
          <p:nvSpPr>
            <p:cNvPr id="118" name="Rectangle 3"/>
            <p:cNvSpPr>
              <a:spLocks noChangeArrowheads="1"/>
            </p:cNvSpPr>
            <p:nvPr/>
          </p:nvSpPr>
          <p:spPr bwMode="auto">
            <a:xfrm>
              <a:off x="3287341" y="2235870"/>
              <a:ext cx="161823" cy="144463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100">
                <a:solidFill>
                  <a:srgbClr val="000066"/>
                </a:solidFill>
              </a:endParaRPr>
            </a:p>
          </p:txBody>
        </p:sp>
        <p:sp>
          <p:nvSpPr>
            <p:cNvPr id="123" name="Rectangle 3"/>
            <p:cNvSpPr>
              <a:spLocks noChangeArrowheads="1"/>
            </p:cNvSpPr>
            <p:nvPr/>
          </p:nvSpPr>
          <p:spPr bwMode="auto">
            <a:xfrm>
              <a:off x="3287341" y="2506428"/>
              <a:ext cx="161823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100">
                <a:solidFill>
                  <a:srgbClr val="000066"/>
                </a:solidFill>
              </a:endParaRPr>
            </a:p>
          </p:txBody>
        </p:sp>
        <p:sp>
          <p:nvSpPr>
            <p:cNvPr id="124" name="ZoneTexte 84"/>
            <p:cNvSpPr txBox="1">
              <a:spLocks noChangeArrowheads="1"/>
            </p:cNvSpPr>
            <p:nvPr/>
          </p:nvSpPr>
          <p:spPr bwMode="auto">
            <a:xfrm>
              <a:off x="3436716" y="2418672"/>
              <a:ext cx="45236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S48</a:t>
              </a:r>
            </a:p>
          </p:txBody>
        </p:sp>
        <p:sp>
          <p:nvSpPr>
            <p:cNvPr id="125" name="Rectangle 3"/>
            <p:cNvSpPr>
              <a:spLocks noChangeArrowheads="1"/>
            </p:cNvSpPr>
            <p:nvPr/>
          </p:nvSpPr>
          <p:spPr bwMode="auto">
            <a:xfrm>
              <a:off x="4563761" y="2235870"/>
              <a:ext cx="161823" cy="144463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100">
                <a:solidFill>
                  <a:srgbClr val="000066"/>
                </a:solidFill>
              </a:endParaRPr>
            </a:p>
          </p:txBody>
        </p:sp>
        <p:sp>
          <p:nvSpPr>
            <p:cNvPr id="128" name="Rectangle 3"/>
            <p:cNvSpPr>
              <a:spLocks noChangeArrowheads="1"/>
            </p:cNvSpPr>
            <p:nvPr/>
          </p:nvSpPr>
          <p:spPr bwMode="auto">
            <a:xfrm>
              <a:off x="4563761" y="2506428"/>
              <a:ext cx="161823" cy="144463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1100">
                <a:solidFill>
                  <a:srgbClr val="000066"/>
                </a:solidFill>
              </a:endParaRPr>
            </a:p>
          </p:txBody>
        </p:sp>
        <p:sp>
          <p:nvSpPr>
            <p:cNvPr id="129" name="ZoneTexte 84"/>
            <p:cNvSpPr txBox="1">
              <a:spLocks noChangeArrowheads="1"/>
            </p:cNvSpPr>
            <p:nvPr/>
          </p:nvSpPr>
          <p:spPr bwMode="auto">
            <a:xfrm>
              <a:off x="4713136" y="2418672"/>
              <a:ext cx="45236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S48</a:t>
              </a:r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364959" y="1970900"/>
            <a:ext cx="623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mg/dl</a:t>
            </a:r>
          </a:p>
        </p:txBody>
      </p:sp>
      <p:sp>
        <p:nvSpPr>
          <p:cNvPr id="10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783851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9024938" cy="4686300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  <a:b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</a:br>
            <a:endParaRPr lang="fr-FR" altLang="fr-FR" sz="2800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Chez les patients infectés par le VIH-1, contrôlés </a:t>
            </a:r>
            <a:r>
              <a:rPr lang="fr-FR" sz="2000" dirty="0" err="1"/>
              <a:t>virologiquement</a:t>
            </a:r>
            <a:r>
              <a:rPr lang="fr-FR" sz="2000" dirty="0"/>
              <a:t>, le switch pour l’association de la bithérapie DTG + RPV, en 1 prise par jour, a mis en évidence une efficacité élevée et était non inférieur à la poursuite de la trithérapie antérieure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La tolérance de DTG + RPV était conforme à leur fiche produit respective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Le </a:t>
            </a:r>
            <a:r>
              <a:rPr lang="fr-FR" sz="2000" dirty="0" err="1"/>
              <a:t>switch</a:t>
            </a:r>
            <a:r>
              <a:rPr lang="fr-FR" sz="2000" dirty="0"/>
              <a:t> avait un effet neutre sur le plan lipidique, avec amélioration des paramètres du </a:t>
            </a:r>
            <a:r>
              <a:rPr lang="fr-FR" sz="2000" i="1" dirty="0" err="1"/>
              <a:t>turn</a:t>
            </a:r>
            <a:r>
              <a:rPr lang="fr-FR" sz="2000" i="1" dirty="0"/>
              <a:t> over </a:t>
            </a:r>
            <a:r>
              <a:rPr lang="fr-FR" sz="2000" dirty="0"/>
              <a:t>osseux</a:t>
            </a: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0" y="6604809"/>
            <a:ext cx="720000" cy="25200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SWORD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452116" y="6565238"/>
            <a:ext cx="26837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Llibre</a:t>
            </a:r>
            <a:r>
              <a:rPr lang="fr-FR" sz="1200" i="1" dirty="0">
                <a:solidFill>
                  <a:srgbClr val="CC0000"/>
                </a:solidFill>
              </a:rPr>
              <a:t> JM. Lancet. 2018 ; 391:839-49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Etudes SWORD 1 &amp; 2 : switch pour DTG + RPV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267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790</Words>
  <Application>Microsoft Office PowerPoint</Application>
  <PresentationFormat>Affichage à l'écran (4:3)</PresentationFormat>
  <Paragraphs>273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ARV_trials_2017</vt:lpstr>
      <vt:lpstr>Switch pour INSTI + NNRTI</vt:lpstr>
      <vt:lpstr>Etudes SWORD 1 &amp; 2 : switch pour DTG + RPV</vt:lpstr>
      <vt:lpstr>Etudes SWORD 1 &amp; 2 : switch pour DTG + RPV</vt:lpstr>
      <vt:lpstr>Etudes SWORD 1 &amp; 2 : switch pour DTG + RPV</vt:lpstr>
      <vt:lpstr>Etudes SWORD 1 &amp; 2 : switch pour DTG + RPV</vt:lpstr>
      <vt:lpstr>Etudes SWORD 1 &amp; 2 : switch pour DTG + RPV</vt:lpstr>
      <vt:lpstr>Etudes SWORD 1 &amp; 2 : switch pour DTG + RPV</vt:lpstr>
      <vt:lpstr>Etudes SWORD 1 &amp; 2 : switch pour DTG + RPV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316</cp:revision>
  <dcterms:created xsi:type="dcterms:W3CDTF">2014-10-03T08:50:57Z</dcterms:created>
  <dcterms:modified xsi:type="dcterms:W3CDTF">2018-05-11T09:13:59Z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