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4" r:id="rId2"/>
    <p:sldId id="257" r:id="rId3"/>
    <p:sldId id="258" r:id="rId4"/>
    <p:sldId id="268" r:id="rId5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2" clrIdx="2"/>
  <p:cmAuthor id="3" name="Utilisateur de Microsoft Office" initials="Office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CC"/>
    <a:srgbClr val="FFFFFF"/>
    <a:srgbClr val="DDDDDD"/>
    <a:srgbClr val="000066"/>
    <a:srgbClr val="FFCC99"/>
    <a:srgbClr val="CC3300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6831" autoAdjust="0"/>
  </p:normalViewPr>
  <p:slideViewPr>
    <p:cSldViewPr snapToGrid="0" snapToObjects="1">
      <p:cViewPr>
        <p:scale>
          <a:sx n="100" d="100"/>
          <a:sy n="100" d="100"/>
        </p:scale>
        <p:origin x="-1908" y="-29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2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2131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835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584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3314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a DTG + 3TC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b="1">
                <a:latin typeface="Calibri" pitchFamily="34" charset="0"/>
                <a:ea typeface="ＭＳ Ｐゴシック" pitchFamily="34" charset="-128"/>
              </a:rPr>
              <a:t>Estudio ASPIRE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2210067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514679" y="3485224"/>
            <a:ext cx="510924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029608" y="2961349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013733" y="2970874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021670" y="3951949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492103"/>
            <a:ext cx="4111624" cy="824400"/>
          </a:xfrm>
          <a:prstGeom prst="rect">
            <a:avLst/>
          </a:prstGeom>
          <a:solidFill>
            <a:srgbClr val="3AC5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DTG 50 mg + 3TC 300 mg QD</a:t>
            </a:r>
            <a:endParaRPr lang="en-US" sz="1600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858032" y="2596224"/>
            <a:ext cx="790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44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845332" y="3990049"/>
            <a:ext cx="790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45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494573"/>
            <a:ext cx="4111625" cy="823912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ES" sz="1600" b="1">
                <a:solidFill>
                  <a:srgbClr val="FFFFFF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Continuación del régimen actual de 3 drogas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20124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ES" sz="2800" b="1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Randomización</a:t>
            </a:r>
          </a:p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Etiqueta abierta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201246" y="4911962"/>
            <a:ext cx="8842880" cy="1672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Objetivo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sz="1600" dirty="0" err="1">
                <a:solidFill>
                  <a:srgbClr val="000066"/>
                </a:solidFill>
              </a:rPr>
              <a:t>Endpoint</a:t>
            </a:r>
            <a:r>
              <a:rPr lang="es-ES" sz="1600" dirty="0">
                <a:solidFill>
                  <a:srgbClr val="000066"/>
                </a:solidFill>
              </a:rPr>
              <a:t> primario: proporción de fallo al tratamiento (fallo virológico, pérdida de seguimiento, discontinuación/modificación de tratamiento) a S24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ES" sz="1600" dirty="0">
                <a:solidFill>
                  <a:srgbClr val="000066"/>
                </a:solidFill>
              </a:rPr>
              <a:t>Fallo virológico: CV confirmada &gt; 50 c/</a:t>
            </a:r>
            <a:r>
              <a:rPr lang="es-ES" sz="1600" dirty="0" err="1">
                <a:solidFill>
                  <a:srgbClr val="000066"/>
                </a:solidFill>
              </a:rPr>
              <a:t>mL</a:t>
            </a:r>
            <a:endParaRPr lang="es-ES" sz="1600" dirty="0">
              <a:solidFill>
                <a:srgbClr val="000066"/>
              </a:solidFill>
            </a:endParaRP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ES" sz="1600" dirty="0">
                <a:solidFill>
                  <a:srgbClr val="000066"/>
                </a:solidFill>
              </a:rPr>
              <a:t>No inferioridad de DTG + 3TC (margen de 12%, poder 80%)</a:t>
            </a:r>
          </a:p>
        </p:txBody>
      </p:sp>
      <p:sp>
        <p:nvSpPr>
          <p:cNvPr id="9243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ASPIRE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201245" y="2270124"/>
            <a:ext cx="3340819" cy="255389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≥ 18 años</a:t>
            </a:r>
          </a:p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TARV triple estable ≥ 48 semanas con ≥ CV &lt; 50 c/</a:t>
            </a:r>
            <a:r>
              <a:rPr lang="es-ES" sz="1600" b="1" dirty="0" err="1">
                <a:solidFill>
                  <a:srgbClr val="000066"/>
                </a:solidFill>
                <a:latin typeface="Calibri" pitchFamily="34" charset="0"/>
              </a:rPr>
              <a:t>mL</a:t>
            </a:r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 durante </a:t>
            </a:r>
            <a:br>
              <a:rPr lang="es-ES" sz="16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las últimas 48 semanas</a:t>
            </a:r>
          </a:p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CV al screening &lt; 20 c/</a:t>
            </a:r>
            <a:r>
              <a:rPr lang="es-ES" sz="1600" b="1" dirty="0" err="1">
                <a:solidFill>
                  <a:srgbClr val="000066"/>
                </a:solidFill>
                <a:latin typeface="Calibri" pitchFamily="34" charset="0"/>
              </a:rPr>
              <a:t>mL</a:t>
            </a:r>
            <a:endParaRPr lang="es-ES" sz="1600" b="1" dirty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No mutaciones de resistencia a NRTI en genotipo pre-tratamiento</a:t>
            </a:r>
          </a:p>
          <a:p>
            <a:pPr algn="ctr" defTabSz="914400"/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No historia de fallo virológico</a:t>
            </a:r>
          </a:p>
          <a:p>
            <a:pPr algn="ctr" defTabSz="914400"/>
            <a:r>
              <a:rPr lang="es-ES" sz="1600" b="1" dirty="0" err="1">
                <a:solidFill>
                  <a:srgbClr val="000066"/>
                </a:solidFill>
                <a:latin typeface="Calibri" pitchFamily="34" charset="0"/>
              </a:rPr>
              <a:t>HBs</a:t>
            </a:r>
            <a:r>
              <a:rPr lang="es-ES" sz="1600" b="1" dirty="0">
                <a:solidFill>
                  <a:srgbClr val="000066"/>
                </a:solidFill>
                <a:latin typeface="Calibri" pitchFamily="34" charset="0"/>
              </a:rPr>
              <a:t> Ag negativo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670317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670317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2210067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s-ES" sz="3200">
                <a:ea typeface="ＭＳ Ｐゴシック" pitchFamily="34" charset="-128"/>
              </a:rPr>
              <a:t>Estudio ASPIRE: switch a DTG + 3TC</a:t>
            </a:r>
          </a:p>
        </p:txBody>
      </p:sp>
      <p:sp>
        <p:nvSpPr>
          <p:cNvPr id="23" name="ZoneTexte 69"/>
          <p:cNvSpPr txBox="1">
            <a:spLocks noChangeArrowheads="1"/>
          </p:cNvSpPr>
          <p:nvPr/>
        </p:nvSpPr>
        <p:spPr bwMode="auto">
          <a:xfrm>
            <a:off x="4800600" y="6565238"/>
            <a:ext cx="4343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Taiwo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BO. </a:t>
            </a:r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Clin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Infect Dis. 2017 Dec 26 (</a:t>
            </a:r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ePub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ahead of print)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98196"/>
              </p:ext>
            </p:extLst>
          </p:nvPr>
        </p:nvGraphicFramePr>
        <p:xfrm>
          <a:off x="298038" y="1663300"/>
          <a:ext cx="8278421" cy="4760355"/>
        </p:xfrm>
        <a:graphic>
          <a:graphicData uri="http://schemas.openxmlformats.org/drawingml/2006/table">
            <a:tbl>
              <a:tblPr/>
              <a:tblGrid>
                <a:gridCol w="363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538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494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112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62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DTG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Continuación triple 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67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Mediana de edad, años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67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Mujer,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67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s-ES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</a:t>
                      </a: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basal, mediana (IQR)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694 (533-1034)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646 (380-819)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67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CD4/mm</a:t>
                      </a:r>
                      <a:r>
                        <a:rPr kumimoji="0" lang="es-ES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mediana (IQR)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333 (184-408)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228 (91-341)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342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Tratamiento 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antiretroviral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actual,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NNRTI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IP/r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TDF/FTC / ABC/3TC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41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80 / 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91 / 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67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a S48,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6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Evento adverso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6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Rebote virológico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6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Pérdida de seguimiento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6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Decisión del médico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87056" y="1315471"/>
            <a:ext cx="4769906" cy="31686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Características basales y disposición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ASPIRE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s-ES" sz="3200">
                <a:ea typeface="ＭＳ Ｐゴシック" pitchFamily="34" charset="-128"/>
              </a:rPr>
              <a:t>Estudio ASPIRE: switch a DTG + 3TC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800600" y="6565238"/>
            <a:ext cx="4343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Taiwo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BO. </a:t>
            </a:r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Clin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Infect Dis. 2017 Dec 26 (</a:t>
            </a:r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ePub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ahead of print)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5147994"/>
            <a:ext cx="8538209" cy="12725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ES" sz="16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Un fallo virológico confirmado (rama DTG + 3TC)</a:t>
            </a:r>
          </a:p>
          <a:p>
            <a:pPr lvl="1">
              <a:spcBef>
                <a:spcPts val="0"/>
              </a:spcBef>
            </a:pPr>
            <a:r>
              <a:rPr lang="es-ES" sz="1400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Carga viral (c/</a:t>
            </a:r>
            <a:r>
              <a:rPr lang="es-ES" sz="1400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mL</a:t>
            </a:r>
            <a:r>
              <a:rPr lang="es-ES" sz="1400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): S4: 21 ; S12: 48 ; S24: 375 confirmada a 235 ; S36 (con ABC/3TC + DRV/r): 264 ; S48: 85</a:t>
            </a:r>
          </a:p>
          <a:p>
            <a:pPr lvl="1">
              <a:spcBef>
                <a:spcPts val="0"/>
              </a:spcBef>
            </a:pPr>
            <a:r>
              <a:rPr lang="es-ES" sz="1400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Al fallo virológico (S24): no se observaron mutaciones de resistencia a TR o integrasa ; concentración terapéutica en plasma de DTG (3115 ng/</a:t>
            </a:r>
            <a:r>
              <a:rPr lang="es-ES" sz="1400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mL</a:t>
            </a:r>
            <a:r>
              <a:rPr lang="es-ES" sz="1400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s-ES" sz="16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Una discontinuación por evento adverso (rama DTG + 3TC): </a:t>
            </a:r>
            <a:r>
              <a:rPr lang="es-ES" sz="1600" dirty="0">
                <a:solidFill>
                  <a:srgbClr val="00006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constipación grado 2 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xmlns="" id="{0BD02537-1337-460A-BDC1-63A3E8557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1" y="1207492"/>
            <a:ext cx="57002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CC330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Resultados virológicos </a:t>
            </a:r>
            <a:r>
              <a:rPr lang="en-US" sz="2000" b="1" dirty="0">
                <a:solidFill>
                  <a:srgbClr val="CC330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a </a:t>
            </a:r>
            <a:r>
              <a:rPr lang="fr-FR" sz="2000" b="1" dirty="0">
                <a:solidFill>
                  <a:srgbClr val="CC330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S</a:t>
            </a:r>
            <a:r>
              <a:rPr lang="da-DK" sz="2000" b="1" dirty="0">
                <a:solidFill>
                  <a:srgbClr val="CC330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24 y S48 (ITT, snapshot)</a:t>
            </a:r>
            <a:endParaRPr lang="fr-FR" sz="2000" b="1" dirty="0">
              <a:solidFill>
                <a:srgbClr val="CC3300"/>
              </a:solidFill>
              <a:latin typeface="Calibri" panose="020F0502020204030204" pitchFamily="34" charset="0"/>
              <a:ea typeface="MS PGothic" pitchFamily="34" charset="-128"/>
              <a:cs typeface="Calibri" panose="020F0502020204030204" pitchFamily="34" charset="0"/>
            </a:endParaRPr>
          </a:p>
        </p:txBody>
      </p:sp>
      <p:sp>
        <p:nvSpPr>
          <p:cNvPr id="81" name="Text Box 2">
            <a:extLst>
              <a:ext uri="{FF2B5EF4-FFF2-40B4-BE49-F238E27FC236}">
                <a16:creationId xmlns:a16="http://schemas.microsoft.com/office/drawing/2014/main" xmlns="" id="{C1D9A409-1D36-4332-888B-A45ACC1A4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951" y="1356882"/>
            <a:ext cx="28707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 err="1">
                <a:solidFill>
                  <a:srgbClr val="CC330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Endpoint</a:t>
            </a:r>
            <a:r>
              <a:rPr lang="es-ES" b="1" dirty="0">
                <a:solidFill>
                  <a:srgbClr val="CC330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 primario: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solidFill>
                  <a:srgbClr val="CC330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Fallo al tratamiento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8713780" y="32575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solidFill>
                  <a:srgbClr val="FFFFFF"/>
                </a:solidFill>
                <a:latin typeface="Arial" charset="0"/>
                <a:cs typeface="Arial" charset="0"/>
              </a:rPr>
              <a:t>107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4480B6EA-08AF-4BDB-8D75-727ADC94E4FE}"/>
              </a:ext>
            </a:extLst>
          </p:cNvPr>
          <p:cNvGrpSpPr/>
          <p:nvPr/>
        </p:nvGrpSpPr>
        <p:grpSpPr>
          <a:xfrm>
            <a:off x="183898" y="1613290"/>
            <a:ext cx="5694417" cy="3410082"/>
            <a:chOff x="183898" y="1613290"/>
            <a:chExt cx="5694417" cy="3410082"/>
          </a:xfrm>
        </p:grpSpPr>
        <p:sp>
          <p:nvSpPr>
            <p:cNvPr id="88" name="AutoShape 165">
              <a:extLst>
                <a:ext uri="{FF2B5EF4-FFF2-40B4-BE49-F238E27FC236}">
                  <a16:creationId xmlns:a16="http://schemas.microsoft.com/office/drawing/2014/main" xmlns="" id="{06A7A6F4-B934-4AE4-81AD-53A4A96CBB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6942" y="2310867"/>
              <a:ext cx="3212478" cy="5927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48" name="Rectangle 40">
              <a:extLst>
                <a:ext uri="{FF2B5EF4-FFF2-40B4-BE49-F238E27FC236}">
                  <a16:creationId xmlns:a16="http://schemas.microsoft.com/office/drawing/2014/main" xmlns="" id="{AE357726-13E2-48A6-8683-EC2A26355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793" y="1913200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90.9</a:t>
              </a:r>
            </a:p>
          </p:txBody>
        </p:sp>
        <p:sp>
          <p:nvSpPr>
            <p:cNvPr id="49" name="Rectangle 41">
              <a:extLst>
                <a:ext uri="{FF2B5EF4-FFF2-40B4-BE49-F238E27FC236}">
                  <a16:creationId xmlns:a16="http://schemas.microsoft.com/office/drawing/2014/main" xmlns="" id="{7CA4FAF8-C071-446C-BB55-EB75C593F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4912" y="4306595"/>
              <a:ext cx="51294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2.3</a:t>
              </a:r>
            </a:p>
          </p:txBody>
        </p:sp>
        <p:sp>
          <p:nvSpPr>
            <p:cNvPr id="50" name="Rectangle 42">
              <a:extLst>
                <a:ext uri="{FF2B5EF4-FFF2-40B4-BE49-F238E27FC236}">
                  <a16:creationId xmlns:a16="http://schemas.microsoft.com/office/drawing/2014/main" xmlns="" id="{758BE853-1007-48D5-83BC-7E48CE916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0620" y="4158747"/>
              <a:ext cx="23083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6.8</a:t>
              </a:r>
            </a:p>
          </p:txBody>
        </p:sp>
        <p:sp>
          <p:nvSpPr>
            <p:cNvPr id="51" name="Rectangle 43">
              <a:extLst>
                <a:ext uri="{FF2B5EF4-FFF2-40B4-BE49-F238E27FC236}">
                  <a16:creationId xmlns:a16="http://schemas.microsoft.com/office/drawing/2014/main" xmlns="" id="{0CCF923C-3292-4D0E-9700-156C7B07E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1425" y="1940961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88.9</a:t>
              </a:r>
            </a:p>
          </p:txBody>
        </p:sp>
        <p:sp>
          <p:nvSpPr>
            <p:cNvPr id="52" name="Rectangle 44">
              <a:extLst>
                <a:ext uri="{FF2B5EF4-FFF2-40B4-BE49-F238E27FC236}">
                  <a16:creationId xmlns:a16="http://schemas.microsoft.com/office/drawing/2014/main" xmlns="" id="{EEF1DF7E-ADD5-4A6D-800F-472A3DFE7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1241" y="4260875"/>
              <a:ext cx="23083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2.2</a:t>
              </a:r>
            </a:p>
          </p:txBody>
        </p:sp>
        <p:sp>
          <p:nvSpPr>
            <p:cNvPr id="53" name="Rectangle 45">
              <a:extLst>
                <a:ext uri="{FF2B5EF4-FFF2-40B4-BE49-F238E27FC236}">
                  <a16:creationId xmlns:a16="http://schemas.microsoft.com/office/drawing/2014/main" xmlns="" id="{E98C6C8E-855A-4D2D-851B-00A9BA4AF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8631" y="4039955"/>
              <a:ext cx="23083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8.9</a:t>
              </a:r>
            </a:p>
          </p:txBody>
        </p:sp>
        <p:sp>
          <p:nvSpPr>
            <p:cNvPr id="71" name="Line 13">
              <a:extLst>
                <a:ext uri="{FF2B5EF4-FFF2-40B4-BE49-F238E27FC236}">
                  <a16:creationId xmlns:a16="http://schemas.microsoft.com/office/drawing/2014/main" xmlns="" id="{672224A4-78D8-47BE-A303-918DE49508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69090" y="4544840"/>
              <a:ext cx="8346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3" name="Freeform 15">
              <a:extLst>
                <a:ext uri="{FF2B5EF4-FFF2-40B4-BE49-F238E27FC236}">
                  <a16:creationId xmlns:a16="http://schemas.microsoft.com/office/drawing/2014/main" xmlns="" id="{AFEA92DF-0E46-43B5-9C46-F71A01876A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7361" y="2113973"/>
              <a:ext cx="324000" cy="2430866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3AC5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4" name="Freeform 16">
              <a:extLst>
                <a:ext uri="{FF2B5EF4-FFF2-40B4-BE49-F238E27FC236}">
                  <a16:creationId xmlns:a16="http://schemas.microsoft.com/office/drawing/2014/main" xmlns="" id="{5FF2E12B-8E49-441D-AB38-8EF7CDC6C8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7676" y="2161127"/>
              <a:ext cx="324000" cy="2383712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CC33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5" name="Rectangle 17">
              <a:extLst>
                <a:ext uri="{FF2B5EF4-FFF2-40B4-BE49-F238E27FC236}">
                  <a16:creationId xmlns:a16="http://schemas.microsoft.com/office/drawing/2014/main" xmlns="" id="{D37C26A1-4CB3-4633-BF5C-EBC199EAE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8425" y="4260746"/>
              <a:ext cx="323997" cy="284093"/>
            </a:xfrm>
            <a:prstGeom prst="rect">
              <a:avLst/>
            </a:prstGeom>
            <a:solidFill>
              <a:srgbClr val="CC33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6" name="Rectangle 18">
              <a:extLst>
                <a:ext uri="{FF2B5EF4-FFF2-40B4-BE49-F238E27FC236}">
                  <a16:creationId xmlns:a16="http://schemas.microsoft.com/office/drawing/2014/main" xmlns="" id="{7C62A18E-60FE-4A04-BF09-4650831C4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9175" y="4377208"/>
              <a:ext cx="323997" cy="167630"/>
            </a:xfrm>
            <a:prstGeom prst="rect">
              <a:avLst/>
            </a:prstGeom>
            <a:solidFill>
              <a:srgbClr val="3AC5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7" name="Rectangle 20">
              <a:extLst>
                <a:ext uri="{FF2B5EF4-FFF2-40B4-BE49-F238E27FC236}">
                  <a16:creationId xmlns:a16="http://schemas.microsoft.com/office/drawing/2014/main" xmlns="" id="{10D8B7BC-2A2D-4B51-BFAD-F5651B397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2858" y="4488357"/>
              <a:ext cx="324000" cy="55229"/>
            </a:xfrm>
            <a:prstGeom prst="rect">
              <a:avLst/>
            </a:prstGeom>
            <a:solidFill>
              <a:srgbClr val="3AC5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0" name="Rectangle 17">
              <a:extLst>
                <a:ext uri="{FF2B5EF4-FFF2-40B4-BE49-F238E27FC236}">
                  <a16:creationId xmlns:a16="http://schemas.microsoft.com/office/drawing/2014/main" xmlns="" id="{6F69F8AE-E19F-4A6A-BF98-1AF5A0EEB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792" y="4482033"/>
              <a:ext cx="324000" cy="61553"/>
            </a:xfrm>
            <a:prstGeom prst="rect">
              <a:avLst/>
            </a:prstGeom>
            <a:solidFill>
              <a:srgbClr val="CC33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Rectangle 40">
              <a:extLst>
                <a:ext uri="{FF2B5EF4-FFF2-40B4-BE49-F238E27FC236}">
                  <a16:creationId xmlns:a16="http://schemas.microsoft.com/office/drawing/2014/main" xmlns="" id="{16805058-CEF8-4A8B-8956-9B3D0E66F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689" y="1920118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93.2</a:t>
              </a:r>
            </a:p>
          </p:txBody>
        </p:sp>
        <p:sp>
          <p:nvSpPr>
            <p:cNvPr id="13" name="Rectangle 41">
              <a:extLst>
                <a:ext uri="{FF2B5EF4-FFF2-40B4-BE49-F238E27FC236}">
                  <a16:creationId xmlns:a16="http://schemas.microsoft.com/office/drawing/2014/main" xmlns="" id="{06571AF6-F079-4F9F-9E3C-841B43C39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0400" y="4306595"/>
              <a:ext cx="23083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2.3</a:t>
              </a:r>
            </a:p>
          </p:txBody>
        </p:sp>
        <p:sp>
          <p:nvSpPr>
            <p:cNvPr id="15" name="Rectangle 42">
              <a:extLst>
                <a:ext uri="{FF2B5EF4-FFF2-40B4-BE49-F238E27FC236}">
                  <a16:creationId xmlns:a16="http://schemas.microsoft.com/office/drawing/2014/main" xmlns="" id="{21356830-016A-43DC-8294-3391982BB3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1400" y="4196791"/>
              <a:ext cx="23083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4.5</a:t>
              </a:r>
            </a:p>
          </p:txBody>
        </p:sp>
        <p:sp>
          <p:nvSpPr>
            <p:cNvPr id="16" name="Rectangle 43">
              <a:extLst>
                <a:ext uri="{FF2B5EF4-FFF2-40B4-BE49-F238E27FC236}">
                  <a16:creationId xmlns:a16="http://schemas.microsoft.com/office/drawing/2014/main" xmlns="" id="{A4ABFFE5-59D1-4513-B648-2910998D9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7503" y="1964010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91.1</a:t>
              </a:r>
            </a:p>
          </p:txBody>
        </p:sp>
        <p:sp>
          <p:nvSpPr>
            <p:cNvPr id="17" name="Rectangle 44">
              <a:extLst>
                <a:ext uri="{FF2B5EF4-FFF2-40B4-BE49-F238E27FC236}">
                  <a16:creationId xmlns:a16="http://schemas.microsoft.com/office/drawing/2014/main" xmlns="" id="{3F7DD1C2-3420-4214-BC20-3B22A73B4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9336" y="4306595"/>
              <a:ext cx="913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0</a:t>
              </a:r>
            </a:p>
          </p:txBody>
        </p:sp>
        <p:sp>
          <p:nvSpPr>
            <p:cNvPr id="18" name="Rectangle 45">
              <a:extLst>
                <a:ext uri="{FF2B5EF4-FFF2-40B4-BE49-F238E27FC236}">
                  <a16:creationId xmlns:a16="http://schemas.microsoft.com/office/drawing/2014/main" xmlns="" id="{D74C5BBD-F126-479A-8903-711FD6177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1043" y="4082106"/>
              <a:ext cx="23083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8.9</a:t>
              </a:r>
            </a:p>
          </p:txBody>
        </p:sp>
        <p:sp>
          <p:nvSpPr>
            <p:cNvPr id="19" name="Rectangle 46">
              <a:extLst>
                <a:ext uri="{FF2B5EF4-FFF2-40B4-BE49-F238E27FC236}">
                  <a16:creationId xmlns:a16="http://schemas.microsoft.com/office/drawing/2014/main" xmlns="" id="{72EBCEAB-36FC-4F91-8908-F4741294A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815" y="4435185"/>
              <a:ext cx="84960" cy="17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>
                  <a:solidFill>
                    <a:srgbClr val="000066"/>
                  </a:solidFill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20" name="Rectangle 47">
              <a:extLst>
                <a:ext uri="{FF2B5EF4-FFF2-40B4-BE49-F238E27FC236}">
                  <a16:creationId xmlns:a16="http://schemas.microsoft.com/office/drawing/2014/main" xmlns="" id="{3F35D438-5AC9-4259-B2D9-A5BBD58F7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58" y="3906723"/>
              <a:ext cx="169917" cy="17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>
                  <a:solidFill>
                    <a:srgbClr val="000066"/>
                  </a:solidFill>
                  <a:latin typeface="Arial" charset="0"/>
                  <a:cs typeface="Arial" charset="0"/>
                </a:rPr>
                <a:t>20</a:t>
              </a:r>
            </a:p>
          </p:txBody>
        </p:sp>
        <p:sp>
          <p:nvSpPr>
            <p:cNvPr id="21" name="Rectangle 48">
              <a:extLst>
                <a:ext uri="{FF2B5EF4-FFF2-40B4-BE49-F238E27FC236}">
                  <a16:creationId xmlns:a16="http://schemas.microsoft.com/office/drawing/2014/main" xmlns="" id="{BC3217EB-4D5D-47D2-B2E2-3B2F35099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58" y="3379755"/>
              <a:ext cx="169917" cy="17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>
                  <a:solidFill>
                    <a:srgbClr val="000066"/>
                  </a:solidFill>
                  <a:latin typeface="Arial" charset="0"/>
                  <a:cs typeface="Arial" charset="0"/>
                </a:rPr>
                <a:t>40</a:t>
              </a:r>
            </a:p>
          </p:txBody>
        </p:sp>
        <p:sp>
          <p:nvSpPr>
            <p:cNvPr id="22" name="Rectangle 49">
              <a:extLst>
                <a:ext uri="{FF2B5EF4-FFF2-40B4-BE49-F238E27FC236}">
                  <a16:creationId xmlns:a16="http://schemas.microsoft.com/office/drawing/2014/main" xmlns="" id="{324C082D-7124-4B7F-B1A4-C810A4946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58" y="2851294"/>
              <a:ext cx="169917" cy="17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>
                  <a:solidFill>
                    <a:srgbClr val="000066"/>
                  </a:solidFill>
                  <a:latin typeface="Arial" charset="0"/>
                  <a:cs typeface="Arial" charset="0"/>
                </a:rPr>
                <a:t>60</a:t>
              </a:r>
            </a:p>
          </p:txBody>
        </p:sp>
        <p:sp>
          <p:nvSpPr>
            <p:cNvPr id="23" name="Rectangle 50">
              <a:extLst>
                <a:ext uri="{FF2B5EF4-FFF2-40B4-BE49-F238E27FC236}">
                  <a16:creationId xmlns:a16="http://schemas.microsoft.com/office/drawing/2014/main" xmlns="" id="{62BA00AF-05DA-4516-9C7D-AD4CDAFB5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58" y="2324325"/>
              <a:ext cx="169917" cy="17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>
                  <a:solidFill>
                    <a:srgbClr val="000066"/>
                  </a:solidFill>
                  <a:latin typeface="Arial" charset="0"/>
                  <a:cs typeface="Arial" charset="0"/>
                </a:rPr>
                <a:t>80</a:t>
              </a:r>
            </a:p>
          </p:txBody>
        </p:sp>
        <p:sp>
          <p:nvSpPr>
            <p:cNvPr id="24" name="Rectangle 51">
              <a:extLst>
                <a:ext uri="{FF2B5EF4-FFF2-40B4-BE49-F238E27FC236}">
                  <a16:creationId xmlns:a16="http://schemas.microsoft.com/office/drawing/2014/main" xmlns="" id="{C3310F05-4B3D-4A40-B163-771B8102E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898" y="1784549"/>
              <a:ext cx="254878" cy="17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100</a:t>
              </a:r>
            </a:p>
          </p:txBody>
        </p:sp>
        <p:sp>
          <p:nvSpPr>
            <p:cNvPr id="25" name="Rectangle 52">
              <a:extLst>
                <a:ext uri="{FF2B5EF4-FFF2-40B4-BE49-F238E27FC236}">
                  <a16:creationId xmlns:a16="http://schemas.microsoft.com/office/drawing/2014/main" xmlns="" id="{EEC4E78C-4A8C-45E2-AE83-D7D21D31A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018" y="4595533"/>
              <a:ext cx="31944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000066"/>
                  </a:solidFill>
                </a:rPr>
                <a:t>S24</a:t>
              </a:r>
            </a:p>
          </p:txBody>
        </p:sp>
        <p:sp>
          <p:nvSpPr>
            <p:cNvPr id="27" name="Rectangle 54">
              <a:extLst>
                <a:ext uri="{FF2B5EF4-FFF2-40B4-BE49-F238E27FC236}">
                  <a16:creationId xmlns:a16="http://schemas.microsoft.com/office/drawing/2014/main" xmlns="" id="{A2B0C413-84C2-4703-8679-7703D4817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2676" y="4807928"/>
              <a:ext cx="17756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No </a:t>
              </a:r>
              <a:r>
                <a:rPr lang="fr-FR" sz="1400" b="1" dirty="0" err="1">
                  <a:solidFill>
                    <a:srgbClr val="000066"/>
                  </a:solidFill>
                  <a:latin typeface="Arial" charset="0"/>
                  <a:cs typeface="Arial" charset="0"/>
                </a:rPr>
                <a:t>datos</a:t>
              </a:r>
              <a:r>
                <a:rPr lang="fr-FR" sz="1400" b="1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 </a:t>
              </a:r>
              <a:r>
                <a:rPr lang="es-ES" sz="1400" b="1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virológicos</a:t>
              </a:r>
            </a:p>
          </p:txBody>
        </p:sp>
        <p:sp>
          <p:nvSpPr>
            <p:cNvPr id="28" name="Rectangle 57">
              <a:extLst>
                <a:ext uri="{FF2B5EF4-FFF2-40B4-BE49-F238E27FC236}">
                  <a16:creationId xmlns:a16="http://schemas.microsoft.com/office/drawing/2014/main" xmlns="" id="{2A606F01-7BD7-427D-9DA4-8E5C4E350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1068" y="2362054"/>
              <a:ext cx="13719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DTG + 3TC (N = 44)</a:t>
              </a:r>
            </a:p>
          </p:txBody>
        </p:sp>
        <p:sp>
          <p:nvSpPr>
            <p:cNvPr id="29" name="Rectangle 60">
              <a:extLst>
                <a:ext uri="{FF2B5EF4-FFF2-40B4-BE49-F238E27FC236}">
                  <a16:creationId xmlns:a16="http://schemas.microsoft.com/office/drawing/2014/main" xmlns="" id="{A008EB5B-7388-43B3-B2A5-E77D97D092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1068" y="2600347"/>
              <a:ext cx="271234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Continuación</a:t>
              </a: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 con triple ARV</a:t>
              </a:r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 </a:t>
              </a: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(N = 45)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xmlns="" id="{6456B6F2-1FC4-49F0-8F34-2CADA7ACCA0C}"/>
                </a:ext>
              </a:extLst>
            </p:cNvPr>
            <p:cNvSpPr txBox="1"/>
            <p:nvPr/>
          </p:nvSpPr>
          <p:spPr>
            <a:xfrm>
              <a:off x="389966" y="1613290"/>
              <a:ext cx="320922" cy="260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%</a:t>
              </a:r>
            </a:p>
          </p:txBody>
        </p:sp>
        <p:sp>
          <p:nvSpPr>
            <p:cNvPr id="32" name="Line 9">
              <a:extLst>
                <a:ext uri="{FF2B5EF4-FFF2-40B4-BE49-F238E27FC236}">
                  <a16:creationId xmlns:a16="http://schemas.microsoft.com/office/drawing/2014/main" xmlns="" id="{F6391AEB-0C67-426D-BDFE-6FB222D657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553" y="2416293"/>
              <a:ext cx="8346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4" name="Line 10">
              <a:extLst>
                <a:ext uri="{FF2B5EF4-FFF2-40B4-BE49-F238E27FC236}">
                  <a16:creationId xmlns:a16="http://schemas.microsoft.com/office/drawing/2014/main" xmlns="" id="{37A4ADF9-E895-4081-95F7-E460D728C1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553" y="2947258"/>
              <a:ext cx="8346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5" name="Line 11">
              <a:extLst>
                <a:ext uri="{FF2B5EF4-FFF2-40B4-BE49-F238E27FC236}">
                  <a16:creationId xmlns:a16="http://schemas.microsoft.com/office/drawing/2014/main" xmlns="" id="{84587587-995C-4DE1-8CB3-A8D98FDBF5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553" y="3479226"/>
              <a:ext cx="8346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6" name="Line 12">
              <a:extLst>
                <a:ext uri="{FF2B5EF4-FFF2-40B4-BE49-F238E27FC236}">
                  <a16:creationId xmlns:a16="http://schemas.microsoft.com/office/drawing/2014/main" xmlns="" id="{A853F88E-C094-4865-B318-84DAEFFF9C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553" y="4011193"/>
              <a:ext cx="8346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7" name="Line 13">
              <a:extLst>
                <a:ext uri="{FF2B5EF4-FFF2-40B4-BE49-F238E27FC236}">
                  <a16:creationId xmlns:a16="http://schemas.microsoft.com/office/drawing/2014/main" xmlns="" id="{9077375D-D458-47B5-B3BF-08973186D6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553" y="4544162"/>
              <a:ext cx="8346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8" name="Line 14">
              <a:extLst>
                <a:ext uri="{FF2B5EF4-FFF2-40B4-BE49-F238E27FC236}">
                  <a16:creationId xmlns:a16="http://schemas.microsoft.com/office/drawing/2014/main" xmlns="" id="{3A7EEF99-7CA6-4AAC-ACE5-1B461AA452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553" y="1884326"/>
              <a:ext cx="8346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9" name="Freeform 15">
              <a:extLst>
                <a:ext uri="{FF2B5EF4-FFF2-40B4-BE49-F238E27FC236}">
                  <a16:creationId xmlns:a16="http://schemas.microsoft.com/office/drawing/2014/main" xmlns="" id="{3F074221-B5F7-4CEE-B665-8D9CC4EA6D62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219" y="2104446"/>
              <a:ext cx="324000" cy="2430866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3AC5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xmlns="" id="{22843EB7-E4E3-42D8-A2F3-5DA21B2095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3414" y="2151600"/>
              <a:ext cx="324000" cy="2383712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CC33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" name="Rectangle 17">
              <a:extLst>
                <a:ext uri="{FF2B5EF4-FFF2-40B4-BE49-F238E27FC236}">
                  <a16:creationId xmlns:a16="http://schemas.microsoft.com/office/drawing/2014/main" xmlns="" id="{A867351B-6D25-4848-86E1-768FD51F6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3768" y="4288487"/>
              <a:ext cx="324000" cy="256352"/>
            </a:xfrm>
            <a:prstGeom prst="rect">
              <a:avLst/>
            </a:prstGeom>
            <a:solidFill>
              <a:srgbClr val="CC33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2" name="Rectangle 18">
              <a:extLst>
                <a:ext uri="{FF2B5EF4-FFF2-40B4-BE49-F238E27FC236}">
                  <a16:creationId xmlns:a16="http://schemas.microsoft.com/office/drawing/2014/main" xmlns="" id="{9898F734-CD95-4034-B258-0A8E1F12F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2278" y="4412811"/>
              <a:ext cx="324000" cy="132028"/>
            </a:xfrm>
            <a:prstGeom prst="rect">
              <a:avLst/>
            </a:prstGeom>
            <a:solidFill>
              <a:srgbClr val="3AC5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4" name="Rectangle 20">
              <a:extLst>
                <a:ext uri="{FF2B5EF4-FFF2-40B4-BE49-F238E27FC236}">
                  <a16:creationId xmlns:a16="http://schemas.microsoft.com/office/drawing/2014/main" xmlns="" id="{32112346-8958-40A5-83F3-38E505E3D50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540674" y="4500594"/>
              <a:ext cx="324000" cy="42993"/>
            </a:xfrm>
            <a:prstGeom prst="rect">
              <a:avLst/>
            </a:prstGeom>
            <a:solidFill>
              <a:srgbClr val="3AC5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5" name="Rectangle 21">
              <a:extLst>
                <a:ext uri="{FF2B5EF4-FFF2-40B4-BE49-F238E27FC236}">
                  <a16:creationId xmlns:a16="http://schemas.microsoft.com/office/drawing/2014/main" xmlns="" id="{A829CDDE-3713-4CF9-857E-3BEB974C1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4615" y="2391525"/>
              <a:ext cx="198614" cy="169266"/>
            </a:xfrm>
            <a:prstGeom prst="rect">
              <a:avLst/>
            </a:prstGeom>
            <a:solidFill>
              <a:srgbClr val="3AC5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6" name="Rectangle 22">
              <a:extLst>
                <a:ext uri="{FF2B5EF4-FFF2-40B4-BE49-F238E27FC236}">
                  <a16:creationId xmlns:a16="http://schemas.microsoft.com/office/drawing/2014/main" xmlns="" id="{D035EE01-3101-487C-95A9-08D04FD66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4615" y="2657590"/>
              <a:ext cx="198614" cy="169266"/>
            </a:xfrm>
            <a:prstGeom prst="rect">
              <a:avLst/>
            </a:prstGeom>
            <a:solidFill>
              <a:srgbClr val="CC33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" name="Freeform 8">
              <a:extLst>
                <a:ext uri="{FF2B5EF4-FFF2-40B4-BE49-F238E27FC236}">
                  <a16:creationId xmlns:a16="http://schemas.microsoft.com/office/drawing/2014/main" xmlns="" id="{2A6F42A3-2420-4B13-B81D-BF7126F6F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015" y="1868296"/>
              <a:ext cx="5256000" cy="2675867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9" name="Rectangle 52">
              <a:extLst>
                <a:ext uri="{FF2B5EF4-FFF2-40B4-BE49-F238E27FC236}">
                  <a16:creationId xmlns:a16="http://schemas.microsoft.com/office/drawing/2014/main" xmlns="" id="{EEC4E78C-4A8C-45E2-AE83-D7D21D31A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134" y="4807928"/>
              <a:ext cx="11205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CV &lt; 50 c/</a:t>
              </a:r>
              <a:r>
                <a:rPr lang="fr-FR" sz="1400" b="1" dirty="0" err="1">
                  <a:solidFill>
                    <a:srgbClr val="000066"/>
                  </a:solidFill>
                  <a:latin typeface="Arial" charset="0"/>
                  <a:cs typeface="Arial" charset="0"/>
                </a:rPr>
                <a:t>mL</a:t>
              </a:r>
              <a:endParaRPr lang="fr-FR" sz="1400" b="1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" name="Rectangle 52">
              <a:extLst>
                <a:ext uri="{FF2B5EF4-FFF2-40B4-BE49-F238E27FC236}">
                  <a16:creationId xmlns:a16="http://schemas.microsoft.com/office/drawing/2014/main" xmlns="" id="{EEC4E78C-4A8C-45E2-AE83-D7D21D31A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9584" y="4595533"/>
              <a:ext cx="31944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000066"/>
                  </a:solidFill>
                </a:rPr>
                <a:t>S48</a:t>
              </a:r>
            </a:p>
          </p:txBody>
        </p:sp>
        <p:sp>
          <p:nvSpPr>
            <p:cNvPr id="83" name="Rectangle 52">
              <a:extLst>
                <a:ext uri="{FF2B5EF4-FFF2-40B4-BE49-F238E27FC236}">
                  <a16:creationId xmlns:a16="http://schemas.microsoft.com/office/drawing/2014/main" xmlns="" id="{EEC4E78C-4A8C-45E2-AE83-D7D21D31A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2538" y="4595533"/>
              <a:ext cx="31944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000066"/>
                  </a:solidFill>
                </a:rPr>
                <a:t>S24</a:t>
              </a:r>
            </a:p>
          </p:txBody>
        </p:sp>
        <p:sp>
          <p:nvSpPr>
            <p:cNvPr id="84" name="Rectangle 52">
              <a:extLst>
                <a:ext uri="{FF2B5EF4-FFF2-40B4-BE49-F238E27FC236}">
                  <a16:creationId xmlns:a16="http://schemas.microsoft.com/office/drawing/2014/main" xmlns="" id="{EEC4E78C-4A8C-45E2-AE83-D7D21D31A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1728" y="4595533"/>
              <a:ext cx="31944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000066"/>
                  </a:solidFill>
                </a:rPr>
                <a:t>S48</a:t>
              </a:r>
            </a:p>
          </p:txBody>
        </p:sp>
        <p:sp>
          <p:nvSpPr>
            <p:cNvPr id="85" name="Rectangle 52">
              <a:extLst>
                <a:ext uri="{FF2B5EF4-FFF2-40B4-BE49-F238E27FC236}">
                  <a16:creationId xmlns:a16="http://schemas.microsoft.com/office/drawing/2014/main" xmlns="" id="{EEC4E78C-4A8C-45E2-AE83-D7D21D31A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0829" y="4595533"/>
              <a:ext cx="31944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000066"/>
                  </a:solidFill>
                </a:rPr>
                <a:t>S24</a:t>
              </a:r>
            </a:p>
          </p:txBody>
        </p:sp>
        <p:sp>
          <p:nvSpPr>
            <p:cNvPr id="86" name="Rectangle 52">
              <a:extLst>
                <a:ext uri="{FF2B5EF4-FFF2-40B4-BE49-F238E27FC236}">
                  <a16:creationId xmlns:a16="http://schemas.microsoft.com/office/drawing/2014/main" xmlns="" id="{EEC4E78C-4A8C-45E2-AE83-D7D21D31A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1395" y="4595533"/>
              <a:ext cx="31944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000066"/>
                  </a:solidFill>
                </a:rPr>
                <a:t>S48</a:t>
              </a:r>
            </a:p>
          </p:txBody>
        </p:sp>
        <p:sp>
          <p:nvSpPr>
            <p:cNvPr id="87" name="Rectangle 52">
              <a:extLst>
                <a:ext uri="{FF2B5EF4-FFF2-40B4-BE49-F238E27FC236}">
                  <a16:creationId xmlns:a16="http://schemas.microsoft.com/office/drawing/2014/main" xmlns="" id="{EEC4E78C-4A8C-45E2-AE83-D7D21D31A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1968" y="4807928"/>
              <a:ext cx="11205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CV &gt; 50 c/</a:t>
              </a:r>
              <a:r>
                <a:rPr lang="fr-FR" sz="1400" b="1" dirty="0" err="1">
                  <a:solidFill>
                    <a:srgbClr val="000066"/>
                  </a:solidFill>
                  <a:latin typeface="Arial" charset="0"/>
                  <a:cs typeface="Arial" charset="0"/>
                </a:rPr>
                <a:t>mL</a:t>
              </a:r>
              <a:endParaRPr lang="fr-FR" sz="1400" b="1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F3443CC9-F00F-4574-BBC3-FF71B3204E87}"/>
              </a:ext>
            </a:extLst>
          </p:cNvPr>
          <p:cNvGrpSpPr/>
          <p:nvPr/>
        </p:nvGrpSpPr>
        <p:grpSpPr>
          <a:xfrm>
            <a:off x="6055329" y="1822003"/>
            <a:ext cx="2822575" cy="2843978"/>
            <a:chOff x="6055329" y="1822003"/>
            <a:chExt cx="2822575" cy="2843978"/>
          </a:xfrm>
        </p:grpSpPr>
        <p:grpSp>
          <p:nvGrpSpPr>
            <p:cNvPr id="90" name="Group 42"/>
            <p:cNvGrpSpPr>
              <a:grpSpLocks/>
            </p:cNvGrpSpPr>
            <p:nvPr/>
          </p:nvGrpSpPr>
          <p:grpSpPr bwMode="auto">
            <a:xfrm>
              <a:off x="7039782" y="3851887"/>
              <a:ext cx="1187757" cy="59787"/>
              <a:chOff x="2766" y="1690"/>
              <a:chExt cx="448" cy="66"/>
            </a:xfrm>
          </p:grpSpPr>
          <p:sp>
            <p:nvSpPr>
              <p:cNvPr id="116" name="Line 43"/>
              <p:cNvSpPr>
                <a:spLocks noChangeShapeType="1"/>
              </p:cNvSpPr>
              <p:nvPr/>
            </p:nvSpPr>
            <p:spPr bwMode="auto">
              <a:xfrm>
                <a:off x="2768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17" name="Line 44"/>
              <p:cNvSpPr>
                <a:spLocks noChangeShapeType="1"/>
              </p:cNvSpPr>
              <p:nvPr/>
            </p:nvSpPr>
            <p:spPr bwMode="auto">
              <a:xfrm>
                <a:off x="2766" y="1693"/>
                <a:ext cx="448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18" name="Line 45"/>
              <p:cNvSpPr>
                <a:spLocks noChangeShapeType="1"/>
              </p:cNvSpPr>
              <p:nvPr/>
            </p:nvSpPr>
            <p:spPr bwMode="auto">
              <a:xfrm>
                <a:off x="3212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91" name="Rectangle 90"/>
            <p:cNvSpPr/>
            <p:nvPr/>
          </p:nvSpPr>
          <p:spPr bwMode="auto">
            <a:xfrm>
              <a:off x="6618288" y="3280431"/>
              <a:ext cx="195092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40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Diferencia : 0.2%</a:t>
              </a:r>
            </a:p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40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 (IC95% : - 9.8 a 10.2)</a:t>
              </a:r>
              <a:endParaRPr lang="es-ES" sz="1400" b="1" baseline="30000">
                <a:solidFill>
                  <a:srgbClr val="000066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92" name="Rectangle 28"/>
            <p:cNvSpPr>
              <a:spLocks noChangeArrowheads="1"/>
            </p:cNvSpPr>
            <p:nvPr/>
          </p:nvSpPr>
          <p:spPr bwMode="auto">
            <a:xfrm>
              <a:off x="6770028" y="4401789"/>
              <a:ext cx="592138" cy="169266"/>
            </a:xfrm>
            <a:prstGeom prst="rect">
              <a:avLst/>
            </a:prstGeom>
            <a:solidFill>
              <a:srgbClr val="3AC5FF"/>
            </a:solidFill>
            <a:ln>
              <a:noFill/>
            </a:ln>
            <a:extLst/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3" name="Rectangle 29"/>
            <p:cNvSpPr>
              <a:spLocks noChangeArrowheads="1"/>
            </p:cNvSpPr>
            <p:nvPr/>
          </p:nvSpPr>
          <p:spPr bwMode="auto">
            <a:xfrm>
              <a:off x="7982909" y="4401789"/>
              <a:ext cx="592138" cy="169266"/>
            </a:xfrm>
            <a:prstGeom prst="rect">
              <a:avLst/>
            </a:prstGeom>
            <a:solidFill>
              <a:srgbClr val="CC3300"/>
            </a:solidFill>
            <a:ln>
              <a:noFill/>
            </a:ln>
            <a:extLst/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4" name="Rectangle 34"/>
            <p:cNvSpPr>
              <a:spLocks noChangeArrowheads="1"/>
            </p:cNvSpPr>
            <p:nvPr/>
          </p:nvSpPr>
          <p:spPr bwMode="auto">
            <a:xfrm>
              <a:off x="6922506" y="4168634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6.8</a:t>
              </a:r>
            </a:p>
          </p:txBody>
        </p:sp>
        <p:sp>
          <p:nvSpPr>
            <p:cNvPr id="95" name="Rectangle 36"/>
            <p:cNvSpPr>
              <a:spLocks noChangeArrowheads="1"/>
            </p:cNvSpPr>
            <p:nvPr/>
          </p:nvSpPr>
          <p:spPr bwMode="auto">
            <a:xfrm>
              <a:off x="8166278" y="4168634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6.7</a:t>
              </a:r>
            </a:p>
          </p:txBody>
        </p:sp>
        <p:sp>
          <p:nvSpPr>
            <p:cNvPr id="96" name="Rectangle 38"/>
            <p:cNvSpPr>
              <a:spLocks noChangeArrowheads="1"/>
            </p:cNvSpPr>
            <p:nvPr/>
          </p:nvSpPr>
          <p:spPr bwMode="auto">
            <a:xfrm>
              <a:off x="6241067" y="4492328"/>
              <a:ext cx="84960" cy="173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97" name="Rectangle 39"/>
            <p:cNvSpPr>
              <a:spLocks noChangeArrowheads="1"/>
            </p:cNvSpPr>
            <p:nvPr/>
          </p:nvSpPr>
          <p:spPr bwMode="auto">
            <a:xfrm>
              <a:off x="6148992" y="3992638"/>
              <a:ext cx="169918" cy="173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98" name="Rectangle 40"/>
            <p:cNvSpPr>
              <a:spLocks noChangeArrowheads="1"/>
            </p:cNvSpPr>
            <p:nvPr/>
          </p:nvSpPr>
          <p:spPr bwMode="auto">
            <a:xfrm>
              <a:off x="6148992" y="3492949"/>
              <a:ext cx="169918" cy="173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99" name="Rectangle 41"/>
            <p:cNvSpPr>
              <a:spLocks noChangeArrowheads="1"/>
            </p:cNvSpPr>
            <p:nvPr/>
          </p:nvSpPr>
          <p:spPr bwMode="auto">
            <a:xfrm>
              <a:off x="6148992" y="2988196"/>
              <a:ext cx="169918" cy="173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100" name="Rectangle 42"/>
            <p:cNvSpPr>
              <a:spLocks noChangeArrowheads="1"/>
            </p:cNvSpPr>
            <p:nvPr/>
          </p:nvSpPr>
          <p:spPr bwMode="auto">
            <a:xfrm>
              <a:off x="6148992" y="2494887"/>
              <a:ext cx="169918" cy="173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101" name="Rectangle 43"/>
            <p:cNvSpPr>
              <a:spLocks noChangeArrowheads="1"/>
            </p:cNvSpPr>
            <p:nvPr/>
          </p:nvSpPr>
          <p:spPr bwMode="auto">
            <a:xfrm>
              <a:off x="6055329" y="2000260"/>
              <a:ext cx="254878" cy="173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102" name="Line 6"/>
            <p:cNvSpPr>
              <a:spLocks noChangeShapeType="1"/>
            </p:cNvSpPr>
            <p:nvPr/>
          </p:nvSpPr>
          <p:spPr bwMode="auto">
            <a:xfrm flipV="1">
              <a:off x="6439961" y="2073617"/>
              <a:ext cx="0" cy="2560803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3" name="Line 7"/>
            <p:cNvSpPr>
              <a:spLocks noChangeShapeType="1"/>
            </p:cNvSpPr>
            <p:nvPr/>
          </p:nvSpPr>
          <p:spPr bwMode="auto">
            <a:xfrm>
              <a:off x="6369733" y="2077617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4" name="Line 7"/>
            <p:cNvSpPr>
              <a:spLocks noChangeShapeType="1"/>
            </p:cNvSpPr>
            <p:nvPr/>
          </p:nvSpPr>
          <p:spPr bwMode="auto">
            <a:xfrm>
              <a:off x="6369733" y="2571241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5" name="Line 7"/>
            <p:cNvSpPr>
              <a:spLocks noChangeShapeType="1"/>
            </p:cNvSpPr>
            <p:nvPr/>
          </p:nvSpPr>
          <p:spPr bwMode="auto">
            <a:xfrm>
              <a:off x="6369733" y="3064866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6" name="Line 7"/>
            <p:cNvSpPr>
              <a:spLocks noChangeShapeType="1"/>
            </p:cNvSpPr>
            <p:nvPr/>
          </p:nvSpPr>
          <p:spPr bwMode="auto">
            <a:xfrm>
              <a:off x="6369733" y="3566929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7" name="Line 7"/>
            <p:cNvSpPr>
              <a:spLocks noChangeShapeType="1"/>
            </p:cNvSpPr>
            <p:nvPr/>
          </p:nvSpPr>
          <p:spPr bwMode="auto">
            <a:xfrm>
              <a:off x="6369733" y="4064773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8" name="Line 7"/>
            <p:cNvSpPr>
              <a:spLocks noChangeShapeType="1"/>
            </p:cNvSpPr>
            <p:nvPr/>
          </p:nvSpPr>
          <p:spPr bwMode="auto">
            <a:xfrm>
              <a:off x="6369733" y="4571055"/>
              <a:ext cx="2508171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9" name="Line 7"/>
            <p:cNvSpPr>
              <a:spLocks noChangeShapeType="1"/>
            </p:cNvSpPr>
            <p:nvPr/>
          </p:nvSpPr>
          <p:spPr bwMode="auto">
            <a:xfrm rot="16200000">
              <a:off x="7625456" y="4604808"/>
              <a:ext cx="59229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0" name="Line 7"/>
            <p:cNvSpPr>
              <a:spLocks noChangeShapeType="1"/>
            </p:cNvSpPr>
            <p:nvPr/>
          </p:nvSpPr>
          <p:spPr bwMode="auto">
            <a:xfrm rot="16200000">
              <a:off x="8839576" y="4604808"/>
              <a:ext cx="59229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6268898" y="1822003"/>
              <a:ext cx="320922" cy="260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%</a:t>
              </a:r>
            </a:p>
          </p:txBody>
        </p:sp>
      </p:grpSp>
      <p:sp>
        <p:nvSpPr>
          <p:cNvPr id="119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ASPIRE</a:t>
            </a:r>
          </a:p>
        </p:txBody>
      </p:sp>
      <p:sp>
        <p:nvSpPr>
          <p:cNvPr id="12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s-ES" sz="3200">
                <a:ea typeface="ＭＳ Ｐゴシック" pitchFamily="34" charset="-128"/>
              </a:rPr>
              <a:t>Estudio ASPIRE: switch a DTG + 3TC</a:t>
            </a:r>
          </a:p>
        </p:txBody>
      </p:sp>
      <p:sp>
        <p:nvSpPr>
          <p:cNvPr id="89" name="ZoneTexte 69"/>
          <p:cNvSpPr txBox="1">
            <a:spLocks noChangeArrowheads="1"/>
          </p:cNvSpPr>
          <p:nvPr/>
        </p:nvSpPr>
        <p:spPr bwMode="auto">
          <a:xfrm>
            <a:off x="4800600" y="6565238"/>
            <a:ext cx="4343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Taiwo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BO. </a:t>
            </a:r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Clin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Infect Dis. 2017 Dec 26 (</a:t>
            </a:r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ePub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ahead of print)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03642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8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447</Words>
  <Application>Microsoft Office PowerPoint</Application>
  <PresentationFormat>Affichage à l'écran (4:3)</PresentationFormat>
  <Paragraphs>122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ARV_trials_2018</vt:lpstr>
      <vt:lpstr>Switch a DTG + 3TC</vt:lpstr>
      <vt:lpstr>Estudio ASPIRE: switch a DTG + 3TC</vt:lpstr>
      <vt:lpstr>Présentation PowerPoint</vt:lpstr>
      <vt:lpstr>Estudio ASPIRE: switch a DTG + 3TC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Utilisateur</cp:lastModifiedBy>
  <cp:revision>96</cp:revision>
  <dcterms:created xsi:type="dcterms:W3CDTF">2015-05-20T09:41:20Z</dcterms:created>
  <dcterms:modified xsi:type="dcterms:W3CDTF">2018-05-11T08:45:38Z</dcterms:modified>
</cp:coreProperties>
</file>