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9" r:id="rId6"/>
    <p:sldId id="267" r:id="rId7"/>
    <p:sldId id="266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 Pozniak" initials="aP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333399"/>
    <a:srgbClr val="CC3300"/>
    <a:srgbClr val="C98627"/>
    <a:srgbClr val="808000"/>
    <a:srgbClr val="FEA931"/>
    <a:srgbClr val="511ACF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606" autoAdjust="0"/>
  </p:normalViewPr>
  <p:slideViewPr>
    <p:cSldViewPr snapToGrid="0" snapToObjects="1">
      <p:cViewPr>
        <p:scale>
          <a:sx n="100" d="100"/>
          <a:sy n="100" d="100"/>
        </p:scale>
        <p:origin x="-1848" y="-37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2604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2405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6787D-91DA-4A3A-AAD1-2F88B3AF8D7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88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94817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6077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29568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ATV/r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>
                <a:latin typeface="Calibri" pitchFamily="34" charset="0"/>
                <a:ea typeface="ＭＳ Ｐゴシック" pitchFamily="34" charset="-128"/>
              </a:rPr>
              <a:t>Estudio ATLAS-M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345347" y="3128434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511AC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rgbClr val="FFFFFF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QD + 3TC 300 mg QD</a:t>
            </a: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133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133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C98627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Continuación ATV/r 300/100 mg QD + 2 NRTI 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Randomización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6" y="4154033"/>
            <a:ext cx="8731388" cy="241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dirty="0" err="1">
                <a:solidFill>
                  <a:srgbClr val="000066"/>
                </a:solidFill>
              </a:rPr>
              <a:t>Endpoint</a:t>
            </a:r>
            <a:r>
              <a:rPr lang="es-ES" dirty="0">
                <a:solidFill>
                  <a:srgbClr val="000066"/>
                </a:solidFill>
              </a:rPr>
              <a:t> primario: proporción de pacientes sin fallo al tratamiento a S48 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Fallo: virológico (2 cargas virales consecutivas &gt; 50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o una carga viral &gt; 1 000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), cualquier modificación o discontinuación de tratamiento, pérdida de seguimiento, retiro del consentimiento, progresión a sida o muerte por cualquier causa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No inferioridad de ATV/r + 3TC (ITT-e y análisis por protocolo) ; </a:t>
            </a:r>
            <a:br>
              <a:rPr lang="es-ES" dirty="0">
                <a:solidFill>
                  <a:srgbClr val="000066"/>
                </a:solidFill>
              </a:rPr>
            </a:br>
            <a:r>
              <a:rPr lang="es-ES" dirty="0">
                <a:solidFill>
                  <a:srgbClr val="000066"/>
                </a:solidFill>
              </a:rPr>
              <a:t>límite inferior de IC95% para la diferencia = -12%, poder 80%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14634" y="2091065"/>
            <a:ext cx="3203995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&gt; 18 años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En  ATV/r +  2 NRTI ≥ 3 meses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Carga viral &lt; 50 c/</a:t>
            </a:r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ES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6 meses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CD4 &gt; 200/mm</a:t>
            </a:r>
            <a:r>
              <a:rPr lang="es-ES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&gt; 6 meses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No fallo previo o resistencia </a:t>
            </a:r>
            <a:br>
              <a:rPr lang="es-ES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a ATV y/o 3TC</a:t>
            </a:r>
          </a:p>
          <a:p>
            <a:pPr algn="ctr" defTabSz="914400"/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Ag negativo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ATLAS-M: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ATV/r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858235"/>
              </p:ext>
            </p:extLst>
          </p:nvPr>
        </p:nvGraphicFramePr>
        <p:xfrm>
          <a:off x="383371" y="1593126"/>
          <a:ext cx="8278421" cy="4896699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58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56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82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86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mediana,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SIDA previo,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basal,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CV &lt; 50 c/mL (meses),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05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TARV previo al ingreso al estudio (años),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Co-infection con HCV,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94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backbone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 + FTC/3TC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Otros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84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 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(20%)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Fallo virológico/ evento adverso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Retiro de consentimiento/ pérdida de seguimiento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ea typeface="ＭＳ Ｐゴシック" pitchFamily="34" charset="-128"/>
              </a:rPr>
              <a:t>Estudio ATLAS-M: switch a ATV/r + 3TC</a:t>
            </a:r>
            <a:endParaRPr lang="es-ES" sz="320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78548" y="1151863"/>
            <a:ext cx="5574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Características basales y disposición a S48 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38464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% libre de fallo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531795" y="1538464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Fallo al tratamiento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67246"/>
              </p:ext>
            </p:extLst>
          </p:nvPr>
        </p:nvGraphicFramePr>
        <p:xfrm>
          <a:off x="3673497" y="1938575"/>
          <a:ext cx="5336823" cy="287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52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2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95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79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es-ES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es-ES" sz="1600" b="1" baseline="0" noProof="0">
                          <a:solidFill>
                            <a:srgbClr val="FFFFFF"/>
                          </a:solidFill>
                          <a:latin typeface="+mj-lt"/>
                        </a:rPr>
                        <a:t> + 2 NRTI</a:t>
                      </a:r>
                      <a:endParaRPr lang="es-ES" sz="1600" b="1" noProof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600" b="1" noProof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9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0.042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9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Fallo virológico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s-E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7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Evento adverso (relacionado al tratamiento)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s-E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37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Evento adverso </a:t>
                      </a:r>
                      <a:b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(no relacionado </a:t>
                      </a:r>
                      <a:b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al tratamiento)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s-E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82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Retiro de consentimiento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s-E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82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Pérdida de seguimiento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s-E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9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Otros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51446" y="2068975"/>
            <a:ext cx="3281818" cy="4430808"/>
            <a:chOff x="251446" y="2068975"/>
            <a:chExt cx="3281818" cy="4430808"/>
          </a:xfrm>
        </p:grpSpPr>
        <p:grpSp>
          <p:nvGrpSpPr>
            <p:cNvPr id="7" name="Groupe 6"/>
            <p:cNvGrpSpPr/>
            <p:nvPr/>
          </p:nvGrpSpPr>
          <p:grpSpPr>
            <a:xfrm>
              <a:off x="251519" y="2068975"/>
              <a:ext cx="3163575" cy="403229"/>
              <a:chOff x="251519" y="2068975"/>
              <a:chExt cx="3163575" cy="403229"/>
            </a:xfrm>
          </p:grpSpPr>
          <p:sp>
            <p:nvSpPr>
              <p:cNvPr id="43" name="AutoShape 165"/>
              <p:cNvSpPr>
                <a:spLocks noChangeArrowheads="1"/>
              </p:cNvSpPr>
              <p:nvPr/>
            </p:nvSpPr>
            <p:spPr bwMode="auto">
              <a:xfrm>
                <a:off x="251519" y="2068975"/>
                <a:ext cx="3163575" cy="40322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3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266" name="Rectangle 36"/>
              <p:cNvSpPr>
                <a:spLocks noChangeArrowheads="1"/>
              </p:cNvSpPr>
              <p:nvPr/>
            </p:nvSpPr>
            <p:spPr bwMode="auto">
              <a:xfrm>
                <a:off x="1811504" y="2176782"/>
                <a:ext cx="189057" cy="187614"/>
              </a:xfrm>
              <a:prstGeom prst="rect">
                <a:avLst/>
              </a:prstGeom>
              <a:solidFill>
                <a:srgbClr val="C98627"/>
              </a:solidFill>
              <a:ln w="0">
                <a:solidFill>
                  <a:srgbClr val="C98627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67" name="Rectangle 37"/>
              <p:cNvSpPr>
                <a:spLocks noChangeArrowheads="1"/>
              </p:cNvSpPr>
              <p:nvPr/>
            </p:nvSpPr>
            <p:spPr bwMode="auto">
              <a:xfrm>
                <a:off x="333037" y="2175339"/>
                <a:ext cx="190500" cy="190500"/>
              </a:xfrm>
              <a:prstGeom prst="rect">
                <a:avLst/>
              </a:prstGeom>
              <a:solidFill>
                <a:srgbClr val="511ACF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68" name="ZoneTexte 56"/>
              <p:cNvSpPr txBox="1">
                <a:spLocks noChangeArrowheads="1"/>
              </p:cNvSpPr>
              <p:nvPr/>
            </p:nvSpPr>
            <p:spPr bwMode="auto">
              <a:xfrm>
                <a:off x="1976381" y="2116701"/>
                <a:ext cx="141859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+ 2 NRTI</a:t>
                </a:r>
              </a:p>
            </p:txBody>
          </p:sp>
          <p:sp>
            <p:nvSpPr>
              <p:cNvPr id="11269" name="ZoneTexte 56"/>
              <p:cNvSpPr txBox="1">
                <a:spLocks noChangeArrowheads="1"/>
              </p:cNvSpPr>
              <p:nvPr/>
            </p:nvSpPr>
            <p:spPr bwMode="auto">
              <a:xfrm>
                <a:off x="505036" y="2116701"/>
                <a:ext cx="117403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+ 3TC</a:t>
                </a:r>
              </a:p>
            </p:txBody>
          </p:sp>
        </p:grp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490084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122136" y="5526596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605953" y="5976563"/>
              <a:ext cx="14023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(IC95%)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9.8 (1.2 a 14.8)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421364" y="5355676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251446" y="2770697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939880" y="2896561"/>
              <a:ext cx="362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89.5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544549" y="3134088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79.7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336406" y="488207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336406" y="435502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336406" y="382638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336406" y="333123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466467" y="2547190"/>
              <a:ext cx="344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19718" y="5485322"/>
              <a:ext cx="26640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627501" y="2847059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555273" y="3423159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555273" y="39343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555273" y="44423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555273" y="49757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891823" y="3149724"/>
              <a:ext cx="432000" cy="2340000"/>
            </a:xfrm>
            <a:prstGeom prst="rect">
              <a:avLst/>
            </a:prstGeom>
            <a:solidFill>
              <a:srgbClr val="511A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481661" y="3389000"/>
              <a:ext cx="432000" cy="2100723"/>
            </a:xfrm>
            <a:prstGeom prst="rect">
              <a:avLst/>
            </a:prstGeom>
            <a:solidFill>
              <a:srgbClr val="C98627"/>
            </a:solidFill>
            <a:ln w="9525">
              <a:solidFill>
                <a:srgbClr val="C98627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555273" y="2855469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2202860" y="3126298"/>
              <a:ext cx="432000" cy="2363426"/>
            </a:xfrm>
            <a:prstGeom prst="rect">
              <a:avLst/>
            </a:prstGeom>
            <a:solidFill>
              <a:srgbClr val="511A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2792698" y="3389000"/>
              <a:ext cx="432000" cy="2100723"/>
            </a:xfrm>
            <a:prstGeom prst="rect">
              <a:avLst/>
            </a:prstGeom>
            <a:solidFill>
              <a:srgbClr val="C98627"/>
            </a:solidFill>
            <a:ln w="9525">
              <a:solidFill>
                <a:srgbClr val="C98627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>
              <a:off x="2258286" y="2855363"/>
              <a:ext cx="362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90.1 </a:t>
              </a:r>
            </a:p>
          </p:txBody>
        </p:sp>
        <p:sp>
          <p:nvSpPr>
            <p:cNvPr id="52" name="Rectangle 44"/>
            <p:cNvSpPr>
              <a:spLocks noChangeArrowheads="1"/>
            </p:cNvSpPr>
            <p:nvPr/>
          </p:nvSpPr>
          <p:spPr bwMode="auto">
            <a:xfrm>
              <a:off x="2862919" y="3131564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79.8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774730" y="5490084"/>
              <a:ext cx="12474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>
                  <a:solidFill>
                    <a:srgbClr val="000066"/>
                  </a:solidFill>
                </a:rPr>
                <a:t>ITT-e</a:t>
              </a:r>
            </a:p>
            <a:p>
              <a:pPr algn="ctr"/>
              <a:r>
                <a:rPr lang="es-ES" sz="1400">
                  <a:solidFill>
                    <a:srgbClr val="000066"/>
                  </a:solidFill>
                </a:rPr>
                <a:t>Switch = fallo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125692" y="5500170"/>
              <a:ext cx="12474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400">
                  <a:solidFill>
                    <a:srgbClr val="000066"/>
                  </a:solidFill>
                </a:rPr>
                <a:t>Por protocolo</a:t>
              </a:r>
            </a:p>
            <a:p>
              <a:pPr algn="ctr"/>
              <a:r>
                <a:rPr lang="es-ES" sz="1400">
                  <a:solidFill>
                    <a:srgbClr val="000066"/>
                  </a:solidFill>
                </a:rPr>
                <a:t>Switch = fallo</a:t>
              </a:r>
            </a:p>
          </p:txBody>
        </p:sp>
        <p:sp>
          <p:nvSpPr>
            <p:cNvPr id="54" name="ZoneTexte 9"/>
            <p:cNvSpPr txBox="1">
              <a:spLocks noChangeArrowheads="1"/>
            </p:cNvSpPr>
            <p:nvPr/>
          </p:nvSpPr>
          <p:spPr bwMode="auto">
            <a:xfrm>
              <a:off x="2031092" y="5976563"/>
              <a:ext cx="150217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(IC95%)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10.3 (1.7 a 18.9)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ea typeface="ＭＳ Ｐゴシック" pitchFamily="34" charset="-128"/>
              </a:rPr>
              <a:t>Estudio ATLAS-M: switch a ATV/r + 3TC</a:t>
            </a:r>
            <a:endParaRPr lang="es-ES" sz="3200"/>
          </a:p>
        </p:txBody>
      </p:sp>
      <p:sp>
        <p:nvSpPr>
          <p:cNvPr id="50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 bwMode="auto">
          <a:xfrm>
            <a:off x="3621090" y="4859400"/>
            <a:ext cx="5418903" cy="179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defTabSz="914400">
              <a:buNone/>
            </a:pPr>
            <a:r>
              <a:rPr lang="es-ES" b="1" kern="0" dirty="0">
                <a:latin typeface="+mj-lt"/>
              </a:rPr>
              <a:t>Fallo virológico</a:t>
            </a:r>
            <a:endParaRPr lang="es-ES" sz="1600" kern="0" dirty="0">
              <a:latin typeface="+mj-lt"/>
            </a:endParaRPr>
          </a:p>
          <a:p>
            <a:pPr marL="57150" indent="0" defTabSz="914400">
              <a:buNone/>
            </a:pPr>
            <a:r>
              <a:rPr lang="es-ES" sz="1600" kern="0" dirty="0">
                <a:solidFill>
                  <a:srgbClr val="000066"/>
                </a:solidFill>
                <a:latin typeface=""/>
              </a:rPr>
              <a:t>Genotipo y cuantificación de niveles de ATV en 2/2 ATV/r + 3TC y 5/6 ATV/r + 2 NRTI</a:t>
            </a:r>
          </a:p>
          <a:p>
            <a:pPr lvl="1" defTabSz="914400"/>
            <a:r>
              <a:rPr lang="es-ES" sz="1400" kern="0" dirty="0">
                <a:latin typeface=""/>
              </a:rPr>
              <a:t>No mutaciones en RT o PRO genes</a:t>
            </a:r>
          </a:p>
          <a:p>
            <a:pPr lvl="1" defTabSz="914400"/>
            <a:r>
              <a:rPr lang="es-ES" sz="1400" kern="0" dirty="0">
                <a:latin typeface=""/>
              </a:rPr>
              <a:t>Niveles indetectables de ATV (&lt; 0.05 mg/L): </a:t>
            </a:r>
            <a:br>
              <a:rPr lang="es-ES" sz="1400" kern="0" dirty="0">
                <a:latin typeface=""/>
              </a:rPr>
            </a:br>
            <a:r>
              <a:rPr lang="es-ES" sz="1400" kern="0" dirty="0">
                <a:latin typeface=""/>
              </a:rPr>
              <a:t>1/2 ATV/r + 3TC y 3/5 ATV/r + 2 NRTI </a:t>
            </a: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2666337" y="1151863"/>
            <a:ext cx="3798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de eficacia (S48)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35644"/>
              </p:ext>
            </p:extLst>
          </p:nvPr>
        </p:nvGraphicFramePr>
        <p:xfrm>
          <a:off x="558679" y="1683882"/>
          <a:ext cx="798689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6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51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23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endParaRPr lang="es-ES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N = 133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es-ES" sz="1600" b="1" baseline="0" noProof="0">
                          <a:solidFill>
                            <a:srgbClr val="FFFFFF"/>
                          </a:solidFill>
                          <a:latin typeface="+mj-lt"/>
                        </a:rPr>
                        <a:t> + 2 NRTI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600" b="1" baseline="0" noProof="0">
                          <a:solidFill>
                            <a:srgbClr val="FFFFFF"/>
                          </a:solidFill>
                          <a:latin typeface="+mj-lt"/>
                        </a:rPr>
                        <a:t>N = 133</a:t>
                      </a:r>
                      <a:endParaRPr lang="es-ES" sz="1600" b="1" noProof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07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Eventos adversos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clínicos de cualquier grado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, %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SNC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Gastrointestinal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Piel y partes blandas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Tracto urinario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Tracto respiratorio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Infecciones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Neoplasia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Hueso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Otros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2.3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4.5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6.0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9.0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2.3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9.0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6.8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6.0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4.5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9.8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15.0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3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Eventos adversos clínicos grado 3-4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(no relacionados al tratamiento)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, N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571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Cólico renal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571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Osteopenia/osteoporosis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15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Alteraciones de laboratorio grado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3-4, %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Colesterol total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LDL-colesterol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Triglicéridos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Bilirrubina total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ALT</a:t>
                      </a: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4.8</a:t>
                      </a:r>
                      <a:br>
                        <a:rPr lang="es-ES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9.0</a:t>
                      </a:r>
                      <a:br>
                        <a:rPr lang="es-ES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6.3</a:t>
                      </a:r>
                      <a:br>
                        <a:rPr lang="es-ES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44.4</a:t>
                      </a:r>
                      <a:br>
                        <a:rPr lang="es-ES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0.8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4.3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1.6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28.3</a:t>
                      </a:r>
                      <a:br>
                        <a:rPr lang="es-E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ea typeface="ＭＳ Ｐゴシック" pitchFamily="34" charset="-128"/>
              </a:rPr>
              <a:t>Estudio ATLAS-M: switch a ATV/r + 3TC</a:t>
            </a:r>
            <a:endParaRPr lang="es-ES" sz="320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364089" y="1151863"/>
            <a:ext cx="2403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Eventos adversos</a:t>
            </a:r>
            <a:endParaRPr lang="es-ES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10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ATLAS-M: </a:t>
            </a:r>
            <a:r>
              <a:rPr lang="es-ES" sz="3200" dirty="0" err="1">
                <a:ea typeface="ＭＳ Ｐゴシック" pitchFamily="34" charset="-128"/>
              </a:rPr>
              <a:t>switch</a:t>
            </a:r>
            <a:r>
              <a:rPr lang="es-ES" sz="3200" dirty="0">
                <a:ea typeface="ＭＳ Ｐゴシック" pitchFamily="34" charset="-128"/>
              </a:rPr>
              <a:t> a ATV/r + 3TC</a:t>
            </a:r>
            <a:endParaRPr lang="es-ES" sz="3200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44026" y="1153189"/>
            <a:ext cx="8999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Media de cambio en eGFR (CKD-EPI formula) a S48, mL/min/1.73 m</a:t>
            </a:r>
            <a:r>
              <a:rPr lang="es-ES" sz="2400" b="1" baseline="3000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2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90716"/>
              </p:ext>
            </p:extLst>
          </p:nvPr>
        </p:nvGraphicFramePr>
        <p:xfrm>
          <a:off x="747889" y="1783976"/>
          <a:ext cx="7521636" cy="169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41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13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endParaRPr lang="es-ES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es-ES" sz="1600" b="1" baseline="0" noProof="0">
                          <a:solidFill>
                            <a:srgbClr val="FFFFFF"/>
                          </a:solidFill>
                          <a:latin typeface="+mj-lt"/>
                        </a:rPr>
                        <a:t> + 2 NRTI</a:t>
                      </a:r>
                      <a:endParaRPr lang="es-ES" sz="1600" b="1" noProof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600" b="1" noProof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Todos los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 pacientes </a:t>
                      </a: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+ 2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- 5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&lt; 0.001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Pacientes con TDF al 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 + 3</a:t>
                      </a: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420"/>
                        </a:lnSpc>
                        <a:buFontTx/>
                        <a:buNone/>
                      </a:pPr>
                      <a:r>
                        <a:rPr lang="es-ES" sz="1400" b="1" baseline="0" noProof="0">
                          <a:solidFill>
                            <a:srgbClr val="000066"/>
                          </a:solidFill>
                        </a:rPr>
                        <a:t>- 5</a:t>
                      </a:r>
                      <a:endParaRPr lang="es-E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&lt; 0.001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18938" y="3659123"/>
            <a:ext cx="8524410" cy="261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ES" sz="2400" b="1" kern="0" dirty="0">
                <a:latin typeface="+mj-lt"/>
              </a:rPr>
              <a:t>Lípidos</a:t>
            </a:r>
          </a:p>
          <a:p>
            <a:pPr lvl="1" defTabSz="914400"/>
            <a:r>
              <a:rPr lang="es-ES" sz="2000" kern="0" dirty="0"/>
              <a:t>Incremento significativo en colesterol </a:t>
            </a:r>
            <a:r>
              <a:rPr lang="en-US" sz="2000" kern="0" dirty="0"/>
              <a:t>total (p &lt; 0.001), </a:t>
            </a:r>
            <a:br>
              <a:rPr lang="en-US" sz="2000" kern="0" dirty="0"/>
            </a:br>
            <a:r>
              <a:rPr lang="en-US" sz="2000" kern="0" dirty="0"/>
              <a:t>HDL-</a:t>
            </a:r>
            <a:r>
              <a:rPr lang="es-ES" sz="2000" kern="0" dirty="0"/>
              <a:t>colesterol </a:t>
            </a:r>
            <a:r>
              <a:rPr lang="en-US" sz="2000" kern="0" dirty="0"/>
              <a:t>(p = 0.001) y </a:t>
            </a:r>
            <a:r>
              <a:rPr lang="es-ES" sz="2000" dirty="0"/>
              <a:t>LDL-colesterol</a:t>
            </a:r>
            <a:r>
              <a:rPr lang="fr-FR" sz="2000" dirty="0"/>
              <a:t> (p = 0.047)</a:t>
            </a:r>
            <a:r>
              <a:rPr lang="en-US" sz="2000" kern="0" dirty="0"/>
              <a:t> </a:t>
            </a:r>
            <a:br>
              <a:rPr lang="en-US" sz="2000" kern="0" dirty="0"/>
            </a:br>
            <a:r>
              <a:rPr lang="en-US" sz="2000" kern="0" dirty="0" err="1"/>
              <a:t>en</a:t>
            </a:r>
            <a:r>
              <a:rPr lang="en-US" sz="2000" kern="0" dirty="0"/>
              <a:t> el </a:t>
            </a:r>
            <a:r>
              <a:rPr lang="es-ES" sz="2000" kern="0" dirty="0"/>
              <a:t>grupo ATV/r + 3TC, comparado con el grupo </a:t>
            </a:r>
            <a:r>
              <a:rPr lang="en-US" sz="2000" kern="0" dirty="0"/>
              <a:t>ATV/r + 2 NRTI </a:t>
            </a:r>
          </a:p>
          <a:p>
            <a:pPr marL="457200" lvl="1" indent="0" defTabSz="914400">
              <a:buFontTx/>
              <a:buNone/>
            </a:pPr>
            <a:endParaRPr lang="en-US" sz="2000" kern="0" dirty="0"/>
          </a:p>
          <a:p>
            <a:pPr defTabSz="914400"/>
            <a:r>
              <a:rPr lang="es-ES" sz="2400" b="1" kern="0" dirty="0">
                <a:latin typeface="+mj-lt"/>
              </a:rPr>
              <a:t>Adherencia</a:t>
            </a:r>
          </a:p>
          <a:p>
            <a:pPr lvl="1" defTabSz="914400"/>
            <a:r>
              <a:rPr lang="es-ES" sz="2000" kern="0" dirty="0"/>
              <a:t>La adherencia auto-reportada no mostró diferencias entre ambas ramas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437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ea typeface="ＭＳ Ｐゴシック" pitchFamily="34" charset="-128"/>
              </a:rPr>
              <a:t>Estudio ATLAS-M: switch a ATV/r + 3TC</a:t>
            </a:r>
            <a:endParaRPr lang="es-ES" sz="32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pPr lvl="1"/>
            <a:r>
              <a:rPr lang="es-ES" sz="2000" dirty="0">
                <a:latin typeface=""/>
              </a:rPr>
              <a:t>La simplificación a ATV/r + 3TC en pacientes </a:t>
            </a:r>
            <a:r>
              <a:rPr lang="es-ES" sz="2000" dirty="0" err="1">
                <a:latin typeface=""/>
              </a:rPr>
              <a:t>virologicamente</a:t>
            </a:r>
            <a:r>
              <a:rPr lang="es-ES" sz="2000" dirty="0">
                <a:latin typeface=""/>
              </a:rPr>
              <a:t> suprimidos en tratamiento con ATV/r + 2 NRTI es no inferior y superior en el análisis post-hoc comparado con la continuación de la triple terapia a 48 semanas </a:t>
            </a:r>
            <a:br>
              <a:rPr lang="es-ES" sz="2000" dirty="0">
                <a:latin typeface=""/>
              </a:rPr>
            </a:br>
            <a:endParaRPr lang="es-ES" sz="2000" dirty="0">
              <a:latin typeface=""/>
            </a:endParaRPr>
          </a:p>
          <a:p>
            <a:pPr lvl="1"/>
            <a:r>
              <a:rPr lang="es-ES" sz="2000" dirty="0">
                <a:latin typeface=""/>
              </a:rPr>
              <a:t>Se observó un beneficio significativo de ATV/r + 3TC en la evolución del filtrado glomerular particularmente en pacientes que discontinuaron TDF</a:t>
            </a:r>
          </a:p>
          <a:p>
            <a:pPr lvl="1"/>
            <a:endParaRPr lang="es-ES" sz="2000" dirty="0">
              <a:latin typeface=""/>
            </a:endParaRPr>
          </a:p>
          <a:p>
            <a:pPr lvl="1"/>
            <a:r>
              <a:rPr lang="es-ES" sz="2000" dirty="0">
                <a:latin typeface=""/>
              </a:rPr>
              <a:t>En pacientes </a:t>
            </a:r>
            <a:r>
              <a:rPr lang="es-ES" sz="2000" dirty="0" err="1">
                <a:latin typeface=""/>
              </a:rPr>
              <a:t>virologicamente</a:t>
            </a:r>
            <a:r>
              <a:rPr lang="es-ES" sz="2000" dirty="0">
                <a:latin typeface=""/>
              </a:rPr>
              <a:t> suprimidos con ATV/r + 2 NRTI, no coinfectados con hepatitis B, 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a terapia dual con ATV/r + 3TC debe ser considerado</a:t>
            </a:r>
            <a:endParaRPr lang="es-ES" sz="4000" dirty="0">
              <a:latin typeface="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649</Words>
  <Application>Microsoft Office PowerPoint</Application>
  <PresentationFormat>Affichage à l'écran (4:3)</PresentationFormat>
  <Paragraphs>229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ARV_trials_2017</vt:lpstr>
      <vt:lpstr>Switch a ATV/r + 3TC</vt:lpstr>
      <vt:lpstr>Estudio ATLAS-M: switch a ATV/r + 3TC</vt:lpstr>
      <vt:lpstr>Estudio ATLAS-M: switch a ATV/r + 3TC</vt:lpstr>
      <vt:lpstr>Estudio ATLAS-M: switch a ATV/r + 3TC</vt:lpstr>
      <vt:lpstr>Estudio ATLAS-M: switch a ATV/r + 3TC</vt:lpstr>
      <vt:lpstr>Estudio ATLAS-M: switch a ATV/r + 3TC</vt:lpstr>
      <vt:lpstr>Estudio ATLAS-M: switch a ATV/r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110</cp:revision>
  <dcterms:created xsi:type="dcterms:W3CDTF">2015-05-20T10:06:58Z</dcterms:created>
  <dcterms:modified xsi:type="dcterms:W3CDTF">2017-06-01T18:22:06Z</dcterms:modified>
</cp:coreProperties>
</file>