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4" r:id="rId2"/>
    <p:sldId id="257" r:id="rId3"/>
    <p:sldId id="258" r:id="rId4"/>
    <p:sldId id="259" r:id="rId5"/>
    <p:sldId id="267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50AB"/>
    <a:srgbClr val="DDDDDD"/>
    <a:srgbClr val="000066"/>
    <a:srgbClr val="CC3300"/>
    <a:srgbClr val="333399"/>
    <a:srgbClr val="00FFCC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93" autoAdjust="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2112" y="-108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24/09/2015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159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9773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Reemplazo por DRV/r en </a:t>
            </a:r>
            <a:r>
              <a:rPr lang="es-ES" sz="3200" dirty="0" smtClean="0">
                <a:ea typeface="ＭＳ Ｐゴシック" pitchFamily="34" charset="-128"/>
              </a:rPr>
              <a:t>monoterapia</a:t>
            </a:r>
            <a:endParaRPr lang="en-GB" sz="3200" dirty="0" smtClean="0">
              <a:ea typeface="ＭＳ Ｐゴシック" pitchFamily="34" charset="-128"/>
            </a:endParaRP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Estudio MONOI</a:t>
            </a:r>
            <a:endParaRPr lang="es-AR" sz="2800" b="1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ＭＳ Ｐゴシック" pitchFamily="34" charset="-128"/>
            </a:endParaRPr>
          </a:p>
          <a:p>
            <a:r>
              <a:rPr lang="es-AR" sz="2800" b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Estudio </a:t>
            </a:r>
            <a:r>
              <a:rPr lang="es-AR" sz="2800" b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MONET</a:t>
            </a:r>
            <a:endParaRPr lang="es-AR" sz="2800" b="1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ＭＳ Ｐゴシック" pitchFamily="34" charset="-128"/>
            </a:endParaRPr>
          </a:p>
          <a:p>
            <a:r>
              <a:rPr lang="es-AR" sz="2800" b="1" dirty="0" smtClean="0">
                <a:latin typeface="Calibri" pitchFamily="34" charset="0"/>
                <a:ea typeface="ＭＳ Ｐゴシック" pitchFamily="34" charset="-128"/>
              </a:rPr>
              <a:t>Estudio DRV600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514679" y="3213100"/>
            <a:ext cx="510924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02960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01373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02167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219979"/>
            <a:ext cx="4111624" cy="8244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AR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DRV 800 mg + rtv 100 mg + 2 NRTI (continuación)</a:t>
            </a:r>
            <a:endParaRPr lang="es-AR" b="1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925296" y="2324100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400" b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50</a:t>
            </a:r>
            <a:endParaRPr lang="es-AR" sz="1400" b="1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912596" y="3717925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400" b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50</a:t>
            </a:r>
            <a:endParaRPr lang="es-AR" sz="1400" b="1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208338"/>
            <a:ext cx="4111625" cy="823912"/>
          </a:xfrm>
          <a:prstGeom prst="rect">
            <a:avLst/>
          </a:prstGeom>
          <a:solidFill>
            <a:srgbClr val="00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AR" b="1" smtClean="0">
                <a:solidFill>
                  <a:srgbClr val="000000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DRV 600 mg + rtv 100 mg + 2 NRTI </a:t>
            </a:r>
            <a:endParaRPr lang="es-AR" b="1">
              <a:solidFill>
                <a:srgbClr val="000000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</a:rPr>
              <a:t>Randomización*</a:t>
            </a:r>
          </a:p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</a:rPr>
              <a:t>Etiqueta abierta</a:t>
            </a:r>
            <a:endParaRPr lang="es-AR" sz="1400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4510523"/>
            <a:ext cx="9066213" cy="206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Objetivo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sz="1600" dirty="0" err="1" smtClean="0">
                <a:solidFill>
                  <a:srgbClr val="000066"/>
                </a:solidFill>
              </a:rPr>
              <a:t>Endpoint</a:t>
            </a:r>
            <a:r>
              <a:rPr lang="es-AR" sz="1600" dirty="0" smtClean="0">
                <a:solidFill>
                  <a:srgbClr val="000066"/>
                </a:solidFill>
              </a:rPr>
              <a:t> primario : proporción de pacientes con tratamiento exitoso a S48</a:t>
            </a:r>
            <a:br>
              <a:rPr lang="es-AR" sz="1600" dirty="0" smtClean="0">
                <a:solidFill>
                  <a:srgbClr val="000066"/>
                </a:solidFill>
              </a:rPr>
            </a:br>
            <a:r>
              <a:rPr lang="es-AR" sz="1600" dirty="0" smtClean="0">
                <a:solidFill>
                  <a:srgbClr val="000066"/>
                </a:solidFill>
              </a:rPr>
              <a:t>(análisis por ITT)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AR" sz="1600" dirty="0" smtClean="0">
                <a:solidFill>
                  <a:srgbClr val="000066"/>
                </a:solidFill>
              </a:rPr>
              <a:t>Asumiendo 90% de eficacia a S48, el tamaño de la muestra de 100 provee 80% </a:t>
            </a:r>
            <a:br>
              <a:rPr lang="es-AR" sz="1600" dirty="0" smtClean="0">
                <a:solidFill>
                  <a:srgbClr val="000066"/>
                </a:solidFill>
              </a:rPr>
            </a:br>
            <a:r>
              <a:rPr lang="es-AR" sz="1600" dirty="0" smtClean="0">
                <a:solidFill>
                  <a:srgbClr val="000066"/>
                </a:solidFill>
              </a:rPr>
              <a:t>de poder para detectar la mínima diferencia de 15% en la eficacia 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AR" sz="1600" dirty="0" smtClean="0">
                <a:solidFill>
                  <a:srgbClr val="000066"/>
                </a:solidFill>
              </a:rPr>
              <a:t>Otros </a:t>
            </a:r>
            <a:r>
              <a:rPr lang="es-AR" sz="1600" dirty="0" err="1" smtClean="0">
                <a:solidFill>
                  <a:srgbClr val="000066"/>
                </a:solidFill>
              </a:rPr>
              <a:t>endpoints</a:t>
            </a:r>
            <a:r>
              <a:rPr lang="es-AR" sz="1600" dirty="0" smtClean="0">
                <a:solidFill>
                  <a:srgbClr val="000066"/>
                </a:solidFill>
              </a:rPr>
              <a:t> : análisis observacional de eficacia virológica, </a:t>
            </a:r>
            <a:r>
              <a:rPr lang="es-AR" sz="1600" dirty="0" err="1" smtClean="0">
                <a:solidFill>
                  <a:srgbClr val="000066"/>
                </a:solidFill>
              </a:rPr>
              <a:t>subestudio</a:t>
            </a:r>
            <a:r>
              <a:rPr lang="es-AR" sz="1600" dirty="0" smtClean="0">
                <a:solidFill>
                  <a:srgbClr val="000066"/>
                </a:solidFill>
              </a:rPr>
              <a:t> de PK, análisis de costo-eficacia</a:t>
            </a:r>
          </a:p>
        </p:txBody>
      </p:sp>
      <p:sp>
        <p:nvSpPr>
          <p:cNvPr id="9243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DRV600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9244" name="ZoneTexte 69"/>
          <p:cNvSpPr txBox="1">
            <a:spLocks noChangeArrowheads="1"/>
          </p:cNvSpPr>
          <p:nvPr/>
        </p:nvSpPr>
        <p:spPr bwMode="auto">
          <a:xfrm>
            <a:off x="5389724" y="6576813"/>
            <a:ext cx="3734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Molto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J. J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AntimicrobChemother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2015;70:1139-45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86409" y="2363439"/>
            <a:ext cx="3416400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≥ 18 años</a:t>
            </a:r>
          </a:p>
          <a:p>
            <a:pPr algn="ctr"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Estable con DRV/r 800/100 mg </a:t>
            </a:r>
            <a:b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</a:b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+ 2 NRTI con CV  &lt; 50 c/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34" charset="0"/>
              </a:rPr>
              <a:t>mL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b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</a:b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&gt; 12 semanas</a:t>
            </a:r>
          </a:p>
          <a:p>
            <a:pPr algn="ctr"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Sin fallo virológico previo con IP</a:t>
            </a:r>
          </a:p>
          <a:p>
            <a:pPr algn="ctr"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No mutaciones de resistencia a DRV</a:t>
            </a:r>
            <a:endParaRPr lang="es-AR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34" charset="-128"/>
              </a:rPr>
              <a:t>Estudio</a:t>
            </a:r>
            <a:r>
              <a:rPr lang="en-GB" sz="3200" dirty="0" smtClean="0">
                <a:ea typeface="ＭＳ Ｐゴシック" pitchFamily="34" charset="-128"/>
              </a:rPr>
              <a:t> DRV600: switch </a:t>
            </a:r>
            <a:r>
              <a:rPr lang="en-GB" sz="3200" dirty="0">
                <a:ea typeface="ＭＳ Ｐゴシック" pitchFamily="34" charset="-128"/>
              </a:rPr>
              <a:t>a</a:t>
            </a:r>
            <a:r>
              <a:rPr lang="en-GB" sz="3200" dirty="0" smtClean="0">
                <a:ea typeface="ＭＳ Ｐゴシック" pitchFamily="34" charset="-128"/>
              </a:rPr>
              <a:t> DRV/r 600/100 mg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120160" y="4089005"/>
            <a:ext cx="7353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smtClean="0">
                <a:solidFill>
                  <a:srgbClr val="000066"/>
                </a:solidFill>
              </a:rPr>
              <a:t>* La randomización fue estratificada por CV (≤ o &gt; 100,000 c/mL) previo al inicio del TARV</a:t>
            </a:r>
            <a:endParaRPr lang="es-AR" sz="14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631113" y="123825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Caracteristicas basales y disposición</a:t>
            </a:r>
            <a:endParaRPr lang="es-AR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772461"/>
              </p:ext>
            </p:extLst>
          </p:nvPr>
        </p:nvGraphicFramePr>
        <p:xfrm>
          <a:off x="383371" y="1605427"/>
          <a:ext cx="8278421" cy="4907360"/>
        </p:xfrm>
        <a:graphic>
          <a:graphicData uri="http://schemas.openxmlformats.org/drawingml/2006/table">
            <a:tbl>
              <a:tblPr/>
              <a:tblGrid>
                <a:gridCol w="363798"/>
                <a:gridCol w="4023985"/>
                <a:gridCol w="1997493"/>
                <a:gridCol w="1893145"/>
              </a:tblGrid>
              <a:tr h="6520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800/100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600/100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</a:tr>
              <a:tr h="3431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Edad, años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1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Mujeres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31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HCV 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1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 basal, media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31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CD4/mm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1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Duración de CV  &lt; 50 c/mL (semanas), 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6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INTR de soporte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ABC/3TC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31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Discontinuación a S48,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CV &gt; 50 c/mL confirmada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3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Pérdida de seguimiento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Muerte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DRV600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Estudio</a:t>
            </a: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DRV600: switch a DRV/r 600/100 mg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389724" y="6576813"/>
            <a:ext cx="3734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Molto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J. J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AntimicrobChemother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2015;70:1139-45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377825" y="2012176"/>
            <a:ext cx="188290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1600" b="1" dirty="0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No fallo </a:t>
            </a:r>
            <a:br>
              <a:rPr lang="es-AR" sz="1600" b="1" dirty="0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</a:br>
            <a:r>
              <a:rPr lang="es-AR" sz="1600" b="1" dirty="0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de tratamiento (ITT)</a:t>
            </a:r>
            <a:endParaRPr lang="es-AR" sz="1600" b="1" dirty="0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48" name="Groupe 47"/>
          <p:cNvGrpSpPr/>
          <p:nvPr/>
        </p:nvGrpSpPr>
        <p:grpSpPr>
          <a:xfrm>
            <a:off x="50800" y="1603256"/>
            <a:ext cx="4521200" cy="377227"/>
            <a:chOff x="50800" y="2104012"/>
            <a:chExt cx="4521200" cy="377227"/>
          </a:xfrm>
        </p:grpSpPr>
        <p:sp>
          <p:nvSpPr>
            <p:cNvPr id="46" name="AutoShape 165"/>
            <p:cNvSpPr>
              <a:spLocks noChangeArrowheads="1"/>
            </p:cNvSpPr>
            <p:nvPr/>
          </p:nvSpPr>
          <p:spPr bwMode="auto">
            <a:xfrm>
              <a:off x="50800" y="2104012"/>
              <a:ext cx="4521200" cy="37722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s-AR" sz="2800">
                <a:solidFill>
                  <a:srgbClr val="000066"/>
                </a:solidFill>
              </a:endParaRPr>
            </a:p>
          </p:txBody>
        </p:sp>
        <p:sp>
          <p:nvSpPr>
            <p:cNvPr id="11266" name="Rectangle 36"/>
            <p:cNvSpPr>
              <a:spLocks noChangeArrowheads="1"/>
            </p:cNvSpPr>
            <p:nvPr/>
          </p:nvSpPr>
          <p:spPr bwMode="auto">
            <a:xfrm>
              <a:off x="2457669" y="2194995"/>
              <a:ext cx="207963" cy="206375"/>
            </a:xfrm>
            <a:prstGeom prst="rect">
              <a:avLst/>
            </a:prstGeom>
            <a:solidFill>
              <a:srgbClr val="00FFCC"/>
            </a:solidFill>
            <a:ln w="0">
              <a:solidFill>
                <a:srgbClr val="00FF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A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7" name="Rectangle 37"/>
            <p:cNvSpPr>
              <a:spLocks noChangeArrowheads="1"/>
            </p:cNvSpPr>
            <p:nvPr/>
          </p:nvSpPr>
          <p:spPr bwMode="auto">
            <a:xfrm>
              <a:off x="184625" y="2194995"/>
              <a:ext cx="209550" cy="209550"/>
            </a:xfrm>
            <a:prstGeom prst="rect">
              <a:avLst/>
            </a:prstGeom>
            <a:solidFill>
              <a:srgbClr val="333399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A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8" name="ZoneTexte 56"/>
            <p:cNvSpPr txBox="1">
              <a:spLocks noChangeArrowheads="1"/>
            </p:cNvSpPr>
            <p:nvPr/>
          </p:nvSpPr>
          <p:spPr bwMode="auto">
            <a:xfrm>
              <a:off x="2607757" y="2150312"/>
              <a:ext cx="195565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DRV/r 600/100 + 2 NRTI</a:t>
              </a:r>
              <a:endParaRPr lang="es-AR" sz="14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11269" name="ZoneTexte 56"/>
            <p:cNvSpPr txBox="1">
              <a:spLocks noChangeArrowheads="1"/>
            </p:cNvSpPr>
            <p:nvPr/>
          </p:nvSpPr>
          <p:spPr bwMode="auto">
            <a:xfrm>
              <a:off x="322213" y="2150312"/>
              <a:ext cx="195565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DRV/r 800/100 + 2 NRTI</a:t>
              </a:r>
              <a:endParaRPr lang="es-AR" sz="14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</p:grp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1619538" y="1238250"/>
            <a:ext cx="5905500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Resultados</a:t>
            </a:r>
            <a:endParaRPr lang="es-AR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2216286" y="2012176"/>
            <a:ext cx="18829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1600" b="1" dirty="0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CV &lt; 50 c/</a:t>
            </a:r>
            <a:r>
              <a:rPr lang="es-AR" sz="1600" b="1" dirty="0" err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mL</a:t>
            </a:r>
            <a:r>
              <a:rPr lang="es-AR" sz="1600" b="1" dirty="0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(observado)</a:t>
            </a:r>
            <a:endParaRPr lang="es-AR" sz="1600" b="1" dirty="0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555625" y="6039168"/>
            <a:ext cx="3746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>
                <a:solidFill>
                  <a:srgbClr val="000066"/>
                </a:solidFill>
              </a:rPr>
              <a:t>Genotipo realizado en 3/5 fallos virológicos : </a:t>
            </a:r>
          </a:p>
          <a:p>
            <a:r>
              <a:rPr lang="es-AR" sz="1400" dirty="0" smtClean="0">
                <a:solidFill>
                  <a:srgbClr val="000066"/>
                </a:solidFill>
              </a:rPr>
              <a:t>no emergencia de resistencia</a:t>
            </a:r>
            <a:endParaRPr lang="es-AR" sz="1400" dirty="0">
              <a:solidFill>
                <a:srgbClr val="000066"/>
              </a:solidFill>
            </a:endParaRP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695627"/>
              </p:ext>
            </p:extLst>
          </p:nvPr>
        </p:nvGraphicFramePr>
        <p:xfrm>
          <a:off x="4533594" y="3207727"/>
          <a:ext cx="4491652" cy="184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264"/>
                <a:gridCol w="1435261"/>
                <a:gridCol w="1490127"/>
              </a:tblGrid>
              <a:tr h="558900">
                <a:tc>
                  <a:txBody>
                    <a:bodyPr/>
                    <a:lstStyle/>
                    <a:p>
                      <a:endParaRPr lang="es-AR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noProof="0" smtClean="0">
                          <a:solidFill>
                            <a:schemeClr val="bg1"/>
                          </a:solidFill>
                        </a:rPr>
                        <a:t>DRV/r800/100</a:t>
                      </a:r>
                      <a:endParaRPr lang="es-AR" sz="1400" noProof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noProof="0" smtClean="0">
                          <a:solidFill>
                            <a:srgbClr val="000000"/>
                          </a:solidFill>
                        </a:rPr>
                        <a:t>DRV/</a:t>
                      </a:r>
                      <a:r>
                        <a:rPr lang="es-AR" sz="1400" baseline="0" noProof="0" smtClean="0">
                          <a:solidFill>
                            <a:srgbClr val="000000"/>
                          </a:solidFill>
                        </a:rPr>
                        <a:t>r </a:t>
                      </a:r>
                      <a:r>
                        <a:rPr lang="es-AR" sz="1400" noProof="0" smtClean="0">
                          <a:solidFill>
                            <a:srgbClr val="000000"/>
                          </a:solidFill>
                        </a:rPr>
                        <a:t>600/100</a:t>
                      </a:r>
                      <a:endParaRPr lang="es-AR" sz="1400" noProof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</a:tr>
              <a:tr h="661153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EA gastrointestinal  grado ≥ 2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N = 6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 N = 4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900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Elevación de lípidos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N = 5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5" name="ZoneTexte 54"/>
          <p:cNvSpPr txBox="1"/>
          <p:nvPr/>
        </p:nvSpPr>
        <p:spPr>
          <a:xfrm>
            <a:off x="4572000" y="5180551"/>
            <a:ext cx="2300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smtClean="0">
                <a:solidFill>
                  <a:srgbClr val="000066"/>
                </a:solidFill>
              </a:rPr>
              <a:t>No discontinuación por EA</a:t>
            </a:r>
            <a:endParaRPr lang="es-AR" sz="1400">
              <a:solidFill>
                <a:srgbClr val="000066"/>
              </a:solidFill>
            </a:endParaRPr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5570302" y="2829940"/>
            <a:ext cx="2404756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Seguridad</a:t>
            </a:r>
            <a:endParaRPr lang="es-AR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7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DRV600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5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34" charset="-128"/>
              </a:rPr>
              <a:t>Estudio</a:t>
            </a:r>
            <a:r>
              <a:rPr lang="en-GB" sz="3200" dirty="0" smtClean="0">
                <a:ea typeface="ＭＳ Ｐゴシック" pitchFamily="34" charset="-128"/>
              </a:rPr>
              <a:t> DRV600: switch </a:t>
            </a:r>
            <a:r>
              <a:rPr lang="en-GB" sz="3200" dirty="0">
                <a:ea typeface="ＭＳ Ｐゴシック" pitchFamily="34" charset="-128"/>
              </a:rPr>
              <a:t>a</a:t>
            </a:r>
            <a:r>
              <a:rPr lang="en-GB" sz="3200" dirty="0" smtClean="0">
                <a:ea typeface="ＭＳ Ｐゴシック" pitchFamily="34" charset="-128"/>
              </a:rPr>
              <a:t> DRV/r 600/100 mg</a:t>
            </a:r>
          </a:p>
        </p:txBody>
      </p:sp>
      <p:sp>
        <p:nvSpPr>
          <p:cNvPr id="41" name="ZoneTexte 69"/>
          <p:cNvSpPr txBox="1">
            <a:spLocks noChangeArrowheads="1"/>
          </p:cNvSpPr>
          <p:nvPr/>
        </p:nvSpPr>
        <p:spPr bwMode="auto">
          <a:xfrm>
            <a:off x="5389724" y="6576813"/>
            <a:ext cx="3734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Molto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J. J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AntimicrobChemother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2015;70:1139-45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grpSp>
        <p:nvGrpSpPr>
          <p:cNvPr id="44" name="Groupe 43"/>
          <p:cNvGrpSpPr/>
          <p:nvPr/>
        </p:nvGrpSpPr>
        <p:grpSpPr>
          <a:xfrm>
            <a:off x="359293" y="2600666"/>
            <a:ext cx="3738874" cy="3438502"/>
            <a:chOff x="359293" y="2600666"/>
            <a:chExt cx="3738874" cy="3438502"/>
          </a:xfrm>
        </p:grpSpPr>
        <p:sp>
          <p:nvSpPr>
            <p:cNvPr id="11270" name="Rectangle 8"/>
            <p:cNvSpPr>
              <a:spLocks noChangeArrowheads="1"/>
            </p:cNvSpPr>
            <p:nvPr/>
          </p:nvSpPr>
          <p:spPr bwMode="auto">
            <a:xfrm>
              <a:off x="2220913" y="5537540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s-AR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3" name="ZoneTexte 9"/>
            <p:cNvSpPr txBox="1">
              <a:spLocks noChangeArrowheads="1"/>
            </p:cNvSpPr>
            <p:nvPr/>
          </p:nvSpPr>
          <p:spPr bwMode="auto">
            <a:xfrm>
              <a:off x="359293" y="5515948"/>
              <a:ext cx="195057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AR" sz="1400" smtClean="0">
                  <a:solidFill>
                    <a:srgbClr val="000066"/>
                  </a:solidFill>
                  <a:ea typeface="ＭＳ Ｐゴシック" pitchFamily="34" charset="-128"/>
                </a:rPr>
                <a:t>Diferencia - 4% </a:t>
              </a:r>
            </a:p>
            <a:p>
              <a:pPr algn="ctr"/>
              <a:r>
                <a:rPr lang="es-AR" sz="1400" smtClean="0">
                  <a:solidFill>
                    <a:srgbClr val="000066"/>
                  </a:solidFill>
                  <a:ea typeface="ＭＳ Ｐゴシック" pitchFamily="34" charset="-128"/>
                </a:rPr>
                <a:t>(límite inferior -12.9%)</a:t>
              </a:r>
              <a:endParaRPr lang="es-AR" sz="1400" b="1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11276" name="Freeform 25"/>
            <p:cNvSpPr>
              <a:spLocks noEditPoints="1"/>
            </p:cNvSpPr>
            <p:nvPr/>
          </p:nvSpPr>
          <p:spPr bwMode="auto">
            <a:xfrm>
              <a:off x="681038" y="5501028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66"/>
              </a:solidFill>
              <a:bevel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1283" name="Rectangle 51"/>
            <p:cNvSpPr>
              <a:spLocks noChangeArrowheads="1"/>
            </p:cNvSpPr>
            <p:nvPr/>
          </p:nvSpPr>
          <p:spPr bwMode="auto">
            <a:xfrm>
              <a:off x="377825" y="2781641"/>
              <a:ext cx="234950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100" smtClean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  <a:endParaRPr lang="es-AR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88" name="Freeform 36"/>
            <p:cNvSpPr>
              <a:spLocks noEditPoints="1"/>
            </p:cNvSpPr>
            <p:nvPr/>
          </p:nvSpPr>
          <p:spPr bwMode="auto">
            <a:xfrm>
              <a:off x="1090018" y="2963022"/>
              <a:ext cx="1934439" cy="2538006"/>
            </a:xfrm>
            <a:custGeom>
              <a:avLst/>
              <a:gdLst>
                <a:gd name="T0" fmla="*/ 0 w 1743"/>
                <a:gd name="T1" fmla="*/ 2147483647 h 1588"/>
                <a:gd name="T2" fmla="*/ 2147483647 w 1743"/>
                <a:gd name="T3" fmla="*/ 2147483647 h 1588"/>
                <a:gd name="T4" fmla="*/ 2147483647 w 1743"/>
                <a:gd name="T5" fmla="*/ 2147483647 h 1588"/>
                <a:gd name="T6" fmla="*/ 0 w 1743"/>
                <a:gd name="T7" fmla="*/ 2147483647 h 1588"/>
                <a:gd name="T8" fmla="*/ 0 w 1743"/>
                <a:gd name="T9" fmla="*/ 2147483647 h 1588"/>
                <a:gd name="T10" fmla="*/ 2147483647 w 1743"/>
                <a:gd name="T11" fmla="*/ 0 h 1588"/>
                <a:gd name="T12" fmla="*/ 2147483647 w 1743"/>
                <a:gd name="T13" fmla="*/ 0 h 1588"/>
                <a:gd name="T14" fmla="*/ 2147483647 w 1743"/>
                <a:gd name="T15" fmla="*/ 2147483647 h 1588"/>
                <a:gd name="T16" fmla="*/ 2147483647 w 1743"/>
                <a:gd name="T17" fmla="*/ 2147483647 h 1588"/>
                <a:gd name="T18" fmla="*/ 2147483647 w 1743"/>
                <a:gd name="T19" fmla="*/ 0 h 15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43"/>
                <a:gd name="T31" fmla="*/ 0 h 1588"/>
                <a:gd name="T32" fmla="*/ 1743 w 1743"/>
                <a:gd name="T33" fmla="*/ 1588 h 158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43" h="1588">
                  <a:moveTo>
                    <a:pt x="0" y="6"/>
                  </a:moveTo>
                  <a:lnTo>
                    <a:pt x="378" y="6"/>
                  </a:lnTo>
                  <a:lnTo>
                    <a:pt x="378" y="1588"/>
                  </a:lnTo>
                  <a:lnTo>
                    <a:pt x="0" y="1588"/>
                  </a:lnTo>
                  <a:lnTo>
                    <a:pt x="0" y="6"/>
                  </a:lnTo>
                  <a:close/>
                  <a:moveTo>
                    <a:pt x="1364" y="0"/>
                  </a:moveTo>
                  <a:lnTo>
                    <a:pt x="1743" y="0"/>
                  </a:lnTo>
                  <a:lnTo>
                    <a:pt x="1743" y="1588"/>
                  </a:lnTo>
                  <a:lnTo>
                    <a:pt x="1364" y="1588"/>
                  </a:lnTo>
                  <a:lnTo>
                    <a:pt x="1364" y="0"/>
                  </a:lnTo>
                  <a:close/>
                </a:path>
              </a:pathLst>
            </a:custGeom>
            <a:solidFill>
              <a:srgbClr val="33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1289" name="Freeform 37"/>
            <p:cNvSpPr>
              <a:spLocks noEditPoints="1"/>
            </p:cNvSpPr>
            <p:nvPr/>
          </p:nvSpPr>
          <p:spPr bwMode="auto">
            <a:xfrm>
              <a:off x="1637705" y="2986172"/>
              <a:ext cx="1968500" cy="2514856"/>
            </a:xfrm>
            <a:custGeom>
              <a:avLst/>
              <a:gdLst>
                <a:gd name="T0" fmla="*/ 0 w 1738"/>
                <a:gd name="T1" fmla="*/ 2147483647 h 1540"/>
                <a:gd name="T2" fmla="*/ 2147483647 w 1738"/>
                <a:gd name="T3" fmla="*/ 2147483647 h 1540"/>
                <a:gd name="T4" fmla="*/ 2147483647 w 1738"/>
                <a:gd name="T5" fmla="*/ 2147483647 h 1540"/>
                <a:gd name="T6" fmla="*/ 0 w 1738"/>
                <a:gd name="T7" fmla="*/ 2147483647 h 1540"/>
                <a:gd name="T8" fmla="*/ 0 w 1738"/>
                <a:gd name="T9" fmla="*/ 2147483647 h 1540"/>
                <a:gd name="T10" fmla="*/ 2147483647 w 1738"/>
                <a:gd name="T11" fmla="*/ 0 h 1540"/>
                <a:gd name="T12" fmla="*/ 2147483647 w 1738"/>
                <a:gd name="T13" fmla="*/ 0 h 1540"/>
                <a:gd name="T14" fmla="*/ 2147483647 w 1738"/>
                <a:gd name="T15" fmla="*/ 2147483647 h 1540"/>
                <a:gd name="T16" fmla="*/ 2147483647 w 1738"/>
                <a:gd name="T17" fmla="*/ 2147483647 h 1540"/>
                <a:gd name="T18" fmla="*/ 2147483647 w 1738"/>
                <a:gd name="T19" fmla="*/ 0 h 15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38"/>
                <a:gd name="T31" fmla="*/ 0 h 1540"/>
                <a:gd name="T32" fmla="*/ 1738 w 1738"/>
                <a:gd name="T33" fmla="*/ 1540 h 15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38" h="1540">
                  <a:moveTo>
                    <a:pt x="0" y="54"/>
                  </a:moveTo>
                  <a:lnTo>
                    <a:pt x="379" y="54"/>
                  </a:lnTo>
                  <a:lnTo>
                    <a:pt x="379" y="1540"/>
                  </a:lnTo>
                  <a:lnTo>
                    <a:pt x="0" y="1540"/>
                  </a:lnTo>
                  <a:lnTo>
                    <a:pt x="0" y="54"/>
                  </a:lnTo>
                  <a:close/>
                  <a:moveTo>
                    <a:pt x="1365" y="0"/>
                  </a:moveTo>
                  <a:lnTo>
                    <a:pt x="1738" y="0"/>
                  </a:lnTo>
                  <a:lnTo>
                    <a:pt x="1738" y="1540"/>
                  </a:lnTo>
                  <a:lnTo>
                    <a:pt x="1365" y="1540"/>
                  </a:lnTo>
                  <a:lnTo>
                    <a:pt x="1365" y="0"/>
                  </a:lnTo>
                  <a:close/>
                </a:path>
              </a:pathLst>
            </a:custGeom>
            <a:solidFill>
              <a:srgbClr val="00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1291" name="Rectangle 42"/>
            <p:cNvSpPr>
              <a:spLocks noChangeArrowheads="1"/>
            </p:cNvSpPr>
            <p:nvPr/>
          </p:nvSpPr>
          <p:spPr bwMode="auto">
            <a:xfrm>
              <a:off x="1205348" y="2731041"/>
              <a:ext cx="22281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400" b="1" smtClean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94 </a:t>
              </a:r>
              <a:endParaRPr lang="es-AR" sz="1400" b="1">
                <a:solidFill>
                  <a:srgbClr val="333399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1292" name="Rectangle 43"/>
            <p:cNvSpPr>
              <a:spLocks noChangeArrowheads="1"/>
            </p:cNvSpPr>
            <p:nvPr/>
          </p:nvSpPr>
          <p:spPr bwMode="auto">
            <a:xfrm>
              <a:off x="2741258" y="2747578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400" b="1" smtClean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96</a:t>
              </a:r>
              <a:endParaRPr lang="es-AR" sz="1400" b="1">
                <a:solidFill>
                  <a:srgbClr val="333399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1293" name="Rectangle 44"/>
            <p:cNvSpPr>
              <a:spLocks noChangeArrowheads="1"/>
            </p:cNvSpPr>
            <p:nvPr/>
          </p:nvSpPr>
          <p:spPr bwMode="auto">
            <a:xfrm>
              <a:off x="1747672" y="2869353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400" b="1" smtClean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90</a:t>
              </a:r>
              <a:endParaRPr lang="es-AR" sz="1400" b="1">
                <a:solidFill>
                  <a:srgbClr val="333399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1294" name="Rectangle 45"/>
            <p:cNvSpPr>
              <a:spLocks noChangeArrowheads="1"/>
            </p:cNvSpPr>
            <p:nvPr/>
          </p:nvSpPr>
          <p:spPr bwMode="auto">
            <a:xfrm>
              <a:off x="3316396" y="2771591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400" b="1" smtClean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94</a:t>
              </a:r>
              <a:endParaRPr lang="es-AR" sz="1400" b="1">
                <a:solidFill>
                  <a:srgbClr val="333399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1295" name="Rectangle 46"/>
            <p:cNvSpPr>
              <a:spLocks noChangeArrowheads="1"/>
            </p:cNvSpPr>
            <p:nvPr/>
          </p:nvSpPr>
          <p:spPr bwMode="auto">
            <a:xfrm>
              <a:off x="555625" y="5408953"/>
              <a:ext cx="777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100" smtClean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  <a:endParaRPr lang="es-AR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6" name="Rectangle 47"/>
            <p:cNvSpPr>
              <a:spLocks noChangeArrowheads="1"/>
            </p:cNvSpPr>
            <p:nvPr/>
          </p:nvSpPr>
          <p:spPr bwMode="auto">
            <a:xfrm>
              <a:off x="466725" y="4893016"/>
              <a:ext cx="157163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100" smtClean="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  <a:endParaRPr lang="es-AR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7" name="Rectangle 48"/>
            <p:cNvSpPr>
              <a:spLocks noChangeArrowheads="1"/>
            </p:cNvSpPr>
            <p:nvPr/>
          </p:nvSpPr>
          <p:spPr bwMode="auto">
            <a:xfrm>
              <a:off x="466725" y="4365966"/>
              <a:ext cx="157163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100" smtClean="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  <a:endParaRPr lang="es-AR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8" name="Rectangle 49"/>
            <p:cNvSpPr>
              <a:spLocks noChangeArrowheads="1"/>
            </p:cNvSpPr>
            <p:nvPr/>
          </p:nvSpPr>
          <p:spPr bwMode="auto">
            <a:xfrm>
              <a:off x="466725" y="3837328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100" smtClean="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  <a:endParaRPr lang="es-AR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9" name="Rectangle 50"/>
            <p:cNvSpPr>
              <a:spLocks noChangeArrowheads="1"/>
            </p:cNvSpPr>
            <p:nvPr/>
          </p:nvSpPr>
          <p:spPr bwMode="auto">
            <a:xfrm>
              <a:off x="466725" y="3310278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100" smtClean="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  <a:endParaRPr lang="es-AR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07" name="ZoneTexte 52"/>
            <p:cNvSpPr txBox="1">
              <a:spLocks noChangeArrowheads="1"/>
            </p:cNvSpPr>
            <p:nvPr/>
          </p:nvSpPr>
          <p:spPr bwMode="auto">
            <a:xfrm>
              <a:off x="582613" y="2600666"/>
              <a:ext cx="309562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AR" sz="1100" smtClean="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  <a:endParaRPr lang="es-AR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75" name="Connecteur droit 74"/>
            <p:cNvCxnSpPr/>
            <p:nvPr/>
          </p:nvCxnSpPr>
          <p:spPr bwMode="auto">
            <a:xfrm>
              <a:off x="692150" y="5496266"/>
              <a:ext cx="3072739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 bwMode="auto">
            <a:xfrm>
              <a:off x="720725" y="2848316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>
              <a:off x="650875" y="3410953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652463" y="394527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 bwMode="auto">
            <a:xfrm>
              <a:off x="654050" y="445327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 bwMode="auto">
            <a:xfrm>
              <a:off x="641350" y="498667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ZoneTexte 9"/>
            <p:cNvSpPr txBox="1">
              <a:spLocks noChangeArrowheads="1"/>
            </p:cNvSpPr>
            <p:nvPr/>
          </p:nvSpPr>
          <p:spPr bwMode="auto">
            <a:xfrm>
              <a:off x="2157499" y="5515948"/>
              <a:ext cx="19406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AR" sz="1400" smtClean="0">
                  <a:solidFill>
                    <a:srgbClr val="000066"/>
                  </a:solidFill>
                  <a:ea typeface="ＭＳ Ｐゴシック" pitchFamily="34" charset="-128"/>
                </a:rPr>
                <a:t>Diferencia – 2.2% </a:t>
              </a:r>
            </a:p>
            <a:p>
              <a:pPr algn="ctr"/>
              <a:r>
                <a:rPr lang="es-AR" sz="1400" smtClean="0">
                  <a:solidFill>
                    <a:srgbClr val="000066"/>
                  </a:solidFill>
                  <a:ea typeface="ＭＳ Ｐゴシック" pitchFamily="34" charset="-128"/>
                </a:rPr>
                <a:t>(límite inferior – 9.6%)</a:t>
              </a:r>
              <a:endParaRPr lang="es-AR" sz="1400" b="1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cxnSp>
          <p:nvCxnSpPr>
            <p:cNvPr id="42" name="Connecteur droit 41"/>
            <p:cNvCxnSpPr/>
            <p:nvPr/>
          </p:nvCxnSpPr>
          <p:spPr bwMode="auto">
            <a:xfrm>
              <a:off x="652800" y="288042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495252" y="3228679"/>
            <a:ext cx="3284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smtClean="0">
                <a:solidFill>
                  <a:srgbClr val="CC3300"/>
                </a:solidFill>
                <a:latin typeface="+mj-lt"/>
              </a:rPr>
              <a:t>Análisis farmacocinético</a:t>
            </a:r>
            <a:endParaRPr lang="es-AR" sz="2400" b="1">
              <a:solidFill>
                <a:srgbClr val="CC3300"/>
              </a:solidFill>
              <a:latin typeface="+mj-lt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687327"/>
              </p:ext>
            </p:extLst>
          </p:nvPr>
        </p:nvGraphicFramePr>
        <p:xfrm>
          <a:off x="547799" y="3751068"/>
          <a:ext cx="8191659" cy="267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964"/>
                <a:gridCol w="2079042"/>
                <a:gridCol w="1944547"/>
                <a:gridCol w="2408106"/>
              </a:tblGrid>
              <a:tr h="523002">
                <a:tc>
                  <a:txBody>
                    <a:bodyPr/>
                    <a:lstStyle/>
                    <a:p>
                      <a:endParaRPr lang="es-AR" sz="14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DRV/r800/100</a:t>
                      </a:r>
                      <a:br>
                        <a:rPr lang="es-A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s-A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N = 15</a:t>
                      </a:r>
                      <a:endParaRPr lang="es-AR" sz="1600" b="1" noProof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rgbClr val="000000"/>
                          </a:solidFill>
                          <a:latin typeface="+mj-lt"/>
                        </a:rPr>
                        <a:t>DRV/</a:t>
                      </a:r>
                      <a:r>
                        <a:rPr lang="es-AR" sz="1600" b="1" baseline="0" noProof="0" smtClean="0">
                          <a:solidFill>
                            <a:srgbClr val="000000"/>
                          </a:solidFill>
                          <a:latin typeface="+mj-lt"/>
                        </a:rPr>
                        <a:t>r </a:t>
                      </a:r>
                      <a:r>
                        <a:rPr lang="es-AR" sz="1600" b="1" noProof="0" smtClean="0">
                          <a:solidFill>
                            <a:srgbClr val="000000"/>
                          </a:solidFill>
                          <a:latin typeface="+mj-lt"/>
                        </a:rPr>
                        <a:t>600/100</a:t>
                      </a:r>
                    </a:p>
                    <a:p>
                      <a:pPr algn="ctr"/>
                      <a:r>
                        <a:rPr lang="es-AR" sz="1600" b="1" baseline="0" noProof="0" smtClean="0">
                          <a:solidFill>
                            <a:srgbClr val="000000"/>
                          </a:solidFill>
                          <a:latin typeface="+mj-lt"/>
                        </a:rPr>
                        <a:t>N</a:t>
                      </a:r>
                      <a:r>
                        <a:rPr lang="es-AR" sz="1600" b="1" noProof="0" smtClean="0">
                          <a:solidFill>
                            <a:srgbClr val="000000"/>
                          </a:solidFill>
                          <a:latin typeface="+mj-lt"/>
                        </a:rPr>
                        <a:t> = 15</a:t>
                      </a:r>
                      <a:endParaRPr lang="es-AR" sz="1600" b="1" noProof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1400" b="1" noProof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23002">
                <a:tc>
                  <a:txBody>
                    <a:bodyPr/>
                    <a:lstStyle/>
                    <a:p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Media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(IC 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90 %)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Media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 (IC 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90 %)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Razón media geométrica DRV600/DRV800(90 %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 CI)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002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AUC</a:t>
                      </a:r>
                      <a:r>
                        <a:rPr lang="es-AR" sz="1400" b="1" baseline="-25000" noProof="0" smtClean="0">
                          <a:solidFill>
                            <a:srgbClr val="000066"/>
                          </a:solidFill>
                        </a:rPr>
                        <a:t>0-24</a:t>
                      </a: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 (mg.h/L)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83.99 (72.92 – 96.73)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76.66 (66.56 – 88.29)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0.91 (0.75 – 1.10)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23002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C</a:t>
                      </a:r>
                      <a:r>
                        <a:rPr lang="es-AR" sz="1400" b="1" baseline="-25000" noProof="0" smtClean="0">
                          <a:solidFill>
                            <a:srgbClr val="000066"/>
                          </a:solidFill>
                        </a:rPr>
                        <a:t>max</a:t>
                      </a: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 (mg/L)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6.63 (5.92 – 7.42)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6.52 (5.82 – 7.29)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0.98 (0.84 – 1.15)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002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C</a:t>
                      </a:r>
                      <a:r>
                        <a:rPr lang="es-AR" sz="1400" b="1" baseline="-25000" noProof="0" smtClean="0">
                          <a:solidFill>
                            <a:srgbClr val="000066"/>
                          </a:solidFill>
                        </a:rPr>
                        <a:t>min</a:t>
                      </a: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 (mg/L)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1.84 (1.45 – 2.32)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1.60</a:t>
                      </a:r>
                      <a:r>
                        <a:rPr lang="es-AR" sz="1400" b="1" baseline="0" noProof="0" smtClean="0">
                          <a:solidFill>
                            <a:srgbClr val="000066"/>
                          </a:solidFill>
                        </a:rPr>
                        <a:t> (1.26 – 2.02)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0.87 (0.63 – 1.21)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DRV600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Estudio</a:t>
            </a: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DRV600: switch </a:t>
            </a: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34" charset="-128"/>
                <a:cs typeface="ＭＳ Ｐゴシック" pitchFamily="-109" charset="-128"/>
              </a:rPr>
              <a:t>a</a:t>
            </a: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DRV/r 600/100 mg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389724" y="6576813"/>
            <a:ext cx="3734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Molto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J. J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AntimicrobChemother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2015;70:1139-45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xfrm>
            <a:off x="50800" y="1409700"/>
            <a:ext cx="9024938" cy="1911579"/>
          </a:xfrm>
        </p:spPr>
        <p:txBody>
          <a:bodyPr/>
          <a:lstStyle/>
          <a:p>
            <a:pPr lvl="0"/>
            <a:r>
              <a:rPr lang="es-AR" sz="2400" b="1" dirty="0" smtClean="0">
                <a:latin typeface="+mj-lt"/>
              </a:rPr>
              <a:t>Farmacocinética</a:t>
            </a:r>
          </a:p>
          <a:p>
            <a:pPr marL="685800" lvl="1"/>
            <a:r>
              <a:rPr lang="es-AR" sz="2000" dirty="0" smtClean="0">
                <a:solidFill>
                  <a:srgbClr val="000066"/>
                </a:solidFill>
                <a:latin typeface=""/>
              </a:rPr>
              <a:t>Media DRV </a:t>
            </a:r>
            <a:r>
              <a:rPr lang="es-AR" sz="2000" dirty="0" err="1" smtClean="0">
                <a:solidFill>
                  <a:srgbClr val="000066"/>
                </a:solidFill>
                <a:latin typeface=""/>
              </a:rPr>
              <a:t>C</a:t>
            </a:r>
            <a:r>
              <a:rPr lang="es-AR" sz="2000" baseline="-25000" dirty="0" err="1" smtClean="0">
                <a:latin typeface=""/>
              </a:rPr>
              <a:t>min</a:t>
            </a:r>
            <a:r>
              <a:rPr lang="es-AR" sz="2000" dirty="0" smtClean="0">
                <a:latin typeface=""/>
              </a:rPr>
              <a:t> 	</a:t>
            </a:r>
            <a:r>
              <a:rPr lang="es-AR" sz="2000" dirty="0" smtClean="0">
                <a:solidFill>
                  <a:srgbClr val="000066"/>
                </a:solidFill>
                <a:latin typeface=""/>
              </a:rPr>
              <a:t>: 2.21 </a:t>
            </a:r>
            <a:r>
              <a:rPr lang="es-AR" sz="2000" u="sng" dirty="0" smtClean="0">
                <a:solidFill>
                  <a:srgbClr val="000066"/>
                </a:solidFill>
                <a:latin typeface=""/>
              </a:rPr>
              <a:t>+</a:t>
            </a:r>
            <a:r>
              <a:rPr lang="es-AR" sz="2000" dirty="0" smtClean="0">
                <a:solidFill>
                  <a:srgbClr val="000066"/>
                </a:solidFill>
                <a:latin typeface=""/>
              </a:rPr>
              <a:t> 1.44 mg/</a:t>
            </a:r>
            <a:r>
              <a:rPr lang="es-AR" sz="2000" dirty="0" err="1" smtClean="0">
                <a:solidFill>
                  <a:srgbClr val="000066"/>
                </a:solidFill>
                <a:latin typeface=""/>
              </a:rPr>
              <a:t>dL</a:t>
            </a:r>
            <a:r>
              <a:rPr lang="es-AR" sz="2000" dirty="0" smtClean="0">
                <a:solidFill>
                  <a:srgbClr val="000066"/>
                </a:solidFill>
                <a:latin typeface=""/>
              </a:rPr>
              <a:t> </a:t>
            </a:r>
            <a:r>
              <a:rPr lang="es-AR" sz="2000" dirty="0" smtClean="0">
                <a:latin typeface=""/>
              </a:rPr>
              <a:t>para</a:t>
            </a:r>
            <a:r>
              <a:rPr lang="es-AR" sz="2000" dirty="0" smtClean="0">
                <a:solidFill>
                  <a:srgbClr val="000066"/>
                </a:solidFill>
                <a:latin typeface=""/>
              </a:rPr>
              <a:t> DRV/r 800/100 vs</a:t>
            </a:r>
            <a:br>
              <a:rPr lang="es-AR" sz="2000" dirty="0" smtClean="0">
                <a:solidFill>
                  <a:srgbClr val="000066"/>
                </a:solidFill>
                <a:latin typeface=""/>
              </a:rPr>
            </a:br>
            <a:r>
              <a:rPr lang="es-AR" sz="2000" dirty="0" smtClean="0">
                <a:solidFill>
                  <a:srgbClr val="000066"/>
                </a:solidFill>
                <a:latin typeface=""/>
              </a:rPr>
              <a:t>			: 2.19 </a:t>
            </a:r>
            <a:r>
              <a:rPr lang="es-AR" sz="2000" u="sng" dirty="0" smtClean="0">
                <a:solidFill>
                  <a:srgbClr val="000066"/>
                </a:solidFill>
                <a:latin typeface=""/>
              </a:rPr>
              <a:t>+</a:t>
            </a:r>
            <a:r>
              <a:rPr lang="es-AR" sz="2000" dirty="0" smtClean="0">
                <a:solidFill>
                  <a:srgbClr val="000066"/>
                </a:solidFill>
                <a:latin typeface=""/>
              </a:rPr>
              <a:t> 1.50 mg/</a:t>
            </a:r>
            <a:r>
              <a:rPr lang="es-AR" sz="2000" dirty="0" err="1" smtClean="0">
                <a:solidFill>
                  <a:srgbClr val="000066"/>
                </a:solidFill>
                <a:latin typeface=""/>
              </a:rPr>
              <a:t>dL</a:t>
            </a:r>
            <a:r>
              <a:rPr lang="es-AR" sz="2000" dirty="0" smtClean="0">
                <a:solidFill>
                  <a:srgbClr val="000066"/>
                </a:solidFill>
                <a:latin typeface=""/>
              </a:rPr>
              <a:t> </a:t>
            </a:r>
            <a:r>
              <a:rPr lang="es-AR" sz="2000" dirty="0" smtClean="0">
                <a:latin typeface=""/>
              </a:rPr>
              <a:t>para</a:t>
            </a:r>
            <a:r>
              <a:rPr lang="es-AR" sz="2000" dirty="0" smtClean="0">
                <a:solidFill>
                  <a:srgbClr val="000066"/>
                </a:solidFill>
                <a:latin typeface=""/>
              </a:rPr>
              <a:t> DRV/r 600/100 </a:t>
            </a:r>
            <a:r>
              <a:rPr lang="es-AR" sz="1600" dirty="0" smtClean="0">
                <a:solidFill>
                  <a:srgbClr val="000066"/>
                </a:solidFill>
                <a:latin typeface=""/>
              </a:rPr>
              <a:t>(p = 0.94)</a:t>
            </a:r>
            <a:endParaRPr lang="es-AR" sz="2000" dirty="0" smtClean="0">
              <a:solidFill>
                <a:srgbClr val="000066"/>
              </a:solidFill>
              <a:latin typeface=""/>
            </a:endParaRPr>
          </a:p>
          <a:p>
            <a:pPr marL="685800" lvl="1"/>
            <a:r>
              <a:rPr lang="es-AR" sz="2000" dirty="0" smtClean="0">
                <a:solidFill>
                  <a:srgbClr val="000066"/>
                </a:solidFill>
                <a:latin typeface=""/>
              </a:rPr>
              <a:t>No hubo diferencia significativa en el AUC ni otro parámetros </a:t>
            </a:r>
            <a:r>
              <a:rPr lang="es-AR" sz="2000" dirty="0" err="1" smtClean="0">
                <a:solidFill>
                  <a:srgbClr val="000066"/>
                </a:solidFill>
                <a:latin typeface=""/>
              </a:rPr>
              <a:t>farmacocinético</a:t>
            </a:r>
            <a:r>
              <a:rPr lang="es-AR" sz="2000" dirty="0" smtClean="0">
                <a:solidFill>
                  <a:srgbClr val="000066"/>
                </a:solidFill>
                <a:latin typeface=""/>
              </a:rPr>
              <a:t> entre ambos grupos. 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8634037" cy="5303838"/>
          </a:xfrm>
        </p:spPr>
        <p:txBody>
          <a:bodyPr/>
          <a:lstStyle/>
          <a:p>
            <a:r>
              <a:rPr lang="es-AR" sz="2800" b="1" dirty="0" smtClean="0">
                <a:latin typeface="+mj-lt"/>
              </a:rPr>
              <a:t>Conclusión</a:t>
            </a:r>
            <a:r>
              <a:rPr lang="es-AR" sz="2400" b="1" dirty="0" smtClean="0">
                <a:latin typeface="+mj-lt"/>
              </a:rPr>
              <a:t/>
            </a:r>
            <a:br>
              <a:rPr lang="es-AR" sz="2400" b="1" dirty="0" smtClean="0">
                <a:latin typeface="+mj-lt"/>
              </a:rPr>
            </a:br>
            <a:endParaRPr lang="es-AR" sz="2400" b="1" dirty="0" smtClean="0">
              <a:latin typeface="+mj-lt"/>
            </a:endParaRPr>
          </a:p>
          <a:p>
            <a:pPr lvl="1"/>
            <a:r>
              <a:rPr lang="es-AR" sz="2000" dirty="0" smtClean="0">
                <a:latin typeface=""/>
              </a:rPr>
              <a:t>La eficacia de DRV a dosis de 600 mg/día parece ser similar a la eficacia de la dosis estándar de 800 mg, en combinación con </a:t>
            </a:r>
            <a:r>
              <a:rPr lang="es-AR" sz="2000" dirty="0" err="1" smtClean="0">
                <a:latin typeface=""/>
              </a:rPr>
              <a:t>ritonavir</a:t>
            </a:r>
            <a:r>
              <a:rPr lang="es-AR" sz="2000" dirty="0" smtClean="0">
                <a:latin typeface=""/>
              </a:rPr>
              <a:t> 100 mg y 2 NRTI en pacientes con supresión virológica haciendo el cambio h desde el tratamiento con DRV/r 800/100 mg </a:t>
            </a:r>
            <a:br>
              <a:rPr lang="es-AR" sz="2000" dirty="0" smtClean="0">
                <a:latin typeface=""/>
              </a:rPr>
            </a:br>
            <a:r>
              <a:rPr lang="es-AR" sz="2000" dirty="0" smtClean="0">
                <a:latin typeface=""/>
              </a:rPr>
              <a:t>+ 2 NRTI </a:t>
            </a:r>
            <a:br>
              <a:rPr lang="es-AR" sz="2000" dirty="0" smtClean="0">
                <a:latin typeface=""/>
              </a:rPr>
            </a:br>
            <a:r>
              <a:rPr lang="es-AR" sz="2000" dirty="0" smtClean="0">
                <a:latin typeface=""/>
              </a:rPr>
              <a:t>Esta estrategia puede llevar a un sustancial ahorro en los costos de tratamiento de los pacientes HIV+ </a:t>
            </a:r>
          </a:p>
          <a:p>
            <a:pPr lvl="1"/>
            <a:r>
              <a:rPr lang="es-AR" sz="2000" dirty="0" smtClean="0">
                <a:latin typeface=""/>
              </a:rPr>
              <a:t>El promedio de reducción anual en los costos por tratamiento exitoso en la rama DRV600 es de</a:t>
            </a:r>
            <a:r>
              <a:rPr lang="es-AR" sz="1800" dirty="0" smtClean="0">
                <a:latin typeface=""/>
              </a:rPr>
              <a:t> 7273 $US</a:t>
            </a:r>
          </a:p>
          <a:p>
            <a:pPr lvl="1"/>
            <a:r>
              <a:rPr lang="es-AR" sz="2000" dirty="0" smtClean="0">
                <a:latin typeface=""/>
              </a:rPr>
              <a:t>Limitación: el estudio no tiene poder para detectar diferencias en eficacia por debajo de15%, que pueden ser clínicamente relevantes 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DRV600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34" charset="-128"/>
              </a:rPr>
              <a:t>Estudio</a:t>
            </a:r>
            <a:r>
              <a:rPr lang="en-GB" sz="3200" dirty="0" smtClean="0">
                <a:ea typeface="ＭＳ Ｐゴシック" pitchFamily="34" charset="-128"/>
              </a:rPr>
              <a:t> DRV600: switch </a:t>
            </a:r>
            <a:r>
              <a:rPr lang="en-GB" sz="3200" dirty="0">
                <a:ea typeface="ＭＳ Ｐゴシック" pitchFamily="34" charset="-128"/>
              </a:rPr>
              <a:t>a</a:t>
            </a:r>
            <a:r>
              <a:rPr lang="en-GB" sz="3200" dirty="0" smtClean="0">
                <a:ea typeface="ＭＳ Ｐゴシック" pitchFamily="34" charset="-128"/>
              </a:rPr>
              <a:t> DRV/r 600/100 mg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389724" y="6576813"/>
            <a:ext cx="3734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Molto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J. J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AntimicrobChemother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2015;70:1139-45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437</Words>
  <Application>Microsoft Office PowerPoint</Application>
  <PresentationFormat>Affichage à l'écran (4:3)</PresentationFormat>
  <Paragraphs>141</Paragraphs>
  <Slides>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ARV_trials_2015</vt:lpstr>
      <vt:lpstr>Reemplazo por DRV/r en monoterapia</vt:lpstr>
      <vt:lpstr>Estudio DRV600: switch a DRV/r 600/100 mg</vt:lpstr>
      <vt:lpstr>Présentation PowerPoint</vt:lpstr>
      <vt:lpstr>Estudio DRV600: switch a DRV/r 600/100 mg</vt:lpstr>
      <vt:lpstr>Présentation PowerPoint</vt:lpstr>
      <vt:lpstr>Estudio DRV600: switch a DRV/r 600/100 mg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Utilisateur</cp:lastModifiedBy>
  <cp:revision>65</cp:revision>
  <dcterms:created xsi:type="dcterms:W3CDTF">2015-05-20T09:29:47Z</dcterms:created>
  <dcterms:modified xsi:type="dcterms:W3CDTF">2015-09-24T10:49:47Z</dcterms:modified>
</cp:coreProperties>
</file>