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7" r:id="rId2"/>
    <p:sldId id="257" r:id="rId3"/>
    <p:sldId id="258" r:id="rId4"/>
    <p:sldId id="264" r:id="rId5"/>
    <p:sldId id="266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00CC"/>
    <a:srgbClr val="660066"/>
    <a:srgbClr val="DDDDDD"/>
    <a:srgbClr val="10EB00"/>
    <a:srgbClr val="3AC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2322" autoAdjust="0"/>
  </p:normalViewPr>
  <p:slideViewPr>
    <p:cSldViewPr snapToGrid="0" snapToObjects="1" showGuides="1">
      <p:cViewPr varScale="1">
        <p:scale>
          <a:sx n="88" d="100"/>
          <a:sy n="8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22769A-D040-479E-BAFF-997E9564D424}" type="datetimeFigureOut">
              <a:rPr lang="fr-FR"/>
              <a:pPr>
                <a:defRPr/>
              </a:pPr>
              <a:t>09/02/2015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ABED84-7D34-4F07-9313-174B8DF39C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7D605DF-1D89-4482-A8BD-4B3D0EB686C9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ea typeface="ＭＳ Ｐゴシック" pitchFamily="34" charset="-128"/>
              </a:rPr>
              <a:t>Cambio de NNRTI a NNRTI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err="1" smtClean="0">
                <a:latin typeface="+mj-lt"/>
                <a:ea typeface="ＭＳ Ｐゴシック" pitchFamily="34" charset="-128"/>
              </a:rPr>
              <a:t>Cambio</a:t>
            </a:r>
            <a:r>
              <a:rPr lang="en-GB" sz="2800" b="1" dirty="0" smtClean="0">
                <a:latin typeface="+mj-lt"/>
                <a:ea typeface="ＭＳ Ｐゴシック" pitchFamily="34" charset="-128"/>
              </a:rPr>
              <a:t> de EFV a ETR</a:t>
            </a:r>
            <a:endParaRPr lang="fr-FR" sz="2800" b="1" dirty="0" smtClean="0"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Cambio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smtClean="0">
                <a:ea typeface="ＭＳ Ｐゴシック" pitchFamily="34" charset="-128"/>
              </a:rPr>
              <a:t>de </a:t>
            </a:r>
            <a:r>
              <a:rPr lang="fr-FR" sz="3600" dirty="0" smtClean="0">
                <a:ea typeface="ＭＳ Ｐゴシック" pitchFamily="34" charset="-128"/>
              </a:rPr>
              <a:t>EFV a ETR</a:t>
            </a:r>
          </a:p>
        </p:txBody>
      </p:sp>
      <p:sp>
        <p:nvSpPr>
          <p:cNvPr id="29700" name="Rectangle 2" descr="Wide upward diagonal"/>
          <p:cNvSpPr>
            <a:spLocks noChangeArrowheads="1"/>
          </p:cNvSpPr>
          <p:nvPr/>
        </p:nvSpPr>
        <p:spPr bwMode="auto">
          <a:xfrm>
            <a:off x="6632575" y="3200400"/>
            <a:ext cx="1676400" cy="823913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00CC"/>
            </a:bgClr>
          </a:pattFill>
          <a:ln w="9525">
            <a:noFill/>
            <a:miter lim="800000"/>
            <a:headEnd/>
            <a:tailEnd/>
          </a:ln>
        </p:spPr>
        <p:txBody>
          <a:bodyPr tIns="45654" bIns="45654" anchor="ctr"/>
          <a:lstStyle/>
          <a:p>
            <a:pPr algn="ctr">
              <a:defRPr/>
            </a:pPr>
            <a:endParaRPr lang="es-AR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701" name="Rectangle 3" descr="Dark vertical"/>
          <p:cNvSpPr>
            <a:spLocks noChangeArrowheads="1"/>
          </p:cNvSpPr>
          <p:nvPr/>
        </p:nvSpPr>
        <p:spPr bwMode="auto">
          <a:xfrm>
            <a:off x="6570663" y="2087563"/>
            <a:ext cx="1725612" cy="825500"/>
          </a:xfrm>
          <a:prstGeom prst="rect">
            <a:avLst/>
          </a:prstGeom>
          <a:pattFill prst="dkVert">
            <a:fgClr>
              <a:schemeClr val="bg1"/>
            </a:fgClr>
            <a:bgClr>
              <a:srgbClr val="9900CC"/>
            </a:bgClr>
          </a:patt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AR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019425" y="3213100"/>
            <a:ext cx="406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ETR 400 mg QD +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2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NRTI</a:t>
            </a:r>
            <a:endParaRPr lang="es-A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902325" y="27178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00738" y="37242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84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AR" sz="1400" smtClean="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24 weeks     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	                48 weeks</a:t>
            </a:r>
          </a:p>
          <a:p>
            <a:pPr algn="ctr">
              <a:lnSpc>
                <a:spcPct val="85000"/>
              </a:lnSpc>
            </a:pP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   Primary Endpoint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	      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Secondary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Endpoint</a:t>
            </a:r>
            <a:r>
              <a:rPr lang="es-AR" sz="1400" smtClean="0">
                <a:solidFill>
                  <a:srgbClr val="FFFFFF"/>
                </a:solidFill>
                <a:ea typeface="ＭＳ Ｐゴシック" pitchFamily="34" charset="-128"/>
              </a:rPr>
              <a:t>	</a:t>
            </a:r>
            <a:endParaRPr lang="es-AR" sz="1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085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086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087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89" name="Text Box 36"/>
          <p:cNvSpPr txBox="1">
            <a:spLocks noChangeArrowheads="1"/>
          </p:cNvSpPr>
          <p:nvPr/>
        </p:nvSpPr>
        <p:spPr bwMode="auto">
          <a:xfrm>
            <a:off x="3416300" y="2324100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20</a:t>
            </a:r>
            <a:endParaRPr lang="es-AR" sz="16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0" name="Text Box 37"/>
          <p:cNvSpPr txBox="1">
            <a:spLocks noChangeArrowheads="1"/>
          </p:cNvSpPr>
          <p:nvPr/>
        </p:nvSpPr>
        <p:spPr bwMode="auto">
          <a:xfrm>
            <a:off x="3403600" y="3717925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18</a:t>
            </a:r>
            <a:endParaRPr lang="es-AR" sz="16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 600 mg QD </a:t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  <a:endParaRPr lang="es-AR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718" name="Rectangle 27"/>
          <p:cNvSpPr>
            <a:spLocks noChangeArrowheads="1"/>
          </p:cNvSpPr>
          <p:nvPr/>
        </p:nvSpPr>
        <p:spPr bwMode="auto">
          <a:xfrm>
            <a:off x="6696075" y="2341563"/>
            <a:ext cx="1524000" cy="338137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ETR +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2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NRTI</a:t>
            </a:r>
            <a:endParaRPr lang="es-AR" sz="1600" b="1">
              <a:solidFill>
                <a:schemeClr val="bg1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719" name="Rectangle 28"/>
          <p:cNvSpPr>
            <a:spLocks noChangeArrowheads="1"/>
          </p:cNvSpPr>
          <p:nvPr/>
        </p:nvSpPr>
        <p:spPr bwMode="auto">
          <a:xfrm>
            <a:off x="6719888" y="3403600"/>
            <a:ext cx="1524000" cy="3381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ETR +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2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NRTI</a:t>
            </a:r>
            <a:endParaRPr lang="es-AR" sz="1600" b="1">
              <a:solidFill>
                <a:schemeClr val="bg1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095" name="Connecteur droit 66"/>
          <p:cNvCxnSpPr>
            <a:cxnSpLocks noChangeShapeType="1"/>
          </p:cNvCxnSpPr>
          <p:nvPr/>
        </p:nvCxnSpPr>
        <p:spPr bwMode="auto">
          <a:xfrm rot="5400000">
            <a:off x="3085307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96" name="Oval 170"/>
          <p:cNvSpPr>
            <a:spLocks noChangeArrowheads="1"/>
          </p:cNvSpPr>
          <p:nvPr/>
        </p:nvSpPr>
        <p:spPr bwMode="auto">
          <a:xfrm>
            <a:off x="2514600" y="12382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Randomización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s-AR" sz="14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Doble </a:t>
            </a:r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ciego</a:t>
            </a:r>
            <a:endParaRPr lang="es-A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097" name="Text Box 35"/>
          <p:cNvSpPr txBox="1">
            <a:spLocks noChangeArrowheads="1"/>
          </p:cNvSpPr>
          <p:nvPr/>
        </p:nvSpPr>
        <p:spPr bwMode="auto">
          <a:xfrm>
            <a:off x="5248275" y="4260850"/>
            <a:ext cx="18383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       12  semanas   	    Endpoint primario 	</a:t>
            </a:r>
            <a:endParaRPr lang="es-AR" sz="1400" b="1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8" name="Rectangle 35"/>
          <p:cNvSpPr>
            <a:spLocks noChangeArrowheads="1"/>
          </p:cNvSpPr>
          <p:nvPr/>
        </p:nvSpPr>
        <p:spPr bwMode="auto">
          <a:xfrm>
            <a:off x="7459663" y="4260850"/>
            <a:ext cx="1719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24 semanas</a:t>
            </a:r>
          </a:p>
          <a:p>
            <a:pPr algn="ctr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Endpoint </a:t>
            </a:r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secundario</a:t>
            </a:r>
            <a:endParaRPr lang="es-AR" sz="1400" b="1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9" name="Espace réservé du contenu 2"/>
          <p:cNvSpPr>
            <a:spLocks/>
          </p:cNvSpPr>
          <p:nvPr/>
        </p:nvSpPr>
        <p:spPr bwMode="auto">
          <a:xfrm>
            <a:off x="34925" y="4598533"/>
            <a:ext cx="90408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err="1" smtClean="0">
                <a:solidFill>
                  <a:srgbClr val="000066"/>
                </a:solidFill>
              </a:rPr>
              <a:t>Endpoint</a:t>
            </a:r>
            <a:r>
              <a:rPr lang="es-AR" sz="1600" dirty="0" smtClean="0">
                <a:solidFill>
                  <a:srgbClr val="000066"/>
                </a:solidFill>
              </a:rPr>
              <a:t> primario: cambio en la proporción de pacientes que experimentan toxicidad de SNC a S12 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err="1" smtClean="0">
                <a:solidFill>
                  <a:srgbClr val="000066"/>
                </a:solidFill>
              </a:rPr>
              <a:t>Endpoints</a:t>
            </a:r>
            <a:r>
              <a:rPr lang="es-AR" sz="1600" dirty="0" smtClean="0">
                <a:solidFill>
                  <a:srgbClr val="000066"/>
                </a:solidFill>
              </a:rPr>
              <a:t> secundarios: cambio en el score de SNC a S12 y S24 ; cambio combinado (inmediato y diferido) 12 semanas después del cambio ; número (mediana) de eventos de SNC grado 2-4 ; supresión viral ; cambio en recuento de CD4; lípidos en ayunas ; seguridad</a:t>
            </a:r>
            <a:endParaRPr lang="es-AR" sz="16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100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Cambio EFV/ETR</a:t>
            </a:r>
          </a:p>
        </p:txBody>
      </p:sp>
      <p:cxnSp>
        <p:nvCxnSpPr>
          <p:cNvPr id="33" name="Connecteur droit 32"/>
          <p:cNvCxnSpPr/>
          <p:nvPr/>
        </p:nvCxnSpPr>
        <p:spPr bwMode="auto">
          <a:xfrm>
            <a:off x="6184900" y="2085975"/>
            <a:ext cx="2146300" cy="0"/>
          </a:xfrm>
          <a:prstGeom prst="line">
            <a:avLst/>
          </a:prstGeom>
          <a:ln w="190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356350" y="1722438"/>
            <a:ext cx="19748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smtClean="0">
                <a:solidFill>
                  <a:srgbClr val="0070C0"/>
                </a:solidFill>
                <a:latin typeface="+mj-lt"/>
                <a:cs typeface="+mn-cs"/>
              </a:rPr>
              <a:t>Fase</a:t>
            </a:r>
            <a:r>
              <a:rPr lang="es-AR" sz="1400" b="1" smtClean="0">
                <a:solidFill>
                  <a:srgbClr val="0070C0"/>
                </a:solidFill>
                <a:latin typeface="+mj-lt"/>
                <a:cs typeface="+mn-cs"/>
              </a:rPr>
              <a:t> de etiqueta </a:t>
            </a:r>
            <a:r>
              <a:rPr lang="es-AR" sz="1400" b="1" smtClean="0">
                <a:solidFill>
                  <a:srgbClr val="0070C0"/>
                </a:solidFill>
                <a:latin typeface="+mj-lt"/>
                <a:cs typeface="+mn-cs"/>
              </a:rPr>
              <a:t>abierta</a:t>
            </a:r>
            <a:endParaRPr lang="es-AR" sz="1400" b="1">
              <a:solidFill>
                <a:srgbClr val="0070C0"/>
              </a:solidFill>
              <a:latin typeface="+mj-lt"/>
              <a:cs typeface="+mn-cs"/>
            </a:endParaRPr>
          </a:p>
        </p:txBody>
      </p:sp>
      <p:sp>
        <p:nvSpPr>
          <p:cNvPr id="3103" name="AutoShape 162"/>
          <p:cNvSpPr>
            <a:spLocks noChangeArrowheads="1"/>
          </p:cNvSpPr>
          <p:nvPr/>
        </p:nvSpPr>
        <p:spPr bwMode="auto">
          <a:xfrm>
            <a:off x="114300" y="2311758"/>
            <a:ext cx="2905125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38  adultos  HIV+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Estables con  EFV+ </a:t>
            </a:r>
            <a:b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2 NRTI ≥ 12 semanas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Síntomas neurológicos relacionados con EFV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Carga viral &lt; 50 c/ml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CD4 &gt; 50/mm</a:t>
            </a:r>
            <a:r>
              <a:rPr lang="es-AR" sz="1400" b="1" baseline="30000" dirty="0" smtClean="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No  exposición previa a ETR o RPV </a:t>
            </a:r>
            <a:endParaRPr lang="es-AR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104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Waters L, AIDS 2011;25:65-71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5899150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S12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029575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07" name="Line 172"/>
          <p:cNvSpPr>
            <a:spLocks noChangeShapeType="1"/>
          </p:cNvSpPr>
          <p:nvPr/>
        </p:nvSpPr>
        <p:spPr bwMode="auto">
          <a:xfrm>
            <a:off x="6196013" y="1811338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108" name="Line 172"/>
          <p:cNvSpPr>
            <a:spLocks noChangeShapeType="1"/>
          </p:cNvSpPr>
          <p:nvPr/>
        </p:nvSpPr>
        <p:spPr bwMode="auto">
          <a:xfrm>
            <a:off x="8296275" y="18764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2128838" y="1238250"/>
            <a:ext cx="5905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disposición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099" name="ZoneTexte 11"/>
          <p:cNvSpPr txBox="1">
            <a:spLocks noChangeArrowheads="1"/>
          </p:cNvSpPr>
          <p:nvPr/>
        </p:nvSpPr>
        <p:spPr bwMode="auto">
          <a:xfrm>
            <a:off x="742257" y="5494090"/>
            <a:ext cx="82866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</a:rPr>
              <a:t>* </a:t>
            </a:r>
            <a:r>
              <a:rPr lang="es-ES" sz="1200" dirty="0" smtClean="0">
                <a:solidFill>
                  <a:srgbClr val="000066"/>
                </a:solidFill>
              </a:rPr>
              <a:t>La frecuencia de los eventos individuales similar en ambos grupos, excepto para el insomnio </a:t>
            </a:r>
            <a:r>
              <a:rPr lang="en-US" sz="1200" dirty="0" smtClean="0">
                <a:solidFill>
                  <a:srgbClr val="000066"/>
                </a:solidFill>
              </a:rPr>
              <a:t>(75</a:t>
            </a:r>
            <a:r>
              <a:rPr lang="en-US" sz="1200" dirty="0">
                <a:solidFill>
                  <a:srgbClr val="000066"/>
                </a:solidFill>
              </a:rPr>
              <a:t>% </a:t>
            </a:r>
            <a:r>
              <a:rPr lang="en-US" sz="1200" dirty="0" err="1">
                <a:solidFill>
                  <a:srgbClr val="000066"/>
                </a:solidFill>
              </a:rPr>
              <a:t>vs</a:t>
            </a:r>
            <a:r>
              <a:rPr lang="en-US" sz="1200" dirty="0">
                <a:solidFill>
                  <a:srgbClr val="000066"/>
                </a:solidFill>
              </a:rPr>
              <a:t> 39%, P = 0.024)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393700" y="5856288"/>
            <a:ext cx="60325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/>
            </a:pPr>
            <a:r>
              <a:rPr lang="es-AR" sz="20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Mediana de exposición a EFV: 21.4 meses</a:t>
            </a:r>
            <a:endParaRPr lang="es-AR" sz="2000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+mn-cs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6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6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 de EFV a ETR</a:t>
            </a:r>
          </a:p>
        </p:txBody>
      </p:sp>
      <p:sp>
        <p:nvSpPr>
          <p:cNvPr id="4102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Cambio EFV/ETR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/>
        </p:nvGraphicFramePr>
        <p:xfrm>
          <a:off x="742257" y="1667104"/>
          <a:ext cx="7068739" cy="3688080"/>
        </p:xfrm>
        <a:graphic>
          <a:graphicData uri="http://schemas.openxmlformats.org/drawingml/2006/table">
            <a:tbl>
              <a:tblPr/>
              <a:tblGrid>
                <a:gridCol w="2523457"/>
                <a:gridCol w="2272641"/>
                <a:gridCol w="2272641"/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Cambio inmediato</a:t>
                      </a:r>
                    </a:p>
                    <a:p>
                      <a:pPr algn="ctr"/>
                      <a:r>
                        <a:rPr lang="es-AR" sz="1800" b="1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N = 20</a:t>
                      </a:r>
                      <a:endParaRPr lang="es-AR" sz="18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Cambio diferido </a:t>
                      </a:r>
                    </a:p>
                    <a:p>
                      <a:pPr algn="ctr"/>
                      <a:r>
                        <a:rPr lang="es-AR" sz="1800" b="1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N = 18</a:t>
                      </a:r>
                      <a:endParaRPr lang="es-AR" sz="18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EA</a:t>
                      </a:r>
                      <a:r>
                        <a:rPr lang="es-AR" sz="1600" b="1" baseline="0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 de SNC grado 2-4</a:t>
                      </a:r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*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18 (90%)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16 (89%)</a:t>
                      </a:r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Score de SNC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14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INTR de soporte 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18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TDF/FTC</a:t>
                      </a:r>
                      <a:endParaRPr lang="es-AR" sz="1600" b="1" noProof="0" dirty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60%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61%</a:t>
                      </a:r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354013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1" noProof="0" dirty="0" err="1" smtClean="0">
                          <a:solidFill>
                            <a:srgbClr val="000066"/>
                          </a:solidFill>
                          <a:latin typeface="+mn-lt"/>
                        </a:rPr>
                        <a:t>Atripla</a:t>
                      </a:r>
                      <a:endParaRPr lang="es-AR" sz="1600" b="1" noProof="0" dirty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50%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50%</a:t>
                      </a:r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ABC/3TC</a:t>
                      </a:r>
                      <a:endParaRPr lang="es-AR" sz="1600" b="1" noProof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35 %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22%</a:t>
                      </a:r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ABC/TDF</a:t>
                      </a:r>
                      <a:endParaRPr lang="es-AR" sz="1600" b="1" noProof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5%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11%</a:t>
                      </a:r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TDF/3TC</a:t>
                      </a:r>
                      <a:endParaRPr lang="es-AR" sz="1600" b="1" noProof="0" dirty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  <a:endParaRPr lang="es-A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6%</a:t>
                      </a:r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Seguimiento completo</a:t>
                      </a:r>
                      <a:endParaRPr lang="es-AR" sz="1600" b="1" noProof="0" dirty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19</a:t>
                      </a:r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13</a:t>
                      </a:r>
                      <a:endParaRPr lang="es-AR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4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Waters L, AIDS 2011;25:65-71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3"/>
            <a:ext cx="9024938" cy="530383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b="1" dirty="0" err="1" smtClean="0">
                <a:latin typeface="+mj-lt"/>
              </a:rPr>
              <a:t>Endpoint</a:t>
            </a:r>
            <a:r>
              <a:rPr lang="es-AR" b="1" dirty="0" smtClean="0">
                <a:latin typeface="+mj-lt"/>
              </a:rPr>
              <a:t> primario</a:t>
            </a:r>
            <a:endParaRPr lang="es-AR" sz="1800" b="1" dirty="0" smtClean="0">
              <a:latin typeface="+mj-lt"/>
            </a:endParaRP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EA de SNC grado 2-4 a S12: 60% en el grupo de cambio inmediato vs 81.3% </a:t>
            </a:r>
            <a:br>
              <a:rPr lang="es-AR" sz="1600" dirty="0" smtClean="0"/>
            </a:br>
            <a:r>
              <a:rPr lang="es-AR" sz="1600" dirty="0" smtClean="0"/>
              <a:t>en el grupo de cambio diferido (descenso significativo en el grupo de cambio inmediato ; P = 0.041)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Sueños anormales</a:t>
            </a:r>
          </a:p>
          <a:p>
            <a:pPr lvl="2">
              <a:spcBef>
                <a:spcPts val="0"/>
              </a:spcBef>
              <a:defRPr/>
            </a:pPr>
            <a:r>
              <a:rPr lang="es-AR" sz="1400" dirty="0" smtClean="0"/>
              <a:t>Descenso de 50% a 20% en el grupo de cambio inmediato (P = 0.041) vs no cambio en el grupo de cambio diferido: 67% a 63%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Número (mediana) de EA de SNC grado 2-4</a:t>
            </a:r>
          </a:p>
          <a:p>
            <a:pPr lvl="2">
              <a:spcBef>
                <a:spcPts val="0"/>
              </a:spcBef>
              <a:defRPr/>
            </a:pPr>
            <a:r>
              <a:rPr lang="es-AR" sz="1400" dirty="0" smtClean="0"/>
              <a:t>Cambio inmediato : 4 al basal vs 1.5 a S12 (P = 0.003)</a:t>
            </a:r>
          </a:p>
          <a:p>
            <a:pPr lvl="2">
              <a:spcBef>
                <a:spcPts val="0"/>
              </a:spcBef>
              <a:defRPr/>
            </a:pPr>
            <a:r>
              <a:rPr lang="es-AR" sz="1400" dirty="0" smtClean="0"/>
              <a:t>Cambio diferido : 3 al basal vs 3 a S12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Score  de SNC: Cambio inmediato = cambio de  14 a 6 (P = 0.001) ; </a:t>
            </a:r>
            <a:br>
              <a:rPr lang="es-AR" sz="1600" dirty="0" smtClean="0"/>
            </a:br>
            <a:r>
              <a:rPr lang="es-AR" sz="1600" dirty="0" smtClean="0"/>
              <a:t>Cambio diferido = 10 a 7.5 (NS)</a:t>
            </a:r>
            <a:br>
              <a:rPr lang="es-AR" sz="1600" dirty="0" smtClean="0"/>
            </a:br>
            <a:endParaRPr lang="es-AR" sz="1600" dirty="0" smtClean="0"/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b="1" dirty="0" smtClean="0">
                <a:latin typeface="+mj-lt"/>
              </a:rPr>
              <a:t>Cambio de S12 a S24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No se observaron cambios significativos en el grupo de cambio inmediato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Mejoramiento significativo en el grupo diferido</a:t>
            </a:r>
            <a:br>
              <a:rPr lang="es-AR" sz="1600" dirty="0" smtClean="0"/>
            </a:br>
            <a:endParaRPr lang="es-AR" sz="1600" dirty="0" smtClean="0"/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b="1" dirty="0" smtClean="0">
                <a:latin typeface="+mj-lt"/>
              </a:rPr>
              <a:t>Otros resultados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No fallo virológico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Mejoría en el perfil </a:t>
            </a:r>
            <a:r>
              <a:rPr lang="es-AR" sz="1600" dirty="0" err="1" smtClean="0"/>
              <a:t>lipídico</a:t>
            </a:r>
            <a:r>
              <a:rPr lang="es-AR" sz="1600" dirty="0" smtClean="0"/>
              <a:t> luego del cambio a ETR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EA grado 2 relacionados a ETR : fatiga, cefalea, disminución de la libido</a:t>
            </a:r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endParaRPr lang="es-AR" dirty="0"/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smtClean="0">
                <a:ea typeface="ＭＳ Ｐゴシック" pitchFamily="34" charset="-128"/>
              </a:rPr>
              <a:t>Cambio de EFV a ETR</a:t>
            </a:r>
          </a:p>
        </p:txBody>
      </p:sp>
      <p:sp>
        <p:nvSpPr>
          <p:cNvPr id="5124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Cambio EFV/ETR</a:t>
            </a:r>
          </a:p>
        </p:txBody>
      </p:sp>
      <p:sp>
        <p:nvSpPr>
          <p:cNvPr id="512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Waters L, AIDS 2011;25:65-71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3"/>
            <a:ext cx="8548688" cy="53038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-65" charset="2"/>
              <a:buChar char="§"/>
              <a:defRPr/>
            </a:pPr>
            <a:r>
              <a:rPr lang="es-AR" sz="2800" b="1" dirty="0" smtClean="0">
                <a:latin typeface="+mj-lt"/>
              </a:rPr>
              <a:t>Conclusión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s-AR" sz="2000" dirty="0" smtClean="0"/>
              <a:t>El cambio de EFV a ETR lleva a una reducción significativa en los eventos adversos de SNC grado 2-4 incluyendo insomnio, sueños anormales y nerviosismo como evento adverso individual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s-AR" sz="2000" dirty="0" smtClean="0"/>
              <a:t>No se observó fallo virológico en los 19 y 15 pacientes respectivamente,  que completaron 24 y 12 semanas de ETR una vez por día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s-AR" sz="2000" dirty="0" smtClean="0"/>
              <a:t>Mejoramiento en el perfil </a:t>
            </a:r>
            <a:r>
              <a:rPr lang="es-AR" sz="2000" dirty="0" err="1" smtClean="0"/>
              <a:t>lipídico</a:t>
            </a:r>
            <a:r>
              <a:rPr lang="es-AR" sz="2000" dirty="0" smtClean="0"/>
              <a:t> con reducción significativa en colesterol total y LDL luego de 12 semanas de tratamiento con ETR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s-AR" sz="2000" dirty="0" smtClean="0">
                <a:latin typeface=""/>
              </a:rPr>
              <a:t>El cambio proactivo de EFV permite reducir significativamente la toxicidad </a:t>
            </a:r>
            <a:r>
              <a:rPr lang="es-AR" sz="2000" smtClean="0">
                <a:latin typeface=""/>
              </a:rPr>
              <a:t>de SNC</a:t>
            </a:r>
            <a:endParaRPr lang="es-AR" sz="8000" dirty="0"/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smtClean="0">
                <a:ea typeface="ＭＳ Ｐゴシック" pitchFamily="34" charset="-128"/>
              </a:rPr>
              <a:t>Cambio de EFV a ETR</a:t>
            </a:r>
          </a:p>
        </p:txBody>
      </p:sp>
      <p:sp>
        <p:nvSpPr>
          <p:cNvPr id="6148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Cambio EFV/ETR</a:t>
            </a:r>
          </a:p>
        </p:txBody>
      </p:sp>
      <p:sp>
        <p:nvSpPr>
          <p:cNvPr id="614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Waters L, AIDS 2011;25:65-71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5210</TotalTime>
  <Words>395</Words>
  <Application>Microsoft Office PowerPoint</Application>
  <PresentationFormat>Affichage à l'écran (4:3)</PresentationFormat>
  <Paragraphs>95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ＭＳ Ｐゴシック</vt:lpstr>
      <vt:lpstr>Wingdings</vt:lpstr>
      <vt:lpstr>Times New Roman</vt:lpstr>
      <vt:lpstr>Cambria</vt:lpstr>
      <vt:lpstr>Trebuchet MS</vt:lpstr>
      <vt:lpstr>ARV_trials_2014</vt:lpstr>
      <vt:lpstr>Cambio de NNRTI a NNRTI</vt:lpstr>
      <vt:lpstr>Cambio de EFV a ETR</vt:lpstr>
      <vt:lpstr>Diapositive 3</vt:lpstr>
      <vt:lpstr>Cambio de EFV a ETR</vt:lpstr>
      <vt:lpstr>Cambio de EFV a ETR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Pilouk</cp:lastModifiedBy>
  <cp:revision>39</cp:revision>
  <dcterms:created xsi:type="dcterms:W3CDTF">2014-11-21T07:46:40Z</dcterms:created>
  <dcterms:modified xsi:type="dcterms:W3CDTF">2015-02-09T21:17:02Z</dcterms:modified>
</cp:coreProperties>
</file>