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7" r:id="rId2"/>
    <p:sldId id="257" r:id="rId3"/>
    <p:sldId id="258" r:id="rId4"/>
    <p:sldId id="269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DDDDDD"/>
    <a:srgbClr val="000066"/>
    <a:srgbClr val="660066"/>
    <a:srgbClr val="002060"/>
    <a:srgbClr val="333399"/>
    <a:srgbClr val="9900CC"/>
    <a:srgbClr val="10EB00"/>
    <a:srgbClr val="3AC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6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45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smtClean="0">
                <a:ea typeface="ＭＳ Ｐゴシック" pitchFamily="34" charset="-128"/>
              </a:rPr>
              <a:t>Cambio de INNTR a INNTR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Cambio EFV a ETR</a:t>
            </a:r>
          </a:p>
          <a:p>
            <a:pPr lvl="1"/>
            <a:r>
              <a:rPr lang="es-AR" sz="2400" b="1" smtClean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Estudio de toxicidad de SNC</a:t>
            </a:r>
          </a:p>
          <a:p>
            <a:pPr lvl="1"/>
            <a:r>
              <a:rPr lang="es-AR" sz="2400" b="1" smtClean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Estudio de preferencia del paciente</a:t>
            </a:r>
            <a:endParaRPr lang="es-AR" sz="2400" b="1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14855" cy="1106488"/>
          </a:xfrm>
        </p:spPr>
        <p:txBody>
          <a:bodyPr/>
          <a:lstStyle/>
          <a:p>
            <a:r>
              <a:rPr lang="es-AR" sz="3600" dirty="0" smtClean="0">
                <a:ea typeface="ＭＳ Ｐゴシック" pitchFamily="34" charset="-128"/>
              </a:rPr>
              <a:t>Cambio de EFV a ETR: preferencia del paciente</a:t>
            </a: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ETR 400 mg QD</a:t>
            </a:r>
          </a:p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+ EFV placebo </a:t>
            </a:r>
          </a:p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s-A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649935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598240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863" y="232410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28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4163" y="3717925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QD </a:t>
            </a:r>
          </a:p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ETR placebo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  <a:endParaRPr lang="es-A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200" b="1" dirty="0" err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AR" sz="12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Doble ciego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Cruzado</a:t>
            </a:r>
            <a:endParaRPr lang="es-AR" sz="12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3" name="Rectangle 35"/>
          <p:cNvSpPr>
            <a:spLocks noChangeArrowheads="1"/>
          </p:cNvSpPr>
          <p:nvPr/>
        </p:nvSpPr>
        <p:spPr bwMode="auto">
          <a:xfrm>
            <a:off x="7496890" y="4260850"/>
            <a:ext cx="16448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dirty="0" smtClean="0">
                <a:solidFill>
                  <a:srgbClr val="000066"/>
                </a:solidFill>
                <a:latin typeface="+mj-lt"/>
                <a:ea typeface="ＭＳ Ｐゴシック" pitchFamily="34" charset="-128"/>
              </a:rPr>
              <a:t>12 semanas</a:t>
            </a:r>
          </a:p>
          <a:p>
            <a:pPr algn="ctr"/>
            <a:r>
              <a:rPr lang="es-AR" sz="1400" dirty="0" smtClean="0">
                <a:solidFill>
                  <a:srgbClr val="000066"/>
                </a:solidFill>
                <a:latin typeface="+mj-lt"/>
              </a:rPr>
              <a:t>Punto final primario</a:t>
            </a:r>
            <a:endParaRPr lang="es-AR" sz="1400" dirty="0">
              <a:solidFill>
                <a:srgbClr val="00006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807657"/>
            <a:ext cx="9040813" cy="15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Punto final primario: preferencia del paciente de primer o segundo régimen por cuestionario a S12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Cuestionarios estandarizados: ansiedad y depresión, somnolencia durante el día,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calidad del sueño y satisfacción con el tratamiento </a:t>
            </a:r>
            <a:r>
              <a:rPr lang="es-AR" sz="1600" dirty="0" smtClean="0">
                <a:solidFill>
                  <a:srgbClr val="000066"/>
                </a:solidFill>
              </a:rPr>
              <a:t>antirretroviral (</a:t>
            </a:r>
            <a:r>
              <a:rPr lang="es-AR" sz="1600" dirty="0" err="1" smtClean="0">
                <a:solidFill>
                  <a:srgbClr val="000066"/>
                </a:solidFill>
              </a:rPr>
              <a:t>HIVTSQc</a:t>
            </a:r>
            <a:r>
              <a:rPr lang="es-AR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latin typeface="+mn-lt"/>
                <a:ea typeface="ＭＳ Ｐゴシック" pitchFamily="34" charset="-128"/>
              </a:rPr>
              <a:t>Concentración de droga en plasma: D1 y al final de ambas fases de tratamiento</a:t>
            </a:r>
            <a:endParaRPr lang="es-AR" sz="1600" dirty="0">
              <a:solidFill>
                <a:srgbClr val="00006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3" y="2753399"/>
            <a:ext cx="3284535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200" b="1" smtClean="0">
                <a:solidFill>
                  <a:srgbClr val="000066"/>
                </a:solidFill>
                <a:latin typeface="Calibri" pitchFamily="34" charset="0"/>
              </a:rPr>
              <a:t>58 adultos HIV+</a:t>
            </a:r>
          </a:p>
          <a:p>
            <a:pPr algn="ctr" defTabSz="914400"/>
            <a:r>
              <a:rPr lang="es-AR" sz="1200" b="1" smtClean="0">
                <a:solidFill>
                  <a:srgbClr val="000066"/>
                </a:solidFill>
                <a:latin typeface="Calibri" pitchFamily="34" charset="0"/>
              </a:rPr>
              <a:t> Estables en EFV + 2 NRTI</a:t>
            </a:r>
          </a:p>
          <a:p>
            <a:pPr algn="ctr" defTabSz="914400"/>
            <a:r>
              <a:rPr lang="es-AR" sz="1200" b="1" smtClean="0">
                <a:solidFill>
                  <a:srgbClr val="000066"/>
                </a:solidFill>
                <a:latin typeface="Calibri" pitchFamily="34" charset="0"/>
              </a:rPr>
              <a:t>Sin síntomas de SNC relacionados a  EFV</a:t>
            </a:r>
          </a:p>
          <a:p>
            <a:pPr algn="ctr" defTabSz="914400"/>
            <a:r>
              <a:rPr lang="es-AR" sz="1200" b="1" smtClean="0">
                <a:solidFill>
                  <a:srgbClr val="000066"/>
                </a:solidFill>
                <a:latin typeface="Calibri" pitchFamily="34" charset="0"/>
              </a:rPr>
              <a:t>HIV RNA &lt; 50 c/mL &gt; 3 meses</a:t>
            </a:r>
            <a:endParaRPr lang="es-AR" sz="1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19979"/>
            <a:ext cx="1722438" cy="824400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EFV 600 mg QD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ETR placebo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s-A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08338"/>
            <a:ext cx="1722438" cy="8239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400 mg QD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EFV placebo 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  <a:endParaRPr lang="es-A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17196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3700" y="5395761"/>
            <a:ext cx="8156194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/>
            </a:pPr>
            <a:r>
              <a:rPr lang="es-AR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Duración (mediana) de exposición a EFV: 3.9 años (IQR : 1.9-6.6)</a:t>
            </a:r>
            <a:endParaRPr lang="es-AR" sz="20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5815712"/>
              </p:ext>
            </p:extLst>
          </p:nvPr>
        </p:nvGraphicFramePr>
        <p:xfrm>
          <a:off x="436837" y="1761041"/>
          <a:ext cx="8293097" cy="329184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 primero</a:t>
                      </a:r>
                      <a:endParaRPr lang="es-AR" sz="1800" b="1" baseline="0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AR" sz="18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N = 30</a:t>
                      </a:r>
                      <a:endParaRPr lang="es-A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ETR primero</a:t>
                      </a:r>
                    </a:p>
                    <a:p>
                      <a:pPr algn="ctr"/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28</a:t>
                      </a:r>
                      <a:endParaRPr lang="es-A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Edad, años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mediana)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Mujer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13%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CDC categoría C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25%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HIV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RNA copias/ml, mediana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CD4/mm</a:t>
                      </a:r>
                      <a:r>
                        <a:rPr lang="es-AR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, mediana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592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548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Con TDF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+ FTC / ABC + 3TC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47% / 30%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50% / 39%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Concentración de EFV en plasma (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/ml), mediana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2022 (1558 – 2648)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2112 (1609-2774)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Retiro del estudio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799" y="44450"/>
            <a:ext cx="9093201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Cambio de EFV </a:t>
            </a:r>
            <a:r>
              <a:rPr lang="es-A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ETR: preferencia</a:t>
            </a:r>
            <a:r>
              <a:rPr kumimoji="0" lang="es-AR" sz="36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del paciente</a:t>
            </a:r>
            <a:endParaRPr kumimoji="0" lang="es-A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808799" y="1238250"/>
            <a:ext cx="751271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Preferencia del paciente y prescripción de drogas a S12, N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08042" y="4934679"/>
            <a:ext cx="3980922" cy="34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  <a:defRPr/>
            </a:pPr>
            <a:r>
              <a:rPr lang="es-AR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* p &lt; 0.0001 (15/21 : 71% vs 16/17 : 91%)</a:t>
            </a:r>
            <a:endParaRPr lang="es-AR" sz="14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6709651"/>
              </p:ext>
            </p:extLst>
          </p:nvPr>
        </p:nvGraphicFramePr>
        <p:xfrm>
          <a:off x="351338" y="2211555"/>
          <a:ext cx="8293097" cy="271272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12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  primero</a:t>
                      </a:r>
                      <a:endParaRPr lang="es-AR" sz="1600" b="1" baseline="0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AR" sz="16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N = 28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ETR  primero</a:t>
                      </a:r>
                    </a:p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27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Preferencia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del paciente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*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Preferencia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por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EFV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Preferencia por ETR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No preferencia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Prescripción a S12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EFV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ETR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50799" y="44450"/>
            <a:ext cx="9093201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Cambio de EFV </a:t>
            </a:r>
            <a:r>
              <a:rPr lang="es-A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ETR: preferencia</a:t>
            </a:r>
            <a:r>
              <a:rPr kumimoji="0" lang="es-AR" sz="36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del paciente</a:t>
            </a:r>
            <a:endParaRPr kumimoji="0" lang="es-A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5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0954"/>
            <a:ext cx="9093200" cy="5303837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smtClean="0">
                <a:latin typeface="+mj-lt"/>
              </a:rPr>
              <a:t>Ansiedad, depresión y evaluación del sueño</a:t>
            </a:r>
            <a:br>
              <a:rPr lang="es-AR" b="1" dirty="0" smtClean="0">
                <a:latin typeface="+mj-lt"/>
              </a:rPr>
            </a:br>
            <a:endParaRPr lang="es-AR" b="1" dirty="0" smtClean="0">
              <a:latin typeface="+mj-lt"/>
            </a:endParaRPr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smtClean="0">
                <a:latin typeface="+mj-lt"/>
              </a:rPr>
              <a:t>No se observaron diferencias significativas en depresión, ansiedad, somnolencia o calidad del sueño entre los dos períodos de estudio</a:t>
            </a:r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endParaRPr lang="es-AR" b="1" dirty="0" smtClean="0"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es-AR" b="1" dirty="0" smtClean="0">
                <a:latin typeface="+mj-lt"/>
              </a:rPr>
              <a:t>Seguridad y parámetros de laboratorio 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Eventos adversos serios, N = 2, no relacionados con las drogas de estudio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/>
              <a:t>Significativamente menores niveles de lípidos en pacientes con ETR en comparación </a:t>
            </a:r>
            <a:br>
              <a:rPr lang="es-AR" sz="1600" dirty="0" smtClean="0"/>
            </a:br>
            <a:r>
              <a:rPr lang="es-AR" sz="1600" dirty="0" smtClean="0"/>
              <a:t>a los pacientes con EFV</a:t>
            </a:r>
            <a:endParaRPr lang="es-AR" sz="4000" dirty="0" smtClean="0"/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Colesterol total (mediana de cambio: - 0.7 </a:t>
            </a:r>
            <a:r>
              <a:rPr lang="es-AR" sz="1400" dirty="0" err="1" smtClean="0"/>
              <a:t>mmol</a:t>
            </a:r>
            <a:r>
              <a:rPr lang="es-AR" sz="1400" dirty="0" smtClean="0"/>
              <a:t>/l; IQR : - 1.1, - 0.2; p &lt; 0.0001)</a:t>
            </a:r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Colesterol-LDL (mediana de cambio : - 0.6 </a:t>
            </a:r>
            <a:r>
              <a:rPr lang="es-AR" sz="1400" dirty="0" err="1" smtClean="0"/>
              <a:t>mmol</a:t>
            </a:r>
            <a:r>
              <a:rPr lang="es-AR" sz="1400" dirty="0" smtClean="0"/>
              <a:t>/l; IQR : - 0.7, - 0.1; p &lt; 0.0001)</a:t>
            </a:r>
          </a:p>
          <a:p>
            <a:pPr lvl="2">
              <a:spcBef>
                <a:spcPts val="0"/>
              </a:spcBef>
              <a:defRPr/>
            </a:pPr>
            <a:r>
              <a:rPr lang="es-AR" sz="1400" dirty="0" smtClean="0"/>
              <a:t>Triglicéridos (mediana de cambio: - 0.3 </a:t>
            </a:r>
            <a:r>
              <a:rPr lang="es-AR" sz="1400" dirty="0" err="1" smtClean="0"/>
              <a:t>mmol</a:t>
            </a:r>
            <a:r>
              <a:rPr lang="es-AR" sz="1400" dirty="0" smtClean="0"/>
              <a:t>/l; IQR : - 0.9, - 0.1; p = 0.0002)</a:t>
            </a:r>
          </a:p>
          <a:p>
            <a:pPr lvl="2">
              <a:spcBef>
                <a:spcPts val="0"/>
              </a:spcBef>
              <a:defRPr/>
            </a:pPr>
            <a:endParaRPr lang="es-AR" sz="11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b="1" dirty="0" smtClean="0">
                <a:latin typeface="+mj-lt"/>
              </a:rPr>
              <a:t>En conclusión, </a:t>
            </a:r>
          </a:p>
          <a:p>
            <a:pPr lvl="1"/>
            <a:r>
              <a:rPr lang="es-AR" sz="1600" dirty="0" smtClean="0"/>
              <a:t>Pacientes en período prolongado con EFV no prefieren (como regla) ETR luego del cambio</a:t>
            </a:r>
          </a:p>
          <a:p>
            <a:pPr lvl="1"/>
            <a:r>
              <a:rPr lang="es-AR" sz="1600" dirty="0" smtClean="0"/>
              <a:t>En pacientes que toleraron un régimen con EFV por períodos prolongados, el cambio a un régimen con ETR tuvo un beneficio limitado, los efectos adversos </a:t>
            </a:r>
            <a:r>
              <a:rPr lang="es-AR" sz="1600" dirty="0" err="1" smtClean="0"/>
              <a:t>neuropsiquiátricos</a:t>
            </a:r>
            <a:r>
              <a:rPr lang="es-AR" sz="1600" dirty="0" smtClean="0"/>
              <a:t> son una preocupación </a:t>
            </a:r>
            <a:r>
              <a:rPr lang="es-AR" sz="1600" dirty="0" smtClean="0">
                <a:solidFill>
                  <a:srgbClr val="10EB00"/>
                </a:solidFill>
              </a:rPr>
              <a:t> </a:t>
            </a:r>
          </a:p>
          <a:p>
            <a:pPr lvl="1"/>
            <a:r>
              <a:rPr lang="es-AR" sz="1600" dirty="0" smtClean="0"/>
              <a:t>Los pacientes en ETR, sin embargo, tuvieron mejor perfil </a:t>
            </a:r>
            <a:r>
              <a:rPr lang="es-AR" sz="1600" dirty="0" err="1" smtClean="0"/>
              <a:t>lipidico</a:t>
            </a:r>
            <a:r>
              <a:rPr lang="es-AR" sz="1600" dirty="0" smtClean="0"/>
              <a:t> </a:t>
            </a:r>
            <a:endParaRPr lang="es-AR" sz="16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799" y="44450"/>
            <a:ext cx="9093201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Cambio de EFV </a:t>
            </a:r>
            <a:r>
              <a:rPr lang="es-A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s-A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ETR: preferencia</a:t>
            </a:r>
            <a:r>
              <a:rPr kumimoji="0" lang="es-AR" sz="36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del paciente</a:t>
            </a:r>
            <a:endParaRPr kumimoji="0" lang="es-A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367</Words>
  <Application>Microsoft Office PowerPoint</Application>
  <PresentationFormat>Affichage à l'écran (4:3)</PresentationFormat>
  <Paragraphs>114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Cambio de INNTR a INNTR</vt:lpstr>
      <vt:lpstr>Cambio de EFV a ETR: preferencia del paciente</vt:lpstr>
      <vt:lpstr>Diapositive 3</vt:lpstr>
      <vt:lpstr>Diapositive 4</vt:lpstr>
      <vt:lpstr>Diapositive 5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60</cp:revision>
  <dcterms:created xsi:type="dcterms:W3CDTF">2014-11-21T07:46:40Z</dcterms:created>
  <dcterms:modified xsi:type="dcterms:W3CDTF">2015-11-30T09:45:26Z</dcterms:modified>
</cp:coreProperties>
</file>