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7" r:id="rId2"/>
    <p:sldId id="257" r:id="rId3"/>
    <p:sldId id="258" r:id="rId4"/>
    <p:sldId id="269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000066"/>
    <a:srgbClr val="333399"/>
    <a:srgbClr val="660066"/>
    <a:srgbClr val="339900"/>
    <a:srgbClr val="FFFFFF"/>
    <a:srgbClr val="DDDDDD"/>
    <a:srgbClr val="9900CC"/>
    <a:srgbClr val="10EB00"/>
    <a:srgbClr val="3AC5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39DAFA-D9D2-4F31-8C19-D80CFA575871}" type="datetimeFigureOut">
              <a:rPr lang="fr-FR"/>
              <a:pPr>
                <a:defRPr/>
              </a:pPr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BCFAF4-5404-4474-A41E-DE62A645371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880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34" charset="-128"/>
            </a:endParaRPr>
          </a:p>
        </p:txBody>
      </p:sp>
      <p:sp>
        <p:nvSpPr>
          <p:cNvPr id="614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6148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D63FB9-B75E-4FDF-9792-F0CD9C236DA5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493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685817" indent="-263776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055103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477145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1899186" indent="-211021" defTabSz="955455" eaLnBrk="0" hangingPunct="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321227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743269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165310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587351" indent="-211021" algn="ctr" defTabSz="955455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908B91-2132-7140-807A-06FE60821795}" type="slidenum">
              <a:rPr lang="fr-FR" sz="1300"/>
              <a:pPr eaLnBrk="1" hangingPunct="1"/>
              <a:t>4</a:t>
            </a:fld>
            <a:endParaRPr lang="fr-FR" sz="1300"/>
          </a:p>
        </p:txBody>
      </p:sp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8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ea typeface="ＭＳ Ｐゴシック" pitchFamily="34" charset="-128"/>
              </a:rPr>
              <a:t>Switch de IP/R a ETR</a:t>
            </a:r>
          </a:p>
        </p:txBody>
      </p:sp>
      <p:sp>
        <p:nvSpPr>
          <p:cNvPr id="51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err="1" smtClean="0">
                <a:latin typeface="+mj-lt"/>
                <a:ea typeface="ＭＳ Ｐゴシック" pitchFamily="34" charset="-128"/>
              </a:rPr>
              <a:t>Etraswitch</a:t>
            </a:r>
            <a:endParaRPr lang="fr-FR" sz="2400" b="1" dirty="0" smtClean="0">
              <a:solidFill>
                <a:srgbClr val="DDDDDD"/>
              </a:solidFill>
              <a:latin typeface="+mj-lt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Estudio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: </a:t>
            </a:r>
            <a:r>
              <a:rPr lang="fr-FR" sz="3600" dirty="0" err="1" smtClean="0">
                <a:ea typeface="ＭＳ Ｐゴシック" pitchFamily="34" charset="-128"/>
              </a:rPr>
              <a:t>cambio</a:t>
            </a:r>
            <a:r>
              <a:rPr lang="fr-FR" sz="3600" dirty="0" smtClean="0">
                <a:ea typeface="ＭＳ Ｐゴシック" pitchFamily="34" charset="-128"/>
              </a:rPr>
              <a:t> de IP/r a ETR</a:t>
            </a:r>
            <a:endParaRPr lang="fr-FR" sz="3600" dirty="0" smtClean="0">
              <a:ea typeface="ＭＳ Ｐゴシック" pitchFamily="34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36496" y="2471479"/>
            <a:ext cx="2159679" cy="824400"/>
          </a:xfrm>
          <a:prstGeom prst="rect">
            <a:avLst/>
          </a:prstGeom>
          <a:solidFill>
            <a:srgbClr val="66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Continuación </a:t>
            </a:r>
            <a:br>
              <a:rPr lang="es-A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del régimen con IP/R </a:t>
            </a:r>
            <a:br>
              <a:rPr lang="es-A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</a:br>
            <a:r>
              <a:rPr lang="es-AR" sz="1600" b="1" dirty="0" smtClean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+ 2 NRTI</a:t>
            </a:r>
            <a:endParaRPr lang="es-AR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2" name="Line 29"/>
          <p:cNvSpPr>
            <a:spLocks noChangeShapeType="1"/>
          </p:cNvSpPr>
          <p:nvPr/>
        </p:nvSpPr>
        <p:spPr bwMode="auto">
          <a:xfrm>
            <a:off x="7945387" y="2969300"/>
            <a:ext cx="650875" cy="31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3" name="Line 30"/>
          <p:cNvSpPr>
            <a:spLocks noChangeShapeType="1"/>
          </p:cNvSpPr>
          <p:nvPr/>
        </p:nvSpPr>
        <p:spPr bwMode="auto">
          <a:xfrm>
            <a:off x="7943800" y="3975775"/>
            <a:ext cx="6223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j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7184" name="Text Box 36"/>
          <p:cNvSpPr txBox="1">
            <a:spLocks noChangeArrowheads="1"/>
          </p:cNvSpPr>
          <p:nvPr/>
        </p:nvSpPr>
        <p:spPr bwMode="auto">
          <a:xfrm>
            <a:off x="4958018" y="2555116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=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21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85" name="Text Box 37"/>
          <p:cNvSpPr txBox="1">
            <a:spLocks noChangeArrowheads="1"/>
          </p:cNvSpPr>
          <p:nvPr/>
        </p:nvSpPr>
        <p:spPr bwMode="auto">
          <a:xfrm>
            <a:off x="4957767" y="3803710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= </a:t>
            </a:r>
            <a:r>
              <a:rPr lang="es-AR" sz="1600" b="1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22</a:t>
            </a:r>
            <a:endParaRPr lang="es-AR" sz="1600" b="1">
              <a:solidFill>
                <a:srgbClr val="C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5736496" y="3459838"/>
            <a:ext cx="2159679" cy="823912"/>
          </a:xfrm>
          <a:prstGeom prst="rect">
            <a:avLst/>
          </a:prstGeom>
          <a:solidFill>
            <a:srgbClr val="3399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ETR 400 mg QD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* </a:t>
            </a: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/>
            </a:r>
            <a:b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</a:br>
            <a:r>
              <a:rPr lang="es-AR" sz="1600" b="1" smtClean="0">
                <a:solidFill>
                  <a:schemeClr val="bg1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+ 2 NRTI</a:t>
            </a:r>
            <a:endParaRPr lang="es-AR" sz="1600" b="1">
              <a:solidFill>
                <a:schemeClr val="bg1"/>
              </a:solidFill>
              <a:latin typeface="+mj-lt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  <a:endParaRPr lang="es-AR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90" name="Connecteur droit 66"/>
          <p:cNvCxnSpPr>
            <a:cxnSpLocks noChangeShapeType="1"/>
          </p:cNvCxnSpPr>
          <p:nvPr/>
        </p:nvCxnSpPr>
        <p:spPr bwMode="auto">
          <a:xfrm rot="5400000">
            <a:off x="4429536" y="2530994"/>
            <a:ext cx="683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7191" name="Oval 170"/>
          <p:cNvSpPr>
            <a:spLocks noChangeArrowheads="1"/>
          </p:cNvSpPr>
          <p:nvPr/>
        </p:nvSpPr>
        <p:spPr bwMode="auto">
          <a:xfrm>
            <a:off x="4066921" y="1238249"/>
            <a:ext cx="1475999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Randomización</a:t>
            </a:r>
            <a:endParaRPr lang="es-A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: 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s-AR" sz="1400" b="1" smtClean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Etiqueta </a:t>
            </a:r>
            <a:r>
              <a:rPr lang="es-AR" sz="1400" b="1" smtClean="0">
                <a:solidFill>
                  <a:srgbClr val="000066"/>
                </a:solidFill>
                <a:latin typeface="Calibri" pitchFamily="34" charset="0"/>
              </a:rPr>
              <a:t>abierta</a:t>
            </a:r>
            <a:endParaRPr lang="es-AR" sz="1400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4" name="Espace réservé du contenu 2"/>
          <p:cNvSpPr>
            <a:spLocks/>
          </p:cNvSpPr>
          <p:nvPr/>
        </p:nvSpPr>
        <p:spPr bwMode="auto">
          <a:xfrm>
            <a:off x="34925" y="5080513"/>
            <a:ext cx="9040813" cy="1382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Punto final primario: % HIV RNA &lt; 50 c/ml, en tratamiento y por ITT, M=F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sz="1600" dirty="0" smtClean="0">
                <a:solidFill>
                  <a:srgbClr val="000066"/>
                </a:solidFill>
              </a:rPr>
              <a:t>Puntos finales secundarios: cambio en CD4, CD8, parámetros metabólicos </a:t>
            </a:r>
            <a:br>
              <a:rPr lang="es-AR" sz="1600" dirty="0" smtClean="0">
                <a:solidFill>
                  <a:srgbClr val="000066"/>
                </a:solidFill>
              </a:rPr>
            </a:br>
            <a:r>
              <a:rPr lang="es-AR" sz="1600" dirty="0" smtClean="0">
                <a:solidFill>
                  <a:srgbClr val="000066"/>
                </a:solidFill>
              </a:rPr>
              <a:t>(lípidos y glucosa), seguridad y satisfacción del paciente</a:t>
            </a:r>
            <a:endParaRPr lang="es-AR" sz="16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195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7198" name="AutoShape 162"/>
          <p:cNvSpPr>
            <a:spLocks noChangeArrowheads="1"/>
          </p:cNvSpPr>
          <p:nvPr/>
        </p:nvSpPr>
        <p:spPr bwMode="auto">
          <a:xfrm>
            <a:off x="50799" y="2286410"/>
            <a:ext cx="4409927" cy="214526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43 adultos HIV+ 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Estables en  IP/r + 2 NRTI ≥ 12 meses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HIV RNA &lt; 50 c/ml &gt; 6 meses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Sin resistencia a INTR o a INNTR,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o fallo virológico previo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Al menos uno de los siguientes :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LDL-c &gt; 130 mg/dl, triglicéridos &gt; 150 mg/dl,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Recibiendo agente </a:t>
            </a:r>
            <a:r>
              <a:rPr lang="es-AR" sz="1200" b="1" dirty="0" err="1" smtClean="0">
                <a:solidFill>
                  <a:srgbClr val="000066"/>
                </a:solidFill>
                <a:latin typeface="Calibri" pitchFamily="34" charset="0"/>
              </a:rPr>
              <a:t>hipolipemiante</a:t>
            </a:r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 y/o alteraciones gastrointestinales  ocasionadas por el tratamiento, </a:t>
            </a:r>
          </a:p>
          <a:p>
            <a:pPr algn="ctr" defTabSz="914400"/>
            <a:r>
              <a:rPr lang="es-AR" sz="1200" b="1" dirty="0" smtClean="0">
                <a:solidFill>
                  <a:srgbClr val="000066"/>
                </a:solidFill>
                <a:latin typeface="Calibri" pitchFamily="34" charset="0"/>
              </a:rPr>
              <a:t>Insatisfacción con el régimen actual</a:t>
            </a:r>
            <a:endParaRPr lang="es-AR" sz="1200" b="1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719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8331327" y="15357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203" name="Line 172"/>
          <p:cNvSpPr>
            <a:spLocks noChangeShapeType="1"/>
          </p:cNvSpPr>
          <p:nvPr/>
        </p:nvSpPr>
        <p:spPr bwMode="auto">
          <a:xfrm>
            <a:off x="8598027" y="2127925"/>
            <a:ext cx="0" cy="23272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cxnSp>
        <p:nvCxnSpPr>
          <p:cNvPr id="40" name="AutoShape 60"/>
          <p:cNvCxnSpPr>
            <a:cxnSpLocks noChangeShapeType="1"/>
          </p:cNvCxnSpPr>
          <p:nvPr/>
        </p:nvCxnSpPr>
        <p:spPr bwMode="auto">
          <a:xfrm rot="10800000" flipH="1" flipV="1">
            <a:off x="5734909" y="2903710"/>
            <a:ext cx="1587" cy="899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1" name="Line 63"/>
          <p:cNvSpPr>
            <a:spLocks noChangeShapeType="1"/>
          </p:cNvSpPr>
          <p:nvPr/>
        </p:nvSpPr>
        <p:spPr bwMode="auto">
          <a:xfrm>
            <a:off x="4221152" y="3361924"/>
            <a:ext cx="757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4" name="ZoneTexte 3"/>
          <p:cNvSpPr txBox="1"/>
          <p:nvPr/>
        </p:nvSpPr>
        <p:spPr>
          <a:xfrm>
            <a:off x="4773581" y="4537156"/>
            <a:ext cx="3328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smtClean="0">
                <a:solidFill>
                  <a:srgbClr val="000066"/>
                </a:solidFill>
              </a:rPr>
              <a:t>* 4 x 100 </a:t>
            </a:r>
            <a:r>
              <a:rPr lang="es-AR" sz="1400" smtClean="0">
                <a:solidFill>
                  <a:srgbClr val="000066"/>
                </a:solidFill>
              </a:rPr>
              <a:t>mg píldoras disueltas en </a:t>
            </a:r>
            <a:r>
              <a:rPr lang="es-AR" sz="1400" smtClean="0">
                <a:solidFill>
                  <a:srgbClr val="000066"/>
                </a:solidFill>
              </a:rPr>
              <a:t>agua</a:t>
            </a:r>
            <a:endParaRPr lang="es-AR" sz="140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06310" y="1238250"/>
            <a:ext cx="59055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</a:t>
            </a: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 basales y </a:t>
            </a:r>
            <a:r>
              <a:rPr lang="es-AR" sz="2400" b="1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disposición</a:t>
            </a:r>
            <a:endParaRPr lang="es-AR" sz="2400" b="1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8194" name="ZoneTexte 11"/>
          <p:cNvSpPr txBox="1">
            <a:spLocks noChangeArrowheads="1"/>
          </p:cNvSpPr>
          <p:nvPr/>
        </p:nvSpPr>
        <p:spPr bwMode="auto">
          <a:xfrm>
            <a:off x="1243013" y="5289550"/>
            <a:ext cx="696118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2060"/>
                </a:solidFill>
              </a:rPr>
              <a:t>* Frequency of individual events similar in both groups except for insomnia (75% vs 39%, P = 0.024)</a:t>
            </a: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2601818"/>
              </p:ext>
            </p:extLst>
          </p:nvPr>
        </p:nvGraphicFramePr>
        <p:xfrm>
          <a:off x="244221" y="1586298"/>
          <a:ext cx="8694228" cy="4480560"/>
        </p:xfrm>
        <a:graphic>
          <a:graphicData uri="http://schemas.openxmlformats.org/drawingml/2006/table">
            <a:tbl>
              <a:tblPr/>
              <a:tblGrid>
                <a:gridCol w="3658871"/>
                <a:gridCol w="2555596"/>
                <a:gridCol w="2479761"/>
              </a:tblGrid>
              <a:tr h="5393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Grupo IP/r</a:t>
                      </a:r>
                      <a:endParaRPr lang="es-AR" sz="1600" b="1" baseline="0" noProof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  <a:p>
                      <a:pPr algn="ctr"/>
                      <a:r>
                        <a:rPr lang="es-AR" sz="1600" b="1" baseline="0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21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GrupoETR </a:t>
                      </a:r>
                    </a:p>
                    <a:p>
                      <a:pPr algn="ctr"/>
                      <a:r>
                        <a:rPr lang="es-AR" sz="1600" b="1" noProof="0" smtClean="0">
                          <a:solidFill>
                            <a:schemeClr val="bg1"/>
                          </a:solidFill>
                          <a:latin typeface="+mj-lt"/>
                        </a:rPr>
                        <a:t>N = 22</a:t>
                      </a:r>
                      <a:endParaRPr lang="es-AR" sz="1600" b="1" noProof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Edad mediana, años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46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Mujer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24%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36%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Tiempo en ARV, mediana (años)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8,1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8,3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Tiempo en IP, mediana (años)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5,2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3,6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8172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Razones para el cambio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AR" sz="16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Dislipidemia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43%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55%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Trastornos gastrointestinal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es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14%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Posología y (BID*)/RTV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48%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32%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35718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Uso de 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hipolipemiantes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18%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INTR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: TDF/FTC ; ABC/3TC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62% ; 33%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59% ; 36%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249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IP/r basales : ATV / LPV / FPV / SQV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57 % / 19 % / 14% /</a:t>
                      </a:r>
                      <a:r>
                        <a:rPr lang="es-AR" sz="1400" b="1" baseline="0" noProof="0" smtClean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10%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51% / 32% / 14% / 5%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8793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Discontinuación a S48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(Deseo de simplificar)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(Diarrea, abandono)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lvl="0" defTabSz="914400" eaLnBrk="0" hangingPunct="0">
              <a:defRPr/>
            </a:pP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Estudio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Etraswitch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: </a:t>
            </a: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cambio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 de IP/r a ETR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82320" y="6094637"/>
            <a:ext cx="1992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66"/>
                </a:solidFill>
              </a:rPr>
              <a:t>* </a:t>
            </a:r>
            <a:r>
              <a:rPr lang="es-AR" sz="1400" dirty="0" smtClean="0">
                <a:solidFill>
                  <a:srgbClr val="000066"/>
                </a:solidFill>
              </a:rPr>
              <a:t>BID= dos </a:t>
            </a:r>
            <a:r>
              <a:rPr lang="es-AR" sz="1400" dirty="0" smtClean="0">
                <a:solidFill>
                  <a:srgbClr val="000066"/>
                </a:solidFill>
              </a:rPr>
              <a:t>dosis al </a:t>
            </a:r>
            <a:r>
              <a:rPr lang="es-AR" sz="1400" dirty="0" smtClean="0">
                <a:solidFill>
                  <a:srgbClr val="000066"/>
                </a:solidFill>
              </a:rPr>
              <a:t>día</a:t>
            </a:r>
            <a:endParaRPr lang="es-AR" sz="1400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2"/>
          <p:cNvSpPr txBox="1">
            <a:spLocks noChangeArrowheads="1"/>
          </p:cNvSpPr>
          <p:nvPr/>
        </p:nvSpPr>
        <p:spPr bwMode="auto">
          <a:xfrm>
            <a:off x="1617007" y="1103313"/>
            <a:ext cx="5992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s-AR" b="1" dirty="0" smtClean="0">
                <a:solidFill>
                  <a:srgbClr val="CC3300"/>
                </a:solidFill>
                <a:latin typeface="Calibri" charset="0"/>
              </a:rPr>
              <a:t>Resultados virológicos e inmunológicos a S48</a:t>
            </a:r>
            <a:endParaRPr lang="es-AR" b="1" dirty="0">
              <a:solidFill>
                <a:srgbClr val="CC3300"/>
              </a:solidFill>
              <a:latin typeface="Calibri" charset="0"/>
            </a:endParaRPr>
          </a:p>
        </p:txBody>
      </p:sp>
      <p:grpSp>
        <p:nvGrpSpPr>
          <p:cNvPr id="47" name="Groupe 46"/>
          <p:cNvGrpSpPr/>
          <p:nvPr/>
        </p:nvGrpSpPr>
        <p:grpSpPr>
          <a:xfrm>
            <a:off x="2736212" y="1892155"/>
            <a:ext cx="3643313" cy="477340"/>
            <a:chOff x="2736212" y="1892155"/>
            <a:chExt cx="3643313" cy="477340"/>
          </a:xfrm>
        </p:grpSpPr>
        <p:sp>
          <p:nvSpPr>
            <p:cNvPr id="11300" name="AutoShape 126"/>
            <p:cNvSpPr>
              <a:spLocks noChangeArrowheads="1"/>
            </p:cNvSpPr>
            <p:nvPr/>
          </p:nvSpPr>
          <p:spPr bwMode="auto">
            <a:xfrm>
              <a:off x="2736212" y="1892155"/>
              <a:ext cx="3643313" cy="47734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AR" sz="2400"/>
            </a:p>
          </p:txBody>
        </p:sp>
        <p:sp>
          <p:nvSpPr>
            <p:cNvPr id="11301" name="Rectangle 3"/>
            <p:cNvSpPr>
              <a:spLocks noChangeArrowheads="1"/>
            </p:cNvSpPr>
            <p:nvPr/>
          </p:nvSpPr>
          <p:spPr bwMode="auto">
            <a:xfrm>
              <a:off x="2843193" y="2033668"/>
              <a:ext cx="180000" cy="180000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2" name="Rectangle 4"/>
            <p:cNvSpPr>
              <a:spLocks noChangeArrowheads="1"/>
            </p:cNvSpPr>
            <p:nvPr/>
          </p:nvSpPr>
          <p:spPr bwMode="auto">
            <a:xfrm>
              <a:off x="4691595" y="2033668"/>
              <a:ext cx="180000" cy="180000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AR">
                <a:solidFill>
                  <a:srgbClr val="000066"/>
                </a:solidFill>
              </a:endParaRPr>
            </a:p>
          </p:txBody>
        </p:sp>
        <p:sp>
          <p:nvSpPr>
            <p:cNvPr id="11303" name="ZoneTexte 84"/>
            <p:cNvSpPr txBox="1">
              <a:spLocks noChangeArrowheads="1"/>
            </p:cNvSpPr>
            <p:nvPr/>
          </p:nvSpPr>
          <p:spPr bwMode="auto">
            <a:xfrm>
              <a:off x="3041830" y="1940249"/>
              <a:ext cx="15401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AR" sz="1800" b="1" smtClean="0">
                  <a:solidFill>
                    <a:srgbClr val="333399"/>
                  </a:solidFill>
                  <a:latin typeface="Calibri" charset="0"/>
                </a:rPr>
                <a:t>PI/</a:t>
              </a:r>
              <a:r>
                <a:rPr lang="es-AR" sz="1800" b="1" smtClean="0">
                  <a:solidFill>
                    <a:srgbClr val="333399"/>
                  </a:solidFill>
                  <a:latin typeface="Calibri" charset="0"/>
                </a:rPr>
                <a:t>r + 2 NRTIs </a:t>
              </a:r>
              <a:endParaRPr lang="es-AR" sz="1800" b="1">
                <a:solidFill>
                  <a:srgbClr val="333399"/>
                </a:solidFill>
                <a:latin typeface="Calibri" charset="0"/>
              </a:endParaRPr>
            </a:p>
          </p:txBody>
        </p:sp>
        <p:sp>
          <p:nvSpPr>
            <p:cNvPr id="11304" name="ZoneTexte 85"/>
            <p:cNvSpPr txBox="1">
              <a:spLocks noChangeArrowheads="1"/>
            </p:cNvSpPr>
            <p:nvPr/>
          </p:nvSpPr>
          <p:spPr bwMode="auto">
            <a:xfrm>
              <a:off x="4885477" y="1940249"/>
              <a:ext cx="147764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AR" sz="1800" b="1" smtClean="0">
                  <a:solidFill>
                    <a:srgbClr val="333399"/>
                  </a:solidFill>
                  <a:latin typeface="Calibri" charset="0"/>
                </a:rPr>
                <a:t>ETR + </a:t>
              </a:r>
              <a:r>
                <a:rPr lang="es-AR" sz="1800" b="1" smtClean="0">
                  <a:solidFill>
                    <a:srgbClr val="333399"/>
                  </a:solidFill>
                  <a:latin typeface="Calibri" charset="0"/>
                </a:rPr>
                <a:t>2 </a:t>
              </a:r>
              <a:r>
                <a:rPr lang="es-AR" sz="1800" b="1" smtClean="0">
                  <a:solidFill>
                    <a:srgbClr val="333399"/>
                  </a:solidFill>
                  <a:latin typeface="Calibri" charset="0"/>
                </a:rPr>
                <a:t>NRTIs</a:t>
              </a:r>
              <a:endParaRPr lang="es-AR" sz="1800" b="1">
                <a:solidFill>
                  <a:srgbClr val="333399"/>
                </a:solidFill>
                <a:latin typeface="Calibri" charset="0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1595390" y="2898324"/>
            <a:ext cx="6177007" cy="2930007"/>
            <a:chOff x="2206870" y="3058243"/>
            <a:chExt cx="4294897" cy="2738382"/>
          </a:xfrm>
        </p:grpSpPr>
        <p:sp>
          <p:nvSpPr>
            <p:cNvPr id="11267" name="Rectangle 86"/>
            <p:cNvSpPr>
              <a:spLocks noChangeArrowheads="1"/>
            </p:cNvSpPr>
            <p:nvPr/>
          </p:nvSpPr>
          <p:spPr bwMode="auto">
            <a:xfrm>
              <a:off x="3006092" y="3667125"/>
              <a:ext cx="649287" cy="201453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68" name="Rectangle 87"/>
            <p:cNvSpPr>
              <a:spLocks noChangeArrowheads="1"/>
            </p:cNvSpPr>
            <p:nvPr/>
          </p:nvSpPr>
          <p:spPr bwMode="auto">
            <a:xfrm>
              <a:off x="4855529" y="3721776"/>
              <a:ext cx="649288" cy="1959888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rgbClr val="66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69" name="Rectangle 89"/>
            <p:cNvSpPr>
              <a:spLocks noChangeArrowheads="1"/>
            </p:cNvSpPr>
            <p:nvPr/>
          </p:nvSpPr>
          <p:spPr bwMode="auto">
            <a:xfrm>
              <a:off x="3655379" y="3667126"/>
              <a:ext cx="635000" cy="2014538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70" name="Rectangle 90"/>
            <p:cNvSpPr>
              <a:spLocks noChangeArrowheads="1"/>
            </p:cNvSpPr>
            <p:nvPr/>
          </p:nvSpPr>
          <p:spPr bwMode="auto">
            <a:xfrm>
              <a:off x="5504817" y="3784599"/>
              <a:ext cx="649287" cy="1897063"/>
            </a:xfrm>
            <a:prstGeom prst="rect">
              <a:avLst/>
            </a:prstGeom>
            <a:solidFill>
              <a:srgbClr val="3399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sp>
          <p:nvSpPr>
            <p:cNvPr id="11271" name="Rectangle 171"/>
            <p:cNvSpPr>
              <a:spLocks noChangeArrowheads="1"/>
            </p:cNvSpPr>
            <p:nvPr/>
          </p:nvSpPr>
          <p:spPr bwMode="auto">
            <a:xfrm>
              <a:off x="2345078" y="5595271"/>
              <a:ext cx="69103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charset="0"/>
                </a:rPr>
                <a:t>0</a:t>
              </a:r>
              <a:endParaRPr lang="es-A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2" name="Rectangle 172"/>
            <p:cNvSpPr>
              <a:spLocks noChangeArrowheads="1"/>
            </p:cNvSpPr>
            <p:nvPr/>
          </p:nvSpPr>
          <p:spPr bwMode="auto">
            <a:xfrm>
              <a:off x="2275974" y="5090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charset="0"/>
                </a:rPr>
                <a:t>25</a:t>
              </a:r>
              <a:endParaRPr lang="es-A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3" name="Rectangle 173"/>
            <p:cNvSpPr>
              <a:spLocks noChangeArrowheads="1"/>
            </p:cNvSpPr>
            <p:nvPr/>
          </p:nvSpPr>
          <p:spPr bwMode="auto">
            <a:xfrm>
              <a:off x="2275974" y="4582446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charset="0"/>
                </a:rPr>
                <a:t>50</a:t>
              </a:r>
              <a:endParaRPr lang="es-A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4" name="Rectangle 174"/>
            <p:cNvSpPr>
              <a:spLocks noChangeArrowheads="1"/>
            </p:cNvSpPr>
            <p:nvPr/>
          </p:nvSpPr>
          <p:spPr bwMode="auto">
            <a:xfrm>
              <a:off x="2206870" y="3569621"/>
              <a:ext cx="207311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charset="0"/>
                </a:rPr>
                <a:t>100</a:t>
              </a:r>
              <a:endParaRPr lang="es-A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5" name="Rectangle 175"/>
            <p:cNvSpPr>
              <a:spLocks noChangeArrowheads="1"/>
            </p:cNvSpPr>
            <p:nvPr/>
          </p:nvSpPr>
          <p:spPr bwMode="auto">
            <a:xfrm>
              <a:off x="2275974" y="4074447"/>
              <a:ext cx="138207" cy="2013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 algn="r"/>
              <a:r>
                <a:rPr lang="es-AR" sz="1400" smtClean="0">
                  <a:solidFill>
                    <a:srgbClr val="000066"/>
                  </a:solidFill>
                  <a:cs typeface="Arial" charset="0"/>
                </a:rPr>
                <a:t>75</a:t>
              </a:r>
              <a:endParaRPr lang="es-AR" sz="140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11276" name="Line 176"/>
            <p:cNvSpPr>
              <a:spLocks noChangeShapeType="1"/>
            </p:cNvSpPr>
            <p:nvPr/>
          </p:nvSpPr>
          <p:spPr bwMode="auto">
            <a:xfrm>
              <a:off x="2418717" y="5189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7" name="Line 177"/>
            <p:cNvSpPr>
              <a:spLocks noChangeShapeType="1"/>
            </p:cNvSpPr>
            <p:nvPr/>
          </p:nvSpPr>
          <p:spPr bwMode="auto">
            <a:xfrm>
              <a:off x="2418717" y="4683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8" name="Line 178"/>
            <p:cNvSpPr>
              <a:spLocks noChangeShapeType="1"/>
            </p:cNvSpPr>
            <p:nvPr/>
          </p:nvSpPr>
          <p:spPr bwMode="auto">
            <a:xfrm>
              <a:off x="2418717" y="3667125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79" name="Line 179"/>
            <p:cNvSpPr>
              <a:spLocks noChangeShapeType="1"/>
            </p:cNvSpPr>
            <p:nvPr/>
          </p:nvSpPr>
          <p:spPr bwMode="auto">
            <a:xfrm>
              <a:off x="2418717" y="4173538"/>
              <a:ext cx="109537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0" name="Line 180"/>
            <p:cNvSpPr>
              <a:spLocks noChangeShapeType="1"/>
            </p:cNvSpPr>
            <p:nvPr/>
          </p:nvSpPr>
          <p:spPr bwMode="auto">
            <a:xfrm>
              <a:off x="2526667" y="3660775"/>
              <a:ext cx="1587" cy="2098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1" name="Rectangle 183"/>
            <p:cNvSpPr>
              <a:spLocks noChangeArrowheads="1"/>
            </p:cNvSpPr>
            <p:nvPr/>
          </p:nvSpPr>
          <p:spPr bwMode="auto">
            <a:xfrm>
              <a:off x="3109989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2" name="Rectangle 184"/>
            <p:cNvSpPr>
              <a:spLocks noChangeArrowheads="1"/>
            </p:cNvSpPr>
            <p:nvPr/>
          </p:nvSpPr>
          <p:spPr bwMode="auto">
            <a:xfrm>
              <a:off x="5640464" y="3494905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90.9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3" name="Line 185"/>
            <p:cNvSpPr>
              <a:spLocks noChangeShapeType="1"/>
            </p:cNvSpPr>
            <p:nvPr/>
          </p:nvSpPr>
          <p:spPr bwMode="auto">
            <a:xfrm flipV="1">
              <a:off x="2418717" y="5683250"/>
              <a:ext cx="4083050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  <p:sp>
          <p:nvSpPr>
            <p:cNvPr id="11284" name="Rectangle 186"/>
            <p:cNvSpPr>
              <a:spLocks noChangeArrowheads="1"/>
            </p:cNvSpPr>
            <p:nvPr/>
          </p:nvSpPr>
          <p:spPr bwMode="auto">
            <a:xfrm>
              <a:off x="3166770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20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5" name="Text Box 141"/>
            <p:cNvSpPr txBox="1">
              <a:spLocks noChangeArrowheads="1"/>
            </p:cNvSpPr>
            <p:nvPr/>
          </p:nvSpPr>
          <p:spPr bwMode="auto">
            <a:xfrm>
              <a:off x="2332992" y="3189288"/>
              <a:ext cx="271064" cy="345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AR" sz="1800" smtClean="0">
                  <a:solidFill>
                    <a:srgbClr val="000066"/>
                  </a:solidFill>
                </a:rPr>
                <a:t>%</a:t>
              </a:r>
              <a:endParaRPr lang="es-AR" sz="1800">
                <a:solidFill>
                  <a:srgbClr val="000066"/>
                </a:solidFill>
              </a:endParaRPr>
            </a:p>
          </p:txBody>
        </p:sp>
        <p:sp>
          <p:nvSpPr>
            <p:cNvPr id="11286" name="Rectangle 183"/>
            <p:cNvSpPr>
              <a:spLocks noChangeArrowheads="1"/>
            </p:cNvSpPr>
            <p:nvPr/>
          </p:nvSpPr>
          <p:spPr bwMode="auto">
            <a:xfrm>
              <a:off x="4970539" y="3427216"/>
              <a:ext cx="352429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95.2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7" name="Rectangle 186"/>
            <p:cNvSpPr>
              <a:spLocks noChangeArrowheads="1"/>
            </p:cNvSpPr>
            <p:nvPr/>
          </p:nvSpPr>
          <p:spPr bwMode="auto">
            <a:xfrm>
              <a:off x="3826829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20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8" name="Rectangle 186"/>
            <p:cNvSpPr>
              <a:spLocks noChangeArrowheads="1"/>
            </p:cNvSpPr>
            <p:nvPr/>
          </p:nvSpPr>
          <p:spPr bwMode="auto">
            <a:xfrm>
              <a:off x="5062651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21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89" name="Rectangle 186"/>
            <p:cNvSpPr>
              <a:spLocks noChangeArrowheads="1"/>
            </p:cNvSpPr>
            <p:nvPr/>
          </p:nvSpPr>
          <p:spPr bwMode="auto">
            <a:xfrm>
              <a:off x="5679442" y="5372297"/>
              <a:ext cx="246544" cy="2588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s-AR" sz="1200" b="1" smtClean="0">
                  <a:solidFill>
                    <a:schemeClr val="bg1"/>
                  </a:solidFill>
                </a:rPr>
                <a:t>22</a:t>
              </a:r>
              <a:endParaRPr lang="es-AR" sz="1200" b="1">
                <a:solidFill>
                  <a:schemeClr val="bg1"/>
                </a:solidFill>
              </a:endParaRPr>
            </a:p>
          </p:txBody>
        </p:sp>
        <p:sp>
          <p:nvSpPr>
            <p:cNvPr id="11290" name="Rectangle 183"/>
            <p:cNvSpPr>
              <a:spLocks noChangeArrowheads="1"/>
            </p:cNvSpPr>
            <p:nvPr/>
          </p:nvSpPr>
          <p:spPr bwMode="auto">
            <a:xfrm>
              <a:off x="3794202" y="3380614"/>
              <a:ext cx="318991" cy="373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tIns="91440" bIns="91440">
              <a:spAutoFit/>
            </a:bodyPr>
            <a:lstStyle/>
            <a:p>
              <a:r>
                <a:rPr lang="es-AR" sz="1400" b="1" smtClean="0">
                  <a:solidFill>
                    <a:srgbClr val="333399"/>
                  </a:solidFill>
                  <a:latin typeface="+mj-lt"/>
                  <a:cs typeface="Arial" charset="0"/>
                </a:rPr>
                <a:t>100</a:t>
              </a:r>
              <a:endParaRPr lang="es-AR" sz="1400" b="1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91" name="Text Box 176"/>
            <p:cNvSpPr txBox="1">
              <a:spLocks noChangeArrowheads="1"/>
            </p:cNvSpPr>
            <p:nvPr/>
          </p:nvSpPr>
          <p:spPr bwMode="auto">
            <a:xfrm>
              <a:off x="3167523" y="3058243"/>
              <a:ext cx="999996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AR" sz="1400" b="1" dirty="0" smtClean="0">
                  <a:solidFill>
                    <a:srgbClr val="333399"/>
                  </a:solidFill>
                </a:rPr>
                <a:t>En tratamiento</a:t>
              </a:r>
              <a:endParaRPr lang="es-AR" sz="1400" b="1" baseline="30000" dirty="0">
                <a:solidFill>
                  <a:srgbClr val="333399"/>
                </a:solidFill>
              </a:endParaRPr>
            </a:p>
          </p:txBody>
        </p:sp>
        <p:sp>
          <p:nvSpPr>
            <p:cNvPr id="11292" name="Text Box 177"/>
            <p:cNvSpPr txBox="1">
              <a:spLocks noChangeArrowheads="1"/>
            </p:cNvSpPr>
            <p:nvPr/>
          </p:nvSpPr>
          <p:spPr bwMode="auto">
            <a:xfrm>
              <a:off x="5136630" y="3058243"/>
              <a:ext cx="690814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AR" sz="1400" b="1" smtClean="0">
                  <a:solidFill>
                    <a:srgbClr val="333399"/>
                  </a:solidFill>
                </a:rPr>
                <a:t>ITT, M </a:t>
              </a:r>
              <a:r>
                <a:rPr lang="es-AR" sz="1400" b="1" smtClean="0">
                  <a:solidFill>
                    <a:srgbClr val="333399"/>
                  </a:solidFill>
                </a:rPr>
                <a:t>= </a:t>
              </a:r>
              <a:r>
                <a:rPr lang="es-AR" sz="1400" b="1" smtClean="0">
                  <a:solidFill>
                    <a:srgbClr val="333399"/>
                  </a:solidFill>
                </a:rPr>
                <a:t>F</a:t>
              </a:r>
              <a:endParaRPr lang="es-AR" sz="1400" b="1" baseline="30000">
                <a:solidFill>
                  <a:srgbClr val="333399"/>
                </a:solidFill>
              </a:endParaRPr>
            </a:p>
          </p:txBody>
        </p:sp>
        <p:sp>
          <p:nvSpPr>
            <p:cNvPr id="11293" name="ZoneTexte 40"/>
            <p:cNvSpPr txBox="1">
              <a:spLocks noChangeArrowheads="1"/>
            </p:cNvSpPr>
            <p:nvPr/>
          </p:nvSpPr>
          <p:spPr bwMode="auto">
            <a:xfrm>
              <a:off x="2545717" y="5341937"/>
              <a:ext cx="291127" cy="287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s-AR" sz="1400" smtClean="0">
                  <a:solidFill>
                    <a:srgbClr val="000066"/>
                  </a:solidFill>
                </a:rPr>
                <a:t>N=</a:t>
              </a:r>
              <a:endParaRPr lang="es-AR" sz="1400">
                <a:solidFill>
                  <a:srgbClr val="000066"/>
                </a:solidFill>
              </a:endParaRPr>
            </a:p>
          </p:txBody>
        </p:sp>
        <p:sp>
          <p:nvSpPr>
            <p:cNvPr id="11294" name="Line 179"/>
            <p:cNvSpPr>
              <a:spLocks noChangeShapeType="1"/>
            </p:cNvSpPr>
            <p:nvPr/>
          </p:nvSpPr>
          <p:spPr bwMode="auto">
            <a:xfrm rot="5400000">
              <a:off x="4517391" y="5722938"/>
              <a:ext cx="793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es-AR"/>
            </a:p>
          </p:txBody>
        </p:sp>
      </p:grpSp>
      <p:sp>
        <p:nvSpPr>
          <p:cNvPr id="6152" name="Rectangle 103"/>
          <p:cNvSpPr>
            <a:spLocks noChangeArrowheads="1"/>
          </p:cNvSpPr>
          <p:nvPr/>
        </p:nvSpPr>
        <p:spPr bwMode="auto">
          <a:xfrm>
            <a:off x="547688" y="5957887"/>
            <a:ext cx="4519612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s-AR" dirty="0" smtClean="0">
                <a:solidFill>
                  <a:srgbClr val="000066"/>
                </a:solidFill>
              </a:rPr>
              <a:t>Sin diferencia en el cambio de CD4 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s-AR" dirty="0">
              <a:solidFill>
                <a:srgbClr val="000066"/>
              </a:solidFill>
            </a:endParaRPr>
          </a:p>
        </p:txBody>
      </p:sp>
      <p:sp>
        <p:nvSpPr>
          <p:cNvPr id="11296" name="Text Box 177"/>
          <p:cNvSpPr txBox="1">
            <a:spLocks noChangeArrowheads="1"/>
          </p:cNvSpPr>
          <p:nvPr/>
        </p:nvSpPr>
        <p:spPr bwMode="auto">
          <a:xfrm>
            <a:off x="3437409" y="2476500"/>
            <a:ext cx="22590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s-AR" sz="2000" b="1" smtClean="0">
                <a:solidFill>
                  <a:srgbClr val="0066FF"/>
                </a:solidFill>
                <a:latin typeface="Calibri" charset="0"/>
              </a:rPr>
              <a:t>HIV RNA &lt; </a:t>
            </a:r>
            <a:r>
              <a:rPr lang="es-AR" sz="2000" b="1" smtClean="0">
                <a:solidFill>
                  <a:srgbClr val="0066FF"/>
                </a:solidFill>
                <a:latin typeface="Calibri" charset="0"/>
              </a:rPr>
              <a:t>50 </a:t>
            </a:r>
            <a:r>
              <a:rPr lang="es-AR" sz="2000" b="1" smtClean="0">
                <a:solidFill>
                  <a:srgbClr val="0066FF"/>
                </a:solidFill>
                <a:latin typeface="Calibri" charset="0"/>
              </a:rPr>
              <a:t>c/ml</a:t>
            </a:r>
            <a:endParaRPr lang="es-AR" sz="2000" b="1">
              <a:solidFill>
                <a:srgbClr val="0066FF"/>
              </a:solidFill>
              <a:latin typeface="Calibri" charset="0"/>
            </a:endParaRPr>
          </a:p>
        </p:txBody>
      </p:sp>
      <p:sp>
        <p:nvSpPr>
          <p:cNvPr id="44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42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Estudio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: </a:t>
            </a:r>
            <a:r>
              <a:rPr lang="fr-FR" sz="3600" dirty="0" err="1" smtClean="0">
                <a:ea typeface="ＭＳ Ｐゴシック" pitchFamily="34" charset="-128"/>
              </a:rPr>
              <a:t>cambio</a:t>
            </a:r>
            <a:r>
              <a:rPr lang="fr-FR" sz="3600" dirty="0" smtClean="0">
                <a:ea typeface="ＭＳ Ｐゴシック" pitchFamily="34" charset="-128"/>
              </a:rPr>
              <a:t> de IP/r a ETR</a:t>
            </a:r>
            <a:endParaRPr lang="fr-FR" sz="360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686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8"/>
          <p:cNvSpPr>
            <a:spLocks noChangeArrowheads="1"/>
          </p:cNvSpPr>
          <p:nvPr/>
        </p:nvSpPr>
        <p:spPr bwMode="auto">
          <a:xfrm>
            <a:off x="1628082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Parámetros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metabólicos y </a:t>
            </a:r>
            <a:r>
              <a:rPr lang="es-AR" sz="2400" b="1" dirty="0" smtClean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satisfacción</a:t>
            </a:r>
            <a:endParaRPr lang="es-AR" sz="2400" b="1" dirty="0">
              <a:solidFill>
                <a:srgbClr val="CC330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9" name="Group 7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261472298"/>
              </p:ext>
            </p:extLst>
          </p:nvPr>
        </p:nvGraphicFramePr>
        <p:xfrm>
          <a:off x="233335" y="1656218"/>
          <a:ext cx="8694223" cy="3437207"/>
        </p:xfrm>
        <a:graphic>
          <a:graphicData uri="http://schemas.openxmlformats.org/drawingml/2006/table">
            <a:tbl>
              <a:tblPr/>
              <a:tblGrid>
                <a:gridCol w="2853471"/>
                <a:gridCol w="1233676"/>
                <a:gridCol w="935790"/>
                <a:gridCol w="735263"/>
                <a:gridCol w="1082842"/>
                <a:gridCol w="895684"/>
                <a:gridCol w="957497"/>
              </a:tblGrid>
              <a:tr h="4034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Grupo IP/r</a:t>
                      </a:r>
                      <a:endParaRPr lang="es-AR" sz="1600" b="1" baseline="0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Grupo ETR</a:t>
                      </a:r>
                      <a:endParaRPr lang="es-AR" sz="1600" b="1" noProof="0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 smtClean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noProof="0" dirty="0">
                        <a:solidFill>
                          <a:srgbClr val="002060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9873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Baseline</a:t>
                      </a:r>
                    </a:p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21</a:t>
                      </a:r>
                      <a:endParaRPr lang="es-A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S48</a:t>
                      </a:r>
                    </a:p>
                    <a:p>
                      <a:pPr algn="ctr"/>
                      <a:r>
                        <a:rPr lang="es-A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es-A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s-A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Baseline</a:t>
                      </a:r>
                    </a:p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N = 22</a:t>
                      </a:r>
                      <a:endParaRPr lang="es-A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S48</a:t>
                      </a:r>
                    </a:p>
                    <a:p>
                      <a:pPr algn="ctr"/>
                      <a:r>
                        <a:rPr lang="es-AR" sz="1600" b="1" noProof="0" dirty="0" smtClean="0">
                          <a:solidFill>
                            <a:srgbClr val="333399"/>
                          </a:solidFill>
                          <a:latin typeface="+mj-lt"/>
                        </a:rPr>
                        <a:t>N = 20</a:t>
                      </a:r>
                      <a:endParaRPr lang="es-AR" sz="1600" b="1" noProof="0" dirty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s-AR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44141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Colesterol total, mg/dl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197.8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199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207.2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190.8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&lt; 0.001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7117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HDL-colesterol, mg/dl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54.2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55.1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52.9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52.8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0688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Relación </a:t>
                      </a:r>
                      <a:r>
                        <a:rPr lang="es-AR" sz="1400" b="1" noProof="0" dirty="0" err="1" smtClean="0">
                          <a:solidFill>
                            <a:srgbClr val="000066"/>
                          </a:solidFill>
                        </a:rPr>
                        <a:t>HDL:Total</a:t>
                      </a: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 colesterol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3.86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3.78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3.96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3.57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44258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LDL-colesterol,</a:t>
                      </a:r>
                      <a:r>
                        <a:rPr lang="es-AR" sz="1400" b="1" baseline="0" noProof="0" dirty="0" smtClean="0">
                          <a:solidFill>
                            <a:srgbClr val="000066"/>
                          </a:solidFill>
                        </a:rPr>
                        <a:t> mg/dl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114.6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113.6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116.6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110.5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808">
                <a:tc>
                  <a:txBody>
                    <a:bodyPr/>
                    <a:lstStyle/>
                    <a:p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Triglicéridos, mg/dl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145.7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116.1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186.4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132.4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&lt; 0.001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Glucemia, mg/dl</a:t>
                      </a:r>
                      <a:endParaRPr lang="es-AR" sz="1400" b="1" noProof="0" dirty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90.3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88.0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97.4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92.7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0.03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797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Satisfaccion</a:t>
                      </a:r>
                      <a:endParaRPr lang="es-AR" sz="1400" b="1" noProof="0" smtClean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5.3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ns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7.7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smtClean="0">
                          <a:solidFill>
                            <a:srgbClr val="000066"/>
                          </a:solidFill>
                        </a:rPr>
                        <a:t>9.2</a:t>
                      </a:r>
                      <a:endParaRPr lang="es-A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 smtClean="0">
                          <a:solidFill>
                            <a:srgbClr val="000066"/>
                          </a:solidFill>
                        </a:rPr>
                        <a:t>&lt; 0.01</a:t>
                      </a:r>
                      <a:endParaRPr lang="es-A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03"/>
          <p:cNvSpPr>
            <a:spLocks noChangeArrowheads="1"/>
          </p:cNvSpPr>
          <p:nvPr/>
        </p:nvSpPr>
        <p:spPr bwMode="auto">
          <a:xfrm>
            <a:off x="364206" y="5351675"/>
            <a:ext cx="8574238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charset="0"/>
              <a:buChar char="§"/>
              <a:defRPr/>
            </a:pPr>
            <a:r>
              <a:rPr lang="es-AR" sz="2400" b="1" dirty="0" smtClean="0">
                <a:solidFill>
                  <a:srgbClr val="CC3300"/>
                </a:solidFill>
                <a:latin typeface="+mj-lt"/>
              </a:rPr>
              <a:t>Seguridad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rgbClr val="000066"/>
                </a:solidFill>
              </a:rPr>
              <a:t>No se registraron eventos adversos clínicos grado 3-4 </a:t>
            </a:r>
          </a:p>
          <a:p>
            <a:pPr marL="800100" lvl="1" indent="-342900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•"/>
              <a:defRPr/>
            </a:pPr>
            <a:r>
              <a:rPr lang="es-AR" dirty="0" smtClean="0">
                <a:solidFill>
                  <a:srgbClr val="000066"/>
                </a:solidFill>
              </a:rPr>
              <a:t>No hubo cambio significativos en enzimas hepáticas en ninguno </a:t>
            </a:r>
            <a:br>
              <a:rPr lang="es-AR" dirty="0" smtClean="0">
                <a:solidFill>
                  <a:srgbClr val="000066"/>
                </a:solidFill>
              </a:rPr>
            </a:br>
            <a:r>
              <a:rPr lang="es-AR" dirty="0" smtClean="0">
                <a:solidFill>
                  <a:srgbClr val="000066"/>
                </a:solidFill>
              </a:rPr>
              <a:t>de los grupos, ni incrementos grado 3-4</a:t>
            </a:r>
          </a:p>
          <a:p>
            <a:pPr algn="l" defTabSz="914400" eaLnBrk="0" hangingPunct="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defRPr/>
            </a:pPr>
            <a:endParaRPr lang="es-AR" dirty="0">
              <a:solidFill>
                <a:srgbClr val="000066"/>
              </a:solidFill>
            </a:endParaRP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C33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C3300"/>
              </a:solidFill>
              <a:ea typeface="ＭＳ Ｐゴシック" pitchFamily="34" charset="-128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lvl="0" defTabSz="914400" eaLnBrk="0" hangingPunct="0">
              <a:defRPr/>
            </a:pP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Estudio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 </a:t>
            </a: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Etraswitch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: </a:t>
            </a:r>
            <a:r>
              <a:rPr lang="fr-FR" sz="3600" b="1" kern="0" dirty="0" err="1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cambio</a:t>
            </a:r>
            <a:r>
              <a:rPr lang="fr-FR" sz="3600" b="1" kern="0" dirty="0" smtClean="0">
                <a:solidFill>
                  <a:srgbClr val="333399"/>
                </a:solidFill>
                <a:latin typeface="Calibri"/>
                <a:ea typeface="ＭＳ Ｐゴシック" pitchFamily="34" charset="-128"/>
              </a:rPr>
              <a:t> de IP/r a ETR</a:t>
            </a:r>
            <a:endParaRPr kumimoji="0" lang="fr-FR" sz="3600" b="1" i="0" u="none" strike="noStrike" kern="0" cap="none" spc="0" normalizeH="0" baseline="0" noProof="0" dirty="0" smtClean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455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79514"/>
            <a:ext cx="8548688" cy="252249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-65" charset="2"/>
              <a:buChar char="§"/>
              <a:defRPr/>
            </a:pPr>
            <a:r>
              <a:rPr lang="es-AR" sz="2800" b="1" dirty="0" smtClean="0">
                <a:latin typeface="+mj-lt"/>
              </a:rPr>
              <a:t>Conclusión</a:t>
            </a:r>
            <a:br>
              <a:rPr lang="es-AR" sz="2800" b="1" dirty="0" smtClean="0">
                <a:latin typeface="+mj-lt"/>
              </a:rPr>
            </a:br>
            <a:endParaRPr lang="es-AR" sz="2800" b="1" dirty="0" smtClean="0">
              <a:latin typeface="+mj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es-AR" sz="2000" dirty="0" smtClean="0"/>
              <a:t>El cambio de un régimen basado en IP a una combinación basada  en ETR mantuvo CV indetectable durante 48 semanas en pacientes virológicamente suprimidos, mientras que el perfil </a:t>
            </a:r>
            <a:r>
              <a:rPr lang="es-AR" sz="2000" dirty="0" err="1" smtClean="0"/>
              <a:t>lip</a:t>
            </a:r>
            <a:r>
              <a:rPr lang="es-AR" sz="2000" dirty="0" err="1" smtClean="0"/>
              <a:t>í</a:t>
            </a:r>
            <a:r>
              <a:rPr lang="es-AR" sz="2000" dirty="0" err="1" smtClean="0"/>
              <a:t>dico</a:t>
            </a:r>
            <a:r>
              <a:rPr lang="es-AR" sz="2000" dirty="0" smtClean="0"/>
              <a:t> y la satisfacción del paciente se incrementaron significativamente</a:t>
            </a:r>
            <a:endParaRPr lang="es-AR" sz="96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fr-FR" sz="3600" dirty="0" err="1" smtClean="0">
                <a:ea typeface="ＭＳ Ｐゴシック" pitchFamily="34" charset="-128"/>
              </a:rPr>
              <a:t>Estudio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err="1" smtClean="0">
                <a:ea typeface="ＭＳ Ｐゴシック" pitchFamily="34" charset="-128"/>
              </a:rPr>
              <a:t>Etraswitch</a:t>
            </a:r>
            <a:r>
              <a:rPr lang="fr-FR" sz="3600" dirty="0" smtClean="0">
                <a:ea typeface="ＭＳ Ｐゴシック" pitchFamily="34" charset="-128"/>
              </a:rPr>
              <a:t>: </a:t>
            </a:r>
            <a:r>
              <a:rPr lang="fr-FR" sz="3600" dirty="0" err="1" smtClean="0">
                <a:ea typeface="ＭＳ Ｐゴシック" pitchFamily="34" charset="-128"/>
              </a:rPr>
              <a:t>c</a:t>
            </a:r>
            <a:r>
              <a:rPr lang="fr-FR" sz="3600" dirty="0" err="1" smtClean="0">
                <a:ea typeface="ＭＳ Ｐゴシック" pitchFamily="34" charset="-128"/>
              </a:rPr>
              <a:t>ambio</a:t>
            </a:r>
            <a:r>
              <a:rPr lang="fr-FR" sz="3600" dirty="0" smtClean="0">
                <a:ea typeface="ＭＳ Ｐゴシック" pitchFamily="34" charset="-128"/>
              </a:rPr>
              <a:t> </a:t>
            </a:r>
            <a:r>
              <a:rPr lang="fr-FR" sz="3600" dirty="0" smtClean="0">
                <a:ea typeface="ＭＳ Ｐゴシック" pitchFamily="34" charset="-128"/>
              </a:rPr>
              <a:t>de IP/r a ETR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0440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 smtClean="0">
                <a:solidFill>
                  <a:srgbClr val="333399"/>
                </a:solidFill>
                <a:latin typeface="Cambria" pitchFamily="18" charset="0"/>
              </a:rPr>
              <a:t>ETRASWITCH</a:t>
            </a:r>
            <a:endParaRPr lang="en-GB" sz="1200" b="1" i="1" dirty="0">
              <a:solidFill>
                <a:srgbClr val="333399"/>
              </a:solidFill>
              <a:latin typeface="Cambria" pitchFamily="18" charset="0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3733800" y="6553200"/>
            <a:ext cx="5410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US" sz="1200" i="1" dirty="0" smtClean="0">
                <a:solidFill>
                  <a:srgbClr val="C00000"/>
                </a:solidFill>
                <a:ea typeface="ＭＳ Ｐゴシック" pitchFamily="34" charset="-128"/>
              </a:rPr>
              <a:t>Echeverria P. PLOS One 2014;9:e84676</a:t>
            </a:r>
            <a:endParaRPr lang="en-GB" sz="1200" i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4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5299</TotalTime>
  <Words>536</Words>
  <Application>Microsoft Office PowerPoint</Application>
  <PresentationFormat>Affichage à l'écran (4:3)</PresentationFormat>
  <Paragraphs>174</Paragraphs>
  <Slides>6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ARV_trials_2014</vt:lpstr>
      <vt:lpstr>Switch de IP/R a ETR</vt:lpstr>
      <vt:lpstr>Estudio Etraswitch: cambio de IP/r a ETR</vt:lpstr>
      <vt:lpstr>Diapositive 3</vt:lpstr>
      <vt:lpstr>Estudio Etraswitch: cambio de IP/r a ETR</vt:lpstr>
      <vt:lpstr>Diapositive 5</vt:lpstr>
      <vt:lpstr>Estudio Etraswitch: cambio de IP/r a ETR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2014</dc:title>
  <dc:creator>www.arv-trial.com</dc:creator>
  <cp:lastModifiedBy>Pilouk</cp:lastModifiedBy>
  <cp:revision>47</cp:revision>
  <dcterms:created xsi:type="dcterms:W3CDTF">2014-11-21T07:46:40Z</dcterms:created>
  <dcterms:modified xsi:type="dcterms:W3CDTF">2015-11-30T09:10:55Z</dcterms:modified>
</cp:coreProperties>
</file>