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57" r:id="rId3"/>
    <p:sldId id="258" r:id="rId4"/>
    <p:sldId id="267" r:id="rId5"/>
    <p:sldId id="259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ction sans titre" id="{DA8513AD-3E7B-444E-B943-49EF11AFC989}">
          <p14:sldIdLst>
            <p14:sldId id="264"/>
            <p14:sldId id="257"/>
            <p14:sldId id="258"/>
            <p14:sldId id="267"/>
            <p14:sldId id="259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Utilisateur de Microsoft Office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66"/>
    <a:srgbClr val="333399"/>
    <a:srgbClr val="CC3300"/>
    <a:srgbClr val="DDDDDD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857" autoAdjust="0"/>
  </p:normalViewPr>
  <p:slideViewPr>
    <p:cSldViewPr snapToGrid="0" snapToObjects="1">
      <p:cViewPr varScale="1">
        <p:scale>
          <a:sx n="104" d="100"/>
          <a:sy n="104" d="100"/>
        </p:scale>
        <p:origin x="1806" y="102"/>
      </p:cViewPr>
      <p:guideLst>
        <p:guide orient="horz" pos="89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23/01/2017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574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0F30-CB28-448F-883B-3C6709959F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55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71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7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b="1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‹N°›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4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420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6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a E/C/F/TAF + DRV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>
                <a:latin typeface="Calibri" pitchFamily="34" charset="0"/>
                <a:ea typeface="ＭＳ Ｐゴシック" pitchFamily="34" charset="-128"/>
              </a:rPr>
              <a:t>Estudio GS-US-292-0119</a:t>
            </a:r>
            <a:endParaRPr lang="es-ES" sz="2800" b="1">
              <a:latin typeface="Calibri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7012125" y="1937943"/>
            <a:ext cx="0" cy="243700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929905" y="3562350"/>
            <a:ext cx="612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527304" y="303847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511429" y="3048000"/>
            <a:ext cx="467999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519366" y="4029075"/>
            <a:ext cx="467999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990335" y="2569229"/>
            <a:ext cx="3826778" cy="8244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E/C/F/TAF + DRV 800 mg QD</a:t>
            </a:r>
            <a:endParaRPr lang="en-US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4355159" y="2673350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89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4340636" y="4067175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46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990334" y="3557588"/>
            <a:ext cx="2021791" cy="82391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1600" b="1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Régimen basal</a:t>
            </a:r>
            <a:endParaRPr lang="es-ES" sz="1600" b="1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 err="1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fr-FR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90935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35052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Randomización*</a:t>
            </a:r>
            <a:endParaRPr lang="es-ES" sz="1400" b="1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2: 1</a:t>
            </a:r>
            <a:endParaRPr lang="es-ES" sz="1400" b="1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</a:rPr>
              <a:t>Etiqueta abierta</a:t>
            </a:r>
            <a:endParaRPr lang="es-ES" sz="14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5034566"/>
            <a:ext cx="9066213" cy="117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  <a:endParaRPr lang="es-ES" sz="28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>
                <a:solidFill>
                  <a:srgbClr val="000066"/>
                </a:solidFill>
              </a:rPr>
              <a:t>Endpoint primario: proporción de pacientes con exito teraputico (CV &lt; 50 c/mL) </a:t>
            </a:r>
            <a:br>
              <a:rPr lang="es-ES">
                <a:solidFill>
                  <a:srgbClr val="000066"/>
                </a:solidFill>
              </a:rPr>
            </a:br>
            <a:r>
              <a:rPr lang="es-ES">
                <a:solidFill>
                  <a:srgbClr val="000066"/>
                </a:solidFill>
              </a:rPr>
              <a:t>a S24, ITT, FDA snapshot: no inferioridad de E/C/F/TAF con margen inferior de 12%, (IC 95% a 2 colas)</a:t>
            </a:r>
            <a:endParaRPr lang="es-ES">
              <a:solidFill>
                <a:srgbClr val="92D050"/>
              </a:solidFill>
            </a:endParaRP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Huhn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GD, JAIDS 2017, in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press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86409" y="2446335"/>
            <a:ext cx="3851996" cy="2247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≥ 18 años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≥ 4 meses con CV &lt; 50 c/</a:t>
            </a:r>
            <a:r>
              <a:rPr lang="es-ES" sz="1400" b="1" dirty="0" err="1">
                <a:solidFill>
                  <a:srgbClr val="000066"/>
                </a:solidFill>
                <a:latin typeface="Calibri" pitchFamily="34" charset="0"/>
              </a:rPr>
              <a:t>mL</a:t>
            </a:r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br>
              <a:rPr lang="es-ES" sz="14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en tratamiento con DRV/r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≥ 2 fallos previos + ≥ 2 resistencias de clase</a:t>
            </a:r>
            <a:br>
              <a:rPr lang="es-ES" sz="14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por genotipo histórico (≤ 3 TAMS </a:t>
            </a:r>
            <a:r>
              <a:rPr lang="es-ES" sz="1400" b="1" u="sng" dirty="0">
                <a:solidFill>
                  <a:srgbClr val="000066"/>
                </a:solidFill>
                <a:latin typeface="Calibri" pitchFamily="34" charset="0"/>
              </a:rPr>
              <a:t>+</a:t>
            </a:r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 K65R)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No Q151M, T69ins, o mutaciones para DRV 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Genotipo histórico sin INSTI-R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INSTI-</a:t>
            </a:r>
            <a:r>
              <a:rPr lang="es-ES" sz="1400" b="1" dirty="0" err="1">
                <a:solidFill>
                  <a:srgbClr val="000066"/>
                </a:solidFill>
                <a:latin typeface="Calibri" pitchFamily="34" charset="0"/>
              </a:rPr>
              <a:t>naïve</a:t>
            </a:r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 o suprimido con INSTI </a:t>
            </a:r>
          </a:p>
          <a:p>
            <a:pPr algn="ctr" defTabSz="914400"/>
            <a:r>
              <a:rPr lang="es-ES" sz="1400" b="1" dirty="0" err="1">
                <a:solidFill>
                  <a:srgbClr val="000066"/>
                </a:solidFill>
                <a:latin typeface="Calibri" pitchFamily="34" charset="0"/>
              </a:rPr>
              <a:t>eGFR</a:t>
            </a:r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s-ES" sz="14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 50 </a:t>
            </a:r>
            <a:r>
              <a:rPr lang="es-ES" sz="1400" b="1" dirty="0" err="1">
                <a:solidFill>
                  <a:srgbClr val="000066"/>
                </a:solidFill>
                <a:latin typeface="Calibri" pitchFamily="34" charset="0"/>
              </a:rPr>
              <a:t>mL</a:t>
            </a:r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/min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69303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50850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S144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806953" y="1937943"/>
            <a:ext cx="0" cy="243700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5033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GS-US-292-0119: switch a E/C/F/TAF + DRV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GS-US-292-0119</a:t>
            </a:r>
          </a:p>
        </p:txBody>
      </p:sp>
      <p:sp>
        <p:nvSpPr>
          <p:cNvPr id="23" name="Line 172"/>
          <p:cNvSpPr>
            <a:spLocks noChangeShapeType="1"/>
          </p:cNvSpPr>
          <p:nvPr/>
        </p:nvSpPr>
        <p:spPr bwMode="auto">
          <a:xfrm>
            <a:off x="6035709" y="1980583"/>
            <a:ext cx="0" cy="239436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" name="Oval 109"/>
          <p:cNvSpPr>
            <a:spLocks noChangeArrowheads="1"/>
          </p:cNvSpPr>
          <p:nvPr/>
        </p:nvSpPr>
        <p:spPr bwMode="auto">
          <a:xfrm>
            <a:off x="5716622" y="144083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012125" y="3554155"/>
            <a:ext cx="1804988" cy="8244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E/C/F/TAF + DRV 800 mg QD</a:t>
            </a:r>
            <a:endParaRPr lang="en-US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603057" y="1238250"/>
            <a:ext cx="6285053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 basales y disposición a S48</a:t>
            </a:r>
            <a:endParaRPr lang="es-ES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23260"/>
              </p:ext>
            </p:extLst>
          </p:nvPr>
        </p:nvGraphicFramePr>
        <p:xfrm>
          <a:off x="383371" y="1543792"/>
          <a:ext cx="8575792" cy="5029200"/>
        </p:xfrm>
        <a:graphic>
          <a:graphicData uri="http://schemas.openxmlformats.org/drawingml/2006/table">
            <a:tbl>
              <a:tblPr/>
              <a:tblGrid>
                <a:gridCol w="3915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5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E/C/F/TAF + DRV, N = 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Régimen basal, N = 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Mediana edad, años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s-ES" sz="12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eGFR (Cockroft-Gault), mL/min,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Régimen basal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Número de comprimidos/día mediana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≥ 6 comprimidos/día,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Al menos dosis dos veces/día,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 / ABC / Otros </a:t>
                      </a:r>
                      <a:r>
                        <a:rPr kumimoji="0" lang="es-ES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NRTIs</a:t>
                      </a: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  <a:b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40</a:t>
                      </a:r>
                      <a:b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61 / 11 / 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  <a:b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</a:t>
                      </a:r>
                      <a:b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54 /11 / 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4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Resistencia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2-clases / 3-clases,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M184V/I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K65R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TAMs (≥ 3 TAMs)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NNRTI-R / PI-R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GSS al ingreso al estudio, media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70 / 26</a:t>
                      </a:r>
                      <a:b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85</a:t>
                      </a:r>
                      <a:b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</a:t>
                      </a:r>
                      <a:b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43.8 (16.8)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89 / 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74 / 20</a:t>
                      </a:r>
                      <a:b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39.1 (17.4)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87 / 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antes de S24,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Pérdida de eficacia / evento adverso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(2.2%)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(10.9%)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Huhn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GD, JAIDS 2017, in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press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0800" y="44450"/>
            <a:ext cx="905033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dirty="0" err="1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GS-US-292-0119: switch a E/C/F/TAF + DRV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GS-US-292-0119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>
          <a:xfrm>
            <a:off x="539688" y="1137366"/>
            <a:ext cx="8061779" cy="346766"/>
          </a:xfrm>
        </p:spPr>
        <p:txBody>
          <a:bodyPr/>
          <a:lstStyle/>
          <a:p>
            <a:pPr algn="ctr"/>
            <a:r>
              <a:rPr lang="es-ES" altLang="en-US" sz="2400" dirty="0" err="1">
                <a:solidFill>
                  <a:srgbClr val="CC3300"/>
                </a:solidFill>
              </a:rPr>
              <a:t>Subestudio</a:t>
            </a:r>
            <a:r>
              <a:rPr lang="es-ES" altLang="en-US" sz="2400" dirty="0">
                <a:solidFill>
                  <a:srgbClr val="CC3300"/>
                </a:solidFill>
              </a:rPr>
              <a:t> de farmacocinética, resultados (N = 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2" y="1695588"/>
            <a:ext cx="8616865" cy="424774"/>
          </a:xfrm>
        </p:spPr>
        <p:txBody>
          <a:bodyPr/>
          <a:lstStyle/>
          <a:p>
            <a:r>
              <a:rPr lang="es-ES" b="1">
                <a:latin typeface="+mj-lt"/>
              </a:rPr>
              <a:t>Dosis una vez al día de E/C/F/TAF (150/150/200/10 mg) + DRV 800 mg</a:t>
            </a:r>
            <a:endParaRPr lang="es-ES" b="1">
              <a:latin typeface="+mj-lt"/>
            </a:endParaRPr>
          </a:p>
          <a:p>
            <a:pPr lvl="1"/>
            <a:endParaRPr lang="es-ES" sz="2000" b="1">
              <a:solidFill>
                <a:srgbClr val="CC3300"/>
              </a:solidFill>
              <a:latin typeface="+mj-lt"/>
            </a:endParaRPr>
          </a:p>
          <a:p>
            <a:pPr lvl="1"/>
            <a:endParaRPr lang="es-ES" sz="2000" b="1">
              <a:solidFill>
                <a:srgbClr val="CC3300"/>
              </a:solidFill>
              <a:latin typeface="+mj-lt"/>
            </a:endParaRPr>
          </a:p>
          <a:p>
            <a:pPr lvl="1"/>
            <a:endParaRPr lang="es-ES" sz="2000" b="1">
              <a:solidFill>
                <a:srgbClr val="CC3300"/>
              </a:solidFill>
              <a:latin typeface="+mj-lt"/>
            </a:endParaRPr>
          </a:p>
          <a:p>
            <a:pPr lvl="1"/>
            <a:endParaRPr lang="es-ES" sz="2000" b="1">
              <a:solidFill>
                <a:srgbClr val="CC3300"/>
              </a:solidFill>
              <a:latin typeface="+mj-lt"/>
            </a:endParaRPr>
          </a:p>
          <a:p>
            <a:pPr lvl="1"/>
            <a:endParaRPr lang="es-ES" sz="2000" b="1">
              <a:solidFill>
                <a:srgbClr val="CC3300"/>
              </a:solidFill>
              <a:latin typeface="+mj-lt"/>
            </a:endParaRPr>
          </a:p>
          <a:p>
            <a:pPr lvl="1"/>
            <a:endParaRPr lang="es-ES" sz="2000" b="1">
              <a:solidFill>
                <a:srgbClr val="CC3300"/>
              </a:solidFill>
              <a:latin typeface="+mj-lt"/>
            </a:endParaRPr>
          </a:p>
          <a:p>
            <a:pPr marL="273050" lvl="1" indent="0">
              <a:buNone/>
            </a:pPr>
            <a:endParaRPr lang="es-ES" sz="2000" b="1">
              <a:solidFill>
                <a:srgbClr val="CC3300"/>
              </a:solidFill>
              <a:latin typeface="+mj-lt"/>
            </a:endParaRPr>
          </a:p>
          <a:p>
            <a:endParaRPr lang="es-ES" b="1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688" y="4313814"/>
            <a:ext cx="8234857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defTabSz="914400" eaLnBrk="0" hangingPunct="0">
              <a:spcBef>
                <a:spcPct val="20000"/>
              </a:spcBef>
              <a:buClr>
                <a:srgbClr val="C00000"/>
              </a:buClr>
              <a:buFontTx/>
              <a:buChar char="–"/>
            </a:pPr>
            <a:r>
              <a:rPr lang="es-ES" sz="1600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EVG </a:t>
            </a:r>
            <a:r>
              <a:rPr lang="es-ES" sz="1600" kern="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C</a:t>
            </a:r>
            <a:r>
              <a:rPr lang="es-ES" sz="1600" kern="0" baseline="-2500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valle</a:t>
            </a:r>
            <a:r>
              <a:rPr lang="es-ES" sz="1600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 &gt; 10-veces sobre la IC</a:t>
            </a:r>
            <a:r>
              <a:rPr lang="es-ES" sz="1600" kern="0" baseline="-2500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95</a:t>
            </a:r>
            <a:r>
              <a:rPr lang="es-ES" sz="1600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 (45 </a:t>
            </a:r>
            <a:r>
              <a:rPr lang="es-ES" sz="1600" kern="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ng</a:t>
            </a:r>
            <a:r>
              <a:rPr lang="es-ES" sz="1600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/</a:t>
            </a:r>
            <a:r>
              <a:rPr lang="es-ES" sz="1600" kern="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mL</a:t>
            </a:r>
            <a:r>
              <a:rPr lang="es-ES" sz="1600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) 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00000"/>
              </a:buClr>
              <a:buFontTx/>
              <a:buChar char="–"/>
            </a:pPr>
            <a:r>
              <a:rPr lang="es-ES" sz="1600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DRV </a:t>
            </a:r>
            <a:r>
              <a:rPr lang="es-ES" sz="1600" kern="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C</a:t>
            </a:r>
            <a:r>
              <a:rPr lang="es-ES" sz="1600" kern="0" baseline="-2500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valleh</a:t>
            </a:r>
            <a:r>
              <a:rPr lang="es-ES" sz="1600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 &gt; 22-veces sobre la EC</a:t>
            </a:r>
            <a:r>
              <a:rPr lang="es-ES" sz="1600" kern="0" baseline="-2500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50</a:t>
            </a:r>
            <a:r>
              <a:rPr lang="es-ES" sz="1600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 (55 </a:t>
            </a:r>
            <a:r>
              <a:rPr lang="es-ES" sz="1600" kern="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ng</a:t>
            </a:r>
            <a:r>
              <a:rPr lang="es-ES" sz="1600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/</a:t>
            </a:r>
            <a:r>
              <a:rPr lang="es-ES" sz="1600" kern="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mL</a:t>
            </a:r>
            <a:r>
              <a:rPr lang="es-ES" sz="1600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)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00000"/>
              </a:buClr>
              <a:buFontTx/>
              <a:buChar char="–"/>
            </a:pPr>
            <a:r>
              <a:rPr lang="es-ES" sz="1600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Niveles de TAF en rango de eficacia demostrado en estudios </a:t>
            </a:r>
            <a:r>
              <a:rPr lang="es-ES" sz="1600" kern="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pivotales</a:t>
            </a:r>
            <a:r>
              <a:rPr lang="es-ES" sz="1600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 de fase 3 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00000"/>
              </a:buClr>
              <a:buFontTx/>
              <a:buChar char="–"/>
            </a:pPr>
            <a:r>
              <a:rPr lang="es-ES" sz="1600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La exposición a COBI se asoció con robusto realce farmacológico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00000"/>
              </a:buClr>
              <a:buFontTx/>
              <a:buChar char="–"/>
            </a:pPr>
            <a:r>
              <a:rPr lang="es-ES" sz="1600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La exposición a TFV (media [%CV] AUC 367 [33] </a:t>
            </a:r>
            <a:r>
              <a:rPr lang="es-ES" sz="1600" kern="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ng</a:t>
            </a:r>
            <a:r>
              <a:rPr lang="es-ES" sz="1600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*h/</a:t>
            </a:r>
            <a:r>
              <a:rPr lang="es-ES" sz="1600" kern="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mL</a:t>
            </a:r>
            <a:r>
              <a:rPr lang="es-ES" sz="1600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) marcadamente menor a la observada con regímenes conteniendo TDF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Huhn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GD, JAIDS 2017, in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press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50800" y="44450"/>
            <a:ext cx="90503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dirty="0" err="1">
                <a:solidFill>
                  <a:srgbClr val="333399"/>
                </a:solidFill>
                <a:ea typeface="ＭＳ Ｐゴシック" pitchFamily="34" charset="-128"/>
              </a:rPr>
              <a:t>Estudio</a:t>
            </a:r>
            <a:r>
              <a:rPr lang="en-GB" sz="3200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3200" dirty="0">
                <a:solidFill>
                  <a:srgbClr val="333399"/>
                </a:solidFill>
                <a:ea typeface="ＭＳ Ｐゴシック" pitchFamily="34" charset="-128"/>
              </a:rPr>
              <a:t>GS-US-292-0119: switch a E/C/F/TAF + DRV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GS-US-292-0119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537685"/>
              </p:ext>
            </p:extLst>
          </p:nvPr>
        </p:nvGraphicFramePr>
        <p:xfrm>
          <a:off x="975204" y="2268138"/>
          <a:ext cx="7193591" cy="1858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895">
                  <a:extLst>
                    <a:ext uri="{9D8B030D-6E8A-4147-A177-3AD203B41FA5}">
                      <a16:colId xmlns:a16="http://schemas.microsoft.com/office/drawing/2014/main" val="1357006649"/>
                    </a:ext>
                  </a:extLst>
                </a:gridCol>
                <a:gridCol w="1694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Media (% CV)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ASC</a:t>
                      </a:r>
                    </a:p>
                    <a:p>
                      <a:pPr algn="ctr"/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(</a:t>
                      </a:r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ng</a:t>
                      </a: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*h/</a:t>
                      </a:r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mL</a:t>
                      </a: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C</a:t>
                      </a:r>
                      <a:r>
                        <a:rPr lang="fr-FR" sz="1600" baseline="-250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max</a:t>
                      </a:r>
                      <a:endParaRPr lang="fr-FR" sz="1600" baseline="-25000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(</a:t>
                      </a:r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ng</a:t>
                      </a: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/</a:t>
                      </a:r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mL</a:t>
                      </a: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C</a:t>
                      </a:r>
                      <a:r>
                        <a:rPr lang="fr-FR" sz="1600" baseline="-250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though</a:t>
                      </a:r>
                      <a:endParaRPr lang="fr-FR" sz="1600" baseline="-25000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(</a:t>
                      </a:r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ng</a:t>
                      </a: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/</a:t>
                      </a:r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mL</a:t>
                      </a: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95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EVG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26 400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 (44)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2 180 (35)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464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 (79)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DRV</a:t>
                      </a:r>
                      <a:endParaRPr lang="en-US" sz="1400" b="1" baseline="30000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76 500 (43)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6 670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(25)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1 250 (99)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TAF</a:t>
                      </a:r>
                      <a:endParaRPr lang="en-US" sz="1400" b="1" baseline="30000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89,9 (45)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98,1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(58)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NA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COBI</a:t>
                      </a:r>
                      <a:endParaRPr lang="en-US" sz="1400" b="1" baseline="30000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7 900 (43)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997 (30)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36 (129)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70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utoShape 165"/>
          <p:cNvSpPr>
            <a:spLocks noChangeArrowheads="1"/>
          </p:cNvSpPr>
          <p:nvPr/>
        </p:nvSpPr>
        <p:spPr bwMode="auto">
          <a:xfrm>
            <a:off x="164341" y="1967603"/>
            <a:ext cx="3420000" cy="40322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US" sz="2800">
              <a:solidFill>
                <a:srgbClr val="000066"/>
              </a:solidFill>
            </a:endParaRPr>
          </a:p>
        </p:txBody>
      </p:sp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136546" y="1552575"/>
            <a:ext cx="3761196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9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CV &lt; 50 c/mL (ITT, snapshot)</a:t>
            </a:r>
          </a:p>
        </p:txBody>
      </p:sp>
      <p:sp>
        <p:nvSpPr>
          <p:cNvPr id="11266" name="Rectangle 36"/>
          <p:cNvSpPr>
            <a:spLocks noChangeArrowheads="1"/>
          </p:cNvSpPr>
          <p:nvPr/>
        </p:nvSpPr>
        <p:spPr bwMode="auto">
          <a:xfrm>
            <a:off x="1931002" y="2092265"/>
            <a:ext cx="207963" cy="206375"/>
          </a:xfrm>
          <a:prstGeom prst="rect">
            <a:avLst/>
          </a:prstGeom>
          <a:solidFill>
            <a:srgbClr val="000066"/>
          </a:solidFill>
          <a:ln w="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67" name="Rectangle 37"/>
          <p:cNvSpPr>
            <a:spLocks noChangeArrowheads="1"/>
          </p:cNvSpPr>
          <p:nvPr/>
        </p:nvSpPr>
        <p:spPr bwMode="auto">
          <a:xfrm>
            <a:off x="323512" y="2077978"/>
            <a:ext cx="209550" cy="209550"/>
          </a:xfrm>
          <a:prstGeom prst="rect">
            <a:avLst/>
          </a:prstGeom>
          <a:solidFill>
            <a:srgbClr val="00B0F0"/>
          </a:solidFill>
          <a:ln w="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68" name="ZoneTexte 56"/>
          <p:cNvSpPr txBox="1">
            <a:spLocks noChangeArrowheads="1"/>
          </p:cNvSpPr>
          <p:nvPr/>
        </p:nvSpPr>
        <p:spPr bwMode="auto">
          <a:xfrm>
            <a:off x="2181664" y="2028765"/>
            <a:ext cx="12640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Régimen</a:t>
            </a:r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basal</a:t>
            </a:r>
          </a:p>
        </p:txBody>
      </p:sp>
      <p:sp>
        <p:nvSpPr>
          <p:cNvPr id="11269" name="ZoneTexte 56"/>
          <p:cNvSpPr txBox="1">
            <a:spLocks noChangeArrowheads="1"/>
          </p:cNvSpPr>
          <p:nvPr/>
        </p:nvSpPr>
        <p:spPr bwMode="auto">
          <a:xfrm>
            <a:off x="455412" y="2013466"/>
            <a:ext cx="1467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E/C/F/TAF + DRV</a:t>
            </a:r>
          </a:p>
        </p:txBody>
      </p: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457364" y="1491646"/>
            <a:ext cx="4096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Resultados virológicos a S48</a:t>
            </a:r>
            <a:endParaRPr lang="es-ES" sz="2000" b="1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637348" y="1238250"/>
            <a:ext cx="590550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Resultados de eficacia y seguridad</a:t>
            </a:r>
            <a:endParaRPr lang="es-ES" sz="28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01626"/>
              </p:ext>
            </p:extLst>
          </p:nvPr>
        </p:nvGraphicFramePr>
        <p:xfrm>
          <a:off x="3704905" y="1920364"/>
          <a:ext cx="5396232" cy="1717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6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142">
                <a:tc>
                  <a:txBody>
                    <a:bodyPr/>
                    <a:lstStyle/>
                    <a:p>
                      <a:endParaRPr lang="es-ES" sz="14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>
                          <a:solidFill>
                            <a:schemeClr val="bg1"/>
                          </a:solidFill>
                          <a:latin typeface="+mj-lt"/>
                        </a:rPr>
                        <a:t>E/C/F/TAF + DRV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>
                          <a:solidFill>
                            <a:schemeClr val="bg1"/>
                          </a:solidFill>
                          <a:latin typeface="+mj-lt"/>
                        </a:rPr>
                        <a:t>Régimen basal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585">
                <a:tc>
                  <a:txBody>
                    <a:bodyPr/>
                    <a:lstStyle/>
                    <a:p>
                      <a:r>
                        <a:rPr lang="es-ES" sz="1200" b="1" baseline="0" noProof="0">
                          <a:solidFill>
                            <a:srgbClr val="000066"/>
                          </a:solidFill>
                        </a:rPr>
                        <a:t>CV &lt; 20 c/mL</a:t>
                      </a:r>
                      <a:endParaRPr lang="es-E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90%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72% (p = 0.012)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088">
                <a:tc>
                  <a:txBody>
                    <a:bodyPr/>
                    <a:lstStyle/>
                    <a:p>
                      <a:r>
                        <a:rPr lang="es-ES" sz="1200" b="1" baseline="0" noProof="0">
                          <a:solidFill>
                            <a:srgbClr val="000066"/>
                          </a:solidFill>
                        </a:rPr>
                        <a:t>Emergencia de mutaciones de resistencia</a:t>
                      </a:r>
                      <a:endParaRPr lang="es-ES" sz="1200" b="1" baseline="300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M184V + K65R </a:t>
                      </a:r>
                      <a:r>
                        <a:rPr lang="es-ES" sz="1200" b="1" baseline="0" noProof="0" dirty="0">
                          <a:solidFill>
                            <a:srgbClr val="000066"/>
                          </a:solidFill>
                        </a:rPr>
                        <a:t>en </a:t>
                      </a:r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1 paciente con </a:t>
                      </a:r>
                      <a:r>
                        <a:rPr lang="es-ES" sz="1200" b="1" baseline="0" noProof="0" dirty="0">
                          <a:solidFill>
                            <a:srgbClr val="000066"/>
                          </a:solidFill>
                        </a:rPr>
                        <a:t>RAL + ETR + DRV/r con</a:t>
                      </a:r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  BL PI-R y NRTI-R (3 </a:t>
                      </a:r>
                      <a:r>
                        <a:rPr lang="es-ES" sz="1200" b="1" noProof="0" dirty="0" err="1">
                          <a:solidFill>
                            <a:srgbClr val="000066"/>
                          </a:solidFill>
                        </a:rPr>
                        <a:t>TAMs</a:t>
                      </a:r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) e</a:t>
                      </a:r>
                      <a:r>
                        <a:rPr lang="es-ES" sz="1200" b="1" baseline="0" noProof="0" dirty="0">
                          <a:solidFill>
                            <a:srgbClr val="000066"/>
                          </a:solidFill>
                        </a:rPr>
                        <a:t> historia de </a:t>
                      </a:r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TDF + FTC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699484"/>
              </p:ext>
            </p:extLst>
          </p:nvPr>
        </p:nvGraphicFramePr>
        <p:xfrm>
          <a:off x="3708224" y="4106777"/>
          <a:ext cx="5315703" cy="2491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4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816">
                <a:tc>
                  <a:txBody>
                    <a:bodyPr/>
                    <a:lstStyle/>
                    <a:p>
                      <a:endParaRPr lang="es-ES" sz="14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>
                          <a:solidFill>
                            <a:schemeClr val="bg1"/>
                          </a:solidFill>
                          <a:latin typeface="+mj-lt"/>
                        </a:rPr>
                        <a:t>E/C/F/TAF + DRV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>
                          <a:solidFill>
                            <a:schemeClr val="bg1"/>
                          </a:solidFill>
                          <a:latin typeface="+mj-lt"/>
                        </a:rPr>
                        <a:t>Régimen basal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57">
                <a:tc>
                  <a:txBody>
                    <a:bodyPr/>
                    <a:lstStyle/>
                    <a:p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EA relacionados a la droga</a:t>
                      </a:r>
                      <a:br>
                        <a:rPr lang="es-E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en estudio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57">
                <a:tc>
                  <a:txBody>
                    <a:bodyPr/>
                    <a:lstStyle/>
                    <a:p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EA que llevaron a discontinuación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57">
                <a:tc>
                  <a:txBody>
                    <a:bodyPr/>
                    <a:lstStyle/>
                    <a:p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EA</a:t>
                      </a:r>
                      <a:r>
                        <a:rPr lang="es-ES" sz="1200" b="1" baseline="0" noProof="0" dirty="0">
                          <a:solidFill>
                            <a:srgbClr val="000066"/>
                          </a:solidFill>
                        </a:rPr>
                        <a:t> grado</a:t>
                      </a:r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 3-4 relacionados </a:t>
                      </a:r>
                      <a:br>
                        <a:rPr lang="es-E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a la droga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57">
                <a:tc>
                  <a:txBody>
                    <a:bodyPr/>
                    <a:lstStyle/>
                    <a:p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EA serios relacionados</a:t>
                      </a:r>
                      <a:br>
                        <a:rPr lang="es-ES" sz="12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ES" sz="1200" b="1" baseline="0" noProof="0" dirty="0">
                          <a:solidFill>
                            <a:srgbClr val="000066"/>
                          </a:solidFill>
                        </a:rPr>
                        <a:t>a la droga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434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Anomalías</a:t>
                      </a:r>
                      <a:r>
                        <a:rPr lang="es-ES" sz="1200" b="1" baseline="0" noProof="0">
                          <a:solidFill>
                            <a:srgbClr val="000066"/>
                          </a:solidFill>
                        </a:rPr>
                        <a:t> de lab. grado</a:t>
                      </a:r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 3-4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5316305" y="3828807"/>
            <a:ext cx="2142002" cy="3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0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Seguridad, %</a:t>
            </a:r>
            <a:endParaRPr lang="es-ES" sz="2000" b="1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727" y="5986667"/>
            <a:ext cx="3075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0066"/>
                </a:solidFill>
              </a:rPr>
              <a:t>* 91% con dosis previa de  DRV/r 800 QD </a:t>
            </a:r>
            <a:br>
              <a:rPr lang="es-ES" sz="1200" dirty="0">
                <a:solidFill>
                  <a:srgbClr val="000066"/>
                </a:solidFill>
              </a:rPr>
            </a:br>
            <a:r>
              <a:rPr lang="es-ES" sz="1200" dirty="0">
                <a:solidFill>
                  <a:srgbClr val="000066"/>
                </a:solidFill>
              </a:rPr>
              <a:t>vs 100% con dosis previa de 600/100 BID </a:t>
            </a:r>
          </a:p>
        </p:txBody>
      </p:sp>
      <p:sp>
        <p:nvSpPr>
          <p:cNvPr id="52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Huhn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GD, JAIDS 2017, in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press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50338" cy="1106488"/>
          </a:xfrm>
        </p:spPr>
        <p:txBody>
          <a:bodyPr/>
          <a:lstStyle/>
          <a:p>
            <a:r>
              <a:rPr lang="en-GB" sz="2800" dirty="0" err="1">
                <a:ea typeface="ＭＳ Ｐゴシック" pitchFamily="34" charset="-128"/>
              </a:rPr>
              <a:t>Estudio</a:t>
            </a:r>
            <a:r>
              <a:rPr lang="en-GB" sz="2800" dirty="0">
                <a:ea typeface="ＭＳ Ｐゴシック" pitchFamily="34" charset="-128"/>
              </a:rPr>
              <a:t> GS-US-292-0119: switch a E/C/F/TAF + DRV</a:t>
            </a:r>
            <a:endParaRPr lang="en-GB" dirty="0"/>
          </a:p>
        </p:txBody>
      </p:sp>
      <p:sp>
        <p:nvSpPr>
          <p:cNvPr id="54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GS-US-292-0119</a:t>
            </a:r>
          </a:p>
        </p:txBody>
      </p:sp>
      <p:grpSp>
        <p:nvGrpSpPr>
          <p:cNvPr id="55" name="Grouper 3"/>
          <p:cNvGrpSpPr/>
          <p:nvPr/>
        </p:nvGrpSpPr>
        <p:grpSpPr>
          <a:xfrm>
            <a:off x="367861" y="2379374"/>
            <a:ext cx="3112957" cy="3607293"/>
            <a:chOff x="367861" y="2379374"/>
            <a:chExt cx="3112957" cy="3945513"/>
          </a:xfrm>
        </p:grpSpPr>
        <p:sp>
          <p:nvSpPr>
            <p:cNvPr id="56" name="Freeform 25"/>
            <p:cNvSpPr>
              <a:spLocks noEditPoints="1"/>
            </p:cNvSpPr>
            <p:nvPr/>
          </p:nvSpPr>
          <p:spPr bwMode="auto">
            <a:xfrm>
              <a:off x="681038" y="5556196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" name="Rectangle 8"/>
            <p:cNvSpPr>
              <a:spLocks noChangeArrowheads="1"/>
            </p:cNvSpPr>
            <p:nvPr/>
          </p:nvSpPr>
          <p:spPr bwMode="auto">
            <a:xfrm>
              <a:off x="2220913" y="5592708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8" name="ZoneTexte 9"/>
            <p:cNvSpPr txBox="1">
              <a:spLocks noChangeArrowheads="1"/>
            </p:cNvSpPr>
            <p:nvPr/>
          </p:nvSpPr>
          <p:spPr bwMode="auto">
            <a:xfrm>
              <a:off x="482517" y="5584771"/>
              <a:ext cx="1455847" cy="572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(IC 95%)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5,3 (- 3.4 ; 17.4)</a:t>
              </a:r>
              <a:endParaRPr lang="fr-FR" sz="1400" b="1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59" name="Rectangle 46"/>
            <p:cNvSpPr>
              <a:spLocks noChangeArrowheads="1"/>
            </p:cNvSpPr>
            <p:nvPr/>
          </p:nvSpPr>
          <p:spPr bwMode="auto">
            <a:xfrm>
              <a:off x="552039" y="5440307"/>
              <a:ext cx="84960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60" name="Rectangle 51"/>
            <p:cNvSpPr>
              <a:spLocks noChangeArrowheads="1"/>
            </p:cNvSpPr>
            <p:nvPr/>
          </p:nvSpPr>
          <p:spPr bwMode="auto">
            <a:xfrm>
              <a:off x="367861" y="2836808"/>
              <a:ext cx="254878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61" name="Rectangle 42"/>
            <p:cNvSpPr>
              <a:spLocks noChangeArrowheads="1"/>
            </p:cNvSpPr>
            <p:nvPr/>
          </p:nvSpPr>
          <p:spPr bwMode="auto">
            <a:xfrm>
              <a:off x="1066590" y="2786556"/>
              <a:ext cx="222818" cy="235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97 </a:t>
              </a:r>
            </a:p>
          </p:txBody>
        </p:sp>
        <p:sp>
          <p:nvSpPr>
            <p:cNvPr id="62" name="Rectangle 44"/>
            <p:cNvSpPr>
              <a:spLocks noChangeArrowheads="1"/>
            </p:cNvSpPr>
            <p:nvPr/>
          </p:nvSpPr>
          <p:spPr bwMode="auto">
            <a:xfrm>
              <a:off x="1622575" y="2984246"/>
              <a:ext cx="182742" cy="235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91</a:t>
              </a:r>
            </a:p>
          </p:txBody>
        </p:sp>
        <p:sp>
          <p:nvSpPr>
            <p:cNvPr id="63" name="Rectangle 47"/>
            <p:cNvSpPr>
              <a:spLocks noChangeArrowheads="1"/>
            </p:cNvSpPr>
            <p:nvPr/>
          </p:nvSpPr>
          <p:spPr bwMode="auto">
            <a:xfrm>
              <a:off x="460348" y="4948184"/>
              <a:ext cx="169918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64" name="Rectangle 48"/>
            <p:cNvSpPr>
              <a:spLocks noChangeArrowheads="1"/>
            </p:cNvSpPr>
            <p:nvPr/>
          </p:nvSpPr>
          <p:spPr bwMode="auto">
            <a:xfrm>
              <a:off x="460348" y="4421134"/>
              <a:ext cx="169918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65" name="Rectangle 49"/>
            <p:cNvSpPr>
              <a:spLocks noChangeArrowheads="1"/>
            </p:cNvSpPr>
            <p:nvPr/>
          </p:nvSpPr>
          <p:spPr bwMode="auto">
            <a:xfrm>
              <a:off x="460348" y="3892496"/>
              <a:ext cx="169918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66" name="Rectangle 50"/>
            <p:cNvSpPr>
              <a:spLocks noChangeArrowheads="1"/>
            </p:cNvSpPr>
            <p:nvPr/>
          </p:nvSpPr>
          <p:spPr bwMode="auto">
            <a:xfrm>
              <a:off x="460348" y="3365446"/>
              <a:ext cx="169918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67" name="ZoneTexte 52"/>
            <p:cNvSpPr txBox="1">
              <a:spLocks noChangeArrowheads="1"/>
            </p:cNvSpPr>
            <p:nvPr/>
          </p:nvSpPr>
          <p:spPr bwMode="auto">
            <a:xfrm>
              <a:off x="523239" y="2548741"/>
              <a:ext cx="3671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68" name="Connecteur droit 67"/>
            <p:cNvCxnSpPr/>
            <p:nvPr/>
          </p:nvCxnSpPr>
          <p:spPr bwMode="auto">
            <a:xfrm>
              <a:off x="720725" y="2903484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Connecteur droit 68"/>
            <p:cNvCxnSpPr/>
            <p:nvPr/>
          </p:nvCxnSpPr>
          <p:spPr bwMode="auto">
            <a:xfrm>
              <a:off x="650875" y="3489271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Connecteur droit 69"/>
            <p:cNvCxnSpPr/>
            <p:nvPr/>
          </p:nvCxnSpPr>
          <p:spPr bwMode="auto">
            <a:xfrm>
              <a:off x="652463" y="400044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 bwMode="auto">
            <a:xfrm>
              <a:off x="654050" y="450844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 bwMode="auto">
            <a:xfrm>
              <a:off x="641350" y="504184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 bwMode="auto">
            <a:xfrm>
              <a:off x="643255" y="2921581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 bwMode="auto">
            <a:xfrm>
              <a:off x="659492" y="5551434"/>
              <a:ext cx="2728233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Rectangle 42"/>
            <p:cNvSpPr>
              <a:spLocks noChangeArrowheads="1"/>
            </p:cNvSpPr>
            <p:nvPr/>
          </p:nvSpPr>
          <p:spPr bwMode="auto">
            <a:xfrm>
              <a:off x="2282532" y="2871005"/>
              <a:ext cx="352661" cy="235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94 * </a:t>
              </a: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2856634" y="3298198"/>
              <a:ext cx="182742" cy="235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76</a:t>
              </a:r>
            </a:p>
          </p:txBody>
        </p:sp>
        <p:sp>
          <p:nvSpPr>
            <p:cNvPr id="78" name="ZoneTexte 9"/>
            <p:cNvSpPr txBox="1">
              <a:spLocks noChangeArrowheads="1"/>
            </p:cNvSpPr>
            <p:nvPr/>
          </p:nvSpPr>
          <p:spPr bwMode="auto">
            <a:xfrm>
              <a:off x="1984896" y="5592709"/>
              <a:ext cx="1495922" cy="732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80"/>
                </a:lnSpc>
              </a:pPr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(IC 95%)</a:t>
              </a:r>
            </a:p>
            <a:p>
              <a:pPr algn="ctr">
                <a:lnSpc>
                  <a:spcPts val="1480"/>
                </a:lnSpc>
              </a:pPr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18,3  (3.5 ; 33.0)</a:t>
              </a:r>
            </a:p>
            <a:p>
              <a:pPr algn="ctr">
                <a:lnSpc>
                  <a:spcPts val="1480"/>
                </a:lnSpc>
              </a:pPr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p = 0.004</a:t>
              </a:r>
              <a:endParaRPr lang="fr-FR" sz="1400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1141451" y="2379374"/>
              <a:ext cx="527709" cy="4039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+mj-lt"/>
                </a:rPr>
                <a:t>S24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2424115" y="2379374"/>
              <a:ext cx="527709" cy="4039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+mj-lt"/>
                </a:rPr>
                <a:t>S48</a:t>
              </a:r>
            </a:p>
          </p:txBody>
        </p:sp>
        <p:sp>
          <p:nvSpPr>
            <p:cNvPr id="81" name="Rectangle 20"/>
            <p:cNvSpPr>
              <a:spLocks noChangeArrowheads="1"/>
            </p:cNvSpPr>
            <p:nvPr/>
          </p:nvSpPr>
          <p:spPr bwMode="auto">
            <a:xfrm>
              <a:off x="990600" y="2990739"/>
              <a:ext cx="396000" cy="25560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82" name="Rectangle 21"/>
            <p:cNvSpPr>
              <a:spLocks noChangeArrowheads="1"/>
            </p:cNvSpPr>
            <p:nvPr/>
          </p:nvSpPr>
          <p:spPr bwMode="auto">
            <a:xfrm>
              <a:off x="1500630" y="3218455"/>
              <a:ext cx="396000" cy="2328284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83" name="Rectangle 20"/>
            <p:cNvSpPr>
              <a:spLocks noChangeArrowheads="1"/>
            </p:cNvSpPr>
            <p:nvPr/>
          </p:nvSpPr>
          <p:spPr bwMode="auto">
            <a:xfrm>
              <a:off x="2237850" y="3091565"/>
              <a:ext cx="396000" cy="2455174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84" name="Rectangle 21"/>
            <p:cNvSpPr>
              <a:spLocks noChangeArrowheads="1"/>
            </p:cNvSpPr>
            <p:nvPr/>
          </p:nvSpPr>
          <p:spPr bwMode="auto">
            <a:xfrm>
              <a:off x="2747880" y="3525346"/>
              <a:ext cx="396000" cy="2021393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68400"/>
            <a:ext cx="8193088" cy="5303838"/>
          </a:xfrm>
        </p:spPr>
        <p:txBody>
          <a:bodyPr/>
          <a:lstStyle/>
          <a:p>
            <a:r>
              <a:rPr lang="es-ES" sz="2800" b="1" dirty="0">
                <a:latin typeface="+mj-lt"/>
              </a:rPr>
              <a:t>Conclusiones</a:t>
            </a:r>
            <a:br>
              <a:rPr lang="es-ES" sz="2800" b="1" dirty="0">
                <a:latin typeface="+mj-lt"/>
              </a:rPr>
            </a:br>
            <a:endParaRPr lang="es-ES" dirty="0"/>
          </a:p>
          <a:p>
            <a:pPr lvl="1"/>
            <a:r>
              <a:rPr lang="es-ES" sz="2000" dirty="0">
                <a:latin typeface=""/>
              </a:rPr>
              <a:t>La simplificación de la terapia de 5 comprimidos/día a 2 de E/C/F/TAF + DRV </a:t>
            </a:r>
          </a:p>
          <a:p>
            <a:pPr lvl="2"/>
            <a:r>
              <a:rPr lang="es-ES" sz="1800" dirty="0">
                <a:latin typeface=""/>
              </a:rPr>
              <a:t>Proporcionó niveles plasmáticos eficaces de EVG, DRV y TAF</a:t>
            </a:r>
          </a:p>
          <a:p>
            <a:pPr lvl="2"/>
            <a:r>
              <a:rPr lang="es-ES" sz="1800" dirty="0">
                <a:latin typeface=""/>
              </a:rPr>
              <a:t>Mantuvo supresión virológica a S24 </a:t>
            </a:r>
          </a:p>
          <a:p>
            <a:pPr lvl="2"/>
            <a:r>
              <a:rPr lang="es-ES" sz="1800" dirty="0">
                <a:latin typeface=""/>
              </a:rPr>
              <a:t>Fue superior que el régimen basal a S48 en carga viral</a:t>
            </a:r>
            <a:br>
              <a:rPr lang="es-ES" sz="1800" dirty="0">
                <a:latin typeface=""/>
              </a:rPr>
            </a:br>
            <a:r>
              <a:rPr lang="es-ES" sz="1800" dirty="0">
                <a:latin typeface=""/>
              </a:rPr>
              <a:t>&lt; 50 y &lt; 20 c/</a:t>
            </a:r>
            <a:r>
              <a:rPr lang="es-ES" sz="1800" dirty="0" err="1">
                <a:latin typeface=""/>
              </a:rPr>
              <a:t>mL</a:t>
            </a:r>
            <a:r>
              <a:rPr lang="es-ES" sz="1800" dirty="0">
                <a:latin typeface=""/>
              </a:rPr>
              <a:t>  </a:t>
            </a:r>
          </a:p>
          <a:p>
            <a:pPr lvl="1"/>
            <a:r>
              <a:rPr lang="es-ES" sz="2000" dirty="0">
                <a:latin typeface=""/>
              </a:rPr>
              <a:t>El </a:t>
            </a:r>
            <a:r>
              <a:rPr lang="es-ES" sz="2000" dirty="0" err="1">
                <a:latin typeface=""/>
              </a:rPr>
              <a:t>switch</a:t>
            </a:r>
            <a:r>
              <a:rPr lang="es-ES" sz="2000" dirty="0">
                <a:latin typeface=""/>
              </a:rPr>
              <a:t> a TAF mejoró la proteinuria tubular proximal sin cambio en el </a:t>
            </a:r>
            <a:r>
              <a:rPr lang="es-ES" sz="2000" dirty="0" err="1">
                <a:latin typeface=""/>
              </a:rPr>
              <a:t>eGFR</a:t>
            </a:r>
            <a:endParaRPr lang="es-ES" sz="2000" dirty="0">
              <a:latin typeface=""/>
            </a:endParaRPr>
          </a:p>
          <a:p>
            <a:pPr lvl="1"/>
            <a:r>
              <a:rPr lang="es-ES" sz="2000" dirty="0">
                <a:latin typeface=""/>
              </a:rPr>
              <a:t>E/C/F/TAF + DRV fue seguro, bien tolerado y asociado con mayor satisfacción con el tratamiento</a:t>
            </a:r>
          </a:p>
          <a:p>
            <a:pPr lvl="1"/>
            <a:r>
              <a:rPr lang="es-ES" sz="2000" dirty="0">
                <a:latin typeface=""/>
              </a:rPr>
              <a:t>Para individuos experimentados con resistencia a ≥ 2 clases en tratamientos complejos, con alta carga de píldoras, el </a:t>
            </a:r>
            <a:r>
              <a:rPr lang="es-ES" sz="2000" dirty="0" err="1">
                <a:latin typeface=""/>
              </a:rPr>
              <a:t>switch</a:t>
            </a:r>
            <a:r>
              <a:rPr lang="es-ES" sz="2000" dirty="0">
                <a:latin typeface=""/>
              </a:rPr>
              <a:t> a  E/C/F/TAF + DRV provee una opción simple, una vez al día con eficacia superior y tolerabilidad comparable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Huhn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GD, JAIDS 2017, in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press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5033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GS-US-292-0119: switch a E/C/F/TAF + DRV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GS-US-292-0119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739</Words>
  <Application>Microsoft Office PowerPoint</Application>
  <PresentationFormat>Affichage à l'écran (4:3)</PresentationFormat>
  <Paragraphs>191</Paragraphs>
  <Slides>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Cambria</vt:lpstr>
      <vt:lpstr>Times New Roman</vt:lpstr>
      <vt:lpstr>Trebuchet MS</vt:lpstr>
      <vt:lpstr>Wingdings</vt:lpstr>
      <vt:lpstr>ARV_trials_2015</vt:lpstr>
      <vt:lpstr>Switch a E/C/F/TAF + DRV</vt:lpstr>
      <vt:lpstr>Estudio GS-US-292-0119: switch a E/C/F/TAF + DRV</vt:lpstr>
      <vt:lpstr>Présentation PowerPoint</vt:lpstr>
      <vt:lpstr>Subestudio de farmacocinética, resultados (N = 15)</vt:lpstr>
      <vt:lpstr>Estudio GS-US-292-0119: switch a E/C/F/TAF + DRV</vt:lpstr>
      <vt:lpstr>Estudio GS-US-292-0119: switch a E/C/F/TAF + DRV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Pilar</cp:lastModifiedBy>
  <cp:revision>100</cp:revision>
  <dcterms:created xsi:type="dcterms:W3CDTF">2015-05-20T10:06:58Z</dcterms:created>
  <dcterms:modified xsi:type="dcterms:W3CDTF">2017-01-23T08:20:52Z</dcterms:modified>
</cp:coreProperties>
</file>