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68" r:id="rId3"/>
    <p:sldId id="258" r:id="rId4"/>
    <p:sldId id="271" r:id="rId5"/>
    <p:sldId id="272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7BEBFF"/>
    <a:srgbClr val="0066FF"/>
    <a:srgbClr val="FFFFFF"/>
    <a:srgbClr val="DDDDDD"/>
    <a:srgbClr val="E5E5F7"/>
    <a:srgbClr val="990000"/>
    <a:srgbClr val="FF00FF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866" y="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05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1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Cambio</a:t>
            </a:r>
            <a:r>
              <a:rPr lang="en-GB" sz="3200" dirty="0">
                <a:ea typeface="ＭＳ Ｐゴシック" pitchFamily="34" charset="-128"/>
              </a:rPr>
              <a:t> a LPV/r +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Calibri" pitchFamily="34" charset="0"/>
                <a:ea typeface="ＭＳ Ｐゴシック" pitchFamily="34" charset="-128"/>
              </a:rPr>
              <a:t>Estudio KITE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KITE: Cambio a LPV/r + RAL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343025"/>
            <a:ext cx="9024938" cy="5303838"/>
          </a:xfrm>
        </p:spPr>
        <p:txBody>
          <a:bodyPr/>
          <a:lstStyle/>
          <a:p>
            <a:pPr eaLnBrk="1" hangingPunct="1"/>
            <a:r>
              <a:rPr lang="es-ES" sz="2800" b="1" dirty="0">
                <a:latin typeface="+mj-lt"/>
                <a:ea typeface="MS PGothic" charset="0"/>
              </a:rPr>
              <a:t>Diseño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50801" y="1920631"/>
            <a:ext cx="3417364" cy="2411996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Edad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 ≥ 18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años</a:t>
            </a:r>
          </a:p>
          <a:p>
            <a:pPr algn="ctr" eaLnBrk="1" hangingPunct="1"/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No fallo virológico previo a regímenes basados en IP/r 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</a:t>
            </a:r>
          </a:p>
          <a:p>
            <a:pPr algn="ctr" eaLnBrk="1" hangingPunct="1"/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CV &lt; 50 c/ml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En tratamiento estable (≥ 6 meses) con </a:t>
            </a:r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2 NRTI + 3° agente</a:t>
            </a:r>
          </a:p>
          <a:p>
            <a:pPr algn="ctr"/>
            <a:r>
              <a:rPr lang="es-ES" sz="1600" b="1" dirty="0">
                <a:solidFill>
                  <a:srgbClr val="000066"/>
                </a:solidFill>
                <a:latin typeface="+mj-lt"/>
              </a:rPr>
              <a:t>Si es coinfectado con HBV, no debe estar recibiendo droga anti-HBV también activa contra HIV </a:t>
            </a:r>
            <a:endParaRPr lang="es-ES" sz="1600" b="1" baseline="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410716"/>
            <a:ext cx="3498014" cy="449927"/>
          </a:xfrm>
          <a:prstGeom prst="rect">
            <a:avLst/>
          </a:prstGeom>
          <a:solidFill>
            <a:srgbClr val="7BEBFF"/>
          </a:solidFill>
          <a:ln w="9525">
            <a:solidFill>
              <a:srgbClr val="7BEB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800" b="1" baseline="0" dirty="0">
                <a:solidFill>
                  <a:srgbClr val="333399"/>
                </a:solidFill>
                <a:latin typeface="+mj-lt"/>
                <a:cs typeface="Arial" charset="0"/>
              </a:rPr>
              <a:t>LPV/r + RAL BID</a:t>
            </a: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74906"/>
            <a:ext cx="3498014" cy="449927"/>
          </a:xfrm>
          <a:prstGeom prst="rect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es-ES" sz="1800" b="1" baseline="0" dirty="0">
                <a:solidFill>
                  <a:schemeClr val="bg1"/>
                </a:solidFill>
                <a:latin typeface="+mj-lt"/>
                <a:cs typeface="Arial" charset="0"/>
              </a:rPr>
              <a:t>Continuación de</a:t>
            </a:r>
            <a:r>
              <a:rPr lang="es-ES" sz="1800" b="1" dirty="0">
                <a:solidFill>
                  <a:schemeClr val="bg1"/>
                </a:solidFill>
                <a:latin typeface="+mj-lt"/>
                <a:cs typeface="Arial" charset="0"/>
              </a:rPr>
              <a:t> terapia</a:t>
            </a:r>
            <a:r>
              <a:rPr lang="es-ES" sz="1800" b="1" baseline="0" dirty="0">
                <a:solidFill>
                  <a:schemeClr val="bg1"/>
                </a:solidFill>
                <a:latin typeface="+mj-lt"/>
                <a:cs typeface="Arial" charset="0"/>
              </a:rPr>
              <a:t> triple 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869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2830" y="363491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4049739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490902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ES" sz="14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2 : 1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499080" y="2606219"/>
            <a:ext cx="1609257" cy="990600"/>
            <a:chOff x="3055351" y="2629315"/>
            <a:chExt cx="1609257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55351" y="3153190"/>
              <a:ext cx="971996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763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9161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541357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Endpoint </a:t>
            </a:r>
            <a:r>
              <a:rPr lang="es-ES" dirty="0">
                <a:solidFill>
                  <a:srgbClr val="000066"/>
                </a:solidFill>
              </a:rPr>
              <a:t>primario</a:t>
            </a:r>
            <a:r>
              <a:rPr lang="en-US" dirty="0">
                <a:solidFill>
                  <a:srgbClr val="000066"/>
                </a:solidFill>
              </a:rPr>
              <a:t>: </a:t>
            </a:r>
            <a:r>
              <a:rPr lang="es-ES" dirty="0">
                <a:solidFill>
                  <a:srgbClr val="000066"/>
                </a:solidFill>
              </a:rPr>
              <a:t>proporción de pacientes </a:t>
            </a:r>
            <a:r>
              <a:rPr lang="en-US" dirty="0">
                <a:solidFill>
                  <a:srgbClr val="000066"/>
                </a:solidFill>
              </a:rPr>
              <a:t>con CV &lt; 50 c/mL </a:t>
            </a:r>
            <a:r>
              <a:rPr lang="es-ES" dirty="0">
                <a:solidFill>
                  <a:srgbClr val="000066"/>
                </a:solidFill>
              </a:rPr>
              <a:t>durante</a:t>
            </a:r>
            <a:r>
              <a:rPr lang="fr-FR" dirty="0">
                <a:solidFill>
                  <a:srgbClr val="000066"/>
                </a:solidFill>
              </a:rPr>
              <a:t> las visitas </a:t>
            </a:r>
            <a:r>
              <a:rPr lang="es-ES" dirty="0">
                <a:solidFill>
                  <a:srgbClr val="000066"/>
                </a:solidFill>
              </a:rPr>
              <a:t>del estudio, por </a:t>
            </a:r>
            <a:r>
              <a:rPr lang="fr-FR" dirty="0">
                <a:solidFill>
                  <a:srgbClr val="000066"/>
                </a:solidFill>
              </a:rPr>
              <a:t>rama de </a:t>
            </a:r>
            <a:r>
              <a:rPr lang="es-ES" dirty="0">
                <a:solidFill>
                  <a:srgbClr val="000066"/>
                </a:solidFill>
              </a:rPr>
              <a:t>tratamiento y tiempo en el estudio 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>
                <a:solidFill>
                  <a:srgbClr val="000066"/>
                </a:solidFill>
              </a:rPr>
              <a:t>Tiempo acumulado libre de fallo </a:t>
            </a:r>
            <a:r>
              <a:rPr lang="fr-FR" dirty="0">
                <a:solidFill>
                  <a:srgbClr val="000066"/>
                </a:solidFill>
              </a:rPr>
              <a:t>(primera de 2 </a:t>
            </a:r>
            <a:r>
              <a:rPr lang="es-ES" dirty="0">
                <a:solidFill>
                  <a:srgbClr val="000066"/>
                </a:solidFill>
              </a:rPr>
              <a:t>cargas virales consecutivas  </a:t>
            </a:r>
            <a:r>
              <a:rPr lang="fr-FR" dirty="0">
                <a:solidFill>
                  <a:srgbClr val="000066"/>
                </a:solidFill>
              </a:rPr>
              <a:t>&gt; 400 c/</a:t>
            </a:r>
            <a:r>
              <a:rPr lang="fr-FR" dirty="0" err="1">
                <a:solidFill>
                  <a:srgbClr val="000066"/>
                </a:solidFill>
              </a:rPr>
              <a:t>mL</a:t>
            </a:r>
            <a:r>
              <a:rPr lang="fr-FR" dirty="0">
                <a:solidFill>
                  <a:srgbClr val="000066"/>
                </a:solidFill>
              </a:rPr>
              <a:t> or ARV change), </a:t>
            </a:r>
            <a:r>
              <a:rPr lang="es-ES" dirty="0">
                <a:solidFill>
                  <a:srgbClr val="000066"/>
                </a:solidFill>
              </a:rPr>
              <a:t>estimado por </a:t>
            </a:r>
            <a:r>
              <a:rPr lang="fr-FR" dirty="0">
                <a:solidFill>
                  <a:srgbClr val="000066"/>
                </a:solidFill>
              </a:rPr>
              <a:t>Kaplan-Meier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556406" y="1270024"/>
            <a:ext cx="6050755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(media) y disposición 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66235"/>
              </p:ext>
            </p:extLst>
          </p:nvPr>
        </p:nvGraphicFramePr>
        <p:xfrm>
          <a:off x="383371" y="1663298"/>
          <a:ext cx="8278421" cy="4737500"/>
        </p:xfrm>
        <a:graphic>
          <a:graphicData uri="http://schemas.openxmlformats.org/drawingml/2006/table">
            <a:tbl>
              <a:tblPr/>
              <a:tblGrid>
                <a:gridCol w="505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Terapia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triple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50 c/mL,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1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Tratamiento al inicio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asado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en LPV/r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Basado en otros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IP/r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Con 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En tratamiento con 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hipolipemiante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1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Retiro de consentimiento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No relacionado a la droga en estudio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Relacionado a la droga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Pérdida de seguimiento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KITE: Cambio a LPV/r + RAL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601107" y="1270024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- eficacia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68033"/>
              </p:ext>
            </p:extLst>
          </p:nvPr>
        </p:nvGraphicFramePr>
        <p:xfrm>
          <a:off x="383371" y="1663298"/>
          <a:ext cx="8278421" cy="4483374"/>
        </p:xfrm>
        <a:graphic>
          <a:graphicData uri="http://schemas.openxmlformats.org/drawingml/2006/table">
            <a:tbl>
              <a:tblPr/>
              <a:tblGrid>
                <a:gridCol w="531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Terapia triple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Respuesta virológica,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&lt; 50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durante las 48 semanas del estudio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&lt; 50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 S48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  <a:cs typeface="+mn-cs"/>
                        </a:rPr>
                        <a:t>CV &lt; 50 c/</a:t>
                      </a:r>
                      <a:r>
                        <a:rPr kumimoji="0" lang="es-ES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  <a:cs typeface="+mn-cs"/>
                        </a:rPr>
                        <a:t>mL</a:t>
                      </a:r>
                      <a:r>
                        <a:rPr kumimoji="0" lang="es-ES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  <a:cs typeface="+mn-cs"/>
                        </a:rPr>
                        <a:t> en pacientes que completaron </a:t>
                      </a:r>
                      <a:br>
                        <a:rPr kumimoji="0" lang="es-ES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  <a:cs typeface="+mn-cs"/>
                        </a:rPr>
                      </a:br>
                      <a:r>
                        <a:rPr kumimoji="0" lang="es-ES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  <a:cs typeface="+mn-cs"/>
                        </a:rPr>
                        <a:t>48 semanas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                                         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Ausencia de fallo al tratamiento durante las 48 semanas, </a:t>
                      </a:r>
                      <a:r>
                        <a:rPr kumimoji="0" lang="es-ES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  <a:cs typeface="+mn-cs"/>
                        </a:rPr>
                        <a:t>(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Fallo virológico confirmado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Respuesta inmunológica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  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ajustada por basal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Score de adherencia, media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Sin pérdida de dosis los últimos 4 días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93.5%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0.32 (p = 0.002)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77.4% (p = 0.009)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KITE: Cambio a LPV/r + RAL </a:t>
            </a:r>
          </a:p>
        </p:txBody>
      </p:sp>
    </p:spTree>
    <p:extLst>
      <p:ext uri="{BB962C8B-B14F-4D97-AF65-F5344CB8AC3E}">
        <p14:creationId xmlns:p14="http://schemas.microsoft.com/office/powerpoint/2010/main" val="288149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Estudio KITE: Cambio a LPV/r + RAL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51015"/>
            <a:ext cx="9086278" cy="5303838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Seguridad a 48 semanas</a:t>
            </a:r>
            <a:endParaRPr lang="es-ES" sz="2400" b="1" dirty="0">
              <a:latin typeface="+mj-lt"/>
            </a:endParaRPr>
          </a:p>
          <a:p>
            <a:pPr lvl="1"/>
            <a:r>
              <a:rPr lang="es-ES" sz="2000" dirty="0"/>
              <a:t>Ausencia de eventos adversos serios</a:t>
            </a:r>
          </a:p>
          <a:p>
            <a:pPr lvl="1"/>
            <a:r>
              <a:rPr lang="es-ES" sz="2000" dirty="0"/>
              <a:t>Diarrea moderada o severa</a:t>
            </a:r>
            <a:r>
              <a:rPr lang="en-US" sz="2000" dirty="0"/>
              <a:t>: </a:t>
            </a:r>
            <a:r>
              <a:rPr lang="fr-FR" sz="2000" dirty="0"/>
              <a:t>10 </a:t>
            </a:r>
            <a:r>
              <a:rPr lang="es-ES" sz="2000" dirty="0"/>
              <a:t>pacientes</a:t>
            </a:r>
            <a:r>
              <a:rPr lang="fr-FR" sz="2000" dirty="0"/>
              <a:t> (25%) en el </a:t>
            </a:r>
            <a:r>
              <a:rPr lang="es-ES" sz="2000" dirty="0"/>
              <a:t>grupo </a:t>
            </a:r>
            <a:r>
              <a:rPr lang="fr-FR" sz="2000" dirty="0"/>
              <a:t>LPV/r </a:t>
            </a:r>
            <a:br>
              <a:rPr lang="fr-FR" sz="2000" dirty="0"/>
            </a:br>
            <a:r>
              <a:rPr lang="fr-FR" sz="2000" dirty="0"/>
              <a:t>+ RAL y 1 </a:t>
            </a:r>
            <a:r>
              <a:rPr lang="es-ES" sz="2000" dirty="0"/>
              <a:t>paciente</a:t>
            </a:r>
            <a:r>
              <a:rPr lang="fr-FR" sz="2000" dirty="0"/>
              <a:t> (5%) en el </a:t>
            </a:r>
            <a:r>
              <a:rPr lang="es-ES" sz="2000" dirty="0"/>
              <a:t>grupo de terapia </a:t>
            </a:r>
            <a:r>
              <a:rPr lang="fr-FR" sz="2000" dirty="0"/>
              <a:t>triple  (p = 0.08)</a:t>
            </a:r>
          </a:p>
          <a:p>
            <a:pPr lvl="1"/>
            <a:r>
              <a:rPr lang="es-ES" sz="2000" dirty="0"/>
              <a:t>Mialgia moderada o severa: más frecuente en el grupo de terapia </a:t>
            </a:r>
            <a:r>
              <a:rPr lang="en-US" sz="2000" dirty="0"/>
              <a:t>triple (25%) </a:t>
            </a:r>
            <a:r>
              <a:rPr lang="es-ES" sz="2000" dirty="0"/>
              <a:t>comparado</a:t>
            </a:r>
            <a:r>
              <a:rPr lang="en-US" sz="2000" dirty="0"/>
              <a:t> con el </a:t>
            </a:r>
            <a:r>
              <a:rPr lang="es-ES" sz="2000" dirty="0"/>
              <a:t>grupo</a:t>
            </a:r>
            <a:r>
              <a:rPr lang="en-US" sz="2000" dirty="0"/>
              <a:t> LPV/r + RAL group (0%) (p = 0.002)</a:t>
            </a:r>
          </a:p>
          <a:p>
            <a:pPr lvl="1"/>
            <a:r>
              <a:rPr lang="es-ES" sz="2000" dirty="0"/>
              <a:t>Colesterol total y triglicéridos: para la rama LPV/r + RAL se incrementaron durante el período de seguimiento, estadísticamente significativo (p = 0.008 para colesterol total y p = 0.008 para triglicéridos)</a:t>
            </a:r>
          </a:p>
          <a:p>
            <a:pPr lvl="1"/>
            <a:r>
              <a:rPr lang="es-ES" sz="2000" dirty="0"/>
              <a:t>No se encontró diferencia significativa entre las ramas en cuanto a grasa corporal total (p = 0.60), grasa del tronco (p = 0.72), grasa de miembros superiores (p = 0.93), e inferiores (p = 0.72)</a:t>
            </a:r>
          </a:p>
          <a:p>
            <a:pPr lvl="1"/>
            <a:r>
              <a:rPr lang="es-ES" sz="2000" dirty="0"/>
              <a:t>De igual manera, no se encontró diferencia significativa entre ramas para la densidad mineral ósea total (p = 0.50),en pelvis (p = 0.56), </a:t>
            </a:r>
            <a:br>
              <a:rPr lang="es-ES" sz="2000" dirty="0"/>
            </a:br>
            <a:r>
              <a:rPr lang="es-ES" sz="2000" dirty="0"/>
              <a:t>o en columna (p = 0.72)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  <p:extLst>
      <p:ext uri="{BB962C8B-B14F-4D97-AF65-F5344CB8AC3E}">
        <p14:creationId xmlns:p14="http://schemas.microsoft.com/office/powerpoint/2010/main" val="64232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Estudio</a:t>
            </a:r>
            <a:r>
              <a:rPr lang="en-US" sz="3200" dirty="0"/>
              <a:t> KITE: </a:t>
            </a:r>
            <a:r>
              <a:rPr lang="en-US" sz="3200" dirty="0" err="1"/>
              <a:t>Cambio</a:t>
            </a:r>
            <a:r>
              <a:rPr lang="en-US" sz="3200" dirty="0"/>
              <a:t> a LPV/r + RAL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314450"/>
            <a:ext cx="9024938" cy="5303838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s-ES" sz="2000" dirty="0">
                <a:latin typeface=""/>
              </a:rPr>
              <a:t>En pacientes en TARV virológicamente suprimidos, hacer el cambio a un régimen libre de </a:t>
            </a:r>
            <a:r>
              <a:rPr lang="es-ES" sz="2000" dirty="0">
                <a:solidFill>
                  <a:srgbClr val="2D2D8A"/>
                </a:solidFill>
                <a:latin typeface=""/>
              </a:rPr>
              <a:t>NRTI con </a:t>
            </a:r>
            <a:r>
              <a:rPr lang="es-ES" sz="2000" dirty="0">
                <a:latin typeface=""/>
              </a:rPr>
              <a:t>LPV/r + RAL produce similar supresión virológica sostenida y perfil inmunológico que con el TARV estándar </a:t>
            </a:r>
          </a:p>
          <a:p>
            <a:pPr lvl="1"/>
            <a:r>
              <a:rPr lang="es-ES" sz="2000" dirty="0">
                <a:latin typeface=""/>
              </a:rPr>
              <a:t>Los eventos adversos fueron comparables entre las dos ramas pero </a:t>
            </a:r>
            <a:br>
              <a:rPr lang="es-ES" sz="2000" dirty="0">
                <a:latin typeface=""/>
              </a:rPr>
            </a:br>
            <a:r>
              <a:rPr lang="es-ES" sz="2000" dirty="0">
                <a:latin typeface=""/>
              </a:rPr>
              <a:t>la rama LPV/r + RAL presentó mayor </a:t>
            </a:r>
            <a:r>
              <a:rPr lang="es-ES" sz="2000" dirty="0" err="1">
                <a:latin typeface=""/>
              </a:rPr>
              <a:t>hipertrigliceridemia</a:t>
            </a:r>
            <a:r>
              <a:rPr lang="es-ES" sz="2000" dirty="0">
                <a:latin typeface=""/>
              </a:rPr>
              <a:t> </a:t>
            </a:r>
          </a:p>
          <a:p>
            <a:pPr lvl="1"/>
            <a:r>
              <a:rPr lang="es-ES" sz="2000" dirty="0">
                <a:latin typeface=""/>
              </a:rPr>
              <a:t>Limitaciones</a:t>
            </a:r>
          </a:p>
          <a:p>
            <a:pPr lvl="2"/>
            <a:r>
              <a:rPr lang="es-ES" sz="1800" dirty="0">
                <a:latin typeface=""/>
              </a:rPr>
              <a:t>Pequeño tamaño de la muestra</a:t>
            </a:r>
          </a:p>
          <a:p>
            <a:pPr lvl="2"/>
            <a:r>
              <a:rPr lang="es-ES" sz="1800" dirty="0">
                <a:latin typeface=""/>
              </a:rPr>
              <a:t>Eventos adversos auto reportados, etiqueta abierta, no ciego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21141</TotalTime>
  <Words>441</Words>
  <Application>Microsoft Office PowerPoint</Application>
  <PresentationFormat>Affichage à l'écran (4:3)</PresentationFormat>
  <Paragraphs>132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Cambria</vt:lpstr>
      <vt:lpstr>Trebuchet MS</vt:lpstr>
      <vt:lpstr>Wingdings</vt:lpstr>
      <vt:lpstr>ARV_trials_2016</vt:lpstr>
      <vt:lpstr>Cambio a LPV/r + RAL</vt:lpstr>
      <vt:lpstr>Estudio KITE: Cambio a LPV/r + RAL </vt:lpstr>
      <vt:lpstr>Estudio KITE: Cambio a LPV/r + RAL </vt:lpstr>
      <vt:lpstr>Estudio KITE: Cambio a LPV/r + RAL </vt:lpstr>
      <vt:lpstr>Estudio KITE: Cambio a LPV/r + RAL </vt:lpstr>
      <vt:lpstr>Estudio KITE: Cambio a LPV/r + RAL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120</cp:revision>
  <dcterms:created xsi:type="dcterms:W3CDTF">2015-05-20T09:45:14Z</dcterms:created>
  <dcterms:modified xsi:type="dcterms:W3CDTF">2016-09-07T14:17:24Z</dcterms:modified>
</cp:coreProperties>
</file>