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ilisateur de Microsoft Office" initials="Office" lastIdx="3" clrIdx="0"/>
  <p:cmAuthor id="1" name="anton"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3399"/>
    <a:srgbClr val="FFFFFF"/>
    <a:srgbClr val="DDDDDD"/>
    <a:srgbClr val="0099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02" d="100"/>
          <a:sy n="102" d="100"/>
        </p:scale>
        <p:origin x="120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31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A12213-0CC9-4502-AFC7-F9F392CFA0FD}" type="datetimeFigureOut">
              <a:rPr lang="fr-FR" smtClean="0"/>
              <a:t>07/10/2016</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634C5F-7DA7-4899-BA4C-F965875377B1}" type="slidenum">
              <a:rPr lang="fr-FR" smtClean="0"/>
              <a:t>‹N°›</a:t>
            </a:fld>
            <a:endParaRPr lang="fr-FR"/>
          </a:p>
        </p:txBody>
      </p:sp>
    </p:spTree>
    <p:extLst>
      <p:ext uri="{BB962C8B-B14F-4D97-AF65-F5344CB8AC3E}">
        <p14:creationId xmlns:p14="http://schemas.microsoft.com/office/powerpoint/2010/main" val="1136898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7606D2-575C-9649-B042-C453C9930537}" type="datetimeFigureOut">
              <a:rPr lang="fr-FR" smtClean="0"/>
              <a:pPr/>
              <a:t>07/10/2016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F2ACB-674B-744C-AE61-5AB53946B1F1}" type="slidenum">
              <a:rPr lang="fr-FR" smtClean="0"/>
              <a:pPr/>
              <a:t>‹N°›</a:t>
            </a:fld>
            <a:endParaRPr lang="fr-FR"/>
          </a:p>
        </p:txBody>
      </p:sp>
    </p:spTree>
    <p:extLst>
      <p:ext uri="{BB962C8B-B14F-4D97-AF65-F5344CB8AC3E}">
        <p14:creationId xmlns:p14="http://schemas.microsoft.com/office/powerpoint/2010/main" val="4739592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0" name="Rectangle 3"/>
          <p:cNvSpPr>
            <a:spLocks noGrp="1" noChangeArrowheads="1"/>
          </p:cNvSpPr>
          <p:nvPr>
            <p:ph type="body" idx="1"/>
          </p:nvPr>
        </p:nvSpPr>
        <p:spPr bwMode="auto">
          <a:noFill/>
        </p:spPr>
        <p:txBody>
          <a:bodyPr/>
          <a:lstStyle/>
          <a:p>
            <a:endParaRPr lang="en-GB" dirty="0">
              <a:ea typeface="ＭＳ Ｐゴシック"/>
              <a:cs typeface="ＭＳ Ｐゴシック"/>
            </a:endParaRPr>
          </a:p>
        </p:txBody>
      </p:sp>
      <p:sp>
        <p:nvSpPr>
          <p:cNvPr id="7171" name="Rectangle 8"/>
          <p:cNvSpPr txBox="1">
            <a:spLocks noGrp="1" noChangeArrowheads="1"/>
          </p:cNvSpPr>
          <p:nvPr/>
        </p:nvSpPr>
        <p:spPr bwMode="auto">
          <a:xfrm>
            <a:off x="0" y="0"/>
            <a:ext cx="3208338" cy="260350"/>
          </a:xfrm>
          <a:prstGeom prst="rect">
            <a:avLst/>
          </a:prstGeom>
          <a:noFill/>
          <a:ln w="9525">
            <a:noFill/>
            <a:miter lim="800000"/>
            <a:headEnd/>
            <a:tailEnd/>
          </a:ln>
        </p:spPr>
        <p:txBody>
          <a:bodyPr lIns="92303" tIns="46151" rIns="92303" bIns="46151"/>
          <a:lstStyle/>
          <a:p>
            <a:pPr algn="ctr" defTabSz="922338" fontAlgn="base">
              <a:spcBef>
                <a:spcPct val="0"/>
              </a:spcBef>
              <a:spcAft>
                <a:spcPct val="0"/>
              </a:spcAft>
            </a:pPr>
            <a:r>
              <a:rPr lang="fr-FR" sz="1300" dirty="0">
                <a:solidFill>
                  <a:prstClr val="black"/>
                </a:solidFill>
                <a:latin typeface="Trebuchet MS" pitchFamily="34" charset="0"/>
                <a:ea typeface="ＭＳ Ｐゴシック"/>
                <a:cs typeface="ＭＳ Ｐゴシック"/>
              </a:rPr>
              <a:t>ARV-trial.com</a:t>
            </a:r>
          </a:p>
        </p:txBody>
      </p:sp>
      <p:sp>
        <p:nvSpPr>
          <p:cNvPr id="7172" name="Rectangle 7"/>
          <p:cNvSpPr txBox="1">
            <a:spLocks noGrp="1" noChangeArrowheads="1"/>
          </p:cNvSpPr>
          <p:nvPr/>
        </p:nvSpPr>
        <p:spPr bwMode="auto">
          <a:xfrm>
            <a:off x="3614738" y="8424863"/>
            <a:ext cx="2968625" cy="458787"/>
          </a:xfrm>
          <a:prstGeom prst="rect">
            <a:avLst/>
          </a:prstGeom>
          <a:noFill/>
          <a:ln w="9525">
            <a:noFill/>
            <a:miter lim="800000"/>
            <a:headEnd/>
            <a:tailEnd/>
          </a:ln>
        </p:spPr>
        <p:txBody>
          <a:bodyPr lIns="84982" tIns="42490" rIns="84982" bIns="42490" anchor="b"/>
          <a:lstStyle/>
          <a:p>
            <a:pPr algn="r" defTabSz="850900" fontAlgn="base">
              <a:spcBef>
                <a:spcPct val="0"/>
              </a:spcBef>
              <a:spcAft>
                <a:spcPct val="0"/>
              </a:spcAft>
            </a:pPr>
            <a:fld id="{3C6D6613-D65A-410C-B542-54ED310AC949}" type="slidenum">
              <a:rPr lang="fr-FR" sz="1200">
                <a:solidFill>
                  <a:prstClr val="black"/>
                </a:solidFill>
                <a:latin typeface="Arial" charset="0"/>
                <a:ea typeface="ＭＳ Ｐゴシック"/>
                <a:cs typeface="ＭＳ Ｐゴシック"/>
              </a:rPr>
              <a:pPr algn="r" defTabSz="850900" fontAlgn="base">
                <a:spcBef>
                  <a:spcPct val="0"/>
                </a:spcBef>
                <a:spcAft>
                  <a:spcPct val="0"/>
                </a:spcAft>
              </a:pPr>
              <a:t>1</a:t>
            </a:fld>
            <a:endParaRPr lang="fr-FR" sz="1200" dirty="0">
              <a:solidFill>
                <a:prstClr val="black"/>
              </a:solidFill>
              <a:latin typeface="Arial" charset="0"/>
              <a:ea typeface="ＭＳ Ｐゴシック"/>
              <a:cs typeface="ＭＳ Ｐゴシック"/>
            </a:endParaRPr>
          </a:p>
        </p:txBody>
      </p:sp>
    </p:spTree>
    <p:extLst>
      <p:ext uri="{BB962C8B-B14F-4D97-AF65-F5344CB8AC3E}">
        <p14:creationId xmlns:p14="http://schemas.microsoft.com/office/powerpoint/2010/main" val="526138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D17532A8-70C0-44A4-B9D7-205C2D30EC15}" type="slidenum">
              <a:rPr lang="fr-FR" altLang="fr-FR" smtClean="0">
                <a:solidFill>
                  <a:srgbClr val="000000"/>
                </a:solidFill>
              </a:rPr>
              <a:pPr/>
              <a:t>2</a:t>
            </a:fld>
            <a:endParaRPr lang="fr-FR" altLang="fr-FR" dirty="0">
              <a:solidFill>
                <a:srgbClr val="000000"/>
              </a:solidFill>
            </a:endParaRPr>
          </a:p>
        </p:txBody>
      </p:sp>
      <p:sp>
        <p:nvSpPr>
          <p:cNvPr id="92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9" name="Rectangle 3"/>
          <p:cNvSpPr>
            <a:spLocks noGrp="1" noChangeArrowheads="1"/>
          </p:cNvSpPr>
          <p:nvPr>
            <p:ph type="body" idx="1"/>
          </p:nvPr>
        </p:nvSpPr>
        <p:spPr bwMode="auto">
          <a:noFill/>
        </p:spPr>
        <p:txBody>
          <a:bodyPr/>
          <a:lstStyle/>
          <a:p>
            <a:pPr eaLnBrk="1" hangingPunct="1">
              <a:spcBef>
                <a:spcPct val="0"/>
              </a:spcBef>
            </a:pPr>
            <a:endParaRPr lang="en-GB" altLang="fr-FR" dirty="0">
              <a:ea typeface="ＭＳ Ｐゴシック"/>
              <a:cs typeface="ＭＳ Ｐゴシック"/>
            </a:endParaRPr>
          </a:p>
        </p:txBody>
      </p:sp>
    </p:spTree>
    <p:extLst>
      <p:ext uri="{BB962C8B-B14F-4D97-AF65-F5344CB8AC3E}">
        <p14:creationId xmlns:p14="http://schemas.microsoft.com/office/powerpoint/2010/main" val="1615426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6" name="Rectangle 3"/>
          <p:cNvSpPr>
            <a:spLocks noGrp="1" noChangeArrowheads="1"/>
          </p:cNvSpPr>
          <p:nvPr>
            <p:ph type="body" idx="1"/>
          </p:nvPr>
        </p:nvSpPr>
        <p:spPr bwMode="auto">
          <a:noFill/>
        </p:spPr>
        <p:txBody>
          <a:bodyPr/>
          <a:lstStyle/>
          <a:p>
            <a:endParaRPr lang="en-GB" altLang="fr-FR" dirty="0">
              <a:ea typeface="ＭＳ Ｐゴシック"/>
              <a:cs typeface="ＭＳ Ｐゴシック"/>
            </a:endParaRPr>
          </a:p>
        </p:txBody>
      </p:sp>
      <p:sp>
        <p:nvSpPr>
          <p:cNvPr id="11267" name="Rectangle 8"/>
          <p:cNvSpPr txBox="1">
            <a:spLocks noGrp="1" noChangeArrowheads="1"/>
          </p:cNvSpPr>
          <p:nvPr/>
        </p:nvSpPr>
        <p:spPr bwMode="auto">
          <a:xfrm>
            <a:off x="0" y="0"/>
            <a:ext cx="3208338" cy="260350"/>
          </a:xfrm>
          <a:prstGeom prst="rect">
            <a:avLst/>
          </a:prstGeom>
          <a:noFill/>
          <a:ln w="9525">
            <a:noFill/>
            <a:miter lim="800000"/>
            <a:headEnd/>
            <a:tailEnd/>
          </a:ln>
        </p:spPr>
        <p:txBody>
          <a:bodyPr lIns="92303" tIns="46151" rIns="92303" bIns="46151"/>
          <a:lstStyle/>
          <a:p>
            <a:pPr algn="ctr" defTabSz="922338"/>
            <a:r>
              <a:rPr lang="fr-FR" altLang="fr-FR" sz="1300" dirty="0">
                <a:solidFill>
                  <a:srgbClr val="000000"/>
                </a:solidFill>
                <a:latin typeface="Trebuchet MS" pitchFamily="34" charset="0"/>
              </a:rPr>
              <a:t>ARV-trial.com</a:t>
            </a:r>
          </a:p>
        </p:txBody>
      </p:sp>
      <p:sp>
        <p:nvSpPr>
          <p:cNvPr id="11268" name="Rectangle 7"/>
          <p:cNvSpPr txBox="1">
            <a:spLocks noGrp="1" noChangeArrowheads="1"/>
          </p:cNvSpPr>
          <p:nvPr/>
        </p:nvSpPr>
        <p:spPr bwMode="auto">
          <a:xfrm>
            <a:off x="3614738" y="8424863"/>
            <a:ext cx="2968625" cy="458787"/>
          </a:xfrm>
          <a:prstGeom prst="rect">
            <a:avLst/>
          </a:prstGeom>
          <a:noFill/>
          <a:ln w="9525">
            <a:noFill/>
            <a:miter lim="800000"/>
            <a:headEnd/>
            <a:tailEnd/>
          </a:ln>
        </p:spPr>
        <p:txBody>
          <a:bodyPr lIns="84982" tIns="42490" rIns="84982" bIns="42490" anchor="b"/>
          <a:lstStyle/>
          <a:p>
            <a:pPr algn="r" defTabSz="850900"/>
            <a:fld id="{1DC645BA-3907-48B5-B4C7-5B714B928BCF}" type="slidenum">
              <a:rPr lang="fr-FR" altLang="fr-FR" sz="1200">
                <a:solidFill>
                  <a:srgbClr val="000000"/>
                </a:solidFill>
              </a:rPr>
              <a:pPr algn="r" defTabSz="850900"/>
              <a:t>3</a:t>
            </a:fld>
            <a:endParaRPr lang="fr-FR" altLang="fr-FR" sz="1200" dirty="0">
              <a:solidFill>
                <a:srgbClr val="000000"/>
              </a:solidFill>
            </a:endParaRPr>
          </a:p>
        </p:txBody>
      </p:sp>
    </p:spTree>
    <p:extLst>
      <p:ext uri="{BB962C8B-B14F-4D97-AF65-F5344CB8AC3E}">
        <p14:creationId xmlns:p14="http://schemas.microsoft.com/office/powerpoint/2010/main" val="1987693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Tree>
    <p:extLst>
      <p:ext uri="{BB962C8B-B14F-4D97-AF65-F5344CB8AC3E}">
        <p14:creationId xmlns:p14="http://schemas.microsoft.com/office/powerpoint/2010/main" val="3523333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6" name="Rectangle 3"/>
          <p:cNvSpPr>
            <a:spLocks noGrp="1" noChangeArrowheads="1"/>
          </p:cNvSpPr>
          <p:nvPr>
            <p:ph type="body" idx="1"/>
          </p:nvPr>
        </p:nvSpPr>
        <p:spPr bwMode="auto">
          <a:noFill/>
        </p:spPr>
        <p:txBody>
          <a:bodyPr/>
          <a:lstStyle/>
          <a:p>
            <a:endParaRPr lang="en-GB" altLang="fr-FR">
              <a:ea typeface="ＭＳ Ｐゴシック"/>
              <a:cs typeface="ＭＳ Ｐゴシック"/>
            </a:endParaRPr>
          </a:p>
        </p:txBody>
      </p:sp>
      <p:sp>
        <p:nvSpPr>
          <p:cNvPr id="11267" name="Rectangle 8"/>
          <p:cNvSpPr txBox="1">
            <a:spLocks noGrp="1" noChangeArrowheads="1"/>
          </p:cNvSpPr>
          <p:nvPr/>
        </p:nvSpPr>
        <p:spPr bwMode="auto">
          <a:xfrm>
            <a:off x="0" y="0"/>
            <a:ext cx="3208338" cy="260350"/>
          </a:xfrm>
          <a:prstGeom prst="rect">
            <a:avLst/>
          </a:prstGeom>
          <a:noFill/>
          <a:ln w="9525">
            <a:noFill/>
            <a:miter lim="800000"/>
            <a:headEnd/>
            <a:tailEnd/>
          </a:ln>
        </p:spPr>
        <p:txBody>
          <a:bodyPr lIns="92303" tIns="46151" rIns="92303" bIns="46151"/>
          <a:lstStyle/>
          <a:p>
            <a:pPr algn="ctr" defTabSz="922338"/>
            <a:r>
              <a:rPr lang="fr-FR" altLang="fr-FR" sz="1300">
                <a:solidFill>
                  <a:srgbClr val="000000"/>
                </a:solidFill>
                <a:latin typeface="Trebuchet MS" pitchFamily="34" charset="0"/>
              </a:rPr>
              <a:t>ARV-trial.com</a:t>
            </a:r>
          </a:p>
        </p:txBody>
      </p:sp>
      <p:sp>
        <p:nvSpPr>
          <p:cNvPr id="11268" name="Rectangle 7"/>
          <p:cNvSpPr txBox="1">
            <a:spLocks noGrp="1" noChangeArrowheads="1"/>
          </p:cNvSpPr>
          <p:nvPr/>
        </p:nvSpPr>
        <p:spPr bwMode="auto">
          <a:xfrm>
            <a:off x="3614738" y="8424863"/>
            <a:ext cx="2968625" cy="458787"/>
          </a:xfrm>
          <a:prstGeom prst="rect">
            <a:avLst/>
          </a:prstGeom>
          <a:noFill/>
          <a:ln w="9525">
            <a:noFill/>
            <a:miter lim="800000"/>
            <a:headEnd/>
            <a:tailEnd/>
          </a:ln>
        </p:spPr>
        <p:txBody>
          <a:bodyPr lIns="84982" tIns="42490" rIns="84982" bIns="42490" anchor="b"/>
          <a:lstStyle/>
          <a:p>
            <a:pPr algn="r" defTabSz="850900"/>
            <a:fld id="{1DC645BA-3907-48B5-B4C7-5B714B928BCF}" type="slidenum">
              <a:rPr lang="fr-FR" altLang="fr-FR" sz="1200">
                <a:solidFill>
                  <a:srgbClr val="000000"/>
                </a:solidFill>
              </a:rPr>
              <a:pPr algn="r" defTabSz="850900"/>
              <a:t>6</a:t>
            </a:fld>
            <a:endParaRPr lang="fr-FR" altLang="fr-FR" sz="1200">
              <a:solidFill>
                <a:srgbClr val="000000"/>
              </a:solidFill>
            </a:endParaRPr>
          </a:p>
        </p:txBody>
      </p:sp>
    </p:spTree>
    <p:extLst>
      <p:ext uri="{BB962C8B-B14F-4D97-AF65-F5344CB8AC3E}">
        <p14:creationId xmlns:p14="http://schemas.microsoft.com/office/powerpoint/2010/main" val="148127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Tree>
    <p:extLst>
      <p:ext uri="{BB962C8B-B14F-4D97-AF65-F5344CB8AC3E}">
        <p14:creationId xmlns:p14="http://schemas.microsoft.com/office/powerpoint/2010/main" val="15419216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3000" baseline="0"/>
            </a:lvl1pPr>
          </a:lstStyle>
          <a:p>
            <a:r>
              <a:rPr lang="fr-FR" dirty="0"/>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2033798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 y="44450"/>
            <a:ext cx="8193088"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50800" y="1409700"/>
            <a:ext cx="9024938" cy="5303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fr-FR"/>
              <a:t>Cliquez pour modifier les styles du texte du masque</a:t>
            </a:r>
          </a:p>
          <a:p>
            <a:pPr lvl="1"/>
            <a:r>
              <a:rPr lang="en-US" altLang="fr-FR"/>
              <a:t>Deuxième niveau</a:t>
            </a:r>
          </a:p>
          <a:p>
            <a:pPr lvl="2"/>
            <a:r>
              <a:rPr lang="en-US" altLang="fr-FR"/>
              <a:t>Troisième niveau</a:t>
            </a:r>
          </a:p>
          <a:p>
            <a:pPr lvl="3"/>
            <a:r>
              <a:rPr lang="en-US" altLang="fr-FR"/>
              <a:t>Quatrième niveau</a:t>
            </a:r>
          </a:p>
          <a:p>
            <a:pPr lvl="4"/>
            <a:r>
              <a:rPr lang="en-US" altLang="fr-FR"/>
              <a:t>Cinquième niveau</a:t>
            </a:r>
          </a:p>
        </p:txBody>
      </p:sp>
    </p:spTree>
    <p:extLst>
      <p:ext uri="{BB962C8B-B14F-4D97-AF65-F5344CB8AC3E}">
        <p14:creationId xmlns:p14="http://schemas.microsoft.com/office/powerpoint/2010/main" val="205855085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0" fontAlgn="base" hangingPunct="0">
        <a:spcBef>
          <a:spcPct val="0"/>
        </a:spcBef>
        <a:spcAft>
          <a:spcPct val="0"/>
        </a:spcAft>
        <a:defRPr sz="2800" b="1">
          <a:solidFill>
            <a:srgbClr val="33339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rgbClr val="333399"/>
          </a:solidFill>
          <a:latin typeface="Calibri" pitchFamily="-109" charset="0"/>
        </a:defRPr>
      </a:lvl6pPr>
      <a:lvl7pPr marL="914400" algn="l" rtl="0" fontAlgn="base">
        <a:spcBef>
          <a:spcPct val="0"/>
        </a:spcBef>
        <a:spcAft>
          <a:spcPct val="0"/>
        </a:spcAft>
        <a:defRPr sz="2800" b="1">
          <a:solidFill>
            <a:srgbClr val="333399"/>
          </a:solidFill>
          <a:latin typeface="Calibri" pitchFamily="-109" charset="0"/>
        </a:defRPr>
      </a:lvl7pPr>
      <a:lvl8pPr marL="1371600" algn="l" rtl="0" fontAlgn="base">
        <a:spcBef>
          <a:spcPct val="0"/>
        </a:spcBef>
        <a:spcAft>
          <a:spcPct val="0"/>
        </a:spcAft>
        <a:defRPr sz="2800" b="1">
          <a:solidFill>
            <a:srgbClr val="333399"/>
          </a:solidFill>
          <a:latin typeface="Calibri" pitchFamily="-109" charset="0"/>
        </a:defRPr>
      </a:lvl8pPr>
      <a:lvl9pPr marL="1828800" algn="l" rtl="0" fontAlgn="base">
        <a:spcBef>
          <a:spcPct val="0"/>
        </a:spcBef>
        <a:spcAft>
          <a:spcPct val="0"/>
        </a:spcAft>
        <a:defRPr sz="2800" b="1">
          <a:solidFill>
            <a:srgbClr val="333399"/>
          </a:solidFill>
          <a:latin typeface="Calibri" pitchFamily="-109" charset="0"/>
        </a:defRPr>
      </a:lvl9pPr>
    </p:titleStyle>
    <p:bodyStyle>
      <a:lvl1pPr marL="342900" indent="-342900" algn="l" rtl="0" eaLnBrk="0" fontAlgn="base" hangingPunct="0">
        <a:spcBef>
          <a:spcPct val="20000"/>
        </a:spcBef>
        <a:spcAft>
          <a:spcPct val="0"/>
        </a:spcAft>
        <a:buClr>
          <a:srgbClr val="CC3300"/>
        </a:buClr>
        <a:buFont typeface="Wingdings" pitchFamily="2" charset="2"/>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cs typeface="ＭＳ Ｐゴシック"/>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cs typeface="ＭＳ Ｐゴシック"/>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cs typeface="ＭＳ Ｐゴシック"/>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cs typeface="ＭＳ Ｐゴシック"/>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re 1"/>
          <p:cNvSpPr>
            <a:spLocks noGrp="1"/>
          </p:cNvSpPr>
          <p:nvPr>
            <p:ph type="title"/>
          </p:nvPr>
        </p:nvSpPr>
        <p:spPr/>
        <p:txBody>
          <a:bodyPr/>
          <a:lstStyle/>
          <a:p>
            <a:r>
              <a:rPr lang="es-ES" sz="3200" dirty="0">
                <a:ea typeface="ＭＳ Ｐゴシック"/>
                <a:cs typeface="ＭＳ Ｐゴシック"/>
              </a:rPr>
              <a:t>Cambio a menores dosis de ATV/r</a:t>
            </a:r>
          </a:p>
        </p:txBody>
      </p:sp>
      <p:sp>
        <p:nvSpPr>
          <p:cNvPr id="15363" name="Espace réservé du contenu 2"/>
          <p:cNvSpPr>
            <a:spLocks noGrp="1"/>
          </p:cNvSpPr>
          <p:nvPr>
            <p:ph idx="1"/>
          </p:nvPr>
        </p:nvSpPr>
        <p:spPr/>
        <p:txBody>
          <a:bodyPr/>
          <a:lstStyle/>
          <a:p>
            <a:pPr>
              <a:buFont typeface="Wingdings" pitchFamily="-65" charset="2"/>
              <a:buChar char="§"/>
              <a:defRPr/>
            </a:pPr>
            <a:r>
              <a:rPr lang="es-ES" sz="2800" b="1" dirty="0">
                <a:latin typeface="Calibri" pitchFamily="-84" charset="0"/>
                <a:ea typeface="ＭＳ Ｐゴシック" pitchFamily="-84" charset="-128"/>
              </a:rPr>
              <a:t>Estudio LASA </a:t>
            </a:r>
            <a:endParaRPr lang="es-ES" sz="2800" b="1" dirty="0">
              <a:solidFill>
                <a:schemeClr val="bg1">
                  <a:lumMod val="75000"/>
                </a:schemeClr>
              </a:solidFill>
              <a:latin typeface="Calibri" pitchFamily="-84" charset="0"/>
              <a:ea typeface="ＭＳ Ｐゴシック" pitchFamily="-84" charset="-128"/>
            </a:endParaRPr>
          </a:p>
        </p:txBody>
      </p:sp>
    </p:spTree>
    <p:custDataLst>
      <p:tags r:id="rId1"/>
    </p:custDataLst>
    <p:extLst>
      <p:ext uri="{BB962C8B-B14F-4D97-AF65-F5344CB8AC3E}">
        <p14:creationId xmlns:p14="http://schemas.microsoft.com/office/powerpoint/2010/main" val="10421939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p:cNvSpPr>
          <p:nvPr/>
        </p:nvSpPr>
        <p:spPr bwMode="auto">
          <a:xfrm>
            <a:off x="34925" y="1125538"/>
            <a:ext cx="1811338" cy="579437"/>
          </a:xfrm>
          <a:prstGeom prst="rect">
            <a:avLst/>
          </a:prstGeom>
          <a:noFill/>
          <a:ln w="9525">
            <a:noFill/>
            <a:miter lim="800000"/>
            <a:headEnd/>
            <a:tailEnd/>
          </a:ln>
        </p:spPr>
        <p:txBody>
          <a:bodyPr/>
          <a:lstStyle/>
          <a:p>
            <a:pPr marL="342900" indent="-342900" defTabSz="914400" fontAlgn="base">
              <a:spcBef>
                <a:spcPct val="20000"/>
              </a:spcBef>
              <a:spcAft>
                <a:spcPct val="0"/>
              </a:spcAft>
              <a:buClr>
                <a:srgbClr val="CC3300"/>
              </a:buClr>
              <a:buFont typeface="Wingdings" pitchFamily="-109" charset="2"/>
              <a:buChar char="§"/>
              <a:defRPr/>
            </a:pPr>
            <a:r>
              <a:rPr lang="es-ES" sz="2800" b="1" kern="0" dirty="0">
                <a:solidFill>
                  <a:srgbClr val="CC3300"/>
                </a:solidFill>
                <a:latin typeface="Calibri" pitchFamily="-109" charset="0"/>
                <a:ea typeface="ＭＳ Ｐゴシック" pitchFamily="-109" charset="-128"/>
                <a:cs typeface="ＭＳ Ｐゴシック" pitchFamily="-109" charset="-128"/>
              </a:rPr>
              <a:t>Diseño</a:t>
            </a:r>
          </a:p>
        </p:txBody>
      </p:sp>
      <p:sp>
        <p:nvSpPr>
          <p:cNvPr id="8194" name="Espace réservé du contenu 2"/>
          <p:cNvSpPr>
            <a:spLocks/>
          </p:cNvSpPr>
          <p:nvPr/>
        </p:nvSpPr>
        <p:spPr bwMode="auto">
          <a:xfrm>
            <a:off x="34925" y="4323193"/>
            <a:ext cx="9066213" cy="2198688"/>
          </a:xfrm>
          <a:prstGeom prst="rect">
            <a:avLst/>
          </a:prstGeom>
          <a:noFill/>
          <a:ln w="9525">
            <a:noFill/>
            <a:miter lim="800000"/>
            <a:headEnd/>
            <a:tailEnd/>
          </a:ln>
        </p:spPr>
        <p:txBody>
          <a:bodyPr/>
          <a:lstStyle/>
          <a:p>
            <a:pPr marL="342900" indent="-342900" defTabSz="914400" fontAlgn="base">
              <a:spcBef>
                <a:spcPts val="75"/>
              </a:spcBef>
              <a:spcAft>
                <a:spcPct val="0"/>
              </a:spcAft>
              <a:buClr>
                <a:srgbClr val="CC3300"/>
              </a:buClr>
              <a:buFont typeface="Wingdings" pitchFamily="2" charset="2"/>
              <a:buChar char="§"/>
            </a:pPr>
            <a:r>
              <a:rPr lang="en-GB" altLang="fr-FR" sz="2800" b="1" dirty="0">
                <a:solidFill>
                  <a:srgbClr val="CC3300"/>
                </a:solidFill>
                <a:latin typeface="Calibri" pitchFamily="34" charset="0"/>
                <a:ea typeface="ＭＳ Ｐゴシック"/>
                <a:cs typeface="ＭＳ Ｐゴシック"/>
              </a:rPr>
              <a:t>Endpoints</a:t>
            </a:r>
          </a:p>
          <a:p>
            <a:pPr marL="800100" lvl="1" indent="-342900" defTabSz="914400" fontAlgn="base">
              <a:spcBef>
                <a:spcPts val="75"/>
              </a:spcBef>
              <a:spcAft>
                <a:spcPct val="0"/>
              </a:spcAft>
              <a:buClr>
                <a:srgbClr val="CC3300"/>
              </a:buClr>
              <a:buFontTx/>
              <a:buChar char="–"/>
            </a:pPr>
            <a:r>
              <a:rPr lang="es-ES" altLang="fr-FR" dirty="0">
                <a:solidFill>
                  <a:srgbClr val="000066"/>
                </a:solidFill>
                <a:latin typeface="Arial" charset="0"/>
                <a:ea typeface="ＭＳ Ｐゴシック"/>
                <a:cs typeface="ＭＳ Ｐゴシック"/>
              </a:rPr>
              <a:t>Primario: proporción de pacientes con CV &lt; 200 c/</a:t>
            </a:r>
            <a:r>
              <a:rPr lang="es-ES" altLang="fr-FR" dirty="0" err="1">
                <a:solidFill>
                  <a:srgbClr val="000066"/>
                </a:solidFill>
                <a:latin typeface="Arial" charset="0"/>
                <a:ea typeface="ＭＳ Ｐゴシック"/>
                <a:cs typeface="ＭＳ Ｐゴシック"/>
              </a:rPr>
              <a:t>mL</a:t>
            </a:r>
            <a:r>
              <a:rPr lang="es-ES" altLang="fr-FR" dirty="0">
                <a:solidFill>
                  <a:srgbClr val="000066"/>
                </a:solidFill>
                <a:latin typeface="Arial" charset="0"/>
                <a:ea typeface="ＭＳ Ｐゴシック"/>
                <a:cs typeface="ＭＳ Ｐゴシック"/>
              </a:rPr>
              <a:t> a S48 (ITT-E) ; </a:t>
            </a:r>
            <a:br>
              <a:rPr lang="es-ES" altLang="fr-FR" dirty="0">
                <a:solidFill>
                  <a:srgbClr val="000066"/>
                </a:solidFill>
                <a:latin typeface="Arial" charset="0"/>
                <a:ea typeface="ＭＳ Ｐゴシック"/>
                <a:cs typeface="ＭＳ Ｐゴシック"/>
              </a:rPr>
            </a:br>
            <a:r>
              <a:rPr lang="es-ES" altLang="fr-FR" dirty="0">
                <a:solidFill>
                  <a:srgbClr val="000066"/>
                </a:solidFill>
                <a:latin typeface="Arial" charset="0"/>
                <a:ea typeface="ＭＳ Ｐゴシック"/>
                <a:cs typeface="ＭＳ Ｐゴシック"/>
              </a:rPr>
              <a:t>no inferioridad si el margen inferior de IC95% de dos colas para la diferencia </a:t>
            </a:r>
            <a:br>
              <a:rPr lang="es-ES" altLang="fr-FR" dirty="0">
                <a:solidFill>
                  <a:srgbClr val="000066"/>
                </a:solidFill>
                <a:latin typeface="Arial" charset="0"/>
                <a:ea typeface="ＭＳ Ｐゴシック"/>
                <a:cs typeface="ＭＳ Ｐゴシック"/>
              </a:rPr>
            </a:br>
            <a:r>
              <a:rPr lang="es-ES" altLang="fr-FR" dirty="0">
                <a:solidFill>
                  <a:srgbClr val="000066"/>
                </a:solidFill>
                <a:latin typeface="Arial" charset="0"/>
                <a:ea typeface="ＭＳ Ｐゴシック"/>
                <a:cs typeface="ＭＳ Ｐゴシック"/>
              </a:rPr>
              <a:t>N = - 10%, poder: 90% </a:t>
            </a:r>
          </a:p>
          <a:p>
            <a:pPr marL="800100" lvl="1" indent="-342900" defTabSz="914400" fontAlgn="base">
              <a:spcBef>
                <a:spcPts val="75"/>
              </a:spcBef>
              <a:spcAft>
                <a:spcPct val="0"/>
              </a:spcAft>
              <a:buClr>
                <a:srgbClr val="CC3300"/>
              </a:buClr>
              <a:buFontTx/>
              <a:buChar char="–"/>
            </a:pPr>
            <a:r>
              <a:rPr lang="es-ES" altLang="fr-FR" dirty="0">
                <a:solidFill>
                  <a:srgbClr val="000066"/>
                </a:solidFill>
                <a:latin typeface="Arial" charset="0"/>
                <a:ea typeface="ＭＳ Ｐゴシック"/>
                <a:cs typeface="ＭＳ Ｐゴシック"/>
              </a:rPr>
              <a:t>Secundario: proporción de pacientes </a:t>
            </a:r>
            <a:r>
              <a:rPr lang="en-GB" altLang="fr-FR" dirty="0">
                <a:solidFill>
                  <a:srgbClr val="000066"/>
                </a:solidFill>
                <a:latin typeface="Arial" charset="0"/>
                <a:ea typeface="ＭＳ Ｐゴシック"/>
                <a:cs typeface="ＭＳ Ｐゴシック"/>
              </a:rPr>
              <a:t>con C</a:t>
            </a:r>
            <a:r>
              <a:rPr lang="es-ES" altLang="fr-FR" dirty="0">
                <a:solidFill>
                  <a:srgbClr val="000066"/>
                </a:solidFill>
                <a:latin typeface="Arial" charset="0"/>
                <a:ea typeface="ＭＳ Ｐゴシック"/>
                <a:cs typeface="ＭＳ Ｐゴシック"/>
              </a:rPr>
              <a:t>V </a:t>
            </a:r>
            <a:r>
              <a:rPr lang="en-GB" altLang="fr-FR" dirty="0">
                <a:solidFill>
                  <a:srgbClr val="000066"/>
                </a:solidFill>
                <a:latin typeface="Arial" charset="0"/>
                <a:ea typeface="ＭＳ Ｐゴシック"/>
                <a:cs typeface="ＭＳ Ｐゴシック"/>
              </a:rPr>
              <a:t>&lt; 50 c/mL a S48, </a:t>
            </a:r>
            <a:r>
              <a:rPr lang="es-ES" altLang="fr-FR" dirty="0">
                <a:solidFill>
                  <a:srgbClr val="000066"/>
                </a:solidFill>
                <a:latin typeface="Arial" charset="0"/>
                <a:ea typeface="ＭＳ Ｐゴシック"/>
                <a:cs typeface="ＭＳ Ｐゴシック"/>
              </a:rPr>
              <a:t>cambio en el recuento de CD4, tolerabilidad, eventos adversos, adherencia, calidad de vida, riesgo cardiovascular, lipodistrofia</a:t>
            </a:r>
            <a:endParaRPr lang="es-ES" altLang="fr-FR" b="1" dirty="0">
              <a:solidFill>
                <a:srgbClr val="000066"/>
              </a:solidFill>
              <a:latin typeface="Arial" charset="0"/>
              <a:ea typeface="ＭＳ Ｐゴシック"/>
              <a:cs typeface="ＭＳ Ｐゴシック"/>
            </a:endParaRPr>
          </a:p>
        </p:txBody>
      </p:sp>
      <p:graphicFrame>
        <p:nvGraphicFramePr>
          <p:cNvPr id="5150" name="Group 30"/>
          <p:cNvGraphicFramePr>
            <a:graphicFrameLocks noGrp="1"/>
          </p:cNvGraphicFramePr>
          <p:nvPr>
            <p:extLst>
              <p:ext uri="{D42A27DB-BD31-4B8C-83A1-F6EECF244321}">
                <p14:modId xmlns:p14="http://schemas.microsoft.com/office/powerpoint/2010/main" val="2988862125"/>
              </p:ext>
            </p:extLst>
          </p:nvPr>
        </p:nvGraphicFramePr>
        <p:xfrm>
          <a:off x="4461082" y="2517775"/>
          <a:ext cx="4086603" cy="525463"/>
        </p:xfrm>
        <a:graphic>
          <a:graphicData uri="http://schemas.openxmlformats.org/drawingml/2006/table">
            <a:tbl>
              <a:tblPr/>
              <a:tblGrid>
                <a:gridCol w="4086603">
                  <a:extLst>
                    <a:ext uri="{9D8B030D-6E8A-4147-A177-3AD203B41FA5}">
                      <a16:colId xmlns:a16="http://schemas.microsoft.com/office/drawing/2014/main" val="20000"/>
                    </a:ext>
                  </a:extLst>
                </a:gridCol>
              </a:tblGrid>
              <a:tr h="525463">
                <a:tc>
                  <a:txBody>
                    <a:bodyPr/>
                    <a:lstStyle/>
                    <a:p>
                      <a:pPr marL="0" marR="0" lvl="0" indent="0" algn="l" defTabSz="914400" rtl="0" eaLnBrk="1" fontAlgn="base" latinLnBrk="0" hangingPunct="1">
                        <a:lnSpc>
                          <a:spcPct val="80000"/>
                        </a:lnSpc>
                        <a:spcBef>
                          <a:spcPct val="20000"/>
                        </a:spcBef>
                        <a:spcAft>
                          <a:spcPct val="0"/>
                        </a:spcAft>
                        <a:buClrTx/>
                        <a:buSzTx/>
                        <a:buFont typeface="Wingdings" pitchFamily="2" charset="2"/>
                        <a:buNone/>
                        <a:tabLst/>
                      </a:pPr>
                      <a:r>
                        <a:rPr kumimoji="0" lang="es-ES" sz="1800" b="1" i="0" u="none" strike="noStrike" cap="none" normalizeH="0" baseline="0" noProof="0" dirty="0">
                          <a:ln>
                            <a:noFill/>
                          </a:ln>
                          <a:solidFill>
                            <a:schemeClr val="tx1"/>
                          </a:solidFill>
                          <a:effectLst/>
                          <a:latin typeface="Calibri" pitchFamily="34" charset="0"/>
                          <a:ea typeface="ＭＳ Ｐゴシック" charset="-128"/>
                        </a:rPr>
                        <a:t>Cambio a ATV/r 200/100 mg QD + 2 NRTI</a:t>
                      </a:r>
                    </a:p>
                  </a:txBody>
                  <a:tcPr marT="45708" marB="45708"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bl>
          </a:graphicData>
        </a:graphic>
      </p:graphicFrame>
      <p:graphicFrame>
        <p:nvGraphicFramePr>
          <p:cNvPr id="86055" name="Group 39"/>
          <p:cNvGraphicFramePr>
            <a:graphicFrameLocks noGrp="1"/>
          </p:cNvGraphicFramePr>
          <p:nvPr>
            <p:extLst>
              <p:ext uri="{D42A27DB-BD31-4B8C-83A1-F6EECF244321}">
                <p14:modId xmlns:p14="http://schemas.microsoft.com/office/powerpoint/2010/main" val="3479602835"/>
              </p:ext>
            </p:extLst>
          </p:nvPr>
        </p:nvGraphicFramePr>
        <p:xfrm>
          <a:off x="4461083" y="3394415"/>
          <a:ext cx="4086603" cy="525463"/>
        </p:xfrm>
        <a:graphic>
          <a:graphicData uri="http://schemas.openxmlformats.org/drawingml/2006/table">
            <a:tbl>
              <a:tblPr/>
              <a:tblGrid>
                <a:gridCol w="4086603">
                  <a:extLst>
                    <a:ext uri="{9D8B030D-6E8A-4147-A177-3AD203B41FA5}">
                      <a16:colId xmlns:a16="http://schemas.microsoft.com/office/drawing/2014/main" val="20000"/>
                    </a:ext>
                  </a:extLst>
                </a:gridCol>
              </a:tblGrid>
              <a:tr h="525463">
                <a:tc>
                  <a:txBody>
                    <a:bodyPr/>
                    <a:lstStyle/>
                    <a:p>
                      <a:pPr marL="0" marR="0" lvl="0" indent="0" algn="l" defTabSz="914400" rtl="0" eaLnBrk="1" fontAlgn="base" latinLnBrk="0" hangingPunct="1">
                        <a:lnSpc>
                          <a:spcPct val="80000"/>
                        </a:lnSpc>
                        <a:spcBef>
                          <a:spcPct val="20000"/>
                        </a:spcBef>
                        <a:spcAft>
                          <a:spcPct val="0"/>
                        </a:spcAft>
                        <a:buClrTx/>
                        <a:buSzTx/>
                        <a:buFont typeface="Wingdings" pitchFamily="2" charset="2"/>
                        <a:buNone/>
                        <a:tabLst/>
                      </a:pPr>
                      <a:r>
                        <a:rPr kumimoji="0" lang="es-ES" sz="1800" b="1" i="0" u="none" strike="noStrike" cap="none" normalizeH="0" baseline="0" noProof="0" dirty="0">
                          <a:ln>
                            <a:noFill/>
                          </a:ln>
                          <a:solidFill>
                            <a:schemeClr val="bg1"/>
                          </a:solidFill>
                          <a:effectLst/>
                          <a:latin typeface="Calibri" pitchFamily="34" charset="0"/>
                          <a:ea typeface="ＭＳ Ｐゴシック" charset="-128"/>
                        </a:rPr>
                        <a:t>Cambio a ATV/r 300/100 mg QD + 2 NRTI</a:t>
                      </a:r>
                    </a:p>
                  </a:txBody>
                  <a:tcPr marT="45708" marB="45708" anchor="ctr" horzOverflow="overflow">
                    <a:lnL w="12700" cap="flat" cmpd="sng" algn="ctr">
                      <a:solidFill>
                        <a:srgbClr val="C0C0C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9999"/>
                    </a:solidFill>
                  </a:tcPr>
                </a:tc>
                <a:extLst>
                  <a:ext uri="{0D108BD9-81ED-4DB2-BD59-A6C34878D82A}">
                    <a16:rowId xmlns:a16="http://schemas.microsoft.com/office/drawing/2014/main" val="10000"/>
                  </a:ext>
                </a:extLst>
              </a:tr>
            </a:tbl>
          </a:graphicData>
        </a:graphic>
      </p:graphicFrame>
      <p:sp>
        <p:nvSpPr>
          <p:cNvPr id="8207" name="ZoneTexte 69"/>
          <p:cNvSpPr txBox="1">
            <a:spLocks noChangeArrowheads="1"/>
          </p:cNvSpPr>
          <p:nvPr/>
        </p:nvSpPr>
        <p:spPr bwMode="auto">
          <a:xfrm>
            <a:off x="5608900" y="6576813"/>
            <a:ext cx="3538538" cy="276225"/>
          </a:xfrm>
          <a:prstGeom prst="rect">
            <a:avLst/>
          </a:prstGeom>
          <a:noFill/>
          <a:ln w="9525">
            <a:noFill/>
            <a:miter lim="800000"/>
            <a:headEnd/>
            <a:tailEnd/>
          </a:ln>
        </p:spPr>
        <p:txBody>
          <a:bodyPr>
            <a:spAutoFit/>
          </a:bodyPr>
          <a:lstStyle/>
          <a:p>
            <a:pPr algn="r" defTabSz="914400" fontAlgn="base">
              <a:spcBef>
                <a:spcPct val="0"/>
              </a:spcBef>
              <a:spcAft>
                <a:spcPct val="0"/>
              </a:spcAft>
            </a:pPr>
            <a:r>
              <a:rPr lang="en-GB" altLang="fr-FR" sz="1200" i="1" dirty="0">
                <a:solidFill>
                  <a:srgbClr val="CC0000"/>
                </a:solidFill>
                <a:latin typeface="Arial" charset="0"/>
                <a:ea typeface="ＭＳ Ｐゴシック"/>
                <a:cs typeface="ＭＳ Ｐゴシック"/>
              </a:rPr>
              <a:t>Bunupuradah T. Lancet HIV 2016;3:e343-50</a:t>
            </a:r>
          </a:p>
        </p:txBody>
      </p:sp>
      <p:sp>
        <p:nvSpPr>
          <p:cNvPr id="8208" name="AutoShape 162"/>
          <p:cNvSpPr>
            <a:spLocks noChangeArrowheads="1"/>
          </p:cNvSpPr>
          <p:nvPr/>
        </p:nvSpPr>
        <p:spPr bwMode="auto">
          <a:xfrm>
            <a:off x="0" y="6570663"/>
            <a:ext cx="5400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pPr algn="ctr" defTabSz="914400" fontAlgn="base">
              <a:spcBef>
                <a:spcPct val="0"/>
              </a:spcBef>
              <a:spcAft>
                <a:spcPct val="0"/>
              </a:spcAft>
            </a:pPr>
            <a:r>
              <a:rPr lang="en-GB" altLang="fr-FR" sz="1200" b="1" i="1" dirty="0">
                <a:solidFill>
                  <a:srgbClr val="333399"/>
                </a:solidFill>
                <a:latin typeface="Cambria" pitchFamily="18" charset="0"/>
                <a:ea typeface="ＭＳ Ｐゴシック"/>
                <a:cs typeface="Arial" charset="0"/>
              </a:rPr>
              <a:t>LASA</a:t>
            </a:r>
          </a:p>
        </p:txBody>
      </p:sp>
      <p:cxnSp>
        <p:nvCxnSpPr>
          <p:cNvPr id="8209" name="Connecteur droit 66"/>
          <p:cNvCxnSpPr>
            <a:cxnSpLocks noChangeShapeType="1"/>
          </p:cNvCxnSpPr>
          <p:nvPr/>
        </p:nvCxnSpPr>
        <p:spPr bwMode="auto">
          <a:xfrm rot="5400000">
            <a:off x="3234221" y="2508101"/>
            <a:ext cx="400050" cy="1587"/>
          </a:xfrm>
          <a:prstGeom prst="line">
            <a:avLst/>
          </a:prstGeom>
          <a:noFill/>
          <a:ln w="28575">
            <a:solidFill>
              <a:schemeClr val="accent2"/>
            </a:solidFill>
            <a:round/>
            <a:headEnd/>
            <a:tailEnd type="triangle" w="med" len="med"/>
          </a:ln>
        </p:spPr>
      </p:cxnSp>
      <p:sp>
        <p:nvSpPr>
          <p:cNvPr id="8210" name="Oval 170"/>
          <p:cNvSpPr>
            <a:spLocks noChangeArrowheads="1"/>
          </p:cNvSpPr>
          <p:nvPr/>
        </p:nvSpPr>
        <p:spPr bwMode="auto">
          <a:xfrm>
            <a:off x="2663514" y="1294457"/>
            <a:ext cx="1539875" cy="1014413"/>
          </a:xfrm>
          <a:prstGeom prst="ellipse">
            <a:avLst/>
          </a:prstGeom>
          <a:solidFill>
            <a:srgbClr val="E5E5F7"/>
          </a:solidFill>
          <a:ln w="9525">
            <a:noFill/>
            <a:round/>
            <a:headEnd/>
            <a:tailEnd/>
          </a:ln>
          <a:effectLst>
            <a:prstShdw prst="shdw17" dist="17961" dir="2700000">
              <a:srgbClr val="898994">
                <a:alpha val="74997"/>
              </a:srgbClr>
            </a:prstShdw>
          </a:effectLst>
        </p:spPr>
        <p:txBody>
          <a:bodyPr wrap="none" anchor="ctr"/>
          <a:lstStyle/>
          <a:p>
            <a:pPr algn="ctr" defTabSz="914400" fontAlgn="base">
              <a:spcBef>
                <a:spcPct val="0"/>
              </a:spcBef>
              <a:spcAft>
                <a:spcPct val="0"/>
              </a:spcAft>
            </a:pPr>
            <a:r>
              <a:rPr lang="es-ES" altLang="fr-FR" sz="1400" b="1" dirty="0" err="1">
                <a:solidFill>
                  <a:srgbClr val="000066"/>
                </a:solidFill>
                <a:latin typeface="Calibri" pitchFamily="34" charset="0"/>
                <a:ea typeface="ＭＳ Ｐゴシック"/>
                <a:cs typeface="Arial" charset="0"/>
              </a:rPr>
              <a:t>Randomización</a:t>
            </a:r>
            <a:r>
              <a:rPr lang="es-ES" altLang="fr-FR" sz="1400" b="1" dirty="0">
                <a:solidFill>
                  <a:srgbClr val="000066"/>
                </a:solidFill>
                <a:latin typeface="Calibri" pitchFamily="34" charset="0"/>
                <a:ea typeface="ＭＳ Ｐゴシック"/>
                <a:cs typeface="Arial" charset="0"/>
              </a:rPr>
              <a:t> *</a:t>
            </a:r>
          </a:p>
          <a:p>
            <a:pPr algn="ctr" defTabSz="914400" fontAlgn="base">
              <a:spcBef>
                <a:spcPct val="0"/>
              </a:spcBef>
              <a:spcAft>
                <a:spcPct val="0"/>
              </a:spcAft>
            </a:pPr>
            <a:r>
              <a:rPr lang="es-ES" altLang="fr-FR" sz="1400" b="1" dirty="0">
                <a:solidFill>
                  <a:srgbClr val="000066"/>
                </a:solidFill>
                <a:latin typeface="Calibri" pitchFamily="34" charset="0"/>
                <a:ea typeface="ＭＳ Ｐゴシック"/>
                <a:cs typeface="Arial" charset="0"/>
              </a:rPr>
              <a:t>1 : 1</a:t>
            </a:r>
          </a:p>
          <a:p>
            <a:pPr algn="ctr" defTabSz="914400" fontAlgn="base">
              <a:spcBef>
                <a:spcPct val="0"/>
              </a:spcBef>
              <a:spcAft>
                <a:spcPct val="0"/>
              </a:spcAft>
            </a:pPr>
            <a:r>
              <a:rPr lang="es-ES" altLang="fr-FR" sz="1400" b="1" dirty="0">
                <a:solidFill>
                  <a:srgbClr val="000066"/>
                </a:solidFill>
                <a:latin typeface="Calibri" pitchFamily="34" charset="0"/>
                <a:ea typeface="ＭＳ Ｐゴシック"/>
                <a:cs typeface="Arial" charset="0"/>
              </a:rPr>
              <a:t>Etiqueta abierta</a:t>
            </a:r>
          </a:p>
        </p:txBody>
      </p:sp>
      <p:sp>
        <p:nvSpPr>
          <p:cNvPr id="8211" name="AutoShape 162"/>
          <p:cNvSpPr>
            <a:spLocks noChangeArrowheads="1"/>
          </p:cNvSpPr>
          <p:nvPr/>
        </p:nvSpPr>
        <p:spPr bwMode="auto">
          <a:xfrm>
            <a:off x="138112" y="2378910"/>
            <a:ext cx="3101465" cy="1736646"/>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square" lIns="36000" rIns="36000" anchor="ctr">
            <a:spAutoFit/>
          </a:bodyPr>
          <a:lstStyle/>
          <a:p>
            <a:pPr algn="ctr" defTabSz="914400" fontAlgn="base">
              <a:spcBef>
                <a:spcPct val="0"/>
              </a:spcBef>
              <a:spcAft>
                <a:spcPct val="0"/>
              </a:spcAft>
            </a:pPr>
            <a:r>
              <a:rPr lang="es-ES" altLang="fr-FR" sz="1600" b="1" dirty="0">
                <a:solidFill>
                  <a:srgbClr val="000066"/>
                </a:solidFill>
                <a:latin typeface="Calibri" pitchFamily="34" charset="0"/>
                <a:ea typeface="ＭＳ Ｐゴシック"/>
                <a:cs typeface="Arial" charset="0"/>
              </a:rPr>
              <a:t>Adultos tailandeses ≥ 18 años</a:t>
            </a:r>
          </a:p>
          <a:p>
            <a:pPr algn="ctr" defTabSz="914400" fontAlgn="base">
              <a:spcBef>
                <a:spcPct val="0"/>
              </a:spcBef>
              <a:spcAft>
                <a:spcPct val="0"/>
              </a:spcAft>
            </a:pPr>
            <a:r>
              <a:rPr lang="es-ES" altLang="fr-FR" sz="1600" b="1" dirty="0">
                <a:solidFill>
                  <a:srgbClr val="000066"/>
                </a:solidFill>
                <a:latin typeface="Calibri" pitchFamily="34" charset="0"/>
                <a:ea typeface="ＭＳ Ｐゴシック"/>
                <a:cs typeface="Arial" charset="0"/>
              </a:rPr>
              <a:t>HIV RNA &lt; 50 c/</a:t>
            </a:r>
            <a:r>
              <a:rPr lang="es-ES" altLang="fr-FR" sz="1600" b="1" dirty="0" err="1">
                <a:solidFill>
                  <a:srgbClr val="000066"/>
                </a:solidFill>
                <a:latin typeface="Calibri" pitchFamily="34" charset="0"/>
                <a:ea typeface="ＭＳ Ｐゴシック"/>
                <a:cs typeface="Arial" charset="0"/>
              </a:rPr>
              <a:t>mL</a:t>
            </a:r>
            <a:r>
              <a:rPr lang="es-ES" altLang="fr-FR" sz="1600" b="1" dirty="0">
                <a:solidFill>
                  <a:srgbClr val="000066"/>
                </a:solidFill>
                <a:latin typeface="Calibri" pitchFamily="34" charset="0"/>
                <a:ea typeface="ＭＳ Ｐゴシック"/>
                <a:cs typeface="Arial" charset="0"/>
              </a:rPr>
              <a:t> ≥ 12 meses</a:t>
            </a:r>
          </a:p>
          <a:p>
            <a:pPr algn="ctr" defTabSz="914400" fontAlgn="base">
              <a:spcBef>
                <a:spcPct val="0"/>
              </a:spcBef>
              <a:spcAft>
                <a:spcPct val="0"/>
              </a:spcAft>
            </a:pPr>
            <a:r>
              <a:rPr lang="es-ES" altLang="fr-FR" sz="1600" b="1" dirty="0">
                <a:solidFill>
                  <a:srgbClr val="000066"/>
                </a:solidFill>
                <a:latin typeface="Calibri" pitchFamily="34" charset="0"/>
                <a:ea typeface="ＭＳ Ｐゴシック"/>
                <a:cs typeface="Arial" charset="0"/>
              </a:rPr>
              <a:t>En tratamiento con 2 NRTI + IP/r ≥ 3 meses</a:t>
            </a:r>
          </a:p>
          <a:p>
            <a:pPr algn="ctr" defTabSz="914400" fontAlgn="base">
              <a:spcBef>
                <a:spcPct val="0"/>
              </a:spcBef>
              <a:spcAft>
                <a:spcPct val="0"/>
              </a:spcAft>
            </a:pPr>
            <a:r>
              <a:rPr lang="es-ES" altLang="fr-FR" sz="1600" b="1" dirty="0" err="1">
                <a:solidFill>
                  <a:srgbClr val="000066"/>
                </a:solidFill>
                <a:latin typeface="Calibri" pitchFamily="34" charset="0"/>
                <a:ea typeface="ＭＳ Ｐゴシック"/>
                <a:cs typeface="Arial" charset="0"/>
              </a:rPr>
              <a:t>Clearence</a:t>
            </a:r>
            <a:r>
              <a:rPr lang="es-ES" altLang="fr-FR" sz="1600" b="1" dirty="0">
                <a:solidFill>
                  <a:srgbClr val="000066"/>
                </a:solidFill>
                <a:latin typeface="Calibri" pitchFamily="34" charset="0"/>
                <a:ea typeface="ＭＳ Ｐゴシック"/>
                <a:cs typeface="Arial" charset="0"/>
              </a:rPr>
              <a:t> de creatinina </a:t>
            </a:r>
            <a:br>
              <a:rPr lang="es-ES" altLang="fr-FR" sz="1600" b="1" dirty="0">
                <a:solidFill>
                  <a:srgbClr val="000066"/>
                </a:solidFill>
                <a:latin typeface="Calibri" pitchFamily="34" charset="0"/>
                <a:ea typeface="ＭＳ Ｐゴシック"/>
                <a:cs typeface="Arial" charset="0"/>
              </a:rPr>
            </a:br>
            <a:r>
              <a:rPr lang="es-ES" altLang="fr-FR" sz="1600" b="1" dirty="0">
                <a:solidFill>
                  <a:srgbClr val="000066"/>
                </a:solidFill>
                <a:latin typeface="Calibri" pitchFamily="34" charset="0"/>
                <a:ea typeface="ＭＳ Ｐゴシック"/>
                <a:cs typeface="Arial" charset="0"/>
              </a:rPr>
              <a:t>≥ 60 </a:t>
            </a:r>
            <a:r>
              <a:rPr lang="es-ES" altLang="fr-FR" sz="1600" b="1" dirty="0" err="1">
                <a:solidFill>
                  <a:srgbClr val="000066"/>
                </a:solidFill>
                <a:latin typeface="Calibri" pitchFamily="34" charset="0"/>
                <a:ea typeface="ＭＳ Ｐゴシック"/>
                <a:cs typeface="Arial" charset="0"/>
              </a:rPr>
              <a:t>mL</a:t>
            </a:r>
            <a:r>
              <a:rPr lang="es-ES" altLang="fr-FR" sz="1600" b="1" dirty="0">
                <a:solidFill>
                  <a:srgbClr val="000066"/>
                </a:solidFill>
                <a:latin typeface="Calibri" pitchFamily="34" charset="0"/>
                <a:ea typeface="ＭＳ Ｐゴシック"/>
                <a:cs typeface="Arial" charset="0"/>
              </a:rPr>
              <a:t>/min</a:t>
            </a:r>
          </a:p>
        </p:txBody>
      </p:sp>
      <p:cxnSp>
        <p:nvCxnSpPr>
          <p:cNvPr id="8212" name="AutoShape 60"/>
          <p:cNvCxnSpPr>
            <a:cxnSpLocks noChangeShapeType="1"/>
          </p:cNvCxnSpPr>
          <p:nvPr/>
        </p:nvCxnSpPr>
        <p:spPr bwMode="auto">
          <a:xfrm rot="10800000" flipH="1" flipV="1">
            <a:off x="4449342" y="2769724"/>
            <a:ext cx="1587" cy="863999"/>
          </a:xfrm>
          <a:prstGeom prst="bentConnector3">
            <a:avLst>
              <a:gd name="adj1" fmla="val -48000014"/>
            </a:avLst>
          </a:prstGeom>
          <a:noFill/>
          <a:ln w="38100">
            <a:solidFill>
              <a:schemeClr val="accent2"/>
            </a:solidFill>
            <a:miter lim="800000"/>
            <a:headEnd type="triangle" w="med" len="med"/>
            <a:tailEnd type="triangle" w="med" len="med"/>
          </a:ln>
        </p:spPr>
      </p:cxnSp>
      <p:sp>
        <p:nvSpPr>
          <p:cNvPr id="8213" name="Line 63"/>
          <p:cNvSpPr>
            <a:spLocks noChangeShapeType="1"/>
          </p:cNvSpPr>
          <p:nvPr/>
        </p:nvSpPr>
        <p:spPr bwMode="auto">
          <a:xfrm>
            <a:off x="3239578" y="3202850"/>
            <a:ext cx="464475" cy="0"/>
          </a:xfrm>
          <a:prstGeom prst="line">
            <a:avLst/>
          </a:prstGeom>
          <a:noFill/>
          <a:ln w="38100">
            <a:solidFill>
              <a:srgbClr val="333399"/>
            </a:solidFill>
            <a:round/>
            <a:headEnd/>
            <a:tailEnd/>
          </a:ln>
        </p:spPr>
        <p:txBody>
          <a:bodyPr/>
          <a:lstStyle/>
          <a:p>
            <a:pPr fontAlgn="base">
              <a:spcBef>
                <a:spcPct val="0"/>
              </a:spcBef>
              <a:spcAft>
                <a:spcPct val="0"/>
              </a:spcAft>
            </a:pPr>
            <a:endParaRPr lang="en-GB" dirty="0">
              <a:solidFill>
                <a:srgbClr val="000000"/>
              </a:solidFill>
              <a:latin typeface="Arial" charset="0"/>
              <a:ea typeface="ＭＳ Ｐゴシック"/>
              <a:cs typeface="ＭＳ Ｐゴシック"/>
            </a:endParaRPr>
          </a:p>
        </p:txBody>
      </p:sp>
      <p:sp>
        <p:nvSpPr>
          <p:cNvPr id="8214" name="Rectangle 9"/>
          <p:cNvSpPr>
            <a:spLocks noChangeArrowheads="1"/>
          </p:cNvSpPr>
          <p:nvPr/>
        </p:nvSpPr>
        <p:spPr bwMode="auto">
          <a:xfrm>
            <a:off x="3671627" y="3675080"/>
            <a:ext cx="826769" cy="338554"/>
          </a:xfrm>
          <a:prstGeom prst="rect">
            <a:avLst/>
          </a:prstGeom>
          <a:noFill/>
          <a:ln w="9525">
            <a:noFill/>
            <a:miter lim="800000"/>
            <a:headEnd/>
            <a:tailEnd/>
          </a:ln>
        </p:spPr>
        <p:txBody>
          <a:bodyPr wrap="none">
            <a:spAutoFit/>
          </a:bodyPr>
          <a:lstStyle/>
          <a:p>
            <a:pPr algn="ctr" defTabSz="914400" fontAlgn="base">
              <a:spcBef>
                <a:spcPct val="0"/>
              </a:spcBef>
              <a:spcAft>
                <a:spcPct val="0"/>
              </a:spcAft>
            </a:pPr>
            <a:r>
              <a:rPr lang="en-GB" altLang="fr-FR" sz="1600" b="1" dirty="0">
                <a:solidFill>
                  <a:srgbClr val="C00000"/>
                </a:solidFill>
                <a:latin typeface="Calibri" pitchFamily="34" charset="0"/>
                <a:ea typeface="ＭＳ Ｐゴシック"/>
                <a:cs typeface="Arial" charset="0"/>
              </a:rPr>
              <a:t>N = 280</a:t>
            </a:r>
          </a:p>
        </p:txBody>
      </p:sp>
      <p:sp>
        <p:nvSpPr>
          <p:cNvPr id="8215" name="Rectangle 8"/>
          <p:cNvSpPr>
            <a:spLocks noChangeArrowheads="1"/>
          </p:cNvSpPr>
          <p:nvPr/>
        </p:nvSpPr>
        <p:spPr bwMode="auto">
          <a:xfrm>
            <a:off x="3671626" y="2443163"/>
            <a:ext cx="826769" cy="338554"/>
          </a:xfrm>
          <a:prstGeom prst="rect">
            <a:avLst/>
          </a:prstGeom>
          <a:noFill/>
          <a:ln w="9525">
            <a:noFill/>
            <a:miter lim="800000"/>
            <a:headEnd/>
            <a:tailEnd/>
          </a:ln>
        </p:spPr>
        <p:txBody>
          <a:bodyPr wrap="none">
            <a:spAutoFit/>
          </a:bodyPr>
          <a:lstStyle/>
          <a:p>
            <a:pPr algn="ctr" defTabSz="914400" fontAlgn="base">
              <a:spcBef>
                <a:spcPct val="0"/>
              </a:spcBef>
              <a:spcAft>
                <a:spcPct val="0"/>
              </a:spcAft>
            </a:pPr>
            <a:r>
              <a:rPr lang="en-GB" altLang="fr-FR" sz="1600" b="1" dirty="0">
                <a:solidFill>
                  <a:srgbClr val="C00000"/>
                </a:solidFill>
                <a:latin typeface="Calibri" pitchFamily="34" charset="0"/>
                <a:ea typeface="ＭＳ Ｐゴシック"/>
                <a:cs typeface="Arial" charset="0"/>
              </a:rPr>
              <a:t>N = 279</a:t>
            </a:r>
          </a:p>
        </p:txBody>
      </p:sp>
      <p:sp>
        <p:nvSpPr>
          <p:cNvPr id="8218" name="Line 172"/>
          <p:cNvSpPr>
            <a:spLocks noChangeShapeType="1"/>
          </p:cNvSpPr>
          <p:nvPr/>
        </p:nvSpPr>
        <p:spPr bwMode="auto">
          <a:xfrm>
            <a:off x="8593105" y="1916832"/>
            <a:ext cx="0" cy="2003046"/>
          </a:xfrm>
          <a:prstGeom prst="line">
            <a:avLst/>
          </a:prstGeom>
          <a:noFill/>
          <a:ln w="12700">
            <a:solidFill>
              <a:srgbClr val="7E7ED4"/>
            </a:solidFill>
            <a:prstDash val="dash"/>
            <a:round/>
            <a:headEnd/>
            <a:tailEnd/>
          </a:ln>
        </p:spPr>
        <p:txBody>
          <a:bodyPr/>
          <a:lstStyle/>
          <a:p>
            <a:pPr fontAlgn="base">
              <a:spcBef>
                <a:spcPct val="0"/>
              </a:spcBef>
              <a:spcAft>
                <a:spcPct val="0"/>
              </a:spcAft>
            </a:pPr>
            <a:endParaRPr lang="en-GB" dirty="0">
              <a:solidFill>
                <a:srgbClr val="000000"/>
              </a:solidFill>
              <a:latin typeface="Arial" charset="0"/>
              <a:ea typeface="ＭＳ Ｐゴシック"/>
              <a:cs typeface="ＭＳ Ｐゴシック"/>
            </a:endParaRPr>
          </a:p>
        </p:txBody>
      </p:sp>
      <p:sp>
        <p:nvSpPr>
          <p:cNvPr id="22" name="Oval 109"/>
          <p:cNvSpPr>
            <a:spLocks noChangeArrowheads="1"/>
          </p:cNvSpPr>
          <p:nvPr/>
        </p:nvSpPr>
        <p:spPr bwMode="auto">
          <a:xfrm>
            <a:off x="8313705" y="1340768"/>
            <a:ext cx="576262"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algn="ctr" defTabSz="914400" eaLnBrk="1" fontAlgn="base" hangingPunct="1">
              <a:spcBef>
                <a:spcPct val="0"/>
              </a:spcBef>
              <a:spcAft>
                <a:spcPct val="0"/>
              </a:spcAft>
              <a:defRPr/>
            </a:pPr>
            <a:r>
              <a:rPr lang="en-GB" altLang="fr-FR" sz="1600" b="1" dirty="0">
                <a:solidFill>
                  <a:srgbClr val="0066FF"/>
                </a:solidFill>
                <a:latin typeface="Calibri" pitchFamily="-65" charset="0"/>
                <a:cs typeface="ＭＳ Ｐゴシック"/>
              </a:rPr>
              <a:t>S48</a:t>
            </a:r>
            <a:endParaRPr lang="en-GB" altLang="fr-FR" sz="1600" dirty="0">
              <a:solidFill>
                <a:srgbClr val="0066FF"/>
              </a:solidFill>
              <a:latin typeface="Calibri" pitchFamily="-65" charset="0"/>
              <a:cs typeface="ＭＳ Ｐゴシック"/>
            </a:endParaRPr>
          </a:p>
        </p:txBody>
      </p:sp>
      <p:sp>
        <p:nvSpPr>
          <p:cNvPr id="2" name="Titre 1"/>
          <p:cNvSpPr>
            <a:spLocks noGrp="1"/>
          </p:cNvSpPr>
          <p:nvPr>
            <p:ph type="title"/>
          </p:nvPr>
        </p:nvSpPr>
        <p:spPr>
          <a:xfrm>
            <a:off x="50800" y="44450"/>
            <a:ext cx="9093200" cy="1106488"/>
          </a:xfrm>
        </p:spPr>
        <p:txBody>
          <a:bodyPr/>
          <a:lstStyle/>
          <a:p>
            <a:r>
              <a:rPr lang="es-ES" sz="3000" dirty="0"/>
              <a:t>Estudio LASA: cambio a ATV/r 200/100 vs 300/100 mg</a:t>
            </a:r>
          </a:p>
        </p:txBody>
      </p:sp>
      <p:sp>
        <p:nvSpPr>
          <p:cNvPr id="4" name="ZoneTexte 3"/>
          <p:cNvSpPr txBox="1"/>
          <p:nvPr/>
        </p:nvSpPr>
        <p:spPr>
          <a:xfrm>
            <a:off x="3239578" y="4068566"/>
            <a:ext cx="5872570" cy="276999"/>
          </a:xfrm>
          <a:prstGeom prst="rect">
            <a:avLst/>
          </a:prstGeom>
          <a:noFill/>
        </p:spPr>
        <p:txBody>
          <a:bodyPr wrap="none" rtlCol="0">
            <a:spAutoFit/>
          </a:bodyPr>
          <a:lstStyle/>
          <a:p>
            <a:r>
              <a:rPr lang="es-ES" sz="1200" dirty="0">
                <a:solidFill>
                  <a:srgbClr val="000066"/>
                </a:solidFill>
              </a:rPr>
              <a:t>* La </a:t>
            </a:r>
            <a:r>
              <a:rPr lang="es-ES" sz="1200" dirty="0" err="1">
                <a:solidFill>
                  <a:srgbClr val="000066"/>
                </a:solidFill>
              </a:rPr>
              <a:t>randomización</a:t>
            </a:r>
            <a:r>
              <a:rPr lang="es-ES" sz="1200" dirty="0">
                <a:solidFill>
                  <a:srgbClr val="000066"/>
                </a:solidFill>
              </a:rPr>
              <a:t> fue estratificada por centro, tratamiento con TDF o con </a:t>
            </a:r>
            <a:r>
              <a:rPr lang="es-ES" sz="1200" dirty="0" err="1">
                <a:solidFill>
                  <a:srgbClr val="000066"/>
                </a:solidFill>
              </a:rPr>
              <a:t>indinavir</a:t>
            </a:r>
            <a:endParaRPr lang="es-ES" sz="1200" dirty="0">
              <a:solidFill>
                <a:srgbClr val="000066"/>
              </a:solidFill>
            </a:endParaRPr>
          </a:p>
        </p:txBody>
      </p:sp>
    </p:spTree>
    <p:extLst>
      <p:ext uri="{BB962C8B-B14F-4D97-AF65-F5344CB8AC3E}">
        <p14:creationId xmlns:p14="http://schemas.microsoft.com/office/powerpoint/2010/main" val="24295142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621" name="Group 77"/>
          <p:cNvGraphicFramePr>
            <a:graphicFrameLocks noGrp="1"/>
          </p:cNvGraphicFramePr>
          <p:nvPr>
            <p:ph idx="4294967295"/>
            <p:extLst>
              <p:ext uri="{D42A27DB-BD31-4B8C-83A1-F6EECF244321}">
                <p14:modId xmlns:p14="http://schemas.microsoft.com/office/powerpoint/2010/main" val="2118570728"/>
              </p:ext>
            </p:extLst>
          </p:nvPr>
        </p:nvGraphicFramePr>
        <p:xfrm>
          <a:off x="106464" y="1521891"/>
          <a:ext cx="8915714" cy="4948679"/>
        </p:xfrm>
        <a:graphic>
          <a:graphicData uri="http://schemas.openxmlformats.org/drawingml/2006/table">
            <a:tbl>
              <a:tblPr/>
              <a:tblGrid>
                <a:gridCol w="4963247">
                  <a:extLst>
                    <a:ext uri="{9D8B030D-6E8A-4147-A177-3AD203B41FA5}">
                      <a16:colId xmlns:a16="http://schemas.microsoft.com/office/drawing/2014/main" val="20000"/>
                    </a:ext>
                  </a:extLst>
                </a:gridCol>
                <a:gridCol w="1770927">
                  <a:extLst>
                    <a:ext uri="{9D8B030D-6E8A-4147-A177-3AD203B41FA5}">
                      <a16:colId xmlns:a16="http://schemas.microsoft.com/office/drawing/2014/main" val="20001"/>
                    </a:ext>
                  </a:extLst>
                </a:gridCol>
                <a:gridCol w="2181540">
                  <a:extLst>
                    <a:ext uri="{9D8B030D-6E8A-4147-A177-3AD203B41FA5}">
                      <a16:colId xmlns:a16="http://schemas.microsoft.com/office/drawing/2014/main" val="20002"/>
                    </a:ext>
                  </a:extLst>
                </a:gridCol>
              </a:tblGrid>
              <a:tr h="525204">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endParaRPr kumimoji="0" lang="en-GB" sz="1400" b="0"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n-GB" sz="1600" b="1" i="0" u="none" strike="noStrike" cap="none" normalizeH="0" baseline="0" dirty="0">
                          <a:ln>
                            <a:noFill/>
                          </a:ln>
                          <a:solidFill>
                            <a:srgbClr val="000000"/>
                          </a:solidFill>
                          <a:effectLst/>
                          <a:latin typeface="Calibri" pitchFamily="-65" charset="0"/>
                          <a:ea typeface="ＭＳ Ｐゴシック" pitchFamily="-65" charset="-128"/>
                          <a:cs typeface="ＭＳ Ｐゴシック" pitchFamily="-65" charset="-128"/>
                        </a:rPr>
                        <a:t>ATV/r 200/100 mg</a:t>
                      </a:r>
                    </a:p>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n-GB" sz="1600" b="1" i="0" u="none" strike="noStrike" cap="none" normalizeH="0" baseline="0" dirty="0">
                          <a:ln>
                            <a:noFill/>
                          </a:ln>
                          <a:solidFill>
                            <a:srgbClr val="000000"/>
                          </a:solidFill>
                          <a:effectLst/>
                          <a:latin typeface="Calibri" pitchFamily="-65" charset="0"/>
                          <a:ea typeface="ＭＳ Ｐゴシック" pitchFamily="-65" charset="-128"/>
                          <a:cs typeface="ＭＳ Ｐゴシック" pitchFamily="-65" charset="-128"/>
                        </a:rPr>
                        <a:t>N = 273</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ATV/r 300/100 mg</a:t>
                      </a:r>
                    </a:p>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277</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9999"/>
                    </a:solidFill>
                  </a:tcPr>
                </a:tc>
                <a:extLst>
                  <a:ext uri="{0D108BD9-81ED-4DB2-BD59-A6C34878D82A}">
                    <a16:rowId xmlns:a16="http://schemas.microsoft.com/office/drawing/2014/main" val="10000"/>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Edad (media)</a:t>
                      </a: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a:t>
                      </a: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años</a:t>
                      </a: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42</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41</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Mujeres</a:t>
                      </a: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53</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48</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Peso (media), kg</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59</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60</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9"/>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defRPr/>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Coinfección</a:t>
                      </a: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con hepatitis B / hepatitis C, %</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 / 4</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 / 5</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CD4 nadir (cells/mm</a:t>
                      </a:r>
                      <a:r>
                        <a:rPr kumimoji="0" lang="en-GB" sz="1400" b="1" i="0" u="none" strike="noStrike" cap="none" normalizeH="0" baseline="30000" dirty="0">
                          <a:ln>
                            <a:noFill/>
                          </a:ln>
                          <a:solidFill>
                            <a:srgbClr val="000066"/>
                          </a:solidFill>
                          <a:effectLst/>
                          <a:latin typeface="Arial" pitchFamily="-65" charset="0"/>
                          <a:ea typeface="ＭＳ Ｐゴシック" pitchFamily="-65" charset="-128"/>
                          <a:cs typeface="ＭＳ Ｐゴシック" pitchFamily="-65" charset="-128"/>
                        </a:rPr>
                        <a:t>3</a:t>
                      </a: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media</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120</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126</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4"/>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CD4/mm</a:t>
                      </a:r>
                      <a:r>
                        <a:rPr kumimoji="0" lang="en-GB" sz="1400" b="1" i="0" u="none" strike="noStrike" cap="none" normalizeH="0" baseline="30000" dirty="0">
                          <a:ln>
                            <a:noFill/>
                          </a:ln>
                          <a:solidFill>
                            <a:srgbClr val="000066"/>
                          </a:solidFill>
                          <a:effectLst/>
                          <a:latin typeface="Arial" pitchFamily="-65" charset="0"/>
                          <a:ea typeface="ＭＳ Ｐゴシック" pitchFamily="-65" charset="-128"/>
                          <a:cs typeface="ＭＳ Ｐゴシック" pitchFamily="-65" charset="-128"/>
                        </a:rPr>
                        <a:t>3</a:t>
                      </a: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media</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549</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528</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defRPr/>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Historia de uso de doble NRTI, %</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13</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14</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6"/>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defRPr/>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Tiempo con IP/r antes del </a:t>
                      </a: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screening</a:t>
                      </a: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media años </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3.0</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3.1</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defRPr/>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IP/r al screening : LPV / IDV / SQV, %</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85 / 8 / 7</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84 / 9 / 7</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8"/>
                  </a:ext>
                </a:extLst>
              </a:tr>
              <a:tr h="268292">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NRTI al screening, %</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0"/>
                  </a:ext>
                </a:extLst>
              </a:tr>
              <a:tr h="268292">
                <a:tc>
                  <a:txBody>
                    <a:bodyPr/>
                    <a:lstStyle/>
                    <a:p>
                      <a:pPr marL="457200" marR="0" lvl="1"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3TC / TDF / ZDV / ddI / d4T</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82 / 74 / 40 / 6 / 4</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80 / 73 / 45 / 5 / 4</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1"/>
                  </a:ext>
                </a:extLst>
              </a:tr>
              <a:tr h="1265591">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Discontinuación, N (%)</a:t>
                      </a:r>
                    </a:p>
                    <a:p>
                      <a:pPr marL="457200" marR="0" lvl="1"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Por eventos adversos</a:t>
                      </a:r>
                    </a:p>
                    <a:p>
                      <a:pPr marL="457200" marR="0" lvl="1"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Muerte</a:t>
                      </a:r>
                    </a:p>
                    <a:p>
                      <a:pPr marL="457200" marR="0" lvl="1"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Pérdida de seguimiento / retiro del consentimiento </a:t>
                      </a:r>
                    </a:p>
                    <a:p>
                      <a:pPr marL="457200" marR="0" lvl="1"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Desviación del protocolo</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14 (5.1)</a:t>
                      </a:r>
                    </a:p>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a:t>
                      </a:r>
                    </a:p>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a:t>
                      </a:r>
                    </a:p>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 / 0</a:t>
                      </a:r>
                    </a:p>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33 (11.9)</a:t>
                      </a:r>
                    </a:p>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16</a:t>
                      </a:r>
                    </a:p>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a:t>
                      </a:r>
                    </a:p>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 / 3</a:t>
                      </a:r>
                    </a:p>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11</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12"/>
                  </a:ext>
                </a:extLst>
              </a:tr>
            </a:tbl>
          </a:graphicData>
        </a:graphic>
      </p:graphicFrame>
      <p:sp>
        <p:nvSpPr>
          <p:cNvPr id="10312" name="Text Box 2"/>
          <p:cNvSpPr txBox="1">
            <a:spLocks noChangeArrowheads="1"/>
          </p:cNvSpPr>
          <p:nvPr/>
        </p:nvSpPr>
        <p:spPr bwMode="auto">
          <a:xfrm>
            <a:off x="7975" y="1060225"/>
            <a:ext cx="9113793" cy="461665"/>
          </a:xfrm>
          <a:prstGeom prst="rect">
            <a:avLst/>
          </a:prstGeom>
          <a:noFill/>
          <a:ln w="9525">
            <a:noFill/>
            <a:miter lim="800000"/>
            <a:headEnd/>
            <a:tailEnd/>
          </a:ln>
        </p:spPr>
        <p:txBody>
          <a:bodyPr wrap="none">
            <a:spAutoFit/>
          </a:bodyPr>
          <a:lstStyle/>
          <a:p>
            <a:pPr algn="ctr" defTabSz="914400"/>
            <a:r>
              <a:rPr lang="es-ES" altLang="fr-FR" sz="2400" b="1" dirty="0">
                <a:solidFill>
                  <a:srgbClr val="CC3300"/>
                </a:solidFill>
                <a:latin typeface="Calibri" pitchFamily="34" charset="0"/>
              </a:rPr>
              <a:t>Características basales (población ITT-e) y disposición de los pacientes</a:t>
            </a:r>
          </a:p>
        </p:txBody>
      </p:sp>
      <p:sp>
        <p:nvSpPr>
          <p:cNvPr id="7" name="ZoneTexte 69"/>
          <p:cNvSpPr txBox="1">
            <a:spLocks noChangeArrowheads="1"/>
          </p:cNvSpPr>
          <p:nvPr/>
        </p:nvSpPr>
        <p:spPr bwMode="auto">
          <a:xfrm>
            <a:off x="4780225" y="6634846"/>
            <a:ext cx="3538538" cy="261610"/>
          </a:xfrm>
          <a:prstGeom prst="rect">
            <a:avLst/>
          </a:prstGeom>
          <a:noFill/>
          <a:ln w="9525">
            <a:noFill/>
            <a:miter lim="800000"/>
            <a:headEnd/>
            <a:tailEnd/>
          </a:ln>
        </p:spPr>
        <p:txBody>
          <a:bodyPr>
            <a:spAutoFit/>
          </a:bodyPr>
          <a:lstStyle/>
          <a:p>
            <a:pPr defTabSz="914400" fontAlgn="base">
              <a:spcBef>
                <a:spcPct val="0"/>
              </a:spcBef>
              <a:spcAft>
                <a:spcPct val="0"/>
              </a:spcAft>
            </a:pPr>
            <a:r>
              <a:rPr lang="en-GB" altLang="fr-FR" sz="1100" i="1" dirty="0">
                <a:solidFill>
                  <a:srgbClr val="CC0000"/>
                </a:solidFill>
                <a:latin typeface="Arial" charset="0"/>
                <a:ea typeface="ＭＳ Ｐゴシック"/>
                <a:cs typeface="ＭＳ Ｐゴシック"/>
              </a:rPr>
              <a:t>Bunupuradah T. Lancet HIV 2016;3:e343-50</a:t>
            </a:r>
          </a:p>
        </p:txBody>
      </p:sp>
      <p:sp>
        <p:nvSpPr>
          <p:cNvPr id="8" name="AutoShape 162"/>
          <p:cNvSpPr>
            <a:spLocks noChangeArrowheads="1"/>
          </p:cNvSpPr>
          <p:nvPr/>
        </p:nvSpPr>
        <p:spPr bwMode="auto">
          <a:xfrm>
            <a:off x="0" y="6570663"/>
            <a:ext cx="5400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pPr algn="ctr" defTabSz="914400" fontAlgn="base">
              <a:spcBef>
                <a:spcPct val="0"/>
              </a:spcBef>
              <a:spcAft>
                <a:spcPct val="0"/>
              </a:spcAft>
            </a:pPr>
            <a:r>
              <a:rPr lang="en-GB" altLang="fr-FR" sz="1200" b="1" i="1" dirty="0">
                <a:solidFill>
                  <a:srgbClr val="333399"/>
                </a:solidFill>
                <a:latin typeface="Cambria" pitchFamily="18" charset="0"/>
                <a:ea typeface="ＭＳ Ｐゴシック"/>
                <a:cs typeface="Arial" charset="0"/>
              </a:rPr>
              <a:t>LASA</a:t>
            </a:r>
          </a:p>
        </p:txBody>
      </p:sp>
      <p:sp>
        <p:nvSpPr>
          <p:cNvPr id="9" name="Titre 1"/>
          <p:cNvSpPr>
            <a:spLocks noGrp="1"/>
          </p:cNvSpPr>
          <p:nvPr>
            <p:ph type="title"/>
          </p:nvPr>
        </p:nvSpPr>
        <p:spPr>
          <a:xfrm>
            <a:off x="50800" y="44450"/>
            <a:ext cx="9093200" cy="1106488"/>
          </a:xfrm>
        </p:spPr>
        <p:txBody>
          <a:bodyPr/>
          <a:lstStyle/>
          <a:p>
            <a:r>
              <a:rPr lang="es-ES" sz="3000" dirty="0"/>
              <a:t>Estudio LASA: cambio a ATV/r 200/100 vs 300/100 mg</a:t>
            </a:r>
          </a:p>
        </p:txBody>
      </p:sp>
    </p:spTree>
    <p:custDataLst>
      <p:tags r:id="rId1"/>
    </p:custDataLst>
    <p:extLst>
      <p:ext uri="{BB962C8B-B14F-4D97-AF65-F5344CB8AC3E}">
        <p14:creationId xmlns:p14="http://schemas.microsoft.com/office/powerpoint/2010/main" val="194207672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Text Box 2"/>
          <p:cNvSpPr txBox="1">
            <a:spLocks noChangeArrowheads="1"/>
          </p:cNvSpPr>
          <p:nvPr/>
        </p:nvSpPr>
        <p:spPr bwMode="auto">
          <a:xfrm>
            <a:off x="2586611" y="1189331"/>
            <a:ext cx="3960440" cy="461665"/>
          </a:xfrm>
          <a:prstGeom prst="rect">
            <a:avLst/>
          </a:prstGeom>
          <a:noFill/>
          <a:ln w="9525">
            <a:noFill/>
            <a:miter lim="800000"/>
            <a:headEnd/>
            <a:tailEnd/>
          </a:ln>
        </p:spPr>
        <p:txBody>
          <a:bodyPr wrap="square">
            <a:spAutoFit/>
          </a:bodyPr>
          <a:lstStyle/>
          <a:p>
            <a:pPr algn="ctr"/>
            <a:r>
              <a:rPr lang="es-ES" sz="2400" b="1" dirty="0" err="1">
                <a:solidFill>
                  <a:srgbClr val="CC3300"/>
                </a:solidFill>
                <a:latin typeface="Calibri" pitchFamily="34" charset="0"/>
                <a:ea typeface="MS PGothic" pitchFamily="34" charset="-128"/>
              </a:rPr>
              <a:t>Exito</a:t>
            </a:r>
            <a:r>
              <a:rPr lang="es-ES" sz="2400" b="1" dirty="0">
                <a:solidFill>
                  <a:srgbClr val="CC3300"/>
                </a:solidFill>
                <a:latin typeface="Calibri" pitchFamily="34" charset="0"/>
                <a:ea typeface="MS PGothic" pitchFamily="34" charset="-128"/>
              </a:rPr>
              <a:t> virológico a S48 </a:t>
            </a:r>
          </a:p>
        </p:txBody>
      </p:sp>
      <p:grpSp>
        <p:nvGrpSpPr>
          <p:cNvPr id="2" name="Groupe 1"/>
          <p:cNvGrpSpPr/>
          <p:nvPr/>
        </p:nvGrpSpPr>
        <p:grpSpPr>
          <a:xfrm>
            <a:off x="102284" y="1606031"/>
            <a:ext cx="8978631" cy="5024023"/>
            <a:chOff x="137009" y="1606031"/>
            <a:chExt cx="8978631" cy="5024023"/>
          </a:xfrm>
        </p:grpSpPr>
        <p:sp>
          <p:nvSpPr>
            <p:cNvPr id="64" name="AutoShape 165"/>
            <p:cNvSpPr>
              <a:spLocks noChangeArrowheads="1"/>
            </p:cNvSpPr>
            <p:nvPr/>
          </p:nvSpPr>
          <p:spPr bwMode="auto">
            <a:xfrm>
              <a:off x="2335976" y="1606032"/>
              <a:ext cx="5063211" cy="340180"/>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pPr defTabSz="914400"/>
              <a:endParaRPr lang="en-GB" sz="2800">
                <a:solidFill>
                  <a:srgbClr val="000066"/>
                </a:solidFill>
              </a:endParaRPr>
            </a:p>
          </p:txBody>
        </p:sp>
        <p:sp>
          <p:nvSpPr>
            <p:cNvPr id="2067" name="Rectangle 48"/>
            <p:cNvSpPr>
              <a:spLocks/>
            </p:cNvSpPr>
            <p:nvPr/>
          </p:nvSpPr>
          <p:spPr bwMode="auto">
            <a:xfrm>
              <a:off x="2484165" y="1683253"/>
              <a:ext cx="180000" cy="180000"/>
            </a:xfrm>
            <a:prstGeom prst="rect">
              <a:avLst/>
            </a:prstGeom>
            <a:solidFill>
              <a:srgbClr val="FFCC99"/>
            </a:solidFill>
            <a:ln w="9525" algn="ctr">
              <a:solidFill>
                <a:srgbClr val="FFCC99"/>
              </a:solidFill>
              <a:round/>
              <a:headEnd/>
              <a:tailEnd/>
            </a:ln>
          </p:spPr>
          <p:txBody>
            <a:bodyPr/>
            <a:lstStyle/>
            <a:p>
              <a:endParaRPr lang="fr-FR" sz="2400">
                <a:solidFill>
                  <a:srgbClr val="000066"/>
                </a:solidFill>
              </a:endParaRPr>
            </a:p>
          </p:txBody>
        </p:sp>
        <p:sp>
          <p:nvSpPr>
            <p:cNvPr id="2068" name="Rectangle 49"/>
            <p:cNvSpPr>
              <a:spLocks/>
            </p:cNvSpPr>
            <p:nvPr/>
          </p:nvSpPr>
          <p:spPr bwMode="auto">
            <a:xfrm>
              <a:off x="5009080" y="1683253"/>
              <a:ext cx="180000" cy="180000"/>
            </a:xfrm>
            <a:prstGeom prst="rect">
              <a:avLst/>
            </a:prstGeom>
            <a:solidFill>
              <a:srgbClr val="009999"/>
            </a:solidFill>
            <a:ln w="9525" algn="ctr">
              <a:noFill/>
              <a:round/>
              <a:headEnd/>
              <a:tailEnd/>
            </a:ln>
          </p:spPr>
          <p:txBody>
            <a:bodyPr/>
            <a:lstStyle/>
            <a:p>
              <a:endParaRPr lang="fr-FR" sz="2400">
                <a:solidFill>
                  <a:srgbClr val="000066"/>
                </a:solidFill>
              </a:endParaRPr>
            </a:p>
          </p:txBody>
        </p:sp>
        <p:sp>
          <p:nvSpPr>
            <p:cNvPr id="2071" name="ZoneTexte 52"/>
            <p:cNvSpPr txBox="1">
              <a:spLocks noChangeArrowheads="1"/>
            </p:cNvSpPr>
            <p:nvPr/>
          </p:nvSpPr>
          <p:spPr bwMode="auto">
            <a:xfrm>
              <a:off x="2670149" y="1621483"/>
              <a:ext cx="2246128" cy="338554"/>
            </a:xfrm>
            <a:prstGeom prst="rect">
              <a:avLst/>
            </a:prstGeom>
            <a:noFill/>
            <a:ln w="9525">
              <a:noFill/>
              <a:miter lim="800000"/>
              <a:headEnd/>
              <a:tailEnd/>
            </a:ln>
          </p:spPr>
          <p:txBody>
            <a:bodyPr wrap="none">
              <a:spAutoFit/>
            </a:bodyPr>
            <a:lstStyle/>
            <a:p>
              <a:r>
                <a:rPr lang="fr-FR" sz="1600" b="1" dirty="0">
                  <a:solidFill>
                    <a:srgbClr val="333399"/>
                  </a:solidFill>
                  <a:latin typeface="+mj-lt"/>
                </a:rPr>
                <a:t>ATV/r 200/100 (N = 273)</a:t>
              </a:r>
            </a:p>
          </p:txBody>
        </p:sp>
        <p:sp>
          <p:nvSpPr>
            <p:cNvPr id="2072" name="ZoneTexte 53"/>
            <p:cNvSpPr txBox="1">
              <a:spLocks noChangeArrowheads="1"/>
            </p:cNvSpPr>
            <p:nvPr/>
          </p:nvSpPr>
          <p:spPr bwMode="auto">
            <a:xfrm>
              <a:off x="5146216" y="1606031"/>
              <a:ext cx="2246128" cy="338554"/>
            </a:xfrm>
            <a:prstGeom prst="rect">
              <a:avLst/>
            </a:prstGeom>
            <a:noFill/>
            <a:ln w="9525">
              <a:noFill/>
              <a:miter lim="800000"/>
              <a:headEnd/>
              <a:tailEnd/>
            </a:ln>
          </p:spPr>
          <p:txBody>
            <a:bodyPr wrap="none">
              <a:spAutoFit/>
            </a:bodyPr>
            <a:lstStyle/>
            <a:p>
              <a:r>
                <a:rPr lang="fr-FR" sz="1600" b="1" dirty="0">
                  <a:solidFill>
                    <a:srgbClr val="333399"/>
                  </a:solidFill>
                  <a:latin typeface="+mj-lt"/>
                </a:rPr>
                <a:t>ATV/r 300/100 (N = 277)</a:t>
              </a:r>
            </a:p>
          </p:txBody>
        </p:sp>
        <p:sp>
          <p:nvSpPr>
            <p:cNvPr id="2075" name="ZoneTexte 56"/>
            <p:cNvSpPr txBox="1">
              <a:spLocks noChangeArrowheads="1"/>
            </p:cNvSpPr>
            <p:nvPr/>
          </p:nvSpPr>
          <p:spPr bwMode="auto">
            <a:xfrm>
              <a:off x="1574178" y="5585626"/>
              <a:ext cx="663836" cy="338554"/>
            </a:xfrm>
            <a:prstGeom prst="rect">
              <a:avLst/>
            </a:prstGeom>
            <a:noFill/>
            <a:ln w="9525">
              <a:noFill/>
              <a:miter lim="800000"/>
              <a:headEnd/>
              <a:tailEnd/>
            </a:ln>
          </p:spPr>
          <p:txBody>
            <a:bodyPr wrap="none">
              <a:spAutoFit/>
            </a:bodyPr>
            <a:lstStyle/>
            <a:p>
              <a:pPr algn="ctr"/>
              <a:r>
                <a:rPr lang="es-ES" sz="1600" dirty="0">
                  <a:solidFill>
                    <a:srgbClr val="000066"/>
                  </a:solidFill>
                </a:rPr>
                <a:t>ITT-e</a:t>
              </a:r>
            </a:p>
          </p:txBody>
        </p:sp>
        <p:sp>
          <p:nvSpPr>
            <p:cNvPr id="2104" name="Rectangle 73"/>
            <p:cNvSpPr>
              <a:spLocks noChangeArrowheads="1"/>
            </p:cNvSpPr>
            <p:nvPr/>
          </p:nvSpPr>
          <p:spPr bwMode="auto">
            <a:xfrm>
              <a:off x="1000872" y="5443380"/>
              <a:ext cx="106677" cy="246221"/>
            </a:xfrm>
            <a:prstGeom prst="rect">
              <a:avLst/>
            </a:prstGeom>
            <a:noFill/>
            <a:ln w="9525">
              <a:noFill/>
              <a:miter lim="800000"/>
              <a:headEnd/>
              <a:tailEnd/>
            </a:ln>
          </p:spPr>
          <p:txBody>
            <a:bodyPr wrap="none" lIns="0" tIns="0" rIns="0" bIns="0">
              <a:spAutoFit/>
            </a:bodyPr>
            <a:lstStyle/>
            <a:p>
              <a:r>
                <a:rPr lang="fr-FR" sz="1600">
                  <a:solidFill>
                    <a:srgbClr val="000066"/>
                  </a:solidFill>
                </a:rPr>
                <a:t>0</a:t>
              </a:r>
              <a:endParaRPr lang="fr-FR" sz="2400">
                <a:solidFill>
                  <a:srgbClr val="000066"/>
                </a:solidFill>
              </a:endParaRPr>
            </a:p>
          </p:txBody>
        </p:sp>
        <p:sp>
          <p:nvSpPr>
            <p:cNvPr id="2079" name="Rectangle 39"/>
            <p:cNvSpPr>
              <a:spLocks noChangeArrowheads="1"/>
            </p:cNvSpPr>
            <p:nvPr/>
          </p:nvSpPr>
          <p:spPr bwMode="auto">
            <a:xfrm>
              <a:off x="1976222" y="2786550"/>
              <a:ext cx="370192" cy="2807578"/>
            </a:xfrm>
            <a:prstGeom prst="rect">
              <a:avLst/>
            </a:prstGeom>
            <a:solidFill>
              <a:srgbClr val="009999"/>
            </a:solidFill>
            <a:ln w="9525">
              <a:noFill/>
              <a:miter lim="800000"/>
              <a:headEnd/>
              <a:tailEnd/>
            </a:ln>
          </p:spPr>
          <p:txBody>
            <a:bodyPr/>
            <a:lstStyle/>
            <a:p>
              <a:endParaRPr lang="fr-FR">
                <a:solidFill>
                  <a:srgbClr val="000066"/>
                </a:solidFill>
              </a:endParaRPr>
            </a:p>
          </p:txBody>
        </p:sp>
        <p:sp>
          <p:nvSpPr>
            <p:cNvPr id="2082" name="Rectangle 45"/>
            <p:cNvSpPr>
              <a:spLocks noChangeArrowheads="1"/>
            </p:cNvSpPr>
            <p:nvPr/>
          </p:nvSpPr>
          <p:spPr bwMode="auto">
            <a:xfrm>
              <a:off x="2687424" y="2677893"/>
              <a:ext cx="370192" cy="2916235"/>
            </a:xfrm>
            <a:prstGeom prst="rect">
              <a:avLst/>
            </a:prstGeom>
            <a:solidFill>
              <a:srgbClr val="FFCC99"/>
            </a:solidFill>
            <a:ln w="9525">
              <a:solidFill>
                <a:srgbClr val="FFCC99"/>
              </a:solidFill>
              <a:miter lim="800000"/>
              <a:headEnd/>
              <a:tailEnd/>
            </a:ln>
          </p:spPr>
          <p:txBody>
            <a:bodyPr/>
            <a:lstStyle/>
            <a:p>
              <a:endParaRPr lang="fr-FR">
                <a:solidFill>
                  <a:srgbClr val="000066"/>
                </a:solidFill>
              </a:endParaRPr>
            </a:p>
          </p:txBody>
        </p:sp>
        <p:sp>
          <p:nvSpPr>
            <p:cNvPr id="2085" name="Rectangle 51"/>
            <p:cNvSpPr>
              <a:spLocks noChangeArrowheads="1"/>
            </p:cNvSpPr>
            <p:nvPr/>
          </p:nvSpPr>
          <p:spPr bwMode="auto">
            <a:xfrm>
              <a:off x="3158629" y="2603759"/>
              <a:ext cx="370192" cy="2990369"/>
            </a:xfrm>
            <a:prstGeom prst="rect">
              <a:avLst/>
            </a:prstGeom>
            <a:solidFill>
              <a:srgbClr val="009999"/>
            </a:solidFill>
            <a:ln w="9525">
              <a:noFill/>
              <a:miter lim="800000"/>
              <a:headEnd/>
              <a:tailEnd/>
            </a:ln>
          </p:spPr>
          <p:txBody>
            <a:bodyPr/>
            <a:lstStyle/>
            <a:p>
              <a:endParaRPr lang="fr-FR">
                <a:solidFill>
                  <a:srgbClr val="000066"/>
                </a:solidFill>
              </a:endParaRPr>
            </a:p>
          </p:txBody>
        </p:sp>
        <p:sp>
          <p:nvSpPr>
            <p:cNvPr id="2088" name="Rectangle 57"/>
            <p:cNvSpPr>
              <a:spLocks noChangeArrowheads="1"/>
            </p:cNvSpPr>
            <p:nvPr/>
          </p:nvSpPr>
          <p:spPr bwMode="auto">
            <a:xfrm>
              <a:off x="1187386" y="2609234"/>
              <a:ext cx="8904" cy="2969179"/>
            </a:xfrm>
            <a:prstGeom prst="rect">
              <a:avLst/>
            </a:prstGeom>
            <a:noFill/>
            <a:ln w="12700">
              <a:solidFill>
                <a:srgbClr val="000066"/>
              </a:solidFill>
              <a:bevel/>
              <a:headEnd/>
              <a:tailEnd/>
            </a:ln>
          </p:spPr>
          <p:txBody>
            <a:bodyPr/>
            <a:lstStyle/>
            <a:p>
              <a:endParaRPr lang="fr-FR">
                <a:solidFill>
                  <a:srgbClr val="000066"/>
                </a:solidFill>
              </a:endParaRPr>
            </a:p>
          </p:txBody>
        </p:sp>
        <p:sp>
          <p:nvSpPr>
            <p:cNvPr id="2089" name="Freeform 58"/>
            <p:cNvSpPr>
              <a:spLocks noEditPoints="1"/>
            </p:cNvSpPr>
            <p:nvPr/>
          </p:nvSpPr>
          <p:spPr bwMode="auto">
            <a:xfrm>
              <a:off x="1156221" y="2605366"/>
              <a:ext cx="35617" cy="2976913"/>
            </a:xfrm>
            <a:custGeom>
              <a:avLst/>
              <a:gdLst>
                <a:gd name="T0" fmla="*/ 0 w 24"/>
                <a:gd name="T1" fmla="*/ 2147483647 h 2309"/>
                <a:gd name="T2" fmla="*/ 60483756 w 24"/>
                <a:gd name="T3" fmla="*/ 2147483647 h 2309"/>
                <a:gd name="T4" fmla="*/ 60483756 w 24"/>
                <a:gd name="T5" fmla="*/ 2147483647 h 2309"/>
                <a:gd name="T6" fmla="*/ 0 w 24"/>
                <a:gd name="T7" fmla="*/ 2147483647 h 2309"/>
                <a:gd name="T8" fmla="*/ 0 w 24"/>
                <a:gd name="T9" fmla="*/ 2147483647 h 2309"/>
                <a:gd name="T10" fmla="*/ 0 w 24"/>
                <a:gd name="T11" fmla="*/ 2147483647 h 2309"/>
                <a:gd name="T12" fmla="*/ 60483756 w 24"/>
                <a:gd name="T13" fmla="*/ 2147483647 h 2309"/>
                <a:gd name="T14" fmla="*/ 60483756 w 24"/>
                <a:gd name="T15" fmla="*/ 2147483647 h 2309"/>
                <a:gd name="T16" fmla="*/ 0 w 24"/>
                <a:gd name="T17" fmla="*/ 2147483647 h 2309"/>
                <a:gd name="T18" fmla="*/ 0 w 24"/>
                <a:gd name="T19" fmla="*/ 2147483647 h 2309"/>
                <a:gd name="T20" fmla="*/ 0 w 24"/>
                <a:gd name="T21" fmla="*/ 2147483647 h 2309"/>
                <a:gd name="T22" fmla="*/ 60483756 w 24"/>
                <a:gd name="T23" fmla="*/ 2147483647 h 2309"/>
                <a:gd name="T24" fmla="*/ 60483756 w 24"/>
                <a:gd name="T25" fmla="*/ 2147483647 h 2309"/>
                <a:gd name="T26" fmla="*/ 0 w 24"/>
                <a:gd name="T27" fmla="*/ 2147483647 h 2309"/>
                <a:gd name="T28" fmla="*/ 0 w 24"/>
                <a:gd name="T29" fmla="*/ 2147483647 h 2309"/>
                <a:gd name="T30" fmla="*/ 0 w 24"/>
                <a:gd name="T31" fmla="*/ 2147483647 h 2309"/>
                <a:gd name="T32" fmla="*/ 60483756 w 24"/>
                <a:gd name="T33" fmla="*/ 2147483647 h 2309"/>
                <a:gd name="T34" fmla="*/ 60483756 w 24"/>
                <a:gd name="T35" fmla="*/ 2147483647 h 2309"/>
                <a:gd name="T36" fmla="*/ 0 w 24"/>
                <a:gd name="T37" fmla="*/ 2147483647 h 2309"/>
                <a:gd name="T38" fmla="*/ 0 w 24"/>
                <a:gd name="T39" fmla="*/ 2147483647 h 2309"/>
                <a:gd name="T40" fmla="*/ 0 w 24"/>
                <a:gd name="T41" fmla="*/ 1166831294 h 2309"/>
                <a:gd name="T42" fmla="*/ 60483756 w 24"/>
                <a:gd name="T43" fmla="*/ 1166831294 h 2309"/>
                <a:gd name="T44" fmla="*/ 60483756 w 24"/>
                <a:gd name="T45" fmla="*/ 1181952223 h 2309"/>
                <a:gd name="T46" fmla="*/ 0 w 24"/>
                <a:gd name="T47" fmla="*/ 1181952223 h 2309"/>
                <a:gd name="T48" fmla="*/ 0 w 24"/>
                <a:gd name="T49" fmla="*/ 1166831294 h 2309"/>
                <a:gd name="T50" fmla="*/ 0 w 24"/>
                <a:gd name="T51" fmla="*/ 0 h 2309"/>
                <a:gd name="T52" fmla="*/ 60483756 w 24"/>
                <a:gd name="T53" fmla="*/ 0 h 2309"/>
                <a:gd name="T54" fmla="*/ 60483756 w 24"/>
                <a:gd name="T55" fmla="*/ 15120935 h 2309"/>
                <a:gd name="T56" fmla="*/ 0 w 24"/>
                <a:gd name="T57" fmla="*/ 15120935 h 2309"/>
                <a:gd name="T58" fmla="*/ 0 w 24"/>
                <a:gd name="T59" fmla="*/ 0 h 230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4"/>
                <a:gd name="T91" fmla="*/ 0 h 2309"/>
                <a:gd name="T92" fmla="*/ 24 w 24"/>
                <a:gd name="T93" fmla="*/ 2309 h 230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4" h="2309">
                  <a:moveTo>
                    <a:pt x="0" y="2303"/>
                  </a:moveTo>
                  <a:lnTo>
                    <a:pt x="24" y="2303"/>
                  </a:lnTo>
                  <a:lnTo>
                    <a:pt x="24" y="2309"/>
                  </a:lnTo>
                  <a:lnTo>
                    <a:pt x="0" y="2309"/>
                  </a:lnTo>
                  <a:lnTo>
                    <a:pt x="0" y="2303"/>
                  </a:lnTo>
                  <a:close/>
                  <a:moveTo>
                    <a:pt x="0" y="1846"/>
                  </a:moveTo>
                  <a:lnTo>
                    <a:pt x="24" y="1846"/>
                  </a:lnTo>
                  <a:lnTo>
                    <a:pt x="24" y="1852"/>
                  </a:lnTo>
                  <a:lnTo>
                    <a:pt x="0" y="1852"/>
                  </a:lnTo>
                  <a:lnTo>
                    <a:pt x="0" y="1846"/>
                  </a:lnTo>
                  <a:close/>
                  <a:moveTo>
                    <a:pt x="0" y="1383"/>
                  </a:moveTo>
                  <a:lnTo>
                    <a:pt x="24" y="1383"/>
                  </a:lnTo>
                  <a:lnTo>
                    <a:pt x="24" y="1389"/>
                  </a:lnTo>
                  <a:lnTo>
                    <a:pt x="0" y="1389"/>
                  </a:lnTo>
                  <a:lnTo>
                    <a:pt x="0" y="1383"/>
                  </a:lnTo>
                  <a:close/>
                  <a:moveTo>
                    <a:pt x="0" y="920"/>
                  </a:moveTo>
                  <a:lnTo>
                    <a:pt x="24" y="920"/>
                  </a:lnTo>
                  <a:lnTo>
                    <a:pt x="24" y="926"/>
                  </a:lnTo>
                  <a:lnTo>
                    <a:pt x="0" y="926"/>
                  </a:lnTo>
                  <a:lnTo>
                    <a:pt x="0" y="920"/>
                  </a:lnTo>
                  <a:close/>
                  <a:moveTo>
                    <a:pt x="0" y="463"/>
                  </a:moveTo>
                  <a:lnTo>
                    <a:pt x="24" y="463"/>
                  </a:lnTo>
                  <a:lnTo>
                    <a:pt x="24" y="469"/>
                  </a:lnTo>
                  <a:lnTo>
                    <a:pt x="0" y="469"/>
                  </a:lnTo>
                  <a:lnTo>
                    <a:pt x="0" y="463"/>
                  </a:lnTo>
                  <a:close/>
                  <a:moveTo>
                    <a:pt x="0" y="0"/>
                  </a:moveTo>
                  <a:lnTo>
                    <a:pt x="24" y="0"/>
                  </a:lnTo>
                  <a:lnTo>
                    <a:pt x="24" y="6"/>
                  </a:lnTo>
                  <a:lnTo>
                    <a:pt x="0" y="6"/>
                  </a:lnTo>
                  <a:lnTo>
                    <a:pt x="0" y="0"/>
                  </a:lnTo>
                  <a:close/>
                </a:path>
              </a:pathLst>
            </a:custGeom>
            <a:solidFill>
              <a:srgbClr val="000000"/>
            </a:solidFill>
            <a:ln w="12700" cap="flat">
              <a:solidFill>
                <a:srgbClr val="000066"/>
              </a:solidFill>
              <a:prstDash val="solid"/>
              <a:bevel/>
              <a:headEnd/>
              <a:tailEnd/>
            </a:ln>
          </p:spPr>
          <p:txBody>
            <a:bodyPr/>
            <a:lstStyle/>
            <a:p>
              <a:endParaRPr lang="fr-FR">
                <a:solidFill>
                  <a:srgbClr val="000066"/>
                </a:solidFill>
              </a:endParaRPr>
            </a:p>
          </p:txBody>
        </p:sp>
        <p:sp>
          <p:nvSpPr>
            <p:cNvPr id="2092" name="Rectangle 61"/>
            <p:cNvSpPr>
              <a:spLocks noChangeArrowheads="1"/>
            </p:cNvSpPr>
            <p:nvPr/>
          </p:nvSpPr>
          <p:spPr bwMode="auto">
            <a:xfrm>
              <a:off x="1505683" y="2460070"/>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97.1</a:t>
              </a:r>
              <a:endParaRPr lang="fr-FR" sz="2400" b="1" dirty="0">
                <a:solidFill>
                  <a:srgbClr val="333399"/>
                </a:solidFill>
                <a:latin typeface="+mj-lt"/>
              </a:endParaRPr>
            </a:p>
          </p:txBody>
        </p:sp>
        <p:sp>
          <p:nvSpPr>
            <p:cNvPr id="2095" name="Rectangle 64"/>
            <p:cNvSpPr>
              <a:spLocks noChangeArrowheads="1"/>
            </p:cNvSpPr>
            <p:nvPr/>
          </p:nvSpPr>
          <p:spPr bwMode="auto">
            <a:xfrm>
              <a:off x="1992200" y="2541093"/>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96.4</a:t>
              </a:r>
              <a:endParaRPr lang="fr-FR" sz="2400" b="1" dirty="0">
                <a:solidFill>
                  <a:srgbClr val="333399"/>
                </a:solidFill>
                <a:latin typeface="+mj-lt"/>
              </a:endParaRPr>
            </a:p>
          </p:txBody>
        </p:sp>
        <p:sp>
          <p:nvSpPr>
            <p:cNvPr id="2098" name="Rectangle 67"/>
            <p:cNvSpPr>
              <a:spLocks noChangeArrowheads="1"/>
            </p:cNvSpPr>
            <p:nvPr/>
          </p:nvSpPr>
          <p:spPr bwMode="auto">
            <a:xfrm>
              <a:off x="2708482" y="2413770"/>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98.5</a:t>
              </a:r>
              <a:endParaRPr lang="fr-FR" sz="2400" b="1" dirty="0">
                <a:solidFill>
                  <a:srgbClr val="333399"/>
                </a:solidFill>
                <a:latin typeface="+mj-lt"/>
              </a:endParaRPr>
            </a:p>
          </p:txBody>
        </p:sp>
        <p:sp>
          <p:nvSpPr>
            <p:cNvPr id="2101" name="Rectangle 70"/>
            <p:cNvSpPr>
              <a:spLocks noChangeArrowheads="1"/>
            </p:cNvSpPr>
            <p:nvPr/>
          </p:nvSpPr>
          <p:spPr bwMode="auto">
            <a:xfrm>
              <a:off x="3196772" y="2355895"/>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99.2</a:t>
              </a:r>
              <a:endParaRPr lang="fr-FR" sz="2400" b="1" dirty="0">
                <a:solidFill>
                  <a:srgbClr val="333399"/>
                </a:solidFill>
                <a:latin typeface="+mj-lt"/>
              </a:endParaRPr>
            </a:p>
          </p:txBody>
        </p:sp>
        <p:sp>
          <p:nvSpPr>
            <p:cNvPr id="2105" name="Rectangle 74"/>
            <p:cNvSpPr>
              <a:spLocks noChangeArrowheads="1"/>
            </p:cNvSpPr>
            <p:nvPr/>
          </p:nvSpPr>
          <p:spPr bwMode="auto">
            <a:xfrm>
              <a:off x="894195" y="4881149"/>
              <a:ext cx="213354" cy="220866"/>
            </a:xfrm>
            <a:prstGeom prst="rect">
              <a:avLst/>
            </a:prstGeom>
            <a:noFill/>
            <a:ln w="9525">
              <a:noFill/>
              <a:miter lim="800000"/>
              <a:headEnd/>
              <a:tailEnd/>
            </a:ln>
          </p:spPr>
          <p:txBody>
            <a:bodyPr wrap="none" lIns="0" tIns="0" rIns="0" bIns="0">
              <a:spAutoFit/>
            </a:bodyPr>
            <a:lstStyle/>
            <a:p>
              <a:r>
                <a:rPr lang="fr-FR" sz="1600">
                  <a:solidFill>
                    <a:srgbClr val="000066"/>
                  </a:solidFill>
                </a:rPr>
                <a:t>20</a:t>
              </a:r>
              <a:endParaRPr lang="fr-FR" sz="2400">
                <a:solidFill>
                  <a:srgbClr val="000066"/>
                </a:solidFill>
              </a:endParaRPr>
            </a:p>
          </p:txBody>
        </p:sp>
        <p:sp>
          <p:nvSpPr>
            <p:cNvPr id="2106" name="Rectangle 75"/>
            <p:cNvSpPr>
              <a:spLocks noChangeArrowheads="1"/>
            </p:cNvSpPr>
            <p:nvPr/>
          </p:nvSpPr>
          <p:spPr bwMode="auto">
            <a:xfrm>
              <a:off x="894195" y="4286799"/>
              <a:ext cx="213354" cy="220866"/>
            </a:xfrm>
            <a:prstGeom prst="rect">
              <a:avLst/>
            </a:prstGeom>
            <a:noFill/>
            <a:ln w="9525">
              <a:noFill/>
              <a:miter lim="800000"/>
              <a:headEnd/>
              <a:tailEnd/>
            </a:ln>
          </p:spPr>
          <p:txBody>
            <a:bodyPr wrap="none" lIns="0" tIns="0" rIns="0" bIns="0">
              <a:spAutoFit/>
            </a:bodyPr>
            <a:lstStyle/>
            <a:p>
              <a:r>
                <a:rPr lang="fr-FR" sz="1600">
                  <a:solidFill>
                    <a:srgbClr val="000066"/>
                  </a:solidFill>
                </a:rPr>
                <a:t>40</a:t>
              </a:r>
              <a:endParaRPr lang="fr-FR" sz="2400">
                <a:solidFill>
                  <a:srgbClr val="000066"/>
                </a:solidFill>
              </a:endParaRPr>
            </a:p>
          </p:txBody>
        </p:sp>
        <p:sp>
          <p:nvSpPr>
            <p:cNvPr id="2107" name="Rectangle 76"/>
            <p:cNvSpPr>
              <a:spLocks noChangeArrowheads="1"/>
            </p:cNvSpPr>
            <p:nvPr/>
          </p:nvSpPr>
          <p:spPr bwMode="auto">
            <a:xfrm>
              <a:off x="894195" y="3692447"/>
              <a:ext cx="213354" cy="220866"/>
            </a:xfrm>
            <a:prstGeom prst="rect">
              <a:avLst/>
            </a:prstGeom>
            <a:noFill/>
            <a:ln w="9525">
              <a:noFill/>
              <a:miter lim="800000"/>
              <a:headEnd/>
              <a:tailEnd/>
            </a:ln>
          </p:spPr>
          <p:txBody>
            <a:bodyPr wrap="none" lIns="0" tIns="0" rIns="0" bIns="0">
              <a:spAutoFit/>
            </a:bodyPr>
            <a:lstStyle/>
            <a:p>
              <a:r>
                <a:rPr lang="fr-FR" sz="1600">
                  <a:solidFill>
                    <a:srgbClr val="000066"/>
                  </a:solidFill>
                </a:rPr>
                <a:t>60</a:t>
              </a:r>
              <a:endParaRPr lang="fr-FR" sz="2400">
                <a:solidFill>
                  <a:srgbClr val="000066"/>
                </a:solidFill>
              </a:endParaRPr>
            </a:p>
          </p:txBody>
        </p:sp>
        <p:sp>
          <p:nvSpPr>
            <p:cNvPr id="2108" name="Rectangle 77"/>
            <p:cNvSpPr>
              <a:spLocks noChangeArrowheads="1"/>
            </p:cNvSpPr>
            <p:nvPr/>
          </p:nvSpPr>
          <p:spPr bwMode="auto">
            <a:xfrm>
              <a:off x="894195" y="3098095"/>
              <a:ext cx="213354" cy="220866"/>
            </a:xfrm>
            <a:prstGeom prst="rect">
              <a:avLst/>
            </a:prstGeom>
            <a:noFill/>
            <a:ln w="9525">
              <a:noFill/>
              <a:miter lim="800000"/>
              <a:headEnd/>
              <a:tailEnd/>
            </a:ln>
          </p:spPr>
          <p:txBody>
            <a:bodyPr wrap="none" lIns="0" tIns="0" rIns="0" bIns="0">
              <a:spAutoFit/>
            </a:bodyPr>
            <a:lstStyle/>
            <a:p>
              <a:r>
                <a:rPr lang="fr-FR" sz="1600" dirty="0">
                  <a:solidFill>
                    <a:srgbClr val="000066"/>
                  </a:solidFill>
                </a:rPr>
                <a:t>80</a:t>
              </a:r>
              <a:endParaRPr lang="fr-FR" sz="2400" dirty="0">
                <a:solidFill>
                  <a:srgbClr val="000066"/>
                </a:solidFill>
              </a:endParaRPr>
            </a:p>
          </p:txBody>
        </p:sp>
        <p:sp>
          <p:nvSpPr>
            <p:cNvPr id="2109" name="Rectangle 78"/>
            <p:cNvSpPr>
              <a:spLocks noChangeArrowheads="1"/>
            </p:cNvSpPr>
            <p:nvPr/>
          </p:nvSpPr>
          <p:spPr bwMode="auto">
            <a:xfrm>
              <a:off x="787519" y="2503744"/>
              <a:ext cx="320030" cy="220866"/>
            </a:xfrm>
            <a:prstGeom prst="rect">
              <a:avLst/>
            </a:prstGeom>
            <a:noFill/>
            <a:ln w="9525">
              <a:noFill/>
              <a:miter lim="800000"/>
              <a:headEnd/>
              <a:tailEnd/>
            </a:ln>
          </p:spPr>
          <p:txBody>
            <a:bodyPr wrap="none" lIns="0" tIns="0" rIns="0" bIns="0">
              <a:spAutoFit/>
            </a:bodyPr>
            <a:lstStyle/>
            <a:p>
              <a:r>
                <a:rPr lang="fr-FR" sz="1600" dirty="0">
                  <a:solidFill>
                    <a:srgbClr val="000066"/>
                  </a:solidFill>
                </a:rPr>
                <a:t>100</a:t>
              </a:r>
              <a:endParaRPr lang="fr-FR" sz="2400" dirty="0">
                <a:solidFill>
                  <a:srgbClr val="000066"/>
                </a:solidFill>
              </a:endParaRPr>
            </a:p>
          </p:txBody>
        </p:sp>
        <p:sp>
          <p:nvSpPr>
            <p:cNvPr id="2110" name="ZoneTexte 2"/>
            <p:cNvSpPr txBox="1">
              <a:spLocks noChangeArrowheads="1"/>
            </p:cNvSpPr>
            <p:nvPr/>
          </p:nvSpPr>
          <p:spPr bwMode="auto">
            <a:xfrm>
              <a:off x="1026367" y="2284352"/>
              <a:ext cx="343183" cy="303691"/>
            </a:xfrm>
            <a:prstGeom prst="rect">
              <a:avLst/>
            </a:prstGeom>
            <a:noFill/>
            <a:ln w="12700">
              <a:noFill/>
              <a:miter lim="800000"/>
              <a:headEnd/>
              <a:tailEnd/>
            </a:ln>
          </p:spPr>
          <p:txBody>
            <a:bodyPr wrap="none">
              <a:spAutoFit/>
            </a:bodyPr>
            <a:lstStyle/>
            <a:p>
              <a:r>
                <a:rPr lang="fr-FR" sz="1600" dirty="0">
                  <a:solidFill>
                    <a:srgbClr val="000066"/>
                  </a:solidFill>
                </a:rPr>
                <a:t>%</a:t>
              </a:r>
            </a:p>
          </p:txBody>
        </p:sp>
        <p:sp>
          <p:nvSpPr>
            <p:cNvPr id="55" name="Rectangle 39"/>
            <p:cNvSpPr>
              <a:spLocks noChangeArrowheads="1"/>
            </p:cNvSpPr>
            <p:nvPr/>
          </p:nvSpPr>
          <p:spPr bwMode="auto">
            <a:xfrm>
              <a:off x="1505017" y="2704363"/>
              <a:ext cx="370192" cy="2889765"/>
            </a:xfrm>
            <a:prstGeom prst="rect">
              <a:avLst/>
            </a:prstGeom>
            <a:solidFill>
              <a:srgbClr val="FFCC99"/>
            </a:solidFill>
            <a:ln w="9525">
              <a:solidFill>
                <a:srgbClr val="FFCC99"/>
              </a:solidFill>
              <a:miter lim="800000"/>
              <a:headEnd/>
              <a:tailEnd/>
            </a:ln>
          </p:spPr>
          <p:txBody>
            <a:bodyPr/>
            <a:lstStyle/>
            <a:p>
              <a:endParaRPr lang="fr-FR">
                <a:solidFill>
                  <a:srgbClr val="000066"/>
                </a:solidFill>
              </a:endParaRPr>
            </a:p>
          </p:txBody>
        </p:sp>
        <p:sp>
          <p:nvSpPr>
            <p:cNvPr id="53" name="Rectangle 39"/>
            <p:cNvSpPr>
              <a:spLocks noChangeArrowheads="1"/>
            </p:cNvSpPr>
            <p:nvPr/>
          </p:nvSpPr>
          <p:spPr bwMode="auto">
            <a:xfrm>
              <a:off x="7156757" y="2845862"/>
              <a:ext cx="370192" cy="2748266"/>
            </a:xfrm>
            <a:prstGeom prst="rect">
              <a:avLst/>
            </a:prstGeom>
            <a:solidFill>
              <a:srgbClr val="009999"/>
            </a:solidFill>
            <a:ln w="9525">
              <a:noFill/>
              <a:miter lim="800000"/>
              <a:headEnd/>
              <a:tailEnd/>
            </a:ln>
          </p:spPr>
          <p:txBody>
            <a:bodyPr/>
            <a:lstStyle/>
            <a:p>
              <a:endParaRPr lang="fr-FR">
                <a:solidFill>
                  <a:srgbClr val="000066"/>
                </a:solidFill>
              </a:endParaRPr>
            </a:p>
          </p:txBody>
        </p:sp>
        <p:sp>
          <p:nvSpPr>
            <p:cNvPr id="54" name="Rectangle 45"/>
            <p:cNvSpPr>
              <a:spLocks noChangeArrowheads="1"/>
            </p:cNvSpPr>
            <p:nvPr/>
          </p:nvSpPr>
          <p:spPr bwMode="auto">
            <a:xfrm>
              <a:off x="7931116" y="2939891"/>
              <a:ext cx="370192" cy="2654237"/>
            </a:xfrm>
            <a:prstGeom prst="rect">
              <a:avLst/>
            </a:prstGeom>
            <a:solidFill>
              <a:srgbClr val="FFCC99"/>
            </a:solidFill>
            <a:ln w="9525">
              <a:solidFill>
                <a:srgbClr val="FFCC99"/>
              </a:solidFill>
              <a:miter lim="800000"/>
              <a:headEnd/>
              <a:tailEnd/>
            </a:ln>
          </p:spPr>
          <p:txBody>
            <a:bodyPr/>
            <a:lstStyle/>
            <a:p>
              <a:endParaRPr lang="fr-FR">
                <a:solidFill>
                  <a:srgbClr val="000066"/>
                </a:solidFill>
              </a:endParaRPr>
            </a:p>
          </p:txBody>
        </p:sp>
        <p:sp>
          <p:nvSpPr>
            <p:cNvPr id="58" name="Rectangle 51"/>
            <p:cNvSpPr>
              <a:spLocks noChangeArrowheads="1"/>
            </p:cNvSpPr>
            <p:nvPr/>
          </p:nvSpPr>
          <p:spPr bwMode="auto">
            <a:xfrm>
              <a:off x="8440177" y="3019864"/>
              <a:ext cx="370192" cy="2574264"/>
            </a:xfrm>
            <a:prstGeom prst="rect">
              <a:avLst/>
            </a:prstGeom>
            <a:solidFill>
              <a:srgbClr val="009999"/>
            </a:solidFill>
            <a:ln w="9525">
              <a:noFill/>
              <a:miter lim="800000"/>
              <a:headEnd/>
              <a:tailEnd/>
            </a:ln>
          </p:spPr>
          <p:txBody>
            <a:bodyPr/>
            <a:lstStyle/>
            <a:p>
              <a:endParaRPr lang="fr-FR">
                <a:solidFill>
                  <a:srgbClr val="000066"/>
                </a:solidFill>
              </a:endParaRPr>
            </a:p>
          </p:txBody>
        </p:sp>
        <p:sp>
          <p:nvSpPr>
            <p:cNvPr id="59" name="Rectangle 39"/>
            <p:cNvSpPr>
              <a:spLocks noChangeArrowheads="1"/>
            </p:cNvSpPr>
            <p:nvPr/>
          </p:nvSpPr>
          <p:spPr bwMode="auto">
            <a:xfrm>
              <a:off x="6685552" y="2797016"/>
              <a:ext cx="370192" cy="2797112"/>
            </a:xfrm>
            <a:prstGeom prst="rect">
              <a:avLst/>
            </a:prstGeom>
            <a:solidFill>
              <a:srgbClr val="FFCC99"/>
            </a:solidFill>
            <a:ln w="9525">
              <a:solidFill>
                <a:srgbClr val="FFCC99"/>
              </a:solidFill>
              <a:miter lim="800000"/>
              <a:headEnd/>
              <a:tailEnd/>
            </a:ln>
          </p:spPr>
          <p:txBody>
            <a:bodyPr/>
            <a:lstStyle/>
            <a:p>
              <a:endParaRPr lang="fr-FR">
                <a:solidFill>
                  <a:srgbClr val="000066"/>
                </a:solidFill>
              </a:endParaRPr>
            </a:p>
          </p:txBody>
        </p:sp>
        <p:sp>
          <p:nvSpPr>
            <p:cNvPr id="60" name="Rectangle 39"/>
            <p:cNvSpPr>
              <a:spLocks noChangeArrowheads="1"/>
            </p:cNvSpPr>
            <p:nvPr/>
          </p:nvSpPr>
          <p:spPr bwMode="auto">
            <a:xfrm>
              <a:off x="4362505" y="2923596"/>
              <a:ext cx="370192" cy="2670532"/>
            </a:xfrm>
            <a:prstGeom prst="rect">
              <a:avLst/>
            </a:prstGeom>
            <a:solidFill>
              <a:srgbClr val="009999"/>
            </a:solidFill>
            <a:ln w="9525">
              <a:noFill/>
              <a:miter lim="800000"/>
              <a:headEnd/>
              <a:tailEnd/>
            </a:ln>
          </p:spPr>
          <p:txBody>
            <a:bodyPr/>
            <a:lstStyle/>
            <a:p>
              <a:endParaRPr lang="fr-FR">
                <a:solidFill>
                  <a:srgbClr val="000066"/>
                </a:solidFill>
              </a:endParaRPr>
            </a:p>
          </p:txBody>
        </p:sp>
        <p:sp>
          <p:nvSpPr>
            <p:cNvPr id="61" name="Rectangle 45"/>
            <p:cNvSpPr>
              <a:spLocks noChangeArrowheads="1"/>
            </p:cNvSpPr>
            <p:nvPr/>
          </p:nvSpPr>
          <p:spPr bwMode="auto">
            <a:xfrm>
              <a:off x="5465280" y="2845861"/>
              <a:ext cx="370192" cy="2748267"/>
            </a:xfrm>
            <a:prstGeom prst="rect">
              <a:avLst/>
            </a:prstGeom>
            <a:solidFill>
              <a:srgbClr val="FFCC99"/>
            </a:solidFill>
            <a:ln w="9525">
              <a:solidFill>
                <a:srgbClr val="FFCC99"/>
              </a:solidFill>
              <a:miter lim="800000"/>
              <a:headEnd/>
              <a:tailEnd/>
            </a:ln>
          </p:spPr>
          <p:txBody>
            <a:bodyPr/>
            <a:lstStyle/>
            <a:p>
              <a:endParaRPr lang="fr-FR">
                <a:solidFill>
                  <a:srgbClr val="000066"/>
                </a:solidFill>
              </a:endParaRPr>
            </a:p>
          </p:txBody>
        </p:sp>
        <p:sp>
          <p:nvSpPr>
            <p:cNvPr id="65" name="Rectangle 51"/>
            <p:cNvSpPr>
              <a:spLocks noChangeArrowheads="1"/>
            </p:cNvSpPr>
            <p:nvPr/>
          </p:nvSpPr>
          <p:spPr bwMode="auto">
            <a:xfrm>
              <a:off x="5936485" y="2923597"/>
              <a:ext cx="370192" cy="2670531"/>
            </a:xfrm>
            <a:prstGeom prst="rect">
              <a:avLst/>
            </a:prstGeom>
            <a:solidFill>
              <a:srgbClr val="009999"/>
            </a:solidFill>
            <a:ln w="9525">
              <a:noFill/>
              <a:miter lim="800000"/>
              <a:headEnd/>
              <a:tailEnd/>
            </a:ln>
          </p:spPr>
          <p:txBody>
            <a:bodyPr/>
            <a:lstStyle/>
            <a:p>
              <a:endParaRPr lang="fr-FR">
                <a:solidFill>
                  <a:srgbClr val="000066"/>
                </a:solidFill>
              </a:endParaRPr>
            </a:p>
          </p:txBody>
        </p:sp>
        <p:sp>
          <p:nvSpPr>
            <p:cNvPr id="66" name="Rectangle 39"/>
            <p:cNvSpPr>
              <a:spLocks noChangeArrowheads="1"/>
            </p:cNvSpPr>
            <p:nvPr/>
          </p:nvSpPr>
          <p:spPr bwMode="auto">
            <a:xfrm>
              <a:off x="3827264" y="2797535"/>
              <a:ext cx="370192" cy="2796593"/>
            </a:xfrm>
            <a:prstGeom prst="rect">
              <a:avLst/>
            </a:prstGeom>
            <a:solidFill>
              <a:srgbClr val="FFCC99"/>
            </a:solidFill>
            <a:ln w="9525">
              <a:solidFill>
                <a:srgbClr val="FFCC99"/>
              </a:solidFill>
              <a:miter lim="800000"/>
              <a:headEnd/>
              <a:tailEnd/>
            </a:ln>
          </p:spPr>
          <p:txBody>
            <a:bodyPr/>
            <a:lstStyle/>
            <a:p>
              <a:endParaRPr lang="fr-FR">
                <a:solidFill>
                  <a:srgbClr val="000066"/>
                </a:solidFill>
              </a:endParaRPr>
            </a:p>
          </p:txBody>
        </p:sp>
        <p:sp>
          <p:nvSpPr>
            <p:cNvPr id="67" name="Rectangle 61"/>
            <p:cNvSpPr>
              <a:spLocks noChangeArrowheads="1"/>
            </p:cNvSpPr>
            <p:nvPr/>
          </p:nvSpPr>
          <p:spPr bwMode="auto">
            <a:xfrm>
              <a:off x="6702826" y="2552663"/>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95.0</a:t>
              </a:r>
              <a:endParaRPr lang="fr-FR" sz="2400" b="1" dirty="0">
                <a:solidFill>
                  <a:srgbClr val="333399"/>
                </a:solidFill>
                <a:latin typeface="+mj-lt"/>
              </a:endParaRPr>
            </a:p>
          </p:txBody>
        </p:sp>
        <p:sp>
          <p:nvSpPr>
            <p:cNvPr id="68" name="Rectangle 64"/>
            <p:cNvSpPr>
              <a:spLocks noChangeArrowheads="1"/>
            </p:cNvSpPr>
            <p:nvPr/>
          </p:nvSpPr>
          <p:spPr bwMode="auto">
            <a:xfrm>
              <a:off x="7166193" y="2598967"/>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94.3</a:t>
              </a:r>
              <a:endParaRPr lang="fr-FR" sz="2400" b="1" dirty="0">
                <a:solidFill>
                  <a:srgbClr val="333399"/>
                </a:solidFill>
                <a:latin typeface="+mj-lt"/>
              </a:endParaRPr>
            </a:p>
          </p:txBody>
        </p:sp>
        <p:sp>
          <p:nvSpPr>
            <p:cNvPr id="69" name="Rectangle 67"/>
            <p:cNvSpPr>
              <a:spLocks noChangeArrowheads="1"/>
            </p:cNvSpPr>
            <p:nvPr/>
          </p:nvSpPr>
          <p:spPr bwMode="auto">
            <a:xfrm>
              <a:off x="7917201" y="2668407"/>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92.3</a:t>
              </a:r>
              <a:endParaRPr lang="fr-FR" sz="2400" b="1" dirty="0">
                <a:solidFill>
                  <a:srgbClr val="333399"/>
                </a:solidFill>
                <a:latin typeface="+mj-lt"/>
              </a:endParaRPr>
            </a:p>
          </p:txBody>
        </p:sp>
        <p:sp>
          <p:nvSpPr>
            <p:cNvPr id="70" name="Rectangle 70"/>
            <p:cNvSpPr>
              <a:spLocks noChangeArrowheads="1"/>
            </p:cNvSpPr>
            <p:nvPr/>
          </p:nvSpPr>
          <p:spPr bwMode="auto">
            <a:xfrm>
              <a:off x="8440215" y="2772590"/>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86.6</a:t>
              </a:r>
              <a:endParaRPr lang="fr-FR" sz="2400" b="1" dirty="0">
                <a:solidFill>
                  <a:srgbClr val="333399"/>
                </a:solidFill>
                <a:latin typeface="+mj-lt"/>
              </a:endParaRPr>
            </a:p>
          </p:txBody>
        </p:sp>
        <p:sp>
          <p:nvSpPr>
            <p:cNvPr id="71" name="Rectangle 61"/>
            <p:cNvSpPr>
              <a:spLocks noChangeArrowheads="1"/>
            </p:cNvSpPr>
            <p:nvPr/>
          </p:nvSpPr>
          <p:spPr bwMode="auto">
            <a:xfrm>
              <a:off x="3849680" y="2552668"/>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96.0</a:t>
              </a:r>
              <a:endParaRPr lang="fr-FR" sz="2400" b="1" dirty="0">
                <a:solidFill>
                  <a:srgbClr val="333399"/>
                </a:solidFill>
                <a:latin typeface="+mj-lt"/>
              </a:endParaRPr>
            </a:p>
          </p:txBody>
        </p:sp>
        <p:sp>
          <p:nvSpPr>
            <p:cNvPr id="72" name="Rectangle 64"/>
            <p:cNvSpPr>
              <a:spLocks noChangeArrowheads="1"/>
            </p:cNvSpPr>
            <p:nvPr/>
          </p:nvSpPr>
          <p:spPr bwMode="auto">
            <a:xfrm>
              <a:off x="4382497" y="2679989"/>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91.0</a:t>
              </a:r>
              <a:endParaRPr lang="fr-FR" sz="2400" b="1" dirty="0">
                <a:solidFill>
                  <a:srgbClr val="333399"/>
                </a:solidFill>
                <a:latin typeface="+mj-lt"/>
              </a:endParaRPr>
            </a:p>
          </p:txBody>
        </p:sp>
        <p:sp>
          <p:nvSpPr>
            <p:cNvPr id="73" name="Rectangle 67"/>
            <p:cNvSpPr>
              <a:spLocks noChangeArrowheads="1"/>
            </p:cNvSpPr>
            <p:nvPr/>
          </p:nvSpPr>
          <p:spPr bwMode="auto">
            <a:xfrm>
              <a:off x="5459808" y="2587392"/>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93.4</a:t>
              </a:r>
              <a:endParaRPr lang="fr-FR" sz="2400" b="1" dirty="0">
                <a:solidFill>
                  <a:srgbClr val="333399"/>
                </a:solidFill>
                <a:latin typeface="+mj-lt"/>
              </a:endParaRPr>
            </a:p>
          </p:txBody>
        </p:sp>
        <p:sp>
          <p:nvSpPr>
            <p:cNvPr id="74" name="Rectangle 70"/>
            <p:cNvSpPr>
              <a:spLocks noChangeArrowheads="1"/>
            </p:cNvSpPr>
            <p:nvPr/>
          </p:nvSpPr>
          <p:spPr bwMode="auto">
            <a:xfrm>
              <a:off x="5936522" y="2668418"/>
              <a:ext cx="367088" cy="246221"/>
            </a:xfrm>
            <a:prstGeom prst="rect">
              <a:avLst/>
            </a:prstGeom>
            <a:noFill/>
            <a:ln w="9525">
              <a:noFill/>
              <a:miter lim="800000"/>
              <a:headEnd/>
              <a:tailEnd/>
            </a:ln>
          </p:spPr>
          <p:txBody>
            <a:bodyPr wrap="none" lIns="0" tIns="0" rIns="0" bIns="0">
              <a:spAutoFit/>
            </a:bodyPr>
            <a:lstStyle/>
            <a:p>
              <a:r>
                <a:rPr lang="fr-FR" sz="1600" b="1" dirty="0">
                  <a:solidFill>
                    <a:srgbClr val="333399"/>
                  </a:solidFill>
                  <a:latin typeface="+mj-lt"/>
                </a:rPr>
                <a:t>91.7</a:t>
              </a:r>
              <a:endParaRPr lang="fr-FR" sz="2400" b="1" dirty="0">
                <a:solidFill>
                  <a:srgbClr val="333399"/>
                </a:solidFill>
                <a:latin typeface="+mj-lt"/>
              </a:endParaRPr>
            </a:p>
          </p:txBody>
        </p:sp>
        <p:sp>
          <p:nvSpPr>
            <p:cNvPr id="75" name="ZoneTexte 56"/>
            <p:cNvSpPr txBox="1">
              <a:spLocks noChangeArrowheads="1"/>
            </p:cNvSpPr>
            <p:nvPr/>
          </p:nvSpPr>
          <p:spPr bwMode="auto">
            <a:xfrm>
              <a:off x="2343638" y="5585626"/>
              <a:ext cx="1405052" cy="338554"/>
            </a:xfrm>
            <a:prstGeom prst="rect">
              <a:avLst/>
            </a:prstGeom>
            <a:noFill/>
            <a:ln w="9525">
              <a:noFill/>
              <a:miter lim="800000"/>
              <a:headEnd/>
              <a:tailEnd/>
            </a:ln>
          </p:spPr>
          <p:txBody>
            <a:bodyPr wrap="none">
              <a:spAutoFit/>
            </a:bodyPr>
            <a:lstStyle/>
            <a:p>
              <a:pPr algn="ctr"/>
              <a:r>
                <a:rPr lang="es-ES" sz="1600" dirty="0">
                  <a:solidFill>
                    <a:srgbClr val="000066"/>
                  </a:solidFill>
                </a:rPr>
                <a:t>Por protocolo</a:t>
              </a:r>
            </a:p>
          </p:txBody>
        </p:sp>
        <p:sp>
          <p:nvSpPr>
            <p:cNvPr id="76" name="ZoneTexte 56"/>
            <p:cNvSpPr txBox="1">
              <a:spLocks noChangeArrowheads="1"/>
            </p:cNvSpPr>
            <p:nvPr/>
          </p:nvSpPr>
          <p:spPr bwMode="auto">
            <a:xfrm>
              <a:off x="3710642" y="5585626"/>
              <a:ext cx="1158383" cy="338554"/>
            </a:xfrm>
            <a:prstGeom prst="rect">
              <a:avLst/>
            </a:prstGeom>
            <a:noFill/>
            <a:ln w="9525">
              <a:noFill/>
              <a:miter lim="800000"/>
              <a:headEnd/>
              <a:tailEnd/>
            </a:ln>
          </p:spPr>
          <p:txBody>
            <a:bodyPr wrap="none">
              <a:spAutoFit/>
            </a:bodyPr>
            <a:lstStyle/>
            <a:p>
              <a:pPr algn="ctr"/>
              <a:r>
                <a:rPr lang="fr-FR" sz="1600" dirty="0">
                  <a:solidFill>
                    <a:srgbClr val="000066"/>
                  </a:solidFill>
                </a:rPr>
                <a:t>ITT, NC = F</a:t>
              </a:r>
            </a:p>
          </p:txBody>
        </p:sp>
        <p:sp>
          <p:nvSpPr>
            <p:cNvPr id="77" name="ZoneTexte 56"/>
            <p:cNvSpPr txBox="1">
              <a:spLocks noChangeArrowheads="1"/>
            </p:cNvSpPr>
            <p:nvPr/>
          </p:nvSpPr>
          <p:spPr bwMode="auto">
            <a:xfrm>
              <a:off x="5547510" y="5582259"/>
              <a:ext cx="663836" cy="338554"/>
            </a:xfrm>
            <a:prstGeom prst="rect">
              <a:avLst/>
            </a:prstGeom>
            <a:noFill/>
            <a:ln w="9525">
              <a:noFill/>
              <a:miter lim="800000"/>
              <a:headEnd/>
              <a:tailEnd/>
            </a:ln>
          </p:spPr>
          <p:txBody>
            <a:bodyPr wrap="none">
              <a:spAutoFit/>
            </a:bodyPr>
            <a:lstStyle/>
            <a:p>
              <a:pPr algn="ctr"/>
              <a:r>
                <a:rPr lang="es-ES" sz="1600" dirty="0">
                  <a:solidFill>
                    <a:srgbClr val="000066"/>
                  </a:solidFill>
                </a:rPr>
                <a:t>ITT-e</a:t>
              </a:r>
            </a:p>
          </p:txBody>
        </p:sp>
        <p:sp>
          <p:nvSpPr>
            <p:cNvPr id="78" name="ZoneTexte 56"/>
            <p:cNvSpPr txBox="1">
              <a:spLocks noChangeArrowheads="1"/>
            </p:cNvSpPr>
            <p:nvPr/>
          </p:nvSpPr>
          <p:spPr bwMode="auto">
            <a:xfrm>
              <a:off x="6405390" y="5582259"/>
              <a:ext cx="1405052" cy="338554"/>
            </a:xfrm>
            <a:prstGeom prst="rect">
              <a:avLst/>
            </a:prstGeom>
            <a:noFill/>
            <a:ln w="9525">
              <a:noFill/>
              <a:miter lim="800000"/>
              <a:headEnd/>
              <a:tailEnd/>
            </a:ln>
          </p:spPr>
          <p:txBody>
            <a:bodyPr wrap="none">
              <a:spAutoFit/>
            </a:bodyPr>
            <a:lstStyle/>
            <a:p>
              <a:pPr algn="ctr"/>
              <a:r>
                <a:rPr lang="es-ES" sz="1600" dirty="0">
                  <a:solidFill>
                    <a:srgbClr val="000066"/>
                  </a:solidFill>
                </a:rPr>
                <a:t>Por protocolo</a:t>
              </a:r>
            </a:p>
          </p:txBody>
        </p:sp>
        <p:sp>
          <p:nvSpPr>
            <p:cNvPr id="79" name="ZoneTexte 56"/>
            <p:cNvSpPr txBox="1">
              <a:spLocks noChangeArrowheads="1"/>
            </p:cNvSpPr>
            <p:nvPr/>
          </p:nvSpPr>
          <p:spPr bwMode="auto">
            <a:xfrm>
              <a:off x="7772393" y="5582259"/>
              <a:ext cx="1158383" cy="338554"/>
            </a:xfrm>
            <a:prstGeom prst="rect">
              <a:avLst/>
            </a:prstGeom>
            <a:noFill/>
            <a:ln w="9525">
              <a:noFill/>
              <a:miter lim="800000"/>
              <a:headEnd/>
              <a:tailEnd/>
            </a:ln>
          </p:spPr>
          <p:txBody>
            <a:bodyPr wrap="none">
              <a:spAutoFit/>
            </a:bodyPr>
            <a:lstStyle/>
            <a:p>
              <a:pPr algn="ctr"/>
              <a:r>
                <a:rPr lang="fr-FR" sz="1600" dirty="0">
                  <a:solidFill>
                    <a:srgbClr val="000066"/>
                  </a:solidFill>
                </a:rPr>
                <a:t>ITT, NC = F</a:t>
              </a:r>
            </a:p>
          </p:txBody>
        </p:sp>
        <p:sp>
          <p:nvSpPr>
            <p:cNvPr id="5" name="ZoneTexte 4"/>
            <p:cNvSpPr txBox="1"/>
            <p:nvPr/>
          </p:nvSpPr>
          <p:spPr>
            <a:xfrm>
              <a:off x="137009" y="5891390"/>
              <a:ext cx="992930" cy="523220"/>
            </a:xfrm>
            <a:prstGeom prst="rect">
              <a:avLst/>
            </a:prstGeom>
            <a:noFill/>
          </p:spPr>
          <p:txBody>
            <a:bodyPr wrap="none" rtlCol="0">
              <a:spAutoFit/>
            </a:bodyPr>
            <a:lstStyle/>
            <a:p>
              <a:r>
                <a:rPr lang="es-ES" sz="1400" dirty="0">
                  <a:solidFill>
                    <a:srgbClr val="000066"/>
                  </a:solidFill>
                </a:rPr>
                <a:t>Diferencia</a:t>
              </a:r>
            </a:p>
            <a:p>
              <a:r>
                <a:rPr lang="es-ES" sz="1400" dirty="0">
                  <a:solidFill>
                    <a:srgbClr val="000066"/>
                  </a:solidFill>
                </a:rPr>
                <a:t>(IC95%)</a:t>
              </a:r>
            </a:p>
          </p:txBody>
        </p:sp>
        <p:sp>
          <p:nvSpPr>
            <p:cNvPr id="80" name="ZoneTexte 79"/>
            <p:cNvSpPr txBox="1"/>
            <p:nvPr/>
          </p:nvSpPr>
          <p:spPr>
            <a:xfrm>
              <a:off x="1193871" y="5891390"/>
              <a:ext cx="1306768" cy="523220"/>
            </a:xfrm>
            <a:prstGeom prst="rect">
              <a:avLst/>
            </a:prstGeom>
            <a:noFill/>
          </p:spPr>
          <p:txBody>
            <a:bodyPr wrap="none" rtlCol="0">
              <a:spAutoFit/>
            </a:bodyPr>
            <a:lstStyle/>
            <a:p>
              <a:pPr algn="ctr"/>
              <a:r>
                <a:rPr lang="fr-FR" sz="1400" dirty="0">
                  <a:solidFill>
                    <a:srgbClr val="000066"/>
                  </a:solidFill>
                </a:rPr>
                <a:t>0.68 </a:t>
              </a:r>
            </a:p>
            <a:p>
              <a:pPr algn="ctr"/>
              <a:r>
                <a:rPr lang="fr-FR" sz="1400" dirty="0">
                  <a:solidFill>
                    <a:srgbClr val="000066"/>
                  </a:solidFill>
                </a:rPr>
                <a:t>(- 2.29 ; 3.65)</a:t>
              </a:r>
            </a:p>
          </p:txBody>
        </p:sp>
        <p:sp>
          <p:nvSpPr>
            <p:cNvPr id="81" name="ZoneTexte 80"/>
            <p:cNvSpPr txBox="1"/>
            <p:nvPr/>
          </p:nvSpPr>
          <p:spPr>
            <a:xfrm>
              <a:off x="2505284" y="5891390"/>
              <a:ext cx="1157688" cy="523220"/>
            </a:xfrm>
            <a:prstGeom prst="rect">
              <a:avLst/>
            </a:prstGeom>
            <a:noFill/>
          </p:spPr>
          <p:txBody>
            <a:bodyPr wrap="none" rtlCol="0">
              <a:spAutoFit/>
            </a:bodyPr>
            <a:lstStyle/>
            <a:p>
              <a:pPr algn="ctr"/>
              <a:r>
                <a:rPr lang="fr-FR" sz="1400" dirty="0">
                  <a:solidFill>
                    <a:srgbClr val="000066"/>
                  </a:solidFill>
                </a:rPr>
                <a:t>- 0.72 </a:t>
              </a:r>
            </a:p>
            <a:p>
              <a:pPr algn="ctr"/>
              <a:r>
                <a:rPr lang="fr-FR" sz="1400" dirty="0">
                  <a:solidFill>
                    <a:srgbClr val="000066"/>
                  </a:solidFill>
                </a:rPr>
                <a:t>(- 2.6 ; 1.16)</a:t>
              </a:r>
            </a:p>
          </p:txBody>
        </p:sp>
        <p:sp>
          <p:nvSpPr>
            <p:cNvPr id="82" name="ZoneTexte 81"/>
            <p:cNvSpPr txBox="1"/>
            <p:nvPr/>
          </p:nvSpPr>
          <p:spPr>
            <a:xfrm>
              <a:off x="3808749" y="5891390"/>
              <a:ext cx="1148070" cy="738664"/>
            </a:xfrm>
            <a:prstGeom prst="rect">
              <a:avLst/>
            </a:prstGeom>
            <a:noFill/>
          </p:spPr>
          <p:txBody>
            <a:bodyPr wrap="none" rtlCol="0">
              <a:spAutoFit/>
            </a:bodyPr>
            <a:lstStyle/>
            <a:p>
              <a:pPr algn="ctr"/>
              <a:r>
                <a:rPr lang="fr-FR" sz="1400" dirty="0">
                  <a:solidFill>
                    <a:srgbClr val="000066"/>
                  </a:solidFill>
                </a:rPr>
                <a:t>5.00 </a:t>
              </a:r>
            </a:p>
            <a:p>
              <a:pPr algn="ctr"/>
              <a:r>
                <a:rPr lang="fr-FR" sz="1400" dirty="0">
                  <a:solidFill>
                    <a:srgbClr val="000066"/>
                  </a:solidFill>
                </a:rPr>
                <a:t>(0.89 ; 9.10)</a:t>
              </a:r>
            </a:p>
            <a:p>
              <a:pPr algn="ctr"/>
              <a:r>
                <a:rPr lang="fr-FR" sz="1400" dirty="0">
                  <a:solidFill>
                    <a:srgbClr val="000066"/>
                  </a:solidFill>
                </a:rPr>
                <a:t>p = 0.02</a:t>
              </a:r>
            </a:p>
          </p:txBody>
        </p:sp>
        <p:sp>
          <p:nvSpPr>
            <p:cNvPr id="83" name="ZoneTexte 82"/>
            <p:cNvSpPr txBox="1"/>
            <p:nvPr/>
          </p:nvSpPr>
          <p:spPr>
            <a:xfrm>
              <a:off x="5231782" y="5891390"/>
              <a:ext cx="1207382" cy="523220"/>
            </a:xfrm>
            <a:prstGeom prst="rect">
              <a:avLst/>
            </a:prstGeom>
            <a:noFill/>
          </p:spPr>
          <p:txBody>
            <a:bodyPr wrap="none" rtlCol="0">
              <a:spAutoFit/>
            </a:bodyPr>
            <a:lstStyle/>
            <a:p>
              <a:pPr algn="ctr"/>
              <a:r>
                <a:rPr lang="fr-FR" sz="1400" dirty="0">
                  <a:solidFill>
                    <a:srgbClr val="000066"/>
                  </a:solidFill>
                </a:rPr>
                <a:t>1.71 </a:t>
              </a:r>
            </a:p>
            <a:p>
              <a:pPr algn="ctr"/>
              <a:r>
                <a:rPr lang="fr-FR" sz="1400" dirty="0">
                  <a:solidFill>
                    <a:srgbClr val="000066"/>
                  </a:solidFill>
                </a:rPr>
                <a:t>(-2.67 ; 6.09)</a:t>
              </a:r>
            </a:p>
          </p:txBody>
        </p:sp>
        <p:sp>
          <p:nvSpPr>
            <p:cNvPr id="84" name="ZoneTexte 83"/>
            <p:cNvSpPr txBox="1"/>
            <p:nvPr/>
          </p:nvSpPr>
          <p:spPr>
            <a:xfrm>
              <a:off x="6485419" y="5891390"/>
              <a:ext cx="1207382" cy="523220"/>
            </a:xfrm>
            <a:prstGeom prst="rect">
              <a:avLst/>
            </a:prstGeom>
            <a:noFill/>
          </p:spPr>
          <p:txBody>
            <a:bodyPr wrap="none" rtlCol="0">
              <a:spAutoFit/>
            </a:bodyPr>
            <a:lstStyle/>
            <a:p>
              <a:pPr algn="ctr"/>
              <a:r>
                <a:rPr lang="fr-FR" sz="1400" dirty="0">
                  <a:solidFill>
                    <a:srgbClr val="000066"/>
                  </a:solidFill>
                </a:rPr>
                <a:t>0.72 </a:t>
              </a:r>
            </a:p>
            <a:p>
              <a:pPr algn="ctr"/>
              <a:r>
                <a:rPr lang="fr-FR" sz="1400" dirty="0">
                  <a:solidFill>
                    <a:srgbClr val="000066"/>
                  </a:solidFill>
                </a:rPr>
                <a:t>(-3.23 ; 4.67)</a:t>
              </a:r>
            </a:p>
          </p:txBody>
        </p:sp>
        <p:sp>
          <p:nvSpPr>
            <p:cNvPr id="85" name="ZoneTexte 84"/>
            <p:cNvSpPr txBox="1"/>
            <p:nvPr/>
          </p:nvSpPr>
          <p:spPr>
            <a:xfrm>
              <a:off x="7792968" y="5891390"/>
              <a:ext cx="1297150" cy="738664"/>
            </a:xfrm>
            <a:prstGeom prst="rect">
              <a:avLst/>
            </a:prstGeom>
            <a:noFill/>
          </p:spPr>
          <p:txBody>
            <a:bodyPr wrap="none" rtlCol="0">
              <a:spAutoFit/>
            </a:bodyPr>
            <a:lstStyle/>
            <a:p>
              <a:pPr algn="ctr"/>
              <a:r>
                <a:rPr lang="fr-FR" sz="1400" dirty="0">
                  <a:solidFill>
                    <a:srgbClr val="000066"/>
                  </a:solidFill>
                </a:rPr>
                <a:t>5.67 </a:t>
              </a:r>
            </a:p>
            <a:p>
              <a:pPr algn="ctr"/>
              <a:r>
                <a:rPr lang="fr-FR" sz="1400" dirty="0">
                  <a:solidFill>
                    <a:srgbClr val="000066"/>
                  </a:solidFill>
                </a:rPr>
                <a:t>(0.56 ; 10.77)</a:t>
              </a:r>
            </a:p>
            <a:p>
              <a:pPr algn="ctr"/>
              <a:r>
                <a:rPr lang="fr-FR" sz="1400" dirty="0">
                  <a:solidFill>
                    <a:srgbClr val="000066"/>
                  </a:solidFill>
                </a:rPr>
                <a:t>p = 0.03</a:t>
              </a:r>
            </a:p>
          </p:txBody>
        </p:sp>
        <p:sp>
          <p:nvSpPr>
            <p:cNvPr id="86" name="Text Box 2"/>
            <p:cNvSpPr txBox="1">
              <a:spLocks noChangeArrowheads="1"/>
            </p:cNvSpPr>
            <p:nvPr/>
          </p:nvSpPr>
          <p:spPr bwMode="auto">
            <a:xfrm>
              <a:off x="5569316" y="1975560"/>
              <a:ext cx="3546324" cy="400110"/>
            </a:xfrm>
            <a:prstGeom prst="rect">
              <a:avLst/>
            </a:prstGeom>
            <a:noFill/>
            <a:ln w="9525">
              <a:noFill/>
              <a:miter lim="800000"/>
              <a:headEnd/>
              <a:tailEnd/>
            </a:ln>
          </p:spPr>
          <p:txBody>
            <a:bodyPr wrap="square">
              <a:spAutoFit/>
            </a:bodyPr>
            <a:lstStyle/>
            <a:p>
              <a:pPr algn="ctr"/>
              <a:r>
                <a:rPr lang="fr-FR" sz="2000" b="1" dirty="0">
                  <a:solidFill>
                    <a:srgbClr val="CC3300"/>
                  </a:solidFill>
                  <a:latin typeface="Calibri" pitchFamily="34" charset="0"/>
                  <a:ea typeface="MS PGothic" pitchFamily="34" charset="-128"/>
                </a:rPr>
                <a:t>CV &lt; 50 c/</a:t>
              </a:r>
              <a:r>
                <a:rPr lang="fr-FR" sz="2000" b="1" dirty="0" err="1">
                  <a:solidFill>
                    <a:srgbClr val="CC3300"/>
                  </a:solidFill>
                  <a:latin typeface="Calibri" pitchFamily="34" charset="0"/>
                  <a:ea typeface="MS PGothic" pitchFamily="34" charset="-128"/>
                </a:rPr>
                <a:t>mL</a:t>
              </a:r>
              <a:endParaRPr lang="fr-FR" sz="2000" b="1" dirty="0">
                <a:solidFill>
                  <a:srgbClr val="CC3300"/>
                </a:solidFill>
                <a:latin typeface="Calibri" pitchFamily="34" charset="0"/>
                <a:ea typeface="MS PGothic" pitchFamily="34" charset="-128"/>
              </a:endParaRPr>
            </a:p>
          </p:txBody>
        </p:sp>
        <p:sp>
          <p:nvSpPr>
            <p:cNvPr id="87" name="Text Box 2"/>
            <p:cNvSpPr txBox="1">
              <a:spLocks noChangeArrowheads="1"/>
            </p:cNvSpPr>
            <p:nvPr/>
          </p:nvSpPr>
          <p:spPr bwMode="auto">
            <a:xfrm>
              <a:off x="1166126" y="1975560"/>
              <a:ext cx="3474568" cy="400110"/>
            </a:xfrm>
            <a:prstGeom prst="rect">
              <a:avLst/>
            </a:prstGeom>
            <a:noFill/>
            <a:ln w="9525">
              <a:noFill/>
              <a:miter lim="800000"/>
              <a:headEnd/>
              <a:tailEnd/>
            </a:ln>
          </p:spPr>
          <p:txBody>
            <a:bodyPr wrap="square">
              <a:spAutoFit/>
            </a:bodyPr>
            <a:lstStyle/>
            <a:p>
              <a:pPr algn="ctr"/>
              <a:r>
                <a:rPr lang="fr-FR" sz="2000" b="1" dirty="0">
                  <a:solidFill>
                    <a:srgbClr val="CC3300"/>
                  </a:solidFill>
                  <a:latin typeface="Calibri" pitchFamily="34" charset="0"/>
                  <a:ea typeface="MS PGothic" pitchFamily="34" charset="-128"/>
                </a:rPr>
                <a:t>CV &lt; 200 c/</a:t>
              </a:r>
              <a:r>
                <a:rPr lang="fr-FR" sz="2000" b="1" dirty="0" err="1">
                  <a:solidFill>
                    <a:srgbClr val="CC3300"/>
                  </a:solidFill>
                  <a:latin typeface="Calibri" pitchFamily="34" charset="0"/>
                  <a:ea typeface="MS PGothic" pitchFamily="34" charset="-128"/>
                </a:rPr>
                <a:t>mL</a:t>
              </a:r>
              <a:endParaRPr lang="fr-FR" sz="2000" b="1" dirty="0">
                <a:solidFill>
                  <a:srgbClr val="CC3300"/>
                </a:solidFill>
                <a:latin typeface="Calibri" pitchFamily="34" charset="0"/>
                <a:ea typeface="MS PGothic" pitchFamily="34" charset="-128"/>
              </a:endParaRPr>
            </a:p>
          </p:txBody>
        </p:sp>
        <p:sp>
          <p:nvSpPr>
            <p:cNvPr id="2090" name="Rectangle 59"/>
            <p:cNvSpPr>
              <a:spLocks noChangeArrowheads="1"/>
            </p:cNvSpPr>
            <p:nvPr/>
          </p:nvSpPr>
          <p:spPr bwMode="auto">
            <a:xfrm>
              <a:off x="1191839" y="5574544"/>
              <a:ext cx="7673061" cy="7736"/>
            </a:xfrm>
            <a:prstGeom prst="rect">
              <a:avLst/>
            </a:prstGeom>
            <a:noFill/>
            <a:ln w="9525">
              <a:solidFill>
                <a:srgbClr val="000066"/>
              </a:solidFill>
              <a:bevel/>
              <a:headEnd/>
              <a:tailEnd/>
            </a:ln>
          </p:spPr>
          <p:txBody>
            <a:bodyPr/>
            <a:lstStyle/>
            <a:p>
              <a:endParaRPr lang="fr-FR">
                <a:solidFill>
                  <a:srgbClr val="000066"/>
                </a:solidFill>
              </a:endParaRPr>
            </a:p>
          </p:txBody>
        </p:sp>
      </p:grpSp>
      <p:sp>
        <p:nvSpPr>
          <p:cNvPr id="57" name="Titre 1"/>
          <p:cNvSpPr>
            <a:spLocks noGrp="1"/>
          </p:cNvSpPr>
          <p:nvPr>
            <p:ph type="title"/>
          </p:nvPr>
        </p:nvSpPr>
        <p:spPr>
          <a:xfrm>
            <a:off x="50800" y="44450"/>
            <a:ext cx="9064840" cy="1106488"/>
          </a:xfrm>
        </p:spPr>
        <p:txBody>
          <a:bodyPr/>
          <a:lstStyle/>
          <a:p>
            <a:r>
              <a:rPr lang="es-ES" dirty="0"/>
              <a:t>Estudio LASA: cambio a ATV/r 200/100 vs 300/100 mg</a:t>
            </a:r>
          </a:p>
        </p:txBody>
      </p:sp>
      <p:sp>
        <p:nvSpPr>
          <p:cNvPr id="62" name="ZoneTexte 69"/>
          <p:cNvSpPr txBox="1">
            <a:spLocks noChangeArrowheads="1"/>
          </p:cNvSpPr>
          <p:nvPr/>
        </p:nvSpPr>
        <p:spPr bwMode="auto">
          <a:xfrm>
            <a:off x="5608900" y="6576813"/>
            <a:ext cx="3538538" cy="276225"/>
          </a:xfrm>
          <a:prstGeom prst="rect">
            <a:avLst/>
          </a:prstGeom>
          <a:noFill/>
          <a:ln w="9525">
            <a:noFill/>
            <a:miter lim="800000"/>
            <a:headEnd/>
            <a:tailEnd/>
          </a:ln>
        </p:spPr>
        <p:txBody>
          <a:bodyPr>
            <a:spAutoFit/>
          </a:bodyPr>
          <a:lstStyle/>
          <a:p>
            <a:pPr algn="r" defTabSz="914400" fontAlgn="base">
              <a:spcBef>
                <a:spcPct val="0"/>
              </a:spcBef>
              <a:spcAft>
                <a:spcPct val="0"/>
              </a:spcAft>
            </a:pPr>
            <a:r>
              <a:rPr lang="en-GB" altLang="fr-FR" sz="1200" i="1" dirty="0">
                <a:solidFill>
                  <a:srgbClr val="CC0000"/>
                </a:solidFill>
                <a:latin typeface="Arial" charset="0"/>
                <a:ea typeface="ＭＳ Ｐゴシック"/>
                <a:cs typeface="ＭＳ Ｐゴシック"/>
              </a:rPr>
              <a:t>Bunupuradah T. Lancet HIV 2016;3:e343-50</a:t>
            </a:r>
          </a:p>
        </p:txBody>
      </p:sp>
      <p:sp>
        <p:nvSpPr>
          <p:cNvPr id="63" name="AutoShape 162"/>
          <p:cNvSpPr>
            <a:spLocks noChangeArrowheads="1"/>
          </p:cNvSpPr>
          <p:nvPr/>
        </p:nvSpPr>
        <p:spPr bwMode="auto">
          <a:xfrm>
            <a:off x="0" y="6570663"/>
            <a:ext cx="5400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pPr algn="ctr" defTabSz="914400" fontAlgn="base">
              <a:spcBef>
                <a:spcPct val="0"/>
              </a:spcBef>
              <a:spcAft>
                <a:spcPct val="0"/>
              </a:spcAft>
            </a:pPr>
            <a:r>
              <a:rPr lang="en-GB" altLang="fr-FR" sz="1200" b="1" i="1" dirty="0">
                <a:solidFill>
                  <a:srgbClr val="333399"/>
                </a:solidFill>
                <a:latin typeface="Cambria" pitchFamily="18" charset="0"/>
                <a:ea typeface="ＭＳ Ｐゴシック"/>
                <a:cs typeface="Arial" charset="0"/>
              </a:rPr>
              <a:t>LASA</a:t>
            </a:r>
          </a:p>
        </p:txBody>
      </p:sp>
    </p:spTree>
    <p:custDataLst>
      <p:tags r:id="rId1"/>
    </p:custDataLst>
    <p:extLst>
      <p:ext uri="{BB962C8B-B14F-4D97-AF65-F5344CB8AC3E}">
        <p14:creationId xmlns:p14="http://schemas.microsoft.com/office/powerpoint/2010/main" val="3760655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800" y="1205314"/>
            <a:ext cx="9024938" cy="5303838"/>
          </a:xfrm>
        </p:spPr>
        <p:txBody>
          <a:bodyPr/>
          <a:lstStyle/>
          <a:p>
            <a:r>
              <a:rPr lang="es-ES" sz="2400" b="1" dirty="0">
                <a:latin typeface="+mj-lt"/>
              </a:rPr>
              <a:t>Test de resistencia genotípico</a:t>
            </a:r>
          </a:p>
          <a:p>
            <a:pPr lvl="1"/>
            <a:r>
              <a:rPr lang="es-ES" sz="2000" dirty="0"/>
              <a:t>Realizado en pacientes con fallo virológico confirmado definido por protocolo (CV ≥ 200 c/</a:t>
            </a:r>
            <a:r>
              <a:rPr lang="es-ES" sz="2000" dirty="0" err="1"/>
              <a:t>mL</a:t>
            </a:r>
            <a:r>
              <a:rPr lang="es-ES" sz="2000" dirty="0"/>
              <a:t> confirmada) y CV ≥ 1000 c/</a:t>
            </a:r>
            <a:r>
              <a:rPr lang="es-ES" sz="2000" dirty="0" err="1"/>
              <a:t>mL</a:t>
            </a:r>
            <a:endParaRPr lang="es-ES" sz="2000" dirty="0"/>
          </a:p>
          <a:p>
            <a:pPr lvl="2"/>
            <a:r>
              <a:rPr lang="es-ES" sz="2000" dirty="0"/>
              <a:t>ATV/r 200/100, N = 7 ; emergencia de resistencia en1: I50L, V82A, L90M + resistencia a todos los </a:t>
            </a:r>
            <a:r>
              <a:rPr lang="es-ES" sz="2000" dirty="0" err="1"/>
              <a:t>NRTIs</a:t>
            </a:r>
            <a:endParaRPr lang="es-ES" sz="2000" dirty="0"/>
          </a:p>
          <a:p>
            <a:pPr lvl="2"/>
            <a:r>
              <a:rPr lang="es-ES" sz="2000" dirty="0"/>
              <a:t>ATV/r 300/100, N = 1 ; sin emergencia de resistencia</a:t>
            </a:r>
          </a:p>
          <a:p>
            <a:pPr lvl="2"/>
            <a:endParaRPr lang="es-ES" sz="1200" dirty="0"/>
          </a:p>
          <a:p>
            <a:r>
              <a:rPr lang="es-ES" sz="2400" b="1" dirty="0">
                <a:latin typeface="+mj-lt"/>
              </a:rPr>
              <a:t>Discontinuación de la droga en estudio</a:t>
            </a:r>
          </a:p>
          <a:p>
            <a:pPr lvl="2"/>
            <a:r>
              <a:rPr lang="es-ES" sz="2000" dirty="0"/>
              <a:t>ATV/r 200/100, N = 7 (3%): 1 muerte, 2 fallos virológicos, 2 </a:t>
            </a:r>
            <a:r>
              <a:rPr lang="es-ES" sz="2000" dirty="0" err="1"/>
              <a:t>rash</a:t>
            </a:r>
            <a:r>
              <a:rPr lang="es-ES" sz="2000" dirty="0"/>
              <a:t> </a:t>
            </a:r>
            <a:br>
              <a:rPr lang="es-ES" sz="2000" dirty="0"/>
            </a:br>
            <a:r>
              <a:rPr lang="es-ES" sz="2000" dirty="0"/>
              <a:t>1 ictericia, 1 embarazo</a:t>
            </a:r>
          </a:p>
          <a:p>
            <a:pPr lvl="2"/>
            <a:r>
              <a:rPr lang="es-ES" sz="2000" dirty="0"/>
              <a:t>ATV/r 300/100, N = 21 (8%): 1 muerte, 7 </a:t>
            </a:r>
            <a:r>
              <a:rPr lang="es-ES" sz="2000" dirty="0" err="1"/>
              <a:t>rash</a:t>
            </a:r>
            <a:r>
              <a:rPr lang="es-ES" sz="2000" dirty="0"/>
              <a:t>, 6 ictericias </a:t>
            </a:r>
            <a:br>
              <a:rPr lang="es-ES" sz="2000" dirty="0"/>
            </a:br>
            <a:r>
              <a:rPr lang="es-ES" sz="2000" dirty="0"/>
              <a:t>1 embarazo, 5 otras razones</a:t>
            </a:r>
          </a:p>
          <a:p>
            <a:pPr lvl="2"/>
            <a:endParaRPr lang="es-ES" sz="1200" dirty="0"/>
          </a:p>
          <a:p>
            <a:r>
              <a:rPr lang="es-ES" sz="2400" b="1" dirty="0">
                <a:latin typeface="+mj-lt"/>
              </a:rPr>
              <a:t>Eventos adversos</a:t>
            </a:r>
          </a:p>
          <a:p>
            <a:pPr lvl="1"/>
            <a:r>
              <a:rPr lang="es-ES" sz="3200" b="1" dirty="0">
                <a:latin typeface="+mj-lt"/>
              </a:rPr>
              <a:t>	</a:t>
            </a:r>
            <a:r>
              <a:rPr lang="es-ES" sz="2000" dirty="0">
                <a:solidFill>
                  <a:srgbClr val="000066"/>
                </a:solidFill>
              </a:rPr>
              <a:t>Proporción similar en ambos grupos</a:t>
            </a:r>
          </a:p>
          <a:p>
            <a:pPr lvl="1"/>
            <a:endParaRPr lang="es-ES" dirty="0"/>
          </a:p>
        </p:txBody>
      </p:sp>
      <p:sp>
        <p:nvSpPr>
          <p:cNvPr id="4" name="Titre 1"/>
          <p:cNvSpPr>
            <a:spLocks noGrp="1"/>
          </p:cNvSpPr>
          <p:nvPr>
            <p:ph type="title"/>
          </p:nvPr>
        </p:nvSpPr>
        <p:spPr>
          <a:xfrm>
            <a:off x="50800" y="44450"/>
            <a:ext cx="9093200" cy="1106488"/>
          </a:xfrm>
        </p:spPr>
        <p:txBody>
          <a:bodyPr/>
          <a:lstStyle/>
          <a:p>
            <a:r>
              <a:rPr lang="es-ES" dirty="0"/>
              <a:t>Estudio LASA: cambio a ATV/r 200/100 vs 300/100 mg</a:t>
            </a:r>
          </a:p>
        </p:txBody>
      </p:sp>
      <p:sp>
        <p:nvSpPr>
          <p:cNvPr id="5" name="ZoneTexte 69"/>
          <p:cNvSpPr txBox="1">
            <a:spLocks noChangeArrowheads="1"/>
          </p:cNvSpPr>
          <p:nvPr/>
        </p:nvSpPr>
        <p:spPr bwMode="auto">
          <a:xfrm>
            <a:off x="5608900" y="6576813"/>
            <a:ext cx="3538538" cy="276225"/>
          </a:xfrm>
          <a:prstGeom prst="rect">
            <a:avLst/>
          </a:prstGeom>
          <a:noFill/>
          <a:ln w="9525">
            <a:noFill/>
            <a:miter lim="800000"/>
            <a:headEnd/>
            <a:tailEnd/>
          </a:ln>
        </p:spPr>
        <p:txBody>
          <a:bodyPr>
            <a:spAutoFit/>
          </a:bodyPr>
          <a:lstStyle/>
          <a:p>
            <a:pPr algn="r" defTabSz="914400" fontAlgn="base">
              <a:spcBef>
                <a:spcPct val="0"/>
              </a:spcBef>
              <a:spcAft>
                <a:spcPct val="0"/>
              </a:spcAft>
            </a:pPr>
            <a:r>
              <a:rPr lang="en-GB" altLang="fr-FR" sz="1200" i="1" dirty="0">
                <a:solidFill>
                  <a:srgbClr val="CC0000"/>
                </a:solidFill>
                <a:latin typeface="Arial" charset="0"/>
                <a:ea typeface="ＭＳ Ｐゴシック"/>
                <a:cs typeface="ＭＳ Ｐゴシック"/>
              </a:rPr>
              <a:t>Bunupuradah T. Lancet HIV 2016;3:e343-50</a:t>
            </a:r>
          </a:p>
        </p:txBody>
      </p:sp>
      <p:sp>
        <p:nvSpPr>
          <p:cNvPr id="6" name="AutoShape 162"/>
          <p:cNvSpPr>
            <a:spLocks noChangeArrowheads="1"/>
          </p:cNvSpPr>
          <p:nvPr/>
        </p:nvSpPr>
        <p:spPr bwMode="auto">
          <a:xfrm>
            <a:off x="0" y="6570663"/>
            <a:ext cx="5400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pPr algn="ctr" defTabSz="914400" fontAlgn="base">
              <a:spcBef>
                <a:spcPct val="0"/>
              </a:spcBef>
              <a:spcAft>
                <a:spcPct val="0"/>
              </a:spcAft>
            </a:pPr>
            <a:r>
              <a:rPr lang="en-GB" altLang="fr-FR" sz="1200" b="1" i="1" dirty="0">
                <a:solidFill>
                  <a:srgbClr val="333399"/>
                </a:solidFill>
                <a:latin typeface="Cambria" pitchFamily="18" charset="0"/>
                <a:ea typeface="ＭＳ Ｐゴシック"/>
                <a:cs typeface="Arial" charset="0"/>
              </a:rPr>
              <a:t>LASA</a:t>
            </a:r>
          </a:p>
        </p:txBody>
      </p:sp>
    </p:spTree>
    <p:extLst>
      <p:ext uri="{BB962C8B-B14F-4D97-AF65-F5344CB8AC3E}">
        <p14:creationId xmlns:p14="http://schemas.microsoft.com/office/powerpoint/2010/main" val="341474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621" name="Group 77"/>
          <p:cNvGraphicFramePr>
            <a:graphicFrameLocks noGrp="1"/>
          </p:cNvGraphicFramePr>
          <p:nvPr>
            <p:ph idx="4294967295"/>
            <p:extLst>
              <p:ext uri="{D42A27DB-BD31-4B8C-83A1-F6EECF244321}">
                <p14:modId xmlns:p14="http://schemas.microsoft.com/office/powerpoint/2010/main" val="4219306996"/>
              </p:ext>
            </p:extLst>
          </p:nvPr>
        </p:nvGraphicFramePr>
        <p:xfrm>
          <a:off x="424484" y="1707845"/>
          <a:ext cx="8349084" cy="3095829"/>
        </p:xfrm>
        <a:graphic>
          <a:graphicData uri="http://schemas.openxmlformats.org/drawingml/2006/table">
            <a:tbl>
              <a:tblPr/>
              <a:tblGrid>
                <a:gridCol w="3152095">
                  <a:extLst>
                    <a:ext uri="{9D8B030D-6E8A-4147-A177-3AD203B41FA5}">
                      <a16:colId xmlns:a16="http://schemas.microsoft.com/office/drawing/2014/main" val="20000"/>
                    </a:ext>
                  </a:extLst>
                </a:gridCol>
                <a:gridCol w="2072956">
                  <a:extLst>
                    <a:ext uri="{9D8B030D-6E8A-4147-A177-3AD203B41FA5}">
                      <a16:colId xmlns:a16="http://schemas.microsoft.com/office/drawing/2014/main" val="20001"/>
                    </a:ext>
                  </a:extLst>
                </a:gridCol>
                <a:gridCol w="2116751">
                  <a:extLst>
                    <a:ext uri="{9D8B030D-6E8A-4147-A177-3AD203B41FA5}">
                      <a16:colId xmlns:a16="http://schemas.microsoft.com/office/drawing/2014/main" val="20002"/>
                    </a:ext>
                  </a:extLst>
                </a:gridCol>
                <a:gridCol w="1007282">
                  <a:extLst>
                    <a:ext uri="{9D8B030D-6E8A-4147-A177-3AD203B41FA5}">
                      <a16:colId xmlns:a16="http://schemas.microsoft.com/office/drawing/2014/main" val="20003"/>
                    </a:ext>
                  </a:extLst>
                </a:gridCol>
              </a:tblGrid>
              <a:tr h="613005">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endParaRPr kumimoji="0" lang="es-ES" sz="1400" b="0"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rgbClr val="000000"/>
                          </a:solidFill>
                          <a:effectLst/>
                          <a:latin typeface="Calibri" pitchFamily="-65" charset="0"/>
                          <a:ea typeface="ＭＳ Ｐゴシック" pitchFamily="-65" charset="-128"/>
                          <a:cs typeface="ＭＳ Ｐゴシック" pitchFamily="-65" charset="-128"/>
                        </a:rPr>
                        <a:t>ATV/r 200/100 mg</a:t>
                      </a:r>
                    </a:p>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rgbClr val="000000"/>
                          </a:solidFill>
                          <a:effectLst/>
                          <a:latin typeface="Calibri" pitchFamily="-65" charset="0"/>
                          <a:ea typeface="ＭＳ Ｐゴシック" pitchFamily="-65" charset="-128"/>
                          <a:cs typeface="ＭＳ Ｐゴシック" pitchFamily="-65" charset="-128"/>
                        </a:rPr>
                        <a:t>N = 273</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chemeClr val="bg1"/>
                          </a:solidFill>
                          <a:effectLst/>
                          <a:latin typeface="Calibri" pitchFamily="-65" charset="0"/>
                          <a:ea typeface="ＭＳ Ｐゴシック" pitchFamily="-65" charset="-128"/>
                          <a:cs typeface="ＭＳ Ｐゴシック" pitchFamily="-65" charset="-128"/>
                        </a:rPr>
                        <a:t>ATV/r 300/100 mg</a:t>
                      </a:r>
                    </a:p>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chemeClr val="bg1"/>
                          </a:solidFill>
                          <a:effectLst/>
                          <a:latin typeface="Calibri" pitchFamily="-65" charset="0"/>
                          <a:ea typeface="ＭＳ Ｐゴシック" pitchFamily="-65" charset="-128"/>
                          <a:cs typeface="ＭＳ Ｐゴシック" pitchFamily="-65" charset="-128"/>
                        </a:rPr>
                        <a:t>N = 277</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9999"/>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rgbClr val="333399"/>
                          </a:solidFill>
                          <a:effectLst/>
                          <a:latin typeface="Calibri" pitchFamily="-65" charset="0"/>
                          <a:ea typeface="ＭＳ Ｐゴシック" pitchFamily="-65" charset="-128"/>
                          <a:cs typeface="ＭＳ Ｐゴシック" pitchFamily="-65" charset="-128"/>
                        </a:rPr>
                        <a:t>p</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271136">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Bilirrubina total, mg/</a:t>
                      </a: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dL</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1.05</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1.38</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0.00009</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71136">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ALT, UI/L</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10.49</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12.96</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ns</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271136">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defRPr/>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Creatinina sérica, mg/</a:t>
                      </a: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dL</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0.01</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- 0.01</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ns</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2958">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Clearence</a:t>
                      </a: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de creatinina </a:t>
                      </a:r>
                      <a:b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b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(formula CG), </a:t>
                      </a: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mL</a:t>
                      </a: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/min/1.73 m</a:t>
                      </a:r>
                      <a:r>
                        <a:rPr kumimoji="0" lang="es-ES" sz="1400" b="1" i="0" u="none" strike="noStrike" cap="none" normalizeH="0" baseline="30000" noProof="0" dirty="0">
                          <a:ln>
                            <a:noFill/>
                          </a:ln>
                          <a:solidFill>
                            <a:srgbClr val="000066"/>
                          </a:solidFill>
                          <a:effectLst/>
                          <a:latin typeface="Arial" pitchFamily="-65" charset="0"/>
                          <a:ea typeface="ＭＳ Ｐゴシック" pitchFamily="-65" charset="-128"/>
                          <a:cs typeface="ＭＳ Ｐゴシック" pitchFamily="-65" charset="-128"/>
                        </a:rPr>
                        <a:t>2</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1.30</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3.14</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ns</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4"/>
                  </a:ext>
                </a:extLst>
              </a:tr>
              <a:tr h="271136">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Colesterol total, mg/</a:t>
                      </a: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dL</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- 14.8</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- 20.2</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0.07</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271136">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defRPr/>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HDL-colesterol, mg/</a:t>
                      </a: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dL</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0.5</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0.5</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ns</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6"/>
                  </a:ext>
                </a:extLst>
              </a:tr>
              <a:tr h="271136">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defRPr/>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Triglicéridos, mg/</a:t>
                      </a: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dL</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- 73.1</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- 59.5</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ns</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271136">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Hiperglucemia, mg/</a:t>
                      </a: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dL</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- 0.4</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1.1</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ns</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8"/>
                  </a:ext>
                </a:extLst>
              </a:tr>
            </a:tbl>
          </a:graphicData>
        </a:graphic>
      </p:graphicFrame>
      <p:sp>
        <p:nvSpPr>
          <p:cNvPr id="10312" name="Text Box 2"/>
          <p:cNvSpPr txBox="1">
            <a:spLocks noChangeArrowheads="1"/>
          </p:cNvSpPr>
          <p:nvPr/>
        </p:nvSpPr>
        <p:spPr bwMode="auto">
          <a:xfrm>
            <a:off x="7007" y="1100138"/>
            <a:ext cx="9115747" cy="461665"/>
          </a:xfrm>
          <a:prstGeom prst="rect">
            <a:avLst/>
          </a:prstGeom>
          <a:noFill/>
          <a:ln w="9525">
            <a:noFill/>
            <a:miter lim="800000"/>
            <a:headEnd/>
            <a:tailEnd/>
          </a:ln>
        </p:spPr>
        <p:txBody>
          <a:bodyPr wrap="none">
            <a:spAutoFit/>
          </a:bodyPr>
          <a:lstStyle/>
          <a:p>
            <a:pPr algn="ctr" defTabSz="914400"/>
            <a:r>
              <a:rPr lang="es-ES" altLang="fr-FR" sz="2400" b="1" dirty="0">
                <a:solidFill>
                  <a:srgbClr val="CC3300"/>
                </a:solidFill>
                <a:latin typeface="Calibri" pitchFamily="34" charset="0"/>
              </a:rPr>
              <a:t>Cambio en los parámetros de laboratorio desde el basal a S48 (media)</a:t>
            </a:r>
          </a:p>
        </p:txBody>
      </p:sp>
      <p:graphicFrame>
        <p:nvGraphicFramePr>
          <p:cNvPr id="2" name="Tableau 1"/>
          <p:cNvGraphicFramePr>
            <a:graphicFrameLocks noGrp="1"/>
          </p:cNvGraphicFramePr>
          <p:nvPr>
            <p:extLst>
              <p:ext uri="{D42A27DB-BD31-4B8C-83A1-F6EECF244321}">
                <p14:modId xmlns:p14="http://schemas.microsoft.com/office/powerpoint/2010/main" val="674360706"/>
              </p:ext>
            </p:extLst>
          </p:nvPr>
        </p:nvGraphicFramePr>
        <p:xfrm>
          <a:off x="424484" y="5287873"/>
          <a:ext cx="8349083" cy="1160802"/>
        </p:xfrm>
        <a:graphic>
          <a:graphicData uri="http://schemas.openxmlformats.org/drawingml/2006/table">
            <a:tbl>
              <a:tblPr/>
              <a:tblGrid>
                <a:gridCol w="3584557">
                  <a:extLst>
                    <a:ext uri="{9D8B030D-6E8A-4147-A177-3AD203B41FA5}">
                      <a16:colId xmlns:a16="http://schemas.microsoft.com/office/drawing/2014/main" val="20000"/>
                    </a:ext>
                  </a:extLst>
                </a:gridCol>
                <a:gridCol w="2357361">
                  <a:extLst>
                    <a:ext uri="{9D8B030D-6E8A-4147-A177-3AD203B41FA5}">
                      <a16:colId xmlns:a16="http://schemas.microsoft.com/office/drawing/2014/main" val="20001"/>
                    </a:ext>
                  </a:extLst>
                </a:gridCol>
                <a:gridCol w="2407165">
                  <a:extLst>
                    <a:ext uri="{9D8B030D-6E8A-4147-A177-3AD203B41FA5}">
                      <a16:colId xmlns:a16="http://schemas.microsoft.com/office/drawing/2014/main" val="20002"/>
                    </a:ext>
                  </a:extLst>
                </a:gridCol>
              </a:tblGrid>
              <a:tr h="380371">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endParaRPr kumimoji="0" lang="es-ES" sz="1400" b="0"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rgbClr val="000000"/>
                          </a:solidFill>
                          <a:effectLst/>
                          <a:latin typeface="Calibri" pitchFamily="-65" charset="0"/>
                          <a:ea typeface="ＭＳ Ｐゴシック" pitchFamily="-65" charset="-128"/>
                          <a:cs typeface="ＭＳ Ｐゴシック" pitchFamily="-65" charset="-128"/>
                        </a:rPr>
                        <a:t>ATV/r 200/100 mg</a:t>
                      </a:r>
                    </a:p>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rgbClr val="000000"/>
                          </a:solidFill>
                          <a:effectLst/>
                          <a:latin typeface="Calibri" pitchFamily="-65" charset="0"/>
                          <a:ea typeface="ＭＳ Ｐゴシック" pitchFamily="-65" charset="-128"/>
                          <a:cs typeface="ＭＳ Ｐゴシック" pitchFamily="-65" charset="-128"/>
                        </a:rPr>
                        <a:t>N = 273</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chemeClr val="bg1"/>
                          </a:solidFill>
                          <a:effectLst/>
                          <a:latin typeface="Calibri" pitchFamily="-65" charset="0"/>
                          <a:ea typeface="ＭＳ Ｐゴシック" pitchFamily="-65" charset="-128"/>
                          <a:cs typeface="ＭＳ Ｐゴシック" pitchFamily="-65" charset="-128"/>
                        </a:rPr>
                        <a:t>ATV/r 300/100 mg</a:t>
                      </a:r>
                    </a:p>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s-ES" sz="1800" b="1" i="0" u="none" strike="noStrike" cap="none" normalizeH="0" baseline="0" noProof="0" dirty="0">
                          <a:ln>
                            <a:noFill/>
                          </a:ln>
                          <a:solidFill>
                            <a:schemeClr val="bg1"/>
                          </a:solidFill>
                          <a:effectLst/>
                          <a:latin typeface="Calibri" pitchFamily="-65" charset="0"/>
                          <a:ea typeface="ＭＳ Ｐゴシック" pitchFamily="-65" charset="-128"/>
                          <a:cs typeface="ＭＳ Ｐゴシック" pitchFamily="-65" charset="-128"/>
                        </a:rPr>
                        <a:t>N = 277</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9999"/>
                    </a:solidFill>
                  </a:tcPr>
                </a:tc>
                <a:extLst>
                  <a:ext uri="{0D108BD9-81ED-4DB2-BD59-A6C34878D82A}">
                    <a16:rowId xmlns:a16="http://schemas.microsoft.com/office/drawing/2014/main" val="10000"/>
                  </a:ext>
                </a:extLst>
              </a:tr>
              <a:tr h="175359">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Bilirrubina total grado ≥ 3</a:t>
                      </a: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17%</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35%</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75359">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err="1">
                          <a:ln>
                            <a:noFill/>
                          </a:ln>
                          <a:solidFill>
                            <a:srgbClr val="000066"/>
                          </a:solidFill>
                          <a:effectLst/>
                          <a:latin typeface="Arial" pitchFamily="-65" charset="0"/>
                          <a:ea typeface="ＭＳ Ｐゴシック" pitchFamily="-65" charset="-128"/>
                          <a:cs typeface="ＭＳ Ｐゴシック" pitchFamily="-65" charset="-128"/>
                        </a:rPr>
                        <a:t>Rash</a:t>
                      </a:r>
                      <a:endPar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2 (1%)</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90000"/>
                        </a:lnSpc>
                        <a:spcBef>
                          <a:spcPct val="20000"/>
                        </a:spcBef>
                        <a:spcAft>
                          <a:spcPct val="0"/>
                        </a:spcAft>
                        <a:buClrTx/>
                        <a:buSzTx/>
                        <a:buFont typeface="Wingdings" pitchFamily="-65" charset="2"/>
                        <a:buNone/>
                        <a:tabLst/>
                      </a:pPr>
                      <a:r>
                        <a:rPr kumimoji="0" lang="es-ES" sz="1400" b="1" i="0" u="none" strike="noStrike" cap="none" normalizeH="0" baseline="0" noProof="0" dirty="0">
                          <a:ln>
                            <a:noFill/>
                          </a:ln>
                          <a:solidFill>
                            <a:srgbClr val="000066"/>
                          </a:solidFill>
                          <a:effectLst/>
                          <a:latin typeface="Arial" pitchFamily="-65" charset="0"/>
                          <a:ea typeface="ＭＳ Ｐゴシック" pitchFamily="-65" charset="-128"/>
                          <a:cs typeface="ＭＳ Ｐゴシック" pitchFamily="-65" charset="-128"/>
                        </a:rPr>
                        <a:t>7 (3%)</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bl>
          </a:graphicData>
        </a:graphic>
      </p:graphicFrame>
      <p:sp>
        <p:nvSpPr>
          <p:cNvPr id="5" name="Text Box 2"/>
          <p:cNvSpPr txBox="1">
            <a:spLocks noChangeArrowheads="1"/>
          </p:cNvSpPr>
          <p:nvPr/>
        </p:nvSpPr>
        <p:spPr bwMode="auto">
          <a:xfrm>
            <a:off x="2522273" y="4826208"/>
            <a:ext cx="4851208" cy="461665"/>
          </a:xfrm>
          <a:prstGeom prst="rect">
            <a:avLst/>
          </a:prstGeom>
          <a:noFill/>
          <a:ln w="9525">
            <a:noFill/>
            <a:miter lim="800000"/>
            <a:headEnd/>
            <a:tailEnd/>
          </a:ln>
        </p:spPr>
        <p:txBody>
          <a:bodyPr wrap="none">
            <a:spAutoFit/>
          </a:bodyPr>
          <a:lstStyle/>
          <a:p>
            <a:pPr algn="ctr" defTabSz="914400"/>
            <a:r>
              <a:rPr lang="es-ES" altLang="fr-FR" sz="2400" b="1" dirty="0">
                <a:solidFill>
                  <a:srgbClr val="CC3300"/>
                </a:solidFill>
                <a:latin typeface="Calibri" pitchFamily="34" charset="0"/>
              </a:rPr>
              <a:t>Eventos adversos de especial interés </a:t>
            </a:r>
          </a:p>
        </p:txBody>
      </p:sp>
      <p:sp>
        <p:nvSpPr>
          <p:cNvPr id="6" name="Titre 1"/>
          <p:cNvSpPr>
            <a:spLocks noGrp="1"/>
          </p:cNvSpPr>
          <p:nvPr>
            <p:ph type="title"/>
          </p:nvPr>
        </p:nvSpPr>
        <p:spPr>
          <a:xfrm>
            <a:off x="50800" y="44450"/>
            <a:ext cx="9093200" cy="1106488"/>
          </a:xfrm>
        </p:spPr>
        <p:txBody>
          <a:bodyPr/>
          <a:lstStyle/>
          <a:p>
            <a:r>
              <a:rPr lang="es-ES" sz="3000" dirty="0"/>
              <a:t>Estudio LASA: cambio a ATV/r 200/100 vs 300/100 mg</a:t>
            </a:r>
          </a:p>
        </p:txBody>
      </p:sp>
      <p:sp>
        <p:nvSpPr>
          <p:cNvPr id="7" name="ZoneTexte 69"/>
          <p:cNvSpPr txBox="1">
            <a:spLocks noChangeArrowheads="1"/>
          </p:cNvSpPr>
          <p:nvPr/>
        </p:nvSpPr>
        <p:spPr bwMode="auto">
          <a:xfrm>
            <a:off x="5608900" y="6576813"/>
            <a:ext cx="3538538" cy="276225"/>
          </a:xfrm>
          <a:prstGeom prst="rect">
            <a:avLst/>
          </a:prstGeom>
          <a:noFill/>
          <a:ln w="9525">
            <a:noFill/>
            <a:miter lim="800000"/>
            <a:headEnd/>
            <a:tailEnd/>
          </a:ln>
        </p:spPr>
        <p:txBody>
          <a:bodyPr>
            <a:spAutoFit/>
          </a:bodyPr>
          <a:lstStyle/>
          <a:p>
            <a:pPr algn="r" defTabSz="914400" fontAlgn="base">
              <a:spcBef>
                <a:spcPct val="0"/>
              </a:spcBef>
              <a:spcAft>
                <a:spcPct val="0"/>
              </a:spcAft>
            </a:pPr>
            <a:r>
              <a:rPr lang="en-GB" altLang="fr-FR" sz="1200" i="1" dirty="0">
                <a:solidFill>
                  <a:srgbClr val="CC0000"/>
                </a:solidFill>
                <a:latin typeface="Arial" charset="0"/>
                <a:ea typeface="ＭＳ Ｐゴシック"/>
                <a:cs typeface="ＭＳ Ｐゴシック"/>
              </a:rPr>
              <a:t>Bunupuradah T. Lancet HIV 2016;3:e343-50</a:t>
            </a:r>
          </a:p>
        </p:txBody>
      </p:sp>
      <p:sp>
        <p:nvSpPr>
          <p:cNvPr id="8" name="AutoShape 162"/>
          <p:cNvSpPr>
            <a:spLocks noChangeArrowheads="1"/>
          </p:cNvSpPr>
          <p:nvPr/>
        </p:nvSpPr>
        <p:spPr bwMode="auto">
          <a:xfrm>
            <a:off x="0" y="6570663"/>
            <a:ext cx="5400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pPr algn="ctr" defTabSz="914400" fontAlgn="base">
              <a:spcBef>
                <a:spcPct val="0"/>
              </a:spcBef>
              <a:spcAft>
                <a:spcPct val="0"/>
              </a:spcAft>
            </a:pPr>
            <a:r>
              <a:rPr lang="en-GB" altLang="fr-FR" sz="1200" b="1" i="1" dirty="0">
                <a:solidFill>
                  <a:srgbClr val="333399"/>
                </a:solidFill>
                <a:latin typeface="Cambria" pitchFamily="18" charset="0"/>
                <a:ea typeface="ＭＳ Ｐゴシック"/>
                <a:cs typeface="Arial" charset="0"/>
              </a:rPr>
              <a:t>LASA</a:t>
            </a:r>
          </a:p>
        </p:txBody>
      </p:sp>
    </p:spTree>
    <p:custDataLst>
      <p:tags r:id="rId1"/>
    </p:custDataLst>
    <p:extLst>
      <p:ext uri="{BB962C8B-B14F-4D97-AF65-F5344CB8AC3E}">
        <p14:creationId xmlns:p14="http://schemas.microsoft.com/office/powerpoint/2010/main" val="34010058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800" y="1205314"/>
            <a:ext cx="9024938" cy="1510147"/>
          </a:xfrm>
        </p:spPr>
        <p:txBody>
          <a:bodyPr/>
          <a:lstStyle/>
          <a:p>
            <a:r>
              <a:rPr lang="es-ES" sz="2400" b="1" dirty="0">
                <a:latin typeface="+mj-lt"/>
              </a:rPr>
              <a:t>Mediciones farmacocinéticas</a:t>
            </a:r>
          </a:p>
          <a:p>
            <a:pPr lvl="1"/>
            <a:r>
              <a:rPr lang="es-ES" sz="1800" dirty="0"/>
              <a:t>Muestras de suero de S12 y S24 por </a:t>
            </a:r>
            <a:r>
              <a:rPr lang="es-ES" sz="1800" dirty="0" err="1"/>
              <a:t>C</a:t>
            </a:r>
            <a:r>
              <a:rPr lang="es-ES" sz="1800" baseline="-25000" dirty="0" err="1"/>
              <a:t>trough</a:t>
            </a:r>
            <a:r>
              <a:rPr lang="es-ES" sz="1800" dirty="0"/>
              <a:t> mediciones</a:t>
            </a:r>
          </a:p>
          <a:p>
            <a:pPr lvl="1"/>
            <a:endParaRPr lang="es-ES" sz="2800" dirty="0"/>
          </a:p>
          <a:p>
            <a:pPr lvl="1"/>
            <a:endParaRPr lang="en-US" dirty="0"/>
          </a:p>
        </p:txBody>
      </p:sp>
      <p:sp>
        <p:nvSpPr>
          <p:cNvPr id="4" name="Titre 1"/>
          <p:cNvSpPr>
            <a:spLocks noGrp="1"/>
          </p:cNvSpPr>
          <p:nvPr>
            <p:ph type="title"/>
          </p:nvPr>
        </p:nvSpPr>
        <p:spPr>
          <a:xfrm>
            <a:off x="60739" y="44450"/>
            <a:ext cx="9093200" cy="1106488"/>
          </a:xfrm>
        </p:spPr>
        <p:txBody>
          <a:bodyPr/>
          <a:lstStyle/>
          <a:p>
            <a:r>
              <a:rPr lang="en-GB" dirty="0" err="1"/>
              <a:t>Estudio</a:t>
            </a:r>
            <a:r>
              <a:rPr lang="en-GB" dirty="0"/>
              <a:t> LASA: </a:t>
            </a:r>
            <a:r>
              <a:rPr lang="en-GB" dirty="0" err="1"/>
              <a:t>cambio</a:t>
            </a:r>
            <a:r>
              <a:rPr lang="en-GB" dirty="0"/>
              <a:t> a ATV/r 200/100 vs 300/100 mg</a:t>
            </a:r>
          </a:p>
        </p:txBody>
      </p:sp>
      <p:sp>
        <p:nvSpPr>
          <p:cNvPr id="5" name="ZoneTexte 69"/>
          <p:cNvSpPr txBox="1">
            <a:spLocks noChangeArrowheads="1"/>
          </p:cNvSpPr>
          <p:nvPr/>
        </p:nvSpPr>
        <p:spPr bwMode="auto">
          <a:xfrm>
            <a:off x="5608900" y="6576813"/>
            <a:ext cx="3538538" cy="276225"/>
          </a:xfrm>
          <a:prstGeom prst="rect">
            <a:avLst/>
          </a:prstGeom>
          <a:noFill/>
          <a:ln w="9525">
            <a:noFill/>
            <a:miter lim="800000"/>
            <a:headEnd/>
            <a:tailEnd/>
          </a:ln>
        </p:spPr>
        <p:txBody>
          <a:bodyPr>
            <a:spAutoFit/>
          </a:bodyPr>
          <a:lstStyle/>
          <a:p>
            <a:pPr algn="r" defTabSz="914400" fontAlgn="base">
              <a:spcBef>
                <a:spcPct val="0"/>
              </a:spcBef>
              <a:spcAft>
                <a:spcPct val="0"/>
              </a:spcAft>
            </a:pPr>
            <a:r>
              <a:rPr lang="en-GB" altLang="fr-FR" sz="1200" i="1" dirty="0">
                <a:solidFill>
                  <a:srgbClr val="CC0000"/>
                </a:solidFill>
                <a:latin typeface="Arial" charset="0"/>
                <a:ea typeface="ＭＳ Ｐゴシック"/>
                <a:cs typeface="ＭＳ Ｐゴシック"/>
              </a:rPr>
              <a:t>Bunupuradah T. Lancet HIV 2016;3:e343-50</a:t>
            </a:r>
          </a:p>
        </p:txBody>
      </p:sp>
      <p:sp>
        <p:nvSpPr>
          <p:cNvPr id="6" name="AutoShape 162"/>
          <p:cNvSpPr>
            <a:spLocks noChangeArrowheads="1"/>
          </p:cNvSpPr>
          <p:nvPr/>
        </p:nvSpPr>
        <p:spPr bwMode="auto">
          <a:xfrm>
            <a:off x="0" y="6570663"/>
            <a:ext cx="5400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pPr algn="ctr" defTabSz="914400" fontAlgn="base">
              <a:spcBef>
                <a:spcPct val="0"/>
              </a:spcBef>
              <a:spcAft>
                <a:spcPct val="0"/>
              </a:spcAft>
            </a:pPr>
            <a:r>
              <a:rPr lang="en-GB" altLang="fr-FR" sz="1200" b="1" i="1" dirty="0">
                <a:solidFill>
                  <a:srgbClr val="333399"/>
                </a:solidFill>
                <a:latin typeface="Cambria" pitchFamily="18" charset="0"/>
                <a:ea typeface="ＭＳ Ｐゴシック"/>
                <a:cs typeface="Arial" charset="0"/>
              </a:rPr>
              <a:t>LASA</a:t>
            </a:r>
          </a:p>
        </p:txBody>
      </p:sp>
      <p:graphicFrame>
        <p:nvGraphicFramePr>
          <p:cNvPr id="7" name="Group 77"/>
          <p:cNvGraphicFramePr>
            <a:graphicFrameLocks/>
          </p:cNvGraphicFramePr>
          <p:nvPr>
            <p:extLst>
              <p:ext uri="{D42A27DB-BD31-4B8C-83A1-F6EECF244321}">
                <p14:modId xmlns:p14="http://schemas.microsoft.com/office/powerpoint/2010/main" val="2987485007"/>
              </p:ext>
            </p:extLst>
          </p:nvPr>
        </p:nvGraphicFramePr>
        <p:xfrm>
          <a:off x="424484" y="2286578"/>
          <a:ext cx="8349084" cy="3435491"/>
        </p:xfrm>
        <a:graphic>
          <a:graphicData uri="http://schemas.openxmlformats.org/drawingml/2006/table">
            <a:tbl>
              <a:tblPr/>
              <a:tblGrid>
                <a:gridCol w="3152095">
                  <a:extLst>
                    <a:ext uri="{9D8B030D-6E8A-4147-A177-3AD203B41FA5}">
                      <a16:colId xmlns:a16="http://schemas.microsoft.com/office/drawing/2014/main" val="20000"/>
                    </a:ext>
                  </a:extLst>
                </a:gridCol>
                <a:gridCol w="2072956">
                  <a:extLst>
                    <a:ext uri="{9D8B030D-6E8A-4147-A177-3AD203B41FA5}">
                      <a16:colId xmlns:a16="http://schemas.microsoft.com/office/drawing/2014/main" val="20001"/>
                    </a:ext>
                  </a:extLst>
                </a:gridCol>
                <a:gridCol w="2116751">
                  <a:extLst>
                    <a:ext uri="{9D8B030D-6E8A-4147-A177-3AD203B41FA5}">
                      <a16:colId xmlns:a16="http://schemas.microsoft.com/office/drawing/2014/main" val="20002"/>
                    </a:ext>
                  </a:extLst>
                </a:gridCol>
                <a:gridCol w="1007282">
                  <a:extLst>
                    <a:ext uri="{9D8B030D-6E8A-4147-A177-3AD203B41FA5}">
                      <a16:colId xmlns:a16="http://schemas.microsoft.com/office/drawing/2014/main" val="20003"/>
                    </a:ext>
                  </a:extLst>
                </a:gridCol>
              </a:tblGrid>
              <a:tr h="932290">
                <a:tc>
                  <a:txBody>
                    <a:bodyPr/>
                    <a:lstStyle/>
                    <a:p>
                      <a:pPr marL="0" marR="0" lvl="0" indent="0" algn="l" defTabSz="914400" rtl="0" eaLnBrk="1" fontAlgn="base" latinLnBrk="0" hangingPunct="1">
                        <a:lnSpc>
                          <a:spcPct val="90000"/>
                        </a:lnSpc>
                        <a:spcBef>
                          <a:spcPct val="20000"/>
                        </a:spcBef>
                        <a:spcAft>
                          <a:spcPct val="0"/>
                        </a:spcAft>
                        <a:buClrTx/>
                        <a:buSzTx/>
                        <a:buFont typeface="Wingdings" pitchFamily="-65" charset="2"/>
                        <a:buNone/>
                        <a:tabLst/>
                      </a:pPr>
                      <a:endParaRPr kumimoji="0" lang="en-GB" sz="1400" b="0"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163" marB="47163"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n-GB" sz="1800" b="1" i="0" u="none" strike="noStrike" cap="none" normalizeH="0" baseline="0" dirty="0">
                          <a:ln>
                            <a:noFill/>
                          </a:ln>
                          <a:solidFill>
                            <a:srgbClr val="000000"/>
                          </a:solidFill>
                          <a:effectLst/>
                          <a:latin typeface="Calibri" pitchFamily="-65" charset="0"/>
                          <a:ea typeface="ＭＳ Ｐゴシック" pitchFamily="-65" charset="-128"/>
                          <a:cs typeface="ＭＳ Ｐゴシック" pitchFamily="-65" charset="-128"/>
                        </a:rPr>
                        <a:t>ATV/r 200/100 mg</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n-GB" sz="18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ATV/r 300/100 mg</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9999"/>
                    </a:solidFill>
                  </a:tcPr>
                </a:tc>
                <a:tc>
                  <a:txBody>
                    <a:bodyPr/>
                    <a:lstStyle/>
                    <a:p>
                      <a:pPr marL="0" marR="0" lvl="0" indent="0" algn="ctr" defTabSz="914400" rtl="0" eaLnBrk="1" fontAlgn="base" latinLnBrk="0" hangingPunct="1">
                        <a:lnSpc>
                          <a:spcPct val="80000"/>
                        </a:lnSpc>
                        <a:spcBef>
                          <a:spcPct val="20000"/>
                        </a:spcBef>
                        <a:spcAft>
                          <a:spcPct val="0"/>
                        </a:spcAft>
                        <a:buClrTx/>
                        <a:buSzTx/>
                        <a:buFont typeface="Wingdings" pitchFamily="-65" charset="2"/>
                        <a:buNone/>
                        <a:tabLst/>
                      </a:pPr>
                      <a:r>
                        <a:rPr kumimoji="0" lang="en-GB" sz="1800" b="1" i="0" u="none" strike="noStrike" cap="none" normalizeH="0" baseline="0" dirty="0">
                          <a:ln>
                            <a:noFill/>
                          </a:ln>
                          <a:solidFill>
                            <a:srgbClr val="333399"/>
                          </a:solidFill>
                          <a:effectLst/>
                          <a:latin typeface="Calibri" pitchFamily="-65" charset="0"/>
                          <a:ea typeface="ＭＳ Ｐゴシック" pitchFamily="-65" charset="-128"/>
                          <a:cs typeface="ＭＳ Ｐゴシック" pitchFamily="-65" charset="-128"/>
                        </a:rPr>
                        <a:t>p</a:t>
                      </a:r>
                    </a:p>
                  </a:txBody>
                  <a:tcPr marL="90000" marR="90000" marT="47163" marB="47163"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973467">
                <a:tc>
                  <a:txBody>
                    <a:bodyPr/>
                    <a:lstStyle/>
                    <a:p>
                      <a:r>
                        <a:rPr lang="es-ES" sz="1400" b="1" noProof="0" dirty="0">
                          <a:solidFill>
                            <a:srgbClr val="000066"/>
                          </a:solidFill>
                        </a:rPr>
                        <a:t>Mediana (IQR) ATV </a:t>
                      </a:r>
                      <a:r>
                        <a:rPr lang="es-ES" sz="1400" b="1" noProof="0" dirty="0" err="1">
                          <a:solidFill>
                            <a:srgbClr val="000066"/>
                          </a:solidFill>
                        </a:rPr>
                        <a:t>C</a:t>
                      </a:r>
                      <a:r>
                        <a:rPr lang="es-ES" sz="1400" b="1" baseline="-25000" noProof="0" dirty="0" err="1">
                          <a:solidFill>
                            <a:srgbClr val="000066"/>
                          </a:solidFill>
                        </a:rPr>
                        <a:t>trough</a:t>
                      </a:r>
                      <a:r>
                        <a:rPr lang="es-ES" sz="1400" b="1" noProof="0" dirty="0">
                          <a:solidFill>
                            <a:srgbClr val="000066"/>
                          </a:solidFill>
                        </a:rPr>
                        <a:t>, mg/L</a:t>
                      </a:r>
                    </a:p>
                  </a:txBody>
                  <a:tcPr anchor="ctr">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algn="ctr"/>
                      <a:r>
                        <a:rPr lang="en-US" sz="1400" b="1" noProof="0" dirty="0">
                          <a:solidFill>
                            <a:srgbClr val="000066"/>
                          </a:solidFill>
                        </a:rPr>
                        <a:t>0.31 (0.19-0.47)</a:t>
                      </a:r>
                    </a:p>
                  </a:txBody>
                  <a:tcPr anchor="ctr">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algn="ctr"/>
                      <a:r>
                        <a:rPr lang="en-US" sz="1400" b="1" noProof="0" dirty="0">
                          <a:solidFill>
                            <a:srgbClr val="000066"/>
                          </a:solidFill>
                        </a:rPr>
                        <a:t>0.46 (0.26-0.72)</a:t>
                      </a:r>
                    </a:p>
                  </a:txBody>
                  <a:tcPr anchor="ctr">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algn="ctr"/>
                      <a:r>
                        <a:rPr lang="en-US" sz="1400" b="1" noProof="0" dirty="0">
                          <a:solidFill>
                            <a:srgbClr val="000066"/>
                          </a:solidFill>
                        </a:rPr>
                        <a:t>&lt; 0.0001</a:t>
                      </a:r>
                    </a:p>
                  </a:txBody>
                  <a:tcPr anchor="ctr">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56267">
                <a:tc>
                  <a:txBody>
                    <a:bodyPr/>
                    <a:lstStyle/>
                    <a:p>
                      <a:r>
                        <a:rPr lang="es-ES" sz="1400" b="1" noProof="0" dirty="0" err="1">
                          <a:solidFill>
                            <a:srgbClr val="000066"/>
                          </a:solidFill>
                        </a:rPr>
                        <a:t>C</a:t>
                      </a:r>
                      <a:r>
                        <a:rPr lang="es-ES" sz="1400" b="1" baseline="-25000" noProof="0" dirty="0" err="1">
                          <a:solidFill>
                            <a:srgbClr val="000066"/>
                          </a:solidFill>
                        </a:rPr>
                        <a:t>trough</a:t>
                      </a:r>
                      <a:r>
                        <a:rPr lang="es-ES" sz="1400" b="1" noProof="0" dirty="0">
                          <a:solidFill>
                            <a:srgbClr val="000066"/>
                          </a:solidFill>
                        </a:rPr>
                        <a:t> &lt; 0.15 mg/L</a:t>
                      </a:r>
                    </a:p>
                  </a:txBody>
                  <a:tcPr anchor="ctr">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algn="ctr"/>
                      <a:r>
                        <a:rPr lang="en-US" sz="1400" b="1" noProof="0" dirty="0">
                          <a:solidFill>
                            <a:srgbClr val="000066"/>
                          </a:solidFill>
                        </a:rPr>
                        <a:t>19%</a:t>
                      </a:r>
                    </a:p>
                  </a:txBody>
                  <a:tcPr anchor="ctr">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algn="ctr"/>
                      <a:r>
                        <a:rPr lang="en-US" sz="1400" b="1" noProof="0" dirty="0">
                          <a:solidFill>
                            <a:srgbClr val="000066"/>
                          </a:solidFill>
                        </a:rPr>
                        <a:t>11%</a:t>
                      </a:r>
                    </a:p>
                  </a:txBody>
                  <a:tcPr anchor="ctr">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algn="ctr"/>
                      <a:r>
                        <a:rPr lang="en-US" sz="1400" b="1" noProof="0" dirty="0">
                          <a:solidFill>
                            <a:srgbClr val="000066"/>
                          </a:solidFill>
                        </a:rPr>
                        <a:t>0.015</a:t>
                      </a:r>
                    </a:p>
                  </a:txBody>
                  <a:tcPr anchor="ctr">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973467">
                <a:tc>
                  <a:txBody>
                    <a:bodyPr/>
                    <a:lstStyle/>
                    <a:p>
                      <a:r>
                        <a:rPr lang="es-ES" sz="1400" b="1" noProof="0" dirty="0" err="1">
                          <a:solidFill>
                            <a:srgbClr val="000066"/>
                          </a:solidFill>
                        </a:rPr>
                        <a:t>C</a:t>
                      </a:r>
                      <a:r>
                        <a:rPr lang="es-ES" sz="1400" b="1" baseline="-25000" noProof="0" dirty="0" err="1">
                          <a:solidFill>
                            <a:srgbClr val="000066"/>
                          </a:solidFill>
                        </a:rPr>
                        <a:t>trough</a:t>
                      </a:r>
                      <a:r>
                        <a:rPr lang="es-ES" sz="1400" b="1" noProof="0" dirty="0">
                          <a:solidFill>
                            <a:srgbClr val="000066"/>
                          </a:solidFill>
                        </a:rPr>
                        <a:t> &lt; 0.15 mg/L en pacientes con CV ≥ 50 c/</a:t>
                      </a:r>
                      <a:r>
                        <a:rPr lang="es-ES" sz="1400" b="1" noProof="0" dirty="0" err="1">
                          <a:solidFill>
                            <a:srgbClr val="000066"/>
                          </a:solidFill>
                        </a:rPr>
                        <a:t>mL</a:t>
                      </a:r>
                      <a:endParaRPr lang="es-ES" sz="1400" b="1" noProof="0" dirty="0">
                        <a:solidFill>
                          <a:srgbClr val="000066"/>
                        </a:solidFill>
                      </a:endParaRPr>
                    </a:p>
                  </a:txBody>
                  <a:tcPr anchor="ctr">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algn="ctr"/>
                      <a:r>
                        <a:rPr lang="en-US" sz="1400" b="1" noProof="0" dirty="0">
                          <a:solidFill>
                            <a:srgbClr val="000066"/>
                          </a:solidFill>
                        </a:rPr>
                        <a:t>10%</a:t>
                      </a:r>
                    </a:p>
                  </a:txBody>
                  <a:tcPr anchor="ctr">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algn="ctr"/>
                      <a:r>
                        <a:rPr lang="en-US" sz="1400" b="1" noProof="0" dirty="0">
                          <a:solidFill>
                            <a:srgbClr val="000066"/>
                          </a:solidFill>
                        </a:rPr>
                        <a:t>7%</a:t>
                      </a:r>
                    </a:p>
                  </a:txBody>
                  <a:tcPr anchor="ctr">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algn="ctr"/>
                      <a:r>
                        <a:rPr lang="en-US" sz="1400" b="1" noProof="0" dirty="0">
                          <a:solidFill>
                            <a:srgbClr val="000066"/>
                          </a:solidFill>
                        </a:rPr>
                        <a:t>0.63</a:t>
                      </a:r>
                    </a:p>
                  </a:txBody>
                  <a:tcPr anchor="ctr">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6722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800" y="1205314"/>
            <a:ext cx="9024938" cy="5303838"/>
          </a:xfrm>
        </p:spPr>
        <p:txBody>
          <a:bodyPr/>
          <a:lstStyle/>
          <a:p>
            <a:r>
              <a:rPr lang="es-ES" sz="2800" b="1" dirty="0">
                <a:latin typeface="+mj-lt"/>
              </a:rPr>
              <a:t>Conclusiones</a:t>
            </a:r>
          </a:p>
          <a:p>
            <a:pPr lvl="1"/>
            <a:r>
              <a:rPr lang="es-ES" sz="2000" dirty="0"/>
              <a:t>ATV 200 mg y </a:t>
            </a:r>
            <a:r>
              <a:rPr lang="es-ES" sz="2000" dirty="0" err="1"/>
              <a:t>ritonavir</a:t>
            </a:r>
            <a:r>
              <a:rPr lang="es-ES" sz="2000" dirty="0"/>
              <a:t> 100 mg combinado con dos </a:t>
            </a:r>
            <a:r>
              <a:rPr lang="es-ES" sz="2000" dirty="0" err="1"/>
              <a:t>NRTIs</a:t>
            </a:r>
            <a:r>
              <a:rPr lang="es-ES" sz="2000" dirty="0"/>
              <a:t> es no inferior en términos de eficacia virológica a ATV 300 mg y </a:t>
            </a:r>
            <a:r>
              <a:rPr lang="es-ES" sz="2000" dirty="0" err="1"/>
              <a:t>ritonavir</a:t>
            </a:r>
            <a:r>
              <a:rPr lang="es-ES" sz="2000" dirty="0"/>
              <a:t> 100 mg con dos </a:t>
            </a:r>
            <a:r>
              <a:rPr lang="es-ES" sz="2000" dirty="0" err="1"/>
              <a:t>NRTIs</a:t>
            </a:r>
            <a:r>
              <a:rPr lang="es-ES" sz="2000" dirty="0"/>
              <a:t> en pacientes adultos tailandeses HIV+, virológicamente suprimidos, para el uso de terapia de segunda línea con tratamiento basado en IP</a:t>
            </a:r>
          </a:p>
          <a:p>
            <a:pPr lvl="1"/>
            <a:r>
              <a:rPr lang="es-ES" sz="2000" dirty="0"/>
              <a:t>Cuando el cambio de un tratamiento fue imputado como fallo, el grupo de menor dosis fue superior al grupo de dosis standard porque en este grupo hubieron mas discontinuaciones por eventos adversos. Mas pacientes en el grupo de menor dosis de ATV tuvieron menores concentraciones que las terapéuticas recomendadas de 0.15 mg/L comparados con el grupo de dosis standard </a:t>
            </a:r>
          </a:p>
          <a:p>
            <a:pPr lvl="1"/>
            <a:r>
              <a:rPr lang="es-ES" sz="2000" dirty="0"/>
              <a:t>El uso de dosis bajas de ATV, con menor toxicidad que las dosis standard, puede ser beneficioso para los pacientes y para el sistema </a:t>
            </a:r>
            <a:br>
              <a:rPr lang="es-ES" sz="2000" dirty="0"/>
            </a:br>
            <a:r>
              <a:rPr lang="es-ES" sz="2000" dirty="0"/>
              <a:t>de salud (significativos ahorros de costos)</a:t>
            </a:r>
          </a:p>
        </p:txBody>
      </p:sp>
      <p:sp>
        <p:nvSpPr>
          <p:cNvPr id="4" name="Titre 1"/>
          <p:cNvSpPr>
            <a:spLocks noGrp="1"/>
          </p:cNvSpPr>
          <p:nvPr>
            <p:ph type="title"/>
          </p:nvPr>
        </p:nvSpPr>
        <p:spPr>
          <a:xfrm>
            <a:off x="50800" y="44450"/>
            <a:ext cx="9093200" cy="1106488"/>
          </a:xfrm>
        </p:spPr>
        <p:txBody>
          <a:bodyPr/>
          <a:lstStyle/>
          <a:p>
            <a:r>
              <a:rPr lang="es-ES" dirty="0"/>
              <a:t>Estudio LASA: cambio a ATV/r 200/100 vs 300/100 mg</a:t>
            </a:r>
          </a:p>
        </p:txBody>
      </p:sp>
      <p:sp>
        <p:nvSpPr>
          <p:cNvPr id="5" name="ZoneTexte 69"/>
          <p:cNvSpPr txBox="1">
            <a:spLocks noChangeArrowheads="1"/>
          </p:cNvSpPr>
          <p:nvPr/>
        </p:nvSpPr>
        <p:spPr bwMode="auto">
          <a:xfrm>
            <a:off x="5608900" y="6576813"/>
            <a:ext cx="3538538" cy="276225"/>
          </a:xfrm>
          <a:prstGeom prst="rect">
            <a:avLst/>
          </a:prstGeom>
          <a:noFill/>
          <a:ln w="9525">
            <a:noFill/>
            <a:miter lim="800000"/>
            <a:headEnd/>
            <a:tailEnd/>
          </a:ln>
        </p:spPr>
        <p:txBody>
          <a:bodyPr>
            <a:spAutoFit/>
          </a:bodyPr>
          <a:lstStyle/>
          <a:p>
            <a:pPr algn="r" defTabSz="914400" fontAlgn="base">
              <a:spcBef>
                <a:spcPct val="0"/>
              </a:spcBef>
              <a:spcAft>
                <a:spcPct val="0"/>
              </a:spcAft>
            </a:pPr>
            <a:r>
              <a:rPr lang="en-GB" altLang="fr-FR" sz="1200" i="1" dirty="0">
                <a:solidFill>
                  <a:srgbClr val="CC0000"/>
                </a:solidFill>
                <a:latin typeface="Arial" charset="0"/>
                <a:ea typeface="ＭＳ Ｐゴシック"/>
                <a:cs typeface="ＭＳ Ｐゴシック"/>
              </a:rPr>
              <a:t>Bunupuradah T. Lancet HIV 2016;3:e343-50</a:t>
            </a:r>
          </a:p>
        </p:txBody>
      </p:sp>
      <p:sp>
        <p:nvSpPr>
          <p:cNvPr id="6" name="AutoShape 162"/>
          <p:cNvSpPr>
            <a:spLocks noChangeArrowheads="1"/>
          </p:cNvSpPr>
          <p:nvPr/>
        </p:nvSpPr>
        <p:spPr bwMode="auto">
          <a:xfrm>
            <a:off x="0" y="6570663"/>
            <a:ext cx="540000" cy="287337"/>
          </a:xfrm>
          <a:prstGeom prst="roundRect">
            <a:avLst>
              <a:gd name="adj" fmla="val 16667"/>
            </a:avLst>
          </a:prstGeom>
          <a:solidFill>
            <a:srgbClr val="E2E2F6"/>
          </a:solidFill>
          <a:ln w="9525">
            <a:noFill/>
            <a:round/>
            <a:headEnd/>
            <a:tailEnd/>
          </a:ln>
          <a:effectLst>
            <a:prstShdw prst="shdw17" dist="17961" dir="2700000">
              <a:srgbClr val="888894">
                <a:alpha val="74997"/>
              </a:srgbClr>
            </a:prstShdw>
          </a:effectLst>
        </p:spPr>
        <p:txBody>
          <a:bodyPr wrap="none" anchor="ctr"/>
          <a:lstStyle/>
          <a:p>
            <a:pPr algn="ctr" defTabSz="914400" fontAlgn="base">
              <a:spcBef>
                <a:spcPct val="0"/>
              </a:spcBef>
              <a:spcAft>
                <a:spcPct val="0"/>
              </a:spcAft>
            </a:pPr>
            <a:r>
              <a:rPr lang="en-GB" altLang="fr-FR" sz="1200" b="1" i="1" dirty="0">
                <a:solidFill>
                  <a:srgbClr val="333399"/>
                </a:solidFill>
                <a:latin typeface="Cambria" pitchFamily="18" charset="0"/>
                <a:ea typeface="ＭＳ Ｐゴシック"/>
                <a:cs typeface="Arial" charset="0"/>
              </a:rPr>
              <a:t>LASA</a:t>
            </a:r>
          </a:p>
        </p:txBody>
      </p:sp>
    </p:spTree>
    <p:extLst>
      <p:ext uri="{BB962C8B-B14F-4D97-AF65-F5344CB8AC3E}">
        <p14:creationId xmlns:p14="http://schemas.microsoft.com/office/powerpoint/2010/main" val="17672292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RV_trials_2016">
  <a:themeElements>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V_trials_2010">
      <a:majorFont>
        <a:latin typeface="Calibri"/>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lumMod val="50000"/>
          </a:schemeClr>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lnDef>
  </a:objectDefaults>
  <a:extraClrSchemeLst>
    <a:extraClrScheme>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V_trials_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V_trials_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V_trials_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V_trials_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V_trials_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V_trials_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V_trials_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V_trials_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V_trials_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V_trials_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V_trials_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16602</TotalTime>
  <Words>921</Words>
  <Application>Microsoft Office PowerPoint</Application>
  <PresentationFormat>Affichage à l'écran (4:3)</PresentationFormat>
  <Paragraphs>225</Paragraphs>
  <Slides>8</Slides>
  <Notes>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MS PGothic</vt:lpstr>
      <vt:lpstr>MS PGothic</vt:lpstr>
      <vt:lpstr>Arial</vt:lpstr>
      <vt:lpstr>Calibri</vt:lpstr>
      <vt:lpstr>Cambria</vt:lpstr>
      <vt:lpstr>Trebuchet MS</vt:lpstr>
      <vt:lpstr>Wingdings</vt:lpstr>
      <vt:lpstr>ARV_trials_2016</vt:lpstr>
      <vt:lpstr>Cambio a menores dosis de ATV/r</vt:lpstr>
      <vt:lpstr>Estudio LASA: cambio a ATV/r 200/100 vs 300/100 mg</vt:lpstr>
      <vt:lpstr>Estudio LASA: cambio a ATV/r 200/100 vs 300/100 mg</vt:lpstr>
      <vt:lpstr>Estudio LASA: cambio a ATV/r 200/100 vs 300/100 mg</vt:lpstr>
      <vt:lpstr>Estudio LASA: cambio a ATV/r 200/100 vs 300/100 mg</vt:lpstr>
      <vt:lpstr>Estudio LASA: cambio a ATV/r 200/100 vs 300/100 mg</vt:lpstr>
      <vt:lpstr>Estudio LASA: cambio a ATV/r 200/100 vs 300/100 mg</vt:lpstr>
      <vt:lpstr>Estudio LASA: cambio a ATV/r 200/100 vs 300/100 mg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ARV-trials 2016</dc:title>
  <dc:subject>AEI - www.aei.fr</dc:subject>
  <dc:creator>www.arv-trials.com</dc:creator>
  <cp:lastModifiedBy>Pilar</cp:lastModifiedBy>
  <cp:revision>63</cp:revision>
  <dcterms:created xsi:type="dcterms:W3CDTF">2016-08-17T15:29:06Z</dcterms:created>
  <dcterms:modified xsi:type="dcterms:W3CDTF">2016-10-07T08:00:04Z</dcterms:modified>
</cp:coreProperties>
</file>