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sldIdLst>
    <p:sldId id="295" r:id="rId2"/>
    <p:sldId id="289" r:id="rId3"/>
    <p:sldId id="296" r:id="rId4"/>
    <p:sldId id="297" r:id="rId5"/>
    <p:sldId id="298" r:id="rId6"/>
    <p:sldId id="299" r:id="rId7"/>
    <p:sldId id="300" r:id="rId8"/>
    <p:sldId id="292" r:id="rId9"/>
    <p:sldId id="301" r:id="rId10"/>
    <p:sldId id="302" r:id="rId11"/>
    <p:sldId id="303" r:id="rId12"/>
  </p:sldIdLst>
  <p:sldSz cx="9144000" cy="6858000" type="screen4x3"/>
  <p:notesSz cx="6759575" cy="9867900"/>
  <p:custDataLst>
    <p:tags r:id="rId14"/>
  </p:custDataLst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4" pos="5759">
          <p15:clr>
            <a:srgbClr val="A4A3A4"/>
          </p15:clr>
        </p15:guide>
        <p15:guide id="5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08">
          <p15:clr>
            <a:srgbClr val="A4A3A4"/>
          </p15:clr>
        </p15:guide>
        <p15:guide id="2" pos="212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tilisateur de Microsoft Office" initials="Office" lastIdx="28" clrIdx="0"/>
  <p:cmAuthor id="2" name="Pozniak, Anton" initials="PA" lastIdx="3" clrIdx="1"/>
  <p:cmAuthor id="3" name="Mélanie HUET" initials="MH" lastIdx="2" clrIdx="2">
    <p:extLst/>
  </p:cmAuthor>
  <p:cmAuthor id="4" name="Mélanie HUET" initials="MH [2]" lastIdx="1" clrIdx="3">
    <p:extLst/>
  </p:cmAuthor>
  <p:cmAuthor id="5" name="anton" initials="a" lastIdx="1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333399"/>
    <a:srgbClr val="CC3300"/>
    <a:srgbClr val="0000CC"/>
    <a:srgbClr val="DDDDDD"/>
    <a:srgbClr val="FFFFFF"/>
    <a:srgbClr val="FF00FF"/>
    <a:srgbClr val="006699"/>
    <a:srgbClr val="FF3399"/>
    <a:srgbClr val="E2E2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51" autoAdjust="0"/>
    <p:restoredTop sz="92410" autoAdjust="0"/>
  </p:normalViewPr>
  <p:slideViewPr>
    <p:cSldViewPr snapToObjects="1" showGuides="1">
      <p:cViewPr>
        <p:scale>
          <a:sx n="100" d="100"/>
          <a:sy n="100" d="100"/>
        </p:scale>
        <p:origin x="-1896" y="-180"/>
      </p:cViewPr>
      <p:guideLst>
        <p:guide orient="horz" pos="2160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04" d="100"/>
          <a:sy n="104" d="100"/>
        </p:scale>
        <p:origin x="-3136" y="-104"/>
      </p:cViewPr>
      <p:guideLst>
        <p:guide orient="horz" pos="3108"/>
        <p:guide pos="21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893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28938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7C90613-0EB8-4EFE-B778-600831C36E62}" type="datetimeFigureOut">
              <a:rPr lang="fr-FR"/>
              <a:pPr>
                <a:defRPr/>
              </a:pPr>
              <a:t>31/01/2018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39775"/>
            <a:ext cx="493395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6275" y="4687888"/>
            <a:ext cx="5407025" cy="44402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928938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29050" y="9372600"/>
            <a:ext cx="2928938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8A40831-68B0-47D5-A56A-DDAD014F303C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191211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ea typeface="ＭＳ Ｐゴシック" pitchFamily="34" charset="-128"/>
            </a:endParaRPr>
          </a:p>
        </p:txBody>
      </p:sp>
      <p:sp>
        <p:nvSpPr>
          <p:cNvPr id="1434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162300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latin typeface="Trebuchet MS" pitchFamily="34" charset="0"/>
              </a:rPr>
              <a:t>ARV-</a:t>
            </a:r>
            <a:r>
              <a:rPr lang="fr-FR" sz="1300" dirty="0" err="1">
                <a:latin typeface="Trebuchet MS" pitchFamily="34" charset="0"/>
              </a:rPr>
              <a:t>trial.com</a:t>
            </a:r>
            <a:endParaRPr lang="fr-FR" sz="1300" dirty="0">
              <a:latin typeface="Trebuchet MS" pitchFamily="34" charset="0"/>
            </a:endParaRPr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xfrm>
            <a:off x="3829050" y="9372600"/>
            <a:ext cx="2928938" cy="493713"/>
          </a:xfrm>
        </p:spPr>
        <p:txBody>
          <a:bodyPr/>
          <a:lstStyle/>
          <a:p>
            <a:pPr>
              <a:defRPr/>
            </a:pPr>
            <a:fld id="{D8A40831-68B0-47D5-A56A-DDAD014F303C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82869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fr-FR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2447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 dirty="0">
              <a:latin typeface="Arial" panose="020B0604020202020204" pitchFamily="34" charset="0"/>
              <a:ea typeface="ＭＳ Ｐゴシック" charset="-128"/>
            </a:endParaRPr>
          </a:p>
        </p:txBody>
      </p:sp>
      <p:sp>
        <p:nvSpPr>
          <p:cNvPr id="2560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fr-FR" altLang="fr-FR" sz="1300" dirty="0">
                <a:solidFill>
                  <a:srgbClr val="000000"/>
                </a:solidFill>
                <a:latin typeface="Trebuchet MS" panose="020B0603020202020204" pitchFamily="34" charset="0"/>
              </a:rPr>
              <a:t>ARV-trial.com</a:t>
            </a:r>
          </a:p>
        </p:txBody>
      </p:sp>
      <p:sp>
        <p:nvSpPr>
          <p:cNvPr id="25605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defTabSz="850900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defTabSz="850900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defTabSz="850900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defTabSz="850900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850900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850900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850900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850900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7869915-1BE4-46CA-AE24-84BEF052E067}" type="slidenum">
              <a:rPr lang="fr-FR" altLang="fr-FR" sz="120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fr-FR" altLang="fr-FR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59843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'image des diapositives 4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6" name="Espace réservé des commentaires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52650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'image des diapositives 4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6" name="Espace réservé des commentaires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747968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143304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224392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33796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dirty="0"/>
              <a:t>Draft version 1-5</a:t>
            </a:r>
          </a:p>
        </p:txBody>
      </p:sp>
      <p:sp>
        <p:nvSpPr>
          <p:cNvPr id="33797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2734408-18A2-974C-8847-772118FCB67D}" type="slidenum">
              <a:rPr lang="en-GB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79856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 dirty="0">
              <a:latin typeface="Arial" panose="020B0604020202020204" pitchFamily="34" charset="0"/>
              <a:ea typeface="ＭＳ Ｐゴシック" charset="-128"/>
            </a:endParaRPr>
          </a:p>
        </p:txBody>
      </p:sp>
      <p:sp>
        <p:nvSpPr>
          <p:cNvPr id="4403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 sz="1300" dirty="0">
                <a:solidFill>
                  <a:srgbClr val="00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ARV-trial.com</a:t>
            </a:r>
          </a:p>
        </p:txBody>
      </p:sp>
      <p:sp>
        <p:nvSpPr>
          <p:cNvPr id="44037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defTabSz="850900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defTabSz="850900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defTabSz="850900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defTabSz="850900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850900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850900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850900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850900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9831DF8-6BBA-456E-AA60-A379A74C7614}" type="slidenum">
              <a:rPr lang="fr-FR" altLang="fr-FR" sz="1200">
                <a:solidFill>
                  <a:srgbClr val="000000"/>
                </a:solidFill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11</a:t>
            </a:fld>
            <a:endParaRPr lang="fr-FR" altLang="fr-FR" sz="12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623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273" y="428858"/>
            <a:ext cx="8229600" cy="676564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84273" y="6248400"/>
            <a:ext cx="8140615" cy="457200"/>
          </a:xfr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43950" y="6613525"/>
            <a:ext cx="247650" cy="16827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100" smtClean="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136A25B0-ACF8-41B3-8305-6BF4D6EF8273}" type="slidenum">
              <a:rPr lang="en-US" altLang="en-US"/>
              <a:pPr>
                <a:defRPr/>
              </a:pPr>
              <a:t>‹N°›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73028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273" y="428858"/>
            <a:ext cx="8229600" cy="676564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273" y="1524000"/>
            <a:ext cx="8229600" cy="4648200"/>
          </a:xfrm>
        </p:spPr>
        <p:txBody>
          <a:bodyPr/>
          <a:lstStyle>
            <a:lvl1pPr>
              <a:lnSpc>
                <a:spcPct val="100000"/>
              </a:lnSpc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84273" y="6248400"/>
            <a:ext cx="8140615" cy="457200"/>
          </a:xfr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 smtClean="0"/>
            </a:lvl1pPr>
          </a:lstStyle>
          <a:p>
            <a:pPr>
              <a:defRPr/>
            </a:pPr>
            <a:fld id="{81BDC13F-3D19-4AB9-A48D-0CEE81AD1B1D}" type="slidenum">
              <a:rPr lang="en-US" altLang="en-US"/>
              <a:pPr>
                <a:defRPr/>
              </a:pPr>
              <a:t>‹N°›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68470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</p:spTree>
    <p:extLst>
      <p:ext uri="{BB962C8B-B14F-4D97-AF65-F5344CB8AC3E}">
        <p14:creationId xmlns:p14="http://schemas.microsoft.com/office/powerpoint/2010/main" val="4103687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5" r:id="rId3"/>
    <p:sldLayoutId id="2147483666" r:id="rId4"/>
    <p:sldLayoutId id="2147483667" r:id="rId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s-ES" sz="3200"/>
              <a:t>Cambio a INSTI + NNRTI</a:t>
            </a:r>
            <a:endParaRPr lang="es-ES" altLang="fr-FR" sz="3200">
              <a:latin typeface="Calibri" panose="020F0502020204030204" pitchFamily="34" charset="0"/>
            </a:endParaRPr>
          </a:p>
        </p:txBody>
      </p:sp>
      <p:sp>
        <p:nvSpPr>
          <p:cNvPr id="2051" name="Espace réservé du contenu 4"/>
          <p:cNvSpPr>
            <a:spLocks/>
          </p:cNvSpPr>
          <p:nvPr/>
        </p:nvSpPr>
        <p:spPr bwMode="auto">
          <a:xfrm>
            <a:off x="50800" y="1219200"/>
            <a:ext cx="819308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1" indent="-342900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s-ES" sz="2800" b="1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Cambio a DTG + RPV</a:t>
            </a:r>
          </a:p>
          <a:p>
            <a:pPr lvl="2" indent="-457200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buFont typeface="Arial" panose="020B0604020202020204" pitchFamily="34" charset="0"/>
              <a:buChar char="‒"/>
              <a:tabLst>
                <a:tab pos="3683000" algn="l"/>
              </a:tabLst>
            </a:pPr>
            <a:r>
              <a:rPr lang="es-ES" sz="2800" b="1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Estudio</a:t>
            </a:r>
            <a:r>
              <a:rPr lang="cs-CZ" sz="2800" b="1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 SWORD</a:t>
            </a:r>
            <a:endParaRPr lang="fr-FR" sz="2800" b="1" dirty="0">
              <a:solidFill>
                <a:schemeClr val="bg1">
                  <a:lumMod val="75000"/>
                </a:schemeClr>
              </a:solidFill>
              <a:latin typeface="Calibri" pitchFamily="34" charset="0"/>
            </a:endParaRPr>
          </a:p>
          <a:p>
            <a:pPr lvl="1" indent="-457200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tabLst>
                <a:tab pos="3683000" algn="l"/>
              </a:tabLst>
            </a:pPr>
            <a:r>
              <a:rPr lang="en-US" sz="2800" b="1" dirty="0">
                <a:solidFill>
                  <a:srgbClr val="333399"/>
                </a:solidFill>
                <a:latin typeface="Calibri" pitchFamily="34" charset="0"/>
              </a:rPr>
              <a:t>Cambio a CAB LA + RPV LA IM</a:t>
            </a:r>
          </a:p>
          <a:p>
            <a:pPr lvl="2" indent="-457200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buFont typeface="Arial" panose="020B0604020202020204" pitchFamily="34" charset="0"/>
              <a:buChar char="‒"/>
              <a:tabLst>
                <a:tab pos="3683000" algn="l"/>
              </a:tabLst>
            </a:pPr>
            <a:r>
              <a:rPr lang="es-ES" sz="2800" b="1" dirty="0">
                <a:solidFill>
                  <a:srgbClr val="CC3300"/>
                </a:solidFill>
                <a:latin typeface="Calibri" pitchFamily="34" charset="0"/>
              </a:rPr>
              <a:t>Estudio </a:t>
            </a:r>
            <a:r>
              <a:rPr lang="en-US" sz="2800" b="1" dirty="0">
                <a:solidFill>
                  <a:srgbClr val="CC3300"/>
                </a:solidFill>
                <a:latin typeface="Calibri" pitchFamily="34" charset="0"/>
              </a:rPr>
              <a:t>LATTE-2</a:t>
            </a:r>
            <a:r>
              <a:rPr lang="en-US" sz="2800" b="1" dirty="0">
                <a:solidFill>
                  <a:srgbClr val="DDDDDD"/>
                </a:solidFill>
                <a:latin typeface="Calibri" pitchFamily="34" charset="0"/>
              </a:rPr>
              <a:t>	</a:t>
            </a:r>
            <a:r>
              <a:rPr lang="en-US" sz="2800" b="1" dirty="0">
                <a:solidFill>
                  <a:srgbClr val="C0C0C0"/>
                </a:solidFill>
                <a:latin typeface="Calibri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029069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344379" y="1151863"/>
            <a:ext cx="644259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s-ES" sz="2400" b="1">
                <a:solidFill>
                  <a:srgbClr val="CC3300"/>
                </a:solidFill>
                <a:latin typeface="Calibri" pitchFamily="34" charset="0"/>
              </a:rPr>
              <a:t>Resultados reportados por el paciente </a:t>
            </a:r>
          </a:p>
          <a:p>
            <a:pPr algn="ctr" defTabSz="914400"/>
            <a:r>
              <a:rPr lang="es-ES" sz="2400" b="1">
                <a:solidFill>
                  <a:srgbClr val="CC3300"/>
                </a:solidFill>
                <a:latin typeface="Calibri" pitchFamily="34" charset="0"/>
              </a:rPr>
              <a:t>(Cuestionario de satisfacción con el tratamiento)</a:t>
            </a: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xmlns="" id="{34F50A96-091C-4FE4-9C36-AAB26FB055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8813" y="6584010"/>
            <a:ext cx="725007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3300"/>
                </a:solidFill>
              </a:rPr>
              <a:t>Margolis</a:t>
            </a:r>
            <a:r>
              <a:rPr lang="fr-FR" sz="1200" i="1" dirty="0">
                <a:solidFill>
                  <a:srgbClr val="CC3300"/>
                </a:solidFill>
              </a:rPr>
              <a:t> DA. Lancet. 2017 Sep 23;390(10101):1499-1510.</a:t>
            </a:r>
            <a:endParaRPr lang="en-GB" sz="1200" i="1" dirty="0">
              <a:solidFill>
                <a:srgbClr val="CC3300"/>
              </a:solidFill>
              <a:cs typeface="Arial" charset="0"/>
            </a:endParaRPr>
          </a:p>
        </p:txBody>
      </p:sp>
      <p:sp>
        <p:nvSpPr>
          <p:cNvPr id="42" name="Freeform 29">
            <a:extLst>
              <a:ext uri="{FF2B5EF4-FFF2-40B4-BE49-F238E27FC236}">
                <a16:creationId xmlns:a16="http://schemas.microsoft.com/office/drawing/2014/main" xmlns="" id="{12524EC5-DB75-4C93-8EDE-1D3D5430CD5D}"/>
              </a:ext>
            </a:extLst>
          </p:cNvPr>
          <p:cNvSpPr>
            <a:spLocks/>
          </p:cNvSpPr>
          <p:nvPr/>
        </p:nvSpPr>
        <p:spPr bwMode="auto">
          <a:xfrm>
            <a:off x="4499110" y="5885348"/>
            <a:ext cx="73025" cy="74613"/>
          </a:xfrm>
          <a:custGeom>
            <a:avLst/>
            <a:gdLst>
              <a:gd name="T0" fmla="*/ 0 w 46"/>
              <a:gd name="T1" fmla="*/ 0 h 47"/>
              <a:gd name="T2" fmla="*/ 0 w 46"/>
              <a:gd name="T3" fmla="*/ 47 h 47"/>
              <a:gd name="T4" fmla="*/ 46 w 46"/>
              <a:gd name="T5" fmla="*/ 47 h 47"/>
              <a:gd name="T6" fmla="*/ 46 w 46"/>
              <a:gd name="T7" fmla="*/ 0 h 47"/>
              <a:gd name="T8" fmla="*/ 0 w 46"/>
              <a:gd name="T9" fmla="*/ 0 h 47"/>
              <a:gd name="T10" fmla="*/ 0 w 46"/>
              <a:gd name="T11" fmla="*/ 0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6" h="47">
                <a:moveTo>
                  <a:pt x="0" y="0"/>
                </a:moveTo>
                <a:lnTo>
                  <a:pt x="0" y="47"/>
                </a:lnTo>
                <a:lnTo>
                  <a:pt x="46" y="47"/>
                </a:lnTo>
                <a:lnTo>
                  <a:pt x="46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9CAC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66"/>
              </a:solidFill>
              <a:latin typeface="+mn-lt"/>
            </a:endParaRPr>
          </a:p>
        </p:txBody>
      </p:sp>
      <p:sp>
        <p:nvSpPr>
          <p:cNvPr id="43" name="Freeform 30">
            <a:extLst>
              <a:ext uri="{FF2B5EF4-FFF2-40B4-BE49-F238E27FC236}">
                <a16:creationId xmlns:a16="http://schemas.microsoft.com/office/drawing/2014/main" xmlns="" id="{A5F707B9-9376-4635-B9AD-ECBC5B442C84}"/>
              </a:ext>
            </a:extLst>
          </p:cNvPr>
          <p:cNvSpPr>
            <a:spLocks/>
          </p:cNvSpPr>
          <p:nvPr/>
        </p:nvSpPr>
        <p:spPr bwMode="auto">
          <a:xfrm>
            <a:off x="4127635" y="5885348"/>
            <a:ext cx="73025" cy="74613"/>
          </a:xfrm>
          <a:custGeom>
            <a:avLst/>
            <a:gdLst>
              <a:gd name="T0" fmla="*/ 0 w 46"/>
              <a:gd name="T1" fmla="*/ 0 h 47"/>
              <a:gd name="T2" fmla="*/ 0 w 46"/>
              <a:gd name="T3" fmla="*/ 47 h 47"/>
              <a:gd name="T4" fmla="*/ 46 w 46"/>
              <a:gd name="T5" fmla="*/ 47 h 47"/>
              <a:gd name="T6" fmla="*/ 46 w 46"/>
              <a:gd name="T7" fmla="*/ 0 h 47"/>
              <a:gd name="T8" fmla="*/ 0 w 46"/>
              <a:gd name="T9" fmla="*/ 0 h 47"/>
              <a:gd name="T10" fmla="*/ 0 w 46"/>
              <a:gd name="T11" fmla="*/ 0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6" h="47">
                <a:moveTo>
                  <a:pt x="0" y="0"/>
                </a:moveTo>
                <a:lnTo>
                  <a:pt x="0" y="47"/>
                </a:lnTo>
                <a:lnTo>
                  <a:pt x="46" y="47"/>
                </a:lnTo>
                <a:lnTo>
                  <a:pt x="46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FAB7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66"/>
              </a:solidFill>
              <a:latin typeface="+mn-lt"/>
            </a:endParaRPr>
          </a:p>
        </p:txBody>
      </p:sp>
      <p:sp>
        <p:nvSpPr>
          <p:cNvPr id="44" name="Freeform 31">
            <a:extLst>
              <a:ext uri="{FF2B5EF4-FFF2-40B4-BE49-F238E27FC236}">
                <a16:creationId xmlns:a16="http://schemas.microsoft.com/office/drawing/2014/main" xmlns="" id="{503E15F3-9BD7-4A04-AD09-FDF2DE07BB0F}"/>
              </a:ext>
            </a:extLst>
          </p:cNvPr>
          <p:cNvSpPr>
            <a:spLocks/>
          </p:cNvSpPr>
          <p:nvPr/>
        </p:nvSpPr>
        <p:spPr bwMode="auto">
          <a:xfrm>
            <a:off x="3756160" y="5885348"/>
            <a:ext cx="74613" cy="74613"/>
          </a:xfrm>
          <a:custGeom>
            <a:avLst/>
            <a:gdLst>
              <a:gd name="T0" fmla="*/ 0 w 47"/>
              <a:gd name="T1" fmla="*/ 0 h 47"/>
              <a:gd name="T2" fmla="*/ 0 w 47"/>
              <a:gd name="T3" fmla="*/ 47 h 47"/>
              <a:gd name="T4" fmla="*/ 47 w 47"/>
              <a:gd name="T5" fmla="*/ 47 h 47"/>
              <a:gd name="T6" fmla="*/ 47 w 47"/>
              <a:gd name="T7" fmla="*/ 0 h 47"/>
              <a:gd name="T8" fmla="*/ 0 w 47"/>
              <a:gd name="T9" fmla="*/ 0 h 47"/>
              <a:gd name="T10" fmla="*/ 0 w 47"/>
              <a:gd name="T11" fmla="*/ 0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7" h="47">
                <a:moveTo>
                  <a:pt x="0" y="0"/>
                </a:moveTo>
                <a:lnTo>
                  <a:pt x="0" y="47"/>
                </a:lnTo>
                <a:lnTo>
                  <a:pt x="47" y="47"/>
                </a:lnTo>
                <a:lnTo>
                  <a:pt x="47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9AD4E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66"/>
              </a:solidFill>
              <a:latin typeface="+mn-lt"/>
            </a:endParaRPr>
          </a:p>
        </p:txBody>
      </p:sp>
      <p:sp>
        <p:nvSpPr>
          <p:cNvPr id="45" name="Freeform 32">
            <a:extLst>
              <a:ext uri="{FF2B5EF4-FFF2-40B4-BE49-F238E27FC236}">
                <a16:creationId xmlns:a16="http://schemas.microsoft.com/office/drawing/2014/main" xmlns="" id="{972B12C1-501B-4451-B832-40BCBF76D422}"/>
              </a:ext>
            </a:extLst>
          </p:cNvPr>
          <p:cNvSpPr>
            <a:spLocks/>
          </p:cNvSpPr>
          <p:nvPr/>
        </p:nvSpPr>
        <p:spPr bwMode="auto">
          <a:xfrm>
            <a:off x="3384685" y="5885348"/>
            <a:ext cx="74613" cy="74613"/>
          </a:xfrm>
          <a:custGeom>
            <a:avLst/>
            <a:gdLst>
              <a:gd name="T0" fmla="*/ 0 w 47"/>
              <a:gd name="T1" fmla="*/ 0 h 47"/>
              <a:gd name="T2" fmla="*/ 0 w 47"/>
              <a:gd name="T3" fmla="*/ 47 h 47"/>
              <a:gd name="T4" fmla="*/ 47 w 47"/>
              <a:gd name="T5" fmla="*/ 47 h 47"/>
              <a:gd name="T6" fmla="*/ 47 w 47"/>
              <a:gd name="T7" fmla="*/ 0 h 47"/>
              <a:gd name="T8" fmla="*/ 0 w 47"/>
              <a:gd name="T9" fmla="*/ 0 h 47"/>
              <a:gd name="T10" fmla="*/ 0 w 47"/>
              <a:gd name="T11" fmla="*/ 0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7" h="47">
                <a:moveTo>
                  <a:pt x="0" y="0"/>
                </a:moveTo>
                <a:lnTo>
                  <a:pt x="0" y="47"/>
                </a:lnTo>
                <a:lnTo>
                  <a:pt x="47" y="47"/>
                </a:lnTo>
                <a:lnTo>
                  <a:pt x="47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00FF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66"/>
              </a:solidFill>
              <a:latin typeface="+mn-lt"/>
            </a:endParaRPr>
          </a:p>
        </p:txBody>
      </p:sp>
      <p:sp>
        <p:nvSpPr>
          <p:cNvPr id="46" name="Freeform 33">
            <a:extLst>
              <a:ext uri="{FF2B5EF4-FFF2-40B4-BE49-F238E27FC236}">
                <a16:creationId xmlns:a16="http://schemas.microsoft.com/office/drawing/2014/main" xmlns="" id="{16F8904C-C740-45CB-908F-42D7ED2B990C}"/>
              </a:ext>
            </a:extLst>
          </p:cNvPr>
          <p:cNvSpPr>
            <a:spLocks/>
          </p:cNvSpPr>
          <p:nvPr/>
        </p:nvSpPr>
        <p:spPr bwMode="auto">
          <a:xfrm>
            <a:off x="5611947" y="5885348"/>
            <a:ext cx="74613" cy="74613"/>
          </a:xfrm>
          <a:custGeom>
            <a:avLst/>
            <a:gdLst>
              <a:gd name="T0" fmla="*/ 0 w 47"/>
              <a:gd name="T1" fmla="*/ 0 h 47"/>
              <a:gd name="T2" fmla="*/ 0 w 47"/>
              <a:gd name="T3" fmla="*/ 47 h 47"/>
              <a:gd name="T4" fmla="*/ 47 w 47"/>
              <a:gd name="T5" fmla="*/ 47 h 47"/>
              <a:gd name="T6" fmla="*/ 47 w 47"/>
              <a:gd name="T7" fmla="*/ 0 h 47"/>
              <a:gd name="T8" fmla="*/ 0 w 47"/>
              <a:gd name="T9" fmla="*/ 0 h 47"/>
              <a:gd name="T10" fmla="*/ 0 w 47"/>
              <a:gd name="T11" fmla="*/ 0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7" h="47">
                <a:moveTo>
                  <a:pt x="0" y="0"/>
                </a:moveTo>
                <a:lnTo>
                  <a:pt x="0" y="47"/>
                </a:lnTo>
                <a:lnTo>
                  <a:pt x="47" y="47"/>
                </a:lnTo>
                <a:lnTo>
                  <a:pt x="47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B2BB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66"/>
              </a:solidFill>
              <a:latin typeface="+mn-lt"/>
            </a:endParaRPr>
          </a:p>
        </p:txBody>
      </p:sp>
      <p:sp>
        <p:nvSpPr>
          <p:cNvPr id="47" name="Freeform 34">
            <a:extLst>
              <a:ext uri="{FF2B5EF4-FFF2-40B4-BE49-F238E27FC236}">
                <a16:creationId xmlns:a16="http://schemas.microsoft.com/office/drawing/2014/main" xmlns="" id="{FBB9A3D8-044D-493E-AE3C-7247B2CACCA0}"/>
              </a:ext>
            </a:extLst>
          </p:cNvPr>
          <p:cNvSpPr>
            <a:spLocks/>
          </p:cNvSpPr>
          <p:nvPr/>
        </p:nvSpPr>
        <p:spPr bwMode="auto">
          <a:xfrm>
            <a:off x="5238885" y="5885348"/>
            <a:ext cx="74613" cy="74613"/>
          </a:xfrm>
          <a:custGeom>
            <a:avLst/>
            <a:gdLst>
              <a:gd name="T0" fmla="*/ 0 w 47"/>
              <a:gd name="T1" fmla="*/ 0 h 47"/>
              <a:gd name="T2" fmla="*/ 0 w 47"/>
              <a:gd name="T3" fmla="*/ 47 h 47"/>
              <a:gd name="T4" fmla="*/ 47 w 47"/>
              <a:gd name="T5" fmla="*/ 47 h 47"/>
              <a:gd name="T6" fmla="*/ 47 w 47"/>
              <a:gd name="T7" fmla="*/ 0 h 47"/>
              <a:gd name="T8" fmla="*/ 0 w 47"/>
              <a:gd name="T9" fmla="*/ 0 h 47"/>
              <a:gd name="T10" fmla="*/ 0 w 47"/>
              <a:gd name="T11" fmla="*/ 0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7" h="47">
                <a:moveTo>
                  <a:pt x="0" y="0"/>
                </a:moveTo>
                <a:lnTo>
                  <a:pt x="0" y="47"/>
                </a:lnTo>
                <a:lnTo>
                  <a:pt x="47" y="47"/>
                </a:lnTo>
                <a:lnTo>
                  <a:pt x="47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C5A0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66"/>
              </a:solidFill>
              <a:latin typeface="+mn-lt"/>
            </a:endParaRPr>
          </a:p>
        </p:txBody>
      </p:sp>
      <p:sp>
        <p:nvSpPr>
          <p:cNvPr id="48" name="Freeform 35">
            <a:extLst>
              <a:ext uri="{FF2B5EF4-FFF2-40B4-BE49-F238E27FC236}">
                <a16:creationId xmlns:a16="http://schemas.microsoft.com/office/drawing/2014/main" xmlns="" id="{F114D9E4-B365-4CF4-AD7A-FA88744A16C0}"/>
              </a:ext>
            </a:extLst>
          </p:cNvPr>
          <p:cNvSpPr>
            <a:spLocks/>
          </p:cNvSpPr>
          <p:nvPr/>
        </p:nvSpPr>
        <p:spPr bwMode="auto">
          <a:xfrm>
            <a:off x="4867410" y="5885348"/>
            <a:ext cx="74613" cy="74613"/>
          </a:xfrm>
          <a:custGeom>
            <a:avLst/>
            <a:gdLst>
              <a:gd name="T0" fmla="*/ 0 w 47"/>
              <a:gd name="T1" fmla="*/ 0 h 47"/>
              <a:gd name="T2" fmla="*/ 0 w 47"/>
              <a:gd name="T3" fmla="*/ 47 h 47"/>
              <a:gd name="T4" fmla="*/ 47 w 47"/>
              <a:gd name="T5" fmla="*/ 47 h 47"/>
              <a:gd name="T6" fmla="*/ 47 w 47"/>
              <a:gd name="T7" fmla="*/ 0 h 47"/>
              <a:gd name="T8" fmla="*/ 0 w 47"/>
              <a:gd name="T9" fmla="*/ 0 h 47"/>
              <a:gd name="T10" fmla="*/ 0 w 47"/>
              <a:gd name="T11" fmla="*/ 0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7" h="47">
                <a:moveTo>
                  <a:pt x="0" y="0"/>
                </a:moveTo>
                <a:lnTo>
                  <a:pt x="0" y="47"/>
                </a:lnTo>
                <a:lnTo>
                  <a:pt x="47" y="47"/>
                </a:lnTo>
                <a:lnTo>
                  <a:pt x="47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C7DE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66"/>
              </a:solidFill>
              <a:latin typeface="+mn-lt"/>
            </a:endParaRPr>
          </a:p>
        </p:txBody>
      </p:sp>
      <p:sp>
        <p:nvSpPr>
          <p:cNvPr id="49" name="Freeform 72">
            <a:extLst>
              <a:ext uri="{FF2B5EF4-FFF2-40B4-BE49-F238E27FC236}">
                <a16:creationId xmlns:a16="http://schemas.microsoft.com/office/drawing/2014/main" xmlns="" id="{D54C0744-AA45-4025-96BD-E2785E59229B}"/>
              </a:ext>
            </a:extLst>
          </p:cNvPr>
          <p:cNvSpPr>
            <a:spLocks/>
          </p:cNvSpPr>
          <p:nvPr/>
        </p:nvSpPr>
        <p:spPr bwMode="auto">
          <a:xfrm>
            <a:off x="4499110" y="5885348"/>
            <a:ext cx="73025" cy="74613"/>
          </a:xfrm>
          <a:custGeom>
            <a:avLst/>
            <a:gdLst>
              <a:gd name="T0" fmla="*/ 0 w 46"/>
              <a:gd name="T1" fmla="*/ 47 h 47"/>
              <a:gd name="T2" fmla="*/ 46 w 46"/>
              <a:gd name="T3" fmla="*/ 47 h 47"/>
              <a:gd name="T4" fmla="*/ 46 w 46"/>
              <a:gd name="T5" fmla="*/ 0 h 47"/>
              <a:gd name="T6" fmla="*/ 0 w 46"/>
              <a:gd name="T7" fmla="*/ 0 h 47"/>
              <a:gd name="T8" fmla="*/ 0 w 46"/>
              <a:gd name="T9" fmla="*/ 47 h 47"/>
              <a:gd name="T10" fmla="*/ 0 w 46"/>
              <a:gd name="T11" fmla="*/ 47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6" h="47">
                <a:moveTo>
                  <a:pt x="0" y="47"/>
                </a:moveTo>
                <a:lnTo>
                  <a:pt x="46" y="47"/>
                </a:lnTo>
                <a:lnTo>
                  <a:pt x="46" y="0"/>
                </a:lnTo>
                <a:lnTo>
                  <a:pt x="0" y="0"/>
                </a:lnTo>
                <a:lnTo>
                  <a:pt x="0" y="47"/>
                </a:lnTo>
                <a:lnTo>
                  <a:pt x="0" y="47"/>
                </a:lnTo>
                <a:close/>
              </a:path>
            </a:pathLst>
          </a:custGeom>
          <a:solidFill>
            <a:srgbClr val="FFC000"/>
          </a:solidFill>
          <a:ln w="7938" cap="rnd">
            <a:noFill/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66"/>
              </a:solidFill>
              <a:latin typeface="+mn-lt"/>
            </a:endParaRPr>
          </a:p>
        </p:txBody>
      </p:sp>
      <p:sp>
        <p:nvSpPr>
          <p:cNvPr id="50" name="Freeform 73">
            <a:extLst>
              <a:ext uri="{FF2B5EF4-FFF2-40B4-BE49-F238E27FC236}">
                <a16:creationId xmlns:a16="http://schemas.microsoft.com/office/drawing/2014/main" xmlns="" id="{458F979A-245D-47A4-8F1B-484B5B8E2C1F}"/>
              </a:ext>
            </a:extLst>
          </p:cNvPr>
          <p:cNvSpPr>
            <a:spLocks/>
          </p:cNvSpPr>
          <p:nvPr/>
        </p:nvSpPr>
        <p:spPr bwMode="auto">
          <a:xfrm>
            <a:off x="4127635" y="5885348"/>
            <a:ext cx="73025" cy="74613"/>
          </a:xfrm>
          <a:custGeom>
            <a:avLst/>
            <a:gdLst>
              <a:gd name="T0" fmla="*/ 0 w 46"/>
              <a:gd name="T1" fmla="*/ 47 h 47"/>
              <a:gd name="T2" fmla="*/ 46 w 46"/>
              <a:gd name="T3" fmla="*/ 47 h 47"/>
              <a:gd name="T4" fmla="*/ 46 w 46"/>
              <a:gd name="T5" fmla="*/ 0 h 47"/>
              <a:gd name="T6" fmla="*/ 0 w 46"/>
              <a:gd name="T7" fmla="*/ 0 h 47"/>
              <a:gd name="T8" fmla="*/ 0 w 46"/>
              <a:gd name="T9" fmla="*/ 47 h 47"/>
              <a:gd name="T10" fmla="*/ 0 w 46"/>
              <a:gd name="T11" fmla="*/ 47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6" h="47">
                <a:moveTo>
                  <a:pt x="0" y="47"/>
                </a:moveTo>
                <a:lnTo>
                  <a:pt x="46" y="47"/>
                </a:lnTo>
                <a:lnTo>
                  <a:pt x="46" y="0"/>
                </a:lnTo>
                <a:lnTo>
                  <a:pt x="0" y="0"/>
                </a:lnTo>
                <a:lnTo>
                  <a:pt x="0" y="47"/>
                </a:lnTo>
                <a:lnTo>
                  <a:pt x="0" y="47"/>
                </a:lnTo>
                <a:close/>
              </a:path>
            </a:pathLst>
          </a:custGeom>
          <a:solidFill>
            <a:srgbClr val="00B050"/>
          </a:solidFill>
          <a:ln w="7938" cap="rnd">
            <a:noFill/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66"/>
              </a:solidFill>
              <a:latin typeface="+mn-lt"/>
            </a:endParaRPr>
          </a:p>
        </p:txBody>
      </p:sp>
      <p:sp>
        <p:nvSpPr>
          <p:cNvPr id="51" name="Freeform 74">
            <a:extLst>
              <a:ext uri="{FF2B5EF4-FFF2-40B4-BE49-F238E27FC236}">
                <a16:creationId xmlns:a16="http://schemas.microsoft.com/office/drawing/2014/main" xmlns="" id="{DC8152B8-DFCA-4387-9161-92512D59F885}"/>
              </a:ext>
            </a:extLst>
          </p:cNvPr>
          <p:cNvSpPr>
            <a:spLocks/>
          </p:cNvSpPr>
          <p:nvPr/>
        </p:nvSpPr>
        <p:spPr bwMode="auto">
          <a:xfrm>
            <a:off x="3756160" y="5885348"/>
            <a:ext cx="74613" cy="74613"/>
          </a:xfrm>
          <a:custGeom>
            <a:avLst/>
            <a:gdLst>
              <a:gd name="T0" fmla="*/ 0 w 47"/>
              <a:gd name="T1" fmla="*/ 47 h 47"/>
              <a:gd name="T2" fmla="*/ 47 w 47"/>
              <a:gd name="T3" fmla="*/ 47 h 47"/>
              <a:gd name="T4" fmla="*/ 47 w 47"/>
              <a:gd name="T5" fmla="*/ 0 h 47"/>
              <a:gd name="T6" fmla="*/ 0 w 47"/>
              <a:gd name="T7" fmla="*/ 0 h 47"/>
              <a:gd name="T8" fmla="*/ 0 w 47"/>
              <a:gd name="T9" fmla="*/ 47 h 47"/>
              <a:gd name="T10" fmla="*/ 0 w 47"/>
              <a:gd name="T11" fmla="*/ 47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7" h="47">
                <a:moveTo>
                  <a:pt x="0" y="47"/>
                </a:moveTo>
                <a:lnTo>
                  <a:pt x="47" y="47"/>
                </a:lnTo>
                <a:lnTo>
                  <a:pt x="47" y="0"/>
                </a:lnTo>
                <a:lnTo>
                  <a:pt x="0" y="0"/>
                </a:lnTo>
                <a:lnTo>
                  <a:pt x="0" y="47"/>
                </a:lnTo>
                <a:lnTo>
                  <a:pt x="0" y="47"/>
                </a:lnTo>
                <a:close/>
              </a:path>
            </a:pathLst>
          </a:custGeom>
          <a:solidFill>
            <a:srgbClr val="00B0F0"/>
          </a:solidFill>
          <a:ln w="7938" cap="rnd">
            <a:noFill/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66"/>
              </a:solidFill>
              <a:latin typeface="+mn-lt"/>
            </a:endParaRPr>
          </a:p>
        </p:txBody>
      </p:sp>
      <p:sp>
        <p:nvSpPr>
          <p:cNvPr id="52" name="Freeform 76">
            <a:extLst>
              <a:ext uri="{FF2B5EF4-FFF2-40B4-BE49-F238E27FC236}">
                <a16:creationId xmlns:a16="http://schemas.microsoft.com/office/drawing/2014/main" xmlns="" id="{55A4D848-1870-439D-B7AD-D69BC5E3D9D1}"/>
              </a:ext>
            </a:extLst>
          </p:cNvPr>
          <p:cNvSpPr>
            <a:spLocks/>
          </p:cNvSpPr>
          <p:nvPr/>
        </p:nvSpPr>
        <p:spPr bwMode="auto">
          <a:xfrm>
            <a:off x="5611947" y="5885348"/>
            <a:ext cx="74613" cy="74613"/>
          </a:xfrm>
          <a:custGeom>
            <a:avLst/>
            <a:gdLst>
              <a:gd name="T0" fmla="*/ 0 w 47"/>
              <a:gd name="T1" fmla="*/ 47 h 47"/>
              <a:gd name="T2" fmla="*/ 47 w 47"/>
              <a:gd name="T3" fmla="*/ 47 h 47"/>
              <a:gd name="T4" fmla="*/ 47 w 47"/>
              <a:gd name="T5" fmla="*/ 0 h 47"/>
              <a:gd name="T6" fmla="*/ 0 w 47"/>
              <a:gd name="T7" fmla="*/ 0 h 47"/>
              <a:gd name="T8" fmla="*/ 0 w 47"/>
              <a:gd name="T9" fmla="*/ 47 h 47"/>
              <a:gd name="T10" fmla="*/ 0 w 47"/>
              <a:gd name="T11" fmla="*/ 47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7" h="47">
                <a:moveTo>
                  <a:pt x="0" y="47"/>
                </a:moveTo>
                <a:lnTo>
                  <a:pt x="47" y="47"/>
                </a:lnTo>
                <a:lnTo>
                  <a:pt x="47" y="0"/>
                </a:lnTo>
                <a:lnTo>
                  <a:pt x="0" y="0"/>
                </a:lnTo>
                <a:lnTo>
                  <a:pt x="0" y="47"/>
                </a:lnTo>
                <a:lnTo>
                  <a:pt x="0" y="47"/>
                </a:lnTo>
                <a:close/>
              </a:path>
            </a:pathLst>
          </a:custGeom>
          <a:noFill/>
          <a:ln w="7938" cap="rnd">
            <a:noFill/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66"/>
              </a:solidFill>
              <a:latin typeface="+mn-lt"/>
            </a:endParaRPr>
          </a:p>
        </p:txBody>
      </p:sp>
      <p:sp>
        <p:nvSpPr>
          <p:cNvPr id="53" name="Freeform 77">
            <a:extLst>
              <a:ext uri="{FF2B5EF4-FFF2-40B4-BE49-F238E27FC236}">
                <a16:creationId xmlns:a16="http://schemas.microsoft.com/office/drawing/2014/main" xmlns="" id="{BC47E8BC-B711-450F-B550-0C65BA4D3090}"/>
              </a:ext>
            </a:extLst>
          </p:cNvPr>
          <p:cNvSpPr>
            <a:spLocks/>
          </p:cNvSpPr>
          <p:nvPr/>
        </p:nvSpPr>
        <p:spPr bwMode="auto">
          <a:xfrm>
            <a:off x="5238885" y="5885348"/>
            <a:ext cx="74613" cy="74613"/>
          </a:xfrm>
          <a:custGeom>
            <a:avLst/>
            <a:gdLst>
              <a:gd name="T0" fmla="*/ 0 w 47"/>
              <a:gd name="T1" fmla="*/ 47 h 47"/>
              <a:gd name="T2" fmla="*/ 47 w 47"/>
              <a:gd name="T3" fmla="*/ 47 h 47"/>
              <a:gd name="T4" fmla="*/ 47 w 47"/>
              <a:gd name="T5" fmla="*/ 0 h 47"/>
              <a:gd name="T6" fmla="*/ 0 w 47"/>
              <a:gd name="T7" fmla="*/ 0 h 47"/>
              <a:gd name="T8" fmla="*/ 0 w 47"/>
              <a:gd name="T9" fmla="*/ 47 h 47"/>
              <a:gd name="T10" fmla="*/ 0 w 47"/>
              <a:gd name="T11" fmla="*/ 47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7" h="47">
                <a:moveTo>
                  <a:pt x="0" y="47"/>
                </a:moveTo>
                <a:lnTo>
                  <a:pt x="47" y="47"/>
                </a:lnTo>
                <a:lnTo>
                  <a:pt x="47" y="0"/>
                </a:lnTo>
                <a:lnTo>
                  <a:pt x="0" y="0"/>
                </a:lnTo>
                <a:lnTo>
                  <a:pt x="0" y="47"/>
                </a:lnTo>
                <a:lnTo>
                  <a:pt x="0" y="47"/>
                </a:lnTo>
                <a:close/>
              </a:path>
            </a:pathLst>
          </a:custGeom>
          <a:solidFill>
            <a:srgbClr val="7030A0"/>
          </a:solidFill>
          <a:ln w="7938" cap="rnd">
            <a:noFill/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66"/>
              </a:solidFill>
              <a:latin typeface="+mn-lt"/>
            </a:endParaRPr>
          </a:p>
        </p:txBody>
      </p:sp>
      <p:sp>
        <p:nvSpPr>
          <p:cNvPr id="54" name="Freeform 78">
            <a:extLst>
              <a:ext uri="{FF2B5EF4-FFF2-40B4-BE49-F238E27FC236}">
                <a16:creationId xmlns:a16="http://schemas.microsoft.com/office/drawing/2014/main" xmlns="" id="{993F0BC2-750A-4B7D-B5F2-B8EC2DE28363}"/>
              </a:ext>
            </a:extLst>
          </p:cNvPr>
          <p:cNvSpPr>
            <a:spLocks/>
          </p:cNvSpPr>
          <p:nvPr/>
        </p:nvSpPr>
        <p:spPr bwMode="auto">
          <a:xfrm>
            <a:off x="4867410" y="5885348"/>
            <a:ext cx="74613" cy="74613"/>
          </a:xfrm>
          <a:custGeom>
            <a:avLst/>
            <a:gdLst>
              <a:gd name="T0" fmla="*/ 0 w 47"/>
              <a:gd name="T1" fmla="*/ 47 h 47"/>
              <a:gd name="T2" fmla="*/ 47 w 47"/>
              <a:gd name="T3" fmla="*/ 47 h 47"/>
              <a:gd name="T4" fmla="*/ 47 w 47"/>
              <a:gd name="T5" fmla="*/ 0 h 47"/>
              <a:gd name="T6" fmla="*/ 0 w 47"/>
              <a:gd name="T7" fmla="*/ 0 h 47"/>
              <a:gd name="T8" fmla="*/ 0 w 47"/>
              <a:gd name="T9" fmla="*/ 47 h 47"/>
              <a:gd name="T10" fmla="*/ 0 w 47"/>
              <a:gd name="T11" fmla="*/ 47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7" h="47">
                <a:moveTo>
                  <a:pt x="0" y="47"/>
                </a:moveTo>
                <a:lnTo>
                  <a:pt x="47" y="47"/>
                </a:lnTo>
                <a:lnTo>
                  <a:pt x="47" y="0"/>
                </a:lnTo>
                <a:lnTo>
                  <a:pt x="0" y="0"/>
                </a:lnTo>
                <a:lnTo>
                  <a:pt x="0" y="47"/>
                </a:lnTo>
                <a:lnTo>
                  <a:pt x="0" y="47"/>
                </a:lnTo>
                <a:close/>
              </a:path>
            </a:pathLst>
          </a:custGeom>
          <a:solidFill>
            <a:srgbClr val="CC3300"/>
          </a:solidFill>
          <a:ln w="7938" cap="rnd">
            <a:noFill/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66"/>
              </a:solidFill>
              <a:latin typeface="+mn-lt"/>
            </a:endParaRPr>
          </a:p>
        </p:txBody>
      </p:sp>
      <p:sp>
        <p:nvSpPr>
          <p:cNvPr id="64" name="ZoneTexte 63">
            <a:extLst>
              <a:ext uri="{FF2B5EF4-FFF2-40B4-BE49-F238E27FC236}">
                <a16:creationId xmlns:a16="http://schemas.microsoft.com/office/drawing/2014/main" xmlns="" id="{3406F6CA-59D2-48D0-97A6-03A8EA2D9D7E}"/>
              </a:ext>
            </a:extLst>
          </p:cNvPr>
          <p:cNvSpPr txBox="1"/>
          <p:nvPr/>
        </p:nvSpPr>
        <p:spPr>
          <a:xfrm>
            <a:off x="3430802" y="5805264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rgbClr val="000066"/>
                </a:solidFill>
                <a:latin typeface="+mn-lt"/>
              </a:rPr>
              <a:t>6</a:t>
            </a:r>
          </a:p>
        </p:txBody>
      </p:sp>
      <p:sp>
        <p:nvSpPr>
          <p:cNvPr id="65" name="ZoneTexte 64">
            <a:extLst>
              <a:ext uri="{FF2B5EF4-FFF2-40B4-BE49-F238E27FC236}">
                <a16:creationId xmlns:a16="http://schemas.microsoft.com/office/drawing/2014/main" xmlns="" id="{2C873145-34B9-4B3C-B5B0-4612B266805A}"/>
              </a:ext>
            </a:extLst>
          </p:cNvPr>
          <p:cNvSpPr txBox="1"/>
          <p:nvPr/>
        </p:nvSpPr>
        <p:spPr>
          <a:xfrm>
            <a:off x="3803140" y="5805264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0066"/>
                </a:solidFill>
                <a:latin typeface="+mn-lt"/>
              </a:rPr>
              <a:t>5</a:t>
            </a:r>
          </a:p>
        </p:txBody>
      </p:sp>
      <p:sp>
        <p:nvSpPr>
          <p:cNvPr id="66" name="ZoneTexte 65">
            <a:extLst>
              <a:ext uri="{FF2B5EF4-FFF2-40B4-BE49-F238E27FC236}">
                <a16:creationId xmlns:a16="http://schemas.microsoft.com/office/drawing/2014/main" xmlns="" id="{B4C50441-F655-4EF0-9CF5-9F7C73F08BD2}"/>
              </a:ext>
            </a:extLst>
          </p:cNvPr>
          <p:cNvSpPr txBox="1"/>
          <p:nvPr/>
        </p:nvSpPr>
        <p:spPr>
          <a:xfrm>
            <a:off x="4190355" y="5805264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rgbClr val="000066"/>
                </a:solidFill>
                <a:latin typeface="+mn-lt"/>
              </a:rPr>
              <a:t>4</a:t>
            </a:r>
          </a:p>
        </p:txBody>
      </p:sp>
      <p:sp>
        <p:nvSpPr>
          <p:cNvPr id="67" name="ZoneTexte 66">
            <a:extLst>
              <a:ext uri="{FF2B5EF4-FFF2-40B4-BE49-F238E27FC236}">
                <a16:creationId xmlns:a16="http://schemas.microsoft.com/office/drawing/2014/main" xmlns="" id="{10181F7B-1284-4D24-9543-A0FE8A09FCCB}"/>
              </a:ext>
            </a:extLst>
          </p:cNvPr>
          <p:cNvSpPr txBox="1"/>
          <p:nvPr/>
        </p:nvSpPr>
        <p:spPr>
          <a:xfrm>
            <a:off x="4541427" y="5805264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0066"/>
                </a:solidFill>
                <a:latin typeface="+mn-lt"/>
              </a:rPr>
              <a:t>3</a:t>
            </a:r>
          </a:p>
        </p:txBody>
      </p:sp>
      <p:sp>
        <p:nvSpPr>
          <p:cNvPr id="68" name="ZoneTexte 67">
            <a:extLst>
              <a:ext uri="{FF2B5EF4-FFF2-40B4-BE49-F238E27FC236}">
                <a16:creationId xmlns:a16="http://schemas.microsoft.com/office/drawing/2014/main" xmlns="" id="{3D76DF2F-16C9-4091-B5A3-34514AA2FFE4}"/>
              </a:ext>
            </a:extLst>
          </p:cNvPr>
          <p:cNvSpPr txBox="1"/>
          <p:nvPr/>
        </p:nvSpPr>
        <p:spPr>
          <a:xfrm>
            <a:off x="4924006" y="5805264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rgbClr val="000066"/>
                </a:solidFill>
                <a:latin typeface="+mn-lt"/>
              </a:rPr>
              <a:t>2</a:t>
            </a:r>
          </a:p>
        </p:txBody>
      </p:sp>
      <p:sp>
        <p:nvSpPr>
          <p:cNvPr id="69" name="ZoneTexte 68">
            <a:extLst>
              <a:ext uri="{FF2B5EF4-FFF2-40B4-BE49-F238E27FC236}">
                <a16:creationId xmlns:a16="http://schemas.microsoft.com/office/drawing/2014/main" xmlns="" id="{DA6F03E7-589C-464D-B361-5F853B7998DC}"/>
              </a:ext>
            </a:extLst>
          </p:cNvPr>
          <p:cNvSpPr txBox="1"/>
          <p:nvPr/>
        </p:nvSpPr>
        <p:spPr>
          <a:xfrm>
            <a:off x="5275078" y="5805264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rgbClr val="000066"/>
                </a:solidFill>
                <a:latin typeface="+mn-lt"/>
              </a:rPr>
              <a:t>1</a:t>
            </a:r>
          </a:p>
        </p:txBody>
      </p:sp>
      <p:sp>
        <p:nvSpPr>
          <p:cNvPr id="70" name="ZoneTexte 69">
            <a:extLst>
              <a:ext uri="{FF2B5EF4-FFF2-40B4-BE49-F238E27FC236}">
                <a16:creationId xmlns:a16="http://schemas.microsoft.com/office/drawing/2014/main" xmlns="" id="{75074457-4890-4050-9C04-9EE55B989F12}"/>
              </a:ext>
            </a:extLst>
          </p:cNvPr>
          <p:cNvSpPr txBox="1"/>
          <p:nvPr/>
        </p:nvSpPr>
        <p:spPr>
          <a:xfrm>
            <a:off x="5660776" y="5805264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rgbClr val="000066"/>
                </a:solidFill>
                <a:latin typeface="+mn-lt"/>
              </a:rPr>
              <a:t>0</a:t>
            </a:r>
          </a:p>
        </p:txBody>
      </p:sp>
      <p:cxnSp>
        <p:nvCxnSpPr>
          <p:cNvPr id="71" name="Connecteur droit avec flèche 70">
            <a:extLst>
              <a:ext uri="{FF2B5EF4-FFF2-40B4-BE49-F238E27FC236}">
                <a16:creationId xmlns:a16="http://schemas.microsoft.com/office/drawing/2014/main" xmlns="" id="{BCF82B83-55B5-4139-B7D9-8D1010E34045}"/>
              </a:ext>
            </a:extLst>
          </p:cNvPr>
          <p:cNvCxnSpPr/>
          <p:nvPr/>
        </p:nvCxnSpPr>
        <p:spPr bwMode="auto">
          <a:xfrm>
            <a:off x="3353115" y="6058743"/>
            <a:ext cx="2556021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2" name="ZoneTexte 71">
            <a:extLst>
              <a:ext uri="{FF2B5EF4-FFF2-40B4-BE49-F238E27FC236}">
                <a16:creationId xmlns:a16="http://schemas.microsoft.com/office/drawing/2014/main" xmlns="" id="{01CEA06A-AC57-4EAB-BFAB-8143A37C129B}"/>
              </a:ext>
            </a:extLst>
          </p:cNvPr>
          <p:cNvSpPr txBox="1"/>
          <p:nvPr/>
        </p:nvSpPr>
        <p:spPr>
          <a:xfrm>
            <a:off x="2195736" y="5917381"/>
            <a:ext cx="12110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>
                <a:solidFill>
                  <a:srgbClr val="000066"/>
                </a:solidFill>
                <a:latin typeface="+mn-lt"/>
              </a:rPr>
              <a:t>Muy satisfecho</a:t>
            </a:r>
          </a:p>
        </p:txBody>
      </p:sp>
      <p:sp>
        <p:nvSpPr>
          <p:cNvPr id="73" name="ZoneTexte 72">
            <a:extLst>
              <a:ext uri="{FF2B5EF4-FFF2-40B4-BE49-F238E27FC236}">
                <a16:creationId xmlns:a16="http://schemas.microsoft.com/office/drawing/2014/main" xmlns="" id="{11421756-A857-41B9-B55F-560A5D942C5C}"/>
              </a:ext>
            </a:extLst>
          </p:cNvPr>
          <p:cNvSpPr txBox="1"/>
          <p:nvPr/>
        </p:nvSpPr>
        <p:spPr>
          <a:xfrm>
            <a:off x="5887010" y="5917381"/>
            <a:ext cx="13307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>
                <a:solidFill>
                  <a:srgbClr val="000066"/>
                </a:solidFill>
                <a:latin typeface="+mn-lt"/>
              </a:rPr>
              <a:t>Muy insatisfecho</a:t>
            </a:r>
          </a:p>
        </p:txBody>
      </p:sp>
      <p:sp>
        <p:nvSpPr>
          <p:cNvPr id="112" name="AutoShape 162">
            <a:extLst>
              <a:ext uri="{FF2B5EF4-FFF2-40B4-BE49-F238E27FC236}">
                <a16:creationId xmlns:a16="http://schemas.microsoft.com/office/drawing/2014/main" xmlns="" id="{2A0DD259-F3D5-4080-9FA4-BDB432C099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" y="6605389"/>
            <a:ext cx="755651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LATTE-2</a:t>
            </a: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xmlns="" id="{D63B2E71-4253-4F32-88BF-BC169EE07F06}"/>
              </a:ext>
            </a:extLst>
          </p:cNvPr>
          <p:cNvGrpSpPr/>
          <p:nvPr/>
        </p:nvGrpSpPr>
        <p:grpSpPr>
          <a:xfrm>
            <a:off x="298480" y="1938859"/>
            <a:ext cx="4359677" cy="3759274"/>
            <a:chOff x="298480" y="1938859"/>
            <a:chExt cx="4359677" cy="3759274"/>
          </a:xfrm>
        </p:grpSpPr>
        <p:sp>
          <p:nvSpPr>
            <p:cNvPr id="8" name="Freeform 5">
              <a:extLst>
                <a:ext uri="{FF2B5EF4-FFF2-40B4-BE49-F238E27FC236}">
                  <a16:creationId xmlns:a16="http://schemas.microsoft.com/office/drawing/2014/main" xmlns="" id="{348EDADF-EC0E-4EAC-8024-763F28B61C9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42306" y="2240578"/>
              <a:ext cx="3455988" cy="2640013"/>
            </a:xfrm>
            <a:custGeom>
              <a:avLst/>
              <a:gdLst>
                <a:gd name="T0" fmla="*/ 2177 w 2177"/>
                <a:gd name="T1" fmla="*/ 1622 h 1663"/>
                <a:gd name="T2" fmla="*/ 0 w 2177"/>
                <a:gd name="T3" fmla="*/ 1622 h 1663"/>
                <a:gd name="T4" fmla="*/ 0 w 2177"/>
                <a:gd name="T5" fmla="*/ 0 h 1663"/>
                <a:gd name="T6" fmla="*/ 0 w 2177"/>
                <a:gd name="T7" fmla="*/ 1663 h 1663"/>
                <a:gd name="T8" fmla="*/ 0 w 2177"/>
                <a:gd name="T9" fmla="*/ 1622 h 16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77" h="1663">
                  <a:moveTo>
                    <a:pt x="2177" y="1622"/>
                  </a:moveTo>
                  <a:lnTo>
                    <a:pt x="0" y="1622"/>
                  </a:lnTo>
                  <a:lnTo>
                    <a:pt x="0" y="0"/>
                  </a:lnTo>
                  <a:moveTo>
                    <a:pt x="0" y="1663"/>
                  </a:moveTo>
                  <a:lnTo>
                    <a:pt x="0" y="1622"/>
                  </a:lnTo>
                </a:path>
              </a:pathLst>
            </a:custGeom>
            <a:noFill/>
            <a:ln w="7938" cap="rnd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xmlns="" id="{E756EF53-E52A-41EC-92E5-E9D6984C357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8381" y="2273916"/>
              <a:ext cx="468313" cy="77788"/>
            </a:xfrm>
            <a:custGeom>
              <a:avLst/>
              <a:gdLst>
                <a:gd name="T0" fmla="*/ 295 w 295"/>
                <a:gd name="T1" fmla="*/ 0 h 49"/>
                <a:gd name="T2" fmla="*/ 0 w 295"/>
                <a:gd name="T3" fmla="*/ 0 h 49"/>
                <a:gd name="T4" fmla="*/ 0 w 295"/>
                <a:gd name="T5" fmla="*/ 49 h 49"/>
                <a:gd name="T6" fmla="*/ 295 w 295"/>
                <a:gd name="T7" fmla="*/ 49 h 49"/>
                <a:gd name="T8" fmla="*/ 295 w 295"/>
                <a:gd name="T9" fmla="*/ 0 h 49"/>
                <a:gd name="T10" fmla="*/ 295 w 295"/>
                <a:gd name="T1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5" h="49">
                  <a:moveTo>
                    <a:pt x="295" y="0"/>
                  </a:moveTo>
                  <a:lnTo>
                    <a:pt x="0" y="0"/>
                  </a:lnTo>
                  <a:lnTo>
                    <a:pt x="0" y="49"/>
                  </a:lnTo>
                  <a:lnTo>
                    <a:pt x="295" y="49"/>
                  </a:lnTo>
                  <a:lnTo>
                    <a:pt x="295" y="0"/>
                  </a:lnTo>
                  <a:lnTo>
                    <a:pt x="295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xmlns="" id="{AAFCB51D-1F6E-4BED-88BD-C349DD8FDF1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8381" y="2351703"/>
              <a:ext cx="468313" cy="544513"/>
            </a:xfrm>
            <a:custGeom>
              <a:avLst/>
              <a:gdLst>
                <a:gd name="T0" fmla="*/ 295 w 295"/>
                <a:gd name="T1" fmla="*/ 343 h 343"/>
                <a:gd name="T2" fmla="*/ 295 w 295"/>
                <a:gd name="T3" fmla="*/ 0 h 343"/>
                <a:gd name="T4" fmla="*/ 0 w 295"/>
                <a:gd name="T5" fmla="*/ 0 h 343"/>
                <a:gd name="T6" fmla="*/ 0 w 295"/>
                <a:gd name="T7" fmla="*/ 343 h 343"/>
                <a:gd name="T8" fmla="*/ 295 w 295"/>
                <a:gd name="T9" fmla="*/ 343 h 343"/>
                <a:gd name="T10" fmla="*/ 295 w 295"/>
                <a:gd name="T11" fmla="*/ 343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5" h="343">
                  <a:moveTo>
                    <a:pt x="295" y="343"/>
                  </a:moveTo>
                  <a:lnTo>
                    <a:pt x="295" y="0"/>
                  </a:lnTo>
                  <a:lnTo>
                    <a:pt x="0" y="0"/>
                  </a:lnTo>
                  <a:lnTo>
                    <a:pt x="0" y="343"/>
                  </a:lnTo>
                  <a:lnTo>
                    <a:pt x="295" y="343"/>
                  </a:lnTo>
                  <a:lnTo>
                    <a:pt x="295" y="343"/>
                  </a:lnTo>
                  <a:close/>
                </a:path>
              </a:pathLst>
            </a:custGeom>
            <a:solidFill>
              <a:srgbClr val="00B0F0"/>
            </a:solidFill>
            <a:ln w="952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xmlns="" id="{0D9B7210-E5FD-4210-9B06-1DB26F8C5D2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8381" y="2896216"/>
              <a:ext cx="468313" cy="1919288"/>
            </a:xfrm>
            <a:custGeom>
              <a:avLst/>
              <a:gdLst>
                <a:gd name="T0" fmla="*/ 295 w 295"/>
                <a:gd name="T1" fmla="*/ 0 h 1209"/>
                <a:gd name="T2" fmla="*/ 0 w 295"/>
                <a:gd name="T3" fmla="*/ 0 h 1209"/>
                <a:gd name="T4" fmla="*/ 0 w 295"/>
                <a:gd name="T5" fmla="*/ 1209 h 1209"/>
                <a:gd name="T6" fmla="*/ 295 w 295"/>
                <a:gd name="T7" fmla="*/ 1209 h 1209"/>
                <a:gd name="T8" fmla="*/ 295 w 295"/>
                <a:gd name="T9" fmla="*/ 0 h 1209"/>
                <a:gd name="T10" fmla="*/ 295 w 295"/>
                <a:gd name="T11" fmla="*/ 0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5" h="1209">
                  <a:moveTo>
                    <a:pt x="295" y="0"/>
                  </a:moveTo>
                  <a:lnTo>
                    <a:pt x="0" y="0"/>
                  </a:lnTo>
                  <a:lnTo>
                    <a:pt x="0" y="1209"/>
                  </a:lnTo>
                  <a:lnTo>
                    <a:pt x="295" y="1209"/>
                  </a:lnTo>
                  <a:lnTo>
                    <a:pt x="295" y="0"/>
                  </a:lnTo>
                  <a:lnTo>
                    <a:pt x="295" y="0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xmlns="" id="{97406023-D2DD-4949-AEF0-0BBA48B5E528}"/>
                </a:ext>
              </a:extLst>
            </p:cNvPr>
            <p:cNvSpPr>
              <a:spLocks/>
            </p:cNvSpPr>
            <p:nvPr/>
          </p:nvSpPr>
          <p:spPr bwMode="auto">
            <a:xfrm>
              <a:off x="2236143" y="2262803"/>
              <a:ext cx="468313" cy="36513"/>
            </a:xfrm>
            <a:custGeom>
              <a:avLst/>
              <a:gdLst>
                <a:gd name="T0" fmla="*/ 295 w 295"/>
                <a:gd name="T1" fmla="*/ 0 h 23"/>
                <a:gd name="T2" fmla="*/ 0 w 295"/>
                <a:gd name="T3" fmla="*/ 0 h 23"/>
                <a:gd name="T4" fmla="*/ 0 w 295"/>
                <a:gd name="T5" fmla="*/ 23 h 23"/>
                <a:gd name="T6" fmla="*/ 295 w 295"/>
                <a:gd name="T7" fmla="*/ 23 h 23"/>
                <a:gd name="T8" fmla="*/ 295 w 295"/>
                <a:gd name="T9" fmla="*/ 0 h 23"/>
                <a:gd name="T10" fmla="*/ 295 w 295"/>
                <a:gd name="T11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5" h="23">
                  <a:moveTo>
                    <a:pt x="295" y="0"/>
                  </a:moveTo>
                  <a:lnTo>
                    <a:pt x="0" y="0"/>
                  </a:lnTo>
                  <a:lnTo>
                    <a:pt x="0" y="23"/>
                  </a:lnTo>
                  <a:lnTo>
                    <a:pt x="295" y="23"/>
                  </a:lnTo>
                  <a:lnTo>
                    <a:pt x="295" y="0"/>
                  </a:lnTo>
                  <a:lnTo>
                    <a:pt x="295" y="0"/>
                  </a:lnTo>
                  <a:close/>
                </a:path>
              </a:pathLst>
            </a:custGeom>
            <a:solidFill>
              <a:srgbClr val="B2BB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xmlns="" id="{E5851823-D661-400D-A48F-D7EF0389D728}"/>
                </a:ext>
              </a:extLst>
            </p:cNvPr>
            <p:cNvSpPr>
              <a:spLocks/>
            </p:cNvSpPr>
            <p:nvPr/>
          </p:nvSpPr>
          <p:spPr bwMode="auto">
            <a:xfrm>
              <a:off x="2236143" y="2299316"/>
              <a:ext cx="468313" cy="319088"/>
            </a:xfrm>
            <a:custGeom>
              <a:avLst/>
              <a:gdLst>
                <a:gd name="T0" fmla="*/ 295 w 295"/>
                <a:gd name="T1" fmla="*/ 201 h 201"/>
                <a:gd name="T2" fmla="*/ 295 w 295"/>
                <a:gd name="T3" fmla="*/ 0 h 201"/>
                <a:gd name="T4" fmla="*/ 0 w 295"/>
                <a:gd name="T5" fmla="*/ 0 h 201"/>
                <a:gd name="T6" fmla="*/ 0 w 295"/>
                <a:gd name="T7" fmla="*/ 201 h 201"/>
                <a:gd name="T8" fmla="*/ 295 w 295"/>
                <a:gd name="T9" fmla="*/ 201 h 201"/>
                <a:gd name="T10" fmla="*/ 295 w 295"/>
                <a:gd name="T11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5" h="201">
                  <a:moveTo>
                    <a:pt x="295" y="201"/>
                  </a:moveTo>
                  <a:lnTo>
                    <a:pt x="295" y="0"/>
                  </a:lnTo>
                  <a:lnTo>
                    <a:pt x="0" y="0"/>
                  </a:lnTo>
                  <a:lnTo>
                    <a:pt x="0" y="201"/>
                  </a:lnTo>
                  <a:lnTo>
                    <a:pt x="295" y="201"/>
                  </a:lnTo>
                  <a:lnTo>
                    <a:pt x="295" y="201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xmlns="" id="{E10719B0-4856-46E9-9EF8-94C6F06DEEB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36143" y="2618403"/>
              <a:ext cx="468313" cy="2197100"/>
            </a:xfrm>
            <a:custGeom>
              <a:avLst/>
              <a:gdLst>
                <a:gd name="T0" fmla="*/ 295 w 295"/>
                <a:gd name="T1" fmla="*/ 0 h 1384"/>
                <a:gd name="T2" fmla="*/ 0 w 295"/>
                <a:gd name="T3" fmla="*/ 0 h 1384"/>
                <a:gd name="T4" fmla="*/ 0 w 295"/>
                <a:gd name="T5" fmla="*/ 1384 h 1384"/>
                <a:gd name="T6" fmla="*/ 295 w 295"/>
                <a:gd name="T7" fmla="*/ 1384 h 1384"/>
                <a:gd name="T8" fmla="*/ 295 w 295"/>
                <a:gd name="T9" fmla="*/ 0 h 1384"/>
                <a:gd name="T10" fmla="*/ 295 w 295"/>
                <a:gd name="T11" fmla="*/ 0 h 1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5" h="1384">
                  <a:moveTo>
                    <a:pt x="295" y="0"/>
                  </a:moveTo>
                  <a:lnTo>
                    <a:pt x="0" y="0"/>
                  </a:lnTo>
                  <a:lnTo>
                    <a:pt x="0" y="1384"/>
                  </a:lnTo>
                  <a:lnTo>
                    <a:pt x="295" y="1384"/>
                  </a:lnTo>
                  <a:lnTo>
                    <a:pt x="295" y="0"/>
                  </a:lnTo>
                  <a:lnTo>
                    <a:pt x="295" y="0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xmlns="" id="{DC0C98BA-1084-429F-9247-89D4F271AC0E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4381" y="2473941"/>
              <a:ext cx="468313" cy="393700"/>
            </a:xfrm>
            <a:custGeom>
              <a:avLst/>
              <a:gdLst>
                <a:gd name="T0" fmla="*/ 295 w 295"/>
                <a:gd name="T1" fmla="*/ 248 h 248"/>
                <a:gd name="T2" fmla="*/ 295 w 295"/>
                <a:gd name="T3" fmla="*/ 0 h 248"/>
                <a:gd name="T4" fmla="*/ 0 w 295"/>
                <a:gd name="T5" fmla="*/ 0 h 248"/>
                <a:gd name="T6" fmla="*/ 0 w 295"/>
                <a:gd name="T7" fmla="*/ 248 h 248"/>
                <a:gd name="T8" fmla="*/ 295 w 295"/>
                <a:gd name="T9" fmla="*/ 248 h 248"/>
                <a:gd name="T10" fmla="*/ 295 w 295"/>
                <a:gd name="T11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5" h="248">
                  <a:moveTo>
                    <a:pt x="295" y="248"/>
                  </a:moveTo>
                  <a:lnTo>
                    <a:pt x="295" y="0"/>
                  </a:lnTo>
                  <a:lnTo>
                    <a:pt x="0" y="0"/>
                  </a:lnTo>
                  <a:lnTo>
                    <a:pt x="0" y="248"/>
                  </a:lnTo>
                  <a:lnTo>
                    <a:pt x="295" y="248"/>
                  </a:lnTo>
                  <a:lnTo>
                    <a:pt x="295" y="248"/>
                  </a:lnTo>
                  <a:close/>
                </a:path>
              </a:pathLst>
            </a:custGeom>
            <a:solidFill>
              <a:srgbClr val="00B0F0"/>
            </a:solidFill>
            <a:ln w="952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xmlns="" id="{E8F61403-8A37-451E-BA10-0C2172F9FF94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4381" y="2867641"/>
              <a:ext cx="468313" cy="1947863"/>
            </a:xfrm>
            <a:custGeom>
              <a:avLst/>
              <a:gdLst>
                <a:gd name="T0" fmla="*/ 295 w 295"/>
                <a:gd name="T1" fmla="*/ 0 h 1227"/>
                <a:gd name="T2" fmla="*/ 0 w 295"/>
                <a:gd name="T3" fmla="*/ 0 h 1227"/>
                <a:gd name="T4" fmla="*/ 0 w 295"/>
                <a:gd name="T5" fmla="*/ 1227 h 1227"/>
                <a:gd name="T6" fmla="*/ 295 w 295"/>
                <a:gd name="T7" fmla="*/ 1227 h 1227"/>
                <a:gd name="T8" fmla="*/ 295 w 295"/>
                <a:gd name="T9" fmla="*/ 0 h 1227"/>
                <a:gd name="T10" fmla="*/ 295 w 295"/>
                <a:gd name="T11" fmla="*/ 0 h 1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5" h="1227">
                  <a:moveTo>
                    <a:pt x="295" y="0"/>
                  </a:moveTo>
                  <a:lnTo>
                    <a:pt x="0" y="0"/>
                  </a:lnTo>
                  <a:lnTo>
                    <a:pt x="0" y="1227"/>
                  </a:lnTo>
                  <a:lnTo>
                    <a:pt x="295" y="1227"/>
                  </a:lnTo>
                  <a:lnTo>
                    <a:pt x="295" y="0"/>
                  </a:lnTo>
                  <a:lnTo>
                    <a:pt x="295" y="0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xmlns="" id="{ECF9EFBA-EAE5-442D-89BB-DBA922D5A50A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4381" y="2273916"/>
              <a:ext cx="468313" cy="42863"/>
            </a:xfrm>
            <a:custGeom>
              <a:avLst/>
              <a:gdLst>
                <a:gd name="T0" fmla="*/ 295 w 295"/>
                <a:gd name="T1" fmla="*/ 0 h 27"/>
                <a:gd name="T2" fmla="*/ 0 w 295"/>
                <a:gd name="T3" fmla="*/ 0 h 27"/>
                <a:gd name="T4" fmla="*/ 0 w 295"/>
                <a:gd name="T5" fmla="*/ 27 h 27"/>
                <a:gd name="T6" fmla="*/ 295 w 295"/>
                <a:gd name="T7" fmla="*/ 27 h 27"/>
                <a:gd name="T8" fmla="*/ 295 w 295"/>
                <a:gd name="T9" fmla="*/ 0 h 27"/>
                <a:gd name="T10" fmla="*/ 295 w 295"/>
                <a:gd name="T11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5" h="27">
                  <a:moveTo>
                    <a:pt x="295" y="0"/>
                  </a:moveTo>
                  <a:lnTo>
                    <a:pt x="0" y="0"/>
                  </a:lnTo>
                  <a:lnTo>
                    <a:pt x="0" y="27"/>
                  </a:lnTo>
                  <a:lnTo>
                    <a:pt x="295" y="27"/>
                  </a:lnTo>
                  <a:lnTo>
                    <a:pt x="295" y="0"/>
                  </a:lnTo>
                  <a:lnTo>
                    <a:pt x="295" y="0"/>
                  </a:ln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xmlns="" id="{8D1E7646-9C5B-4664-9E86-93C433915EC3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4381" y="2316778"/>
              <a:ext cx="468313" cy="57150"/>
            </a:xfrm>
            <a:custGeom>
              <a:avLst/>
              <a:gdLst>
                <a:gd name="T0" fmla="*/ 295 w 295"/>
                <a:gd name="T1" fmla="*/ 36 h 36"/>
                <a:gd name="T2" fmla="*/ 295 w 295"/>
                <a:gd name="T3" fmla="*/ 0 h 36"/>
                <a:gd name="T4" fmla="*/ 0 w 295"/>
                <a:gd name="T5" fmla="*/ 0 h 36"/>
                <a:gd name="T6" fmla="*/ 0 w 295"/>
                <a:gd name="T7" fmla="*/ 36 h 36"/>
                <a:gd name="T8" fmla="*/ 295 w 295"/>
                <a:gd name="T9" fmla="*/ 36 h 36"/>
                <a:gd name="T10" fmla="*/ 295 w 295"/>
                <a:gd name="T11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5" h="36">
                  <a:moveTo>
                    <a:pt x="295" y="36"/>
                  </a:moveTo>
                  <a:lnTo>
                    <a:pt x="295" y="0"/>
                  </a:lnTo>
                  <a:lnTo>
                    <a:pt x="0" y="0"/>
                  </a:lnTo>
                  <a:lnTo>
                    <a:pt x="0" y="36"/>
                  </a:lnTo>
                  <a:lnTo>
                    <a:pt x="295" y="36"/>
                  </a:lnTo>
                  <a:lnTo>
                    <a:pt x="295" y="36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9" name="Freeform 16">
              <a:extLst>
                <a:ext uri="{FF2B5EF4-FFF2-40B4-BE49-F238E27FC236}">
                  <a16:creationId xmlns:a16="http://schemas.microsoft.com/office/drawing/2014/main" xmlns="" id="{0A433D4A-90BE-4B2D-8BD0-9DE986679D38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4381" y="2373928"/>
              <a:ext cx="468313" cy="100013"/>
            </a:xfrm>
            <a:custGeom>
              <a:avLst/>
              <a:gdLst>
                <a:gd name="T0" fmla="*/ 295 w 295"/>
                <a:gd name="T1" fmla="*/ 63 h 63"/>
                <a:gd name="T2" fmla="*/ 295 w 295"/>
                <a:gd name="T3" fmla="*/ 0 h 63"/>
                <a:gd name="T4" fmla="*/ 0 w 295"/>
                <a:gd name="T5" fmla="*/ 0 h 63"/>
                <a:gd name="T6" fmla="*/ 0 w 295"/>
                <a:gd name="T7" fmla="*/ 63 h 63"/>
                <a:gd name="T8" fmla="*/ 295 w 295"/>
                <a:gd name="T9" fmla="*/ 63 h 63"/>
                <a:gd name="T10" fmla="*/ 295 w 295"/>
                <a:gd name="T11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5" h="63">
                  <a:moveTo>
                    <a:pt x="295" y="63"/>
                  </a:moveTo>
                  <a:lnTo>
                    <a:pt x="295" y="0"/>
                  </a:lnTo>
                  <a:lnTo>
                    <a:pt x="0" y="0"/>
                  </a:lnTo>
                  <a:lnTo>
                    <a:pt x="0" y="63"/>
                  </a:lnTo>
                  <a:lnTo>
                    <a:pt x="295" y="63"/>
                  </a:lnTo>
                  <a:lnTo>
                    <a:pt x="295" y="63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55" name="ZoneTexte 54">
              <a:extLst>
                <a:ext uri="{FF2B5EF4-FFF2-40B4-BE49-F238E27FC236}">
                  <a16:creationId xmlns:a16="http://schemas.microsoft.com/office/drawing/2014/main" xmlns="" id="{00197044-715E-498E-BD02-A30ABC51C146}"/>
                </a:ext>
              </a:extLst>
            </p:cNvPr>
            <p:cNvSpPr txBox="1"/>
            <p:nvPr/>
          </p:nvSpPr>
          <p:spPr>
            <a:xfrm>
              <a:off x="468398" y="4684003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>
                  <a:solidFill>
                    <a:srgbClr val="000066"/>
                  </a:solidFill>
                  <a:latin typeface="+mn-lt"/>
                </a:rPr>
                <a:t>0</a:t>
              </a:r>
            </a:p>
          </p:txBody>
        </p:sp>
        <p:sp>
          <p:nvSpPr>
            <p:cNvPr id="56" name="ZoneTexte 55">
              <a:extLst>
                <a:ext uri="{FF2B5EF4-FFF2-40B4-BE49-F238E27FC236}">
                  <a16:creationId xmlns:a16="http://schemas.microsoft.com/office/drawing/2014/main" xmlns="" id="{C7D6464A-2429-4D72-AC6D-CB909DD8694E}"/>
                </a:ext>
              </a:extLst>
            </p:cNvPr>
            <p:cNvSpPr txBox="1"/>
            <p:nvPr/>
          </p:nvSpPr>
          <p:spPr>
            <a:xfrm>
              <a:off x="383440" y="4170566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>
                  <a:solidFill>
                    <a:srgbClr val="000066"/>
                  </a:solidFill>
                  <a:latin typeface="+mn-lt"/>
                </a:rPr>
                <a:t>20</a:t>
              </a:r>
            </a:p>
          </p:txBody>
        </p:sp>
        <p:sp>
          <p:nvSpPr>
            <p:cNvPr id="57" name="ZoneTexte 56">
              <a:extLst>
                <a:ext uri="{FF2B5EF4-FFF2-40B4-BE49-F238E27FC236}">
                  <a16:creationId xmlns:a16="http://schemas.microsoft.com/office/drawing/2014/main" xmlns="" id="{E82559B4-4DA1-4C03-9CFA-3D35ED844CFA}"/>
                </a:ext>
              </a:extLst>
            </p:cNvPr>
            <p:cNvSpPr txBox="1"/>
            <p:nvPr/>
          </p:nvSpPr>
          <p:spPr>
            <a:xfrm>
              <a:off x="383440" y="3657131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>
                  <a:solidFill>
                    <a:srgbClr val="000066"/>
                  </a:solidFill>
                  <a:latin typeface="+mn-lt"/>
                </a:rPr>
                <a:t>40</a:t>
              </a:r>
            </a:p>
          </p:txBody>
        </p:sp>
        <p:sp>
          <p:nvSpPr>
            <p:cNvPr id="58" name="ZoneTexte 57">
              <a:extLst>
                <a:ext uri="{FF2B5EF4-FFF2-40B4-BE49-F238E27FC236}">
                  <a16:creationId xmlns:a16="http://schemas.microsoft.com/office/drawing/2014/main" xmlns="" id="{2AC1E780-43FD-4FF0-B97A-9FDAF7F1314F}"/>
                </a:ext>
              </a:extLst>
            </p:cNvPr>
            <p:cNvSpPr txBox="1"/>
            <p:nvPr/>
          </p:nvSpPr>
          <p:spPr>
            <a:xfrm>
              <a:off x="383440" y="3143696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>
                  <a:solidFill>
                    <a:srgbClr val="000066"/>
                  </a:solidFill>
                  <a:latin typeface="+mn-lt"/>
                </a:rPr>
                <a:t>60</a:t>
              </a:r>
            </a:p>
          </p:txBody>
        </p:sp>
        <p:sp>
          <p:nvSpPr>
            <p:cNvPr id="59" name="ZoneTexte 58">
              <a:extLst>
                <a:ext uri="{FF2B5EF4-FFF2-40B4-BE49-F238E27FC236}">
                  <a16:creationId xmlns:a16="http://schemas.microsoft.com/office/drawing/2014/main" xmlns="" id="{BA494AAF-4A82-4DF5-8124-3B6EF74FF47E}"/>
                </a:ext>
              </a:extLst>
            </p:cNvPr>
            <p:cNvSpPr txBox="1"/>
            <p:nvPr/>
          </p:nvSpPr>
          <p:spPr>
            <a:xfrm>
              <a:off x="383440" y="2630261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>
                  <a:solidFill>
                    <a:srgbClr val="000066"/>
                  </a:solidFill>
                  <a:latin typeface="+mn-lt"/>
                </a:rPr>
                <a:t>80</a:t>
              </a:r>
            </a:p>
          </p:txBody>
        </p:sp>
        <p:sp>
          <p:nvSpPr>
            <p:cNvPr id="60" name="ZoneTexte 59">
              <a:extLst>
                <a:ext uri="{FF2B5EF4-FFF2-40B4-BE49-F238E27FC236}">
                  <a16:creationId xmlns:a16="http://schemas.microsoft.com/office/drawing/2014/main" xmlns="" id="{75C99A02-CBB3-4E9A-A337-2FF71DC5C9D0}"/>
                </a:ext>
              </a:extLst>
            </p:cNvPr>
            <p:cNvSpPr txBox="1"/>
            <p:nvPr/>
          </p:nvSpPr>
          <p:spPr>
            <a:xfrm>
              <a:off x="298480" y="2116826"/>
              <a:ext cx="4395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>
                  <a:solidFill>
                    <a:srgbClr val="000066"/>
                  </a:solidFill>
                  <a:latin typeface="+mn-lt"/>
                </a:rPr>
                <a:t>100</a:t>
              </a:r>
            </a:p>
          </p:txBody>
        </p:sp>
        <p:sp>
          <p:nvSpPr>
            <p:cNvPr id="61" name="ZoneTexte 60">
              <a:extLst>
                <a:ext uri="{FF2B5EF4-FFF2-40B4-BE49-F238E27FC236}">
                  <a16:creationId xmlns:a16="http://schemas.microsoft.com/office/drawing/2014/main" xmlns="" id="{4DCF8F42-DF28-43C4-9829-25C5ACB09F61}"/>
                </a:ext>
              </a:extLst>
            </p:cNvPr>
            <p:cNvSpPr txBox="1"/>
            <p:nvPr/>
          </p:nvSpPr>
          <p:spPr>
            <a:xfrm>
              <a:off x="925924" y="4880591"/>
              <a:ext cx="8304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000066"/>
                  </a:solidFill>
                  <a:latin typeface="+mn-lt"/>
                </a:rPr>
                <a:t>Q4W</a:t>
              </a:r>
              <a:br>
                <a:rPr lang="en-US" sz="1200" b="1" dirty="0">
                  <a:solidFill>
                    <a:srgbClr val="000066"/>
                  </a:solidFill>
                  <a:latin typeface="+mn-lt"/>
                </a:rPr>
              </a:br>
              <a:r>
                <a:rPr lang="en-US" sz="1200" b="1" dirty="0">
                  <a:solidFill>
                    <a:srgbClr val="000066"/>
                  </a:solidFill>
                  <a:latin typeface="+mn-lt"/>
                </a:rPr>
                <a:t>(N = 100)</a:t>
              </a:r>
            </a:p>
          </p:txBody>
        </p:sp>
        <p:sp>
          <p:nvSpPr>
            <p:cNvPr id="62" name="ZoneTexte 61">
              <a:extLst>
                <a:ext uri="{FF2B5EF4-FFF2-40B4-BE49-F238E27FC236}">
                  <a16:creationId xmlns:a16="http://schemas.microsoft.com/office/drawing/2014/main" xmlns="" id="{E35C5E4C-A748-4EF4-AED4-C9BB8FD83906}"/>
                </a:ext>
              </a:extLst>
            </p:cNvPr>
            <p:cNvSpPr txBox="1"/>
            <p:nvPr/>
          </p:nvSpPr>
          <p:spPr>
            <a:xfrm>
              <a:off x="2069992" y="4880591"/>
              <a:ext cx="8304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000066"/>
                  </a:solidFill>
                  <a:latin typeface="+mn-lt"/>
                </a:rPr>
                <a:t>Q8W</a:t>
              </a:r>
              <a:br>
                <a:rPr lang="en-US" sz="1200" b="1" dirty="0">
                  <a:solidFill>
                    <a:srgbClr val="000066"/>
                  </a:solidFill>
                  <a:latin typeface="+mn-lt"/>
                </a:rPr>
              </a:br>
              <a:r>
                <a:rPr lang="en-US" sz="1200" b="1" dirty="0">
                  <a:solidFill>
                    <a:srgbClr val="000066"/>
                  </a:solidFill>
                  <a:latin typeface="+mn-lt"/>
                </a:rPr>
                <a:t>(N = 108)</a:t>
              </a:r>
            </a:p>
          </p:txBody>
        </p:sp>
        <p:sp>
          <p:nvSpPr>
            <p:cNvPr id="63" name="ZoneTexte 62">
              <a:extLst>
                <a:ext uri="{FF2B5EF4-FFF2-40B4-BE49-F238E27FC236}">
                  <a16:creationId xmlns:a16="http://schemas.microsoft.com/office/drawing/2014/main" xmlns="" id="{02F619C2-EA6A-4B95-87C3-0FD8B0FBC58D}"/>
                </a:ext>
              </a:extLst>
            </p:cNvPr>
            <p:cNvSpPr txBox="1"/>
            <p:nvPr/>
          </p:nvSpPr>
          <p:spPr>
            <a:xfrm>
              <a:off x="2935811" y="4891649"/>
              <a:ext cx="172234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000066"/>
                  </a:solidFill>
                  <a:latin typeface="+mn-lt"/>
                </a:rPr>
                <a:t> CAB oral + ABC/3TC</a:t>
              </a:r>
            </a:p>
            <a:p>
              <a:pPr algn="ctr"/>
              <a:r>
                <a:rPr lang="en-US" sz="1200" b="1" dirty="0">
                  <a:solidFill>
                    <a:srgbClr val="000066"/>
                  </a:solidFill>
                  <a:latin typeface="+mn-lt"/>
                </a:rPr>
                <a:t>(N = 46)</a:t>
              </a:r>
            </a:p>
          </p:txBody>
        </p:sp>
        <p:sp>
          <p:nvSpPr>
            <p:cNvPr id="85" name="ZoneTexte 84">
              <a:extLst>
                <a:ext uri="{FF2B5EF4-FFF2-40B4-BE49-F238E27FC236}">
                  <a16:creationId xmlns:a16="http://schemas.microsoft.com/office/drawing/2014/main" xmlns="" id="{A0C7AB2C-1EEC-41DC-868A-76251001F860}"/>
                </a:ext>
              </a:extLst>
            </p:cNvPr>
            <p:cNvSpPr txBox="1"/>
            <p:nvPr/>
          </p:nvSpPr>
          <p:spPr>
            <a:xfrm>
              <a:off x="1144618" y="4537842"/>
              <a:ext cx="3558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0066"/>
                  </a:solidFill>
                  <a:latin typeface="+mn-lt"/>
                </a:rPr>
                <a:t>76</a:t>
              </a:r>
            </a:p>
          </p:txBody>
        </p:sp>
        <p:sp>
          <p:nvSpPr>
            <p:cNvPr id="86" name="ZoneTexte 85">
              <a:extLst>
                <a:ext uri="{FF2B5EF4-FFF2-40B4-BE49-F238E27FC236}">
                  <a16:creationId xmlns:a16="http://schemas.microsoft.com/office/drawing/2014/main" xmlns="" id="{213455B3-685C-4150-AF05-E7A22CD3157B}"/>
                </a:ext>
              </a:extLst>
            </p:cNvPr>
            <p:cNvSpPr txBox="1"/>
            <p:nvPr/>
          </p:nvSpPr>
          <p:spPr>
            <a:xfrm>
              <a:off x="2292380" y="4550669"/>
              <a:ext cx="3558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0066"/>
                  </a:solidFill>
                  <a:latin typeface="+mn-lt"/>
                </a:rPr>
                <a:t>85</a:t>
              </a:r>
            </a:p>
          </p:txBody>
        </p:sp>
        <p:sp>
          <p:nvSpPr>
            <p:cNvPr id="87" name="ZoneTexte 86">
              <a:extLst>
                <a:ext uri="{FF2B5EF4-FFF2-40B4-BE49-F238E27FC236}">
                  <a16:creationId xmlns:a16="http://schemas.microsoft.com/office/drawing/2014/main" xmlns="" id="{730790AE-E6B5-478C-A1D4-E826FAE93C32}"/>
                </a:ext>
              </a:extLst>
            </p:cNvPr>
            <p:cNvSpPr txBox="1"/>
            <p:nvPr/>
          </p:nvSpPr>
          <p:spPr>
            <a:xfrm>
              <a:off x="3451171" y="4550669"/>
              <a:ext cx="3558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0066"/>
                  </a:solidFill>
                  <a:latin typeface="+mn-lt"/>
                </a:rPr>
                <a:t>76</a:t>
              </a:r>
            </a:p>
          </p:txBody>
        </p:sp>
        <p:sp>
          <p:nvSpPr>
            <p:cNvPr id="91" name="ZoneTexte 90">
              <a:extLst>
                <a:ext uri="{FF2B5EF4-FFF2-40B4-BE49-F238E27FC236}">
                  <a16:creationId xmlns:a16="http://schemas.microsoft.com/office/drawing/2014/main" xmlns="" id="{CBFD6720-0E70-475E-B51D-B0BF148D762E}"/>
                </a:ext>
              </a:extLst>
            </p:cNvPr>
            <p:cNvSpPr txBox="1"/>
            <p:nvPr/>
          </p:nvSpPr>
          <p:spPr>
            <a:xfrm>
              <a:off x="1148330" y="2597709"/>
              <a:ext cx="3558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0066"/>
                  </a:solidFill>
                  <a:latin typeface="+mn-lt"/>
                </a:rPr>
                <a:t>21</a:t>
              </a:r>
            </a:p>
          </p:txBody>
        </p:sp>
        <p:sp>
          <p:nvSpPr>
            <p:cNvPr id="92" name="ZoneTexte 91">
              <a:extLst>
                <a:ext uri="{FF2B5EF4-FFF2-40B4-BE49-F238E27FC236}">
                  <a16:creationId xmlns:a16="http://schemas.microsoft.com/office/drawing/2014/main" xmlns="" id="{4F9F2913-D46E-4D37-AF32-E68615F2C301}"/>
                </a:ext>
              </a:extLst>
            </p:cNvPr>
            <p:cNvSpPr txBox="1"/>
            <p:nvPr/>
          </p:nvSpPr>
          <p:spPr>
            <a:xfrm>
              <a:off x="2288687" y="2337847"/>
              <a:ext cx="3558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0066"/>
                  </a:solidFill>
                  <a:latin typeface="+mn-lt"/>
                </a:rPr>
                <a:t>14</a:t>
              </a:r>
            </a:p>
          </p:txBody>
        </p:sp>
        <p:sp>
          <p:nvSpPr>
            <p:cNvPr id="93" name="ZoneTexte 92">
              <a:extLst>
                <a:ext uri="{FF2B5EF4-FFF2-40B4-BE49-F238E27FC236}">
                  <a16:creationId xmlns:a16="http://schemas.microsoft.com/office/drawing/2014/main" xmlns="" id="{DAB3E393-157B-4AE9-92FE-451D1D5AFEC7}"/>
                </a:ext>
              </a:extLst>
            </p:cNvPr>
            <p:cNvSpPr txBox="1"/>
            <p:nvPr/>
          </p:nvSpPr>
          <p:spPr>
            <a:xfrm>
              <a:off x="3445316" y="2549831"/>
              <a:ext cx="3558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0066"/>
                  </a:solidFill>
                  <a:latin typeface="+mn-lt"/>
                </a:rPr>
                <a:t>15</a:t>
              </a:r>
            </a:p>
          </p:txBody>
        </p:sp>
        <p:sp>
          <p:nvSpPr>
            <p:cNvPr id="103" name="ZoneTexte 102">
              <a:extLst>
                <a:ext uri="{FF2B5EF4-FFF2-40B4-BE49-F238E27FC236}">
                  <a16:creationId xmlns:a16="http://schemas.microsoft.com/office/drawing/2014/main" xmlns="" id="{F3D34AE2-EC0A-4F80-9E43-C73E003EB2F2}"/>
                </a:ext>
              </a:extLst>
            </p:cNvPr>
            <p:cNvSpPr txBox="1"/>
            <p:nvPr/>
          </p:nvSpPr>
          <p:spPr>
            <a:xfrm>
              <a:off x="3938077" y="2360283"/>
              <a:ext cx="7271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0066"/>
                  </a:solidFill>
                  <a:latin typeface="+mn-lt"/>
                </a:rPr>
                <a:t>4</a:t>
              </a:r>
            </a:p>
          </p:txBody>
        </p:sp>
        <p:sp>
          <p:nvSpPr>
            <p:cNvPr id="104" name="ZoneTexte 103">
              <a:extLst>
                <a:ext uri="{FF2B5EF4-FFF2-40B4-BE49-F238E27FC236}">
                  <a16:creationId xmlns:a16="http://schemas.microsoft.com/office/drawing/2014/main" xmlns="" id="{25D46543-4EB8-47F3-8CD9-7D6527C586E3}"/>
                </a:ext>
              </a:extLst>
            </p:cNvPr>
            <p:cNvSpPr txBox="1"/>
            <p:nvPr/>
          </p:nvSpPr>
          <p:spPr>
            <a:xfrm>
              <a:off x="3851920" y="2213204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0066"/>
                  </a:solidFill>
                  <a:latin typeface="+mn-lt"/>
                </a:rPr>
                <a:t>2</a:t>
              </a:r>
            </a:p>
          </p:txBody>
        </p:sp>
        <p:sp>
          <p:nvSpPr>
            <p:cNvPr id="105" name="ZoneTexte 104">
              <a:extLst>
                <a:ext uri="{FF2B5EF4-FFF2-40B4-BE49-F238E27FC236}">
                  <a16:creationId xmlns:a16="http://schemas.microsoft.com/office/drawing/2014/main" xmlns="" id="{E662F87F-7C04-4BB4-8B16-C1E85701F62D}"/>
                </a:ext>
              </a:extLst>
            </p:cNvPr>
            <p:cNvSpPr txBox="1"/>
            <p:nvPr/>
          </p:nvSpPr>
          <p:spPr>
            <a:xfrm>
              <a:off x="3851920" y="2060848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0066"/>
                  </a:solidFill>
                  <a:latin typeface="+mn-lt"/>
                </a:rPr>
                <a:t>2</a:t>
              </a:r>
            </a:p>
          </p:txBody>
        </p:sp>
        <p:sp>
          <p:nvSpPr>
            <p:cNvPr id="106" name="ZoneTexte 105">
              <a:extLst>
                <a:ext uri="{FF2B5EF4-FFF2-40B4-BE49-F238E27FC236}">
                  <a16:creationId xmlns:a16="http://schemas.microsoft.com/office/drawing/2014/main" xmlns="" id="{F785E6E3-934C-489E-87D7-8813D1834406}"/>
                </a:ext>
              </a:extLst>
            </p:cNvPr>
            <p:cNvSpPr txBox="1"/>
            <p:nvPr/>
          </p:nvSpPr>
          <p:spPr>
            <a:xfrm>
              <a:off x="2683615" y="2160816"/>
              <a:ext cx="40287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0066"/>
                  </a:solidFill>
                  <a:latin typeface="+mn-lt"/>
                </a:rPr>
                <a:t>&lt; 1</a:t>
              </a:r>
            </a:p>
          </p:txBody>
        </p:sp>
        <p:sp>
          <p:nvSpPr>
            <p:cNvPr id="107" name="ZoneTexte 106">
              <a:extLst>
                <a:ext uri="{FF2B5EF4-FFF2-40B4-BE49-F238E27FC236}">
                  <a16:creationId xmlns:a16="http://schemas.microsoft.com/office/drawing/2014/main" xmlns="" id="{6B27F147-516B-4774-997B-6B6CA1DFFF4D}"/>
                </a:ext>
              </a:extLst>
            </p:cNvPr>
            <p:cNvSpPr txBox="1"/>
            <p:nvPr/>
          </p:nvSpPr>
          <p:spPr>
            <a:xfrm>
              <a:off x="1549422" y="2194627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0066"/>
                  </a:solidFill>
                  <a:latin typeface="+mn-lt"/>
                </a:rPr>
                <a:t>3</a:t>
              </a:r>
            </a:p>
          </p:txBody>
        </p:sp>
        <p:cxnSp>
          <p:nvCxnSpPr>
            <p:cNvPr id="108" name="Connecteur droit avec flèche 107">
              <a:extLst>
                <a:ext uri="{FF2B5EF4-FFF2-40B4-BE49-F238E27FC236}">
                  <a16:creationId xmlns:a16="http://schemas.microsoft.com/office/drawing/2014/main" xmlns="" id="{91553BA4-0C24-454F-B4D1-1790CAB4256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74781" y="5421134"/>
              <a:ext cx="2048886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9" name="ZoneTexte 108">
              <a:extLst>
                <a:ext uri="{FF2B5EF4-FFF2-40B4-BE49-F238E27FC236}">
                  <a16:creationId xmlns:a16="http://schemas.microsoft.com/office/drawing/2014/main" xmlns="" id="{9335433A-8616-492C-981C-9FC8044F6231}"/>
                </a:ext>
              </a:extLst>
            </p:cNvPr>
            <p:cNvSpPr txBox="1"/>
            <p:nvPr/>
          </p:nvSpPr>
          <p:spPr>
            <a:xfrm>
              <a:off x="925924" y="5421134"/>
              <a:ext cx="197449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000066"/>
                  </a:solidFill>
                  <a:latin typeface="+mn-lt"/>
                </a:rPr>
                <a:t> CAB IM LA + RPV LA</a:t>
              </a:r>
            </a:p>
          </p:txBody>
        </p:sp>
        <p:sp>
          <p:nvSpPr>
            <p:cNvPr id="114" name="ZoneTexte 113"/>
            <p:cNvSpPr txBox="1"/>
            <p:nvPr/>
          </p:nvSpPr>
          <p:spPr>
            <a:xfrm>
              <a:off x="555290" y="1938859"/>
              <a:ext cx="34430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>
                  <a:solidFill>
                    <a:srgbClr val="000066"/>
                  </a:solidFill>
                </a:rPr>
                <a:t>%</a:t>
              </a:r>
            </a:p>
          </p:txBody>
        </p:sp>
      </p:grpSp>
      <p:grpSp>
        <p:nvGrpSpPr>
          <p:cNvPr id="3" name="Groupe 2">
            <a:extLst>
              <a:ext uri="{FF2B5EF4-FFF2-40B4-BE49-F238E27FC236}">
                <a16:creationId xmlns:a16="http://schemas.microsoft.com/office/drawing/2014/main" xmlns="" id="{CB58949B-6BD6-4255-B7B4-857241EAD115}"/>
              </a:ext>
            </a:extLst>
          </p:cNvPr>
          <p:cNvGrpSpPr/>
          <p:nvPr/>
        </p:nvGrpSpPr>
        <p:grpSpPr>
          <a:xfrm>
            <a:off x="4732698" y="1927710"/>
            <a:ext cx="4344727" cy="3784323"/>
            <a:chOff x="4732698" y="1927710"/>
            <a:chExt cx="4344727" cy="3784323"/>
          </a:xfrm>
        </p:grpSpPr>
        <p:sp>
          <p:nvSpPr>
            <p:cNvPr id="20" name="Freeform 17">
              <a:extLst>
                <a:ext uri="{FF2B5EF4-FFF2-40B4-BE49-F238E27FC236}">
                  <a16:creationId xmlns:a16="http://schemas.microsoft.com/office/drawing/2014/main" xmlns="" id="{B7F2CE64-E1D6-437D-B01E-DDC28027620D}"/>
                </a:ext>
              </a:extLst>
            </p:cNvPr>
            <p:cNvSpPr>
              <a:spLocks/>
            </p:cNvSpPr>
            <p:nvPr/>
          </p:nvSpPr>
          <p:spPr bwMode="auto">
            <a:xfrm>
              <a:off x="5538911" y="2256453"/>
              <a:ext cx="468313" cy="42863"/>
            </a:xfrm>
            <a:custGeom>
              <a:avLst/>
              <a:gdLst>
                <a:gd name="T0" fmla="*/ 295 w 295"/>
                <a:gd name="T1" fmla="*/ 0 h 27"/>
                <a:gd name="T2" fmla="*/ 0 w 295"/>
                <a:gd name="T3" fmla="*/ 0 h 27"/>
                <a:gd name="T4" fmla="*/ 0 w 295"/>
                <a:gd name="T5" fmla="*/ 27 h 27"/>
                <a:gd name="T6" fmla="*/ 295 w 295"/>
                <a:gd name="T7" fmla="*/ 27 h 27"/>
                <a:gd name="T8" fmla="*/ 295 w 295"/>
                <a:gd name="T9" fmla="*/ 0 h 27"/>
                <a:gd name="T10" fmla="*/ 295 w 295"/>
                <a:gd name="T11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5" h="27">
                  <a:moveTo>
                    <a:pt x="295" y="0"/>
                  </a:moveTo>
                  <a:lnTo>
                    <a:pt x="0" y="0"/>
                  </a:lnTo>
                  <a:lnTo>
                    <a:pt x="0" y="27"/>
                  </a:lnTo>
                  <a:lnTo>
                    <a:pt x="295" y="27"/>
                  </a:lnTo>
                  <a:lnTo>
                    <a:pt x="295" y="0"/>
                  </a:lnTo>
                  <a:lnTo>
                    <a:pt x="295" y="0"/>
                  </a:lnTo>
                  <a:close/>
                </a:path>
              </a:pathLst>
            </a:custGeom>
            <a:solidFill>
              <a:srgbClr val="FAB7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1" name="Freeform 18">
              <a:extLst>
                <a:ext uri="{FF2B5EF4-FFF2-40B4-BE49-F238E27FC236}">
                  <a16:creationId xmlns:a16="http://schemas.microsoft.com/office/drawing/2014/main" xmlns="" id="{B0494012-5F32-4BE8-A495-1428C56ECA7C}"/>
                </a:ext>
              </a:extLst>
            </p:cNvPr>
            <p:cNvSpPr>
              <a:spLocks/>
            </p:cNvSpPr>
            <p:nvPr/>
          </p:nvSpPr>
          <p:spPr bwMode="auto">
            <a:xfrm>
              <a:off x="5538911" y="2301460"/>
              <a:ext cx="468313" cy="265113"/>
            </a:xfrm>
            <a:custGeom>
              <a:avLst/>
              <a:gdLst>
                <a:gd name="T0" fmla="*/ 295 w 295"/>
                <a:gd name="T1" fmla="*/ 167 h 167"/>
                <a:gd name="T2" fmla="*/ 295 w 295"/>
                <a:gd name="T3" fmla="*/ 0 h 167"/>
                <a:gd name="T4" fmla="*/ 0 w 295"/>
                <a:gd name="T5" fmla="*/ 0 h 167"/>
                <a:gd name="T6" fmla="*/ 0 w 295"/>
                <a:gd name="T7" fmla="*/ 167 h 167"/>
                <a:gd name="T8" fmla="*/ 295 w 295"/>
                <a:gd name="T9" fmla="*/ 167 h 167"/>
                <a:gd name="T10" fmla="*/ 295 w 295"/>
                <a:gd name="T11" fmla="*/ 167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5" h="167">
                  <a:moveTo>
                    <a:pt x="295" y="167"/>
                  </a:moveTo>
                  <a:lnTo>
                    <a:pt x="295" y="0"/>
                  </a:lnTo>
                  <a:lnTo>
                    <a:pt x="0" y="0"/>
                  </a:lnTo>
                  <a:lnTo>
                    <a:pt x="0" y="167"/>
                  </a:lnTo>
                  <a:lnTo>
                    <a:pt x="295" y="167"/>
                  </a:lnTo>
                  <a:lnTo>
                    <a:pt x="295" y="167"/>
                  </a:lnTo>
                  <a:close/>
                </a:path>
              </a:pathLst>
            </a:custGeom>
            <a:solidFill>
              <a:srgbClr val="00B0F0"/>
            </a:solidFill>
            <a:ln w="952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2" name="Freeform 19">
              <a:extLst>
                <a:ext uri="{FF2B5EF4-FFF2-40B4-BE49-F238E27FC236}">
                  <a16:creationId xmlns:a16="http://schemas.microsoft.com/office/drawing/2014/main" xmlns="" id="{DA310839-097D-4149-9741-9EF9C600550C}"/>
                </a:ext>
              </a:extLst>
            </p:cNvPr>
            <p:cNvSpPr>
              <a:spLocks/>
            </p:cNvSpPr>
            <p:nvPr/>
          </p:nvSpPr>
          <p:spPr bwMode="auto">
            <a:xfrm>
              <a:off x="5538911" y="2564428"/>
              <a:ext cx="468313" cy="2251075"/>
            </a:xfrm>
            <a:custGeom>
              <a:avLst/>
              <a:gdLst>
                <a:gd name="T0" fmla="*/ 295 w 295"/>
                <a:gd name="T1" fmla="*/ 0 h 1418"/>
                <a:gd name="T2" fmla="*/ 0 w 295"/>
                <a:gd name="T3" fmla="*/ 0 h 1418"/>
                <a:gd name="T4" fmla="*/ 0 w 295"/>
                <a:gd name="T5" fmla="*/ 1418 h 1418"/>
                <a:gd name="T6" fmla="*/ 295 w 295"/>
                <a:gd name="T7" fmla="*/ 1418 h 1418"/>
                <a:gd name="T8" fmla="*/ 295 w 295"/>
                <a:gd name="T9" fmla="*/ 0 h 1418"/>
                <a:gd name="T10" fmla="*/ 295 w 295"/>
                <a:gd name="T11" fmla="*/ 0 h 1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5" h="1418">
                  <a:moveTo>
                    <a:pt x="295" y="0"/>
                  </a:moveTo>
                  <a:lnTo>
                    <a:pt x="0" y="0"/>
                  </a:lnTo>
                  <a:lnTo>
                    <a:pt x="0" y="1418"/>
                  </a:lnTo>
                  <a:lnTo>
                    <a:pt x="295" y="1418"/>
                  </a:lnTo>
                  <a:lnTo>
                    <a:pt x="295" y="0"/>
                  </a:lnTo>
                  <a:lnTo>
                    <a:pt x="295" y="0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3" name="Freeform 20">
              <a:extLst>
                <a:ext uri="{FF2B5EF4-FFF2-40B4-BE49-F238E27FC236}">
                  <a16:creationId xmlns:a16="http://schemas.microsoft.com/office/drawing/2014/main" xmlns="" id="{5901B9A7-0BE5-440D-80A7-E2C9C9E67176}"/>
                </a:ext>
              </a:extLst>
            </p:cNvPr>
            <p:cNvSpPr>
              <a:spLocks/>
            </p:cNvSpPr>
            <p:nvPr/>
          </p:nvSpPr>
          <p:spPr bwMode="auto">
            <a:xfrm>
              <a:off x="6686673" y="2268328"/>
              <a:ext cx="468313" cy="39688"/>
            </a:xfrm>
            <a:custGeom>
              <a:avLst/>
              <a:gdLst>
                <a:gd name="T0" fmla="*/ 295 w 295"/>
                <a:gd name="T1" fmla="*/ 0 h 25"/>
                <a:gd name="T2" fmla="*/ 0 w 295"/>
                <a:gd name="T3" fmla="*/ 0 h 25"/>
                <a:gd name="T4" fmla="*/ 0 w 295"/>
                <a:gd name="T5" fmla="*/ 25 h 25"/>
                <a:gd name="T6" fmla="*/ 295 w 295"/>
                <a:gd name="T7" fmla="*/ 25 h 25"/>
                <a:gd name="T8" fmla="*/ 295 w 295"/>
                <a:gd name="T9" fmla="*/ 0 h 25"/>
                <a:gd name="T10" fmla="*/ 295 w 295"/>
                <a:gd name="T1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5" h="25">
                  <a:moveTo>
                    <a:pt x="295" y="0"/>
                  </a:moveTo>
                  <a:lnTo>
                    <a:pt x="0" y="0"/>
                  </a:lnTo>
                  <a:lnTo>
                    <a:pt x="0" y="25"/>
                  </a:lnTo>
                  <a:lnTo>
                    <a:pt x="295" y="25"/>
                  </a:lnTo>
                  <a:lnTo>
                    <a:pt x="295" y="0"/>
                  </a:lnTo>
                  <a:lnTo>
                    <a:pt x="295" y="0"/>
                  </a:lnTo>
                  <a:close/>
                </a:path>
              </a:pathLst>
            </a:custGeom>
            <a:solidFill>
              <a:srgbClr val="FAB7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4" name="Freeform 21">
              <a:extLst>
                <a:ext uri="{FF2B5EF4-FFF2-40B4-BE49-F238E27FC236}">
                  <a16:creationId xmlns:a16="http://schemas.microsoft.com/office/drawing/2014/main" xmlns="" id="{910C4321-C5F4-4F82-B4A2-FB286242C4EF}"/>
                </a:ext>
              </a:extLst>
            </p:cNvPr>
            <p:cNvSpPr>
              <a:spLocks/>
            </p:cNvSpPr>
            <p:nvPr/>
          </p:nvSpPr>
          <p:spPr bwMode="auto">
            <a:xfrm>
              <a:off x="6688018" y="2318752"/>
              <a:ext cx="468313" cy="238125"/>
            </a:xfrm>
            <a:custGeom>
              <a:avLst/>
              <a:gdLst>
                <a:gd name="T0" fmla="*/ 295 w 295"/>
                <a:gd name="T1" fmla="*/ 150 h 150"/>
                <a:gd name="T2" fmla="*/ 295 w 295"/>
                <a:gd name="T3" fmla="*/ 0 h 150"/>
                <a:gd name="T4" fmla="*/ 0 w 295"/>
                <a:gd name="T5" fmla="*/ 0 h 150"/>
                <a:gd name="T6" fmla="*/ 0 w 295"/>
                <a:gd name="T7" fmla="*/ 150 h 150"/>
                <a:gd name="T8" fmla="*/ 295 w 295"/>
                <a:gd name="T9" fmla="*/ 150 h 150"/>
                <a:gd name="T10" fmla="*/ 295 w 295"/>
                <a:gd name="T11" fmla="*/ 15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5" h="150">
                  <a:moveTo>
                    <a:pt x="295" y="150"/>
                  </a:moveTo>
                  <a:lnTo>
                    <a:pt x="295" y="0"/>
                  </a:lnTo>
                  <a:lnTo>
                    <a:pt x="0" y="0"/>
                  </a:lnTo>
                  <a:lnTo>
                    <a:pt x="0" y="150"/>
                  </a:lnTo>
                  <a:lnTo>
                    <a:pt x="295" y="150"/>
                  </a:lnTo>
                  <a:lnTo>
                    <a:pt x="295" y="150"/>
                  </a:lnTo>
                  <a:close/>
                </a:path>
              </a:pathLst>
            </a:custGeom>
            <a:solidFill>
              <a:srgbClr val="00B0F0"/>
            </a:solidFill>
            <a:ln w="952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5" name="Freeform 22">
              <a:extLst>
                <a:ext uri="{FF2B5EF4-FFF2-40B4-BE49-F238E27FC236}">
                  <a16:creationId xmlns:a16="http://schemas.microsoft.com/office/drawing/2014/main" xmlns="" id="{0D47874E-A62C-47E8-B1C0-3E5DEA608D8A}"/>
                </a:ext>
              </a:extLst>
            </p:cNvPr>
            <p:cNvSpPr>
              <a:spLocks/>
            </p:cNvSpPr>
            <p:nvPr/>
          </p:nvSpPr>
          <p:spPr bwMode="auto">
            <a:xfrm>
              <a:off x="6686673" y="2534266"/>
              <a:ext cx="468313" cy="2281238"/>
            </a:xfrm>
            <a:custGeom>
              <a:avLst/>
              <a:gdLst>
                <a:gd name="T0" fmla="*/ 295 w 295"/>
                <a:gd name="T1" fmla="*/ 0 h 1437"/>
                <a:gd name="T2" fmla="*/ 0 w 295"/>
                <a:gd name="T3" fmla="*/ 0 h 1437"/>
                <a:gd name="T4" fmla="*/ 0 w 295"/>
                <a:gd name="T5" fmla="*/ 1437 h 1437"/>
                <a:gd name="T6" fmla="*/ 295 w 295"/>
                <a:gd name="T7" fmla="*/ 1437 h 1437"/>
                <a:gd name="T8" fmla="*/ 295 w 295"/>
                <a:gd name="T9" fmla="*/ 0 h 1437"/>
                <a:gd name="T10" fmla="*/ 295 w 295"/>
                <a:gd name="T11" fmla="*/ 0 h 1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5" h="1437">
                  <a:moveTo>
                    <a:pt x="295" y="0"/>
                  </a:moveTo>
                  <a:lnTo>
                    <a:pt x="0" y="0"/>
                  </a:lnTo>
                  <a:lnTo>
                    <a:pt x="0" y="1437"/>
                  </a:lnTo>
                  <a:lnTo>
                    <a:pt x="295" y="1437"/>
                  </a:lnTo>
                  <a:lnTo>
                    <a:pt x="295" y="0"/>
                  </a:lnTo>
                  <a:lnTo>
                    <a:pt x="295" y="0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6" name="Freeform 23">
              <a:extLst>
                <a:ext uri="{FF2B5EF4-FFF2-40B4-BE49-F238E27FC236}">
                  <a16:creationId xmlns:a16="http://schemas.microsoft.com/office/drawing/2014/main" xmlns="" id="{10C56FB8-0BFF-4A9E-87BD-30E03F7A0C8A}"/>
                </a:ext>
              </a:extLst>
            </p:cNvPr>
            <p:cNvSpPr>
              <a:spLocks/>
            </p:cNvSpPr>
            <p:nvPr/>
          </p:nvSpPr>
          <p:spPr bwMode="auto">
            <a:xfrm>
              <a:off x="7824911" y="2256453"/>
              <a:ext cx="468313" cy="60325"/>
            </a:xfrm>
            <a:custGeom>
              <a:avLst/>
              <a:gdLst>
                <a:gd name="T0" fmla="*/ 295 w 295"/>
                <a:gd name="T1" fmla="*/ 0 h 38"/>
                <a:gd name="T2" fmla="*/ 0 w 295"/>
                <a:gd name="T3" fmla="*/ 0 h 38"/>
                <a:gd name="T4" fmla="*/ 0 w 295"/>
                <a:gd name="T5" fmla="*/ 38 h 38"/>
                <a:gd name="T6" fmla="*/ 295 w 295"/>
                <a:gd name="T7" fmla="*/ 38 h 38"/>
                <a:gd name="T8" fmla="*/ 295 w 295"/>
                <a:gd name="T9" fmla="*/ 0 h 38"/>
                <a:gd name="T10" fmla="*/ 295 w 295"/>
                <a:gd name="T11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5" h="38">
                  <a:moveTo>
                    <a:pt x="295" y="0"/>
                  </a:moveTo>
                  <a:lnTo>
                    <a:pt x="0" y="0"/>
                  </a:lnTo>
                  <a:lnTo>
                    <a:pt x="0" y="38"/>
                  </a:lnTo>
                  <a:lnTo>
                    <a:pt x="295" y="38"/>
                  </a:lnTo>
                  <a:lnTo>
                    <a:pt x="295" y="0"/>
                  </a:lnTo>
                  <a:lnTo>
                    <a:pt x="295" y="0"/>
                  </a:ln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7" name="Freeform 24">
              <a:extLst>
                <a:ext uri="{FF2B5EF4-FFF2-40B4-BE49-F238E27FC236}">
                  <a16:creationId xmlns:a16="http://schemas.microsoft.com/office/drawing/2014/main" xmlns="" id="{19485292-FF03-44CD-A593-352C7C57A099}"/>
                </a:ext>
              </a:extLst>
            </p:cNvPr>
            <p:cNvSpPr>
              <a:spLocks/>
            </p:cNvSpPr>
            <p:nvPr/>
          </p:nvSpPr>
          <p:spPr bwMode="auto">
            <a:xfrm>
              <a:off x="7824911" y="2316778"/>
              <a:ext cx="468313" cy="100013"/>
            </a:xfrm>
            <a:custGeom>
              <a:avLst/>
              <a:gdLst>
                <a:gd name="T0" fmla="*/ 295 w 295"/>
                <a:gd name="T1" fmla="*/ 63 h 63"/>
                <a:gd name="T2" fmla="*/ 295 w 295"/>
                <a:gd name="T3" fmla="*/ 0 h 63"/>
                <a:gd name="T4" fmla="*/ 0 w 295"/>
                <a:gd name="T5" fmla="*/ 0 h 63"/>
                <a:gd name="T6" fmla="*/ 0 w 295"/>
                <a:gd name="T7" fmla="*/ 63 h 63"/>
                <a:gd name="T8" fmla="*/ 295 w 295"/>
                <a:gd name="T9" fmla="*/ 63 h 63"/>
                <a:gd name="T10" fmla="*/ 295 w 295"/>
                <a:gd name="T11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5" h="63">
                  <a:moveTo>
                    <a:pt x="295" y="63"/>
                  </a:moveTo>
                  <a:lnTo>
                    <a:pt x="295" y="0"/>
                  </a:lnTo>
                  <a:lnTo>
                    <a:pt x="0" y="0"/>
                  </a:lnTo>
                  <a:lnTo>
                    <a:pt x="0" y="63"/>
                  </a:lnTo>
                  <a:lnTo>
                    <a:pt x="295" y="63"/>
                  </a:lnTo>
                  <a:lnTo>
                    <a:pt x="295" y="63"/>
                  </a:lnTo>
                  <a:close/>
                </a:path>
              </a:pathLst>
            </a:custGeom>
            <a:solidFill>
              <a:srgbClr val="CC33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8" name="Freeform 25">
              <a:extLst>
                <a:ext uri="{FF2B5EF4-FFF2-40B4-BE49-F238E27FC236}">
                  <a16:creationId xmlns:a16="http://schemas.microsoft.com/office/drawing/2014/main" xmlns="" id="{B55ECC3D-A604-4635-A336-6005E011C380}"/>
                </a:ext>
              </a:extLst>
            </p:cNvPr>
            <p:cNvSpPr>
              <a:spLocks/>
            </p:cNvSpPr>
            <p:nvPr/>
          </p:nvSpPr>
          <p:spPr bwMode="auto">
            <a:xfrm>
              <a:off x="7824911" y="2416791"/>
              <a:ext cx="468313" cy="179388"/>
            </a:xfrm>
            <a:custGeom>
              <a:avLst/>
              <a:gdLst>
                <a:gd name="T0" fmla="*/ 295 w 295"/>
                <a:gd name="T1" fmla="*/ 113 h 113"/>
                <a:gd name="T2" fmla="*/ 295 w 295"/>
                <a:gd name="T3" fmla="*/ 0 h 113"/>
                <a:gd name="T4" fmla="*/ 0 w 295"/>
                <a:gd name="T5" fmla="*/ 0 h 113"/>
                <a:gd name="T6" fmla="*/ 0 w 295"/>
                <a:gd name="T7" fmla="*/ 113 h 113"/>
                <a:gd name="T8" fmla="*/ 295 w 295"/>
                <a:gd name="T9" fmla="*/ 113 h 113"/>
                <a:gd name="T10" fmla="*/ 295 w 295"/>
                <a:gd name="T11" fmla="*/ 113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5" h="113">
                  <a:moveTo>
                    <a:pt x="295" y="113"/>
                  </a:moveTo>
                  <a:lnTo>
                    <a:pt x="295" y="0"/>
                  </a:lnTo>
                  <a:lnTo>
                    <a:pt x="0" y="0"/>
                  </a:lnTo>
                  <a:lnTo>
                    <a:pt x="0" y="113"/>
                  </a:lnTo>
                  <a:lnTo>
                    <a:pt x="295" y="113"/>
                  </a:lnTo>
                  <a:lnTo>
                    <a:pt x="295" y="113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9" name="Freeform 27">
              <a:extLst>
                <a:ext uri="{FF2B5EF4-FFF2-40B4-BE49-F238E27FC236}">
                  <a16:creationId xmlns:a16="http://schemas.microsoft.com/office/drawing/2014/main" xmlns="" id="{09D82791-260A-42AD-A988-164B0BEEF88D}"/>
                </a:ext>
              </a:extLst>
            </p:cNvPr>
            <p:cNvSpPr>
              <a:spLocks/>
            </p:cNvSpPr>
            <p:nvPr/>
          </p:nvSpPr>
          <p:spPr bwMode="auto">
            <a:xfrm>
              <a:off x="7824911" y="2824778"/>
              <a:ext cx="468313" cy="904875"/>
            </a:xfrm>
            <a:custGeom>
              <a:avLst/>
              <a:gdLst>
                <a:gd name="T0" fmla="*/ 0 w 295"/>
                <a:gd name="T1" fmla="*/ 570 h 570"/>
                <a:gd name="T2" fmla="*/ 295 w 295"/>
                <a:gd name="T3" fmla="*/ 570 h 570"/>
                <a:gd name="T4" fmla="*/ 295 w 295"/>
                <a:gd name="T5" fmla="*/ 0 h 570"/>
                <a:gd name="T6" fmla="*/ 0 w 295"/>
                <a:gd name="T7" fmla="*/ 0 h 570"/>
                <a:gd name="T8" fmla="*/ 0 w 295"/>
                <a:gd name="T9" fmla="*/ 570 h 570"/>
                <a:gd name="T10" fmla="*/ 0 w 295"/>
                <a:gd name="T11" fmla="*/ 570 h 5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5" h="570">
                  <a:moveTo>
                    <a:pt x="0" y="570"/>
                  </a:moveTo>
                  <a:lnTo>
                    <a:pt x="295" y="570"/>
                  </a:lnTo>
                  <a:lnTo>
                    <a:pt x="295" y="0"/>
                  </a:lnTo>
                  <a:lnTo>
                    <a:pt x="0" y="0"/>
                  </a:lnTo>
                  <a:lnTo>
                    <a:pt x="0" y="570"/>
                  </a:lnTo>
                  <a:lnTo>
                    <a:pt x="0" y="570"/>
                  </a:lnTo>
                  <a:close/>
                </a:path>
              </a:pathLst>
            </a:custGeom>
            <a:solidFill>
              <a:srgbClr val="00B0F0"/>
            </a:solidFill>
            <a:ln w="952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30" name="Freeform 28">
              <a:extLst>
                <a:ext uri="{FF2B5EF4-FFF2-40B4-BE49-F238E27FC236}">
                  <a16:creationId xmlns:a16="http://schemas.microsoft.com/office/drawing/2014/main" xmlns="" id="{1DFC1AF9-F327-40BC-83D1-62A89153CBA1}"/>
                </a:ext>
              </a:extLst>
            </p:cNvPr>
            <p:cNvSpPr>
              <a:spLocks/>
            </p:cNvSpPr>
            <p:nvPr/>
          </p:nvSpPr>
          <p:spPr bwMode="auto">
            <a:xfrm>
              <a:off x="7824911" y="3729653"/>
              <a:ext cx="468313" cy="1085850"/>
            </a:xfrm>
            <a:custGeom>
              <a:avLst/>
              <a:gdLst>
                <a:gd name="T0" fmla="*/ 295 w 295"/>
                <a:gd name="T1" fmla="*/ 0 h 684"/>
                <a:gd name="T2" fmla="*/ 0 w 295"/>
                <a:gd name="T3" fmla="*/ 0 h 684"/>
                <a:gd name="T4" fmla="*/ 0 w 295"/>
                <a:gd name="T5" fmla="*/ 684 h 684"/>
                <a:gd name="T6" fmla="*/ 295 w 295"/>
                <a:gd name="T7" fmla="*/ 684 h 684"/>
                <a:gd name="T8" fmla="*/ 295 w 295"/>
                <a:gd name="T9" fmla="*/ 0 h 684"/>
                <a:gd name="T10" fmla="*/ 295 w 295"/>
                <a:gd name="T11" fmla="*/ 0 h 6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5" h="684">
                  <a:moveTo>
                    <a:pt x="295" y="0"/>
                  </a:moveTo>
                  <a:lnTo>
                    <a:pt x="0" y="0"/>
                  </a:lnTo>
                  <a:lnTo>
                    <a:pt x="0" y="684"/>
                  </a:lnTo>
                  <a:lnTo>
                    <a:pt x="295" y="684"/>
                  </a:lnTo>
                  <a:lnTo>
                    <a:pt x="295" y="0"/>
                  </a:lnTo>
                  <a:lnTo>
                    <a:pt x="295" y="0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31" name="Freeform 37">
              <a:extLst>
                <a:ext uri="{FF2B5EF4-FFF2-40B4-BE49-F238E27FC236}">
                  <a16:creationId xmlns:a16="http://schemas.microsoft.com/office/drawing/2014/main" xmlns="" id="{A819882F-5B21-4679-ADAC-122A34AD4856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2836" y="2240578"/>
              <a:ext cx="3457575" cy="2574925"/>
            </a:xfrm>
            <a:custGeom>
              <a:avLst/>
              <a:gdLst>
                <a:gd name="T0" fmla="*/ 0 w 2178"/>
                <a:gd name="T1" fmla="*/ 0 h 1622"/>
                <a:gd name="T2" fmla="*/ 0 w 2178"/>
                <a:gd name="T3" fmla="*/ 1622 h 1622"/>
                <a:gd name="T4" fmla="*/ 2178 w 2178"/>
                <a:gd name="T5" fmla="*/ 1622 h 16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78" h="1622">
                  <a:moveTo>
                    <a:pt x="0" y="0"/>
                  </a:moveTo>
                  <a:lnTo>
                    <a:pt x="0" y="1622"/>
                  </a:lnTo>
                  <a:lnTo>
                    <a:pt x="2178" y="1622"/>
                  </a:lnTo>
                </a:path>
              </a:pathLst>
            </a:custGeom>
            <a:noFill/>
            <a:ln w="7938" cap="rnd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32" name="Line 38">
              <a:extLst>
                <a:ext uri="{FF2B5EF4-FFF2-40B4-BE49-F238E27FC236}">
                  <a16:creationId xmlns:a16="http://schemas.microsoft.com/office/drawing/2014/main" xmlns="" id="{DA80AE3C-DF0E-4F62-85C2-0EA9E91E683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92836" y="4815503"/>
              <a:ext cx="0" cy="65088"/>
            </a:xfrm>
            <a:prstGeom prst="line">
              <a:avLst/>
            </a:prstGeom>
            <a:noFill/>
            <a:ln w="7938" cap="rnd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33" name="Line 40">
              <a:extLst>
                <a:ext uri="{FF2B5EF4-FFF2-40B4-BE49-F238E27FC236}">
                  <a16:creationId xmlns:a16="http://schemas.microsoft.com/office/drawing/2014/main" xmlns="" id="{72205BF8-B7C8-4845-BD83-61D132B031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34098" y="2251691"/>
              <a:ext cx="58738" cy="0"/>
            </a:xfrm>
            <a:prstGeom prst="line">
              <a:avLst/>
            </a:prstGeom>
            <a:noFill/>
            <a:ln w="7938" cap="rnd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34" name="Freeform 41">
              <a:extLst>
                <a:ext uri="{FF2B5EF4-FFF2-40B4-BE49-F238E27FC236}">
                  <a16:creationId xmlns:a16="http://schemas.microsoft.com/office/drawing/2014/main" xmlns="" id="{C3F86D78-532E-4C87-85B4-0ED89E74ACD3}"/>
                </a:ext>
              </a:extLst>
            </p:cNvPr>
            <p:cNvSpPr>
              <a:spLocks/>
            </p:cNvSpPr>
            <p:nvPr/>
          </p:nvSpPr>
          <p:spPr bwMode="auto">
            <a:xfrm>
              <a:off x="5538911" y="2256453"/>
              <a:ext cx="468313" cy="42863"/>
            </a:xfrm>
            <a:custGeom>
              <a:avLst/>
              <a:gdLst>
                <a:gd name="T0" fmla="*/ 295 w 295"/>
                <a:gd name="T1" fmla="*/ 27 h 27"/>
                <a:gd name="T2" fmla="*/ 295 w 295"/>
                <a:gd name="T3" fmla="*/ 0 h 27"/>
                <a:gd name="T4" fmla="*/ 0 w 295"/>
                <a:gd name="T5" fmla="*/ 0 h 27"/>
                <a:gd name="T6" fmla="*/ 0 w 295"/>
                <a:gd name="T7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5" h="27">
                  <a:moveTo>
                    <a:pt x="295" y="27"/>
                  </a:moveTo>
                  <a:lnTo>
                    <a:pt x="295" y="0"/>
                  </a:lnTo>
                  <a:lnTo>
                    <a:pt x="0" y="0"/>
                  </a:lnTo>
                  <a:lnTo>
                    <a:pt x="0" y="27"/>
                  </a:lnTo>
                </a:path>
              </a:pathLst>
            </a:custGeom>
            <a:solidFill>
              <a:srgbClr val="00B050"/>
            </a:solidFill>
            <a:ln w="7938" cap="rnd">
              <a:noFill/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35" name="Freeform 42">
              <a:extLst>
                <a:ext uri="{FF2B5EF4-FFF2-40B4-BE49-F238E27FC236}">
                  <a16:creationId xmlns:a16="http://schemas.microsoft.com/office/drawing/2014/main" xmlns="" id="{69FAAF3D-05DD-4AE1-9EC1-DB4A82AAAB78}"/>
                </a:ext>
              </a:extLst>
            </p:cNvPr>
            <p:cNvSpPr>
              <a:spLocks/>
            </p:cNvSpPr>
            <p:nvPr/>
          </p:nvSpPr>
          <p:spPr bwMode="auto">
            <a:xfrm>
              <a:off x="6686673" y="2268328"/>
              <a:ext cx="468313" cy="39688"/>
            </a:xfrm>
            <a:custGeom>
              <a:avLst/>
              <a:gdLst>
                <a:gd name="T0" fmla="*/ 295 w 295"/>
                <a:gd name="T1" fmla="*/ 25 h 25"/>
                <a:gd name="T2" fmla="*/ 295 w 295"/>
                <a:gd name="T3" fmla="*/ 0 h 25"/>
                <a:gd name="T4" fmla="*/ 0 w 295"/>
                <a:gd name="T5" fmla="*/ 0 h 25"/>
                <a:gd name="T6" fmla="*/ 0 w 295"/>
                <a:gd name="T7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5" h="25">
                  <a:moveTo>
                    <a:pt x="295" y="25"/>
                  </a:moveTo>
                  <a:lnTo>
                    <a:pt x="295" y="0"/>
                  </a:lnTo>
                  <a:lnTo>
                    <a:pt x="0" y="0"/>
                  </a:lnTo>
                  <a:lnTo>
                    <a:pt x="0" y="25"/>
                  </a:lnTo>
                </a:path>
              </a:pathLst>
            </a:custGeom>
            <a:solidFill>
              <a:srgbClr val="00B050"/>
            </a:solidFill>
            <a:ln w="7938" cap="rnd">
              <a:noFill/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36" name="Line 49">
              <a:extLst>
                <a:ext uri="{FF2B5EF4-FFF2-40B4-BE49-F238E27FC236}">
                  <a16:creationId xmlns:a16="http://schemas.microsoft.com/office/drawing/2014/main" xmlns="" id="{FFF926D6-FD56-4FC1-92E4-DCDA004F4C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34098" y="2764453"/>
              <a:ext cx="58738" cy="0"/>
            </a:xfrm>
            <a:prstGeom prst="line">
              <a:avLst/>
            </a:prstGeom>
            <a:noFill/>
            <a:ln w="7938" cap="rnd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37" name="Line 50">
              <a:extLst>
                <a:ext uri="{FF2B5EF4-FFF2-40B4-BE49-F238E27FC236}">
                  <a16:creationId xmlns:a16="http://schemas.microsoft.com/office/drawing/2014/main" xmlns="" id="{92F0D1BA-07F9-4F2D-A44D-C86A73CAFC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34098" y="3277216"/>
              <a:ext cx="58738" cy="0"/>
            </a:xfrm>
            <a:prstGeom prst="line">
              <a:avLst/>
            </a:prstGeom>
            <a:noFill/>
            <a:ln w="7938" cap="rnd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38" name="Line 53">
              <a:extLst>
                <a:ext uri="{FF2B5EF4-FFF2-40B4-BE49-F238E27FC236}">
                  <a16:creationId xmlns:a16="http://schemas.microsoft.com/office/drawing/2014/main" xmlns="" id="{3A5F83D7-4B18-42B4-9FAF-DB7BFA7620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34098" y="3789978"/>
              <a:ext cx="58738" cy="0"/>
            </a:xfrm>
            <a:prstGeom prst="line">
              <a:avLst/>
            </a:prstGeom>
            <a:noFill/>
            <a:ln w="7938" cap="rnd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39" name="Line 54">
              <a:extLst>
                <a:ext uri="{FF2B5EF4-FFF2-40B4-BE49-F238E27FC236}">
                  <a16:creationId xmlns:a16="http://schemas.microsoft.com/office/drawing/2014/main" xmlns="" id="{5C768B03-2C0A-475D-AC3D-F013F4AFAE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34098" y="4302741"/>
              <a:ext cx="58738" cy="0"/>
            </a:xfrm>
            <a:prstGeom prst="line">
              <a:avLst/>
            </a:prstGeom>
            <a:noFill/>
            <a:ln w="7938" cap="rnd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40" name="Line 55">
              <a:extLst>
                <a:ext uri="{FF2B5EF4-FFF2-40B4-BE49-F238E27FC236}">
                  <a16:creationId xmlns:a16="http://schemas.microsoft.com/office/drawing/2014/main" xmlns="" id="{A3885E36-2BCA-49F2-8BF1-C5EB5F8927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34098" y="4815503"/>
              <a:ext cx="58738" cy="0"/>
            </a:xfrm>
            <a:prstGeom prst="line">
              <a:avLst/>
            </a:prstGeom>
            <a:noFill/>
            <a:ln w="7938" cap="rnd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41" name="Line 62">
              <a:extLst>
                <a:ext uri="{FF2B5EF4-FFF2-40B4-BE49-F238E27FC236}">
                  <a16:creationId xmlns:a16="http://schemas.microsoft.com/office/drawing/2014/main" xmlns="" id="{E2DD9F11-FB2D-483C-BFBA-2B9FA369A5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824911" y="2316778"/>
              <a:ext cx="0" cy="100013"/>
            </a:xfrm>
            <a:prstGeom prst="line">
              <a:avLst/>
            </a:prstGeom>
            <a:noFill/>
            <a:ln w="7938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75" name="ZoneTexte 74">
              <a:extLst>
                <a:ext uri="{FF2B5EF4-FFF2-40B4-BE49-F238E27FC236}">
                  <a16:creationId xmlns:a16="http://schemas.microsoft.com/office/drawing/2014/main" xmlns="" id="{77D11B43-8BA2-4353-B652-74369876DD75}"/>
                </a:ext>
              </a:extLst>
            </p:cNvPr>
            <p:cNvSpPr txBox="1"/>
            <p:nvPr/>
          </p:nvSpPr>
          <p:spPr>
            <a:xfrm>
              <a:off x="5370890" y="4880591"/>
              <a:ext cx="8304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000066"/>
                  </a:solidFill>
                  <a:latin typeface="+mn-lt"/>
                </a:rPr>
                <a:t>Q4W</a:t>
              </a:r>
              <a:br>
                <a:rPr lang="en-US" sz="1200" b="1" dirty="0">
                  <a:solidFill>
                    <a:srgbClr val="000066"/>
                  </a:solidFill>
                  <a:latin typeface="+mn-lt"/>
                </a:rPr>
              </a:br>
              <a:r>
                <a:rPr lang="en-US" sz="1200" b="1" dirty="0">
                  <a:solidFill>
                    <a:srgbClr val="000066"/>
                  </a:solidFill>
                  <a:latin typeface="+mn-lt"/>
                </a:rPr>
                <a:t>(N = 100)</a:t>
              </a:r>
            </a:p>
          </p:txBody>
        </p:sp>
        <p:sp>
          <p:nvSpPr>
            <p:cNvPr id="76" name="ZoneTexte 75">
              <a:extLst>
                <a:ext uri="{FF2B5EF4-FFF2-40B4-BE49-F238E27FC236}">
                  <a16:creationId xmlns:a16="http://schemas.microsoft.com/office/drawing/2014/main" xmlns="" id="{F4BDC1AC-58D3-425D-91F6-387733F12B89}"/>
                </a:ext>
              </a:extLst>
            </p:cNvPr>
            <p:cNvSpPr txBox="1"/>
            <p:nvPr/>
          </p:nvSpPr>
          <p:spPr>
            <a:xfrm>
              <a:off x="6514958" y="4880591"/>
              <a:ext cx="8304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000066"/>
                  </a:solidFill>
                  <a:latin typeface="+mn-lt"/>
                </a:rPr>
                <a:t>Q8W</a:t>
              </a:r>
              <a:br>
                <a:rPr lang="en-US" sz="1200" b="1" dirty="0">
                  <a:solidFill>
                    <a:srgbClr val="000066"/>
                  </a:solidFill>
                  <a:latin typeface="+mn-lt"/>
                </a:rPr>
              </a:br>
              <a:r>
                <a:rPr lang="en-US" sz="1200" b="1" dirty="0">
                  <a:solidFill>
                    <a:srgbClr val="000066"/>
                  </a:solidFill>
                  <a:latin typeface="+mn-lt"/>
                </a:rPr>
                <a:t>(N = 108)</a:t>
              </a:r>
            </a:p>
          </p:txBody>
        </p:sp>
        <p:sp>
          <p:nvSpPr>
            <p:cNvPr id="77" name="ZoneTexte 76">
              <a:extLst>
                <a:ext uri="{FF2B5EF4-FFF2-40B4-BE49-F238E27FC236}">
                  <a16:creationId xmlns:a16="http://schemas.microsoft.com/office/drawing/2014/main" xmlns="" id="{B99600E1-8788-4669-8E3B-0E5C1ED9D08F}"/>
                </a:ext>
              </a:extLst>
            </p:cNvPr>
            <p:cNvSpPr txBox="1"/>
            <p:nvPr/>
          </p:nvSpPr>
          <p:spPr>
            <a:xfrm>
              <a:off x="7355079" y="4880591"/>
              <a:ext cx="172234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000066"/>
                  </a:solidFill>
                </a:rPr>
                <a:t> CAB oral + ABC/3TC</a:t>
              </a:r>
            </a:p>
            <a:p>
              <a:pPr algn="ctr"/>
              <a:r>
                <a:rPr lang="en-US" sz="1200" b="1" dirty="0">
                  <a:solidFill>
                    <a:srgbClr val="000066"/>
                  </a:solidFill>
                  <a:latin typeface="+mn-lt"/>
                </a:rPr>
                <a:t>(N = 46)</a:t>
              </a:r>
            </a:p>
          </p:txBody>
        </p:sp>
        <p:sp>
          <p:nvSpPr>
            <p:cNvPr id="78" name="ZoneTexte 77">
              <a:extLst>
                <a:ext uri="{FF2B5EF4-FFF2-40B4-BE49-F238E27FC236}">
                  <a16:creationId xmlns:a16="http://schemas.microsoft.com/office/drawing/2014/main" xmlns="" id="{B7452539-D4B4-4553-A37B-5DF4919A1C26}"/>
                </a:ext>
              </a:extLst>
            </p:cNvPr>
            <p:cNvSpPr txBox="1"/>
            <p:nvPr/>
          </p:nvSpPr>
          <p:spPr>
            <a:xfrm>
              <a:off x="4902616" y="4684003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>
                  <a:solidFill>
                    <a:srgbClr val="000066"/>
                  </a:solidFill>
                  <a:latin typeface="+mn-lt"/>
                </a:rPr>
                <a:t>0</a:t>
              </a:r>
            </a:p>
          </p:txBody>
        </p:sp>
        <p:sp>
          <p:nvSpPr>
            <p:cNvPr id="79" name="ZoneTexte 78">
              <a:extLst>
                <a:ext uri="{FF2B5EF4-FFF2-40B4-BE49-F238E27FC236}">
                  <a16:creationId xmlns:a16="http://schemas.microsoft.com/office/drawing/2014/main" xmlns="" id="{F638BF1B-9ABC-429A-87DB-1539F5CA262D}"/>
                </a:ext>
              </a:extLst>
            </p:cNvPr>
            <p:cNvSpPr txBox="1"/>
            <p:nvPr/>
          </p:nvSpPr>
          <p:spPr>
            <a:xfrm>
              <a:off x="4817658" y="4170566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>
                  <a:solidFill>
                    <a:srgbClr val="000066"/>
                  </a:solidFill>
                  <a:latin typeface="+mn-lt"/>
                </a:rPr>
                <a:t>20</a:t>
              </a:r>
            </a:p>
          </p:txBody>
        </p:sp>
        <p:sp>
          <p:nvSpPr>
            <p:cNvPr id="80" name="ZoneTexte 79">
              <a:extLst>
                <a:ext uri="{FF2B5EF4-FFF2-40B4-BE49-F238E27FC236}">
                  <a16:creationId xmlns:a16="http://schemas.microsoft.com/office/drawing/2014/main" xmlns="" id="{EC1A45A3-9B26-44BE-BD2A-276674A2B53C}"/>
                </a:ext>
              </a:extLst>
            </p:cNvPr>
            <p:cNvSpPr txBox="1"/>
            <p:nvPr/>
          </p:nvSpPr>
          <p:spPr>
            <a:xfrm>
              <a:off x="4817658" y="3657131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>
                  <a:solidFill>
                    <a:srgbClr val="000066"/>
                  </a:solidFill>
                  <a:latin typeface="+mn-lt"/>
                </a:rPr>
                <a:t>40</a:t>
              </a:r>
            </a:p>
          </p:txBody>
        </p:sp>
        <p:sp>
          <p:nvSpPr>
            <p:cNvPr id="81" name="ZoneTexte 80">
              <a:extLst>
                <a:ext uri="{FF2B5EF4-FFF2-40B4-BE49-F238E27FC236}">
                  <a16:creationId xmlns:a16="http://schemas.microsoft.com/office/drawing/2014/main" xmlns="" id="{04C25AF8-D232-485E-B2C7-AD43185AA19B}"/>
                </a:ext>
              </a:extLst>
            </p:cNvPr>
            <p:cNvSpPr txBox="1"/>
            <p:nvPr/>
          </p:nvSpPr>
          <p:spPr>
            <a:xfrm>
              <a:off x="4817658" y="3143696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>
                  <a:solidFill>
                    <a:srgbClr val="000066"/>
                  </a:solidFill>
                  <a:latin typeface="+mn-lt"/>
                </a:rPr>
                <a:t>60</a:t>
              </a:r>
            </a:p>
          </p:txBody>
        </p:sp>
        <p:sp>
          <p:nvSpPr>
            <p:cNvPr id="82" name="ZoneTexte 81">
              <a:extLst>
                <a:ext uri="{FF2B5EF4-FFF2-40B4-BE49-F238E27FC236}">
                  <a16:creationId xmlns:a16="http://schemas.microsoft.com/office/drawing/2014/main" xmlns="" id="{43C19944-F6D7-48C8-8ECF-2D83D22A50BC}"/>
                </a:ext>
              </a:extLst>
            </p:cNvPr>
            <p:cNvSpPr txBox="1"/>
            <p:nvPr/>
          </p:nvSpPr>
          <p:spPr>
            <a:xfrm>
              <a:off x="4817658" y="2630261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>
                  <a:solidFill>
                    <a:srgbClr val="000066"/>
                  </a:solidFill>
                  <a:latin typeface="+mn-lt"/>
                </a:rPr>
                <a:t>80</a:t>
              </a:r>
            </a:p>
          </p:txBody>
        </p:sp>
        <p:sp>
          <p:nvSpPr>
            <p:cNvPr id="83" name="ZoneTexte 82">
              <a:extLst>
                <a:ext uri="{FF2B5EF4-FFF2-40B4-BE49-F238E27FC236}">
                  <a16:creationId xmlns:a16="http://schemas.microsoft.com/office/drawing/2014/main" xmlns="" id="{996221C5-B351-47D0-B16D-554D32633BD2}"/>
                </a:ext>
              </a:extLst>
            </p:cNvPr>
            <p:cNvSpPr txBox="1"/>
            <p:nvPr/>
          </p:nvSpPr>
          <p:spPr>
            <a:xfrm>
              <a:off x="4732698" y="2116826"/>
              <a:ext cx="4395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>
                  <a:solidFill>
                    <a:srgbClr val="000066"/>
                  </a:solidFill>
                  <a:latin typeface="+mn-lt"/>
                </a:rPr>
                <a:t>100</a:t>
              </a:r>
            </a:p>
          </p:txBody>
        </p:sp>
        <p:sp>
          <p:nvSpPr>
            <p:cNvPr id="88" name="ZoneTexte 87">
              <a:extLst>
                <a:ext uri="{FF2B5EF4-FFF2-40B4-BE49-F238E27FC236}">
                  <a16:creationId xmlns:a16="http://schemas.microsoft.com/office/drawing/2014/main" xmlns="" id="{94FBF499-7A19-4304-ADA5-272AC736074C}"/>
                </a:ext>
              </a:extLst>
            </p:cNvPr>
            <p:cNvSpPr txBox="1"/>
            <p:nvPr/>
          </p:nvSpPr>
          <p:spPr>
            <a:xfrm>
              <a:off x="5608871" y="4550669"/>
              <a:ext cx="3558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0066"/>
                  </a:solidFill>
                  <a:latin typeface="+mn-lt"/>
                </a:rPr>
                <a:t>88</a:t>
              </a:r>
            </a:p>
          </p:txBody>
        </p:sp>
        <p:sp>
          <p:nvSpPr>
            <p:cNvPr id="89" name="ZoneTexte 88">
              <a:extLst>
                <a:ext uri="{FF2B5EF4-FFF2-40B4-BE49-F238E27FC236}">
                  <a16:creationId xmlns:a16="http://schemas.microsoft.com/office/drawing/2014/main" xmlns="" id="{C179A0F7-869F-4BD1-A827-18566F0AAFFA}"/>
                </a:ext>
              </a:extLst>
            </p:cNvPr>
            <p:cNvSpPr txBox="1"/>
            <p:nvPr/>
          </p:nvSpPr>
          <p:spPr>
            <a:xfrm>
              <a:off x="6733259" y="4550669"/>
              <a:ext cx="3558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0066"/>
                  </a:solidFill>
                  <a:latin typeface="+mn-lt"/>
                </a:rPr>
                <a:t>89</a:t>
              </a:r>
            </a:p>
          </p:txBody>
        </p:sp>
        <p:sp>
          <p:nvSpPr>
            <p:cNvPr id="90" name="ZoneTexte 89">
              <a:extLst>
                <a:ext uri="{FF2B5EF4-FFF2-40B4-BE49-F238E27FC236}">
                  <a16:creationId xmlns:a16="http://schemas.microsoft.com/office/drawing/2014/main" xmlns="" id="{0B6E4288-4670-46EF-BD88-4F239C28DBC0}"/>
                </a:ext>
              </a:extLst>
            </p:cNvPr>
            <p:cNvSpPr txBox="1"/>
            <p:nvPr/>
          </p:nvSpPr>
          <p:spPr>
            <a:xfrm>
              <a:off x="7900333" y="4550669"/>
              <a:ext cx="3558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0066"/>
                  </a:solidFill>
                  <a:latin typeface="+mn-lt"/>
                </a:rPr>
                <a:t>43</a:t>
              </a:r>
            </a:p>
          </p:txBody>
        </p:sp>
        <p:sp>
          <p:nvSpPr>
            <p:cNvPr id="94" name="ZoneTexte 93">
              <a:extLst>
                <a:ext uri="{FF2B5EF4-FFF2-40B4-BE49-F238E27FC236}">
                  <a16:creationId xmlns:a16="http://schemas.microsoft.com/office/drawing/2014/main" xmlns="" id="{34C67BD1-F38F-4653-B28D-6579E17949DA}"/>
                </a:ext>
              </a:extLst>
            </p:cNvPr>
            <p:cNvSpPr txBox="1"/>
            <p:nvPr/>
          </p:nvSpPr>
          <p:spPr>
            <a:xfrm>
              <a:off x="5616572" y="2891335"/>
              <a:ext cx="34441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0066"/>
                  </a:solidFill>
                  <a:latin typeface="+mn-lt"/>
                </a:rPr>
                <a:t>11</a:t>
              </a:r>
            </a:p>
          </p:txBody>
        </p:sp>
        <p:sp>
          <p:nvSpPr>
            <p:cNvPr id="95" name="ZoneTexte 94">
              <a:extLst>
                <a:ext uri="{FF2B5EF4-FFF2-40B4-BE49-F238E27FC236}">
                  <a16:creationId xmlns:a16="http://schemas.microsoft.com/office/drawing/2014/main" xmlns="" id="{CF4A6CF5-D179-47CD-AE19-FDF8F87A01E9}"/>
                </a:ext>
              </a:extLst>
            </p:cNvPr>
            <p:cNvSpPr txBox="1"/>
            <p:nvPr/>
          </p:nvSpPr>
          <p:spPr>
            <a:xfrm>
              <a:off x="6748347" y="2312016"/>
              <a:ext cx="3558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0066"/>
                  </a:solidFill>
                  <a:latin typeface="+mn-lt"/>
                </a:rPr>
                <a:t>10</a:t>
              </a:r>
            </a:p>
          </p:txBody>
        </p:sp>
        <p:sp>
          <p:nvSpPr>
            <p:cNvPr id="96" name="ZoneTexte 95">
              <a:extLst>
                <a:ext uri="{FF2B5EF4-FFF2-40B4-BE49-F238E27FC236}">
                  <a16:creationId xmlns:a16="http://schemas.microsoft.com/office/drawing/2014/main" xmlns="" id="{48C3164C-6CD7-4EC9-AD6B-AA1BDE1CD68C}"/>
                </a:ext>
              </a:extLst>
            </p:cNvPr>
            <p:cNvSpPr txBox="1"/>
            <p:nvPr/>
          </p:nvSpPr>
          <p:spPr>
            <a:xfrm>
              <a:off x="7863859" y="3403968"/>
              <a:ext cx="3558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0066"/>
                  </a:solidFill>
                  <a:latin typeface="+mn-lt"/>
                </a:rPr>
                <a:t>35</a:t>
              </a:r>
            </a:p>
          </p:txBody>
        </p:sp>
        <p:sp>
          <p:nvSpPr>
            <p:cNvPr id="97" name="ZoneTexte 96">
              <a:extLst>
                <a:ext uri="{FF2B5EF4-FFF2-40B4-BE49-F238E27FC236}">
                  <a16:creationId xmlns:a16="http://schemas.microsoft.com/office/drawing/2014/main" xmlns="" id="{37418C14-0C1E-496B-8A6A-2238F9340DEB}"/>
                </a:ext>
              </a:extLst>
            </p:cNvPr>
            <p:cNvSpPr txBox="1"/>
            <p:nvPr/>
          </p:nvSpPr>
          <p:spPr>
            <a:xfrm>
              <a:off x="7832832" y="2574642"/>
              <a:ext cx="460392" cy="276999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0066"/>
                  </a:solidFill>
                  <a:latin typeface="+mn-lt"/>
                </a:rPr>
                <a:t>9</a:t>
              </a:r>
            </a:p>
          </p:txBody>
        </p:sp>
        <p:sp>
          <p:nvSpPr>
            <p:cNvPr id="98" name="ZoneTexte 97">
              <a:extLst>
                <a:ext uri="{FF2B5EF4-FFF2-40B4-BE49-F238E27FC236}">
                  <a16:creationId xmlns:a16="http://schemas.microsoft.com/office/drawing/2014/main" xmlns="" id="{7E5E3C64-30AE-47A6-9757-EC06548D8773}"/>
                </a:ext>
              </a:extLst>
            </p:cNvPr>
            <p:cNvSpPr txBox="1"/>
            <p:nvPr/>
          </p:nvSpPr>
          <p:spPr>
            <a:xfrm>
              <a:off x="7920054" y="2360282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0066"/>
                  </a:solidFill>
                  <a:latin typeface="+mn-lt"/>
                </a:rPr>
                <a:t>7</a:t>
              </a:r>
            </a:p>
          </p:txBody>
        </p:sp>
        <p:sp>
          <p:nvSpPr>
            <p:cNvPr id="99" name="ZoneTexte 98">
              <a:extLst>
                <a:ext uri="{FF2B5EF4-FFF2-40B4-BE49-F238E27FC236}">
                  <a16:creationId xmlns:a16="http://schemas.microsoft.com/office/drawing/2014/main" xmlns="" id="{2449B594-4972-40F7-AD39-20BF6BA24CC4}"/>
                </a:ext>
              </a:extLst>
            </p:cNvPr>
            <p:cNvSpPr txBox="1"/>
            <p:nvPr/>
          </p:nvSpPr>
          <p:spPr>
            <a:xfrm>
              <a:off x="8334197" y="2246636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0066"/>
                  </a:solidFill>
                  <a:latin typeface="+mn-lt"/>
                </a:rPr>
                <a:t>4</a:t>
              </a:r>
            </a:p>
          </p:txBody>
        </p:sp>
        <p:sp>
          <p:nvSpPr>
            <p:cNvPr id="100" name="ZoneTexte 99">
              <a:extLst>
                <a:ext uri="{FF2B5EF4-FFF2-40B4-BE49-F238E27FC236}">
                  <a16:creationId xmlns:a16="http://schemas.microsoft.com/office/drawing/2014/main" xmlns="" id="{87D14DCC-3756-4CBF-9349-4BA1D232B45D}"/>
                </a:ext>
              </a:extLst>
            </p:cNvPr>
            <p:cNvSpPr txBox="1"/>
            <p:nvPr/>
          </p:nvSpPr>
          <p:spPr>
            <a:xfrm>
              <a:off x="8334197" y="2087074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0066"/>
                  </a:solidFill>
                  <a:latin typeface="+mn-lt"/>
                </a:rPr>
                <a:t>2</a:t>
              </a:r>
            </a:p>
          </p:txBody>
        </p:sp>
        <p:sp>
          <p:nvSpPr>
            <p:cNvPr id="101" name="ZoneTexte 100">
              <a:extLst>
                <a:ext uri="{FF2B5EF4-FFF2-40B4-BE49-F238E27FC236}">
                  <a16:creationId xmlns:a16="http://schemas.microsoft.com/office/drawing/2014/main" xmlns="" id="{91C600D9-B105-4EBE-AD05-BD2F31159730}"/>
                </a:ext>
              </a:extLst>
            </p:cNvPr>
            <p:cNvSpPr txBox="1"/>
            <p:nvPr/>
          </p:nvSpPr>
          <p:spPr>
            <a:xfrm>
              <a:off x="7159159" y="2139550"/>
              <a:ext cx="40287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0066"/>
                  </a:solidFill>
                  <a:latin typeface="+mn-lt"/>
                </a:rPr>
                <a:t>&lt; 1</a:t>
              </a:r>
            </a:p>
          </p:txBody>
        </p:sp>
        <p:sp>
          <p:nvSpPr>
            <p:cNvPr id="102" name="ZoneTexte 101">
              <a:extLst>
                <a:ext uri="{FF2B5EF4-FFF2-40B4-BE49-F238E27FC236}">
                  <a16:creationId xmlns:a16="http://schemas.microsoft.com/office/drawing/2014/main" xmlns="" id="{54916A44-D50A-4832-836A-695BCB5F875C}"/>
                </a:ext>
              </a:extLst>
            </p:cNvPr>
            <p:cNvSpPr txBox="1"/>
            <p:nvPr/>
          </p:nvSpPr>
          <p:spPr>
            <a:xfrm>
              <a:off x="5940152" y="2143889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0066"/>
                  </a:solidFill>
                  <a:latin typeface="+mn-lt"/>
                </a:rPr>
                <a:t>1</a:t>
              </a:r>
            </a:p>
          </p:txBody>
        </p:sp>
        <p:cxnSp>
          <p:nvCxnSpPr>
            <p:cNvPr id="110" name="Connecteur droit avec flèche 109">
              <a:extLst>
                <a:ext uri="{FF2B5EF4-FFF2-40B4-BE49-F238E27FC236}">
                  <a16:creationId xmlns:a16="http://schemas.microsoft.com/office/drawing/2014/main" xmlns="" id="{877A9AF4-5D9F-4D5D-8D60-468C923E723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266526" y="5421134"/>
              <a:ext cx="2048886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3" name="ZoneTexte 112">
              <a:extLst>
                <a:ext uri="{FF2B5EF4-FFF2-40B4-BE49-F238E27FC236}">
                  <a16:creationId xmlns:a16="http://schemas.microsoft.com/office/drawing/2014/main" xmlns="" id="{9335433A-8616-492C-981C-9FC8044F6231}"/>
                </a:ext>
              </a:extLst>
            </p:cNvPr>
            <p:cNvSpPr txBox="1"/>
            <p:nvPr/>
          </p:nvSpPr>
          <p:spPr>
            <a:xfrm>
              <a:off x="5340918" y="5435034"/>
              <a:ext cx="197449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000066"/>
                  </a:solidFill>
                  <a:latin typeface="+mn-lt"/>
                </a:rPr>
                <a:t> CAB IM LA + RPV LA</a:t>
              </a:r>
            </a:p>
          </p:txBody>
        </p:sp>
        <p:sp>
          <p:nvSpPr>
            <p:cNvPr id="115" name="ZoneTexte 114"/>
            <p:cNvSpPr txBox="1"/>
            <p:nvPr/>
          </p:nvSpPr>
          <p:spPr>
            <a:xfrm>
              <a:off x="5000091" y="1927710"/>
              <a:ext cx="34430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>
                  <a:solidFill>
                    <a:srgbClr val="000066"/>
                  </a:solidFill>
                </a:rPr>
                <a:t>%</a:t>
              </a:r>
            </a:p>
          </p:txBody>
        </p:sp>
      </p:grpSp>
      <p:sp>
        <p:nvSpPr>
          <p:cNvPr id="116" name="Rectangle 2">
            <a:extLst>
              <a:ext uri="{FF2B5EF4-FFF2-40B4-BE49-F238E27FC236}">
                <a16:creationId xmlns:a16="http://schemas.microsoft.com/office/drawing/2014/main" xmlns="" id="{1C15F937-C4DC-4A30-82DA-CC69FC15AE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86278" cy="1106488"/>
          </a:xfrm>
        </p:spPr>
        <p:txBody>
          <a:bodyPr/>
          <a:lstStyle/>
          <a:p>
            <a:r>
              <a:rPr lang="es-ES" sz="2600" dirty="0"/>
              <a:t>Estudio LATTE-2: cambio a </a:t>
            </a:r>
            <a:r>
              <a:rPr lang="es-ES" sz="2600" dirty="0" err="1"/>
              <a:t>cabotegravir</a:t>
            </a:r>
            <a:r>
              <a:rPr lang="es-ES" sz="2600" dirty="0"/>
              <a:t> LA + </a:t>
            </a:r>
            <a:r>
              <a:rPr lang="es-ES" sz="2600" dirty="0" err="1"/>
              <a:t>rilpivirina</a:t>
            </a:r>
            <a:r>
              <a:rPr lang="es-ES" sz="2600" dirty="0"/>
              <a:t> LA IM</a:t>
            </a:r>
          </a:p>
        </p:txBody>
      </p:sp>
    </p:spTree>
    <p:extLst>
      <p:ext uri="{BB962C8B-B14F-4D97-AF65-F5344CB8AC3E}">
        <p14:creationId xmlns:p14="http://schemas.microsoft.com/office/powerpoint/2010/main" val="26515522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ce réservé du contenu 2"/>
          <p:cNvSpPr>
            <a:spLocks noGrp="1"/>
          </p:cNvSpPr>
          <p:nvPr>
            <p:ph idx="1"/>
          </p:nvPr>
        </p:nvSpPr>
        <p:spPr>
          <a:xfrm>
            <a:off x="50800" y="1221506"/>
            <a:ext cx="9024938" cy="5303838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s-ES" altLang="fr-FR" sz="2800" b="1" dirty="0">
                <a:latin typeface="Calibri" panose="020F0502020204030204" pitchFamily="34" charset="0"/>
                <a:ea typeface="ＭＳ Ｐゴシック" charset="-128"/>
              </a:rPr>
              <a:t>Conclusiones</a:t>
            </a:r>
            <a:endParaRPr lang="es-ES" altLang="fr-FR" sz="2400" b="1" dirty="0">
              <a:latin typeface="Calibri" panose="020F0502020204030204" pitchFamily="34" charset="0"/>
              <a:ea typeface="ＭＳ Ｐゴシック" charset="-128"/>
            </a:endParaRPr>
          </a:p>
          <a:p>
            <a:pPr lvl="1">
              <a:spcBef>
                <a:spcPct val="0"/>
              </a:spcBef>
            </a:pPr>
            <a:r>
              <a:rPr lang="es-ES" altLang="fr-FR" sz="2000" dirty="0">
                <a:ea typeface="ＭＳ Ｐゴシック" charset="-128"/>
              </a:rPr>
              <a:t>Los resultados del estudio LATTE-2 demostraron la capacidad de CAB IM + RPV LA de mantener CV &lt; 50 c/</a:t>
            </a:r>
            <a:r>
              <a:rPr lang="es-ES" altLang="fr-FR" sz="2000" dirty="0" err="1">
                <a:ea typeface="ＭＳ Ｐゴシック" charset="-128"/>
              </a:rPr>
              <a:t>mL</a:t>
            </a:r>
            <a:r>
              <a:rPr lang="es-ES" altLang="fr-FR" sz="2000" dirty="0">
                <a:ea typeface="ＭＳ Ｐゴシック" charset="-128"/>
              </a:rPr>
              <a:t> en dosis cada 4 u 8 semanas</a:t>
            </a:r>
          </a:p>
          <a:p>
            <a:pPr lvl="1">
              <a:spcBef>
                <a:spcPct val="0"/>
              </a:spcBef>
            </a:pPr>
            <a:r>
              <a:rPr lang="es-ES" altLang="fr-FR" sz="2000" dirty="0">
                <a:ea typeface="ＭＳ Ｐゴシック" charset="-128"/>
              </a:rPr>
              <a:t>3 pacientes cumplieron el criterio de fallo virológico definido por el protocolo durante el mantenimiento</a:t>
            </a:r>
          </a:p>
          <a:p>
            <a:pPr lvl="2">
              <a:spcBef>
                <a:spcPct val="0"/>
              </a:spcBef>
            </a:pPr>
            <a:r>
              <a:rPr lang="es-ES" altLang="fr-FR" sz="1800" dirty="0">
                <a:ea typeface="ＭＳ Ｐゴシック" charset="-128"/>
              </a:rPr>
              <a:t>Q8S (N = 2),  CAB oral (N = 1) ; un paciente Q8W con emergencia de resistencia a RPV y CAB, y un sujeto Q8S con emergencia de una mutación menor a INSTI</a:t>
            </a:r>
          </a:p>
          <a:p>
            <a:pPr lvl="1">
              <a:spcBef>
                <a:spcPct val="0"/>
              </a:spcBef>
            </a:pPr>
            <a:r>
              <a:rPr lang="es-ES" altLang="fr-FR" sz="2000" dirty="0">
                <a:ea typeface="ＭＳ Ｐゴシック" charset="-128"/>
              </a:rPr>
              <a:t>Tolerancia a la inyección</a:t>
            </a:r>
          </a:p>
          <a:p>
            <a:pPr lvl="2">
              <a:spcBef>
                <a:spcPct val="0"/>
              </a:spcBef>
            </a:pPr>
            <a:r>
              <a:rPr lang="es-ES" altLang="fr-FR" sz="1800" dirty="0">
                <a:ea typeface="ＭＳ Ｐゴシック" charset="-128"/>
              </a:rPr>
              <a:t>La mayoría de las reacciones en el sitio de inyección (ISR) fueron dolor grado </a:t>
            </a:r>
            <a:r>
              <a:rPr lang="en-US" altLang="fr-FR" sz="1800" dirty="0">
                <a:ea typeface="ＭＳ Ｐゴシック" charset="-128"/>
              </a:rPr>
              <a:t>1-2,</a:t>
            </a:r>
            <a:r>
              <a:rPr lang="es-ES" altLang="fr-FR" sz="1800" dirty="0">
                <a:ea typeface="ＭＳ Ｐゴシック" charset="-128"/>
              </a:rPr>
              <a:t> con una duración (mediana) de 3 días</a:t>
            </a:r>
          </a:p>
          <a:p>
            <a:pPr lvl="2">
              <a:spcBef>
                <a:spcPct val="0"/>
              </a:spcBef>
            </a:pPr>
            <a:r>
              <a:rPr lang="es-ES" altLang="fr-FR" sz="1800" dirty="0">
                <a:ea typeface="ＭＳ Ｐゴシック" charset="-128"/>
              </a:rPr>
              <a:t>Pocos sujetos tuvieron una ISR que lleve a la discontinuación, con mayor frecuencia en el grupo Q4S </a:t>
            </a:r>
          </a:p>
          <a:p>
            <a:pPr lvl="2">
              <a:spcBef>
                <a:spcPct val="0"/>
              </a:spcBef>
            </a:pPr>
            <a:r>
              <a:rPr lang="es-ES" altLang="fr-FR" sz="1800" dirty="0">
                <a:ea typeface="ＭＳ Ｐゴシック" charset="-128"/>
              </a:rPr>
              <a:t>Alta satisfacción global</a:t>
            </a:r>
            <a:endParaRPr lang="es-ES" altLang="fr-FR" sz="2000" dirty="0">
              <a:ea typeface="ＭＳ Ｐゴシック" charset="-128"/>
            </a:endParaRPr>
          </a:p>
          <a:p>
            <a:pPr lvl="1">
              <a:spcBef>
                <a:spcPct val="0"/>
              </a:spcBef>
            </a:pPr>
            <a:r>
              <a:rPr lang="es-ES" altLang="fr-FR" sz="2000" dirty="0">
                <a:ea typeface="ＭＳ Ｐゴシック" charset="-128"/>
              </a:rPr>
              <a:t>Selección de la dosis</a:t>
            </a:r>
          </a:p>
          <a:p>
            <a:pPr lvl="2">
              <a:spcBef>
                <a:spcPct val="0"/>
              </a:spcBef>
            </a:pPr>
            <a:r>
              <a:rPr lang="es-ES" altLang="fr-FR" sz="1800" dirty="0">
                <a:ea typeface="ＭＳ Ｐゴシック" charset="-128"/>
              </a:rPr>
              <a:t>Dosis Q4S: menores tasas de falta de respuesta virológica con similar seguridad que Q8S</a:t>
            </a:r>
          </a:p>
          <a:p>
            <a:pPr lvl="2">
              <a:spcBef>
                <a:spcPct val="0"/>
              </a:spcBef>
            </a:pPr>
            <a:r>
              <a:rPr lang="es-ES" altLang="fr-FR" sz="1800" dirty="0">
                <a:ea typeface="ＭＳ Ｐゴシック" charset="-128"/>
              </a:rPr>
              <a:t>La dosis Q4S fue seleccionada para los estudios </a:t>
            </a:r>
            <a:r>
              <a:rPr lang="es-ES" altLang="fr-FR" sz="1800" dirty="0" err="1">
                <a:ea typeface="ＭＳ Ｐゴシック" charset="-128"/>
              </a:rPr>
              <a:t>pivotales</a:t>
            </a:r>
            <a:r>
              <a:rPr lang="es-ES" altLang="fr-FR" sz="1800" dirty="0">
                <a:ea typeface="ＭＳ Ｐゴシック" charset="-128"/>
              </a:rPr>
              <a:t> de fase III </a:t>
            </a:r>
          </a:p>
        </p:txBody>
      </p:sp>
      <p:sp>
        <p:nvSpPr>
          <p:cNvPr id="3" name="AutoShape 162"/>
          <p:cNvSpPr>
            <a:spLocks noChangeArrowheads="1"/>
          </p:cNvSpPr>
          <p:nvPr/>
        </p:nvSpPr>
        <p:spPr bwMode="auto">
          <a:xfrm>
            <a:off x="-2" y="6605389"/>
            <a:ext cx="755651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LATTE-2</a:t>
            </a:r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xmlns="" id="{34F50A96-091C-4FE4-9C36-AAB26FB055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8813" y="6584010"/>
            <a:ext cx="725007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3300"/>
                </a:solidFill>
              </a:rPr>
              <a:t>Margolis</a:t>
            </a:r>
            <a:r>
              <a:rPr lang="fr-FR" sz="1200" i="1" dirty="0">
                <a:solidFill>
                  <a:srgbClr val="CC3300"/>
                </a:solidFill>
              </a:rPr>
              <a:t> DA. Lancet. </a:t>
            </a:r>
            <a:r>
              <a:rPr lang="fr-FR" sz="1200" i="1">
                <a:solidFill>
                  <a:srgbClr val="CC3300"/>
                </a:solidFill>
              </a:rPr>
              <a:t>2017 Sep 23;390(10101):1499-1510.</a:t>
            </a:r>
            <a:endParaRPr lang="en-GB" sz="1200" i="1" dirty="0">
              <a:solidFill>
                <a:srgbClr val="CC3300"/>
              </a:solidFill>
              <a:cs typeface="Arial" charset="0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xmlns="" id="{BA7A271F-299E-408C-80BB-0AA8D8AE92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697664" cy="1106488"/>
          </a:xfrm>
        </p:spPr>
        <p:txBody>
          <a:bodyPr/>
          <a:lstStyle/>
          <a:p>
            <a:r>
              <a:rPr lang="es-ES" sz="2600" dirty="0"/>
              <a:t>Estudio LATTE-2: cambio a </a:t>
            </a:r>
            <a:r>
              <a:rPr lang="es-ES" sz="2600" dirty="0" err="1"/>
              <a:t>cabotegravir</a:t>
            </a:r>
            <a:r>
              <a:rPr lang="es-ES" sz="2600" dirty="0"/>
              <a:t> LA + </a:t>
            </a:r>
            <a:r>
              <a:rPr lang="es-ES" sz="2600" dirty="0" err="1"/>
              <a:t>rilpivirina</a:t>
            </a:r>
            <a:r>
              <a:rPr lang="es-ES" sz="2600" dirty="0"/>
              <a:t> LA IM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56228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86278" cy="1106488"/>
          </a:xfrm>
        </p:spPr>
        <p:txBody>
          <a:bodyPr/>
          <a:lstStyle/>
          <a:p>
            <a:r>
              <a:rPr lang="es-ES" sz="2600" dirty="0"/>
              <a:t>Estudio LATTE-2: cambio a </a:t>
            </a:r>
            <a:r>
              <a:rPr lang="es-ES" sz="2600" dirty="0" err="1"/>
              <a:t>cabotegravir</a:t>
            </a:r>
            <a:r>
              <a:rPr lang="es-ES" sz="2600" dirty="0"/>
              <a:t> LA + </a:t>
            </a:r>
            <a:r>
              <a:rPr lang="es-ES" sz="2600" dirty="0" err="1"/>
              <a:t>rilpivirina</a:t>
            </a:r>
            <a:r>
              <a:rPr lang="es-ES" sz="2600" dirty="0"/>
              <a:t> LA IM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6638" y="5569034"/>
            <a:ext cx="8929687" cy="1043965"/>
          </a:xfrm>
        </p:spPr>
        <p:txBody>
          <a:bodyPr/>
          <a:lstStyle/>
          <a:p>
            <a:r>
              <a:rPr lang="es-ES" sz="2400" b="1" dirty="0">
                <a:latin typeface="+mj-lt"/>
              </a:rPr>
              <a:t>Objetivo</a:t>
            </a:r>
          </a:p>
          <a:p>
            <a:pPr lvl="1"/>
            <a:r>
              <a:rPr lang="es-ES" sz="1600" dirty="0"/>
              <a:t>Primario: % CV &lt; 50 c/</a:t>
            </a:r>
            <a:r>
              <a:rPr lang="es-ES" sz="1600" dirty="0" err="1"/>
              <a:t>mL</a:t>
            </a:r>
            <a:r>
              <a:rPr lang="es-ES" sz="1600" dirty="0"/>
              <a:t> a S32 de la fase de mantenimiento: selección del esquema de dosis para estudios de fase III (confirmación de dosis en S48) ; seguridad</a:t>
            </a:r>
          </a:p>
          <a:p>
            <a:endParaRPr lang="es-ES" sz="1600" dirty="0"/>
          </a:p>
        </p:txBody>
      </p:sp>
      <p:sp>
        <p:nvSpPr>
          <p:cNvPr id="36" name="Espace réservé du contenu 2"/>
          <p:cNvSpPr txBox="1">
            <a:spLocks/>
          </p:cNvSpPr>
          <p:nvPr/>
        </p:nvSpPr>
        <p:spPr bwMode="auto">
          <a:xfrm>
            <a:off x="288420" y="1152093"/>
            <a:ext cx="18113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defTabSz="914400">
              <a:spcBef>
                <a:spcPct val="20000"/>
              </a:spcBef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endParaRPr lang="en-GB" b="1" kern="0" dirty="0">
              <a:solidFill>
                <a:srgbClr val="000066"/>
              </a:solidFill>
              <a:latin typeface="+mn-lt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6652" name="Oval 170"/>
          <p:cNvSpPr>
            <a:spLocks noChangeArrowheads="1"/>
          </p:cNvSpPr>
          <p:nvPr/>
        </p:nvSpPr>
        <p:spPr bwMode="auto">
          <a:xfrm>
            <a:off x="4529176" y="1268760"/>
            <a:ext cx="1420031" cy="69707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s-ES" sz="1400" b="1" dirty="0" err="1">
                <a:solidFill>
                  <a:srgbClr val="333399"/>
                </a:solidFill>
                <a:latin typeface="+mj-lt"/>
                <a:cs typeface="Arial" charset="0"/>
              </a:rPr>
              <a:t>Randomización</a:t>
            </a:r>
            <a:endParaRPr lang="es-ES" sz="1400" b="1" dirty="0">
              <a:solidFill>
                <a:srgbClr val="333399"/>
              </a:solidFill>
              <a:latin typeface="+mj-lt"/>
              <a:cs typeface="Arial" charset="0"/>
            </a:endParaRPr>
          </a:p>
          <a:p>
            <a:pPr algn="ctr" defTabSz="914400"/>
            <a:r>
              <a:rPr lang="es-ES" sz="1400" b="1" dirty="0">
                <a:solidFill>
                  <a:srgbClr val="333399"/>
                </a:solidFill>
                <a:latin typeface="+mj-lt"/>
              </a:rPr>
              <a:t>2 : 2</a:t>
            </a:r>
            <a:r>
              <a:rPr lang="es-ES" sz="1400" b="1" dirty="0">
                <a:solidFill>
                  <a:srgbClr val="333399"/>
                </a:solidFill>
                <a:latin typeface="+mj-lt"/>
                <a:cs typeface="Arial" charset="0"/>
              </a:rPr>
              <a:t> : 1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4612417" y="4663386"/>
            <a:ext cx="44582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dirty="0">
                <a:solidFill>
                  <a:srgbClr val="000066"/>
                </a:solidFill>
                <a:latin typeface="+mn-lt"/>
              </a:rPr>
              <a:t>Q8S: inyección cada 8 semanas  ; Q4S: inyección cada 4 semanas  </a:t>
            </a: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2507778" y="2075337"/>
            <a:ext cx="2686340" cy="1546764"/>
          </a:xfrm>
          <a:prstGeom prst="roundRect">
            <a:avLst/>
          </a:prstGeom>
          <a:solidFill>
            <a:srgbClr val="000066"/>
          </a:solidFill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 anchorCtr="0"/>
          <a:lstStyle/>
          <a:p>
            <a:pPr marL="284163" indent="-284163" algn="ctr" defTabSz="796925" eaLnBrk="0" hangingPunct="0">
              <a:spcBef>
                <a:spcPct val="50000"/>
              </a:spcBef>
              <a:buClr>
                <a:srgbClr val="FF6623"/>
              </a:buClr>
              <a:buSzPct val="125000"/>
              <a:buFont typeface="Symbol" pitchFamily="-84" charset="2"/>
              <a:buNone/>
              <a:defRPr/>
            </a:pPr>
            <a:r>
              <a:rPr lang="en-GB" sz="1600" b="1" dirty="0">
                <a:solidFill>
                  <a:schemeClr val="bg1"/>
                </a:solidFill>
                <a:latin typeface="+mj-lt"/>
              </a:rPr>
              <a:t>CAB 30 mg QD + ABC/3TC</a:t>
            </a:r>
          </a:p>
          <a:p>
            <a:pPr marL="284163" indent="-284163" algn="ctr" defTabSz="796925" eaLnBrk="0" hangingPunct="0">
              <a:spcBef>
                <a:spcPct val="50000"/>
              </a:spcBef>
              <a:buClr>
                <a:srgbClr val="FF6623"/>
              </a:buClr>
              <a:buSzPct val="125000"/>
              <a:buFont typeface="Symbol" pitchFamily="-84" charset="2"/>
              <a:buNone/>
              <a:defRPr/>
            </a:pPr>
            <a:r>
              <a:rPr lang="en-GB" sz="1600" b="1" dirty="0">
                <a:solidFill>
                  <a:schemeClr val="bg1"/>
                </a:solidFill>
                <a:latin typeface="+mj-lt"/>
              </a:rPr>
              <a:t>(N = 309)</a:t>
            </a:r>
          </a:p>
        </p:txBody>
      </p:sp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2737337" y="1268760"/>
            <a:ext cx="2016981" cy="47600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 anchorCtr="1"/>
          <a:lstStyle/>
          <a:p>
            <a:pPr marL="284163" indent="-284163" algn="ctr" defTabSz="796925" eaLnBrk="0" hangingPunct="0">
              <a:spcBef>
                <a:spcPct val="50000"/>
              </a:spcBef>
              <a:buClr>
                <a:srgbClr val="FF6623"/>
              </a:buClr>
              <a:buSzPct val="125000"/>
              <a:buFont typeface="Symbol" pitchFamily="18" charset="2"/>
              <a:buNone/>
              <a:defRPr/>
            </a:pPr>
            <a:r>
              <a:rPr lang="es-ES" sz="1600" b="1" dirty="0">
                <a:solidFill>
                  <a:srgbClr val="333399"/>
                </a:solidFill>
                <a:latin typeface="+mj-lt"/>
              </a:rPr>
              <a:t>Inducción (oral)</a:t>
            </a:r>
          </a:p>
        </p:txBody>
      </p:sp>
      <p:sp>
        <p:nvSpPr>
          <p:cNvPr id="29" name="Text Box 8"/>
          <p:cNvSpPr txBox="1">
            <a:spLocks noChangeArrowheads="1"/>
          </p:cNvSpPr>
          <p:nvPr/>
        </p:nvSpPr>
        <p:spPr bwMode="auto">
          <a:xfrm>
            <a:off x="5692444" y="1268760"/>
            <a:ext cx="3463589" cy="473103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 anchorCtr="1"/>
          <a:lstStyle/>
          <a:p>
            <a:pPr marL="284163" indent="-284163" algn="ctr" defTabSz="796925" eaLnBrk="0" hangingPunct="0">
              <a:spcBef>
                <a:spcPts val="0"/>
              </a:spcBef>
              <a:buClr>
                <a:srgbClr val="FF6623"/>
              </a:buClr>
              <a:buSzPct val="125000"/>
              <a:defRPr/>
            </a:pPr>
            <a:r>
              <a:rPr lang="es-ES" sz="1600" b="1" dirty="0">
                <a:solidFill>
                  <a:srgbClr val="333399"/>
                </a:solidFill>
                <a:latin typeface="+mj-lt"/>
              </a:rPr>
              <a:t>Mantenimiento</a:t>
            </a:r>
          </a:p>
          <a:p>
            <a:pPr marL="284163" indent="-284163" algn="ctr" defTabSz="796925" eaLnBrk="0" hangingPunct="0">
              <a:spcBef>
                <a:spcPts val="0"/>
              </a:spcBef>
              <a:buClr>
                <a:srgbClr val="FF6623"/>
              </a:buClr>
              <a:buSzPct val="125000"/>
              <a:defRPr/>
            </a:pPr>
            <a:r>
              <a:rPr lang="es-ES" sz="1400" b="1" dirty="0">
                <a:solidFill>
                  <a:srgbClr val="333399"/>
                </a:solidFill>
                <a:latin typeface="+mj-lt"/>
              </a:rPr>
              <a:t>(si CV &lt; 50 c/</a:t>
            </a:r>
            <a:r>
              <a:rPr lang="es-ES" sz="1400" b="1" dirty="0" err="1">
                <a:solidFill>
                  <a:srgbClr val="333399"/>
                </a:solidFill>
                <a:latin typeface="+mj-lt"/>
              </a:rPr>
              <a:t>mL</a:t>
            </a:r>
            <a:r>
              <a:rPr lang="es-ES" sz="1400" b="1" dirty="0">
                <a:solidFill>
                  <a:srgbClr val="333399"/>
                </a:solidFill>
                <a:latin typeface="+mj-lt"/>
              </a:rPr>
              <a:t> a S-4 y día 1)</a:t>
            </a:r>
          </a:p>
        </p:txBody>
      </p:sp>
      <p:sp>
        <p:nvSpPr>
          <p:cNvPr id="30" name="Text Box 7"/>
          <p:cNvSpPr txBox="1">
            <a:spLocks noChangeArrowheads="1"/>
          </p:cNvSpPr>
          <p:nvPr/>
        </p:nvSpPr>
        <p:spPr bwMode="auto">
          <a:xfrm>
            <a:off x="5259269" y="2084422"/>
            <a:ext cx="3581787" cy="493649"/>
          </a:xfrm>
          <a:prstGeom prst="roundRect">
            <a:avLst/>
          </a:prstGeom>
          <a:solidFill>
            <a:srgbClr val="0000CC"/>
          </a:solidFill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 anchorCtr="0"/>
          <a:lstStyle/>
          <a:p>
            <a:pPr marL="284163" indent="-284163" algn="ctr" defTabSz="796925" eaLnBrk="0" hangingPunct="0">
              <a:spcBef>
                <a:spcPct val="50000"/>
              </a:spcBef>
              <a:buClr>
                <a:srgbClr val="FF6623"/>
              </a:buClr>
              <a:buSzPct val="125000"/>
              <a:defRPr/>
            </a:pPr>
            <a:r>
              <a:rPr lang="en-GB" sz="1400" b="1" dirty="0">
                <a:solidFill>
                  <a:schemeClr val="bg1"/>
                </a:solidFill>
                <a:latin typeface="+mj-lt"/>
              </a:rPr>
              <a:t>CAB 600 mg IM + RPV 900 mg IM Q8S *</a:t>
            </a:r>
            <a:br>
              <a:rPr lang="en-GB" sz="1400" b="1" dirty="0">
                <a:solidFill>
                  <a:schemeClr val="bg1"/>
                </a:solidFill>
                <a:latin typeface="+mj-lt"/>
              </a:rPr>
            </a:br>
            <a:r>
              <a:rPr lang="en-GB" sz="1400" b="1" dirty="0">
                <a:solidFill>
                  <a:schemeClr val="bg1"/>
                </a:solidFill>
                <a:latin typeface="+mj-lt"/>
              </a:rPr>
              <a:t>(N = 115)</a:t>
            </a:r>
          </a:p>
        </p:txBody>
      </p:sp>
      <p:sp>
        <p:nvSpPr>
          <p:cNvPr id="31" name="Text Box 6"/>
          <p:cNvSpPr txBox="1">
            <a:spLocks noChangeArrowheads="1"/>
          </p:cNvSpPr>
          <p:nvPr/>
        </p:nvSpPr>
        <p:spPr bwMode="auto">
          <a:xfrm>
            <a:off x="5259269" y="3137726"/>
            <a:ext cx="3581787" cy="493649"/>
          </a:xfrm>
          <a:prstGeom prst="roundRect">
            <a:avLst/>
          </a:prstGeom>
          <a:solidFill>
            <a:srgbClr val="FF00FF"/>
          </a:solidFill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 anchorCtr="0"/>
          <a:lstStyle/>
          <a:p>
            <a:pPr marL="284163" indent="-284163" algn="ctr" defTabSz="796925" eaLnBrk="0" hangingPunct="0">
              <a:spcBef>
                <a:spcPct val="50000"/>
              </a:spcBef>
              <a:buClr>
                <a:srgbClr val="FF6623"/>
              </a:buClr>
              <a:buSzPct val="125000"/>
              <a:buFont typeface="Symbol" pitchFamily="-84" charset="2"/>
              <a:buNone/>
              <a:defRPr/>
            </a:pPr>
            <a:r>
              <a:rPr lang="en-GB" sz="1400" b="1" dirty="0">
                <a:solidFill>
                  <a:srgbClr val="FFFFFF"/>
                </a:solidFill>
                <a:latin typeface="+mj-lt"/>
              </a:rPr>
              <a:t>CAB 30 mg QD + ABC/3TC QD (oral) </a:t>
            </a:r>
            <a:br>
              <a:rPr lang="en-GB" sz="1400" b="1" dirty="0">
                <a:solidFill>
                  <a:srgbClr val="FFFFFF"/>
                </a:solidFill>
                <a:latin typeface="+mj-lt"/>
              </a:rPr>
            </a:br>
            <a:r>
              <a:rPr lang="en-GB" sz="1400" b="1" dirty="0">
                <a:solidFill>
                  <a:srgbClr val="FFFFFF"/>
                </a:solidFill>
                <a:latin typeface="+mj-lt"/>
              </a:rPr>
              <a:t>(N = 56)</a:t>
            </a:r>
          </a:p>
        </p:txBody>
      </p:sp>
      <p:sp>
        <p:nvSpPr>
          <p:cNvPr id="32" name="Text Box 7"/>
          <p:cNvSpPr txBox="1">
            <a:spLocks noChangeArrowheads="1"/>
          </p:cNvSpPr>
          <p:nvPr/>
        </p:nvSpPr>
        <p:spPr bwMode="auto">
          <a:xfrm>
            <a:off x="5259269" y="2609546"/>
            <a:ext cx="3581787" cy="493649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 anchorCtr="0"/>
          <a:lstStyle/>
          <a:p>
            <a:pPr marL="284163" indent="-284163" algn="ctr" defTabSz="796925" eaLnBrk="0" hangingPunct="0">
              <a:spcBef>
                <a:spcPct val="50000"/>
              </a:spcBef>
              <a:buClr>
                <a:srgbClr val="FF6623"/>
              </a:buClr>
              <a:buSzPct val="125000"/>
              <a:defRPr/>
            </a:pPr>
            <a:r>
              <a:rPr lang="en-GB" sz="1400" b="1" dirty="0">
                <a:solidFill>
                  <a:schemeClr val="bg1"/>
                </a:solidFill>
                <a:latin typeface="+mj-lt"/>
              </a:rPr>
              <a:t>CAB 400 mg IM + RPV 600 mg IM Q4S **</a:t>
            </a:r>
            <a:br>
              <a:rPr lang="en-GB" sz="1400" b="1" dirty="0">
                <a:solidFill>
                  <a:schemeClr val="bg1"/>
                </a:solidFill>
                <a:latin typeface="+mj-lt"/>
              </a:rPr>
            </a:br>
            <a:r>
              <a:rPr lang="en-GB" sz="1400" b="1" dirty="0">
                <a:solidFill>
                  <a:schemeClr val="bg1"/>
                </a:solidFill>
                <a:latin typeface="+mj-lt"/>
              </a:rPr>
              <a:t>(N = 115)</a:t>
            </a:r>
          </a:p>
        </p:txBody>
      </p:sp>
      <p:sp>
        <p:nvSpPr>
          <p:cNvPr id="26647" name="ZoneTexte 37"/>
          <p:cNvSpPr txBox="1">
            <a:spLocks noChangeArrowheads="1"/>
          </p:cNvSpPr>
          <p:nvPr/>
        </p:nvSpPr>
        <p:spPr bwMode="auto">
          <a:xfrm>
            <a:off x="5004048" y="4279795"/>
            <a:ext cx="383228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1100" dirty="0">
                <a:solidFill>
                  <a:srgbClr val="000066"/>
                </a:solidFill>
                <a:latin typeface="+mn-lt"/>
                <a:cs typeface="Arial" charset="0"/>
              </a:rPr>
              <a:t>* </a:t>
            </a:r>
            <a:r>
              <a:rPr lang="es-ES" sz="1100" dirty="0">
                <a:solidFill>
                  <a:srgbClr val="000066"/>
                </a:solidFill>
                <a:latin typeface="+mn-lt"/>
              </a:rPr>
              <a:t>CAB IM, dosis de carga de 800 mg al D1 y 600 mg a S4 </a:t>
            </a:r>
          </a:p>
          <a:p>
            <a:pPr defTabSz="914400"/>
            <a:r>
              <a:rPr lang="es-ES" sz="1100" dirty="0">
                <a:solidFill>
                  <a:srgbClr val="000066"/>
                </a:solidFill>
                <a:latin typeface="+mn-lt"/>
              </a:rPr>
              <a:t>** CAB IM, dosis de carga de 800 mg at D1</a:t>
            </a:r>
          </a:p>
        </p:txBody>
      </p:sp>
      <p:sp>
        <p:nvSpPr>
          <p:cNvPr id="26653" name="AutoShape 162"/>
          <p:cNvSpPr>
            <a:spLocks noChangeArrowheads="1"/>
          </p:cNvSpPr>
          <p:nvPr/>
        </p:nvSpPr>
        <p:spPr bwMode="auto">
          <a:xfrm>
            <a:off x="180226" y="1832587"/>
            <a:ext cx="2120470" cy="200906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ctr" defTabSz="914400"/>
            <a:r>
              <a:rPr lang="es-ES" sz="1400" b="1" dirty="0" err="1">
                <a:solidFill>
                  <a:srgbClr val="000066"/>
                </a:solidFill>
                <a:latin typeface="Calibri" pitchFamily="-84" charset="0"/>
                <a:cs typeface="Arial" charset="0"/>
              </a:rPr>
              <a:t>Naïf</a:t>
            </a:r>
            <a:r>
              <a:rPr lang="es-ES" sz="1400" b="1" dirty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 de ARV </a:t>
            </a:r>
          </a:p>
          <a:p>
            <a:pPr algn="ctr" defTabSz="914400"/>
            <a:r>
              <a:rPr lang="es-ES" sz="1400" b="1" dirty="0">
                <a:solidFill>
                  <a:srgbClr val="000066"/>
                </a:solidFill>
                <a:latin typeface="Calibri" pitchFamily="-84" charset="0"/>
              </a:rPr>
              <a:t>&gt; 18 años</a:t>
            </a:r>
            <a:endParaRPr lang="es-ES" sz="1400" b="1" dirty="0">
              <a:solidFill>
                <a:srgbClr val="000066"/>
              </a:solidFill>
              <a:latin typeface="Calibri" pitchFamily="-84" charset="0"/>
              <a:cs typeface="Arial" charset="0"/>
            </a:endParaRPr>
          </a:p>
          <a:p>
            <a:pPr algn="ctr" defTabSz="914400"/>
            <a:r>
              <a:rPr lang="es-ES" sz="1400" b="1" dirty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CV </a:t>
            </a:r>
            <a:r>
              <a:rPr lang="es-ES" sz="1400" b="1" u="sng" dirty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&gt;</a:t>
            </a:r>
            <a:r>
              <a:rPr lang="es-ES" sz="1400" b="1" dirty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 1000 c/</a:t>
            </a:r>
            <a:r>
              <a:rPr lang="es-ES" sz="1400" b="1" dirty="0" err="1">
                <a:solidFill>
                  <a:srgbClr val="000066"/>
                </a:solidFill>
                <a:latin typeface="Calibri" pitchFamily="-84" charset="0"/>
                <a:cs typeface="Arial" charset="0"/>
              </a:rPr>
              <a:t>mL</a:t>
            </a:r>
            <a:endParaRPr lang="es-ES" sz="1400" b="1" dirty="0">
              <a:solidFill>
                <a:srgbClr val="000066"/>
              </a:solidFill>
              <a:latin typeface="Calibri" pitchFamily="-84" charset="0"/>
              <a:cs typeface="Arial" charset="0"/>
            </a:endParaRPr>
          </a:p>
          <a:p>
            <a:pPr algn="ctr" defTabSz="914400"/>
            <a:r>
              <a:rPr lang="es-ES" sz="1400" b="1" dirty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CD4 &gt; 200/mm</a:t>
            </a:r>
            <a:r>
              <a:rPr lang="es-ES" sz="1400" b="1" baseline="30000" dirty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3</a:t>
            </a:r>
          </a:p>
          <a:p>
            <a:pPr algn="ctr" defTabSz="914400"/>
            <a:r>
              <a:rPr lang="es-ES" sz="1400" b="1" dirty="0" err="1">
                <a:solidFill>
                  <a:srgbClr val="000066"/>
                </a:solidFill>
                <a:latin typeface="Calibri" pitchFamily="-84" charset="0"/>
              </a:rPr>
              <a:t>HBs</a:t>
            </a:r>
            <a:r>
              <a:rPr lang="es-ES" sz="1400" b="1" dirty="0">
                <a:solidFill>
                  <a:srgbClr val="000066"/>
                </a:solidFill>
                <a:latin typeface="Calibri" pitchFamily="-84" charset="0"/>
              </a:rPr>
              <a:t> Ag negativo</a:t>
            </a:r>
          </a:p>
          <a:p>
            <a:pPr algn="ctr" defTabSz="914400"/>
            <a:r>
              <a:rPr lang="es-ES" sz="1400" b="1" dirty="0">
                <a:solidFill>
                  <a:srgbClr val="000066"/>
                </a:solidFill>
                <a:latin typeface="Calibri" pitchFamily="-84" charset="0"/>
              </a:rPr>
              <a:t>ALT &lt; 5 UNL</a:t>
            </a:r>
          </a:p>
          <a:p>
            <a:pPr algn="ctr" defTabSz="914400"/>
            <a:r>
              <a:rPr lang="es-ES" sz="1400" b="1" dirty="0" err="1">
                <a:solidFill>
                  <a:srgbClr val="000066"/>
                </a:solidFill>
                <a:latin typeface="Calibri" pitchFamily="-84" charset="0"/>
              </a:rPr>
              <a:t>Clearance</a:t>
            </a:r>
            <a:r>
              <a:rPr lang="es-ES" sz="1400" b="1" dirty="0">
                <a:solidFill>
                  <a:srgbClr val="000066"/>
                </a:solidFill>
                <a:latin typeface="Calibri" pitchFamily="-84" charset="0"/>
              </a:rPr>
              <a:t> de creatinina</a:t>
            </a:r>
          </a:p>
          <a:p>
            <a:pPr algn="ctr" defTabSz="914400"/>
            <a:r>
              <a:rPr lang="es-ES" sz="1400" b="1" u="sng" dirty="0">
                <a:solidFill>
                  <a:srgbClr val="000066"/>
                </a:solidFill>
                <a:latin typeface="Calibri" pitchFamily="-84" charset="0"/>
              </a:rPr>
              <a:t>&gt;</a:t>
            </a:r>
            <a:r>
              <a:rPr lang="es-ES" sz="1400" b="1" dirty="0">
                <a:solidFill>
                  <a:srgbClr val="000066"/>
                </a:solidFill>
                <a:latin typeface="Calibri" pitchFamily="-84" charset="0"/>
              </a:rPr>
              <a:t> 50 </a:t>
            </a:r>
            <a:r>
              <a:rPr lang="es-ES" sz="1400" b="1" dirty="0" err="1">
                <a:solidFill>
                  <a:srgbClr val="000066"/>
                </a:solidFill>
                <a:latin typeface="Calibri" pitchFamily="-84" charset="0"/>
              </a:rPr>
              <a:t>mL</a:t>
            </a:r>
            <a:r>
              <a:rPr lang="es-ES" sz="1400" b="1" dirty="0">
                <a:solidFill>
                  <a:srgbClr val="000066"/>
                </a:solidFill>
                <a:latin typeface="Calibri" pitchFamily="-84" charset="0"/>
              </a:rPr>
              <a:t>/min</a:t>
            </a:r>
          </a:p>
        </p:txBody>
      </p:sp>
      <p:sp>
        <p:nvSpPr>
          <p:cNvPr id="26655" name="Line 63"/>
          <p:cNvSpPr>
            <a:spLocks noChangeShapeType="1"/>
          </p:cNvSpPr>
          <p:nvPr/>
        </p:nvSpPr>
        <p:spPr bwMode="auto">
          <a:xfrm>
            <a:off x="2305455" y="2833487"/>
            <a:ext cx="202323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39" name="Rectangle 20"/>
          <p:cNvSpPr>
            <a:spLocks noChangeArrowheads="1"/>
          </p:cNvSpPr>
          <p:nvPr/>
        </p:nvSpPr>
        <p:spPr bwMode="auto">
          <a:xfrm>
            <a:off x="3512626" y="3759873"/>
            <a:ext cx="1644888" cy="5123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scene3d>
            <a:camera prst="orthographicFront">
              <a:rot lat="0" lon="0" rev="0"/>
            </a:camera>
            <a:lightRig rig="threePt" dir="t"/>
          </a:scene3d>
        </p:spPr>
        <p:txBody>
          <a:bodyPr wrap="none" lIns="0" tIns="0" rIns="0" bIns="0" anchor="ctr"/>
          <a:lstStyle/>
          <a:p>
            <a:pPr algn="ctr" defTabSz="796925" eaLnBrk="0" hangingPunct="0">
              <a:spcBef>
                <a:spcPct val="25000"/>
              </a:spcBef>
              <a:buClr>
                <a:srgbClr val="FF6623"/>
              </a:buClr>
              <a:buSzPct val="125000"/>
              <a:buFont typeface="Symbol" pitchFamily="18" charset="2"/>
              <a:buNone/>
              <a:defRPr/>
            </a:pPr>
            <a:r>
              <a:rPr lang="es-ES" sz="1400" dirty="0">
                <a:solidFill>
                  <a:srgbClr val="000066"/>
                </a:solidFill>
                <a:latin typeface="Calibri" panose="020F0502020204030204" pitchFamily="34" charset="0"/>
              </a:rPr>
              <a:t>S-4: adición de </a:t>
            </a:r>
            <a:r>
              <a:rPr lang="es-ES" sz="1200" dirty="0">
                <a:solidFill>
                  <a:srgbClr val="000066"/>
                </a:solidFill>
                <a:latin typeface="Calibri" panose="020F0502020204030204" pitchFamily="34" charset="0"/>
              </a:rPr>
              <a:t>   </a:t>
            </a:r>
            <a:br>
              <a:rPr lang="es-ES" sz="1200" dirty="0">
                <a:solidFill>
                  <a:srgbClr val="000066"/>
                </a:solidFill>
                <a:latin typeface="Calibri" panose="020F0502020204030204" pitchFamily="34" charset="0"/>
              </a:rPr>
            </a:br>
            <a:r>
              <a:rPr lang="es-ES" sz="1200" dirty="0">
                <a:solidFill>
                  <a:srgbClr val="000066"/>
                </a:solidFill>
                <a:latin typeface="Calibri" panose="020F0502020204030204" pitchFamily="34" charset="0"/>
              </a:rPr>
              <a:t>RPV 25 mg QD oral</a:t>
            </a:r>
          </a:p>
        </p:txBody>
      </p:sp>
      <p:cxnSp>
        <p:nvCxnSpPr>
          <p:cNvPr id="40" name="Straight Arrow Connector 38"/>
          <p:cNvCxnSpPr>
            <a:cxnSpLocks noChangeShapeType="1"/>
          </p:cNvCxnSpPr>
          <p:nvPr/>
        </p:nvCxnSpPr>
        <p:spPr bwMode="auto">
          <a:xfrm flipV="1">
            <a:off x="4467683" y="3618621"/>
            <a:ext cx="0" cy="197368"/>
          </a:xfrm>
          <a:prstGeom prst="straightConnector1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cxnSp>
        <p:nvCxnSpPr>
          <p:cNvPr id="33" name="Straight Arrow Connector 38"/>
          <p:cNvCxnSpPr>
            <a:cxnSpLocks noChangeShapeType="1"/>
          </p:cNvCxnSpPr>
          <p:nvPr/>
        </p:nvCxnSpPr>
        <p:spPr bwMode="auto">
          <a:xfrm>
            <a:off x="5204034" y="1897918"/>
            <a:ext cx="0" cy="197368"/>
          </a:xfrm>
          <a:prstGeom prst="straightConnector1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cxnSp>
        <p:nvCxnSpPr>
          <p:cNvPr id="5" name="Connecteur droit 4"/>
          <p:cNvCxnSpPr/>
          <p:nvPr/>
        </p:nvCxnSpPr>
        <p:spPr bwMode="auto">
          <a:xfrm>
            <a:off x="2507778" y="3818861"/>
            <a:ext cx="633327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Connecteur droit 7"/>
          <p:cNvCxnSpPr/>
          <p:nvPr/>
        </p:nvCxnSpPr>
        <p:spPr bwMode="auto">
          <a:xfrm>
            <a:off x="8846298" y="3682408"/>
            <a:ext cx="0" cy="12914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Connecteur droit 41"/>
          <p:cNvCxnSpPr/>
          <p:nvPr/>
        </p:nvCxnSpPr>
        <p:spPr bwMode="auto">
          <a:xfrm>
            <a:off x="7154939" y="3682408"/>
            <a:ext cx="0" cy="12914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Connecteur droit 42"/>
          <p:cNvCxnSpPr/>
          <p:nvPr/>
        </p:nvCxnSpPr>
        <p:spPr bwMode="auto">
          <a:xfrm>
            <a:off x="6458684" y="3682408"/>
            <a:ext cx="0" cy="12914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Connecteur droit 43"/>
          <p:cNvCxnSpPr/>
          <p:nvPr/>
        </p:nvCxnSpPr>
        <p:spPr bwMode="auto">
          <a:xfrm>
            <a:off x="5224966" y="3682408"/>
            <a:ext cx="0" cy="12914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Connecteur droit 44"/>
          <p:cNvCxnSpPr/>
          <p:nvPr/>
        </p:nvCxnSpPr>
        <p:spPr bwMode="auto">
          <a:xfrm>
            <a:off x="2508717" y="3682408"/>
            <a:ext cx="0" cy="12914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Rectangle 8"/>
          <p:cNvSpPr/>
          <p:nvPr/>
        </p:nvSpPr>
        <p:spPr>
          <a:xfrm>
            <a:off x="182317" y="5004464"/>
            <a:ext cx="87822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eaLnBrk="0" hangingPunct="0">
              <a:spcBef>
                <a:spcPct val="20000"/>
              </a:spcBef>
              <a:buClr>
                <a:srgbClr val="CC3300"/>
              </a:buClr>
            </a:pPr>
            <a:r>
              <a:rPr lang="es-ES" sz="1400" kern="0" dirty="0">
                <a:solidFill>
                  <a:srgbClr val="000066"/>
                </a:solidFill>
                <a:latin typeface="Arial"/>
                <a:ea typeface="ＭＳ Ｐゴシック" pitchFamily="-109" charset="-128"/>
                <a:cs typeface="ＭＳ Ｐゴシック" pitchFamily="-109" charset="-128"/>
              </a:rPr>
              <a:t>Fase de inducción: CV &lt; 50 c/</a:t>
            </a:r>
            <a:r>
              <a:rPr lang="es-ES" sz="1400" kern="0" dirty="0" err="1">
                <a:solidFill>
                  <a:srgbClr val="000066"/>
                </a:solidFill>
                <a:latin typeface="Arial"/>
                <a:ea typeface="ＭＳ Ｐゴシック" pitchFamily="-109" charset="-128"/>
                <a:cs typeface="ＭＳ Ｐゴシック" pitchFamily="-109" charset="-128"/>
              </a:rPr>
              <a:t>mL</a:t>
            </a:r>
            <a:r>
              <a:rPr lang="es-ES" sz="1400" kern="0" dirty="0">
                <a:solidFill>
                  <a:srgbClr val="000066"/>
                </a:solidFill>
                <a:latin typeface="Arial"/>
                <a:ea typeface="ＭＳ Ｐゴシック" pitchFamily="-109" charset="-128"/>
                <a:cs typeface="ＭＳ Ｐゴシック" pitchFamily="-109" charset="-128"/>
              </a:rPr>
              <a:t> (ITT-E) luego de 20 semanas = 91.3 % ; discontinuación en 18/309 pacientes, incluyendo 6 por eventos adversos y 2 por falta de eficacia</a:t>
            </a:r>
          </a:p>
        </p:txBody>
      </p:sp>
      <p:sp>
        <p:nvSpPr>
          <p:cNvPr id="37" name="Espace réservé du contenu 2"/>
          <p:cNvSpPr txBox="1">
            <a:spLocks/>
          </p:cNvSpPr>
          <p:nvPr/>
        </p:nvSpPr>
        <p:spPr bwMode="auto">
          <a:xfrm>
            <a:off x="34925" y="1125538"/>
            <a:ext cx="1901246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 eaLnBrk="1" hangingPunct="1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es-ES" sz="24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Diseño</a:t>
            </a:r>
          </a:p>
        </p:txBody>
      </p:sp>
      <p:sp>
        <p:nvSpPr>
          <p:cNvPr id="34" name="AutoShape 162"/>
          <p:cNvSpPr>
            <a:spLocks noChangeArrowheads="1"/>
          </p:cNvSpPr>
          <p:nvPr/>
        </p:nvSpPr>
        <p:spPr bwMode="auto">
          <a:xfrm>
            <a:off x="-2" y="6605389"/>
            <a:ext cx="755651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LATTE-2</a:t>
            </a:r>
          </a:p>
        </p:txBody>
      </p:sp>
      <p:sp>
        <p:nvSpPr>
          <p:cNvPr id="46" name="ZoneTexte 69"/>
          <p:cNvSpPr txBox="1">
            <a:spLocks noChangeArrowheads="1"/>
          </p:cNvSpPr>
          <p:nvPr/>
        </p:nvSpPr>
        <p:spPr bwMode="auto">
          <a:xfrm>
            <a:off x="4972155" y="6582618"/>
            <a:ext cx="416492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3300"/>
                </a:solidFill>
              </a:rPr>
              <a:t>Margolis</a:t>
            </a:r>
            <a:r>
              <a:rPr lang="fr-FR" sz="1200" i="1" dirty="0">
                <a:solidFill>
                  <a:srgbClr val="CC3300"/>
                </a:solidFill>
              </a:rPr>
              <a:t> DA. Lancet. 2017 Sep 23;390(10101):1499-1510.</a:t>
            </a:r>
            <a:endParaRPr lang="en-GB" sz="1200" i="1" dirty="0">
              <a:solidFill>
                <a:srgbClr val="CC3300"/>
              </a:solidFill>
              <a:cs typeface="Arial" charset="0"/>
            </a:endParaRPr>
          </a:p>
        </p:txBody>
      </p:sp>
      <p:sp>
        <p:nvSpPr>
          <p:cNvPr id="38" name="Oval 109"/>
          <p:cNvSpPr>
            <a:spLocks noChangeArrowheads="1"/>
          </p:cNvSpPr>
          <p:nvPr/>
        </p:nvSpPr>
        <p:spPr bwMode="auto">
          <a:xfrm>
            <a:off x="6997398" y="3835233"/>
            <a:ext cx="377362" cy="39694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fr-FR" sz="1200" b="1" dirty="0">
                <a:solidFill>
                  <a:srgbClr val="0066FF"/>
                </a:solidFill>
                <a:latin typeface="Calibri" pitchFamily="-65" charset="0"/>
                <a:cs typeface="ＭＳ Ｐゴシック"/>
              </a:rPr>
              <a:t>S48</a:t>
            </a:r>
            <a:endParaRPr lang="en-GB" altLang="fr-FR" sz="1200" dirty="0">
              <a:solidFill>
                <a:srgbClr val="0066FF"/>
              </a:solidFill>
              <a:latin typeface="Calibri" pitchFamily="-65" charset="0"/>
              <a:cs typeface="ＭＳ Ｐゴシック"/>
            </a:endParaRPr>
          </a:p>
        </p:txBody>
      </p:sp>
      <p:sp>
        <p:nvSpPr>
          <p:cNvPr id="47" name="Oval 109"/>
          <p:cNvSpPr>
            <a:spLocks noChangeArrowheads="1"/>
          </p:cNvSpPr>
          <p:nvPr/>
        </p:nvSpPr>
        <p:spPr bwMode="auto">
          <a:xfrm>
            <a:off x="8622582" y="3835233"/>
            <a:ext cx="377362" cy="39694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fr-FR" sz="1200" b="1" dirty="0">
                <a:solidFill>
                  <a:srgbClr val="0066FF"/>
                </a:solidFill>
                <a:latin typeface="Calibri" pitchFamily="-65" charset="0"/>
                <a:cs typeface="ＭＳ Ｐゴシック"/>
              </a:rPr>
              <a:t>S96</a:t>
            </a:r>
            <a:endParaRPr lang="en-GB" altLang="fr-FR" sz="1200" dirty="0">
              <a:solidFill>
                <a:srgbClr val="0066FF"/>
              </a:solidFill>
              <a:latin typeface="Calibri" pitchFamily="-65" charset="0"/>
              <a:cs typeface="ＭＳ Ｐゴシック"/>
            </a:endParaRPr>
          </a:p>
        </p:txBody>
      </p:sp>
      <p:sp>
        <p:nvSpPr>
          <p:cNvPr id="48" name="Oval 109"/>
          <p:cNvSpPr>
            <a:spLocks noChangeArrowheads="1"/>
          </p:cNvSpPr>
          <p:nvPr/>
        </p:nvSpPr>
        <p:spPr bwMode="auto">
          <a:xfrm>
            <a:off x="6263779" y="3835233"/>
            <a:ext cx="377362" cy="39694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fr-FR" sz="1200" b="1" dirty="0">
                <a:solidFill>
                  <a:srgbClr val="0066FF"/>
                </a:solidFill>
                <a:latin typeface="Calibri" pitchFamily="-65" charset="0"/>
                <a:cs typeface="ＭＳ Ｐゴシック"/>
              </a:rPr>
              <a:t>S32</a:t>
            </a:r>
            <a:endParaRPr lang="en-GB" altLang="fr-FR" sz="1200" dirty="0">
              <a:solidFill>
                <a:srgbClr val="0066FF"/>
              </a:solidFill>
              <a:latin typeface="Calibri" pitchFamily="-65" charset="0"/>
              <a:cs typeface="ＭＳ Ｐゴシック"/>
            </a:endParaRPr>
          </a:p>
        </p:txBody>
      </p:sp>
      <p:sp>
        <p:nvSpPr>
          <p:cNvPr id="49" name="Oval 109"/>
          <p:cNvSpPr>
            <a:spLocks noChangeArrowheads="1"/>
          </p:cNvSpPr>
          <p:nvPr/>
        </p:nvSpPr>
        <p:spPr bwMode="auto">
          <a:xfrm>
            <a:off x="2357327" y="3835233"/>
            <a:ext cx="377362" cy="3784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fr-FR" sz="1200" b="1" dirty="0">
                <a:solidFill>
                  <a:srgbClr val="0066FF"/>
                </a:solidFill>
                <a:latin typeface="Calibri" pitchFamily="-65" charset="0"/>
                <a:cs typeface="ＭＳ Ｐゴシック"/>
              </a:rPr>
              <a:t>S-20</a:t>
            </a:r>
            <a:endParaRPr lang="en-GB" altLang="fr-FR" sz="1200" dirty="0">
              <a:solidFill>
                <a:srgbClr val="0066FF"/>
              </a:solidFill>
              <a:latin typeface="Calibri" pitchFamily="-65" charset="0"/>
              <a:cs typeface="ＭＳ Ｐゴシック"/>
            </a:endParaRPr>
          </a:p>
        </p:txBody>
      </p:sp>
      <p:sp>
        <p:nvSpPr>
          <p:cNvPr id="50" name="Oval 109"/>
          <p:cNvSpPr>
            <a:spLocks noChangeArrowheads="1"/>
          </p:cNvSpPr>
          <p:nvPr/>
        </p:nvSpPr>
        <p:spPr bwMode="auto">
          <a:xfrm>
            <a:off x="5020460" y="3835233"/>
            <a:ext cx="377362" cy="3784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fr-FR" sz="1200" b="1" dirty="0">
                <a:solidFill>
                  <a:srgbClr val="0066FF"/>
                </a:solidFill>
                <a:latin typeface="Calibri" pitchFamily="-65" charset="0"/>
                <a:cs typeface="ＭＳ Ｐゴシック"/>
              </a:rPr>
              <a:t>D1</a:t>
            </a:r>
            <a:endParaRPr lang="en-GB" altLang="fr-FR" sz="1200" dirty="0">
              <a:solidFill>
                <a:srgbClr val="0066FF"/>
              </a:solidFill>
              <a:latin typeface="Calibri" pitchFamily="-65" charset="0"/>
              <a:cs typeface="ＭＳ Ｐゴシック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87050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Group 7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2187938"/>
              </p:ext>
            </p:extLst>
          </p:nvPr>
        </p:nvGraphicFramePr>
        <p:xfrm>
          <a:off x="284286" y="2119121"/>
          <a:ext cx="8608194" cy="4179139"/>
        </p:xfrm>
        <a:graphic>
          <a:graphicData uri="http://schemas.openxmlformats.org/drawingml/2006/table">
            <a:tbl>
              <a:tblPr/>
              <a:tblGrid>
                <a:gridCol w="42387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4511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203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s-ES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Q8S 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115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Q4S 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115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Oral CAB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56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20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Mediana edad, años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35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36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35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20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Mujeres, %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7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5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18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20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Blanco / Afroamericanos</a:t>
                      </a: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2D9851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, </a:t>
                      </a: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%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81 / 15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82 / 10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70 / 27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20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Clase C, CDC , %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&lt; 1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020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CV , log</a:t>
                      </a:r>
                      <a:r>
                        <a:rPr kumimoji="0" lang="es-ES" sz="1400" b="1" i="0" u="none" strike="noStrike" cap="none" normalizeH="0" baseline="-2500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10</a:t>
                      </a: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 c/mL, mediana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4.42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4.46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4.29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020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CD4 (/mm</a:t>
                      </a:r>
                      <a:r>
                        <a:rPr kumimoji="0" lang="es-ES" sz="1400" b="1" i="0" u="none" strike="noStrike" cap="none" normalizeH="0" baseline="3000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</a:t>
                      </a: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), mediana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449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499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518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8658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Discontinuación a S48, N (%)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Por falta de eficacia,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Por evento adverso,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Retiro de consentimiento/otros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 (3.5%)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 / 1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11 (9.6%)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 / 3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 (10.7%)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 / 2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6617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Discontinuación entre S48 y S96,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Por evento adverso,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Retiro de consentimiento, N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4" name="AutoShape 162"/>
          <p:cNvSpPr>
            <a:spLocks noChangeArrowheads="1"/>
          </p:cNvSpPr>
          <p:nvPr/>
        </p:nvSpPr>
        <p:spPr bwMode="auto">
          <a:xfrm>
            <a:off x="-2" y="6605389"/>
            <a:ext cx="755651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LATTE-2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868582" y="1219531"/>
            <a:ext cx="743960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s-ES" sz="2400" b="1" dirty="0">
                <a:solidFill>
                  <a:srgbClr val="CC3300"/>
                </a:solidFill>
                <a:latin typeface="Calibri" pitchFamily="34" charset="0"/>
              </a:rPr>
              <a:t>Características</a:t>
            </a:r>
            <a:r>
              <a:rPr lang="en-GB" sz="2400" b="1" dirty="0">
                <a:solidFill>
                  <a:srgbClr val="CC3300"/>
                </a:solidFill>
                <a:latin typeface="Calibri" pitchFamily="34" charset="0"/>
              </a:rPr>
              <a:t> basales (</a:t>
            </a:r>
            <a:r>
              <a:rPr lang="es-ES" sz="2400" b="1" dirty="0">
                <a:solidFill>
                  <a:srgbClr val="CC3300"/>
                </a:solidFill>
                <a:latin typeface="Calibri" pitchFamily="34" charset="0"/>
              </a:rPr>
              <a:t>ITT-mantenimiento</a:t>
            </a:r>
            <a:r>
              <a:rPr lang="en-GB" sz="2400" b="1" dirty="0">
                <a:solidFill>
                  <a:srgbClr val="CC3300"/>
                </a:solidFill>
                <a:latin typeface="Calibri" pitchFamily="34" charset="0"/>
              </a:rPr>
              <a:t>, </a:t>
            </a:r>
            <a:r>
              <a:rPr lang="es-ES" sz="2400" b="1" dirty="0">
                <a:solidFill>
                  <a:srgbClr val="CC3300"/>
                </a:solidFill>
                <a:latin typeface="Calibri" pitchFamily="34" charset="0"/>
              </a:rPr>
              <a:t>expuestos</a:t>
            </a:r>
            <a:r>
              <a:rPr lang="en-GB" sz="2400" b="1" dirty="0">
                <a:solidFill>
                  <a:srgbClr val="CC3300"/>
                </a:solidFill>
                <a:latin typeface="Calibri" pitchFamily="34" charset="0"/>
              </a:rPr>
              <a:t>) </a:t>
            </a:r>
          </a:p>
          <a:p>
            <a:pPr algn="ctr" defTabSz="914400"/>
            <a:r>
              <a:rPr lang="tr-TR" sz="2400" b="1" dirty="0">
                <a:solidFill>
                  <a:srgbClr val="CC3300"/>
                </a:solidFill>
                <a:latin typeface="Calibri" pitchFamily="34" charset="0"/>
              </a:rPr>
              <a:t>Y</a:t>
            </a:r>
            <a:r>
              <a:rPr lang="en-GB" sz="2400" b="1" dirty="0">
                <a:solidFill>
                  <a:srgbClr val="CC3300"/>
                </a:solidFill>
                <a:latin typeface="Calibri" pitchFamily="34" charset="0"/>
              </a:rPr>
              <a:t> </a:t>
            </a:r>
            <a:r>
              <a:rPr lang="es-ES" sz="2400" b="1" dirty="0">
                <a:solidFill>
                  <a:srgbClr val="CC3300"/>
                </a:solidFill>
                <a:latin typeface="Calibri" pitchFamily="34" charset="0"/>
              </a:rPr>
              <a:t>disposición</a:t>
            </a:r>
            <a:r>
              <a:rPr lang="en-GB" sz="2400" b="1" dirty="0">
                <a:solidFill>
                  <a:srgbClr val="CC3300"/>
                </a:solidFill>
                <a:latin typeface="Calibri" pitchFamily="34" charset="0"/>
              </a:rPr>
              <a:t> de </a:t>
            </a:r>
            <a:r>
              <a:rPr lang="es-ES" sz="2400" b="1" dirty="0">
                <a:solidFill>
                  <a:srgbClr val="CC3300"/>
                </a:solidFill>
                <a:latin typeface="Calibri" pitchFamily="34" charset="0"/>
              </a:rPr>
              <a:t>los</a:t>
            </a:r>
            <a:r>
              <a:rPr lang="en-GB" sz="2400" b="1" dirty="0">
                <a:solidFill>
                  <a:srgbClr val="CC3300"/>
                </a:solidFill>
                <a:latin typeface="Calibri" pitchFamily="34" charset="0"/>
              </a:rPr>
              <a:t> </a:t>
            </a:r>
            <a:r>
              <a:rPr lang="es-ES" sz="2400" b="1" dirty="0">
                <a:solidFill>
                  <a:srgbClr val="CC3300"/>
                </a:solidFill>
                <a:latin typeface="Calibri" pitchFamily="34" charset="0"/>
              </a:rPr>
              <a:t>pacientes</a:t>
            </a:r>
          </a:p>
        </p:txBody>
      </p:sp>
      <p:sp>
        <p:nvSpPr>
          <p:cNvPr id="8" name="Text Box 3">
            <a:extLst>
              <a:ext uri="{FF2B5EF4-FFF2-40B4-BE49-F238E27FC236}">
                <a16:creationId xmlns:a16="http://schemas.microsoft.com/office/drawing/2014/main" xmlns="" id="{34F50A96-091C-4FE4-9C36-AAB26FB055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8813" y="6584010"/>
            <a:ext cx="725007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3300"/>
                </a:solidFill>
              </a:rPr>
              <a:t>Margolis</a:t>
            </a:r>
            <a:r>
              <a:rPr lang="fr-FR" sz="1200" i="1" dirty="0">
                <a:solidFill>
                  <a:srgbClr val="CC3300"/>
                </a:solidFill>
              </a:rPr>
              <a:t> DA. Lancet. 2017 Sep 23;390(10101):1499-1510.</a:t>
            </a:r>
            <a:endParaRPr lang="en-GB" sz="1200" i="1" dirty="0">
              <a:solidFill>
                <a:srgbClr val="CC3300"/>
              </a:solidFill>
              <a:cs typeface="Arial" charset="0"/>
            </a:endParaRP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xmlns="" id="{FBBFDB8C-EC76-4CAC-AEEA-1FD93432D8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86278" cy="1106488"/>
          </a:xfrm>
        </p:spPr>
        <p:txBody>
          <a:bodyPr/>
          <a:lstStyle/>
          <a:p>
            <a:r>
              <a:rPr lang="es-ES" sz="2600" dirty="0"/>
              <a:t>Estudio LATTE-2: cambio a </a:t>
            </a:r>
            <a:r>
              <a:rPr lang="es-ES" sz="2600" dirty="0" err="1"/>
              <a:t>cabotegravir</a:t>
            </a:r>
            <a:r>
              <a:rPr lang="es-ES" sz="2600" dirty="0"/>
              <a:t> LA + </a:t>
            </a:r>
            <a:r>
              <a:rPr lang="es-ES" sz="2600" dirty="0" err="1"/>
              <a:t>rilpivirina</a:t>
            </a:r>
            <a:r>
              <a:rPr lang="es-ES" sz="2600" dirty="0"/>
              <a:t> LA IM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73109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AutoShape 106"/>
          <p:cNvSpPr>
            <a:spLocks noChangeArrowheads="1"/>
          </p:cNvSpPr>
          <p:nvPr/>
        </p:nvSpPr>
        <p:spPr bwMode="auto">
          <a:xfrm flipH="1">
            <a:off x="5724128" y="2660644"/>
            <a:ext cx="1620000" cy="449350"/>
          </a:xfrm>
          <a:prstGeom prst="rightArrow">
            <a:avLst>
              <a:gd name="adj1" fmla="val 50000"/>
              <a:gd name="adj2" fmla="val 52787"/>
            </a:avLst>
          </a:prstGeom>
          <a:solidFill>
            <a:srgbClr val="FF00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en-GB" sz="1200" kern="0" dirty="0">
                <a:solidFill>
                  <a:schemeClr val="bg1"/>
                </a:solidFill>
                <a:latin typeface="Arial" pitchFamily="34" charset="0"/>
                <a:ea typeface="MS PGothic"/>
                <a:cs typeface="Arial" pitchFamily="34" charset="0"/>
              </a:rPr>
              <a:t>Oral</a:t>
            </a:r>
          </a:p>
        </p:txBody>
      </p:sp>
      <p:sp>
        <p:nvSpPr>
          <p:cNvPr id="59" name="AutoShape 106"/>
          <p:cNvSpPr>
            <a:spLocks noChangeArrowheads="1"/>
          </p:cNvSpPr>
          <p:nvPr/>
        </p:nvSpPr>
        <p:spPr bwMode="auto">
          <a:xfrm>
            <a:off x="7351296" y="2660644"/>
            <a:ext cx="1620000" cy="449350"/>
          </a:xfrm>
          <a:prstGeom prst="rightArrow">
            <a:avLst>
              <a:gd name="adj1" fmla="val 50000"/>
              <a:gd name="adj2" fmla="val 52787"/>
            </a:avLst>
          </a:prstGeom>
          <a:solidFill>
            <a:srgbClr val="0000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>
              <a:defRPr/>
            </a:pPr>
            <a:r>
              <a:rPr lang="en-GB" sz="1200" kern="0" dirty="0">
                <a:solidFill>
                  <a:prstClr val="white"/>
                </a:solidFill>
                <a:latin typeface="Arial" pitchFamily="34" charset="0"/>
                <a:ea typeface="MS PGothic"/>
                <a:cs typeface="Arial" pitchFamily="34" charset="0"/>
              </a:rPr>
              <a:t>Intramuscular</a:t>
            </a:r>
          </a:p>
        </p:txBody>
      </p:sp>
      <p:sp>
        <p:nvSpPr>
          <p:cNvPr id="67" name="Line 14"/>
          <p:cNvSpPr>
            <a:spLocks noChangeShapeType="1"/>
          </p:cNvSpPr>
          <p:nvPr/>
        </p:nvSpPr>
        <p:spPr bwMode="auto">
          <a:xfrm flipV="1">
            <a:off x="6281520" y="3351592"/>
            <a:ext cx="0" cy="758128"/>
          </a:xfrm>
          <a:prstGeom prst="line">
            <a:avLst/>
          </a:prstGeom>
          <a:noFill/>
          <a:ln w="12700">
            <a:solidFill>
              <a:srgbClr val="000066"/>
            </a:solidFill>
            <a:prstDash val="dash"/>
            <a:round/>
            <a:headEnd/>
            <a:tailEnd/>
          </a:ln>
          <a:extLst/>
        </p:spPr>
        <p:txBody>
          <a:bodyPr/>
          <a:lstStyle/>
          <a:p>
            <a:pPr eaLnBrk="0" hangingPunct="0">
              <a:defRPr/>
            </a:pPr>
            <a:endParaRPr lang="en-GB" sz="1100" kern="0" dirty="0">
              <a:solidFill>
                <a:srgbClr val="000066"/>
              </a:solidFill>
              <a:latin typeface="Arial"/>
              <a:ea typeface="MS PGothic"/>
              <a:cs typeface="Arial"/>
            </a:endParaRPr>
          </a:p>
        </p:txBody>
      </p:sp>
      <p:sp>
        <p:nvSpPr>
          <p:cNvPr id="70" name="Line 92"/>
          <p:cNvSpPr>
            <a:spLocks noChangeShapeType="1"/>
          </p:cNvSpPr>
          <p:nvPr/>
        </p:nvSpPr>
        <p:spPr bwMode="auto">
          <a:xfrm>
            <a:off x="7313451" y="3422840"/>
            <a:ext cx="3175" cy="667152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xtLst/>
        </p:spPr>
        <p:txBody>
          <a:bodyPr/>
          <a:lstStyle/>
          <a:p>
            <a:pPr eaLnBrk="0" hangingPunct="0">
              <a:defRPr/>
            </a:pPr>
            <a:endParaRPr lang="en-GB" sz="1100" kern="0" dirty="0">
              <a:solidFill>
                <a:srgbClr val="000066"/>
              </a:solidFill>
              <a:latin typeface="Arial"/>
              <a:ea typeface="MS PGothic"/>
              <a:cs typeface="Arial"/>
            </a:endParaRPr>
          </a:p>
        </p:txBody>
      </p:sp>
      <p:sp>
        <p:nvSpPr>
          <p:cNvPr id="75" name="Text Box 10"/>
          <p:cNvSpPr txBox="1">
            <a:spLocks noChangeArrowheads="1"/>
          </p:cNvSpPr>
          <p:nvPr/>
        </p:nvSpPr>
        <p:spPr bwMode="auto">
          <a:xfrm>
            <a:off x="6898938" y="4486923"/>
            <a:ext cx="812192" cy="406525"/>
          </a:xfrm>
          <a:prstGeom prst="rect">
            <a:avLst/>
          </a:prstGeom>
          <a:noFill/>
          <a:ln>
            <a:noFill/>
          </a:ln>
          <a:extLst/>
        </p:spPr>
        <p:txBody>
          <a:bodyPr tIns="91440" bIns="9144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GB" sz="1600" b="1" kern="0" dirty="0">
                <a:solidFill>
                  <a:srgbClr val="333399"/>
                </a:solidFill>
                <a:latin typeface="+mj-lt"/>
                <a:ea typeface="MS PGothic"/>
              </a:rPr>
              <a:t>Q4S </a:t>
            </a:r>
          </a:p>
        </p:txBody>
      </p:sp>
      <p:sp>
        <p:nvSpPr>
          <p:cNvPr id="57351" name="TextBox 70"/>
          <p:cNvSpPr txBox="1">
            <a:spLocks noChangeArrowheads="1"/>
          </p:cNvSpPr>
          <p:nvPr/>
        </p:nvSpPr>
        <p:spPr bwMode="auto">
          <a:xfrm>
            <a:off x="5938663" y="4038109"/>
            <a:ext cx="619080" cy="350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algn="ctr" defTabSz="1346200">
              <a:lnSpc>
                <a:spcPct val="90000"/>
              </a:lnSpc>
              <a:tabLst>
                <a:tab pos="1346200" algn="l"/>
              </a:tabLst>
            </a:pPr>
            <a:r>
              <a:rPr lang="en-GB" sz="1200" dirty="0">
                <a:solidFill>
                  <a:srgbClr val="000066"/>
                </a:solidFill>
                <a:ea typeface="MS PGothic" pitchFamily="34" charset="-128"/>
              </a:rPr>
              <a:t>‒ 10%</a:t>
            </a:r>
          </a:p>
        </p:txBody>
      </p:sp>
      <p:sp>
        <p:nvSpPr>
          <p:cNvPr id="57352" name="TextBox 70"/>
          <p:cNvSpPr txBox="1">
            <a:spLocks noChangeArrowheads="1"/>
          </p:cNvSpPr>
          <p:nvPr/>
        </p:nvSpPr>
        <p:spPr bwMode="auto">
          <a:xfrm>
            <a:off x="8163719" y="4038109"/>
            <a:ext cx="623889" cy="350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algn="ctr" defTabSz="1346200">
              <a:lnSpc>
                <a:spcPct val="90000"/>
              </a:lnSpc>
              <a:tabLst>
                <a:tab pos="1346200" algn="l"/>
              </a:tabLst>
            </a:pPr>
            <a:r>
              <a:rPr lang="en-GB" sz="1200" dirty="0">
                <a:solidFill>
                  <a:srgbClr val="000066"/>
                </a:solidFill>
                <a:ea typeface="MS PGothic" pitchFamily="34" charset="-128"/>
              </a:rPr>
              <a:t>+ 10%</a:t>
            </a:r>
          </a:p>
        </p:txBody>
      </p:sp>
      <p:sp>
        <p:nvSpPr>
          <p:cNvPr id="64" name="Text Box 99"/>
          <p:cNvSpPr txBox="1">
            <a:spLocks noChangeArrowheads="1"/>
          </p:cNvSpPr>
          <p:nvPr/>
        </p:nvSpPr>
        <p:spPr bwMode="auto">
          <a:xfrm>
            <a:off x="8360844" y="3747116"/>
            <a:ext cx="519545" cy="276999"/>
          </a:xfrm>
          <a:prstGeom prst="rect">
            <a:avLst/>
          </a:prstGeom>
          <a:noFill/>
          <a:ln>
            <a:noFill/>
          </a:ln>
          <a:extLst/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1200" b="1" kern="0" dirty="0">
                <a:solidFill>
                  <a:srgbClr val="333399"/>
                </a:solidFill>
                <a:latin typeface="+mj-lt"/>
                <a:ea typeface="MS PGothic"/>
              </a:rPr>
              <a:t>12.2</a:t>
            </a:r>
          </a:p>
        </p:txBody>
      </p:sp>
      <p:sp>
        <p:nvSpPr>
          <p:cNvPr id="73" name="Text Box 98"/>
          <p:cNvSpPr txBox="1">
            <a:spLocks noChangeArrowheads="1"/>
          </p:cNvSpPr>
          <p:nvPr/>
        </p:nvSpPr>
        <p:spPr bwMode="auto">
          <a:xfrm>
            <a:off x="6732240" y="3745666"/>
            <a:ext cx="314325" cy="276999"/>
          </a:xfrm>
          <a:prstGeom prst="rect">
            <a:avLst/>
          </a:prstGeom>
          <a:noFill/>
          <a:ln>
            <a:noFill/>
          </a:ln>
          <a:extLst/>
        </p:spPr>
        <p:txBody>
          <a:bodyPr lIns="0" r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GB" sz="1200" b="1" kern="0" dirty="0">
                <a:solidFill>
                  <a:srgbClr val="333399"/>
                </a:solidFill>
                <a:latin typeface="+mj-lt"/>
                <a:ea typeface="MS PGothic"/>
              </a:rPr>
              <a:t>- 4.8</a:t>
            </a:r>
          </a:p>
        </p:txBody>
      </p:sp>
      <p:sp>
        <p:nvSpPr>
          <p:cNvPr id="48" name="Text Box 99"/>
          <p:cNvSpPr txBox="1">
            <a:spLocks noChangeArrowheads="1"/>
          </p:cNvSpPr>
          <p:nvPr/>
        </p:nvSpPr>
        <p:spPr bwMode="auto">
          <a:xfrm>
            <a:off x="7514604" y="3358439"/>
            <a:ext cx="585788" cy="338554"/>
          </a:xfrm>
          <a:prstGeom prst="rect">
            <a:avLst/>
          </a:prstGeom>
          <a:noFill/>
          <a:ln>
            <a:noFill/>
          </a:ln>
          <a:extLst/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GB" sz="1600" b="1" kern="0" dirty="0">
                <a:solidFill>
                  <a:srgbClr val="0000CC"/>
                </a:solidFill>
                <a:latin typeface="+mj-lt"/>
                <a:ea typeface="MS PGothic"/>
              </a:rPr>
              <a:t>3.7</a:t>
            </a:r>
          </a:p>
        </p:txBody>
      </p:sp>
      <p:cxnSp>
        <p:nvCxnSpPr>
          <p:cNvPr id="29" name="Straight Connector 28"/>
          <p:cNvCxnSpPr/>
          <p:nvPr/>
        </p:nvCxnSpPr>
        <p:spPr bwMode="auto">
          <a:xfrm>
            <a:off x="6804247" y="3768422"/>
            <a:ext cx="1799996" cy="0"/>
          </a:xfrm>
          <a:prstGeom prst="line">
            <a:avLst/>
          </a:prstGeom>
          <a:ln w="31750">
            <a:solidFill>
              <a:srgbClr val="006699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 bwMode="auto">
          <a:xfrm rot="16200000">
            <a:off x="7707773" y="3767753"/>
            <a:ext cx="201925" cy="0"/>
          </a:xfrm>
          <a:prstGeom prst="line">
            <a:avLst/>
          </a:prstGeom>
          <a:ln w="31750">
            <a:solidFill>
              <a:srgbClr val="006699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Line 92"/>
          <p:cNvSpPr>
            <a:spLocks noChangeShapeType="1"/>
          </p:cNvSpPr>
          <p:nvPr/>
        </p:nvSpPr>
        <p:spPr bwMode="auto">
          <a:xfrm rot="16200000" flipH="1">
            <a:off x="7345554" y="2988456"/>
            <a:ext cx="1" cy="2196000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xtLst/>
        </p:spPr>
        <p:txBody>
          <a:bodyPr/>
          <a:lstStyle/>
          <a:p>
            <a:pPr eaLnBrk="0" hangingPunct="0">
              <a:defRPr/>
            </a:pPr>
            <a:endParaRPr lang="en-GB" sz="1100" kern="0" dirty="0">
              <a:solidFill>
                <a:srgbClr val="000066"/>
              </a:solidFill>
              <a:latin typeface="Arial"/>
              <a:ea typeface="MS PGothic"/>
              <a:cs typeface="Arial"/>
            </a:endParaRPr>
          </a:p>
        </p:txBody>
      </p:sp>
      <p:sp>
        <p:nvSpPr>
          <p:cNvPr id="57360" name="Rectangle 6"/>
          <p:cNvSpPr>
            <a:spLocks noChangeArrowheads="1"/>
          </p:cNvSpPr>
          <p:nvPr/>
        </p:nvSpPr>
        <p:spPr bwMode="auto">
          <a:xfrm>
            <a:off x="5878607" y="2426179"/>
            <a:ext cx="2938210" cy="230265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tIns="0" bIns="0" anchor="ctr"/>
          <a:lstStyle/>
          <a:p>
            <a:pPr algn="ctr">
              <a:lnSpc>
                <a:spcPct val="90000"/>
              </a:lnSpc>
            </a:pPr>
            <a:r>
              <a:rPr lang="es-ES" sz="1600" b="1">
                <a:solidFill>
                  <a:srgbClr val="0000CC"/>
                </a:solidFill>
                <a:latin typeface="+mj-lt"/>
                <a:ea typeface="MS PGothic" pitchFamily="34" charset="-128"/>
              </a:rPr>
              <a:t>Diferencia (IC95%)</a:t>
            </a:r>
          </a:p>
        </p:txBody>
      </p:sp>
      <p:sp>
        <p:nvSpPr>
          <p:cNvPr id="65" name="Line 14"/>
          <p:cNvSpPr>
            <a:spLocks noChangeShapeType="1"/>
          </p:cNvSpPr>
          <p:nvPr/>
        </p:nvSpPr>
        <p:spPr bwMode="auto">
          <a:xfrm flipV="1">
            <a:off x="6264588" y="4766906"/>
            <a:ext cx="0" cy="758128"/>
          </a:xfrm>
          <a:prstGeom prst="line">
            <a:avLst/>
          </a:prstGeom>
          <a:noFill/>
          <a:ln w="12700">
            <a:solidFill>
              <a:srgbClr val="000066"/>
            </a:solidFill>
            <a:prstDash val="dash"/>
            <a:round/>
            <a:headEnd/>
            <a:tailEnd/>
          </a:ln>
          <a:extLst/>
        </p:spPr>
        <p:txBody>
          <a:bodyPr/>
          <a:lstStyle/>
          <a:p>
            <a:pPr eaLnBrk="0" hangingPunct="0">
              <a:defRPr/>
            </a:pPr>
            <a:endParaRPr lang="en-GB" sz="1100" kern="0" dirty="0">
              <a:solidFill>
                <a:srgbClr val="000066"/>
              </a:solidFill>
              <a:latin typeface="Arial"/>
              <a:ea typeface="MS PGothic"/>
              <a:cs typeface="Arial"/>
            </a:endParaRPr>
          </a:p>
        </p:txBody>
      </p:sp>
      <p:sp>
        <p:nvSpPr>
          <p:cNvPr id="66" name="Line 92"/>
          <p:cNvSpPr>
            <a:spLocks noChangeShapeType="1"/>
          </p:cNvSpPr>
          <p:nvPr/>
        </p:nvSpPr>
        <p:spPr bwMode="auto">
          <a:xfrm>
            <a:off x="7310276" y="4842547"/>
            <a:ext cx="3175" cy="667152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xtLst/>
        </p:spPr>
        <p:txBody>
          <a:bodyPr/>
          <a:lstStyle/>
          <a:p>
            <a:pPr eaLnBrk="0" hangingPunct="0">
              <a:defRPr/>
            </a:pPr>
            <a:endParaRPr lang="en-GB" sz="1100" kern="0" dirty="0">
              <a:solidFill>
                <a:srgbClr val="000066"/>
              </a:solidFill>
              <a:latin typeface="Arial"/>
              <a:ea typeface="MS PGothic"/>
              <a:cs typeface="Arial"/>
            </a:endParaRPr>
          </a:p>
        </p:txBody>
      </p:sp>
      <p:sp>
        <p:nvSpPr>
          <p:cNvPr id="78" name="Text Box 10"/>
          <p:cNvSpPr txBox="1">
            <a:spLocks noChangeArrowheads="1"/>
          </p:cNvSpPr>
          <p:nvPr/>
        </p:nvSpPr>
        <p:spPr bwMode="auto">
          <a:xfrm>
            <a:off x="7164226" y="5398739"/>
            <a:ext cx="295275" cy="406525"/>
          </a:xfrm>
          <a:prstGeom prst="rect">
            <a:avLst/>
          </a:prstGeom>
          <a:noFill/>
          <a:ln>
            <a:noFill/>
          </a:ln>
          <a:extLst/>
        </p:spPr>
        <p:txBody>
          <a:bodyPr tIns="91440" bIns="9144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GB" sz="1400" kern="0" dirty="0">
                <a:solidFill>
                  <a:srgbClr val="000066"/>
                </a:solidFill>
                <a:ea typeface="MS PGothic"/>
              </a:rPr>
              <a:t>0 </a:t>
            </a:r>
          </a:p>
        </p:txBody>
      </p:sp>
      <p:sp>
        <p:nvSpPr>
          <p:cNvPr id="79" name="TextBox 70"/>
          <p:cNvSpPr txBox="1">
            <a:spLocks noChangeArrowheads="1"/>
          </p:cNvSpPr>
          <p:nvPr/>
        </p:nvSpPr>
        <p:spPr bwMode="auto">
          <a:xfrm>
            <a:off x="5889784" y="5448450"/>
            <a:ext cx="619080" cy="350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algn="ctr" defTabSz="1346200">
              <a:lnSpc>
                <a:spcPct val="90000"/>
              </a:lnSpc>
              <a:tabLst>
                <a:tab pos="1346200" algn="l"/>
              </a:tabLst>
            </a:pPr>
            <a:r>
              <a:rPr lang="en-GB" sz="1200" dirty="0">
                <a:solidFill>
                  <a:srgbClr val="000066"/>
                </a:solidFill>
                <a:ea typeface="MS PGothic" pitchFamily="34" charset="-128"/>
              </a:rPr>
              <a:t>‒ 10%</a:t>
            </a:r>
          </a:p>
        </p:txBody>
      </p:sp>
      <p:sp>
        <p:nvSpPr>
          <p:cNvPr id="80" name="TextBox 70"/>
          <p:cNvSpPr txBox="1">
            <a:spLocks noChangeArrowheads="1"/>
          </p:cNvSpPr>
          <p:nvPr/>
        </p:nvSpPr>
        <p:spPr bwMode="auto">
          <a:xfrm>
            <a:off x="8190250" y="5448450"/>
            <a:ext cx="623889" cy="350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algn="ctr" defTabSz="1346200">
              <a:lnSpc>
                <a:spcPct val="90000"/>
              </a:lnSpc>
              <a:tabLst>
                <a:tab pos="1346200" algn="l"/>
              </a:tabLst>
            </a:pPr>
            <a:r>
              <a:rPr lang="en-GB" sz="1200" dirty="0">
                <a:solidFill>
                  <a:srgbClr val="000066"/>
                </a:solidFill>
                <a:ea typeface="MS PGothic" pitchFamily="34" charset="-128"/>
              </a:rPr>
              <a:t>+ 10%</a:t>
            </a:r>
          </a:p>
        </p:txBody>
      </p:sp>
      <p:sp>
        <p:nvSpPr>
          <p:cNvPr id="81" name="Text Box 99"/>
          <p:cNvSpPr txBox="1">
            <a:spLocks noChangeArrowheads="1"/>
          </p:cNvSpPr>
          <p:nvPr/>
        </p:nvSpPr>
        <p:spPr bwMode="auto">
          <a:xfrm>
            <a:off x="8314782" y="5162430"/>
            <a:ext cx="519545" cy="276999"/>
          </a:xfrm>
          <a:prstGeom prst="rect">
            <a:avLst/>
          </a:prstGeom>
          <a:noFill/>
          <a:ln>
            <a:noFill/>
          </a:ln>
          <a:extLst/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1200" b="1" kern="0" dirty="0">
                <a:solidFill>
                  <a:srgbClr val="333399"/>
                </a:solidFill>
                <a:latin typeface="+mj-lt"/>
                <a:ea typeface="MS PGothic"/>
              </a:rPr>
              <a:t>11.5</a:t>
            </a:r>
          </a:p>
        </p:txBody>
      </p:sp>
      <p:sp>
        <p:nvSpPr>
          <p:cNvPr id="82" name="Text Box 98"/>
          <p:cNvSpPr txBox="1">
            <a:spLocks noChangeArrowheads="1"/>
          </p:cNvSpPr>
          <p:nvPr/>
        </p:nvSpPr>
        <p:spPr bwMode="auto">
          <a:xfrm>
            <a:off x="6585149" y="5165886"/>
            <a:ext cx="314325" cy="276999"/>
          </a:xfrm>
          <a:prstGeom prst="rect">
            <a:avLst/>
          </a:prstGeom>
          <a:noFill/>
          <a:ln>
            <a:noFill/>
          </a:ln>
          <a:extLst/>
        </p:spPr>
        <p:txBody>
          <a:bodyPr lIns="0" r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GB" sz="1200" b="1" kern="0" dirty="0">
                <a:solidFill>
                  <a:srgbClr val="333399"/>
                </a:solidFill>
                <a:latin typeface="+mj-lt"/>
                <a:ea typeface="MS PGothic"/>
              </a:rPr>
              <a:t>- 5.8</a:t>
            </a:r>
          </a:p>
        </p:txBody>
      </p:sp>
      <p:sp>
        <p:nvSpPr>
          <p:cNvPr id="83" name="Text Box 99"/>
          <p:cNvSpPr txBox="1">
            <a:spLocks noChangeArrowheads="1"/>
          </p:cNvSpPr>
          <p:nvPr/>
        </p:nvSpPr>
        <p:spPr bwMode="auto">
          <a:xfrm>
            <a:off x="7370588" y="4773753"/>
            <a:ext cx="585788" cy="338554"/>
          </a:xfrm>
          <a:prstGeom prst="rect">
            <a:avLst/>
          </a:prstGeom>
          <a:noFill/>
          <a:ln>
            <a:noFill/>
          </a:ln>
          <a:extLst/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GB" sz="1600" b="1" kern="0" dirty="0">
                <a:solidFill>
                  <a:srgbClr val="0000CC"/>
                </a:solidFill>
                <a:latin typeface="+mj-lt"/>
                <a:ea typeface="MS PGothic"/>
              </a:rPr>
              <a:t>2.8</a:t>
            </a:r>
          </a:p>
        </p:txBody>
      </p:sp>
      <p:cxnSp>
        <p:nvCxnSpPr>
          <p:cNvPr id="84" name="Straight Connector 28"/>
          <p:cNvCxnSpPr/>
          <p:nvPr/>
        </p:nvCxnSpPr>
        <p:spPr bwMode="auto">
          <a:xfrm flipV="1">
            <a:off x="6770505" y="5183736"/>
            <a:ext cx="1797967" cy="4309"/>
          </a:xfrm>
          <a:prstGeom prst="line">
            <a:avLst/>
          </a:prstGeom>
          <a:ln w="31750">
            <a:solidFill>
              <a:srgbClr val="006699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29"/>
          <p:cNvCxnSpPr/>
          <p:nvPr/>
        </p:nvCxnSpPr>
        <p:spPr bwMode="auto">
          <a:xfrm rot="16200000">
            <a:off x="7563757" y="5183067"/>
            <a:ext cx="201925" cy="0"/>
          </a:xfrm>
          <a:prstGeom prst="line">
            <a:avLst/>
          </a:prstGeom>
          <a:ln w="31750">
            <a:solidFill>
              <a:srgbClr val="006699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Line 92"/>
          <p:cNvSpPr>
            <a:spLocks noChangeShapeType="1"/>
          </p:cNvSpPr>
          <p:nvPr/>
        </p:nvSpPr>
        <p:spPr bwMode="auto">
          <a:xfrm rot="16200000" flipH="1">
            <a:off x="7328622" y="4403770"/>
            <a:ext cx="1" cy="2196000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xtLst/>
        </p:spPr>
        <p:txBody>
          <a:bodyPr/>
          <a:lstStyle/>
          <a:p>
            <a:pPr eaLnBrk="0" hangingPunct="0">
              <a:defRPr/>
            </a:pPr>
            <a:endParaRPr lang="en-GB" sz="1100" kern="0" dirty="0">
              <a:solidFill>
                <a:srgbClr val="000066"/>
              </a:solidFill>
              <a:latin typeface="Arial"/>
              <a:ea typeface="MS PGothic"/>
              <a:cs typeface="Arial"/>
            </a:endParaRPr>
          </a:p>
        </p:txBody>
      </p:sp>
      <p:sp>
        <p:nvSpPr>
          <p:cNvPr id="87" name="Text Box 10"/>
          <p:cNvSpPr txBox="1">
            <a:spLocks noChangeArrowheads="1"/>
          </p:cNvSpPr>
          <p:nvPr/>
        </p:nvSpPr>
        <p:spPr bwMode="auto">
          <a:xfrm>
            <a:off x="6898938" y="3085328"/>
            <a:ext cx="812192" cy="406525"/>
          </a:xfrm>
          <a:prstGeom prst="rect">
            <a:avLst/>
          </a:prstGeom>
          <a:noFill/>
          <a:ln>
            <a:noFill/>
          </a:ln>
          <a:extLst/>
        </p:spPr>
        <p:txBody>
          <a:bodyPr tIns="91440" bIns="9144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GB" sz="1600" b="1" kern="0" dirty="0">
                <a:solidFill>
                  <a:srgbClr val="333399"/>
                </a:solidFill>
                <a:latin typeface="+mj-lt"/>
                <a:ea typeface="MS PGothic"/>
              </a:rPr>
              <a:t>Q8S </a:t>
            </a: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xmlns="" id="{0DF71BAA-0151-4A7E-BBE0-37A250DDDE6C}"/>
              </a:ext>
            </a:extLst>
          </p:cNvPr>
          <p:cNvGrpSpPr/>
          <p:nvPr/>
        </p:nvGrpSpPr>
        <p:grpSpPr>
          <a:xfrm>
            <a:off x="493417" y="2060848"/>
            <a:ext cx="5159439" cy="3567595"/>
            <a:chOff x="493417" y="2060848"/>
            <a:chExt cx="5159439" cy="3567595"/>
          </a:xfrm>
        </p:grpSpPr>
        <p:sp>
          <p:nvSpPr>
            <p:cNvPr id="91" name="AutoShape 165"/>
            <p:cNvSpPr>
              <a:spLocks noChangeArrowheads="1"/>
            </p:cNvSpPr>
            <p:nvPr/>
          </p:nvSpPr>
          <p:spPr bwMode="auto">
            <a:xfrm>
              <a:off x="3313824" y="2258848"/>
              <a:ext cx="2046952" cy="904711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s-ES" sz="2800">
                <a:solidFill>
                  <a:srgbClr val="000066"/>
                </a:solidFill>
              </a:endParaRPr>
            </a:p>
          </p:txBody>
        </p:sp>
        <p:sp>
          <p:nvSpPr>
            <p:cNvPr id="57368" name="Rectangle 40"/>
            <p:cNvSpPr>
              <a:spLocks noChangeArrowheads="1"/>
            </p:cNvSpPr>
            <p:nvPr/>
          </p:nvSpPr>
          <p:spPr bwMode="auto">
            <a:xfrm>
              <a:off x="1131123" y="2147533"/>
              <a:ext cx="20799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ES" sz="1600" b="1">
                  <a:solidFill>
                    <a:srgbClr val="333399"/>
                  </a:solidFill>
                  <a:latin typeface="+mj-lt"/>
                </a:rPr>
                <a:t>95</a:t>
              </a:r>
            </a:p>
          </p:txBody>
        </p:sp>
        <p:sp>
          <p:nvSpPr>
            <p:cNvPr id="57369" name="Rectangle 41"/>
            <p:cNvSpPr>
              <a:spLocks noChangeArrowheads="1"/>
            </p:cNvSpPr>
            <p:nvPr/>
          </p:nvSpPr>
          <p:spPr bwMode="auto">
            <a:xfrm>
              <a:off x="2679806" y="4622939"/>
              <a:ext cx="159435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s-ES" sz="1600" b="1">
                  <a:solidFill>
                    <a:srgbClr val="333399"/>
                  </a:solidFill>
                  <a:latin typeface="+mj-lt"/>
                </a:rPr>
                <a:t>4</a:t>
              </a:r>
              <a:endParaRPr lang="es-ES" sz="20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57370" name="Rectangle 42"/>
            <p:cNvSpPr>
              <a:spLocks noChangeArrowheads="1"/>
            </p:cNvSpPr>
            <p:nvPr/>
          </p:nvSpPr>
          <p:spPr bwMode="auto">
            <a:xfrm>
              <a:off x="4131354" y="4817061"/>
              <a:ext cx="253275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ES" sz="1600" b="1">
                  <a:solidFill>
                    <a:srgbClr val="333399"/>
                  </a:solidFill>
                  <a:latin typeface="+mj-lt"/>
                </a:rPr>
                <a:t>&lt; 1</a:t>
              </a:r>
              <a:endParaRPr lang="es-ES" sz="20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57371" name="Rectangle 43"/>
            <p:cNvSpPr>
              <a:spLocks noChangeArrowheads="1"/>
            </p:cNvSpPr>
            <p:nvPr/>
          </p:nvSpPr>
          <p:spPr bwMode="auto">
            <a:xfrm>
              <a:off x="1564130" y="2174667"/>
              <a:ext cx="20799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ES" sz="1600" b="1">
                  <a:solidFill>
                    <a:srgbClr val="333399"/>
                  </a:solidFill>
                  <a:latin typeface="+mj-lt"/>
                </a:rPr>
                <a:t>94</a:t>
              </a:r>
              <a:endParaRPr lang="es-ES" sz="20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57372" name="Rectangle 44"/>
            <p:cNvSpPr>
              <a:spLocks noChangeArrowheads="1"/>
            </p:cNvSpPr>
            <p:nvPr/>
          </p:nvSpPr>
          <p:spPr bwMode="auto">
            <a:xfrm>
              <a:off x="3092654" y="4817061"/>
              <a:ext cx="253275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ES" sz="1600" b="1">
                  <a:solidFill>
                    <a:srgbClr val="333399"/>
                  </a:solidFill>
                  <a:latin typeface="+mj-lt"/>
                </a:rPr>
                <a:t>&lt; 1</a:t>
              </a:r>
              <a:endParaRPr lang="es-ES" sz="20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57373" name="Rectangle 45"/>
            <p:cNvSpPr>
              <a:spLocks noChangeArrowheads="1"/>
            </p:cNvSpPr>
            <p:nvPr/>
          </p:nvSpPr>
          <p:spPr bwMode="auto">
            <a:xfrm>
              <a:off x="4668440" y="4581128"/>
              <a:ext cx="152111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s-ES" sz="1600" b="1">
                  <a:solidFill>
                    <a:srgbClr val="333399"/>
                  </a:solidFill>
                  <a:latin typeface="+mj-lt"/>
                </a:rPr>
                <a:t>5</a:t>
              </a:r>
              <a:endParaRPr lang="es-ES" sz="20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57374" name="Rectangle 46"/>
            <p:cNvSpPr>
              <a:spLocks noChangeArrowheads="1"/>
            </p:cNvSpPr>
            <p:nvPr/>
          </p:nvSpPr>
          <p:spPr bwMode="auto">
            <a:xfrm>
              <a:off x="663335" y="4964514"/>
              <a:ext cx="84959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s-ES" sz="1200">
                  <a:solidFill>
                    <a:srgbClr val="000066"/>
                  </a:solidFill>
                </a:rPr>
                <a:t>0</a:t>
              </a:r>
              <a:endParaRPr lang="es-ES" sz="1600">
                <a:solidFill>
                  <a:srgbClr val="000066"/>
                </a:solidFill>
              </a:endParaRPr>
            </a:p>
          </p:txBody>
        </p:sp>
        <p:sp>
          <p:nvSpPr>
            <p:cNvPr id="57375" name="Rectangle 47"/>
            <p:cNvSpPr>
              <a:spLocks noChangeArrowheads="1"/>
            </p:cNvSpPr>
            <p:nvPr/>
          </p:nvSpPr>
          <p:spPr bwMode="auto">
            <a:xfrm>
              <a:off x="578376" y="4436350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s-ES" sz="1200">
                  <a:solidFill>
                    <a:srgbClr val="000066"/>
                  </a:solidFill>
                </a:rPr>
                <a:t>20</a:t>
              </a:r>
              <a:endParaRPr lang="es-ES" sz="1600">
                <a:solidFill>
                  <a:srgbClr val="000066"/>
                </a:solidFill>
              </a:endParaRPr>
            </a:p>
          </p:txBody>
        </p:sp>
        <p:sp>
          <p:nvSpPr>
            <p:cNvPr id="57376" name="Rectangle 48"/>
            <p:cNvSpPr>
              <a:spLocks noChangeArrowheads="1"/>
            </p:cNvSpPr>
            <p:nvPr/>
          </p:nvSpPr>
          <p:spPr bwMode="auto">
            <a:xfrm>
              <a:off x="578376" y="3909678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s-ES" sz="1200">
                  <a:solidFill>
                    <a:srgbClr val="000066"/>
                  </a:solidFill>
                </a:rPr>
                <a:t>40</a:t>
              </a:r>
              <a:endParaRPr lang="es-ES" sz="1600">
                <a:solidFill>
                  <a:srgbClr val="000066"/>
                </a:solidFill>
              </a:endParaRPr>
            </a:p>
          </p:txBody>
        </p:sp>
        <p:sp>
          <p:nvSpPr>
            <p:cNvPr id="57377" name="Rectangle 49"/>
            <p:cNvSpPr>
              <a:spLocks noChangeArrowheads="1"/>
            </p:cNvSpPr>
            <p:nvPr/>
          </p:nvSpPr>
          <p:spPr bwMode="auto">
            <a:xfrm>
              <a:off x="578376" y="3381513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s-ES" sz="1200">
                  <a:solidFill>
                    <a:srgbClr val="000066"/>
                  </a:solidFill>
                </a:rPr>
                <a:t>60</a:t>
              </a:r>
              <a:endParaRPr lang="es-ES" sz="1600">
                <a:solidFill>
                  <a:srgbClr val="000066"/>
                </a:solidFill>
              </a:endParaRPr>
            </a:p>
          </p:txBody>
        </p:sp>
        <p:sp>
          <p:nvSpPr>
            <p:cNvPr id="57378" name="Rectangle 50"/>
            <p:cNvSpPr>
              <a:spLocks noChangeArrowheads="1"/>
            </p:cNvSpPr>
            <p:nvPr/>
          </p:nvSpPr>
          <p:spPr bwMode="auto">
            <a:xfrm>
              <a:off x="578376" y="2854840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s-ES" sz="1200">
                  <a:solidFill>
                    <a:srgbClr val="000066"/>
                  </a:solidFill>
                </a:rPr>
                <a:t>80</a:t>
              </a:r>
              <a:endParaRPr lang="es-ES" sz="1600">
                <a:solidFill>
                  <a:srgbClr val="000066"/>
                </a:solidFill>
              </a:endParaRPr>
            </a:p>
          </p:txBody>
        </p:sp>
        <p:sp>
          <p:nvSpPr>
            <p:cNvPr id="57379" name="Rectangle 51"/>
            <p:cNvSpPr>
              <a:spLocks noChangeArrowheads="1"/>
            </p:cNvSpPr>
            <p:nvPr/>
          </p:nvSpPr>
          <p:spPr bwMode="auto">
            <a:xfrm>
              <a:off x="493417" y="2325096"/>
              <a:ext cx="254877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s-ES" sz="1200">
                  <a:solidFill>
                    <a:srgbClr val="000066"/>
                  </a:solidFill>
                </a:rPr>
                <a:t>100</a:t>
              </a:r>
              <a:endParaRPr lang="es-ES" sz="1600">
                <a:solidFill>
                  <a:srgbClr val="000066"/>
                </a:solidFill>
              </a:endParaRPr>
            </a:p>
          </p:txBody>
        </p:sp>
        <p:sp>
          <p:nvSpPr>
            <p:cNvPr id="57380" name="Rectangle 52"/>
            <p:cNvSpPr>
              <a:spLocks noChangeArrowheads="1"/>
            </p:cNvSpPr>
            <p:nvPr/>
          </p:nvSpPr>
          <p:spPr bwMode="auto">
            <a:xfrm>
              <a:off x="970810" y="5197556"/>
              <a:ext cx="1346698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ES" sz="1400" b="1">
                  <a:solidFill>
                    <a:srgbClr val="000066"/>
                  </a:solidFill>
                </a:rPr>
                <a:t>Exito virológico</a:t>
              </a:r>
              <a:endParaRPr lang="es-ES" b="1">
                <a:solidFill>
                  <a:srgbClr val="000066"/>
                </a:solidFill>
              </a:endParaRPr>
            </a:p>
          </p:txBody>
        </p:sp>
        <p:sp>
          <p:nvSpPr>
            <p:cNvPr id="57381" name="Rectangle 53"/>
            <p:cNvSpPr>
              <a:spLocks noChangeArrowheads="1"/>
            </p:cNvSpPr>
            <p:nvPr/>
          </p:nvSpPr>
          <p:spPr bwMode="auto">
            <a:xfrm>
              <a:off x="2612221" y="5197556"/>
              <a:ext cx="1141338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ES" sz="1400" b="1">
                  <a:solidFill>
                    <a:srgbClr val="000066"/>
                  </a:solidFill>
                </a:rPr>
                <a:t>No respuesta</a:t>
              </a:r>
            </a:p>
            <a:p>
              <a:pPr algn="ctr"/>
              <a:r>
                <a:rPr lang="es-ES" sz="1400" b="1">
                  <a:solidFill>
                    <a:srgbClr val="000066"/>
                  </a:solidFill>
                </a:rPr>
                <a:t>virológica</a:t>
              </a:r>
              <a:endParaRPr lang="es-ES" b="1">
                <a:solidFill>
                  <a:srgbClr val="000066"/>
                </a:solidFill>
              </a:endParaRPr>
            </a:p>
          </p:txBody>
        </p:sp>
        <p:sp>
          <p:nvSpPr>
            <p:cNvPr id="57382" name="Rectangle 54"/>
            <p:cNvSpPr>
              <a:spLocks noChangeArrowheads="1"/>
            </p:cNvSpPr>
            <p:nvPr/>
          </p:nvSpPr>
          <p:spPr bwMode="auto">
            <a:xfrm>
              <a:off x="3877217" y="5197556"/>
              <a:ext cx="177563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ES" sz="1400" b="1">
                  <a:solidFill>
                    <a:srgbClr val="000066"/>
                  </a:solidFill>
                </a:rPr>
                <a:t>No datos virológicos</a:t>
              </a:r>
              <a:endParaRPr lang="es-ES" b="1">
                <a:solidFill>
                  <a:srgbClr val="000066"/>
                </a:solidFill>
              </a:endParaRPr>
            </a:p>
          </p:txBody>
        </p:sp>
        <p:sp>
          <p:nvSpPr>
            <p:cNvPr id="2" name="ZoneTexte 1"/>
            <p:cNvSpPr txBox="1"/>
            <p:nvPr/>
          </p:nvSpPr>
          <p:spPr>
            <a:xfrm>
              <a:off x="672483" y="2060848"/>
              <a:ext cx="37702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600" b="1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7" name="Line 9"/>
            <p:cNvSpPr>
              <a:spLocks noChangeShapeType="1"/>
            </p:cNvSpPr>
            <p:nvPr/>
          </p:nvSpPr>
          <p:spPr bwMode="auto">
            <a:xfrm>
              <a:off x="788453" y="2946756"/>
              <a:ext cx="75641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solidFill>
                  <a:srgbClr val="000066"/>
                </a:solidFill>
              </a:endParaRPr>
            </a:p>
          </p:txBody>
        </p:sp>
        <p:sp>
          <p:nvSpPr>
            <p:cNvPr id="8" name="Line 10"/>
            <p:cNvSpPr>
              <a:spLocks noChangeShapeType="1"/>
            </p:cNvSpPr>
            <p:nvPr/>
          </p:nvSpPr>
          <p:spPr bwMode="auto">
            <a:xfrm>
              <a:off x="788453" y="3477423"/>
              <a:ext cx="75641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solidFill>
                  <a:srgbClr val="000066"/>
                </a:solidFill>
              </a:endParaRPr>
            </a:p>
          </p:txBody>
        </p:sp>
        <p:sp>
          <p:nvSpPr>
            <p:cNvPr id="9" name="Line 11"/>
            <p:cNvSpPr>
              <a:spLocks noChangeShapeType="1"/>
            </p:cNvSpPr>
            <p:nvPr/>
          </p:nvSpPr>
          <p:spPr bwMode="auto">
            <a:xfrm>
              <a:off x="788453" y="4009093"/>
              <a:ext cx="75641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solidFill>
                  <a:srgbClr val="000066"/>
                </a:solidFill>
              </a:endParaRPr>
            </a:p>
          </p:txBody>
        </p:sp>
        <p:sp>
          <p:nvSpPr>
            <p:cNvPr id="10" name="Line 12"/>
            <p:cNvSpPr>
              <a:spLocks noChangeShapeType="1"/>
            </p:cNvSpPr>
            <p:nvPr/>
          </p:nvSpPr>
          <p:spPr bwMode="auto">
            <a:xfrm>
              <a:off x="788453" y="4540761"/>
              <a:ext cx="75641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solidFill>
                  <a:srgbClr val="000066"/>
                </a:solidFill>
              </a:endParaRPr>
            </a:p>
          </p:txBody>
        </p:sp>
        <p:sp>
          <p:nvSpPr>
            <p:cNvPr id="11" name="Line 13"/>
            <p:cNvSpPr>
              <a:spLocks noChangeShapeType="1"/>
            </p:cNvSpPr>
            <p:nvPr/>
          </p:nvSpPr>
          <p:spPr bwMode="auto">
            <a:xfrm>
              <a:off x="788453" y="5073431"/>
              <a:ext cx="75641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solidFill>
                  <a:srgbClr val="000066"/>
                </a:solidFill>
              </a:endParaRPr>
            </a:p>
          </p:txBody>
        </p:sp>
        <p:sp>
          <p:nvSpPr>
            <p:cNvPr id="12" name="Line 14"/>
            <p:cNvSpPr>
              <a:spLocks noChangeShapeType="1"/>
            </p:cNvSpPr>
            <p:nvPr/>
          </p:nvSpPr>
          <p:spPr bwMode="auto">
            <a:xfrm>
              <a:off x="788453" y="2415088"/>
              <a:ext cx="75641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solidFill>
                  <a:srgbClr val="000066"/>
                </a:solidFill>
              </a:endParaRPr>
            </a:p>
          </p:txBody>
        </p:sp>
        <p:sp>
          <p:nvSpPr>
            <p:cNvPr id="13" name="Freeform 15"/>
            <p:cNvSpPr>
              <a:spLocks/>
            </p:cNvSpPr>
            <p:nvPr/>
          </p:nvSpPr>
          <p:spPr bwMode="auto">
            <a:xfrm>
              <a:off x="995629" y="2445432"/>
              <a:ext cx="442123" cy="2628000"/>
            </a:xfrm>
            <a:custGeom>
              <a:avLst/>
              <a:gdLst>
                <a:gd name="T0" fmla="*/ 415 w 415"/>
                <a:gd name="T1" fmla="*/ 0 h 2575"/>
                <a:gd name="T2" fmla="*/ 0 w 415"/>
                <a:gd name="T3" fmla="*/ 0 h 2575"/>
                <a:gd name="T4" fmla="*/ 0 w 415"/>
                <a:gd name="T5" fmla="*/ 2575 h 2575"/>
                <a:gd name="T6" fmla="*/ 415 w 415"/>
                <a:gd name="T7" fmla="*/ 2575 h 2575"/>
                <a:gd name="T8" fmla="*/ 415 w 415"/>
                <a:gd name="T9" fmla="*/ 0 h 2575"/>
                <a:gd name="T10" fmla="*/ 415 w 415"/>
                <a:gd name="T11" fmla="*/ 0 h 2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0000CC"/>
            </a:solidFill>
            <a:ln w="0">
              <a:solidFill>
                <a:srgbClr val="0000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solidFill>
                  <a:srgbClr val="000066"/>
                </a:solidFill>
              </a:endParaRPr>
            </a:p>
          </p:txBody>
        </p:sp>
        <p:sp>
          <p:nvSpPr>
            <p:cNvPr id="14" name="Freeform 16"/>
            <p:cNvSpPr>
              <a:spLocks/>
            </p:cNvSpPr>
            <p:nvPr/>
          </p:nvSpPr>
          <p:spPr bwMode="auto">
            <a:xfrm>
              <a:off x="1452169" y="2445432"/>
              <a:ext cx="443188" cy="2628000"/>
            </a:xfrm>
            <a:custGeom>
              <a:avLst/>
              <a:gdLst>
                <a:gd name="T0" fmla="*/ 416 w 416"/>
                <a:gd name="T1" fmla="*/ 2463 h 2463"/>
                <a:gd name="T2" fmla="*/ 416 w 416"/>
                <a:gd name="T3" fmla="*/ 0 h 2463"/>
                <a:gd name="T4" fmla="*/ 0 w 416"/>
                <a:gd name="T5" fmla="*/ 0 h 2463"/>
                <a:gd name="T6" fmla="*/ 0 w 416"/>
                <a:gd name="T7" fmla="*/ 2463 h 2463"/>
                <a:gd name="T8" fmla="*/ 416 w 416"/>
                <a:gd name="T9" fmla="*/ 2463 h 2463"/>
                <a:gd name="T10" fmla="*/ 416 w 416"/>
                <a:gd name="T11" fmla="*/ 2463 h 2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6" h="2463">
                  <a:moveTo>
                    <a:pt x="416" y="2463"/>
                  </a:moveTo>
                  <a:lnTo>
                    <a:pt x="416" y="0"/>
                  </a:lnTo>
                  <a:lnTo>
                    <a:pt x="0" y="0"/>
                  </a:lnTo>
                  <a:lnTo>
                    <a:pt x="0" y="2463"/>
                  </a:lnTo>
                  <a:lnTo>
                    <a:pt x="416" y="2463"/>
                  </a:lnTo>
                  <a:lnTo>
                    <a:pt x="416" y="2463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solidFill>
                  <a:srgbClr val="000066"/>
                </a:solidFill>
              </a:endParaRPr>
            </a:p>
          </p:txBody>
        </p:sp>
        <p:sp>
          <p:nvSpPr>
            <p:cNvPr id="15" name="Rectangle 17"/>
            <p:cNvSpPr>
              <a:spLocks noChangeArrowheads="1"/>
            </p:cNvSpPr>
            <p:nvPr/>
          </p:nvSpPr>
          <p:spPr bwMode="auto">
            <a:xfrm>
              <a:off x="4498964" y="4857433"/>
              <a:ext cx="444253" cy="215999"/>
            </a:xfrm>
            <a:prstGeom prst="rect">
              <a:avLst/>
            </a:pr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solidFill>
                  <a:srgbClr val="000066"/>
                </a:solidFill>
              </a:endParaRPr>
            </a:p>
          </p:txBody>
        </p:sp>
        <p:sp>
          <p:nvSpPr>
            <p:cNvPr id="16" name="Rectangle 18"/>
            <p:cNvSpPr>
              <a:spLocks noChangeArrowheads="1"/>
            </p:cNvSpPr>
            <p:nvPr/>
          </p:nvSpPr>
          <p:spPr bwMode="auto">
            <a:xfrm>
              <a:off x="4030208" y="5029117"/>
              <a:ext cx="444253" cy="33834"/>
            </a:xfrm>
            <a:prstGeom prst="rect">
              <a:avLst/>
            </a:prstGeom>
            <a:solidFill>
              <a:srgbClr val="0000CC"/>
            </a:solidFill>
            <a:ln w="0">
              <a:solidFill>
                <a:srgbClr val="0000CC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solidFill>
                  <a:srgbClr val="000066"/>
                </a:solidFill>
              </a:endParaRPr>
            </a:p>
          </p:txBody>
        </p:sp>
        <p:sp>
          <p:nvSpPr>
            <p:cNvPr id="17" name="Rectangle 19"/>
            <p:cNvSpPr>
              <a:spLocks noChangeArrowheads="1"/>
            </p:cNvSpPr>
            <p:nvPr/>
          </p:nvSpPr>
          <p:spPr bwMode="auto">
            <a:xfrm>
              <a:off x="2982154" y="5039598"/>
              <a:ext cx="442123" cy="33834"/>
            </a:xfrm>
            <a:prstGeom prst="rect">
              <a:avLst/>
            </a:pr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solidFill>
                  <a:srgbClr val="000066"/>
                </a:solidFill>
              </a:endParaRPr>
            </a:p>
          </p:txBody>
        </p:sp>
        <p:sp>
          <p:nvSpPr>
            <p:cNvPr id="18" name="Rectangle 20"/>
            <p:cNvSpPr>
              <a:spLocks noChangeArrowheads="1"/>
            </p:cNvSpPr>
            <p:nvPr/>
          </p:nvSpPr>
          <p:spPr bwMode="auto">
            <a:xfrm>
              <a:off x="2513397" y="4893433"/>
              <a:ext cx="442123" cy="179999"/>
            </a:xfrm>
            <a:prstGeom prst="rect">
              <a:avLst/>
            </a:prstGeom>
            <a:solidFill>
              <a:srgbClr val="0000CC"/>
            </a:solidFill>
            <a:ln w="0">
              <a:solidFill>
                <a:srgbClr val="0000CC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solidFill>
                  <a:srgbClr val="000066"/>
                </a:solidFill>
              </a:endParaRPr>
            </a:p>
          </p:txBody>
        </p:sp>
        <p:sp>
          <p:nvSpPr>
            <p:cNvPr id="57" name="Freeform 16"/>
            <p:cNvSpPr>
              <a:spLocks/>
            </p:cNvSpPr>
            <p:nvPr/>
          </p:nvSpPr>
          <p:spPr bwMode="auto">
            <a:xfrm>
              <a:off x="1915345" y="2517432"/>
              <a:ext cx="443188" cy="2556000"/>
            </a:xfrm>
            <a:custGeom>
              <a:avLst/>
              <a:gdLst>
                <a:gd name="T0" fmla="*/ 416 w 416"/>
                <a:gd name="T1" fmla="*/ 2463 h 2463"/>
                <a:gd name="T2" fmla="*/ 416 w 416"/>
                <a:gd name="T3" fmla="*/ 0 h 2463"/>
                <a:gd name="T4" fmla="*/ 0 w 416"/>
                <a:gd name="T5" fmla="*/ 0 h 2463"/>
                <a:gd name="T6" fmla="*/ 0 w 416"/>
                <a:gd name="T7" fmla="*/ 2463 h 2463"/>
                <a:gd name="T8" fmla="*/ 416 w 416"/>
                <a:gd name="T9" fmla="*/ 2463 h 2463"/>
                <a:gd name="T10" fmla="*/ 416 w 416"/>
                <a:gd name="T11" fmla="*/ 2463 h 2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6" h="2463">
                  <a:moveTo>
                    <a:pt x="416" y="2463"/>
                  </a:moveTo>
                  <a:lnTo>
                    <a:pt x="416" y="0"/>
                  </a:lnTo>
                  <a:lnTo>
                    <a:pt x="0" y="0"/>
                  </a:lnTo>
                  <a:lnTo>
                    <a:pt x="0" y="2463"/>
                  </a:lnTo>
                  <a:lnTo>
                    <a:pt x="416" y="2463"/>
                  </a:lnTo>
                  <a:lnTo>
                    <a:pt x="416" y="2463"/>
                  </a:lnTo>
                  <a:close/>
                </a:path>
              </a:pathLst>
            </a:custGeom>
            <a:solidFill>
              <a:srgbClr val="FF00FF"/>
            </a:solidFill>
            <a:ln w="0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solidFill>
                  <a:srgbClr val="000066"/>
                </a:solidFill>
              </a:endParaRPr>
            </a:p>
          </p:txBody>
        </p:sp>
        <p:sp>
          <p:nvSpPr>
            <p:cNvPr id="58" name="Rectangle 17"/>
            <p:cNvSpPr>
              <a:spLocks noChangeArrowheads="1"/>
            </p:cNvSpPr>
            <p:nvPr/>
          </p:nvSpPr>
          <p:spPr bwMode="auto">
            <a:xfrm>
              <a:off x="4958356" y="4857435"/>
              <a:ext cx="444253" cy="215997"/>
            </a:xfrm>
            <a:prstGeom prst="rect">
              <a:avLst/>
            </a:prstGeom>
            <a:solidFill>
              <a:srgbClr val="FF00FF"/>
            </a:solidFill>
            <a:ln w="0">
              <a:solidFill>
                <a:srgbClr val="FF00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solidFill>
                  <a:srgbClr val="000066"/>
                </a:solidFill>
              </a:endParaRPr>
            </a:p>
          </p:txBody>
        </p:sp>
        <p:sp>
          <p:nvSpPr>
            <p:cNvPr id="60" name="Rectangle 19"/>
            <p:cNvSpPr>
              <a:spLocks noChangeArrowheads="1"/>
            </p:cNvSpPr>
            <p:nvPr/>
          </p:nvSpPr>
          <p:spPr bwMode="auto">
            <a:xfrm>
              <a:off x="3445330" y="4893432"/>
              <a:ext cx="442123" cy="180000"/>
            </a:xfrm>
            <a:prstGeom prst="rect">
              <a:avLst/>
            </a:prstGeom>
            <a:solidFill>
              <a:srgbClr val="FF00FF"/>
            </a:solidFill>
            <a:ln w="0">
              <a:solidFill>
                <a:srgbClr val="FF00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solidFill>
                  <a:srgbClr val="000066"/>
                </a:solidFill>
              </a:endParaRPr>
            </a:p>
          </p:txBody>
        </p:sp>
        <p:sp>
          <p:nvSpPr>
            <p:cNvPr id="61" name="Rectangle 43"/>
            <p:cNvSpPr>
              <a:spLocks noChangeArrowheads="1"/>
            </p:cNvSpPr>
            <p:nvPr/>
          </p:nvSpPr>
          <p:spPr bwMode="auto">
            <a:xfrm>
              <a:off x="2051356" y="2217897"/>
              <a:ext cx="20799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ES" sz="1600" b="1">
                  <a:solidFill>
                    <a:srgbClr val="333399"/>
                  </a:solidFill>
                  <a:latin typeface="+mj-lt"/>
                </a:rPr>
                <a:t>91</a:t>
              </a:r>
              <a:endParaRPr lang="es-ES" sz="20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62" name="Rectangle 41"/>
            <p:cNvSpPr>
              <a:spLocks noChangeArrowheads="1"/>
            </p:cNvSpPr>
            <p:nvPr/>
          </p:nvSpPr>
          <p:spPr bwMode="auto">
            <a:xfrm>
              <a:off x="3595781" y="4622939"/>
              <a:ext cx="168879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s-ES" sz="1600" b="1">
                  <a:solidFill>
                    <a:srgbClr val="333399"/>
                  </a:solidFill>
                  <a:latin typeface="+mj-lt"/>
                </a:rPr>
                <a:t>4</a:t>
              </a:r>
              <a:endParaRPr lang="es-ES" sz="20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63" name="Rectangle 45"/>
            <p:cNvSpPr>
              <a:spLocks noChangeArrowheads="1"/>
            </p:cNvSpPr>
            <p:nvPr/>
          </p:nvSpPr>
          <p:spPr bwMode="auto">
            <a:xfrm>
              <a:off x="5084566" y="4581128"/>
              <a:ext cx="152111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s-ES" sz="1600" b="1">
                  <a:solidFill>
                    <a:srgbClr val="333399"/>
                  </a:solidFill>
                  <a:latin typeface="+mj-lt"/>
                </a:rPr>
                <a:t>5</a:t>
              </a:r>
              <a:endParaRPr lang="es-ES" sz="20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6" name="Freeform 8"/>
            <p:cNvSpPr>
              <a:spLocks/>
            </p:cNvSpPr>
            <p:nvPr/>
          </p:nvSpPr>
          <p:spPr bwMode="auto">
            <a:xfrm>
              <a:off x="864093" y="2399068"/>
              <a:ext cx="4644011" cy="2674364"/>
            </a:xfrm>
            <a:custGeom>
              <a:avLst/>
              <a:gdLst>
                <a:gd name="T0" fmla="*/ 3239 w 3239"/>
                <a:gd name="T1" fmla="*/ 2671 h 2671"/>
                <a:gd name="T2" fmla="*/ 0 w 3239"/>
                <a:gd name="T3" fmla="*/ 2671 h 2671"/>
                <a:gd name="T4" fmla="*/ 0 w 3239"/>
                <a:gd name="T5" fmla="*/ 0 h 2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39" h="2671">
                  <a:moveTo>
                    <a:pt x="3239" y="2671"/>
                  </a:moveTo>
                  <a:lnTo>
                    <a:pt x="0" y="2671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solidFill>
                  <a:srgbClr val="000066"/>
                </a:solidFill>
              </a:endParaRPr>
            </a:p>
          </p:txBody>
        </p:sp>
        <p:sp>
          <p:nvSpPr>
            <p:cNvPr id="89" name="Rectangle 57"/>
            <p:cNvSpPr>
              <a:spLocks noChangeArrowheads="1"/>
            </p:cNvSpPr>
            <p:nvPr/>
          </p:nvSpPr>
          <p:spPr bwMode="auto">
            <a:xfrm>
              <a:off x="3664544" y="2316140"/>
              <a:ext cx="144110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600" b="1" dirty="0">
                  <a:solidFill>
                    <a:srgbClr val="333399"/>
                  </a:solidFill>
                  <a:latin typeface="+mj-lt"/>
                </a:rPr>
                <a:t>Q8S IM (N = 115)</a:t>
              </a:r>
            </a:p>
          </p:txBody>
        </p:sp>
        <p:sp>
          <p:nvSpPr>
            <p:cNvPr id="93" name="Rectangle 60"/>
            <p:cNvSpPr>
              <a:spLocks noChangeArrowheads="1"/>
            </p:cNvSpPr>
            <p:nvPr/>
          </p:nvSpPr>
          <p:spPr bwMode="auto">
            <a:xfrm>
              <a:off x="3664544" y="2594140"/>
              <a:ext cx="144110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600" b="1" dirty="0">
                  <a:solidFill>
                    <a:srgbClr val="333399"/>
                  </a:solidFill>
                  <a:latin typeface="+mj-lt"/>
                </a:rPr>
                <a:t>Q4S IM (N = 115)</a:t>
              </a:r>
            </a:p>
          </p:txBody>
        </p:sp>
        <p:sp>
          <p:nvSpPr>
            <p:cNvPr id="94" name="Rectangle 21"/>
            <p:cNvSpPr>
              <a:spLocks noChangeArrowheads="1"/>
            </p:cNvSpPr>
            <p:nvPr/>
          </p:nvSpPr>
          <p:spPr bwMode="auto">
            <a:xfrm>
              <a:off x="3487156" y="2371223"/>
              <a:ext cx="124647" cy="116146"/>
            </a:xfrm>
            <a:prstGeom prst="rect">
              <a:avLst/>
            </a:prstGeom>
            <a:solidFill>
              <a:srgbClr val="0000CC"/>
            </a:solidFill>
            <a:ln w="0">
              <a:solidFill>
                <a:srgbClr val="0000CC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solidFill>
                  <a:srgbClr val="000066"/>
                </a:solidFill>
              </a:endParaRPr>
            </a:p>
          </p:txBody>
        </p:sp>
        <p:sp>
          <p:nvSpPr>
            <p:cNvPr id="95" name="Rectangle 22"/>
            <p:cNvSpPr>
              <a:spLocks noChangeArrowheads="1"/>
            </p:cNvSpPr>
            <p:nvPr/>
          </p:nvSpPr>
          <p:spPr bwMode="auto">
            <a:xfrm>
              <a:off x="3477857" y="2658951"/>
              <a:ext cx="124647" cy="115145"/>
            </a:xfrm>
            <a:prstGeom prst="rect">
              <a:avLst/>
            </a:pr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solidFill>
                  <a:srgbClr val="000066"/>
                </a:solidFill>
              </a:endParaRPr>
            </a:p>
          </p:txBody>
        </p:sp>
        <p:sp>
          <p:nvSpPr>
            <p:cNvPr id="96" name="Rectangle 60"/>
            <p:cNvSpPr>
              <a:spLocks noChangeArrowheads="1"/>
            </p:cNvSpPr>
            <p:nvPr/>
          </p:nvSpPr>
          <p:spPr bwMode="auto">
            <a:xfrm>
              <a:off x="3664544" y="2874618"/>
              <a:ext cx="143981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600" b="1">
                  <a:solidFill>
                    <a:srgbClr val="333399"/>
                  </a:solidFill>
                  <a:latin typeface="+mj-lt"/>
                </a:rPr>
                <a:t>CAB oral (N = 56)</a:t>
              </a:r>
            </a:p>
          </p:txBody>
        </p:sp>
        <p:sp>
          <p:nvSpPr>
            <p:cNvPr id="97" name="Rectangle 22"/>
            <p:cNvSpPr>
              <a:spLocks noChangeArrowheads="1"/>
            </p:cNvSpPr>
            <p:nvPr/>
          </p:nvSpPr>
          <p:spPr bwMode="auto">
            <a:xfrm>
              <a:off x="3482612" y="2939429"/>
              <a:ext cx="124647" cy="115145"/>
            </a:xfrm>
            <a:prstGeom prst="rect">
              <a:avLst/>
            </a:prstGeom>
            <a:solidFill>
              <a:srgbClr val="FF00FF"/>
            </a:solidFill>
            <a:ln w="0">
              <a:solidFill>
                <a:srgbClr val="FF00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sz="2000">
                <a:solidFill>
                  <a:srgbClr val="333399"/>
                </a:solidFill>
                <a:latin typeface="+mj-lt"/>
              </a:endParaRPr>
            </a:p>
          </p:txBody>
        </p:sp>
      </p:grpSp>
      <p:sp>
        <p:nvSpPr>
          <p:cNvPr id="71" name="AutoShape 162"/>
          <p:cNvSpPr>
            <a:spLocks noChangeArrowheads="1"/>
          </p:cNvSpPr>
          <p:nvPr/>
        </p:nvSpPr>
        <p:spPr bwMode="auto">
          <a:xfrm>
            <a:off x="-2" y="6605389"/>
            <a:ext cx="755651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LATTE-2</a:t>
            </a:r>
          </a:p>
        </p:txBody>
      </p:sp>
      <p:sp>
        <p:nvSpPr>
          <p:cNvPr id="76" name="Espace réservé du contenu 4"/>
          <p:cNvSpPr txBox="1">
            <a:spLocks/>
          </p:cNvSpPr>
          <p:nvPr/>
        </p:nvSpPr>
        <p:spPr bwMode="auto">
          <a:xfrm>
            <a:off x="1339113" y="5929835"/>
            <a:ext cx="6041199" cy="523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marL="0" indent="0" defTabSz="914400">
              <a:buNone/>
            </a:pPr>
            <a:r>
              <a:rPr lang="es-ES" sz="1800" kern="0" dirty="0">
                <a:solidFill>
                  <a:srgbClr val="000066"/>
                </a:solidFill>
              </a:rPr>
              <a:t>No inferioridad de los dos regímenes IM vs CAB oral</a:t>
            </a:r>
          </a:p>
          <a:p>
            <a:pPr marL="0" indent="0" defTabSz="914400">
              <a:buNone/>
            </a:pPr>
            <a:endParaRPr lang="es-ES" sz="1800" kern="0" dirty="0">
              <a:solidFill>
                <a:srgbClr val="000066"/>
              </a:solidFill>
            </a:endParaRPr>
          </a:p>
        </p:txBody>
      </p:sp>
      <p:sp>
        <p:nvSpPr>
          <p:cNvPr id="88" name="Text Box 2"/>
          <p:cNvSpPr txBox="1">
            <a:spLocks noChangeArrowheads="1"/>
          </p:cNvSpPr>
          <p:nvPr/>
        </p:nvSpPr>
        <p:spPr bwMode="auto">
          <a:xfrm>
            <a:off x="1995722" y="1151863"/>
            <a:ext cx="513986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s-ES" sz="2400" b="1">
                <a:solidFill>
                  <a:srgbClr val="CC3300"/>
                </a:solidFill>
                <a:latin typeface="Calibri" pitchFamily="34" charset="0"/>
              </a:rPr>
              <a:t>Endpoint primario: CV &lt; 50 c/mL a S32 </a:t>
            </a:r>
          </a:p>
          <a:p>
            <a:pPr algn="ctr" defTabSz="914400"/>
            <a:r>
              <a:rPr lang="es-ES" sz="2400" b="1">
                <a:solidFill>
                  <a:srgbClr val="CC3300"/>
                </a:solidFill>
                <a:latin typeface="Calibri" pitchFamily="34" charset="0"/>
              </a:rPr>
              <a:t>(análisis snapshot, ITT-ME)</a:t>
            </a:r>
          </a:p>
        </p:txBody>
      </p:sp>
      <p:sp>
        <p:nvSpPr>
          <p:cNvPr id="77" name="Text Box 3">
            <a:extLst>
              <a:ext uri="{FF2B5EF4-FFF2-40B4-BE49-F238E27FC236}">
                <a16:creationId xmlns:a16="http://schemas.microsoft.com/office/drawing/2014/main" xmlns="" id="{34F50A96-091C-4FE4-9C36-AAB26FB055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8813" y="6584010"/>
            <a:ext cx="725007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3300"/>
                </a:solidFill>
              </a:rPr>
              <a:t>Margolis</a:t>
            </a:r>
            <a:r>
              <a:rPr lang="fr-FR" sz="1200" i="1" dirty="0">
                <a:solidFill>
                  <a:srgbClr val="CC3300"/>
                </a:solidFill>
              </a:rPr>
              <a:t> DA. Lancet. 2017 Sep 23;390(10101):1499-1510.</a:t>
            </a:r>
            <a:endParaRPr lang="en-GB" sz="1200" i="1" dirty="0">
              <a:solidFill>
                <a:srgbClr val="CC3300"/>
              </a:solidFill>
              <a:cs typeface="Arial" charset="0"/>
            </a:endParaRPr>
          </a:p>
        </p:txBody>
      </p:sp>
      <p:sp>
        <p:nvSpPr>
          <p:cNvPr id="90" name="Rectangle 2">
            <a:extLst>
              <a:ext uri="{FF2B5EF4-FFF2-40B4-BE49-F238E27FC236}">
                <a16:creationId xmlns:a16="http://schemas.microsoft.com/office/drawing/2014/main" xmlns="" id="{93D7BA9E-937E-4346-842F-E821410905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86278" cy="1106488"/>
          </a:xfrm>
        </p:spPr>
        <p:txBody>
          <a:bodyPr/>
          <a:lstStyle/>
          <a:p>
            <a:r>
              <a:rPr lang="es-ES" sz="2600" dirty="0"/>
              <a:t>Estudio LATTE-2: cambio a </a:t>
            </a:r>
            <a:r>
              <a:rPr lang="es-ES" sz="2600" dirty="0" err="1"/>
              <a:t>cabotegravir</a:t>
            </a:r>
            <a:r>
              <a:rPr lang="es-ES" sz="2600" dirty="0"/>
              <a:t> LA + </a:t>
            </a:r>
            <a:r>
              <a:rPr lang="es-ES" sz="2600" dirty="0" err="1"/>
              <a:t>rilpivirina</a:t>
            </a:r>
            <a:r>
              <a:rPr lang="es-ES" sz="2600" dirty="0"/>
              <a:t> LA IM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89834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AutoShape 106"/>
          <p:cNvSpPr>
            <a:spLocks noChangeArrowheads="1"/>
          </p:cNvSpPr>
          <p:nvPr/>
        </p:nvSpPr>
        <p:spPr bwMode="auto">
          <a:xfrm flipH="1">
            <a:off x="6485236" y="1984864"/>
            <a:ext cx="1367997" cy="449350"/>
          </a:xfrm>
          <a:prstGeom prst="rightArrow">
            <a:avLst>
              <a:gd name="adj1" fmla="val 50000"/>
              <a:gd name="adj2" fmla="val 52787"/>
            </a:avLst>
          </a:prstGeom>
          <a:solidFill>
            <a:srgbClr val="FF00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200" kern="0" dirty="0">
                <a:solidFill>
                  <a:srgbClr val="FFFFFF"/>
                </a:solidFill>
                <a:latin typeface="Arial" pitchFamily="34" charset="0"/>
                <a:ea typeface="MS PGothic"/>
                <a:cs typeface="Arial" pitchFamily="34" charset="0"/>
              </a:rPr>
              <a:t>Oral</a:t>
            </a:r>
          </a:p>
        </p:txBody>
      </p:sp>
      <p:sp>
        <p:nvSpPr>
          <p:cNvPr id="59" name="AutoShape 106"/>
          <p:cNvSpPr>
            <a:spLocks noChangeArrowheads="1"/>
          </p:cNvSpPr>
          <p:nvPr/>
        </p:nvSpPr>
        <p:spPr bwMode="auto">
          <a:xfrm>
            <a:off x="7591341" y="1984864"/>
            <a:ext cx="1367997" cy="449350"/>
          </a:xfrm>
          <a:prstGeom prst="rightArrow">
            <a:avLst>
              <a:gd name="adj1" fmla="val 50000"/>
              <a:gd name="adj2" fmla="val 52787"/>
            </a:avLst>
          </a:prstGeom>
          <a:solidFill>
            <a:srgbClr val="0000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kern="0">
                <a:solidFill>
                  <a:prstClr val="white"/>
                </a:solidFill>
                <a:latin typeface="Arial" pitchFamily="34" charset="0"/>
                <a:ea typeface="MS PGothic"/>
                <a:cs typeface="Arial" pitchFamily="34" charset="0"/>
              </a:rPr>
              <a:t>Intramuscular</a:t>
            </a:r>
          </a:p>
        </p:txBody>
      </p:sp>
      <p:sp>
        <p:nvSpPr>
          <p:cNvPr id="67" name="Line 14"/>
          <p:cNvSpPr>
            <a:spLocks noChangeShapeType="1"/>
          </p:cNvSpPr>
          <p:nvPr/>
        </p:nvSpPr>
        <p:spPr bwMode="auto">
          <a:xfrm flipV="1">
            <a:off x="6891182" y="2696508"/>
            <a:ext cx="0" cy="758128"/>
          </a:xfrm>
          <a:prstGeom prst="line">
            <a:avLst/>
          </a:prstGeom>
          <a:noFill/>
          <a:ln w="12700">
            <a:solidFill>
              <a:srgbClr val="000066"/>
            </a:solidFill>
            <a:prstDash val="dash"/>
            <a:round/>
            <a:headEnd/>
            <a:tailEnd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100" kern="0" dirty="0">
              <a:solidFill>
                <a:srgbClr val="000066"/>
              </a:solidFill>
              <a:latin typeface="+mj-lt"/>
              <a:ea typeface="MS PGothic"/>
              <a:cs typeface="Arial"/>
            </a:endParaRPr>
          </a:p>
        </p:txBody>
      </p:sp>
      <p:sp>
        <p:nvSpPr>
          <p:cNvPr id="70" name="Line 92"/>
          <p:cNvSpPr>
            <a:spLocks noChangeShapeType="1"/>
          </p:cNvSpPr>
          <p:nvPr/>
        </p:nvSpPr>
        <p:spPr bwMode="auto">
          <a:xfrm>
            <a:off x="7592661" y="2708920"/>
            <a:ext cx="2158" cy="720000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100" kern="0" dirty="0">
              <a:solidFill>
                <a:srgbClr val="000066"/>
              </a:solidFill>
              <a:latin typeface="+mj-lt"/>
              <a:ea typeface="MS PGothic"/>
              <a:cs typeface="Arial"/>
            </a:endParaRPr>
          </a:p>
        </p:txBody>
      </p:sp>
      <p:sp>
        <p:nvSpPr>
          <p:cNvPr id="75" name="Text Box 10"/>
          <p:cNvSpPr txBox="1">
            <a:spLocks noChangeArrowheads="1"/>
          </p:cNvSpPr>
          <p:nvPr/>
        </p:nvSpPr>
        <p:spPr bwMode="auto">
          <a:xfrm>
            <a:off x="7310885" y="3645024"/>
            <a:ext cx="723177" cy="406525"/>
          </a:xfrm>
          <a:prstGeom prst="rect">
            <a:avLst/>
          </a:prstGeom>
          <a:noFill/>
          <a:ln>
            <a:noFill/>
          </a:ln>
          <a:extLst/>
        </p:spPr>
        <p:txBody>
          <a:bodyPr tIns="91440" bIns="9144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defTabSz="914400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400" b="1" kern="0" dirty="0">
                <a:solidFill>
                  <a:srgbClr val="333399"/>
                </a:solidFill>
                <a:latin typeface="+mj-lt"/>
                <a:ea typeface="MS PGothic"/>
              </a:rPr>
              <a:t>Q4S </a:t>
            </a:r>
          </a:p>
        </p:txBody>
      </p:sp>
      <p:sp>
        <p:nvSpPr>
          <p:cNvPr id="57351" name="TextBox 70"/>
          <p:cNvSpPr txBox="1">
            <a:spLocks noChangeArrowheads="1"/>
          </p:cNvSpPr>
          <p:nvPr/>
        </p:nvSpPr>
        <p:spPr bwMode="auto">
          <a:xfrm>
            <a:off x="6603078" y="3429563"/>
            <a:ext cx="755999" cy="25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 anchor="ctr"/>
          <a:lstStyle/>
          <a:p>
            <a:pPr algn="ctr" defTabSz="13462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346200" algn="l"/>
              </a:tabLst>
            </a:pPr>
            <a:r>
              <a:rPr lang="en-GB" sz="1400" dirty="0">
                <a:solidFill>
                  <a:srgbClr val="000066"/>
                </a:solidFill>
                <a:latin typeface="+mj-lt"/>
                <a:ea typeface="MS PGothic" pitchFamily="34" charset="-128"/>
                <a:cs typeface="Arial" charset="0"/>
              </a:rPr>
              <a:t>‒ 10 %</a:t>
            </a:r>
          </a:p>
        </p:txBody>
      </p:sp>
      <p:sp>
        <p:nvSpPr>
          <p:cNvPr id="57352" name="TextBox 70"/>
          <p:cNvSpPr txBox="1">
            <a:spLocks noChangeArrowheads="1"/>
          </p:cNvSpPr>
          <p:nvPr/>
        </p:nvSpPr>
        <p:spPr bwMode="auto">
          <a:xfrm>
            <a:off x="8107583" y="3429563"/>
            <a:ext cx="755999" cy="25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 anchor="ctr"/>
          <a:lstStyle/>
          <a:p>
            <a:pPr algn="ctr" defTabSz="13462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346200" algn="l"/>
              </a:tabLst>
            </a:pPr>
            <a:r>
              <a:rPr lang="en-GB" sz="1400" dirty="0">
                <a:solidFill>
                  <a:srgbClr val="000066"/>
                </a:solidFill>
                <a:latin typeface="+mj-lt"/>
                <a:ea typeface="MS PGothic" pitchFamily="34" charset="-128"/>
                <a:cs typeface="Arial" charset="0"/>
              </a:rPr>
              <a:t>+ 10 %</a:t>
            </a:r>
          </a:p>
        </p:txBody>
      </p:sp>
      <p:sp>
        <p:nvSpPr>
          <p:cNvPr id="64" name="Text Box 99"/>
          <p:cNvSpPr txBox="1">
            <a:spLocks noChangeArrowheads="1"/>
          </p:cNvSpPr>
          <p:nvPr/>
        </p:nvSpPr>
        <p:spPr bwMode="auto">
          <a:xfrm>
            <a:off x="8612547" y="3115733"/>
            <a:ext cx="503999" cy="276999"/>
          </a:xfrm>
          <a:prstGeom prst="rect">
            <a:avLst/>
          </a:prstGeom>
          <a:noFill/>
          <a:ln>
            <a:noFill/>
          </a:ln>
          <a:extLst/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sz="1200" kern="0" dirty="0">
                <a:solidFill>
                  <a:srgbClr val="000066"/>
                </a:solidFill>
                <a:latin typeface="+mj-lt"/>
                <a:ea typeface="MS PGothic"/>
              </a:rPr>
              <a:t>20.5</a:t>
            </a:r>
          </a:p>
        </p:txBody>
      </p:sp>
      <p:sp>
        <p:nvSpPr>
          <p:cNvPr id="73" name="Text Box 98"/>
          <p:cNvSpPr txBox="1">
            <a:spLocks noChangeArrowheads="1"/>
          </p:cNvSpPr>
          <p:nvPr/>
        </p:nvSpPr>
        <p:spPr bwMode="auto">
          <a:xfrm>
            <a:off x="7530064" y="3088627"/>
            <a:ext cx="503999" cy="276999"/>
          </a:xfrm>
          <a:prstGeom prst="rect">
            <a:avLst/>
          </a:prstGeom>
          <a:noFill/>
          <a:ln>
            <a:noFill/>
          </a:ln>
          <a:extLst/>
        </p:spPr>
        <p:txBody>
          <a:bodyPr lIns="0" r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defTabSz="914400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200" kern="0" dirty="0">
                <a:solidFill>
                  <a:srgbClr val="000066"/>
                </a:solidFill>
                <a:latin typeface="+mj-lt"/>
                <a:ea typeface="MS PGothic"/>
              </a:rPr>
              <a:t>- 0.6</a:t>
            </a:r>
            <a:endParaRPr lang="en-GB" sz="1200" kern="0" dirty="0">
              <a:solidFill>
                <a:srgbClr val="000066"/>
              </a:solidFill>
              <a:latin typeface="+mj-lt"/>
              <a:ea typeface="MS PGothic"/>
            </a:endParaRPr>
          </a:p>
        </p:txBody>
      </p:sp>
      <p:sp>
        <p:nvSpPr>
          <p:cNvPr id="48" name="Text Box 99"/>
          <p:cNvSpPr txBox="1">
            <a:spLocks noChangeArrowheads="1"/>
          </p:cNvSpPr>
          <p:nvPr/>
        </p:nvSpPr>
        <p:spPr bwMode="auto">
          <a:xfrm>
            <a:off x="8190631" y="2780928"/>
            <a:ext cx="494256" cy="30777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defTabSz="914400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400" b="1" kern="0" dirty="0">
                <a:solidFill>
                  <a:srgbClr val="0000CC"/>
                </a:solidFill>
                <a:latin typeface="+mj-lt"/>
                <a:ea typeface="MS PGothic"/>
              </a:rPr>
              <a:t>10</a:t>
            </a:r>
            <a:endParaRPr lang="en-GB" sz="1400" b="1" kern="0" dirty="0">
              <a:solidFill>
                <a:srgbClr val="0000CC"/>
              </a:solidFill>
              <a:latin typeface="+mj-lt"/>
              <a:ea typeface="MS PGothic"/>
            </a:endParaRPr>
          </a:p>
        </p:txBody>
      </p:sp>
      <p:cxnSp>
        <p:nvCxnSpPr>
          <p:cNvPr id="29" name="Straight Connector 28"/>
          <p:cNvCxnSpPr/>
          <p:nvPr/>
        </p:nvCxnSpPr>
        <p:spPr bwMode="auto">
          <a:xfrm>
            <a:off x="7579929" y="3111383"/>
            <a:ext cx="1394892" cy="0"/>
          </a:xfrm>
          <a:prstGeom prst="line">
            <a:avLst/>
          </a:prstGeom>
          <a:ln w="31750">
            <a:solidFill>
              <a:srgbClr val="006699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 bwMode="auto">
          <a:xfrm rot="16200000">
            <a:off x="8225466" y="3110714"/>
            <a:ext cx="201925" cy="0"/>
          </a:xfrm>
          <a:prstGeom prst="line">
            <a:avLst/>
          </a:prstGeom>
          <a:ln w="31750">
            <a:solidFill>
              <a:srgbClr val="006699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Line 92"/>
          <p:cNvSpPr>
            <a:spLocks noChangeShapeType="1"/>
          </p:cNvSpPr>
          <p:nvPr/>
        </p:nvSpPr>
        <p:spPr bwMode="auto">
          <a:xfrm rot="16200000" flipH="1">
            <a:off x="7614483" y="2684981"/>
            <a:ext cx="1" cy="1492781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100" kern="0" dirty="0">
              <a:solidFill>
                <a:srgbClr val="000066"/>
              </a:solidFill>
              <a:latin typeface="+mj-lt"/>
              <a:ea typeface="MS PGothic"/>
              <a:cs typeface="Arial"/>
            </a:endParaRPr>
          </a:p>
        </p:txBody>
      </p:sp>
      <p:sp>
        <p:nvSpPr>
          <p:cNvPr id="57360" name="Rectangle 6"/>
          <p:cNvSpPr>
            <a:spLocks noChangeArrowheads="1"/>
          </p:cNvSpPr>
          <p:nvPr/>
        </p:nvSpPr>
        <p:spPr bwMode="auto">
          <a:xfrm>
            <a:off x="6195663" y="1652276"/>
            <a:ext cx="2776765" cy="294169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tIns="0" bIns="0" anchor="ctr"/>
          <a:lstStyle/>
          <a:p>
            <a:pPr algn="ctr"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s-ES" sz="1600" b="1">
                <a:solidFill>
                  <a:srgbClr val="0000CC"/>
                </a:solidFill>
                <a:latin typeface="+mj-lt"/>
                <a:ea typeface="MS PGothic" pitchFamily="34" charset="-128"/>
                <a:cs typeface="Arial" charset="0"/>
              </a:rPr>
              <a:t>Diferencia, % (IC95%)</a:t>
            </a:r>
          </a:p>
        </p:txBody>
      </p:sp>
      <p:sp>
        <p:nvSpPr>
          <p:cNvPr id="65" name="Line 14"/>
          <p:cNvSpPr>
            <a:spLocks noChangeShapeType="1"/>
          </p:cNvSpPr>
          <p:nvPr/>
        </p:nvSpPr>
        <p:spPr bwMode="auto">
          <a:xfrm flipV="1">
            <a:off x="6879672" y="4121742"/>
            <a:ext cx="0" cy="758128"/>
          </a:xfrm>
          <a:prstGeom prst="line">
            <a:avLst/>
          </a:prstGeom>
          <a:noFill/>
          <a:ln w="12700">
            <a:solidFill>
              <a:srgbClr val="000066"/>
            </a:solidFill>
            <a:prstDash val="dash"/>
            <a:round/>
            <a:headEnd/>
            <a:tailEnd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100" kern="0" dirty="0">
              <a:solidFill>
                <a:srgbClr val="000066"/>
              </a:solidFill>
              <a:latin typeface="+mj-lt"/>
              <a:ea typeface="MS PGothic"/>
              <a:cs typeface="Arial"/>
            </a:endParaRPr>
          </a:p>
        </p:txBody>
      </p:sp>
      <p:sp>
        <p:nvSpPr>
          <p:cNvPr id="66" name="Line 92"/>
          <p:cNvSpPr>
            <a:spLocks noChangeShapeType="1"/>
          </p:cNvSpPr>
          <p:nvPr/>
        </p:nvSpPr>
        <p:spPr bwMode="auto">
          <a:xfrm>
            <a:off x="7590503" y="4005162"/>
            <a:ext cx="2158" cy="86399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100" kern="0" dirty="0">
              <a:solidFill>
                <a:srgbClr val="000066"/>
              </a:solidFill>
              <a:latin typeface="+mj-lt"/>
              <a:ea typeface="MS PGothic"/>
              <a:cs typeface="Arial"/>
            </a:endParaRPr>
          </a:p>
        </p:txBody>
      </p:sp>
      <p:sp>
        <p:nvSpPr>
          <p:cNvPr id="78" name="Text Box 10"/>
          <p:cNvSpPr txBox="1">
            <a:spLocks noChangeArrowheads="1"/>
          </p:cNvSpPr>
          <p:nvPr/>
        </p:nvSpPr>
        <p:spPr bwMode="auto">
          <a:xfrm>
            <a:off x="7542538" y="4894683"/>
            <a:ext cx="200720" cy="406525"/>
          </a:xfrm>
          <a:prstGeom prst="rect">
            <a:avLst/>
          </a:prstGeom>
          <a:noFill/>
          <a:ln>
            <a:noFill/>
          </a:ln>
          <a:extLst/>
        </p:spPr>
        <p:txBody>
          <a:bodyPr tIns="91440" bIns="9144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defTabSz="914400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400" kern="0" dirty="0">
                <a:solidFill>
                  <a:srgbClr val="000066"/>
                </a:solidFill>
                <a:latin typeface="+mj-lt"/>
                <a:ea typeface="MS PGothic"/>
              </a:rPr>
              <a:t>0 </a:t>
            </a:r>
          </a:p>
        </p:txBody>
      </p:sp>
      <p:sp>
        <p:nvSpPr>
          <p:cNvPr id="79" name="TextBox 70"/>
          <p:cNvSpPr txBox="1">
            <a:spLocks noChangeArrowheads="1"/>
          </p:cNvSpPr>
          <p:nvPr/>
        </p:nvSpPr>
        <p:spPr bwMode="auto">
          <a:xfrm>
            <a:off x="6548134" y="4849889"/>
            <a:ext cx="755999" cy="257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 anchor="ctr"/>
          <a:lstStyle/>
          <a:p>
            <a:pPr algn="ctr" defTabSz="13462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346200" algn="l"/>
              </a:tabLst>
            </a:pPr>
            <a:r>
              <a:rPr lang="en-GB" sz="1400" dirty="0">
                <a:solidFill>
                  <a:srgbClr val="000066"/>
                </a:solidFill>
                <a:latin typeface="+mj-lt"/>
                <a:ea typeface="MS PGothic" pitchFamily="34" charset="-128"/>
                <a:cs typeface="Arial" charset="0"/>
              </a:rPr>
              <a:t>‒ 10 %</a:t>
            </a:r>
          </a:p>
        </p:txBody>
      </p:sp>
      <p:sp>
        <p:nvSpPr>
          <p:cNvPr id="80" name="TextBox 70"/>
          <p:cNvSpPr txBox="1">
            <a:spLocks noChangeArrowheads="1"/>
          </p:cNvSpPr>
          <p:nvPr/>
        </p:nvSpPr>
        <p:spPr bwMode="auto">
          <a:xfrm>
            <a:off x="8096073" y="4849889"/>
            <a:ext cx="755999" cy="257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 anchor="ctr"/>
          <a:lstStyle/>
          <a:p>
            <a:pPr algn="ctr" defTabSz="13462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346200" algn="l"/>
              </a:tabLst>
            </a:pPr>
            <a:r>
              <a:rPr lang="en-GB" sz="1400" dirty="0">
                <a:solidFill>
                  <a:srgbClr val="000066"/>
                </a:solidFill>
                <a:latin typeface="+mj-lt"/>
                <a:ea typeface="MS PGothic" pitchFamily="34" charset="-128"/>
                <a:cs typeface="Arial" charset="0"/>
              </a:rPr>
              <a:t>+ 10 %</a:t>
            </a:r>
          </a:p>
        </p:txBody>
      </p:sp>
      <p:sp>
        <p:nvSpPr>
          <p:cNvPr id="81" name="Text Box 99"/>
          <p:cNvSpPr txBox="1">
            <a:spLocks noChangeArrowheads="1"/>
          </p:cNvSpPr>
          <p:nvPr/>
        </p:nvSpPr>
        <p:spPr bwMode="auto">
          <a:xfrm>
            <a:off x="8604505" y="4437112"/>
            <a:ext cx="503999" cy="276999"/>
          </a:xfrm>
          <a:prstGeom prst="rect">
            <a:avLst/>
          </a:prstGeom>
          <a:noFill/>
          <a:ln>
            <a:noFill/>
          </a:ln>
          <a:extLst/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sz="1200" kern="0" dirty="0">
                <a:solidFill>
                  <a:srgbClr val="000066"/>
                </a:solidFill>
                <a:latin typeface="+mj-lt"/>
                <a:ea typeface="MS PGothic"/>
              </a:rPr>
              <a:t>14.4</a:t>
            </a:r>
          </a:p>
        </p:txBody>
      </p:sp>
      <p:sp>
        <p:nvSpPr>
          <p:cNvPr id="82" name="Text Box 98"/>
          <p:cNvSpPr txBox="1">
            <a:spLocks noChangeArrowheads="1"/>
          </p:cNvSpPr>
          <p:nvPr/>
        </p:nvSpPr>
        <p:spPr bwMode="auto">
          <a:xfrm>
            <a:off x="6932848" y="4592161"/>
            <a:ext cx="503999" cy="276999"/>
          </a:xfrm>
          <a:prstGeom prst="rect">
            <a:avLst/>
          </a:prstGeom>
          <a:noFill/>
          <a:ln>
            <a:noFill/>
          </a:ln>
          <a:extLst/>
        </p:spPr>
        <p:txBody>
          <a:bodyPr lIns="0" r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defTabSz="914400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200" kern="0" dirty="0">
                <a:solidFill>
                  <a:srgbClr val="000066"/>
                </a:solidFill>
                <a:latin typeface="+mj-lt"/>
                <a:ea typeface="MS PGothic"/>
              </a:rPr>
              <a:t>- 8.4</a:t>
            </a:r>
            <a:endParaRPr lang="en-GB" sz="1200" kern="0" dirty="0">
              <a:solidFill>
                <a:srgbClr val="000066"/>
              </a:solidFill>
              <a:latin typeface="+mj-lt"/>
              <a:ea typeface="MS PGothic"/>
            </a:endParaRPr>
          </a:p>
        </p:txBody>
      </p:sp>
      <p:sp>
        <p:nvSpPr>
          <p:cNvPr id="83" name="Text Box 99"/>
          <p:cNvSpPr txBox="1">
            <a:spLocks noChangeArrowheads="1"/>
          </p:cNvSpPr>
          <p:nvPr/>
        </p:nvSpPr>
        <p:spPr bwMode="auto">
          <a:xfrm>
            <a:off x="7774206" y="4293096"/>
            <a:ext cx="470202" cy="307777"/>
          </a:xfrm>
          <a:prstGeom prst="rect">
            <a:avLst/>
          </a:prstGeom>
          <a:noFill/>
          <a:ln>
            <a:noFill/>
          </a:ln>
          <a:extLst/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defTabSz="914400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400" b="1" kern="0" dirty="0">
                <a:solidFill>
                  <a:srgbClr val="0000CC"/>
                </a:solidFill>
                <a:latin typeface="+mj-lt"/>
                <a:ea typeface="MS PGothic"/>
              </a:rPr>
              <a:t>3.0</a:t>
            </a:r>
            <a:endParaRPr lang="en-GB" sz="1400" b="1" kern="0" dirty="0">
              <a:solidFill>
                <a:srgbClr val="0000CC"/>
              </a:solidFill>
              <a:latin typeface="+mj-lt"/>
              <a:ea typeface="MS PGothic"/>
            </a:endParaRPr>
          </a:p>
        </p:txBody>
      </p:sp>
      <p:cxnSp>
        <p:nvCxnSpPr>
          <p:cNvPr id="84" name="Straight Connector 28"/>
          <p:cNvCxnSpPr/>
          <p:nvPr/>
        </p:nvCxnSpPr>
        <p:spPr bwMode="auto">
          <a:xfrm flipV="1">
            <a:off x="7058847" y="4610011"/>
            <a:ext cx="1619999" cy="4309"/>
          </a:xfrm>
          <a:prstGeom prst="line">
            <a:avLst/>
          </a:prstGeom>
          <a:ln w="31750">
            <a:solidFill>
              <a:srgbClr val="006699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29"/>
          <p:cNvCxnSpPr/>
          <p:nvPr/>
        </p:nvCxnSpPr>
        <p:spPr bwMode="auto">
          <a:xfrm rot="16200000">
            <a:off x="7754532" y="4609342"/>
            <a:ext cx="201925" cy="0"/>
          </a:xfrm>
          <a:prstGeom prst="line">
            <a:avLst/>
          </a:prstGeom>
          <a:ln w="31750">
            <a:solidFill>
              <a:srgbClr val="006699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Line 92"/>
          <p:cNvSpPr>
            <a:spLocks noChangeShapeType="1"/>
          </p:cNvSpPr>
          <p:nvPr/>
        </p:nvSpPr>
        <p:spPr bwMode="auto">
          <a:xfrm rot="16200000" flipH="1">
            <a:off x="7602974" y="4110215"/>
            <a:ext cx="1" cy="1492781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100" kern="0" dirty="0">
              <a:solidFill>
                <a:srgbClr val="000066"/>
              </a:solidFill>
              <a:latin typeface="+mj-lt"/>
              <a:ea typeface="MS PGothic"/>
              <a:cs typeface="Arial"/>
            </a:endParaRPr>
          </a:p>
        </p:txBody>
      </p:sp>
      <p:sp>
        <p:nvSpPr>
          <p:cNvPr id="87" name="Text Box 10"/>
          <p:cNvSpPr txBox="1">
            <a:spLocks noChangeArrowheads="1"/>
          </p:cNvSpPr>
          <p:nvPr/>
        </p:nvSpPr>
        <p:spPr bwMode="auto">
          <a:xfrm>
            <a:off x="7310886" y="2348880"/>
            <a:ext cx="612000" cy="324000"/>
          </a:xfrm>
          <a:prstGeom prst="rect">
            <a:avLst/>
          </a:prstGeom>
          <a:noFill/>
          <a:ln>
            <a:noFill/>
          </a:ln>
          <a:extLst/>
        </p:spPr>
        <p:txBody>
          <a:bodyPr tIns="91440" bIns="9144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defTabSz="914400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400" b="1" kern="0" dirty="0">
                <a:solidFill>
                  <a:srgbClr val="333399"/>
                </a:solidFill>
                <a:latin typeface="+mj-lt"/>
                <a:ea typeface="MS PGothic"/>
              </a:rPr>
              <a:t>Q8S </a:t>
            </a: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xmlns="" id="{48373AE3-E731-4AB8-933B-BDDA6F8A721B}"/>
              </a:ext>
            </a:extLst>
          </p:cNvPr>
          <p:cNvGrpSpPr/>
          <p:nvPr/>
        </p:nvGrpSpPr>
        <p:grpSpPr>
          <a:xfrm>
            <a:off x="172161" y="1554893"/>
            <a:ext cx="6272047" cy="3890611"/>
            <a:chOff x="172161" y="1554893"/>
            <a:chExt cx="6272047" cy="3890611"/>
          </a:xfrm>
        </p:grpSpPr>
        <p:sp>
          <p:nvSpPr>
            <p:cNvPr id="134" name="AutoShape 165">
              <a:extLst>
                <a:ext uri="{FF2B5EF4-FFF2-40B4-BE49-F238E27FC236}">
                  <a16:creationId xmlns:a16="http://schemas.microsoft.com/office/drawing/2014/main" xmlns="" id="{AB87F35A-3996-417D-9AB8-F32067BDDF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0273" y="1554893"/>
              <a:ext cx="3953815" cy="57796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GB" sz="2800">
                <a:solidFill>
                  <a:srgbClr val="000066"/>
                </a:solidFill>
              </a:endParaRPr>
            </a:p>
          </p:txBody>
        </p:sp>
        <p:sp>
          <p:nvSpPr>
            <p:cNvPr id="57368" name="Rectangle 40"/>
            <p:cNvSpPr>
              <a:spLocks noChangeArrowheads="1"/>
            </p:cNvSpPr>
            <p:nvPr/>
          </p:nvSpPr>
          <p:spPr bwMode="auto">
            <a:xfrm>
              <a:off x="827584" y="2168426"/>
              <a:ext cx="27029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92</a:t>
              </a:r>
            </a:p>
          </p:txBody>
        </p:sp>
        <p:sp>
          <p:nvSpPr>
            <p:cNvPr id="57369" name="Rectangle 41"/>
            <p:cNvSpPr>
              <a:spLocks noChangeArrowheads="1"/>
            </p:cNvSpPr>
            <p:nvPr/>
          </p:nvSpPr>
          <p:spPr bwMode="auto">
            <a:xfrm>
              <a:off x="2803029" y="4319963"/>
              <a:ext cx="15166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7</a:t>
              </a:r>
              <a:endParaRPr lang="fr-FR" b="1" dirty="0">
                <a:solidFill>
                  <a:srgbClr val="333399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57370" name="Rectangle 42"/>
            <p:cNvSpPr>
              <a:spLocks noChangeArrowheads="1"/>
            </p:cNvSpPr>
            <p:nvPr/>
          </p:nvSpPr>
          <p:spPr bwMode="auto">
            <a:xfrm>
              <a:off x="4625968" y="4722462"/>
              <a:ext cx="288000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&lt; 1</a:t>
              </a:r>
              <a:endParaRPr lang="fr-FR" b="1" dirty="0">
                <a:solidFill>
                  <a:srgbClr val="333399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57371" name="Rectangle 43"/>
            <p:cNvSpPr>
              <a:spLocks noChangeArrowheads="1"/>
            </p:cNvSpPr>
            <p:nvPr/>
          </p:nvSpPr>
          <p:spPr bwMode="auto">
            <a:xfrm>
              <a:off x="1073816" y="2195560"/>
              <a:ext cx="27029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91</a:t>
              </a:r>
              <a:endParaRPr lang="fr-FR" b="1" dirty="0">
                <a:solidFill>
                  <a:srgbClr val="333399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57372" name="Rectangle 44"/>
            <p:cNvSpPr>
              <a:spLocks noChangeArrowheads="1"/>
            </p:cNvSpPr>
            <p:nvPr/>
          </p:nvSpPr>
          <p:spPr bwMode="auto">
            <a:xfrm>
              <a:off x="2987824" y="4722462"/>
              <a:ext cx="288000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&lt; 1</a:t>
              </a:r>
              <a:endParaRPr lang="fr-FR" b="1" dirty="0">
                <a:solidFill>
                  <a:srgbClr val="333399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57373" name="Rectangle 45"/>
            <p:cNvSpPr>
              <a:spLocks noChangeArrowheads="1"/>
            </p:cNvSpPr>
            <p:nvPr/>
          </p:nvSpPr>
          <p:spPr bwMode="auto">
            <a:xfrm>
              <a:off x="4958094" y="4294733"/>
              <a:ext cx="144698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8</a:t>
              </a:r>
              <a:endParaRPr lang="fr-FR" b="1" dirty="0">
                <a:solidFill>
                  <a:srgbClr val="333399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57374" name="Rectangle 46"/>
            <p:cNvSpPr>
              <a:spLocks noChangeArrowheads="1"/>
            </p:cNvSpPr>
            <p:nvPr/>
          </p:nvSpPr>
          <p:spPr bwMode="auto">
            <a:xfrm>
              <a:off x="482615" y="4869915"/>
              <a:ext cx="80819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dirty="0">
                  <a:solidFill>
                    <a:srgbClr val="000066"/>
                  </a:solidFill>
                  <a:latin typeface="Arial" charset="0"/>
                  <a:cs typeface="Arial" charset="0"/>
                </a:rPr>
                <a:t>0</a:t>
              </a:r>
              <a:endParaRPr lang="fr-FR" sz="1600" dirty="0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7375" name="Rectangle 47"/>
            <p:cNvSpPr>
              <a:spLocks noChangeArrowheads="1"/>
            </p:cNvSpPr>
            <p:nvPr/>
          </p:nvSpPr>
          <p:spPr bwMode="auto">
            <a:xfrm>
              <a:off x="311434" y="4341751"/>
              <a:ext cx="252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>
                  <a:solidFill>
                    <a:srgbClr val="000066"/>
                  </a:solidFill>
                  <a:latin typeface="Arial" charset="0"/>
                  <a:cs typeface="Arial" charset="0"/>
                </a:rPr>
                <a:t>20</a:t>
              </a:r>
              <a:endParaRPr lang="fr-FR" sz="1600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7376" name="Rectangle 48"/>
            <p:cNvSpPr>
              <a:spLocks noChangeArrowheads="1"/>
            </p:cNvSpPr>
            <p:nvPr/>
          </p:nvSpPr>
          <p:spPr bwMode="auto">
            <a:xfrm>
              <a:off x="311434" y="3815079"/>
              <a:ext cx="252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dirty="0">
                  <a:solidFill>
                    <a:srgbClr val="000066"/>
                  </a:solidFill>
                  <a:latin typeface="Arial" charset="0"/>
                  <a:cs typeface="Arial" charset="0"/>
                </a:rPr>
                <a:t>40</a:t>
              </a:r>
              <a:endParaRPr lang="fr-FR" sz="1600" dirty="0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7377" name="Rectangle 49"/>
            <p:cNvSpPr>
              <a:spLocks noChangeArrowheads="1"/>
            </p:cNvSpPr>
            <p:nvPr/>
          </p:nvSpPr>
          <p:spPr bwMode="auto">
            <a:xfrm>
              <a:off x="311434" y="3286914"/>
              <a:ext cx="252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dirty="0">
                  <a:solidFill>
                    <a:srgbClr val="000066"/>
                  </a:solidFill>
                  <a:latin typeface="Arial" charset="0"/>
                  <a:cs typeface="Arial" charset="0"/>
                </a:rPr>
                <a:t>60</a:t>
              </a:r>
              <a:endParaRPr lang="fr-FR" sz="1600" dirty="0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7378" name="Rectangle 50"/>
            <p:cNvSpPr>
              <a:spLocks noChangeArrowheads="1"/>
            </p:cNvSpPr>
            <p:nvPr/>
          </p:nvSpPr>
          <p:spPr bwMode="auto">
            <a:xfrm>
              <a:off x="311434" y="2760241"/>
              <a:ext cx="252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dirty="0">
                  <a:solidFill>
                    <a:srgbClr val="000066"/>
                  </a:solidFill>
                  <a:latin typeface="Arial" charset="0"/>
                  <a:cs typeface="Arial" charset="0"/>
                </a:rPr>
                <a:t>80</a:t>
              </a:r>
              <a:endParaRPr lang="fr-FR" sz="1600" dirty="0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7379" name="Rectangle 51"/>
            <p:cNvSpPr>
              <a:spLocks noChangeArrowheads="1"/>
            </p:cNvSpPr>
            <p:nvPr/>
          </p:nvSpPr>
          <p:spPr bwMode="auto">
            <a:xfrm>
              <a:off x="172161" y="2220769"/>
              <a:ext cx="391273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dirty="0">
                  <a:solidFill>
                    <a:srgbClr val="000066"/>
                  </a:solidFill>
                  <a:latin typeface="Arial" charset="0"/>
                  <a:cs typeface="Arial" charset="0"/>
                </a:rPr>
                <a:t>100</a:t>
              </a:r>
              <a:endParaRPr lang="fr-FR" sz="1600" dirty="0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7380" name="Rectangle 52"/>
            <p:cNvSpPr>
              <a:spLocks noChangeArrowheads="1"/>
            </p:cNvSpPr>
            <p:nvPr/>
          </p:nvSpPr>
          <p:spPr bwMode="auto">
            <a:xfrm>
              <a:off x="721973" y="5014617"/>
              <a:ext cx="176179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ES" sz="1400" b="1">
                  <a:solidFill>
                    <a:srgbClr val="000066"/>
                  </a:solidFill>
                  <a:latin typeface="Arial" charset="0"/>
                  <a:cs typeface="Arial" charset="0"/>
                </a:rPr>
                <a:t>Exito virológico</a:t>
              </a:r>
              <a:endParaRPr lang="es-ES" b="1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7381" name="Rectangle 53"/>
            <p:cNvSpPr>
              <a:spLocks noChangeArrowheads="1"/>
            </p:cNvSpPr>
            <p:nvPr/>
          </p:nvSpPr>
          <p:spPr bwMode="auto">
            <a:xfrm>
              <a:off x="2664016" y="5014617"/>
              <a:ext cx="2052000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ES" sz="1400" b="1">
                  <a:solidFill>
                    <a:srgbClr val="000066"/>
                  </a:solidFill>
                  <a:cs typeface="Arial" charset="0"/>
                </a:rPr>
                <a:t>No respuesta virológica</a:t>
              </a:r>
              <a:endParaRPr lang="es-ES" b="1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7382" name="Rectangle 54"/>
            <p:cNvSpPr>
              <a:spLocks noChangeArrowheads="1"/>
            </p:cNvSpPr>
            <p:nvPr/>
          </p:nvSpPr>
          <p:spPr bwMode="auto">
            <a:xfrm>
              <a:off x="4932210" y="5014617"/>
              <a:ext cx="1511998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ES" sz="1400" b="1">
                  <a:solidFill>
                    <a:srgbClr val="000066"/>
                  </a:solidFill>
                  <a:latin typeface="Arial" charset="0"/>
                  <a:cs typeface="Arial" charset="0"/>
                </a:rPr>
                <a:t>No datos virologicos</a:t>
              </a:r>
              <a:endParaRPr lang="es-ES" b="1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" name="ZoneTexte 1"/>
            <p:cNvSpPr txBox="1"/>
            <p:nvPr/>
          </p:nvSpPr>
          <p:spPr>
            <a:xfrm>
              <a:off x="492603" y="1880489"/>
              <a:ext cx="32815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dirty="0">
                  <a:solidFill>
                    <a:srgbClr val="000066"/>
                  </a:solidFill>
                  <a:latin typeface="Arial" charset="0"/>
                  <a:cs typeface="Arial" charset="0"/>
                </a:rPr>
                <a:t>%</a:t>
              </a:r>
            </a:p>
          </p:txBody>
        </p:sp>
        <p:sp>
          <p:nvSpPr>
            <p:cNvPr id="7" name="Line 9"/>
            <p:cNvSpPr>
              <a:spLocks noChangeShapeType="1"/>
            </p:cNvSpPr>
            <p:nvPr/>
          </p:nvSpPr>
          <p:spPr bwMode="auto">
            <a:xfrm>
              <a:off x="606469" y="2852157"/>
              <a:ext cx="71955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" name="Line 10"/>
            <p:cNvSpPr>
              <a:spLocks noChangeShapeType="1"/>
            </p:cNvSpPr>
            <p:nvPr/>
          </p:nvSpPr>
          <p:spPr bwMode="auto">
            <a:xfrm>
              <a:off x="606469" y="3382824"/>
              <a:ext cx="71955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9" name="Line 11"/>
            <p:cNvSpPr>
              <a:spLocks noChangeShapeType="1"/>
            </p:cNvSpPr>
            <p:nvPr/>
          </p:nvSpPr>
          <p:spPr bwMode="auto">
            <a:xfrm>
              <a:off x="606469" y="3914494"/>
              <a:ext cx="71955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" name="Line 12"/>
            <p:cNvSpPr>
              <a:spLocks noChangeShapeType="1"/>
            </p:cNvSpPr>
            <p:nvPr/>
          </p:nvSpPr>
          <p:spPr bwMode="auto">
            <a:xfrm>
              <a:off x="606469" y="4446162"/>
              <a:ext cx="71955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1" name="Line 13"/>
            <p:cNvSpPr>
              <a:spLocks noChangeShapeType="1"/>
            </p:cNvSpPr>
            <p:nvPr/>
          </p:nvSpPr>
          <p:spPr bwMode="auto">
            <a:xfrm>
              <a:off x="606469" y="4978832"/>
              <a:ext cx="71955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2" name="Line 14"/>
            <p:cNvSpPr>
              <a:spLocks noChangeShapeType="1"/>
            </p:cNvSpPr>
            <p:nvPr/>
          </p:nvSpPr>
          <p:spPr bwMode="auto">
            <a:xfrm>
              <a:off x="606469" y="2307661"/>
              <a:ext cx="71955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3" name="Freeform 15"/>
            <p:cNvSpPr>
              <a:spLocks/>
            </p:cNvSpPr>
            <p:nvPr/>
          </p:nvSpPr>
          <p:spPr bwMode="auto">
            <a:xfrm>
              <a:off x="813647" y="2430795"/>
              <a:ext cx="205471" cy="2537558"/>
            </a:xfrm>
            <a:custGeom>
              <a:avLst/>
              <a:gdLst>
                <a:gd name="T0" fmla="*/ 415 w 415"/>
                <a:gd name="T1" fmla="*/ 0 h 2575"/>
                <a:gd name="T2" fmla="*/ 0 w 415"/>
                <a:gd name="T3" fmla="*/ 0 h 2575"/>
                <a:gd name="T4" fmla="*/ 0 w 415"/>
                <a:gd name="T5" fmla="*/ 2575 h 2575"/>
                <a:gd name="T6" fmla="*/ 415 w 415"/>
                <a:gd name="T7" fmla="*/ 2575 h 2575"/>
                <a:gd name="T8" fmla="*/ 415 w 415"/>
                <a:gd name="T9" fmla="*/ 0 h 2575"/>
                <a:gd name="T10" fmla="*/ 415 w 415"/>
                <a:gd name="T11" fmla="*/ 0 h 2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lnTo>
                    <a:pt x="415" y="0"/>
                  </a:lnTo>
                  <a:close/>
                </a:path>
              </a:pathLst>
            </a:custGeom>
            <a:pattFill prst="sphere">
              <a:fgClr>
                <a:srgbClr val="0000CC"/>
              </a:fgClr>
              <a:bgClr>
                <a:schemeClr val="bg1"/>
              </a:bgClr>
            </a:pattFill>
            <a:ln w="0">
              <a:solidFill>
                <a:srgbClr val="0000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" name="Freeform 16"/>
            <p:cNvSpPr>
              <a:spLocks/>
            </p:cNvSpPr>
            <p:nvPr/>
          </p:nvSpPr>
          <p:spPr bwMode="auto">
            <a:xfrm>
              <a:off x="1082166" y="2464629"/>
              <a:ext cx="205471" cy="2503724"/>
            </a:xfrm>
            <a:custGeom>
              <a:avLst/>
              <a:gdLst>
                <a:gd name="T0" fmla="*/ 416 w 416"/>
                <a:gd name="T1" fmla="*/ 2463 h 2463"/>
                <a:gd name="T2" fmla="*/ 416 w 416"/>
                <a:gd name="T3" fmla="*/ 0 h 2463"/>
                <a:gd name="T4" fmla="*/ 0 w 416"/>
                <a:gd name="T5" fmla="*/ 0 h 2463"/>
                <a:gd name="T6" fmla="*/ 0 w 416"/>
                <a:gd name="T7" fmla="*/ 2463 h 2463"/>
                <a:gd name="T8" fmla="*/ 416 w 416"/>
                <a:gd name="T9" fmla="*/ 2463 h 2463"/>
                <a:gd name="T10" fmla="*/ 416 w 416"/>
                <a:gd name="T11" fmla="*/ 2463 h 2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6" h="2463">
                  <a:moveTo>
                    <a:pt x="416" y="2463"/>
                  </a:moveTo>
                  <a:lnTo>
                    <a:pt x="416" y="0"/>
                  </a:lnTo>
                  <a:lnTo>
                    <a:pt x="0" y="0"/>
                  </a:lnTo>
                  <a:lnTo>
                    <a:pt x="0" y="2463"/>
                  </a:lnTo>
                  <a:lnTo>
                    <a:pt x="416" y="2463"/>
                  </a:lnTo>
                  <a:lnTo>
                    <a:pt x="416" y="2463"/>
                  </a:lnTo>
                  <a:close/>
                </a:path>
              </a:pathLst>
            </a:custGeom>
            <a:pattFill prst="sphere">
              <a:fgClr>
                <a:srgbClr val="FF0000"/>
              </a:fgClr>
              <a:bgClr>
                <a:schemeClr val="bg1"/>
              </a:bgClr>
            </a:pattFill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5" name="Rectangle 17"/>
            <p:cNvSpPr>
              <a:spLocks noChangeArrowheads="1"/>
            </p:cNvSpPr>
            <p:nvPr/>
          </p:nvSpPr>
          <p:spPr bwMode="auto">
            <a:xfrm>
              <a:off x="4926342" y="4536999"/>
              <a:ext cx="205471" cy="432000"/>
            </a:xfrm>
            <a:prstGeom prst="rect">
              <a:avLst/>
            </a:prstGeom>
            <a:pattFill prst="sphere">
              <a:fgClr>
                <a:srgbClr val="FF0000"/>
              </a:fgClr>
              <a:bgClr>
                <a:schemeClr val="bg1"/>
              </a:bgClr>
            </a:pattFill>
            <a:ln w="0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6" name="Rectangle 18"/>
            <p:cNvSpPr>
              <a:spLocks noChangeArrowheads="1"/>
            </p:cNvSpPr>
            <p:nvPr/>
          </p:nvSpPr>
          <p:spPr bwMode="auto">
            <a:xfrm>
              <a:off x="4636890" y="4934518"/>
              <a:ext cx="205471" cy="33834"/>
            </a:xfrm>
            <a:prstGeom prst="rect">
              <a:avLst/>
            </a:prstGeom>
            <a:pattFill prst="sphere">
              <a:fgClr>
                <a:srgbClr val="0000CC"/>
              </a:fgClr>
              <a:bgClr>
                <a:schemeClr val="bg1"/>
              </a:bgClr>
            </a:pattFill>
            <a:ln w="0">
              <a:solidFill>
                <a:srgbClr val="6338A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7" name="Rectangle 19"/>
            <p:cNvSpPr>
              <a:spLocks noChangeArrowheads="1"/>
            </p:cNvSpPr>
            <p:nvPr/>
          </p:nvSpPr>
          <p:spPr bwMode="auto">
            <a:xfrm>
              <a:off x="3031369" y="4944999"/>
              <a:ext cx="205471" cy="33834"/>
            </a:xfrm>
            <a:prstGeom prst="rect">
              <a:avLst/>
            </a:prstGeom>
            <a:pattFill prst="sphere">
              <a:fgClr>
                <a:srgbClr val="FF0000"/>
              </a:fgClr>
              <a:bgClr>
                <a:schemeClr val="bg1"/>
              </a:bgClr>
            </a:pattFill>
            <a:ln w="0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8" name="Rectangle 20"/>
            <p:cNvSpPr>
              <a:spLocks noChangeArrowheads="1"/>
            </p:cNvSpPr>
            <p:nvPr/>
          </p:nvSpPr>
          <p:spPr bwMode="auto">
            <a:xfrm>
              <a:off x="2771800" y="4573001"/>
              <a:ext cx="205471" cy="395998"/>
            </a:xfrm>
            <a:prstGeom prst="rect">
              <a:avLst/>
            </a:prstGeom>
            <a:pattFill prst="sphere">
              <a:fgClr>
                <a:srgbClr val="0000CC"/>
              </a:fgClr>
              <a:bgClr>
                <a:schemeClr val="bg1"/>
              </a:bgClr>
            </a:pattFill>
            <a:ln w="0">
              <a:solidFill>
                <a:srgbClr val="0000CC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7" name="Freeform 16"/>
            <p:cNvSpPr>
              <a:spLocks/>
            </p:cNvSpPr>
            <p:nvPr/>
          </p:nvSpPr>
          <p:spPr bwMode="auto">
            <a:xfrm>
              <a:off x="1364792" y="2499109"/>
              <a:ext cx="205471" cy="2469890"/>
            </a:xfrm>
            <a:custGeom>
              <a:avLst/>
              <a:gdLst>
                <a:gd name="T0" fmla="*/ 416 w 416"/>
                <a:gd name="T1" fmla="*/ 2463 h 2463"/>
                <a:gd name="T2" fmla="*/ 416 w 416"/>
                <a:gd name="T3" fmla="*/ 0 h 2463"/>
                <a:gd name="T4" fmla="*/ 0 w 416"/>
                <a:gd name="T5" fmla="*/ 0 h 2463"/>
                <a:gd name="T6" fmla="*/ 0 w 416"/>
                <a:gd name="T7" fmla="*/ 2463 h 2463"/>
                <a:gd name="T8" fmla="*/ 416 w 416"/>
                <a:gd name="T9" fmla="*/ 2463 h 2463"/>
                <a:gd name="T10" fmla="*/ 416 w 416"/>
                <a:gd name="T11" fmla="*/ 2463 h 2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6" h="2463">
                  <a:moveTo>
                    <a:pt x="416" y="2463"/>
                  </a:moveTo>
                  <a:lnTo>
                    <a:pt x="416" y="0"/>
                  </a:lnTo>
                  <a:lnTo>
                    <a:pt x="0" y="0"/>
                  </a:lnTo>
                  <a:lnTo>
                    <a:pt x="0" y="2463"/>
                  </a:lnTo>
                  <a:lnTo>
                    <a:pt x="416" y="2463"/>
                  </a:lnTo>
                  <a:lnTo>
                    <a:pt x="416" y="2463"/>
                  </a:lnTo>
                  <a:close/>
                </a:path>
              </a:pathLst>
            </a:custGeom>
            <a:pattFill prst="sphere">
              <a:fgClr>
                <a:srgbClr val="FF00FF"/>
              </a:fgClr>
              <a:bgClr>
                <a:schemeClr val="bg1"/>
              </a:bgClr>
            </a:pattFill>
            <a:ln w="0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8" name="Rectangle 17"/>
            <p:cNvSpPr>
              <a:spLocks noChangeArrowheads="1"/>
            </p:cNvSpPr>
            <p:nvPr/>
          </p:nvSpPr>
          <p:spPr bwMode="auto">
            <a:xfrm>
              <a:off x="5204173" y="4500999"/>
              <a:ext cx="205471" cy="468000"/>
            </a:xfrm>
            <a:prstGeom prst="rect">
              <a:avLst/>
            </a:prstGeom>
            <a:pattFill prst="sphere">
              <a:fgClr>
                <a:srgbClr val="FF00FF"/>
              </a:fgClr>
              <a:bgClr>
                <a:schemeClr val="bg1"/>
              </a:bgClr>
            </a:pattFill>
            <a:ln w="0">
              <a:solidFill>
                <a:srgbClr val="FF00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0" name="Rectangle 19"/>
            <p:cNvSpPr>
              <a:spLocks noChangeArrowheads="1"/>
            </p:cNvSpPr>
            <p:nvPr/>
          </p:nvSpPr>
          <p:spPr bwMode="auto">
            <a:xfrm>
              <a:off x="3270415" y="4860999"/>
              <a:ext cx="205471" cy="108000"/>
            </a:xfrm>
            <a:prstGeom prst="rect">
              <a:avLst/>
            </a:prstGeom>
            <a:pattFill prst="sphere">
              <a:fgClr>
                <a:srgbClr val="FF00FF"/>
              </a:fgClr>
              <a:bgClr>
                <a:schemeClr val="bg1"/>
              </a:bgClr>
            </a:pattFill>
            <a:ln w="0">
              <a:solidFill>
                <a:srgbClr val="FF00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1" name="Rectangle 43"/>
            <p:cNvSpPr>
              <a:spLocks noChangeArrowheads="1"/>
            </p:cNvSpPr>
            <p:nvPr/>
          </p:nvSpPr>
          <p:spPr bwMode="auto">
            <a:xfrm>
              <a:off x="1353967" y="2253467"/>
              <a:ext cx="27029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89</a:t>
              </a:r>
              <a:endParaRPr lang="fr-FR" b="1" dirty="0">
                <a:solidFill>
                  <a:srgbClr val="333399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62" name="Rectangle 41"/>
            <p:cNvSpPr>
              <a:spLocks noChangeArrowheads="1"/>
            </p:cNvSpPr>
            <p:nvPr/>
          </p:nvSpPr>
          <p:spPr bwMode="auto">
            <a:xfrm>
              <a:off x="3301328" y="4622154"/>
              <a:ext cx="16064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2</a:t>
              </a:r>
              <a:endParaRPr lang="fr-FR" b="1" dirty="0">
                <a:solidFill>
                  <a:srgbClr val="333399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63" name="Rectangle 45"/>
            <p:cNvSpPr>
              <a:spLocks noChangeArrowheads="1"/>
            </p:cNvSpPr>
            <p:nvPr/>
          </p:nvSpPr>
          <p:spPr bwMode="auto">
            <a:xfrm>
              <a:off x="5237485" y="4283160"/>
              <a:ext cx="144698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9</a:t>
              </a:r>
              <a:endParaRPr lang="fr-FR" b="1" dirty="0">
                <a:solidFill>
                  <a:srgbClr val="333399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6" name="Freeform 8"/>
            <p:cNvSpPr>
              <a:spLocks/>
            </p:cNvSpPr>
            <p:nvPr/>
          </p:nvSpPr>
          <p:spPr bwMode="auto">
            <a:xfrm>
              <a:off x="682110" y="2304469"/>
              <a:ext cx="5652000" cy="2674364"/>
            </a:xfrm>
            <a:custGeom>
              <a:avLst/>
              <a:gdLst>
                <a:gd name="T0" fmla="*/ 3239 w 3239"/>
                <a:gd name="T1" fmla="*/ 2671 h 2671"/>
                <a:gd name="T2" fmla="*/ 0 w 3239"/>
                <a:gd name="T3" fmla="*/ 2671 h 2671"/>
                <a:gd name="T4" fmla="*/ 0 w 3239"/>
                <a:gd name="T5" fmla="*/ 0 h 2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39" h="2671">
                  <a:moveTo>
                    <a:pt x="3239" y="2671"/>
                  </a:moveTo>
                  <a:lnTo>
                    <a:pt x="0" y="2671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9" name="Rectangle 57"/>
            <p:cNvSpPr>
              <a:spLocks noChangeArrowheads="1"/>
            </p:cNvSpPr>
            <p:nvPr/>
          </p:nvSpPr>
          <p:spPr bwMode="auto">
            <a:xfrm>
              <a:off x="2430939" y="1629961"/>
              <a:ext cx="674865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Q8S IM</a:t>
              </a:r>
              <a:br>
                <a:rPr lang="fr-FR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</a:br>
              <a:r>
                <a:rPr lang="fr-FR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(N = 115)</a:t>
              </a:r>
            </a:p>
          </p:txBody>
        </p:sp>
        <p:sp>
          <p:nvSpPr>
            <p:cNvPr id="93" name="Rectangle 60"/>
            <p:cNvSpPr>
              <a:spLocks noChangeArrowheads="1"/>
            </p:cNvSpPr>
            <p:nvPr/>
          </p:nvSpPr>
          <p:spPr bwMode="auto">
            <a:xfrm>
              <a:off x="3502497" y="1629961"/>
              <a:ext cx="674865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Q4S IM</a:t>
              </a:r>
            </a:p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(N = 115)</a:t>
              </a:r>
            </a:p>
          </p:txBody>
        </p:sp>
        <p:sp>
          <p:nvSpPr>
            <p:cNvPr id="94" name="Rectangle 21"/>
            <p:cNvSpPr>
              <a:spLocks noChangeArrowheads="1"/>
            </p:cNvSpPr>
            <p:nvPr/>
          </p:nvSpPr>
          <p:spPr bwMode="auto">
            <a:xfrm>
              <a:off x="2232047" y="1903285"/>
              <a:ext cx="124647" cy="116146"/>
            </a:xfrm>
            <a:prstGeom prst="rect">
              <a:avLst/>
            </a:prstGeom>
            <a:solidFill>
              <a:srgbClr val="0000CC"/>
            </a:solidFill>
            <a:ln w="0">
              <a:solidFill>
                <a:srgbClr val="0000CC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95" name="Rectangle 22"/>
            <p:cNvSpPr>
              <a:spLocks noChangeArrowheads="1"/>
            </p:cNvSpPr>
            <p:nvPr/>
          </p:nvSpPr>
          <p:spPr bwMode="auto">
            <a:xfrm>
              <a:off x="3327978" y="1916795"/>
              <a:ext cx="124647" cy="115145"/>
            </a:xfrm>
            <a:prstGeom prst="rect">
              <a:avLst/>
            </a:pr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96" name="Rectangle 60"/>
            <p:cNvSpPr>
              <a:spLocks noChangeArrowheads="1"/>
            </p:cNvSpPr>
            <p:nvPr/>
          </p:nvSpPr>
          <p:spPr bwMode="auto">
            <a:xfrm>
              <a:off x="4634362" y="1629961"/>
              <a:ext cx="583493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Oral</a:t>
              </a:r>
            </a:p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(N = 56)</a:t>
              </a:r>
            </a:p>
          </p:txBody>
        </p:sp>
        <p:sp>
          <p:nvSpPr>
            <p:cNvPr id="97" name="Rectangle 22"/>
            <p:cNvSpPr>
              <a:spLocks noChangeArrowheads="1"/>
            </p:cNvSpPr>
            <p:nvPr/>
          </p:nvSpPr>
          <p:spPr bwMode="auto">
            <a:xfrm>
              <a:off x="4429661" y="1916795"/>
              <a:ext cx="124647" cy="115145"/>
            </a:xfrm>
            <a:prstGeom prst="rect">
              <a:avLst/>
            </a:prstGeom>
            <a:solidFill>
              <a:srgbClr val="FF00FF"/>
            </a:solidFill>
            <a:ln w="0">
              <a:solidFill>
                <a:srgbClr val="FF00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90" name="Rectangle 17"/>
            <p:cNvSpPr>
              <a:spLocks noChangeArrowheads="1"/>
            </p:cNvSpPr>
            <p:nvPr/>
          </p:nvSpPr>
          <p:spPr bwMode="auto">
            <a:xfrm>
              <a:off x="5795034" y="4249000"/>
              <a:ext cx="205471" cy="719999"/>
            </a:xfrm>
            <a:prstGeom prst="rect">
              <a:avLst/>
            </a:pr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91" name="Rectangle 18"/>
            <p:cNvSpPr>
              <a:spLocks noChangeArrowheads="1"/>
            </p:cNvSpPr>
            <p:nvPr/>
          </p:nvSpPr>
          <p:spPr bwMode="auto">
            <a:xfrm>
              <a:off x="5542937" y="4863165"/>
              <a:ext cx="205471" cy="105834"/>
            </a:xfrm>
            <a:prstGeom prst="rect">
              <a:avLst/>
            </a:prstGeom>
            <a:solidFill>
              <a:srgbClr val="0000CC"/>
            </a:solidFill>
            <a:ln w="0">
              <a:solidFill>
                <a:srgbClr val="0000CC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92" name="Rectangle 17"/>
            <p:cNvSpPr>
              <a:spLocks noChangeArrowheads="1"/>
            </p:cNvSpPr>
            <p:nvPr/>
          </p:nvSpPr>
          <p:spPr bwMode="auto">
            <a:xfrm>
              <a:off x="6073997" y="4213000"/>
              <a:ext cx="205471" cy="755999"/>
            </a:xfrm>
            <a:prstGeom prst="rect">
              <a:avLst/>
            </a:prstGeom>
            <a:solidFill>
              <a:srgbClr val="FF00FF"/>
            </a:solidFill>
            <a:ln w="0">
              <a:solidFill>
                <a:srgbClr val="FF00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98" name="Rectangle 19"/>
            <p:cNvSpPr>
              <a:spLocks noChangeArrowheads="1"/>
            </p:cNvSpPr>
            <p:nvPr/>
          </p:nvSpPr>
          <p:spPr bwMode="auto">
            <a:xfrm>
              <a:off x="3886043" y="4968999"/>
              <a:ext cx="205471" cy="0"/>
            </a:xfrm>
            <a:prstGeom prst="rect">
              <a:avLst/>
            </a:pr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99" name="Rectangle 20"/>
            <p:cNvSpPr>
              <a:spLocks noChangeArrowheads="1"/>
            </p:cNvSpPr>
            <p:nvPr/>
          </p:nvSpPr>
          <p:spPr bwMode="auto">
            <a:xfrm>
              <a:off x="3633945" y="4753000"/>
              <a:ext cx="205471" cy="215999"/>
            </a:xfrm>
            <a:prstGeom prst="rect">
              <a:avLst/>
            </a:prstGeom>
            <a:solidFill>
              <a:srgbClr val="0000CC"/>
            </a:solidFill>
            <a:ln w="0">
              <a:solidFill>
                <a:srgbClr val="0000CC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0" name="Rectangle 19"/>
            <p:cNvSpPr>
              <a:spLocks noChangeArrowheads="1"/>
            </p:cNvSpPr>
            <p:nvPr/>
          </p:nvSpPr>
          <p:spPr bwMode="auto">
            <a:xfrm>
              <a:off x="4140031" y="4860999"/>
              <a:ext cx="205471" cy="108000"/>
            </a:xfrm>
            <a:prstGeom prst="rect">
              <a:avLst/>
            </a:prstGeom>
            <a:solidFill>
              <a:srgbClr val="FF00FF"/>
            </a:solidFill>
            <a:ln w="0">
              <a:solidFill>
                <a:srgbClr val="FF00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1" name="Freeform 15"/>
            <p:cNvSpPr>
              <a:spLocks/>
            </p:cNvSpPr>
            <p:nvPr/>
          </p:nvSpPr>
          <p:spPr bwMode="auto">
            <a:xfrm>
              <a:off x="1795328" y="2340999"/>
              <a:ext cx="205471" cy="2628000"/>
            </a:xfrm>
            <a:custGeom>
              <a:avLst/>
              <a:gdLst>
                <a:gd name="T0" fmla="*/ 415 w 415"/>
                <a:gd name="T1" fmla="*/ 0 h 2575"/>
                <a:gd name="T2" fmla="*/ 0 w 415"/>
                <a:gd name="T3" fmla="*/ 0 h 2575"/>
                <a:gd name="T4" fmla="*/ 0 w 415"/>
                <a:gd name="T5" fmla="*/ 2575 h 2575"/>
                <a:gd name="T6" fmla="*/ 415 w 415"/>
                <a:gd name="T7" fmla="*/ 2575 h 2575"/>
                <a:gd name="T8" fmla="*/ 415 w 415"/>
                <a:gd name="T9" fmla="*/ 0 h 2575"/>
                <a:gd name="T10" fmla="*/ 415 w 415"/>
                <a:gd name="T11" fmla="*/ 0 h 2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0000CC"/>
            </a:solidFill>
            <a:ln w="0">
              <a:solidFill>
                <a:srgbClr val="0000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2" name="Freeform 16"/>
            <p:cNvSpPr>
              <a:spLocks/>
            </p:cNvSpPr>
            <p:nvPr/>
          </p:nvSpPr>
          <p:spPr bwMode="auto">
            <a:xfrm>
              <a:off x="2063847" y="2556999"/>
              <a:ext cx="205471" cy="2412000"/>
            </a:xfrm>
            <a:custGeom>
              <a:avLst/>
              <a:gdLst>
                <a:gd name="T0" fmla="*/ 416 w 416"/>
                <a:gd name="T1" fmla="*/ 2463 h 2463"/>
                <a:gd name="T2" fmla="*/ 416 w 416"/>
                <a:gd name="T3" fmla="*/ 0 h 2463"/>
                <a:gd name="T4" fmla="*/ 0 w 416"/>
                <a:gd name="T5" fmla="*/ 0 h 2463"/>
                <a:gd name="T6" fmla="*/ 0 w 416"/>
                <a:gd name="T7" fmla="*/ 2463 h 2463"/>
                <a:gd name="T8" fmla="*/ 416 w 416"/>
                <a:gd name="T9" fmla="*/ 2463 h 2463"/>
                <a:gd name="T10" fmla="*/ 416 w 416"/>
                <a:gd name="T11" fmla="*/ 2463 h 2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6" h="2463">
                  <a:moveTo>
                    <a:pt x="416" y="2463"/>
                  </a:moveTo>
                  <a:lnTo>
                    <a:pt x="416" y="0"/>
                  </a:lnTo>
                  <a:lnTo>
                    <a:pt x="0" y="0"/>
                  </a:lnTo>
                  <a:lnTo>
                    <a:pt x="0" y="2463"/>
                  </a:lnTo>
                  <a:lnTo>
                    <a:pt x="416" y="2463"/>
                  </a:lnTo>
                  <a:lnTo>
                    <a:pt x="416" y="2463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3" name="Freeform 16"/>
            <p:cNvSpPr>
              <a:spLocks/>
            </p:cNvSpPr>
            <p:nvPr/>
          </p:nvSpPr>
          <p:spPr bwMode="auto">
            <a:xfrm>
              <a:off x="2331531" y="2628999"/>
              <a:ext cx="205471" cy="2340000"/>
            </a:xfrm>
            <a:custGeom>
              <a:avLst/>
              <a:gdLst>
                <a:gd name="T0" fmla="*/ 416 w 416"/>
                <a:gd name="T1" fmla="*/ 2463 h 2463"/>
                <a:gd name="T2" fmla="*/ 416 w 416"/>
                <a:gd name="T3" fmla="*/ 0 h 2463"/>
                <a:gd name="T4" fmla="*/ 0 w 416"/>
                <a:gd name="T5" fmla="*/ 0 h 2463"/>
                <a:gd name="T6" fmla="*/ 0 w 416"/>
                <a:gd name="T7" fmla="*/ 2463 h 2463"/>
                <a:gd name="T8" fmla="*/ 416 w 416"/>
                <a:gd name="T9" fmla="*/ 2463 h 2463"/>
                <a:gd name="T10" fmla="*/ 416 w 416"/>
                <a:gd name="T11" fmla="*/ 2463 h 2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6" h="2463">
                  <a:moveTo>
                    <a:pt x="416" y="2463"/>
                  </a:moveTo>
                  <a:lnTo>
                    <a:pt x="416" y="0"/>
                  </a:lnTo>
                  <a:lnTo>
                    <a:pt x="0" y="0"/>
                  </a:lnTo>
                  <a:lnTo>
                    <a:pt x="0" y="2463"/>
                  </a:lnTo>
                  <a:lnTo>
                    <a:pt x="416" y="2463"/>
                  </a:lnTo>
                  <a:lnTo>
                    <a:pt x="416" y="2463"/>
                  </a:lnTo>
                  <a:close/>
                </a:path>
              </a:pathLst>
            </a:custGeom>
            <a:solidFill>
              <a:srgbClr val="FF00FF"/>
            </a:solidFill>
            <a:ln w="0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4" name="Rectangle 21"/>
            <p:cNvSpPr>
              <a:spLocks noChangeArrowheads="1"/>
            </p:cNvSpPr>
            <p:nvPr/>
          </p:nvSpPr>
          <p:spPr bwMode="auto">
            <a:xfrm>
              <a:off x="2232047" y="1652276"/>
              <a:ext cx="124647" cy="116146"/>
            </a:xfrm>
            <a:prstGeom prst="rect">
              <a:avLst/>
            </a:prstGeom>
            <a:pattFill prst="sphere">
              <a:fgClr>
                <a:srgbClr val="0000CC"/>
              </a:fgClr>
              <a:bgClr>
                <a:schemeClr val="bg1"/>
              </a:bgClr>
            </a:pattFill>
            <a:ln w="0">
              <a:solidFill>
                <a:srgbClr val="0000CC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5" name="Rectangle 22"/>
            <p:cNvSpPr>
              <a:spLocks noChangeArrowheads="1"/>
            </p:cNvSpPr>
            <p:nvPr/>
          </p:nvSpPr>
          <p:spPr bwMode="auto">
            <a:xfrm>
              <a:off x="3327978" y="1652276"/>
              <a:ext cx="124647" cy="115145"/>
            </a:xfrm>
            <a:prstGeom prst="rect">
              <a:avLst/>
            </a:prstGeom>
            <a:pattFill prst="sphere">
              <a:fgClr>
                <a:srgbClr val="FF0000"/>
              </a:fgClr>
              <a:bgClr>
                <a:schemeClr val="bg1"/>
              </a:bgClr>
            </a:pattFill>
            <a:ln w="0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6" name="Rectangle 22"/>
            <p:cNvSpPr>
              <a:spLocks noChangeArrowheads="1"/>
            </p:cNvSpPr>
            <p:nvPr/>
          </p:nvSpPr>
          <p:spPr bwMode="auto">
            <a:xfrm>
              <a:off x="4429661" y="1652276"/>
              <a:ext cx="124647" cy="115145"/>
            </a:xfrm>
            <a:prstGeom prst="rect">
              <a:avLst/>
            </a:prstGeom>
            <a:pattFill prst="sphere">
              <a:fgClr>
                <a:srgbClr val="FF00FF"/>
              </a:fgClr>
              <a:bgClr>
                <a:schemeClr val="bg1"/>
              </a:bgClr>
            </a:pattFill>
            <a:ln w="0">
              <a:solidFill>
                <a:srgbClr val="FF00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2" name="ZoneTexte 21"/>
            <p:cNvSpPr txBox="1"/>
            <p:nvPr/>
          </p:nvSpPr>
          <p:spPr>
            <a:xfrm>
              <a:off x="1569783" y="1607294"/>
              <a:ext cx="451516" cy="253916"/>
            </a:xfrm>
            <a:prstGeom prst="rect">
              <a:avLst/>
            </a:prstGeom>
            <a:pattFill prst="sphere">
              <a:fgClr>
                <a:schemeClr val="bg1">
                  <a:lumMod val="85000"/>
                </a:schemeClr>
              </a:fgClr>
              <a:bgClr>
                <a:schemeClr val="bg1"/>
              </a:bgClr>
            </a:pattFill>
          </p:spPr>
          <p:txBody>
            <a:bodyPr wrap="none" rtlCol="0">
              <a:spAutoFit/>
            </a:bodyPr>
            <a:lstStyle/>
            <a:p>
              <a:pPr>
                <a:lnSpc>
                  <a:spcPct val="70000"/>
                </a:lnSpc>
              </a:pPr>
              <a:r>
                <a:rPr lang="fr-FR" sz="1400" b="1" dirty="0">
                  <a:latin typeface="+mj-lt"/>
                </a:rPr>
                <a:t>S48</a:t>
              </a:r>
            </a:p>
          </p:txBody>
        </p:sp>
        <p:sp>
          <p:nvSpPr>
            <p:cNvPr id="107" name="ZoneTexte 106"/>
            <p:cNvSpPr txBox="1"/>
            <p:nvPr/>
          </p:nvSpPr>
          <p:spPr>
            <a:xfrm>
              <a:off x="1569783" y="1859272"/>
              <a:ext cx="453970" cy="25391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none" rtlCol="0">
              <a:spAutoFit/>
            </a:bodyPr>
            <a:lstStyle/>
            <a:p>
              <a:pPr>
                <a:lnSpc>
                  <a:spcPct val="70000"/>
                </a:lnSpc>
              </a:pPr>
              <a:r>
                <a:rPr lang="fr-FR" sz="1400" b="1" dirty="0">
                  <a:latin typeface="+mj-lt"/>
                </a:rPr>
                <a:t>S96</a:t>
              </a:r>
            </a:p>
          </p:txBody>
        </p:sp>
        <p:sp>
          <p:nvSpPr>
            <p:cNvPr id="108" name="Rectangle 40"/>
            <p:cNvSpPr>
              <a:spLocks noChangeArrowheads="1"/>
            </p:cNvSpPr>
            <p:nvPr/>
          </p:nvSpPr>
          <p:spPr bwMode="auto">
            <a:xfrm>
              <a:off x="1795450" y="2133838"/>
              <a:ext cx="27155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94</a:t>
              </a:r>
            </a:p>
          </p:txBody>
        </p:sp>
        <p:sp>
          <p:nvSpPr>
            <p:cNvPr id="109" name="Rectangle 43"/>
            <p:cNvSpPr>
              <a:spLocks noChangeArrowheads="1"/>
            </p:cNvSpPr>
            <p:nvPr/>
          </p:nvSpPr>
          <p:spPr bwMode="auto">
            <a:xfrm>
              <a:off x="2054511" y="2314908"/>
              <a:ext cx="27155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87</a:t>
              </a:r>
              <a:endParaRPr lang="fr-FR" b="1" dirty="0">
                <a:solidFill>
                  <a:srgbClr val="333399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110" name="Rectangle 43"/>
            <p:cNvSpPr>
              <a:spLocks noChangeArrowheads="1"/>
            </p:cNvSpPr>
            <p:nvPr/>
          </p:nvSpPr>
          <p:spPr bwMode="auto">
            <a:xfrm>
              <a:off x="2334662" y="2359987"/>
              <a:ext cx="27155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84</a:t>
              </a:r>
              <a:endParaRPr lang="fr-FR" b="1" dirty="0">
                <a:solidFill>
                  <a:srgbClr val="333399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111" name="Rectangle 41"/>
            <p:cNvSpPr>
              <a:spLocks noChangeArrowheads="1"/>
            </p:cNvSpPr>
            <p:nvPr/>
          </p:nvSpPr>
          <p:spPr bwMode="auto">
            <a:xfrm>
              <a:off x="3670569" y="4517833"/>
              <a:ext cx="15166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4</a:t>
              </a:r>
              <a:endParaRPr lang="fr-FR" b="1" dirty="0">
                <a:solidFill>
                  <a:srgbClr val="333399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112" name="Rectangle 44"/>
            <p:cNvSpPr>
              <a:spLocks noChangeArrowheads="1"/>
            </p:cNvSpPr>
            <p:nvPr/>
          </p:nvSpPr>
          <p:spPr bwMode="auto">
            <a:xfrm>
              <a:off x="3959112" y="4740740"/>
              <a:ext cx="9498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0</a:t>
              </a:r>
              <a:endParaRPr lang="fr-FR" b="1" dirty="0">
                <a:solidFill>
                  <a:srgbClr val="333399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113" name="Rectangle 41"/>
            <p:cNvSpPr>
              <a:spLocks noChangeArrowheads="1"/>
            </p:cNvSpPr>
            <p:nvPr/>
          </p:nvSpPr>
          <p:spPr bwMode="auto">
            <a:xfrm>
              <a:off x="4168868" y="4653260"/>
              <a:ext cx="16064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2</a:t>
              </a:r>
              <a:endParaRPr lang="fr-FR" b="1" dirty="0">
                <a:solidFill>
                  <a:srgbClr val="333399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114" name="Rectangle 42"/>
            <p:cNvSpPr>
              <a:spLocks noChangeArrowheads="1"/>
            </p:cNvSpPr>
            <p:nvPr/>
          </p:nvSpPr>
          <p:spPr bwMode="auto">
            <a:xfrm>
              <a:off x="5596378" y="4600131"/>
              <a:ext cx="9498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2</a:t>
              </a:r>
              <a:endParaRPr lang="fr-FR" b="1" dirty="0">
                <a:solidFill>
                  <a:srgbClr val="333399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115" name="Rectangle 45"/>
            <p:cNvSpPr>
              <a:spLocks noChangeArrowheads="1"/>
            </p:cNvSpPr>
            <p:nvPr/>
          </p:nvSpPr>
          <p:spPr bwMode="auto">
            <a:xfrm>
              <a:off x="5778807" y="3989962"/>
              <a:ext cx="23971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13</a:t>
              </a:r>
              <a:endParaRPr lang="fr-FR" b="1" dirty="0">
                <a:solidFill>
                  <a:srgbClr val="333399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117" name="Rectangle 45"/>
            <p:cNvSpPr>
              <a:spLocks noChangeArrowheads="1"/>
            </p:cNvSpPr>
            <p:nvPr/>
          </p:nvSpPr>
          <p:spPr bwMode="auto">
            <a:xfrm>
              <a:off x="6068334" y="3957427"/>
              <a:ext cx="23971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14</a:t>
              </a:r>
              <a:endParaRPr lang="fr-FR" b="1" dirty="0">
                <a:solidFill>
                  <a:srgbClr val="333399"/>
                </a:solidFill>
                <a:latin typeface="+mj-lt"/>
                <a:cs typeface="Arial" charset="0"/>
              </a:endParaRPr>
            </a:p>
          </p:txBody>
        </p:sp>
      </p:grpSp>
      <p:sp>
        <p:nvSpPr>
          <p:cNvPr id="116" name="Text Box 3">
            <a:extLst>
              <a:ext uri="{FF2B5EF4-FFF2-40B4-BE49-F238E27FC236}">
                <a16:creationId xmlns:a16="http://schemas.microsoft.com/office/drawing/2014/main" xmlns="" id="{34F50A96-091C-4FE4-9C36-AAB26FB055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8813" y="6584010"/>
            <a:ext cx="725007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3300"/>
                </a:solidFill>
              </a:rPr>
              <a:t>Margolis</a:t>
            </a:r>
            <a:r>
              <a:rPr lang="fr-FR" sz="1200" i="1" dirty="0">
                <a:solidFill>
                  <a:srgbClr val="CC3300"/>
                </a:solidFill>
              </a:rPr>
              <a:t> DA. Lancet. 2017 Sep 23;390(10101):1499-1510.</a:t>
            </a:r>
            <a:endParaRPr lang="en-GB" sz="1200" i="1" dirty="0">
              <a:solidFill>
                <a:srgbClr val="CC3300"/>
              </a:solidFill>
              <a:cs typeface="Arial" charset="0"/>
            </a:endParaRPr>
          </a:p>
        </p:txBody>
      </p:sp>
      <p:sp>
        <p:nvSpPr>
          <p:cNvPr id="119" name="Text Box 2"/>
          <p:cNvSpPr txBox="1">
            <a:spLocks noChangeArrowheads="1"/>
          </p:cNvSpPr>
          <p:nvPr/>
        </p:nvSpPr>
        <p:spPr bwMode="auto">
          <a:xfrm>
            <a:off x="1154353" y="1151863"/>
            <a:ext cx="68226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s-ES" sz="2400" b="1">
                <a:solidFill>
                  <a:srgbClr val="CC3300"/>
                </a:solidFill>
                <a:latin typeface="Calibri" pitchFamily="34" charset="0"/>
              </a:rPr>
              <a:t>CV &lt; 50 c/mL a S48 y S96 (análisis snapshot, ITT-ME)</a:t>
            </a:r>
          </a:p>
        </p:txBody>
      </p:sp>
      <p:sp>
        <p:nvSpPr>
          <p:cNvPr id="120" name="Text Box 99"/>
          <p:cNvSpPr txBox="1">
            <a:spLocks noChangeArrowheads="1"/>
          </p:cNvSpPr>
          <p:nvPr/>
        </p:nvSpPr>
        <p:spPr bwMode="auto">
          <a:xfrm>
            <a:off x="8460489" y="4088105"/>
            <a:ext cx="503999" cy="276999"/>
          </a:xfrm>
          <a:prstGeom prst="rect">
            <a:avLst/>
          </a:prstGeom>
          <a:noFill/>
          <a:ln>
            <a:noFill/>
          </a:ln>
          <a:extLst/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sz="1200" kern="0" dirty="0">
                <a:solidFill>
                  <a:srgbClr val="000066"/>
                </a:solidFill>
                <a:latin typeface="+mj-lt"/>
                <a:ea typeface="MS PGothic"/>
              </a:rPr>
              <a:t>11.6</a:t>
            </a:r>
          </a:p>
        </p:txBody>
      </p:sp>
      <p:sp>
        <p:nvSpPr>
          <p:cNvPr id="121" name="Text Box 98"/>
          <p:cNvSpPr txBox="1">
            <a:spLocks noChangeArrowheads="1"/>
          </p:cNvSpPr>
          <p:nvPr/>
        </p:nvSpPr>
        <p:spPr bwMode="auto">
          <a:xfrm>
            <a:off x="7020272" y="4201498"/>
            <a:ext cx="503999" cy="276999"/>
          </a:xfrm>
          <a:prstGeom prst="rect">
            <a:avLst/>
          </a:prstGeom>
          <a:noFill/>
          <a:ln>
            <a:noFill/>
          </a:ln>
          <a:extLst/>
        </p:spPr>
        <p:txBody>
          <a:bodyPr lIns="0" r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defTabSz="914400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200" kern="0" dirty="0">
                <a:solidFill>
                  <a:srgbClr val="000066"/>
                </a:solidFill>
                <a:latin typeface="+mj-lt"/>
                <a:ea typeface="MS PGothic"/>
              </a:rPr>
              <a:t>- 7.6</a:t>
            </a:r>
            <a:endParaRPr lang="en-GB" sz="1200" kern="0" dirty="0">
              <a:solidFill>
                <a:srgbClr val="000066"/>
              </a:solidFill>
              <a:latin typeface="+mj-lt"/>
              <a:ea typeface="MS PGothic"/>
            </a:endParaRPr>
          </a:p>
        </p:txBody>
      </p:sp>
      <p:sp>
        <p:nvSpPr>
          <p:cNvPr id="122" name="Text Box 99"/>
          <p:cNvSpPr txBox="1">
            <a:spLocks noChangeArrowheads="1"/>
          </p:cNvSpPr>
          <p:nvPr/>
        </p:nvSpPr>
        <p:spPr bwMode="auto">
          <a:xfrm>
            <a:off x="7742976" y="3913311"/>
            <a:ext cx="470202" cy="307777"/>
          </a:xfrm>
          <a:prstGeom prst="rect">
            <a:avLst/>
          </a:prstGeom>
          <a:noFill/>
          <a:ln>
            <a:noFill/>
          </a:ln>
          <a:extLst/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defTabSz="914400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400" b="1" kern="0" dirty="0">
                <a:solidFill>
                  <a:srgbClr val="0000CC"/>
                </a:solidFill>
                <a:latin typeface="+mj-lt"/>
                <a:ea typeface="MS PGothic"/>
              </a:rPr>
              <a:t>2.0</a:t>
            </a:r>
            <a:endParaRPr lang="en-GB" sz="1400" b="1" kern="0" dirty="0">
              <a:solidFill>
                <a:srgbClr val="0000CC"/>
              </a:solidFill>
              <a:latin typeface="+mj-lt"/>
              <a:ea typeface="MS PGothic"/>
            </a:endParaRPr>
          </a:p>
        </p:txBody>
      </p:sp>
      <p:cxnSp>
        <p:nvCxnSpPr>
          <p:cNvPr id="123" name="Straight Connector 28"/>
          <p:cNvCxnSpPr/>
          <p:nvPr/>
        </p:nvCxnSpPr>
        <p:spPr bwMode="auto">
          <a:xfrm flipV="1">
            <a:off x="7146271" y="4219348"/>
            <a:ext cx="1331998" cy="4309"/>
          </a:xfrm>
          <a:prstGeom prst="line">
            <a:avLst/>
          </a:prstGeom>
          <a:ln w="31750">
            <a:solidFill>
              <a:srgbClr val="006699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29"/>
          <p:cNvCxnSpPr/>
          <p:nvPr/>
        </p:nvCxnSpPr>
        <p:spPr bwMode="auto">
          <a:xfrm rot="16200000">
            <a:off x="7639391" y="4218679"/>
            <a:ext cx="201925" cy="0"/>
          </a:xfrm>
          <a:prstGeom prst="line">
            <a:avLst/>
          </a:prstGeom>
          <a:ln w="31750">
            <a:solidFill>
              <a:srgbClr val="006699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Text Box 99"/>
          <p:cNvSpPr txBox="1">
            <a:spLocks noChangeArrowheads="1"/>
          </p:cNvSpPr>
          <p:nvPr/>
        </p:nvSpPr>
        <p:spPr bwMode="auto">
          <a:xfrm>
            <a:off x="8604505" y="2678568"/>
            <a:ext cx="503999" cy="276999"/>
          </a:xfrm>
          <a:prstGeom prst="rect">
            <a:avLst/>
          </a:prstGeom>
          <a:noFill/>
          <a:ln>
            <a:noFill/>
          </a:ln>
          <a:extLst/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sz="1200" kern="0" dirty="0">
                <a:solidFill>
                  <a:srgbClr val="000066"/>
                </a:solidFill>
                <a:latin typeface="+mj-lt"/>
                <a:ea typeface="MS PGothic"/>
              </a:rPr>
              <a:t>12.6</a:t>
            </a:r>
          </a:p>
        </p:txBody>
      </p:sp>
      <p:sp>
        <p:nvSpPr>
          <p:cNvPr id="126" name="Text Box 98"/>
          <p:cNvSpPr txBox="1">
            <a:spLocks noChangeArrowheads="1"/>
          </p:cNvSpPr>
          <p:nvPr/>
        </p:nvSpPr>
        <p:spPr bwMode="auto">
          <a:xfrm>
            <a:off x="7164288" y="2791961"/>
            <a:ext cx="503999" cy="276999"/>
          </a:xfrm>
          <a:prstGeom prst="rect">
            <a:avLst/>
          </a:prstGeom>
          <a:noFill/>
          <a:ln>
            <a:noFill/>
          </a:ln>
          <a:extLst/>
        </p:spPr>
        <p:txBody>
          <a:bodyPr lIns="0" r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defTabSz="914400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200" kern="0" dirty="0">
                <a:solidFill>
                  <a:srgbClr val="000066"/>
                </a:solidFill>
                <a:latin typeface="+mj-lt"/>
                <a:ea typeface="MS PGothic"/>
              </a:rPr>
              <a:t>- 6.6</a:t>
            </a:r>
            <a:endParaRPr lang="en-GB" sz="1200" kern="0" dirty="0">
              <a:solidFill>
                <a:srgbClr val="000066"/>
              </a:solidFill>
              <a:latin typeface="+mj-lt"/>
              <a:ea typeface="MS PGothic"/>
            </a:endParaRPr>
          </a:p>
        </p:txBody>
      </p:sp>
      <p:sp>
        <p:nvSpPr>
          <p:cNvPr id="127" name="Text Box 99"/>
          <p:cNvSpPr txBox="1">
            <a:spLocks noChangeArrowheads="1"/>
          </p:cNvSpPr>
          <p:nvPr/>
        </p:nvSpPr>
        <p:spPr bwMode="auto">
          <a:xfrm>
            <a:off x="7886992" y="2503774"/>
            <a:ext cx="470202" cy="307777"/>
          </a:xfrm>
          <a:prstGeom prst="rect">
            <a:avLst/>
          </a:prstGeom>
          <a:noFill/>
          <a:ln>
            <a:noFill/>
          </a:ln>
          <a:extLst/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defTabSz="914400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400" b="1" kern="0" dirty="0">
                <a:solidFill>
                  <a:srgbClr val="0000CC"/>
                </a:solidFill>
                <a:latin typeface="+mj-lt"/>
                <a:ea typeface="MS PGothic"/>
              </a:rPr>
              <a:t>2.9</a:t>
            </a:r>
            <a:endParaRPr lang="en-GB" sz="1400" b="1" kern="0" dirty="0">
              <a:solidFill>
                <a:srgbClr val="0000CC"/>
              </a:solidFill>
              <a:latin typeface="+mj-lt"/>
              <a:ea typeface="MS PGothic"/>
            </a:endParaRPr>
          </a:p>
        </p:txBody>
      </p:sp>
      <p:cxnSp>
        <p:nvCxnSpPr>
          <p:cNvPr id="128" name="Straight Connector 28"/>
          <p:cNvCxnSpPr/>
          <p:nvPr/>
        </p:nvCxnSpPr>
        <p:spPr bwMode="auto">
          <a:xfrm flipV="1">
            <a:off x="7290287" y="2809811"/>
            <a:ext cx="1331998" cy="4309"/>
          </a:xfrm>
          <a:prstGeom prst="line">
            <a:avLst/>
          </a:prstGeom>
          <a:ln w="31750">
            <a:solidFill>
              <a:srgbClr val="006699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29"/>
          <p:cNvCxnSpPr/>
          <p:nvPr/>
        </p:nvCxnSpPr>
        <p:spPr bwMode="auto">
          <a:xfrm rot="16200000">
            <a:off x="7855413" y="2809142"/>
            <a:ext cx="201925" cy="0"/>
          </a:xfrm>
          <a:prstGeom prst="line">
            <a:avLst/>
          </a:prstGeom>
          <a:ln w="31750">
            <a:solidFill>
              <a:srgbClr val="006699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oneTexte 3"/>
          <p:cNvSpPr txBox="1"/>
          <p:nvPr/>
        </p:nvSpPr>
        <p:spPr>
          <a:xfrm>
            <a:off x="6372200" y="2667491"/>
            <a:ext cx="4896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>
                <a:solidFill>
                  <a:srgbClr val="333399"/>
                </a:solidFill>
                <a:latin typeface="+mj-lt"/>
              </a:rPr>
              <a:t>S48</a:t>
            </a:r>
          </a:p>
        </p:txBody>
      </p:sp>
      <p:sp>
        <p:nvSpPr>
          <p:cNvPr id="130" name="ZoneTexte 129"/>
          <p:cNvSpPr txBox="1"/>
          <p:nvPr/>
        </p:nvSpPr>
        <p:spPr>
          <a:xfrm>
            <a:off x="6372200" y="2977207"/>
            <a:ext cx="4924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>
                <a:solidFill>
                  <a:srgbClr val="333399"/>
                </a:solidFill>
                <a:latin typeface="+mj-lt"/>
              </a:rPr>
              <a:t>S96</a:t>
            </a:r>
          </a:p>
        </p:txBody>
      </p:sp>
      <p:sp>
        <p:nvSpPr>
          <p:cNvPr id="131" name="ZoneTexte 130"/>
          <p:cNvSpPr txBox="1"/>
          <p:nvPr/>
        </p:nvSpPr>
        <p:spPr>
          <a:xfrm>
            <a:off x="6372200" y="4077072"/>
            <a:ext cx="4896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>
                <a:solidFill>
                  <a:srgbClr val="333399"/>
                </a:solidFill>
                <a:latin typeface="+mj-lt"/>
              </a:rPr>
              <a:t>S48</a:t>
            </a:r>
          </a:p>
        </p:txBody>
      </p:sp>
      <p:sp>
        <p:nvSpPr>
          <p:cNvPr id="132" name="ZoneTexte 131"/>
          <p:cNvSpPr txBox="1"/>
          <p:nvPr/>
        </p:nvSpPr>
        <p:spPr>
          <a:xfrm>
            <a:off x="6372200" y="4437112"/>
            <a:ext cx="4924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>
                <a:solidFill>
                  <a:srgbClr val="333399"/>
                </a:solidFill>
                <a:latin typeface="+mj-lt"/>
              </a:rPr>
              <a:t>S96</a:t>
            </a:r>
          </a:p>
        </p:txBody>
      </p:sp>
      <p:sp>
        <p:nvSpPr>
          <p:cNvPr id="133" name="Espace réservé du contenu 4"/>
          <p:cNvSpPr txBox="1">
            <a:spLocks/>
          </p:cNvSpPr>
          <p:nvPr/>
        </p:nvSpPr>
        <p:spPr bwMode="auto">
          <a:xfrm>
            <a:off x="168985" y="5425779"/>
            <a:ext cx="9024938" cy="1171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defTabSz="914400"/>
            <a:r>
              <a:rPr lang="es-ES" sz="1400" kern="0" dirty="0">
                <a:solidFill>
                  <a:srgbClr val="000066"/>
                </a:solidFill>
              </a:rPr>
              <a:t>No inferioridad de los 2 regímenes IM vs CAB oral, a S48 y S96</a:t>
            </a:r>
          </a:p>
          <a:p>
            <a:pPr defTabSz="914400"/>
            <a:r>
              <a:rPr lang="es-ES" sz="1400" kern="0" dirty="0">
                <a:solidFill>
                  <a:srgbClr val="000066"/>
                </a:solidFill>
              </a:rPr>
              <a:t>Menor performance de Q4S (vs Q8S) a S96 por más discontinuaciones por EA (9 vs 1)</a:t>
            </a:r>
          </a:p>
          <a:p>
            <a:pPr defTabSz="914400"/>
            <a:r>
              <a:rPr lang="es-ES" sz="1400" kern="0" dirty="0">
                <a:solidFill>
                  <a:srgbClr val="000066"/>
                </a:solidFill>
              </a:rPr>
              <a:t>Fallo virológico definido por protocolo</a:t>
            </a:r>
            <a:r>
              <a:rPr lang="en-GB" sz="1400" kern="0" dirty="0">
                <a:solidFill>
                  <a:srgbClr val="000066"/>
                </a:solidFill>
              </a:rPr>
              <a:t>: 1 </a:t>
            </a:r>
            <a:r>
              <a:rPr lang="es-ES" sz="1400" kern="0" dirty="0">
                <a:solidFill>
                  <a:srgbClr val="000066"/>
                </a:solidFill>
              </a:rPr>
              <a:t>en la rama oral (no resistencia</a:t>
            </a:r>
            <a:r>
              <a:rPr lang="en-GB" sz="1400" kern="0" dirty="0">
                <a:solidFill>
                  <a:srgbClr val="000066"/>
                </a:solidFill>
              </a:rPr>
              <a:t>)</a:t>
            </a:r>
            <a:r>
              <a:rPr lang="fr-FR" sz="1400" kern="0" dirty="0">
                <a:solidFill>
                  <a:srgbClr val="000066"/>
                </a:solidFill>
              </a:rPr>
              <a:t>, </a:t>
            </a:r>
            <a:r>
              <a:rPr lang="en-GB" sz="1400" kern="0" dirty="0">
                <a:solidFill>
                  <a:srgbClr val="000066"/>
                </a:solidFill>
              </a:rPr>
              <a:t>2 en la </a:t>
            </a:r>
            <a:r>
              <a:rPr lang="es-ES" sz="1400" kern="0" dirty="0">
                <a:solidFill>
                  <a:srgbClr val="000066"/>
                </a:solidFill>
              </a:rPr>
              <a:t>rama Q8S </a:t>
            </a:r>
            <a:br>
              <a:rPr lang="es-ES" sz="1400" kern="0" dirty="0">
                <a:solidFill>
                  <a:srgbClr val="000066"/>
                </a:solidFill>
              </a:rPr>
            </a:br>
            <a:r>
              <a:rPr lang="es-ES" sz="1400" kern="0" dirty="0">
                <a:solidFill>
                  <a:srgbClr val="000066"/>
                </a:solidFill>
              </a:rPr>
              <a:t>(emergencia de resistencia al fallo</a:t>
            </a:r>
            <a:r>
              <a:rPr lang="en-GB" sz="1400" kern="0" dirty="0">
                <a:solidFill>
                  <a:srgbClr val="000066"/>
                </a:solidFill>
              </a:rPr>
              <a:t>: K103N, E138G, K238T (NNRTI) y Q148R (INSTI) en 1, R269R/G en 1</a:t>
            </a:r>
            <a:endParaRPr lang="fr-FR" sz="1400" kern="0" dirty="0">
              <a:solidFill>
                <a:srgbClr val="000066"/>
              </a:solidFill>
            </a:endParaRPr>
          </a:p>
        </p:txBody>
      </p:sp>
      <p:sp>
        <p:nvSpPr>
          <p:cNvPr id="135" name="AutoShape 162">
            <a:extLst>
              <a:ext uri="{FF2B5EF4-FFF2-40B4-BE49-F238E27FC236}">
                <a16:creationId xmlns:a16="http://schemas.microsoft.com/office/drawing/2014/main" xmlns="" id="{ADB74C58-6FB5-404E-A37E-5DA7648B8D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" y="6605389"/>
            <a:ext cx="755651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LATTE-2</a:t>
            </a:r>
          </a:p>
        </p:txBody>
      </p:sp>
      <p:sp>
        <p:nvSpPr>
          <p:cNvPr id="136" name="Rectangle 2">
            <a:extLst>
              <a:ext uri="{FF2B5EF4-FFF2-40B4-BE49-F238E27FC236}">
                <a16:creationId xmlns:a16="http://schemas.microsoft.com/office/drawing/2014/main" xmlns="" id="{42861228-15EC-4344-B410-DAE3455C93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86278" cy="1106488"/>
          </a:xfrm>
        </p:spPr>
        <p:txBody>
          <a:bodyPr/>
          <a:lstStyle/>
          <a:p>
            <a:r>
              <a:rPr lang="es-ES" sz="2600" dirty="0"/>
              <a:t>Estudio LATTE-2: cambio a </a:t>
            </a:r>
            <a:r>
              <a:rPr lang="es-ES" sz="2600" dirty="0" err="1"/>
              <a:t>cabotegravir</a:t>
            </a:r>
            <a:r>
              <a:rPr lang="es-ES" sz="2600" dirty="0"/>
              <a:t> LA + </a:t>
            </a:r>
            <a:r>
              <a:rPr lang="es-ES" sz="2600" dirty="0" err="1"/>
              <a:t>rilpivirina</a:t>
            </a:r>
            <a:r>
              <a:rPr lang="es-ES" sz="2600" dirty="0"/>
              <a:t> LA IM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06563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4665827"/>
              </p:ext>
            </p:extLst>
          </p:nvPr>
        </p:nvGraphicFramePr>
        <p:xfrm>
          <a:off x="122808" y="1584688"/>
          <a:ext cx="8913688" cy="3749150"/>
        </p:xfrm>
        <a:graphic>
          <a:graphicData uri="http://schemas.openxmlformats.org/drawingml/2006/table">
            <a:tbl>
              <a:tblPr/>
              <a:tblGrid>
                <a:gridCol w="250497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33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5759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176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143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Q8S IM, N = 115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Q4S IM, N = 115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Oral, N = 56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585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CV en ventana no &lt; 50 c/</a:t>
                      </a:r>
                      <a:r>
                        <a:rPr kumimoji="0" lang="es-ES" sz="12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mL</a:t>
                      </a:r>
                      <a:endParaRPr kumimoji="0" lang="es-E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 paciente con CV 87 c/</a:t>
                      </a:r>
                      <a:r>
                        <a:rPr kumimoji="0" lang="es-ES" sz="12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mL</a:t>
                      </a: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 a S96 ; </a:t>
                      </a:r>
                      <a:b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</a:b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 paciente con </a:t>
                      </a:r>
                      <a:r>
                        <a:rPr kumimoji="0" lang="es-ES" sz="12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blips</a:t>
                      </a: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 repetidos y luego fallo (CV: 90-151 c/</a:t>
                      </a:r>
                      <a:r>
                        <a:rPr kumimoji="0" lang="es-ES" sz="12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mL</a:t>
                      </a: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 entre S72-S96)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603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Discontinuación por falta </a:t>
                      </a:r>
                      <a:b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</a:b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de eficacia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 (rebote &gt; 400 c/</a:t>
                      </a:r>
                      <a:r>
                        <a:rPr kumimoji="0" lang="es-ES" sz="12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mL</a:t>
                      </a: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 a S4)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585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Discontinuación por otras razones, con CV no &lt; 50 c/</a:t>
                      </a:r>
                      <a:r>
                        <a:rPr kumimoji="0" lang="es-ES" sz="12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mL</a:t>
                      </a:r>
                      <a:endParaRPr kumimoji="0" lang="es-E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56 c/</a:t>
                      </a:r>
                      <a:r>
                        <a:rPr kumimoji="0" lang="es-ES" sz="12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mL</a:t>
                      </a: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 at W4 </a:t>
                      </a:r>
                      <a:r>
                        <a:rPr kumimoji="0" lang="es-ES" sz="12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with</a:t>
                      </a: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s-ES" sz="12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injection</a:t>
                      </a: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s-ES" sz="12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intolerance</a:t>
                      </a: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 ; HIV RNA &gt; 400 c/</a:t>
                      </a:r>
                      <a:r>
                        <a:rPr kumimoji="0" lang="es-ES" sz="12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mL</a:t>
                      </a: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 at W48, </a:t>
                      </a:r>
                      <a:b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</a:br>
                      <a:r>
                        <a:rPr kumimoji="0" lang="es-ES" sz="12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physician</a:t>
                      </a: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s-ES" sz="12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decision</a:t>
                      </a:r>
                      <a:endParaRPr kumimoji="0" lang="es-E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68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Discontinuación por EA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9 *, (7/9 antes de S48)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 ** (a S36)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603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Discontinuación por otras razones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5 ***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6 ****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5001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Falta de datos durante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la ventana pero en estudio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noProof="0">
                          <a:solidFill>
                            <a:srgbClr val="000066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1</a:t>
                      </a:r>
                      <a:r>
                        <a:rPr lang="es-ES" sz="1200" b="1" baseline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 </a:t>
                      </a:r>
                      <a:r>
                        <a:rPr lang="es-ES" sz="12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(CV &lt; 40 c/</a:t>
                      </a:r>
                      <a:r>
                        <a:rPr lang="es-ES" sz="1200" b="1" noProof="0" dirty="0" err="1">
                          <a:solidFill>
                            <a:srgbClr val="000066"/>
                          </a:solidFill>
                          <a:latin typeface="+mn-lt"/>
                        </a:rPr>
                        <a:t>mL</a:t>
                      </a:r>
                      <a:r>
                        <a:rPr lang="es-ES" sz="1200" b="1" baseline="0" noProof="0" dirty="0">
                          <a:solidFill>
                            <a:srgbClr val="000066"/>
                          </a:solidFill>
                          <a:latin typeface="+mn-lt"/>
                        </a:rPr>
                        <a:t/>
                      </a:r>
                      <a:br>
                        <a:rPr lang="es-ES" sz="1200" b="1" baseline="0" noProof="0" dirty="0">
                          <a:solidFill>
                            <a:srgbClr val="000066"/>
                          </a:solidFill>
                          <a:latin typeface="+mn-lt"/>
                        </a:rPr>
                      </a:br>
                      <a:r>
                        <a:rPr lang="es-ES" sz="1200" b="1" baseline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todas las visitas</a:t>
                      </a:r>
                      <a:r>
                        <a:rPr lang="es-ES" sz="12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611560" y="1257503"/>
            <a:ext cx="8183257" cy="306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s-ES" sz="2000" b="1">
                <a:solidFill>
                  <a:srgbClr val="CC3300"/>
                </a:solidFill>
                <a:latin typeface="Calibri" pitchFamily="34" charset="0"/>
              </a:rPr>
              <a:t>No respuesta virológica y no datos en ventana (análisis snapshot a S96)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122808" y="5461782"/>
            <a:ext cx="89136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>
                <a:solidFill>
                  <a:srgbClr val="000066"/>
                </a:solidFill>
              </a:rPr>
              <a:t>* </a:t>
            </a:r>
            <a:r>
              <a:rPr lang="es-ES" sz="1200" dirty="0" err="1">
                <a:solidFill>
                  <a:srgbClr val="000066"/>
                </a:solidFill>
              </a:rPr>
              <a:t>Rash</a:t>
            </a:r>
            <a:r>
              <a:rPr lang="es-ES" sz="1200" dirty="0">
                <a:solidFill>
                  <a:srgbClr val="000066"/>
                </a:solidFill>
              </a:rPr>
              <a:t>, N = 1</a:t>
            </a:r>
            <a:r>
              <a:rPr lang="es-ES" sz="1200" dirty="0">
                <a:solidFill>
                  <a:srgbClr val="2D9851"/>
                </a:solidFill>
              </a:rPr>
              <a:t>, </a:t>
            </a:r>
            <a:r>
              <a:rPr lang="es-ES" sz="1200" dirty="0">
                <a:solidFill>
                  <a:srgbClr val="000066"/>
                </a:solidFill>
              </a:rPr>
              <a:t>criterios de suspensión por patología hepática, N = 1, prolongación del QT, N = 1, trombosis de vena mesentérica, N = 1,vasculitis de </a:t>
            </a:r>
            <a:r>
              <a:rPr lang="es-ES" sz="1200" dirty="0" err="1">
                <a:solidFill>
                  <a:srgbClr val="000066"/>
                </a:solidFill>
              </a:rPr>
              <a:t>Churg</a:t>
            </a:r>
            <a:r>
              <a:rPr lang="es-ES" sz="1200" dirty="0">
                <a:solidFill>
                  <a:srgbClr val="000066"/>
                </a:solidFill>
              </a:rPr>
              <a:t>-Strauss, N = 1, epilepsia y muerte, N = 1, psicosis, N = 1, depresión, N = 1, hepatitis C, N = 1 </a:t>
            </a:r>
          </a:p>
          <a:p>
            <a:r>
              <a:rPr lang="es-ES" sz="1200" dirty="0">
                <a:solidFill>
                  <a:srgbClr val="000066"/>
                </a:solidFill>
              </a:rPr>
              <a:t>** Hepatitis aguda C, N = 1</a:t>
            </a:r>
            <a:r>
              <a:rPr lang="es-ES" sz="1200" dirty="0">
                <a:solidFill>
                  <a:srgbClr val="2D9851"/>
                </a:solidFill>
              </a:rPr>
              <a:t>, </a:t>
            </a:r>
            <a:r>
              <a:rPr lang="es-ES" sz="1200" dirty="0">
                <a:solidFill>
                  <a:srgbClr val="000066"/>
                </a:solidFill>
              </a:rPr>
              <a:t>criterios de suspensión por patología hepática, N = 1</a:t>
            </a:r>
          </a:p>
          <a:p>
            <a:r>
              <a:rPr lang="es-ES" sz="1200" dirty="0">
                <a:solidFill>
                  <a:srgbClr val="000066"/>
                </a:solidFill>
              </a:rPr>
              <a:t>*** </a:t>
            </a:r>
            <a:r>
              <a:rPr lang="es-ES" sz="1200" dirty="0">
                <a:solidFill>
                  <a:srgbClr val="000066"/>
                </a:solidFill>
                <a:ea typeface="ＭＳ Ｐゴシック" pitchFamily="34" charset="-128"/>
              </a:rPr>
              <a:t>Retiro por el sujeto, N  = 3 ; Desviación de protocolo, N = 2</a:t>
            </a:r>
          </a:p>
          <a:p>
            <a:pPr lvl="0"/>
            <a:r>
              <a:rPr lang="es-ES" sz="1200" dirty="0">
                <a:solidFill>
                  <a:srgbClr val="000066"/>
                </a:solidFill>
                <a:ea typeface="ＭＳ Ｐゴシック" pitchFamily="34" charset="-128"/>
              </a:rPr>
              <a:t>**** </a:t>
            </a:r>
            <a:r>
              <a:rPr lang="es-ES" sz="1200" dirty="0">
                <a:solidFill>
                  <a:srgbClr val="000066"/>
                </a:solidFill>
              </a:rPr>
              <a:t>Retiro por el sujeto</a:t>
            </a:r>
            <a:r>
              <a:rPr lang="es-ES" sz="1200" dirty="0">
                <a:solidFill>
                  <a:srgbClr val="000066"/>
                </a:solidFill>
                <a:ea typeface="ＭＳ Ｐゴシック" pitchFamily="34" charset="-128"/>
              </a:rPr>
              <a:t>, N = 5 ; Pérdida de seguimiento, N = 1</a:t>
            </a: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xmlns="" id="{E19505C9-2A29-493F-BA2D-6BFEC21F60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8813" y="6584010"/>
            <a:ext cx="725007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3300"/>
                </a:solidFill>
              </a:rPr>
              <a:t>Margolis</a:t>
            </a:r>
            <a:r>
              <a:rPr lang="fr-FR" sz="1200" i="1" dirty="0">
                <a:solidFill>
                  <a:srgbClr val="CC3300"/>
                </a:solidFill>
              </a:rPr>
              <a:t> DA. Lancet. 2017 Sep 23;390(10101):1499-1510.</a:t>
            </a:r>
            <a:endParaRPr lang="en-GB" sz="1200" i="1" dirty="0">
              <a:solidFill>
                <a:srgbClr val="CC3300"/>
              </a:solidFill>
              <a:cs typeface="Arial" charset="0"/>
            </a:endParaRPr>
          </a:p>
        </p:txBody>
      </p:sp>
      <p:sp>
        <p:nvSpPr>
          <p:cNvPr id="9" name="AutoShape 162">
            <a:extLst>
              <a:ext uri="{FF2B5EF4-FFF2-40B4-BE49-F238E27FC236}">
                <a16:creationId xmlns:a16="http://schemas.microsoft.com/office/drawing/2014/main" xmlns="" id="{9F6CC836-837B-493C-BF7E-01EEBB12DA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" y="6605389"/>
            <a:ext cx="755651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LATTE-2</a:t>
            </a:r>
          </a:p>
        </p:txBody>
      </p:sp>
      <p:sp>
        <p:nvSpPr>
          <p:cNvPr id="12" name="Rectangle 2">
            <a:extLst>
              <a:ext uri="{FF2B5EF4-FFF2-40B4-BE49-F238E27FC236}">
                <a16:creationId xmlns:a16="http://schemas.microsoft.com/office/drawing/2014/main" xmlns="" id="{600F9DD1-0243-43B6-A07A-C5B84C5AC2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86278" cy="1106488"/>
          </a:xfrm>
        </p:spPr>
        <p:txBody>
          <a:bodyPr/>
          <a:lstStyle/>
          <a:p>
            <a:r>
              <a:rPr lang="es-ES" sz="2600" dirty="0"/>
              <a:t>Estudio LATTE-2: cambio a </a:t>
            </a:r>
            <a:r>
              <a:rPr lang="es-ES" sz="2600" dirty="0" err="1"/>
              <a:t>cabotegravir</a:t>
            </a:r>
            <a:r>
              <a:rPr lang="es-ES" sz="2600" dirty="0"/>
              <a:t> LA + </a:t>
            </a:r>
            <a:r>
              <a:rPr lang="es-ES" sz="2600" dirty="0" err="1"/>
              <a:t>rilpivirina</a:t>
            </a:r>
            <a:r>
              <a:rPr lang="es-ES" sz="2600" dirty="0"/>
              <a:t> LA IM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73993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5200882"/>
              </p:ext>
            </p:extLst>
          </p:nvPr>
        </p:nvGraphicFramePr>
        <p:xfrm>
          <a:off x="306962" y="1484784"/>
          <a:ext cx="8638293" cy="4475416"/>
        </p:xfrm>
        <a:graphic>
          <a:graphicData uri="http://schemas.openxmlformats.org/drawingml/2006/table">
            <a:tbl>
              <a:tblPr/>
              <a:tblGrid>
                <a:gridCol w="514371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3478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700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8973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30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Q8W 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(N = 115)</a:t>
                      </a:r>
                      <a:endParaRPr kumimoji="0" 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Q4W 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(N = 115)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Oral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(N = 56)</a:t>
                      </a:r>
                      <a:endParaRPr kumimoji="0" 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749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EA </a:t>
                      </a:r>
                      <a:r>
                        <a:rPr kumimoji="0" 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relacionados con la droga, excluyendo reacción en el sitio de inyección</a:t>
                      </a:r>
                      <a:endParaRPr kumimoji="0" lang="es-E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2D9851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Fiebre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Cefalea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Enfermedad </a:t>
                      </a: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Influenza-</a:t>
                      </a:r>
                      <a:r>
                        <a:rPr kumimoji="0" lang="en-US" sz="14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simil</a:t>
                      </a: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 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Fatiga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3</a:t>
                      </a:r>
                      <a:b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</a:b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6</a:t>
                      </a:r>
                      <a:b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</a:b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3</a:t>
                      </a:r>
                      <a:b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</a:b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3</a:t>
                      </a:r>
                      <a:b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</a:b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50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EA </a:t>
                      </a:r>
                      <a:r>
                        <a:rPr kumimoji="0" 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grado</a:t>
                      </a: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 3-4, </a:t>
                      </a:r>
                      <a:r>
                        <a:rPr kumimoji="0" 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excluyendo</a:t>
                      </a: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 </a:t>
                      </a:r>
                      <a:r>
                        <a:rPr kumimoji="0" 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reacción</a:t>
                      </a: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 en el sitio de </a:t>
                      </a:r>
                      <a:r>
                        <a:rPr kumimoji="0" 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inyección</a:t>
                      </a:r>
                      <a:endParaRPr kumimoji="0" lang="es-E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2D9851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Relacionado con la droga</a:t>
                      </a:r>
                      <a:endParaRPr kumimoji="0" lang="es-E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11</a:t>
                      </a:r>
                      <a:b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</a:b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 *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4 **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7</a:t>
                      </a:r>
                      <a:b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</a:b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25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EA serios (no relacionados con la droga)</a:t>
                      </a:r>
                      <a:endParaRPr kumimoji="0" lang="es-ES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10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10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13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25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EA que llevaron al retiro</a:t>
                      </a:r>
                      <a:endParaRPr kumimoji="0" lang="es-ES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7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625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Anomalías de laboratorio grado 3 y 4</a:t>
                      </a:r>
                      <a:endParaRPr kumimoji="0" lang="es-E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19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29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21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9924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Reacción</a:t>
                      </a: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 en el </a:t>
                      </a:r>
                      <a:r>
                        <a:rPr kumimoji="0" 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sitio</a:t>
                      </a: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 de </a:t>
                      </a:r>
                      <a:r>
                        <a:rPr kumimoji="0" lang="es-E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inyección</a:t>
                      </a: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 *** (ISR)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D1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S8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S48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S96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85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48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37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31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88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40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30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28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-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-36512" y="1200091"/>
            <a:ext cx="9252519" cy="284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s-ES" b="1" dirty="0">
                <a:solidFill>
                  <a:srgbClr val="CC3300"/>
                </a:solidFill>
                <a:latin typeface="Calibri" pitchFamily="34" charset="0"/>
              </a:rPr>
              <a:t>Eventos adversos y anormalidades </a:t>
            </a:r>
            <a:r>
              <a:rPr lang="en-US" b="1" dirty="0">
                <a:solidFill>
                  <a:srgbClr val="CC3300"/>
                </a:solidFill>
                <a:latin typeface="Calibri" pitchFamily="34" charset="0"/>
              </a:rPr>
              <a:t>de </a:t>
            </a:r>
            <a:r>
              <a:rPr lang="es-ES" b="1" dirty="0">
                <a:solidFill>
                  <a:srgbClr val="CC3300"/>
                </a:solidFill>
                <a:latin typeface="Calibri" pitchFamily="34" charset="0"/>
              </a:rPr>
              <a:t>laboratorio </a:t>
            </a:r>
            <a:r>
              <a:rPr lang="fr-FR" b="1" dirty="0">
                <a:solidFill>
                  <a:srgbClr val="CC3300"/>
                </a:solidFill>
                <a:latin typeface="Calibri" pitchFamily="34" charset="0"/>
              </a:rPr>
              <a:t>(ITT, </a:t>
            </a:r>
            <a:r>
              <a:rPr lang="es-ES" b="1" dirty="0">
                <a:solidFill>
                  <a:srgbClr val="CC3300"/>
                </a:solidFill>
                <a:latin typeface="Calibri" pitchFamily="34" charset="0"/>
              </a:rPr>
              <a:t>período de mantenimiento </a:t>
            </a:r>
            <a:r>
              <a:rPr lang="fr-FR" b="1" dirty="0">
                <a:solidFill>
                  <a:srgbClr val="CC3300"/>
                </a:solidFill>
                <a:latin typeface="Calibri" pitchFamily="34" charset="0"/>
              </a:rPr>
              <a:t>D0-S96), %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179512" y="5949280"/>
            <a:ext cx="86382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>
                <a:solidFill>
                  <a:srgbClr val="000066"/>
                </a:solidFill>
              </a:rPr>
              <a:t>* Enfermedad Influenza-</a:t>
            </a:r>
            <a:r>
              <a:rPr lang="es-ES" sz="1200" dirty="0" err="1">
                <a:solidFill>
                  <a:srgbClr val="000066"/>
                </a:solidFill>
              </a:rPr>
              <a:t>simil</a:t>
            </a:r>
            <a:r>
              <a:rPr lang="es-ES" sz="1200" dirty="0">
                <a:solidFill>
                  <a:srgbClr val="000066"/>
                </a:solidFill>
              </a:rPr>
              <a:t>, N = 1, escalofríos y dolor, N = 1</a:t>
            </a:r>
          </a:p>
          <a:p>
            <a:r>
              <a:rPr lang="es-ES" sz="1200" dirty="0">
                <a:solidFill>
                  <a:srgbClr val="000066"/>
                </a:solidFill>
              </a:rPr>
              <a:t>** Enfermedad Influenza-</a:t>
            </a:r>
            <a:r>
              <a:rPr lang="es-ES" sz="1200" dirty="0" err="1">
                <a:solidFill>
                  <a:srgbClr val="000066"/>
                </a:solidFill>
              </a:rPr>
              <a:t>simil</a:t>
            </a:r>
            <a:r>
              <a:rPr lang="es-ES" sz="1200" dirty="0">
                <a:solidFill>
                  <a:srgbClr val="000066"/>
                </a:solidFill>
              </a:rPr>
              <a:t>, N = 1, </a:t>
            </a:r>
            <a:r>
              <a:rPr lang="es-ES" sz="1200" dirty="0" err="1">
                <a:solidFill>
                  <a:srgbClr val="000066"/>
                </a:solidFill>
              </a:rPr>
              <a:t>rash</a:t>
            </a:r>
            <a:r>
              <a:rPr lang="es-ES" sz="1200" dirty="0">
                <a:solidFill>
                  <a:srgbClr val="000066"/>
                </a:solidFill>
              </a:rPr>
              <a:t>, N = 1, depresión, N = 1, prolongación del QT, N = 1</a:t>
            </a:r>
          </a:p>
          <a:p>
            <a:r>
              <a:rPr lang="es-ES" sz="1200" dirty="0">
                <a:solidFill>
                  <a:srgbClr val="000066"/>
                </a:solidFill>
              </a:rPr>
              <a:t>*** ISR = dolor (66%), nódulos (8%), inflamación ( 6%), prurito (6%), resuelto  &lt; 7 días: 89%</a:t>
            </a:r>
          </a:p>
        </p:txBody>
      </p:sp>
      <p:sp>
        <p:nvSpPr>
          <p:cNvPr id="9" name="AutoShape 162">
            <a:extLst>
              <a:ext uri="{FF2B5EF4-FFF2-40B4-BE49-F238E27FC236}">
                <a16:creationId xmlns:a16="http://schemas.microsoft.com/office/drawing/2014/main" xmlns="" id="{B5A42824-857D-4683-9137-81CF5F6229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" y="6605389"/>
            <a:ext cx="755651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LATTE-2</a:t>
            </a:r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xmlns="" id="{3A351296-3C16-4EFF-A670-0D8D13D182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86278" cy="1106488"/>
          </a:xfrm>
        </p:spPr>
        <p:txBody>
          <a:bodyPr/>
          <a:lstStyle/>
          <a:p>
            <a:r>
              <a:rPr lang="es-ES" sz="2600" dirty="0"/>
              <a:t>Estudio LATTE-2: cambio a </a:t>
            </a:r>
            <a:r>
              <a:rPr lang="es-ES" sz="2600" dirty="0" err="1"/>
              <a:t>cabotegravir</a:t>
            </a:r>
            <a:r>
              <a:rPr lang="es-ES" sz="2600" dirty="0"/>
              <a:t> LA + </a:t>
            </a:r>
            <a:r>
              <a:rPr lang="es-ES" sz="2600" dirty="0" err="1"/>
              <a:t>rilpivirina</a:t>
            </a:r>
            <a:r>
              <a:rPr lang="es-ES" sz="2600" dirty="0"/>
              <a:t> LA IM</a:t>
            </a:r>
          </a:p>
        </p:txBody>
      </p:sp>
      <p:sp>
        <p:nvSpPr>
          <p:cNvPr id="8" name="Text Box 3">
            <a:extLst>
              <a:ext uri="{FF2B5EF4-FFF2-40B4-BE49-F238E27FC236}">
                <a16:creationId xmlns:a16="http://schemas.microsoft.com/office/drawing/2014/main" xmlns="" id="{7D63A6D6-9993-490F-92DC-DA6DF52C24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8813" y="6584010"/>
            <a:ext cx="725007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3300"/>
                </a:solidFill>
              </a:rPr>
              <a:t>Margolis</a:t>
            </a:r>
            <a:r>
              <a:rPr lang="fr-FR" sz="1200" i="1" dirty="0">
                <a:solidFill>
                  <a:srgbClr val="CC3300"/>
                </a:solidFill>
              </a:rPr>
              <a:t> DA. Lancet. 2017 Sep 23;390(10101):1499-1510.</a:t>
            </a:r>
            <a:endParaRPr lang="en-GB" sz="1200" i="1" dirty="0">
              <a:solidFill>
                <a:srgbClr val="CC3300"/>
              </a:solidFill>
              <a:cs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385054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Espace réservé du contenu 5"/>
          <p:cNvSpPr txBox="1">
            <a:spLocks/>
          </p:cNvSpPr>
          <p:nvPr/>
        </p:nvSpPr>
        <p:spPr bwMode="auto">
          <a:xfrm>
            <a:off x="35496" y="5198766"/>
            <a:ext cx="9091632" cy="1398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defTabSz="914400"/>
            <a:r>
              <a:rPr lang="es-ES" sz="1400" kern="0" dirty="0">
                <a:solidFill>
                  <a:srgbClr val="000066"/>
                </a:solidFill>
              </a:rPr>
              <a:t>99% de los </a:t>
            </a:r>
            <a:r>
              <a:rPr lang="es-ES" sz="1400" kern="0" dirty="0" err="1">
                <a:solidFill>
                  <a:srgbClr val="000066"/>
                </a:solidFill>
              </a:rPr>
              <a:t>ISRs</a:t>
            </a:r>
            <a:r>
              <a:rPr lang="es-ES" sz="1400" kern="0" dirty="0">
                <a:solidFill>
                  <a:srgbClr val="000066"/>
                </a:solidFill>
              </a:rPr>
              <a:t> fueron leves o moderados (84%) o moderados (15 %)</a:t>
            </a:r>
          </a:p>
          <a:p>
            <a:pPr defTabSz="914400"/>
            <a:r>
              <a:rPr lang="es-ES" sz="1400" kern="0" dirty="0">
                <a:solidFill>
                  <a:srgbClr val="000066"/>
                </a:solidFill>
              </a:rPr>
              <a:t>La duración mediana fue de 3.0 días en ambos grupos, y 89% resolvieron en 7 días</a:t>
            </a:r>
          </a:p>
          <a:p>
            <a:pPr defTabSz="914400"/>
            <a:r>
              <a:rPr lang="es-ES" sz="1400" kern="0" dirty="0">
                <a:solidFill>
                  <a:srgbClr val="000066"/>
                </a:solidFill>
              </a:rPr>
              <a:t>Los eventos ISR mas comunes fueron dolor (66%), nódulos (6%), e inflamación (6%)</a:t>
            </a:r>
          </a:p>
          <a:p>
            <a:pPr defTabSz="914400"/>
            <a:r>
              <a:rPr lang="es-ES" sz="1400" kern="0" dirty="0">
                <a:solidFill>
                  <a:srgbClr val="000066"/>
                </a:solidFill>
              </a:rPr>
              <a:t>El número de sujetos que reportaron </a:t>
            </a:r>
            <a:r>
              <a:rPr lang="es-ES" sz="1400" kern="0" dirty="0" err="1">
                <a:solidFill>
                  <a:srgbClr val="000066"/>
                </a:solidFill>
              </a:rPr>
              <a:t>ISRs</a:t>
            </a:r>
            <a:r>
              <a:rPr lang="es-ES" sz="1400" kern="0" dirty="0">
                <a:solidFill>
                  <a:srgbClr val="000066"/>
                </a:solidFill>
              </a:rPr>
              <a:t> disminuyó con el tiempo, de 86% (D1) a 35% (S48) y 30% (S96)</a:t>
            </a:r>
          </a:p>
          <a:p>
            <a:pPr defTabSz="914400"/>
            <a:r>
              <a:rPr lang="es-ES" sz="1400" kern="0" dirty="0">
                <a:solidFill>
                  <a:srgbClr val="000066"/>
                </a:solidFill>
              </a:rPr>
              <a:t>2/230 sujetos (&lt; 1%) se retiraron como resultado de reacciones en el sitio de inyección (Q8S)</a:t>
            </a:r>
          </a:p>
          <a:p>
            <a:pPr defTabSz="914400"/>
            <a:endParaRPr lang="es-ES" sz="1400" kern="0" dirty="0">
              <a:solidFill>
                <a:srgbClr val="000066"/>
              </a:solidFill>
            </a:endParaRPr>
          </a:p>
          <a:p>
            <a:pPr defTabSz="914400"/>
            <a:endParaRPr lang="es-ES" sz="1600" kern="0" dirty="0"/>
          </a:p>
        </p:txBody>
      </p:sp>
      <p:sp>
        <p:nvSpPr>
          <p:cNvPr id="14" name="AutoShape 162"/>
          <p:cNvSpPr>
            <a:spLocks noChangeArrowheads="1"/>
          </p:cNvSpPr>
          <p:nvPr/>
        </p:nvSpPr>
        <p:spPr bwMode="auto">
          <a:xfrm>
            <a:off x="-2" y="6605389"/>
            <a:ext cx="755651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LATTE-2</a:t>
            </a:r>
          </a:p>
        </p:txBody>
      </p:sp>
      <p:sp>
        <p:nvSpPr>
          <p:cNvPr id="15" name="ZoneTexte 69"/>
          <p:cNvSpPr txBox="1">
            <a:spLocks noChangeArrowheads="1"/>
          </p:cNvSpPr>
          <p:nvPr/>
        </p:nvSpPr>
        <p:spPr bwMode="auto">
          <a:xfrm>
            <a:off x="4972155" y="6582618"/>
            <a:ext cx="416492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3300"/>
                </a:solidFill>
              </a:rPr>
              <a:t>Margolis</a:t>
            </a:r>
            <a:r>
              <a:rPr lang="fr-FR" sz="1200" i="1" dirty="0">
                <a:solidFill>
                  <a:srgbClr val="CC3300"/>
                </a:solidFill>
              </a:rPr>
              <a:t> DA. Lancet. 2017 Sep 23;390(10101):1499-1510.</a:t>
            </a:r>
            <a:endParaRPr lang="en-GB" sz="1200" i="1" dirty="0">
              <a:solidFill>
                <a:srgbClr val="CC3300"/>
              </a:solidFill>
              <a:cs typeface="Arial" charset="0"/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1557050" y="1136938"/>
            <a:ext cx="601722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s-ES" sz="2000" b="1" dirty="0">
                <a:solidFill>
                  <a:srgbClr val="CC3300"/>
                </a:solidFill>
                <a:latin typeface="Calibri" pitchFamily="34" charset="0"/>
              </a:rPr>
              <a:t>Incidencia global de reacciones en el sitio de inyección,</a:t>
            </a:r>
            <a:br>
              <a:rPr lang="es-ES" sz="2000" b="1" dirty="0">
                <a:solidFill>
                  <a:srgbClr val="CC3300"/>
                </a:solidFill>
                <a:latin typeface="Calibri" pitchFamily="34" charset="0"/>
              </a:rPr>
            </a:br>
            <a:r>
              <a:rPr lang="es-ES" sz="2000" b="1" dirty="0">
                <a:solidFill>
                  <a:srgbClr val="CC3300"/>
                </a:solidFill>
                <a:latin typeface="Calibri" pitchFamily="34" charset="0"/>
              </a:rPr>
              <a:t>por visita (% pacientes con ISR)</a:t>
            </a:r>
          </a:p>
        </p:txBody>
      </p:sp>
      <p:sp>
        <p:nvSpPr>
          <p:cNvPr id="34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86278" cy="1106488"/>
          </a:xfrm>
        </p:spPr>
        <p:txBody>
          <a:bodyPr/>
          <a:lstStyle/>
          <a:p>
            <a:r>
              <a:rPr lang="es-ES" sz="2600" dirty="0"/>
              <a:t>Estudio LATTE-2: cambio a </a:t>
            </a:r>
            <a:r>
              <a:rPr lang="es-ES" sz="2600" dirty="0" err="1"/>
              <a:t>cabotegravir</a:t>
            </a:r>
            <a:r>
              <a:rPr lang="es-ES" sz="2600" dirty="0"/>
              <a:t> LA + </a:t>
            </a:r>
            <a:r>
              <a:rPr lang="es-ES" sz="2600" dirty="0" err="1"/>
              <a:t>rilpivirina</a:t>
            </a:r>
            <a:r>
              <a:rPr lang="es-ES" sz="2600" dirty="0"/>
              <a:t> LA IM</a:t>
            </a:r>
          </a:p>
        </p:txBody>
      </p:sp>
      <p:sp>
        <p:nvSpPr>
          <p:cNvPr id="29" name="Rectangle 57">
            <a:extLst>
              <a:ext uri="{FF2B5EF4-FFF2-40B4-BE49-F238E27FC236}">
                <a16:creationId xmlns:a16="http://schemas.microsoft.com/office/drawing/2014/main" xmlns="" id="{32BD6571-B628-4BDA-8466-C1AC4FF885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287" y="4688577"/>
            <a:ext cx="428002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100" b="1" dirty="0">
                <a:solidFill>
                  <a:srgbClr val="000066"/>
                </a:solidFill>
                <a:latin typeface="+mj-lt"/>
              </a:rPr>
              <a:t>Q8S IM</a:t>
            </a:r>
            <a:endParaRPr lang="en-GB" sz="1100" dirty="0">
              <a:solidFill>
                <a:srgbClr val="000066"/>
              </a:solidFill>
              <a:latin typeface="+mj-lt"/>
            </a:endParaRPr>
          </a:p>
        </p:txBody>
      </p:sp>
      <p:sp>
        <p:nvSpPr>
          <p:cNvPr id="30" name="Rectangle 60">
            <a:extLst>
              <a:ext uri="{FF2B5EF4-FFF2-40B4-BE49-F238E27FC236}">
                <a16:creationId xmlns:a16="http://schemas.microsoft.com/office/drawing/2014/main" xmlns="" id="{7996A5CB-C81F-494E-BA5B-7876ABE25F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682" y="4921949"/>
            <a:ext cx="460062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100" b="1" dirty="0">
                <a:solidFill>
                  <a:srgbClr val="000066"/>
                </a:solidFill>
                <a:latin typeface="+mj-lt"/>
              </a:rPr>
              <a:t>Q4S IM </a:t>
            </a:r>
            <a:endParaRPr lang="en-GB" sz="1100" dirty="0">
              <a:solidFill>
                <a:srgbClr val="000066"/>
              </a:solidFill>
              <a:latin typeface="+mj-lt"/>
            </a:endParaRPr>
          </a:p>
        </p:txBody>
      </p:sp>
      <p:sp>
        <p:nvSpPr>
          <p:cNvPr id="31" name="Rectangle 21">
            <a:extLst>
              <a:ext uri="{FF2B5EF4-FFF2-40B4-BE49-F238E27FC236}">
                <a16:creationId xmlns:a16="http://schemas.microsoft.com/office/drawing/2014/main" xmlns="" id="{4D1C18B6-FF9A-4AB8-B658-40E5EA434C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068" y="4718692"/>
            <a:ext cx="124647" cy="116146"/>
          </a:xfrm>
          <a:prstGeom prst="rect">
            <a:avLst/>
          </a:prstGeom>
          <a:solidFill>
            <a:srgbClr val="0000CC"/>
          </a:solidFill>
          <a:ln w="0">
            <a:solidFill>
              <a:srgbClr val="0000CC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 dirty="0">
              <a:solidFill>
                <a:srgbClr val="000066"/>
              </a:solidFill>
            </a:endParaRPr>
          </a:p>
        </p:txBody>
      </p:sp>
      <p:sp>
        <p:nvSpPr>
          <p:cNvPr id="32" name="Rectangle 22">
            <a:extLst>
              <a:ext uri="{FF2B5EF4-FFF2-40B4-BE49-F238E27FC236}">
                <a16:creationId xmlns:a16="http://schemas.microsoft.com/office/drawing/2014/main" xmlns="" id="{1C7583A2-9431-4FA0-B193-22EE1B865B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068" y="4942307"/>
            <a:ext cx="124647" cy="115145"/>
          </a:xfrm>
          <a:prstGeom prst="rect">
            <a:avLst/>
          </a:prstGeom>
          <a:solidFill>
            <a:srgbClr val="FF0000"/>
          </a:solidFill>
          <a:ln w="0">
            <a:solidFill>
              <a:srgbClr val="FF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 dirty="0">
              <a:solidFill>
                <a:srgbClr val="000066"/>
              </a:solidFill>
            </a:endParaRP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xmlns="" id="{2A3DD29D-AFC0-4838-95FE-0AE2F98C9B71}"/>
              </a:ext>
            </a:extLst>
          </p:cNvPr>
          <p:cNvSpPr txBox="1"/>
          <p:nvPr/>
        </p:nvSpPr>
        <p:spPr>
          <a:xfrm>
            <a:off x="1142454" y="4603194"/>
            <a:ext cx="39626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000" dirty="0">
                <a:solidFill>
                  <a:srgbClr val="000066"/>
                </a:solidFill>
              </a:rPr>
              <a:t>115</a:t>
            </a:r>
            <a:br>
              <a:rPr lang="en-US" sz="1000" dirty="0">
                <a:solidFill>
                  <a:srgbClr val="000066"/>
                </a:solidFill>
              </a:rPr>
            </a:br>
            <a:r>
              <a:rPr lang="en-US" sz="1000" dirty="0">
                <a:solidFill>
                  <a:srgbClr val="000066"/>
                </a:solidFill>
              </a:rPr>
              <a:t>115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xmlns="" id="{ECEA9DCE-DF37-4674-9590-F99DE25A31A1}"/>
              </a:ext>
            </a:extLst>
          </p:cNvPr>
          <p:cNvSpPr txBox="1"/>
          <p:nvPr/>
        </p:nvSpPr>
        <p:spPr>
          <a:xfrm>
            <a:off x="1655458" y="4603194"/>
            <a:ext cx="39626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000" dirty="0">
                <a:solidFill>
                  <a:srgbClr val="000066"/>
                </a:solidFill>
              </a:rPr>
              <a:t>115</a:t>
            </a:r>
            <a:br>
              <a:rPr lang="en-US" sz="1000" dirty="0">
                <a:solidFill>
                  <a:srgbClr val="000066"/>
                </a:solidFill>
              </a:rPr>
            </a:br>
            <a:r>
              <a:rPr lang="en-US" sz="1000" dirty="0">
                <a:solidFill>
                  <a:srgbClr val="000066"/>
                </a:solidFill>
              </a:rPr>
              <a:t>115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xmlns="" id="{6CF68972-0BFE-4A8F-B00B-1434F1262328}"/>
              </a:ext>
            </a:extLst>
          </p:cNvPr>
          <p:cNvSpPr txBox="1"/>
          <p:nvPr/>
        </p:nvSpPr>
        <p:spPr>
          <a:xfrm>
            <a:off x="2123728" y="4603194"/>
            <a:ext cx="39626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000" dirty="0">
                <a:solidFill>
                  <a:srgbClr val="000066"/>
                </a:solidFill>
              </a:rPr>
              <a:t>114</a:t>
            </a:r>
            <a:br>
              <a:rPr lang="en-US" sz="1000" dirty="0">
                <a:solidFill>
                  <a:srgbClr val="000066"/>
                </a:solidFill>
              </a:rPr>
            </a:br>
            <a:r>
              <a:rPr lang="en-US" sz="1000" dirty="0">
                <a:solidFill>
                  <a:srgbClr val="000066"/>
                </a:solidFill>
              </a:rPr>
              <a:t>115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xmlns="" id="{050C159C-08DD-4750-9361-9B57908F540A}"/>
              </a:ext>
            </a:extLst>
          </p:cNvPr>
          <p:cNvSpPr txBox="1"/>
          <p:nvPr/>
        </p:nvSpPr>
        <p:spPr>
          <a:xfrm>
            <a:off x="2627784" y="4603194"/>
            <a:ext cx="39626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endParaRPr lang="en-US" sz="1000" dirty="0">
              <a:solidFill>
                <a:srgbClr val="000066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sz="1000" dirty="0">
                <a:solidFill>
                  <a:srgbClr val="000066"/>
                </a:solidFill>
              </a:rPr>
              <a:t>114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xmlns="" id="{675F28C8-9DFA-40F8-AA5B-1E26975C9A9F}"/>
              </a:ext>
            </a:extLst>
          </p:cNvPr>
          <p:cNvSpPr txBox="1"/>
          <p:nvPr/>
        </p:nvSpPr>
        <p:spPr>
          <a:xfrm>
            <a:off x="3059832" y="4603194"/>
            <a:ext cx="39626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000" dirty="0">
                <a:solidFill>
                  <a:srgbClr val="000066"/>
                </a:solidFill>
              </a:rPr>
              <a:t>113</a:t>
            </a:r>
          </a:p>
          <a:p>
            <a:pPr algn="ctr">
              <a:lnSpc>
                <a:spcPct val="150000"/>
              </a:lnSpc>
            </a:pPr>
            <a:r>
              <a:rPr lang="en-US" sz="1000" dirty="0">
                <a:solidFill>
                  <a:srgbClr val="000066"/>
                </a:solidFill>
              </a:rPr>
              <a:t>112</a:t>
            </a: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xmlns="" id="{2D998E91-FBA5-4C30-A0CD-DB664EB0FB28}"/>
              </a:ext>
            </a:extLst>
          </p:cNvPr>
          <p:cNvSpPr txBox="1"/>
          <p:nvPr/>
        </p:nvSpPr>
        <p:spPr>
          <a:xfrm>
            <a:off x="3635896" y="4603194"/>
            <a:ext cx="379594" cy="5411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endParaRPr lang="en-US" sz="1000" dirty="0">
              <a:solidFill>
                <a:srgbClr val="000066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sz="1000" dirty="0">
                <a:solidFill>
                  <a:srgbClr val="000066"/>
                </a:solidFill>
              </a:rPr>
              <a:t>111</a:t>
            </a: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xmlns="" id="{FFDAC594-2133-40C9-8122-32E8122FF16F}"/>
              </a:ext>
            </a:extLst>
          </p:cNvPr>
          <p:cNvSpPr txBox="1"/>
          <p:nvPr/>
        </p:nvSpPr>
        <p:spPr>
          <a:xfrm>
            <a:off x="4067944" y="4603194"/>
            <a:ext cx="39626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000" dirty="0">
                <a:solidFill>
                  <a:srgbClr val="000066"/>
                </a:solidFill>
              </a:rPr>
              <a:t>112</a:t>
            </a:r>
          </a:p>
          <a:p>
            <a:pPr algn="ctr">
              <a:lnSpc>
                <a:spcPct val="150000"/>
              </a:lnSpc>
            </a:pPr>
            <a:r>
              <a:rPr lang="en-US" sz="1000" dirty="0">
                <a:solidFill>
                  <a:srgbClr val="000066"/>
                </a:solidFill>
              </a:rPr>
              <a:t>109</a:t>
            </a: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xmlns="" id="{20EEE448-90A9-48B0-B9E9-9570A1B468BB}"/>
              </a:ext>
            </a:extLst>
          </p:cNvPr>
          <p:cNvSpPr txBox="1"/>
          <p:nvPr/>
        </p:nvSpPr>
        <p:spPr>
          <a:xfrm>
            <a:off x="4572000" y="4603194"/>
            <a:ext cx="39626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endParaRPr lang="en-US" sz="1000" dirty="0">
              <a:solidFill>
                <a:srgbClr val="000066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sz="1000" dirty="0">
                <a:solidFill>
                  <a:srgbClr val="000066"/>
                </a:solidFill>
              </a:rPr>
              <a:t>109</a:t>
            </a:r>
          </a:p>
        </p:txBody>
      </p:sp>
      <p:sp>
        <p:nvSpPr>
          <p:cNvPr id="56" name="ZoneTexte 55">
            <a:extLst>
              <a:ext uri="{FF2B5EF4-FFF2-40B4-BE49-F238E27FC236}">
                <a16:creationId xmlns:a16="http://schemas.microsoft.com/office/drawing/2014/main" xmlns="" id="{CF39BC47-B189-4CAF-8CE5-F4D8820A7204}"/>
              </a:ext>
            </a:extLst>
          </p:cNvPr>
          <p:cNvSpPr txBox="1"/>
          <p:nvPr/>
        </p:nvSpPr>
        <p:spPr>
          <a:xfrm>
            <a:off x="5039834" y="4603194"/>
            <a:ext cx="39626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000" dirty="0">
                <a:solidFill>
                  <a:srgbClr val="000066"/>
                </a:solidFill>
              </a:rPr>
              <a:t>112</a:t>
            </a:r>
          </a:p>
          <a:p>
            <a:pPr algn="ctr">
              <a:lnSpc>
                <a:spcPct val="150000"/>
              </a:lnSpc>
            </a:pPr>
            <a:r>
              <a:rPr lang="en-US" sz="1000" dirty="0">
                <a:solidFill>
                  <a:srgbClr val="000066"/>
                </a:solidFill>
              </a:rPr>
              <a:t>107</a:t>
            </a:r>
          </a:p>
        </p:txBody>
      </p:sp>
      <p:sp>
        <p:nvSpPr>
          <p:cNvPr id="58" name="ZoneTexte 57">
            <a:extLst>
              <a:ext uri="{FF2B5EF4-FFF2-40B4-BE49-F238E27FC236}">
                <a16:creationId xmlns:a16="http://schemas.microsoft.com/office/drawing/2014/main" xmlns="" id="{DB59CBE9-8E4A-4E69-92E2-74F63F48A79F}"/>
              </a:ext>
            </a:extLst>
          </p:cNvPr>
          <p:cNvSpPr txBox="1"/>
          <p:nvPr/>
        </p:nvSpPr>
        <p:spPr>
          <a:xfrm>
            <a:off x="5580112" y="4603194"/>
            <a:ext cx="39626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endParaRPr lang="en-US" sz="1000" dirty="0">
              <a:solidFill>
                <a:srgbClr val="000066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sz="1000" dirty="0">
                <a:solidFill>
                  <a:srgbClr val="000066"/>
                </a:solidFill>
              </a:rPr>
              <a:t>107</a:t>
            </a:r>
          </a:p>
        </p:txBody>
      </p:sp>
      <p:sp>
        <p:nvSpPr>
          <p:cNvPr id="59" name="ZoneTexte 58">
            <a:extLst>
              <a:ext uri="{FF2B5EF4-FFF2-40B4-BE49-F238E27FC236}">
                <a16:creationId xmlns:a16="http://schemas.microsoft.com/office/drawing/2014/main" xmlns="" id="{4A4DD551-9366-4872-9470-BE172B4B4823}"/>
              </a:ext>
            </a:extLst>
          </p:cNvPr>
          <p:cNvSpPr txBox="1"/>
          <p:nvPr/>
        </p:nvSpPr>
        <p:spPr>
          <a:xfrm>
            <a:off x="6046763" y="4603194"/>
            <a:ext cx="398629" cy="5411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000" dirty="0">
                <a:solidFill>
                  <a:srgbClr val="000066"/>
                </a:solidFill>
              </a:rPr>
              <a:t>111</a:t>
            </a:r>
          </a:p>
          <a:p>
            <a:pPr algn="ctr">
              <a:lnSpc>
                <a:spcPct val="150000"/>
              </a:lnSpc>
            </a:pPr>
            <a:r>
              <a:rPr lang="en-US" sz="1000" dirty="0">
                <a:solidFill>
                  <a:srgbClr val="000066"/>
                </a:solidFill>
              </a:rPr>
              <a:t>105</a:t>
            </a:r>
          </a:p>
        </p:txBody>
      </p:sp>
      <p:sp>
        <p:nvSpPr>
          <p:cNvPr id="60" name="ZoneTexte 59">
            <a:extLst>
              <a:ext uri="{FF2B5EF4-FFF2-40B4-BE49-F238E27FC236}">
                <a16:creationId xmlns:a16="http://schemas.microsoft.com/office/drawing/2014/main" xmlns="" id="{0CCB8D56-10BA-4AF7-B78C-3397C2BF0185}"/>
              </a:ext>
            </a:extLst>
          </p:cNvPr>
          <p:cNvSpPr txBox="1"/>
          <p:nvPr/>
        </p:nvSpPr>
        <p:spPr>
          <a:xfrm>
            <a:off x="6552002" y="4603194"/>
            <a:ext cx="39626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endParaRPr lang="en-US" sz="1000" dirty="0">
              <a:solidFill>
                <a:srgbClr val="000066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sz="1000" dirty="0">
                <a:solidFill>
                  <a:srgbClr val="000066"/>
                </a:solidFill>
              </a:rPr>
              <a:t>105</a:t>
            </a:r>
          </a:p>
        </p:txBody>
      </p:sp>
      <p:sp>
        <p:nvSpPr>
          <p:cNvPr id="61" name="ZoneTexte 60">
            <a:extLst>
              <a:ext uri="{FF2B5EF4-FFF2-40B4-BE49-F238E27FC236}">
                <a16:creationId xmlns:a16="http://schemas.microsoft.com/office/drawing/2014/main" xmlns="" id="{713CD896-6AF2-433E-A064-A0F37B0FEF48}"/>
              </a:ext>
            </a:extLst>
          </p:cNvPr>
          <p:cNvSpPr txBox="1"/>
          <p:nvPr/>
        </p:nvSpPr>
        <p:spPr>
          <a:xfrm>
            <a:off x="7020272" y="4603194"/>
            <a:ext cx="39626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000" dirty="0">
                <a:solidFill>
                  <a:srgbClr val="000066"/>
                </a:solidFill>
              </a:rPr>
              <a:t>111</a:t>
            </a:r>
          </a:p>
          <a:p>
            <a:pPr algn="ctr">
              <a:lnSpc>
                <a:spcPct val="150000"/>
              </a:lnSpc>
            </a:pPr>
            <a:r>
              <a:rPr lang="en-US" sz="1000" dirty="0">
                <a:solidFill>
                  <a:srgbClr val="000066"/>
                </a:solidFill>
              </a:rPr>
              <a:t>104</a:t>
            </a:r>
          </a:p>
        </p:txBody>
      </p:sp>
      <p:sp>
        <p:nvSpPr>
          <p:cNvPr id="62" name="Rectangle 57">
            <a:extLst>
              <a:ext uri="{FF2B5EF4-FFF2-40B4-BE49-F238E27FC236}">
                <a16:creationId xmlns:a16="http://schemas.microsoft.com/office/drawing/2014/main" xmlns="" id="{DF544CCF-8779-4830-B110-10DF828229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83" y="4459178"/>
            <a:ext cx="1256754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100" b="1" dirty="0" err="1">
                <a:solidFill>
                  <a:srgbClr val="000066"/>
                </a:solidFill>
                <a:latin typeface="+mj-lt"/>
              </a:rPr>
              <a:t>Sujetos</a:t>
            </a:r>
            <a:r>
              <a:rPr lang="en-GB" sz="1100" b="1" dirty="0">
                <a:solidFill>
                  <a:srgbClr val="000066"/>
                </a:solidFill>
                <a:latin typeface="+mj-lt"/>
              </a:rPr>
              <a:t> </a:t>
            </a:r>
            <a:r>
              <a:rPr lang="en-GB" sz="1100" b="1" dirty="0" err="1">
                <a:solidFill>
                  <a:srgbClr val="000066"/>
                </a:solidFill>
                <a:latin typeface="+mj-lt"/>
              </a:rPr>
              <a:t>en</a:t>
            </a:r>
            <a:r>
              <a:rPr lang="en-GB" sz="1100" b="1" dirty="0">
                <a:solidFill>
                  <a:srgbClr val="000066"/>
                </a:solidFill>
                <a:latin typeface="+mj-lt"/>
              </a:rPr>
              <a:t> </a:t>
            </a:r>
            <a:r>
              <a:rPr lang="en-GB" sz="1100" b="1" dirty="0" err="1">
                <a:solidFill>
                  <a:srgbClr val="000066"/>
                </a:solidFill>
                <a:latin typeface="+mj-lt"/>
              </a:rPr>
              <a:t>cada</a:t>
            </a:r>
            <a:r>
              <a:rPr lang="en-GB" sz="1100" b="1" dirty="0">
                <a:solidFill>
                  <a:srgbClr val="000066"/>
                </a:solidFill>
                <a:latin typeface="+mj-lt"/>
              </a:rPr>
              <a:t> </a:t>
            </a:r>
            <a:r>
              <a:rPr lang="en-GB" sz="1100" b="1" dirty="0" err="1">
                <a:solidFill>
                  <a:srgbClr val="000066"/>
                </a:solidFill>
                <a:latin typeface="+mj-lt"/>
              </a:rPr>
              <a:t>visita</a:t>
            </a:r>
            <a:endParaRPr lang="en-GB" sz="1100" dirty="0">
              <a:solidFill>
                <a:srgbClr val="000066"/>
              </a:solidFill>
              <a:latin typeface="+mj-lt"/>
            </a:endParaRPr>
          </a:p>
        </p:txBody>
      </p:sp>
      <p:sp>
        <p:nvSpPr>
          <p:cNvPr id="63" name="ZoneTexte 62">
            <a:extLst>
              <a:ext uri="{FF2B5EF4-FFF2-40B4-BE49-F238E27FC236}">
                <a16:creationId xmlns:a16="http://schemas.microsoft.com/office/drawing/2014/main" xmlns="" id="{15E543AC-895A-441A-A964-A10FA9492851}"/>
              </a:ext>
            </a:extLst>
          </p:cNvPr>
          <p:cNvSpPr txBox="1"/>
          <p:nvPr/>
        </p:nvSpPr>
        <p:spPr>
          <a:xfrm>
            <a:off x="7949349" y="4603194"/>
            <a:ext cx="402674" cy="5411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000" dirty="0">
                <a:solidFill>
                  <a:srgbClr val="000066"/>
                </a:solidFill>
              </a:rPr>
              <a:t>109</a:t>
            </a:r>
          </a:p>
          <a:p>
            <a:pPr algn="ctr">
              <a:lnSpc>
                <a:spcPct val="150000"/>
              </a:lnSpc>
            </a:pPr>
            <a:r>
              <a:rPr lang="en-US" sz="1000" dirty="0">
                <a:solidFill>
                  <a:srgbClr val="000066"/>
                </a:solidFill>
              </a:rPr>
              <a:t>103</a:t>
            </a:r>
          </a:p>
        </p:txBody>
      </p:sp>
      <p:sp>
        <p:nvSpPr>
          <p:cNvPr id="64" name="ZoneTexte 63">
            <a:extLst>
              <a:ext uri="{FF2B5EF4-FFF2-40B4-BE49-F238E27FC236}">
                <a16:creationId xmlns:a16="http://schemas.microsoft.com/office/drawing/2014/main" xmlns="" id="{EFB13EC4-F248-4663-B9EE-D667F16C61EF}"/>
              </a:ext>
            </a:extLst>
          </p:cNvPr>
          <p:cNvSpPr txBox="1"/>
          <p:nvPr/>
        </p:nvSpPr>
        <p:spPr>
          <a:xfrm>
            <a:off x="8460432" y="4603194"/>
            <a:ext cx="402674" cy="5411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000" dirty="0">
                <a:solidFill>
                  <a:srgbClr val="000066"/>
                </a:solidFill>
              </a:rPr>
              <a:t>109</a:t>
            </a:r>
          </a:p>
          <a:p>
            <a:pPr algn="ctr">
              <a:lnSpc>
                <a:spcPct val="150000"/>
              </a:lnSpc>
            </a:pPr>
            <a:r>
              <a:rPr lang="en-US" sz="1000" dirty="0">
                <a:solidFill>
                  <a:srgbClr val="000066"/>
                </a:solidFill>
              </a:rPr>
              <a:t>101</a:t>
            </a:r>
          </a:p>
        </p:txBody>
      </p:sp>
      <p:sp>
        <p:nvSpPr>
          <p:cNvPr id="65" name="ZoneTexte 64">
            <a:extLst>
              <a:ext uri="{FF2B5EF4-FFF2-40B4-BE49-F238E27FC236}">
                <a16:creationId xmlns:a16="http://schemas.microsoft.com/office/drawing/2014/main" xmlns="" id="{98A28278-D8F1-41D2-976A-BE07F8D65567}"/>
              </a:ext>
            </a:extLst>
          </p:cNvPr>
          <p:cNvSpPr txBox="1"/>
          <p:nvPr/>
        </p:nvSpPr>
        <p:spPr>
          <a:xfrm>
            <a:off x="7452320" y="4603194"/>
            <a:ext cx="402674" cy="5411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000" dirty="0">
                <a:solidFill>
                  <a:srgbClr val="000066"/>
                </a:solidFill>
              </a:rPr>
              <a:t>110</a:t>
            </a:r>
          </a:p>
          <a:p>
            <a:pPr algn="ctr">
              <a:lnSpc>
                <a:spcPct val="150000"/>
              </a:lnSpc>
            </a:pPr>
            <a:r>
              <a:rPr lang="en-US" sz="1000" dirty="0">
                <a:solidFill>
                  <a:srgbClr val="000066"/>
                </a:solidFill>
              </a:rPr>
              <a:t>102</a:t>
            </a:r>
          </a:p>
        </p:txBody>
      </p:sp>
      <p:grpSp>
        <p:nvGrpSpPr>
          <p:cNvPr id="66" name="Groupe 65">
            <a:extLst>
              <a:ext uri="{FF2B5EF4-FFF2-40B4-BE49-F238E27FC236}">
                <a16:creationId xmlns:a16="http://schemas.microsoft.com/office/drawing/2014/main" xmlns="" id="{F8811340-6A68-469A-8E4B-055178382D0F}"/>
              </a:ext>
            </a:extLst>
          </p:cNvPr>
          <p:cNvGrpSpPr/>
          <p:nvPr/>
        </p:nvGrpSpPr>
        <p:grpSpPr>
          <a:xfrm>
            <a:off x="6441437" y="2076762"/>
            <a:ext cx="1324863" cy="632158"/>
            <a:chOff x="7167629" y="1844825"/>
            <a:chExt cx="1324863" cy="632158"/>
          </a:xfrm>
        </p:grpSpPr>
        <p:sp>
          <p:nvSpPr>
            <p:cNvPr id="67" name="AutoShape 165">
              <a:extLst>
                <a:ext uri="{FF2B5EF4-FFF2-40B4-BE49-F238E27FC236}">
                  <a16:creationId xmlns:a16="http://schemas.microsoft.com/office/drawing/2014/main" xmlns="" id="{BB9A94FE-01FF-49C6-9C8D-523080BCD5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67629" y="1844825"/>
              <a:ext cx="1324863" cy="63215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GB" sz="2800">
                <a:solidFill>
                  <a:srgbClr val="000066"/>
                </a:solidFill>
              </a:endParaRPr>
            </a:p>
          </p:txBody>
        </p:sp>
        <p:sp>
          <p:nvSpPr>
            <p:cNvPr id="68" name="Rectangle 57">
              <a:extLst>
                <a:ext uri="{FF2B5EF4-FFF2-40B4-BE49-F238E27FC236}">
                  <a16:creationId xmlns:a16="http://schemas.microsoft.com/office/drawing/2014/main" xmlns="" id="{44B6C955-EEC1-4018-AA70-413C43ABC3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59948" y="1902116"/>
              <a:ext cx="623569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600" b="1" dirty="0">
                  <a:solidFill>
                    <a:srgbClr val="333399"/>
                  </a:solidFill>
                  <a:latin typeface="+mj-lt"/>
                </a:rPr>
                <a:t>Q8S IM</a:t>
              </a:r>
              <a:endParaRPr lang="en-GB" sz="16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69" name="Rectangle 60">
              <a:extLst>
                <a:ext uri="{FF2B5EF4-FFF2-40B4-BE49-F238E27FC236}">
                  <a16:creationId xmlns:a16="http://schemas.microsoft.com/office/drawing/2014/main" xmlns="" id="{B5621151-EC43-4A29-8000-D287BD6FBC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26276" y="2180116"/>
              <a:ext cx="758221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en-GB" sz="1600" b="1" dirty="0">
                  <a:solidFill>
                    <a:srgbClr val="333399"/>
                  </a:solidFill>
                  <a:latin typeface="+mj-lt"/>
                </a:rPr>
                <a:t>Q4D IM </a:t>
              </a:r>
              <a:endParaRPr lang="en-GB" sz="16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70" name="Rectangle 21">
              <a:extLst>
                <a:ext uri="{FF2B5EF4-FFF2-40B4-BE49-F238E27FC236}">
                  <a16:creationId xmlns:a16="http://schemas.microsoft.com/office/drawing/2014/main" xmlns="" id="{1CC0013C-93AB-4D26-97BB-9DC2199DF9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40961" y="1976655"/>
              <a:ext cx="124647" cy="116146"/>
            </a:xfrm>
            <a:prstGeom prst="rect">
              <a:avLst/>
            </a:prstGeom>
            <a:solidFill>
              <a:srgbClr val="0000CC"/>
            </a:solidFill>
            <a:ln w="0">
              <a:solidFill>
                <a:srgbClr val="0000CC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srgbClr val="000066"/>
                </a:solidFill>
              </a:endParaRPr>
            </a:p>
          </p:txBody>
        </p:sp>
        <p:sp>
          <p:nvSpPr>
            <p:cNvPr id="71" name="Rectangle 22">
              <a:extLst>
                <a:ext uri="{FF2B5EF4-FFF2-40B4-BE49-F238E27FC236}">
                  <a16:creationId xmlns:a16="http://schemas.microsoft.com/office/drawing/2014/main" xmlns="" id="{9026B3DD-B9A7-49F8-8B5A-CEA3178F8D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31662" y="2244927"/>
              <a:ext cx="124647" cy="115145"/>
            </a:xfrm>
            <a:prstGeom prst="rect">
              <a:avLst/>
            </a:pr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srgbClr val="000066"/>
                </a:solidFill>
              </a:endParaRPr>
            </a:p>
          </p:txBody>
        </p:sp>
      </p:grpSp>
      <p:grpSp>
        <p:nvGrpSpPr>
          <p:cNvPr id="72" name="Grouper 64">
            <a:extLst>
              <a:ext uri="{FF2B5EF4-FFF2-40B4-BE49-F238E27FC236}">
                <a16:creationId xmlns:a16="http://schemas.microsoft.com/office/drawing/2014/main" xmlns="" id="{860AAD4A-0328-41E9-9C70-C574A99384A9}"/>
              </a:ext>
            </a:extLst>
          </p:cNvPr>
          <p:cNvGrpSpPr/>
          <p:nvPr/>
        </p:nvGrpSpPr>
        <p:grpSpPr>
          <a:xfrm>
            <a:off x="654434" y="1743321"/>
            <a:ext cx="8263809" cy="2762548"/>
            <a:chOff x="654434" y="1743321"/>
            <a:chExt cx="8263809" cy="2762548"/>
          </a:xfrm>
        </p:grpSpPr>
        <p:grpSp>
          <p:nvGrpSpPr>
            <p:cNvPr id="73" name="Groupe 82">
              <a:extLst>
                <a:ext uri="{FF2B5EF4-FFF2-40B4-BE49-F238E27FC236}">
                  <a16:creationId xmlns:a16="http://schemas.microsoft.com/office/drawing/2014/main" xmlns="" id="{496598FF-2769-4ECB-A387-EFFED65F9491}"/>
                </a:ext>
              </a:extLst>
            </p:cNvPr>
            <p:cNvGrpSpPr/>
            <p:nvPr/>
          </p:nvGrpSpPr>
          <p:grpSpPr>
            <a:xfrm>
              <a:off x="1005847" y="1844825"/>
              <a:ext cx="7886633" cy="2397616"/>
              <a:chOff x="1027113" y="1306513"/>
              <a:chExt cx="6784975" cy="2917825"/>
            </a:xfrm>
          </p:grpSpPr>
          <p:sp>
            <p:nvSpPr>
              <p:cNvPr id="123" name="Freeform 5">
                <a:extLst>
                  <a:ext uri="{FF2B5EF4-FFF2-40B4-BE49-F238E27FC236}">
                    <a16:creationId xmlns:a16="http://schemas.microsoft.com/office/drawing/2014/main" xmlns="" id="{F21C1D1D-5E79-4427-83CE-CA6206D95D6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027113" y="1306513"/>
                <a:ext cx="6784975" cy="2917825"/>
              </a:xfrm>
              <a:custGeom>
                <a:avLst/>
                <a:gdLst>
                  <a:gd name="T0" fmla="*/ 4274 w 4274"/>
                  <a:gd name="T1" fmla="*/ 1838 h 1838"/>
                  <a:gd name="T2" fmla="*/ 48 w 4274"/>
                  <a:gd name="T3" fmla="*/ 1838 h 1838"/>
                  <a:gd name="T4" fmla="*/ 48 w 4274"/>
                  <a:gd name="T5" fmla="*/ 0 h 1838"/>
                  <a:gd name="T6" fmla="*/ 0 w 4274"/>
                  <a:gd name="T7" fmla="*/ 385 h 1838"/>
                  <a:gd name="T8" fmla="*/ 48 w 4274"/>
                  <a:gd name="T9" fmla="*/ 385 h 1838"/>
                  <a:gd name="T10" fmla="*/ 0 w 4274"/>
                  <a:gd name="T11" fmla="*/ 747 h 1838"/>
                  <a:gd name="T12" fmla="*/ 48 w 4274"/>
                  <a:gd name="T13" fmla="*/ 747 h 1838"/>
                  <a:gd name="T14" fmla="*/ 0 w 4274"/>
                  <a:gd name="T15" fmla="*/ 1111 h 1838"/>
                  <a:gd name="T16" fmla="*/ 48 w 4274"/>
                  <a:gd name="T17" fmla="*/ 1111 h 1838"/>
                  <a:gd name="T18" fmla="*/ 0 w 4274"/>
                  <a:gd name="T19" fmla="*/ 1474 h 1838"/>
                  <a:gd name="T20" fmla="*/ 48 w 4274"/>
                  <a:gd name="T21" fmla="*/ 1474 h 1838"/>
                  <a:gd name="T22" fmla="*/ 0 w 4274"/>
                  <a:gd name="T23" fmla="*/ 1838 h 1838"/>
                  <a:gd name="T24" fmla="*/ 48 w 4274"/>
                  <a:gd name="T25" fmla="*/ 1838 h 1838"/>
                  <a:gd name="T26" fmla="*/ 0 w 4274"/>
                  <a:gd name="T27" fmla="*/ 21 h 1838"/>
                  <a:gd name="T28" fmla="*/ 48 w 4274"/>
                  <a:gd name="T29" fmla="*/ 21 h 18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4274" h="1838">
                    <a:moveTo>
                      <a:pt x="4274" y="1838"/>
                    </a:moveTo>
                    <a:lnTo>
                      <a:pt x="48" y="1838"/>
                    </a:lnTo>
                    <a:lnTo>
                      <a:pt x="48" y="0"/>
                    </a:lnTo>
                    <a:moveTo>
                      <a:pt x="0" y="385"/>
                    </a:moveTo>
                    <a:lnTo>
                      <a:pt x="48" y="385"/>
                    </a:lnTo>
                    <a:moveTo>
                      <a:pt x="0" y="747"/>
                    </a:moveTo>
                    <a:lnTo>
                      <a:pt x="48" y="747"/>
                    </a:lnTo>
                    <a:moveTo>
                      <a:pt x="0" y="1111"/>
                    </a:moveTo>
                    <a:lnTo>
                      <a:pt x="48" y="1111"/>
                    </a:lnTo>
                    <a:moveTo>
                      <a:pt x="0" y="1474"/>
                    </a:moveTo>
                    <a:lnTo>
                      <a:pt x="48" y="1474"/>
                    </a:lnTo>
                    <a:moveTo>
                      <a:pt x="0" y="1838"/>
                    </a:moveTo>
                    <a:lnTo>
                      <a:pt x="48" y="1838"/>
                    </a:lnTo>
                    <a:moveTo>
                      <a:pt x="0" y="21"/>
                    </a:moveTo>
                    <a:lnTo>
                      <a:pt x="48" y="21"/>
                    </a:lnTo>
                  </a:path>
                </a:pathLst>
              </a:custGeom>
              <a:noFill/>
              <a:ln w="9525" cap="rnd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4" name="Freeform 6">
                <a:extLst>
                  <a:ext uri="{FF2B5EF4-FFF2-40B4-BE49-F238E27FC236}">
                    <a16:creationId xmlns:a16="http://schemas.microsoft.com/office/drawing/2014/main" xmlns="" id="{6395DA94-8416-4CAD-9295-CDCC6298F3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10200" y="2789238"/>
                <a:ext cx="92075" cy="1435100"/>
              </a:xfrm>
              <a:custGeom>
                <a:avLst/>
                <a:gdLst>
                  <a:gd name="T0" fmla="*/ 58 w 58"/>
                  <a:gd name="T1" fmla="*/ 0 h 904"/>
                  <a:gd name="T2" fmla="*/ 0 w 58"/>
                  <a:gd name="T3" fmla="*/ 0 h 904"/>
                  <a:gd name="T4" fmla="*/ 0 w 58"/>
                  <a:gd name="T5" fmla="*/ 904 h 904"/>
                  <a:gd name="T6" fmla="*/ 58 w 58"/>
                  <a:gd name="T7" fmla="*/ 904 h 904"/>
                  <a:gd name="T8" fmla="*/ 58 w 58"/>
                  <a:gd name="T9" fmla="*/ 0 h 904"/>
                  <a:gd name="T10" fmla="*/ 58 w 58"/>
                  <a:gd name="T11" fmla="*/ 0 h 9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8" h="904">
                    <a:moveTo>
                      <a:pt x="58" y="0"/>
                    </a:moveTo>
                    <a:lnTo>
                      <a:pt x="0" y="0"/>
                    </a:lnTo>
                    <a:lnTo>
                      <a:pt x="0" y="904"/>
                    </a:lnTo>
                    <a:lnTo>
                      <a:pt x="58" y="904"/>
                    </a:lnTo>
                    <a:lnTo>
                      <a:pt x="58" y="0"/>
                    </a:lnTo>
                    <a:lnTo>
                      <a:pt x="58" y="0"/>
                    </a:lnTo>
                    <a:close/>
                  </a:path>
                </a:pathLst>
              </a:custGeom>
              <a:solidFill>
                <a:srgbClr val="0000CC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5" name="Freeform 7">
                <a:extLst>
                  <a:ext uri="{FF2B5EF4-FFF2-40B4-BE49-F238E27FC236}">
                    <a16:creationId xmlns:a16="http://schemas.microsoft.com/office/drawing/2014/main" xmlns="" id="{1AC757CD-F0FC-415C-BDA4-9E47C6009F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49988" y="3157538"/>
                <a:ext cx="92075" cy="1066800"/>
              </a:xfrm>
              <a:custGeom>
                <a:avLst/>
                <a:gdLst>
                  <a:gd name="T0" fmla="*/ 58 w 58"/>
                  <a:gd name="T1" fmla="*/ 0 h 672"/>
                  <a:gd name="T2" fmla="*/ 0 w 58"/>
                  <a:gd name="T3" fmla="*/ 0 h 672"/>
                  <a:gd name="T4" fmla="*/ 0 w 58"/>
                  <a:gd name="T5" fmla="*/ 672 h 672"/>
                  <a:gd name="T6" fmla="*/ 58 w 58"/>
                  <a:gd name="T7" fmla="*/ 672 h 672"/>
                  <a:gd name="T8" fmla="*/ 58 w 58"/>
                  <a:gd name="T9" fmla="*/ 0 h 672"/>
                  <a:gd name="T10" fmla="*/ 58 w 58"/>
                  <a:gd name="T11" fmla="*/ 0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8" h="672">
                    <a:moveTo>
                      <a:pt x="58" y="0"/>
                    </a:moveTo>
                    <a:lnTo>
                      <a:pt x="0" y="0"/>
                    </a:lnTo>
                    <a:lnTo>
                      <a:pt x="0" y="672"/>
                    </a:lnTo>
                    <a:lnTo>
                      <a:pt x="58" y="672"/>
                    </a:lnTo>
                    <a:lnTo>
                      <a:pt x="58" y="0"/>
                    </a:lnTo>
                    <a:lnTo>
                      <a:pt x="58" y="0"/>
                    </a:lnTo>
                    <a:close/>
                  </a:path>
                </a:pathLst>
              </a:custGeom>
              <a:solidFill>
                <a:srgbClr val="0000CC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6" name="Freeform 8">
                <a:extLst>
                  <a:ext uri="{FF2B5EF4-FFF2-40B4-BE49-F238E27FC236}">
                    <a16:creationId xmlns:a16="http://schemas.microsoft.com/office/drawing/2014/main" xmlns="" id="{DD278992-D28A-46A4-9B12-B7A2A95200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81838" y="3390900"/>
                <a:ext cx="92075" cy="833438"/>
              </a:xfrm>
              <a:custGeom>
                <a:avLst/>
                <a:gdLst>
                  <a:gd name="T0" fmla="*/ 58 w 58"/>
                  <a:gd name="T1" fmla="*/ 0 h 525"/>
                  <a:gd name="T2" fmla="*/ 0 w 58"/>
                  <a:gd name="T3" fmla="*/ 0 h 525"/>
                  <a:gd name="T4" fmla="*/ 0 w 58"/>
                  <a:gd name="T5" fmla="*/ 525 h 525"/>
                  <a:gd name="T6" fmla="*/ 58 w 58"/>
                  <a:gd name="T7" fmla="*/ 525 h 525"/>
                  <a:gd name="T8" fmla="*/ 58 w 58"/>
                  <a:gd name="T9" fmla="*/ 0 h 525"/>
                  <a:gd name="T10" fmla="*/ 58 w 58"/>
                  <a:gd name="T11" fmla="*/ 0 h 5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8" h="525">
                    <a:moveTo>
                      <a:pt x="58" y="0"/>
                    </a:moveTo>
                    <a:lnTo>
                      <a:pt x="0" y="0"/>
                    </a:lnTo>
                    <a:lnTo>
                      <a:pt x="0" y="525"/>
                    </a:lnTo>
                    <a:lnTo>
                      <a:pt x="58" y="525"/>
                    </a:lnTo>
                    <a:lnTo>
                      <a:pt x="58" y="0"/>
                    </a:lnTo>
                    <a:lnTo>
                      <a:pt x="58" y="0"/>
                    </a:lnTo>
                    <a:close/>
                  </a:path>
                </a:pathLst>
              </a:custGeom>
              <a:solidFill>
                <a:srgbClr val="0000CC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7" name="Freeform 9">
                <a:extLst>
                  <a:ext uri="{FF2B5EF4-FFF2-40B4-BE49-F238E27FC236}">
                    <a16:creationId xmlns:a16="http://schemas.microsoft.com/office/drawing/2014/main" xmlns="" id="{F6D7985D-8EA3-444D-B320-A36BA33E14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08875" y="3319463"/>
                <a:ext cx="92075" cy="904875"/>
              </a:xfrm>
              <a:custGeom>
                <a:avLst/>
                <a:gdLst>
                  <a:gd name="T0" fmla="*/ 58 w 58"/>
                  <a:gd name="T1" fmla="*/ 0 h 570"/>
                  <a:gd name="T2" fmla="*/ 0 w 58"/>
                  <a:gd name="T3" fmla="*/ 0 h 570"/>
                  <a:gd name="T4" fmla="*/ 0 w 58"/>
                  <a:gd name="T5" fmla="*/ 570 h 570"/>
                  <a:gd name="T6" fmla="*/ 58 w 58"/>
                  <a:gd name="T7" fmla="*/ 570 h 570"/>
                  <a:gd name="T8" fmla="*/ 58 w 58"/>
                  <a:gd name="T9" fmla="*/ 0 h 570"/>
                  <a:gd name="T10" fmla="*/ 58 w 58"/>
                  <a:gd name="T11" fmla="*/ 0 h 5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8" h="570">
                    <a:moveTo>
                      <a:pt x="58" y="0"/>
                    </a:moveTo>
                    <a:lnTo>
                      <a:pt x="0" y="0"/>
                    </a:lnTo>
                    <a:lnTo>
                      <a:pt x="0" y="570"/>
                    </a:lnTo>
                    <a:lnTo>
                      <a:pt x="58" y="570"/>
                    </a:lnTo>
                    <a:lnTo>
                      <a:pt x="58" y="0"/>
                    </a:lnTo>
                    <a:lnTo>
                      <a:pt x="58" y="0"/>
                    </a:lnTo>
                    <a:close/>
                  </a:path>
                </a:pathLst>
              </a:custGeom>
              <a:solidFill>
                <a:srgbClr val="0000CC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8" name="Freeform 10">
                <a:extLst>
                  <a:ext uri="{FF2B5EF4-FFF2-40B4-BE49-F238E27FC236}">
                    <a16:creationId xmlns:a16="http://schemas.microsoft.com/office/drawing/2014/main" xmlns="" id="{CC0C6054-D3B0-4999-A301-63FBAED480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64325" y="2930525"/>
                <a:ext cx="88900" cy="1293813"/>
              </a:xfrm>
              <a:custGeom>
                <a:avLst/>
                <a:gdLst>
                  <a:gd name="T0" fmla="*/ 0 w 56"/>
                  <a:gd name="T1" fmla="*/ 0 h 815"/>
                  <a:gd name="T2" fmla="*/ 0 w 56"/>
                  <a:gd name="T3" fmla="*/ 815 h 815"/>
                  <a:gd name="T4" fmla="*/ 56 w 56"/>
                  <a:gd name="T5" fmla="*/ 815 h 815"/>
                  <a:gd name="T6" fmla="*/ 56 w 56"/>
                  <a:gd name="T7" fmla="*/ 0 h 815"/>
                  <a:gd name="T8" fmla="*/ 0 w 56"/>
                  <a:gd name="T9" fmla="*/ 0 h 815"/>
                  <a:gd name="T10" fmla="*/ 0 w 56"/>
                  <a:gd name="T11" fmla="*/ 0 h 8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815">
                    <a:moveTo>
                      <a:pt x="0" y="0"/>
                    </a:moveTo>
                    <a:lnTo>
                      <a:pt x="0" y="815"/>
                    </a:lnTo>
                    <a:lnTo>
                      <a:pt x="56" y="815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CC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9" name="Freeform 11">
                <a:extLst>
                  <a:ext uri="{FF2B5EF4-FFF2-40B4-BE49-F238E27FC236}">
                    <a16:creationId xmlns:a16="http://schemas.microsoft.com/office/drawing/2014/main" xmlns="" id="{90910BDE-7016-45C3-A24E-D03FBF0A05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32213" y="2582863"/>
                <a:ext cx="90488" cy="1641475"/>
              </a:xfrm>
              <a:custGeom>
                <a:avLst/>
                <a:gdLst>
                  <a:gd name="T0" fmla="*/ 57 w 57"/>
                  <a:gd name="T1" fmla="*/ 0 h 1034"/>
                  <a:gd name="T2" fmla="*/ 0 w 57"/>
                  <a:gd name="T3" fmla="*/ 0 h 1034"/>
                  <a:gd name="T4" fmla="*/ 0 w 57"/>
                  <a:gd name="T5" fmla="*/ 1034 h 1034"/>
                  <a:gd name="T6" fmla="*/ 57 w 57"/>
                  <a:gd name="T7" fmla="*/ 1034 h 1034"/>
                  <a:gd name="T8" fmla="*/ 57 w 57"/>
                  <a:gd name="T9" fmla="*/ 0 h 1034"/>
                  <a:gd name="T10" fmla="*/ 57 w 57"/>
                  <a:gd name="T11" fmla="*/ 0 h 10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" h="1034">
                    <a:moveTo>
                      <a:pt x="57" y="0"/>
                    </a:moveTo>
                    <a:lnTo>
                      <a:pt x="0" y="0"/>
                    </a:lnTo>
                    <a:lnTo>
                      <a:pt x="0" y="1034"/>
                    </a:lnTo>
                    <a:lnTo>
                      <a:pt x="57" y="1034"/>
                    </a:lnTo>
                    <a:lnTo>
                      <a:pt x="57" y="0"/>
                    </a:lnTo>
                    <a:lnTo>
                      <a:pt x="57" y="0"/>
                    </a:lnTo>
                    <a:close/>
                  </a:path>
                </a:pathLst>
              </a:custGeom>
              <a:solidFill>
                <a:srgbClr val="0000CC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0" name="Freeform 12">
                <a:extLst>
                  <a:ext uri="{FF2B5EF4-FFF2-40B4-BE49-F238E27FC236}">
                    <a16:creationId xmlns:a16="http://schemas.microsoft.com/office/drawing/2014/main" xmlns="" id="{99D63048-DA0A-4373-90CF-79F33ABDAE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2638" y="2898775"/>
                <a:ext cx="92075" cy="1325563"/>
              </a:xfrm>
              <a:custGeom>
                <a:avLst/>
                <a:gdLst>
                  <a:gd name="T0" fmla="*/ 58 w 58"/>
                  <a:gd name="T1" fmla="*/ 0 h 835"/>
                  <a:gd name="T2" fmla="*/ 0 w 58"/>
                  <a:gd name="T3" fmla="*/ 0 h 835"/>
                  <a:gd name="T4" fmla="*/ 0 w 58"/>
                  <a:gd name="T5" fmla="*/ 835 h 835"/>
                  <a:gd name="T6" fmla="*/ 58 w 58"/>
                  <a:gd name="T7" fmla="*/ 835 h 835"/>
                  <a:gd name="T8" fmla="*/ 58 w 58"/>
                  <a:gd name="T9" fmla="*/ 0 h 835"/>
                  <a:gd name="T10" fmla="*/ 58 w 58"/>
                  <a:gd name="T11" fmla="*/ 0 h 8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8" h="835">
                    <a:moveTo>
                      <a:pt x="58" y="0"/>
                    </a:moveTo>
                    <a:lnTo>
                      <a:pt x="0" y="0"/>
                    </a:lnTo>
                    <a:lnTo>
                      <a:pt x="0" y="835"/>
                    </a:lnTo>
                    <a:lnTo>
                      <a:pt x="58" y="835"/>
                    </a:lnTo>
                    <a:lnTo>
                      <a:pt x="58" y="0"/>
                    </a:lnTo>
                    <a:lnTo>
                      <a:pt x="58" y="0"/>
                    </a:lnTo>
                    <a:close/>
                  </a:path>
                </a:pathLst>
              </a:custGeom>
              <a:solidFill>
                <a:srgbClr val="0000CC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1" name="Freeform 13">
                <a:extLst>
                  <a:ext uri="{FF2B5EF4-FFF2-40B4-BE49-F238E27FC236}">
                    <a16:creationId xmlns:a16="http://schemas.microsoft.com/office/drawing/2014/main" xmlns="" id="{2F6477A9-32D0-4BE0-AC0B-A858CBAAF0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00363" y="2905125"/>
                <a:ext cx="90488" cy="1319213"/>
              </a:xfrm>
              <a:custGeom>
                <a:avLst/>
                <a:gdLst>
                  <a:gd name="T0" fmla="*/ 57 w 57"/>
                  <a:gd name="T1" fmla="*/ 0 h 831"/>
                  <a:gd name="T2" fmla="*/ 0 w 57"/>
                  <a:gd name="T3" fmla="*/ 0 h 831"/>
                  <a:gd name="T4" fmla="*/ 0 w 57"/>
                  <a:gd name="T5" fmla="*/ 831 h 831"/>
                  <a:gd name="T6" fmla="*/ 57 w 57"/>
                  <a:gd name="T7" fmla="*/ 831 h 831"/>
                  <a:gd name="T8" fmla="*/ 57 w 57"/>
                  <a:gd name="T9" fmla="*/ 0 h 831"/>
                  <a:gd name="T10" fmla="*/ 57 w 57"/>
                  <a:gd name="T11" fmla="*/ 0 h 8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" h="831">
                    <a:moveTo>
                      <a:pt x="57" y="0"/>
                    </a:moveTo>
                    <a:lnTo>
                      <a:pt x="0" y="0"/>
                    </a:lnTo>
                    <a:lnTo>
                      <a:pt x="0" y="831"/>
                    </a:lnTo>
                    <a:lnTo>
                      <a:pt x="57" y="831"/>
                    </a:lnTo>
                    <a:lnTo>
                      <a:pt x="57" y="0"/>
                    </a:lnTo>
                    <a:lnTo>
                      <a:pt x="57" y="0"/>
                    </a:lnTo>
                    <a:close/>
                  </a:path>
                </a:pathLst>
              </a:custGeom>
              <a:solidFill>
                <a:srgbClr val="0000CC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2" name="Freeform 14">
                <a:extLst>
                  <a:ext uri="{FF2B5EF4-FFF2-40B4-BE49-F238E27FC236}">
                    <a16:creationId xmlns:a16="http://schemas.microsoft.com/office/drawing/2014/main" xmlns="" id="{B6D422BF-1014-4021-8EFF-70C8155421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8350" y="3124200"/>
                <a:ext cx="92075" cy="1100138"/>
              </a:xfrm>
              <a:custGeom>
                <a:avLst/>
                <a:gdLst>
                  <a:gd name="T0" fmla="*/ 58 w 58"/>
                  <a:gd name="T1" fmla="*/ 0 h 693"/>
                  <a:gd name="T2" fmla="*/ 0 w 58"/>
                  <a:gd name="T3" fmla="*/ 0 h 693"/>
                  <a:gd name="T4" fmla="*/ 0 w 58"/>
                  <a:gd name="T5" fmla="*/ 693 h 693"/>
                  <a:gd name="T6" fmla="*/ 58 w 58"/>
                  <a:gd name="T7" fmla="*/ 693 h 693"/>
                  <a:gd name="T8" fmla="*/ 58 w 58"/>
                  <a:gd name="T9" fmla="*/ 0 h 693"/>
                  <a:gd name="T10" fmla="*/ 58 w 58"/>
                  <a:gd name="T11" fmla="*/ 0 h 6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8" h="693">
                    <a:moveTo>
                      <a:pt x="58" y="0"/>
                    </a:moveTo>
                    <a:lnTo>
                      <a:pt x="0" y="0"/>
                    </a:lnTo>
                    <a:lnTo>
                      <a:pt x="0" y="693"/>
                    </a:lnTo>
                    <a:lnTo>
                      <a:pt x="58" y="693"/>
                    </a:lnTo>
                    <a:lnTo>
                      <a:pt x="58" y="0"/>
                    </a:lnTo>
                    <a:lnTo>
                      <a:pt x="58" y="0"/>
                    </a:lnTo>
                    <a:close/>
                  </a:path>
                </a:pathLst>
              </a:custGeom>
              <a:solidFill>
                <a:srgbClr val="0000CC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3" name="Freeform 15">
                <a:extLst>
                  <a:ext uri="{FF2B5EF4-FFF2-40B4-BE49-F238E27FC236}">
                    <a16:creationId xmlns:a16="http://schemas.microsoft.com/office/drawing/2014/main" xmlns="" id="{81FE1A6A-734A-4C2A-A397-3E71F5375B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20788" y="1800225"/>
                <a:ext cx="92075" cy="2424113"/>
              </a:xfrm>
              <a:custGeom>
                <a:avLst/>
                <a:gdLst>
                  <a:gd name="T0" fmla="*/ 58 w 58"/>
                  <a:gd name="T1" fmla="*/ 0 h 1527"/>
                  <a:gd name="T2" fmla="*/ 0 w 58"/>
                  <a:gd name="T3" fmla="*/ 0 h 1527"/>
                  <a:gd name="T4" fmla="*/ 0 w 58"/>
                  <a:gd name="T5" fmla="*/ 1527 h 1527"/>
                  <a:gd name="T6" fmla="*/ 58 w 58"/>
                  <a:gd name="T7" fmla="*/ 1527 h 1527"/>
                  <a:gd name="T8" fmla="*/ 58 w 58"/>
                  <a:gd name="T9" fmla="*/ 0 h 1527"/>
                  <a:gd name="T10" fmla="*/ 58 w 58"/>
                  <a:gd name="T11" fmla="*/ 0 h 15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8" h="1527">
                    <a:moveTo>
                      <a:pt x="58" y="0"/>
                    </a:moveTo>
                    <a:lnTo>
                      <a:pt x="0" y="0"/>
                    </a:lnTo>
                    <a:lnTo>
                      <a:pt x="0" y="1527"/>
                    </a:lnTo>
                    <a:lnTo>
                      <a:pt x="58" y="1527"/>
                    </a:lnTo>
                    <a:lnTo>
                      <a:pt x="58" y="0"/>
                    </a:lnTo>
                    <a:lnTo>
                      <a:pt x="58" y="0"/>
                    </a:lnTo>
                    <a:close/>
                  </a:path>
                </a:pathLst>
              </a:custGeom>
              <a:solidFill>
                <a:srgbClr val="0000CC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4" name="Freeform 16">
                <a:extLst>
                  <a:ext uri="{FF2B5EF4-FFF2-40B4-BE49-F238E27FC236}">
                    <a16:creationId xmlns:a16="http://schemas.microsoft.com/office/drawing/2014/main" xmlns="" id="{E479FA6E-0556-4EBF-8DE0-EFE77262B6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35125" y="3136900"/>
                <a:ext cx="88900" cy="1087438"/>
              </a:xfrm>
              <a:custGeom>
                <a:avLst/>
                <a:gdLst>
                  <a:gd name="T0" fmla="*/ 56 w 56"/>
                  <a:gd name="T1" fmla="*/ 0 h 685"/>
                  <a:gd name="T2" fmla="*/ 0 w 56"/>
                  <a:gd name="T3" fmla="*/ 0 h 685"/>
                  <a:gd name="T4" fmla="*/ 0 w 56"/>
                  <a:gd name="T5" fmla="*/ 685 h 685"/>
                  <a:gd name="T6" fmla="*/ 56 w 56"/>
                  <a:gd name="T7" fmla="*/ 685 h 685"/>
                  <a:gd name="T8" fmla="*/ 56 w 56"/>
                  <a:gd name="T9" fmla="*/ 0 h 685"/>
                  <a:gd name="T10" fmla="*/ 56 w 56"/>
                  <a:gd name="T11" fmla="*/ 0 h 6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685">
                    <a:moveTo>
                      <a:pt x="56" y="0"/>
                    </a:moveTo>
                    <a:lnTo>
                      <a:pt x="0" y="0"/>
                    </a:lnTo>
                    <a:lnTo>
                      <a:pt x="0" y="685"/>
                    </a:lnTo>
                    <a:lnTo>
                      <a:pt x="56" y="685"/>
                    </a:lnTo>
                    <a:lnTo>
                      <a:pt x="56" y="0"/>
                    </a:lnTo>
                    <a:lnTo>
                      <a:pt x="56" y="0"/>
                    </a:lnTo>
                    <a:close/>
                  </a:path>
                </a:pathLst>
              </a:custGeom>
              <a:solidFill>
                <a:srgbClr val="0000CC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5" name="Freeform 17">
                <a:extLst>
                  <a:ext uri="{FF2B5EF4-FFF2-40B4-BE49-F238E27FC236}">
                    <a16:creationId xmlns:a16="http://schemas.microsoft.com/office/drawing/2014/main" xmlns="" id="{6C3DA957-B5F8-4623-9AE6-C48CEEB0FB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72225" y="3362325"/>
                <a:ext cx="90488" cy="862013"/>
              </a:xfrm>
              <a:custGeom>
                <a:avLst/>
                <a:gdLst>
                  <a:gd name="T0" fmla="*/ 57 w 57"/>
                  <a:gd name="T1" fmla="*/ 0 h 543"/>
                  <a:gd name="T2" fmla="*/ 0 w 57"/>
                  <a:gd name="T3" fmla="*/ 0 h 543"/>
                  <a:gd name="T4" fmla="*/ 0 w 57"/>
                  <a:gd name="T5" fmla="*/ 543 h 543"/>
                  <a:gd name="T6" fmla="*/ 57 w 57"/>
                  <a:gd name="T7" fmla="*/ 543 h 543"/>
                  <a:gd name="T8" fmla="*/ 57 w 57"/>
                  <a:gd name="T9" fmla="*/ 0 h 543"/>
                  <a:gd name="T10" fmla="*/ 57 w 57"/>
                  <a:gd name="T11" fmla="*/ 0 h 5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" h="543">
                    <a:moveTo>
                      <a:pt x="57" y="0"/>
                    </a:moveTo>
                    <a:lnTo>
                      <a:pt x="0" y="0"/>
                    </a:lnTo>
                    <a:lnTo>
                      <a:pt x="0" y="543"/>
                    </a:lnTo>
                    <a:lnTo>
                      <a:pt x="57" y="543"/>
                    </a:lnTo>
                    <a:lnTo>
                      <a:pt x="57" y="0"/>
                    </a:lnTo>
                    <a:lnTo>
                      <a:pt x="57" y="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6" name="Freeform 18">
                <a:extLst>
                  <a:ext uri="{FF2B5EF4-FFF2-40B4-BE49-F238E27FC236}">
                    <a16:creationId xmlns:a16="http://schemas.microsoft.com/office/drawing/2014/main" xmlns="" id="{E68B0CD2-8746-45EF-BA8C-56FFD7C66A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59475" y="3357563"/>
                <a:ext cx="88900" cy="866775"/>
              </a:xfrm>
              <a:custGeom>
                <a:avLst/>
                <a:gdLst>
                  <a:gd name="T0" fmla="*/ 56 w 56"/>
                  <a:gd name="T1" fmla="*/ 0 h 546"/>
                  <a:gd name="T2" fmla="*/ 0 w 56"/>
                  <a:gd name="T3" fmla="*/ 0 h 546"/>
                  <a:gd name="T4" fmla="*/ 0 w 56"/>
                  <a:gd name="T5" fmla="*/ 546 h 546"/>
                  <a:gd name="T6" fmla="*/ 56 w 56"/>
                  <a:gd name="T7" fmla="*/ 546 h 546"/>
                  <a:gd name="T8" fmla="*/ 56 w 56"/>
                  <a:gd name="T9" fmla="*/ 0 h 546"/>
                  <a:gd name="T10" fmla="*/ 56 w 56"/>
                  <a:gd name="T11" fmla="*/ 0 h 5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546">
                    <a:moveTo>
                      <a:pt x="56" y="0"/>
                    </a:moveTo>
                    <a:lnTo>
                      <a:pt x="0" y="0"/>
                    </a:lnTo>
                    <a:lnTo>
                      <a:pt x="0" y="546"/>
                    </a:lnTo>
                    <a:lnTo>
                      <a:pt x="56" y="546"/>
                    </a:lnTo>
                    <a:lnTo>
                      <a:pt x="56" y="0"/>
                    </a:lnTo>
                    <a:lnTo>
                      <a:pt x="56" y="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7" name="Freeform 19">
                <a:extLst>
                  <a:ext uri="{FF2B5EF4-FFF2-40B4-BE49-F238E27FC236}">
                    <a16:creationId xmlns:a16="http://schemas.microsoft.com/office/drawing/2014/main" xmlns="" id="{1F8B116B-73B0-4879-8849-CED4167292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32438" y="3306763"/>
                <a:ext cx="88900" cy="917575"/>
              </a:xfrm>
              <a:custGeom>
                <a:avLst/>
                <a:gdLst>
                  <a:gd name="T0" fmla="*/ 56 w 56"/>
                  <a:gd name="T1" fmla="*/ 0 h 578"/>
                  <a:gd name="T2" fmla="*/ 0 w 56"/>
                  <a:gd name="T3" fmla="*/ 0 h 578"/>
                  <a:gd name="T4" fmla="*/ 0 w 56"/>
                  <a:gd name="T5" fmla="*/ 578 h 578"/>
                  <a:gd name="T6" fmla="*/ 56 w 56"/>
                  <a:gd name="T7" fmla="*/ 578 h 578"/>
                  <a:gd name="T8" fmla="*/ 56 w 56"/>
                  <a:gd name="T9" fmla="*/ 0 h 578"/>
                  <a:gd name="T10" fmla="*/ 56 w 56"/>
                  <a:gd name="T11" fmla="*/ 0 h 5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578">
                    <a:moveTo>
                      <a:pt x="56" y="0"/>
                    </a:moveTo>
                    <a:lnTo>
                      <a:pt x="0" y="0"/>
                    </a:lnTo>
                    <a:lnTo>
                      <a:pt x="0" y="578"/>
                    </a:lnTo>
                    <a:lnTo>
                      <a:pt x="56" y="578"/>
                    </a:lnTo>
                    <a:lnTo>
                      <a:pt x="56" y="0"/>
                    </a:lnTo>
                    <a:lnTo>
                      <a:pt x="56" y="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8" name="Freeform 20">
                <a:extLst>
                  <a:ext uri="{FF2B5EF4-FFF2-40B4-BE49-F238E27FC236}">
                    <a16:creationId xmlns:a16="http://schemas.microsoft.com/office/drawing/2014/main" xmlns="" id="{1952983E-7CAC-4F6B-A6F6-6659B653E4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13338" y="3390900"/>
                <a:ext cx="90488" cy="833438"/>
              </a:xfrm>
              <a:custGeom>
                <a:avLst/>
                <a:gdLst>
                  <a:gd name="T0" fmla="*/ 57 w 57"/>
                  <a:gd name="T1" fmla="*/ 0 h 525"/>
                  <a:gd name="T2" fmla="*/ 0 w 57"/>
                  <a:gd name="T3" fmla="*/ 0 h 525"/>
                  <a:gd name="T4" fmla="*/ 0 w 57"/>
                  <a:gd name="T5" fmla="*/ 525 h 525"/>
                  <a:gd name="T6" fmla="*/ 57 w 57"/>
                  <a:gd name="T7" fmla="*/ 525 h 525"/>
                  <a:gd name="T8" fmla="*/ 57 w 57"/>
                  <a:gd name="T9" fmla="*/ 0 h 525"/>
                  <a:gd name="T10" fmla="*/ 57 w 57"/>
                  <a:gd name="T11" fmla="*/ 0 h 5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" h="525">
                    <a:moveTo>
                      <a:pt x="57" y="0"/>
                    </a:moveTo>
                    <a:lnTo>
                      <a:pt x="0" y="0"/>
                    </a:lnTo>
                    <a:lnTo>
                      <a:pt x="0" y="525"/>
                    </a:lnTo>
                    <a:lnTo>
                      <a:pt x="57" y="525"/>
                    </a:lnTo>
                    <a:lnTo>
                      <a:pt x="57" y="0"/>
                    </a:lnTo>
                    <a:lnTo>
                      <a:pt x="57" y="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9" name="Freeform 21">
                <a:extLst>
                  <a:ext uri="{FF2B5EF4-FFF2-40B4-BE49-F238E27FC236}">
                    <a16:creationId xmlns:a16="http://schemas.microsoft.com/office/drawing/2014/main" xmlns="" id="{F05DECB8-D95B-48D9-BE30-19475E83F2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31113" y="3421063"/>
                <a:ext cx="88900" cy="803275"/>
              </a:xfrm>
              <a:custGeom>
                <a:avLst/>
                <a:gdLst>
                  <a:gd name="T0" fmla="*/ 56 w 56"/>
                  <a:gd name="T1" fmla="*/ 0 h 506"/>
                  <a:gd name="T2" fmla="*/ 0 w 56"/>
                  <a:gd name="T3" fmla="*/ 0 h 506"/>
                  <a:gd name="T4" fmla="*/ 0 w 56"/>
                  <a:gd name="T5" fmla="*/ 506 h 506"/>
                  <a:gd name="T6" fmla="*/ 56 w 56"/>
                  <a:gd name="T7" fmla="*/ 506 h 506"/>
                  <a:gd name="T8" fmla="*/ 56 w 56"/>
                  <a:gd name="T9" fmla="*/ 0 h 506"/>
                  <a:gd name="T10" fmla="*/ 56 w 56"/>
                  <a:gd name="T11" fmla="*/ 0 h 5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506">
                    <a:moveTo>
                      <a:pt x="56" y="0"/>
                    </a:moveTo>
                    <a:lnTo>
                      <a:pt x="0" y="0"/>
                    </a:lnTo>
                    <a:lnTo>
                      <a:pt x="0" y="506"/>
                    </a:lnTo>
                    <a:lnTo>
                      <a:pt x="56" y="506"/>
                    </a:lnTo>
                    <a:lnTo>
                      <a:pt x="56" y="0"/>
                    </a:lnTo>
                    <a:lnTo>
                      <a:pt x="56" y="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0" name="Freeform 22">
                <a:extLst>
                  <a:ext uri="{FF2B5EF4-FFF2-40B4-BE49-F238E27FC236}">
                    <a16:creationId xmlns:a16="http://schemas.microsoft.com/office/drawing/2014/main" xmlns="" id="{28B6A7D1-0604-47D3-A053-32283391C5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05663" y="3273425"/>
                <a:ext cx="88900" cy="950913"/>
              </a:xfrm>
              <a:custGeom>
                <a:avLst/>
                <a:gdLst>
                  <a:gd name="T0" fmla="*/ 56 w 56"/>
                  <a:gd name="T1" fmla="*/ 0 h 599"/>
                  <a:gd name="T2" fmla="*/ 0 w 56"/>
                  <a:gd name="T3" fmla="*/ 0 h 599"/>
                  <a:gd name="T4" fmla="*/ 0 w 56"/>
                  <a:gd name="T5" fmla="*/ 599 h 599"/>
                  <a:gd name="T6" fmla="*/ 56 w 56"/>
                  <a:gd name="T7" fmla="*/ 599 h 599"/>
                  <a:gd name="T8" fmla="*/ 56 w 56"/>
                  <a:gd name="T9" fmla="*/ 0 h 599"/>
                  <a:gd name="T10" fmla="*/ 56 w 56"/>
                  <a:gd name="T11" fmla="*/ 0 h 5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599">
                    <a:moveTo>
                      <a:pt x="56" y="0"/>
                    </a:moveTo>
                    <a:lnTo>
                      <a:pt x="0" y="0"/>
                    </a:lnTo>
                    <a:lnTo>
                      <a:pt x="0" y="599"/>
                    </a:lnTo>
                    <a:lnTo>
                      <a:pt x="56" y="599"/>
                    </a:lnTo>
                    <a:lnTo>
                      <a:pt x="56" y="0"/>
                    </a:lnTo>
                    <a:lnTo>
                      <a:pt x="56" y="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1" name="Freeform 23">
                <a:extLst>
                  <a:ext uri="{FF2B5EF4-FFF2-40B4-BE49-F238E27FC236}">
                    <a16:creationId xmlns:a16="http://schemas.microsoft.com/office/drawing/2014/main" xmlns="" id="{B269D9AD-E704-40D6-AC14-7866A49994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86563" y="3336925"/>
                <a:ext cx="88900" cy="887413"/>
              </a:xfrm>
              <a:custGeom>
                <a:avLst/>
                <a:gdLst>
                  <a:gd name="T0" fmla="*/ 56 w 56"/>
                  <a:gd name="T1" fmla="*/ 0 h 559"/>
                  <a:gd name="T2" fmla="*/ 0 w 56"/>
                  <a:gd name="T3" fmla="*/ 0 h 559"/>
                  <a:gd name="T4" fmla="*/ 0 w 56"/>
                  <a:gd name="T5" fmla="*/ 559 h 559"/>
                  <a:gd name="T6" fmla="*/ 56 w 56"/>
                  <a:gd name="T7" fmla="*/ 559 h 559"/>
                  <a:gd name="T8" fmla="*/ 56 w 56"/>
                  <a:gd name="T9" fmla="*/ 0 h 559"/>
                  <a:gd name="T10" fmla="*/ 56 w 56"/>
                  <a:gd name="T11" fmla="*/ 0 h 5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559">
                    <a:moveTo>
                      <a:pt x="56" y="0"/>
                    </a:moveTo>
                    <a:lnTo>
                      <a:pt x="0" y="0"/>
                    </a:lnTo>
                    <a:lnTo>
                      <a:pt x="0" y="559"/>
                    </a:lnTo>
                    <a:lnTo>
                      <a:pt x="56" y="559"/>
                    </a:lnTo>
                    <a:lnTo>
                      <a:pt x="56" y="0"/>
                    </a:lnTo>
                    <a:lnTo>
                      <a:pt x="56" y="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2" name="Freeform 24">
                <a:extLst>
                  <a:ext uri="{FF2B5EF4-FFF2-40B4-BE49-F238E27FC236}">
                    <a16:creationId xmlns:a16="http://schemas.microsoft.com/office/drawing/2014/main" xmlns="" id="{522AB566-69FB-4C49-A535-FEE8B38738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1013" y="3336925"/>
                <a:ext cx="92075" cy="887413"/>
              </a:xfrm>
              <a:custGeom>
                <a:avLst/>
                <a:gdLst>
                  <a:gd name="T0" fmla="*/ 58 w 58"/>
                  <a:gd name="T1" fmla="*/ 0 h 559"/>
                  <a:gd name="T2" fmla="*/ 0 w 58"/>
                  <a:gd name="T3" fmla="*/ 0 h 559"/>
                  <a:gd name="T4" fmla="*/ 0 w 58"/>
                  <a:gd name="T5" fmla="*/ 559 h 559"/>
                  <a:gd name="T6" fmla="*/ 58 w 58"/>
                  <a:gd name="T7" fmla="*/ 559 h 559"/>
                  <a:gd name="T8" fmla="*/ 58 w 58"/>
                  <a:gd name="T9" fmla="*/ 0 h 559"/>
                  <a:gd name="T10" fmla="*/ 58 w 58"/>
                  <a:gd name="T11" fmla="*/ 0 h 5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8" h="559">
                    <a:moveTo>
                      <a:pt x="58" y="0"/>
                    </a:moveTo>
                    <a:lnTo>
                      <a:pt x="0" y="0"/>
                    </a:lnTo>
                    <a:lnTo>
                      <a:pt x="0" y="559"/>
                    </a:lnTo>
                    <a:lnTo>
                      <a:pt x="58" y="559"/>
                    </a:lnTo>
                    <a:lnTo>
                      <a:pt x="58" y="0"/>
                    </a:lnTo>
                    <a:lnTo>
                      <a:pt x="58" y="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3" name="Freeform 25">
                <a:extLst>
                  <a:ext uri="{FF2B5EF4-FFF2-40B4-BE49-F238E27FC236}">
                    <a16:creationId xmlns:a16="http://schemas.microsoft.com/office/drawing/2014/main" xmlns="" id="{9DFF5D30-D521-4F96-B2DE-2745FDCD5D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01913" y="3221038"/>
                <a:ext cx="88900" cy="1003300"/>
              </a:xfrm>
              <a:custGeom>
                <a:avLst/>
                <a:gdLst>
                  <a:gd name="T0" fmla="*/ 56 w 56"/>
                  <a:gd name="T1" fmla="*/ 0 h 632"/>
                  <a:gd name="T2" fmla="*/ 0 w 56"/>
                  <a:gd name="T3" fmla="*/ 0 h 632"/>
                  <a:gd name="T4" fmla="*/ 0 w 56"/>
                  <a:gd name="T5" fmla="*/ 632 h 632"/>
                  <a:gd name="T6" fmla="*/ 56 w 56"/>
                  <a:gd name="T7" fmla="*/ 632 h 632"/>
                  <a:gd name="T8" fmla="*/ 56 w 56"/>
                  <a:gd name="T9" fmla="*/ 0 h 632"/>
                  <a:gd name="T10" fmla="*/ 56 w 56"/>
                  <a:gd name="T11" fmla="*/ 0 h 6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632">
                    <a:moveTo>
                      <a:pt x="56" y="0"/>
                    </a:moveTo>
                    <a:lnTo>
                      <a:pt x="0" y="0"/>
                    </a:lnTo>
                    <a:lnTo>
                      <a:pt x="0" y="632"/>
                    </a:lnTo>
                    <a:lnTo>
                      <a:pt x="56" y="632"/>
                    </a:lnTo>
                    <a:lnTo>
                      <a:pt x="56" y="0"/>
                    </a:lnTo>
                    <a:lnTo>
                      <a:pt x="56" y="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4" name="Freeform 26">
                <a:extLst>
                  <a:ext uri="{FF2B5EF4-FFF2-40B4-BE49-F238E27FC236}">
                    <a16:creationId xmlns:a16="http://schemas.microsoft.com/office/drawing/2014/main" xmlns="" id="{83ECA234-3E2E-4B66-B4BF-572CA64902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6463" y="3073400"/>
                <a:ext cx="88900" cy="1150938"/>
              </a:xfrm>
              <a:custGeom>
                <a:avLst/>
                <a:gdLst>
                  <a:gd name="T0" fmla="*/ 56 w 56"/>
                  <a:gd name="T1" fmla="*/ 0 h 725"/>
                  <a:gd name="T2" fmla="*/ 0 w 56"/>
                  <a:gd name="T3" fmla="*/ 0 h 725"/>
                  <a:gd name="T4" fmla="*/ 0 w 56"/>
                  <a:gd name="T5" fmla="*/ 725 h 725"/>
                  <a:gd name="T6" fmla="*/ 56 w 56"/>
                  <a:gd name="T7" fmla="*/ 725 h 725"/>
                  <a:gd name="T8" fmla="*/ 56 w 56"/>
                  <a:gd name="T9" fmla="*/ 0 h 725"/>
                  <a:gd name="T10" fmla="*/ 56 w 56"/>
                  <a:gd name="T11" fmla="*/ 0 h 7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725">
                    <a:moveTo>
                      <a:pt x="56" y="0"/>
                    </a:moveTo>
                    <a:lnTo>
                      <a:pt x="0" y="0"/>
                    </a:lnTo>
                    <a:lnTo>
                      <a:pt x="0" y="725"/>
                    </a:lnTo>
                    <a:lnTo>
                      <a:pt x="56" y="725"/>
                    </a:lnTo>
                    <a:lnTo>
                      <a:pt x="56" y="0"/>
                    </a:lnTo>
                    <a:lnTo>
                      <a:pt x="56" y="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5" name="Freeform 27">
                <a:extLst>
                  <a:ext uri="{FF2B5EF4-FFF2-40B4-BE49-F238E27FC236}">
                    <a16:creationId xmlns:a16="http://schemas.microsoft.com/office/drawing/2014/main" xmlns="" id="{28B6E280-A774-4A6D-9DBF-B07829FB35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57363" y="3009900"/>
                <a:ext cx="88900" cy="1214438"/>
              </a:xfrm>
              <a:custGeom>
                <a:avLst/>
                <a:gdLst>
                  <a:gd name="T0" fmla="*/ 56 w 56"/>
                  <a:gd name="T1" fmla="*/ 765 h 765"/>
                  <a:gd name="T2" fmla="*/ 56 w 56"/>
                  <a:gd name="T3" fmla="*/ 0 h 765"/>
                  <a:gd name="T4" fmla="*/ 0 w 56"/>
                  <a:gd name="T5" fmla="*/ 0 h 765"/>
                  <a:gd name="T6" fmla="*/ 0 w 56"/>
                  <a:gd name="T7" fmla="*/ 765 h 765"/>
                  <a:gd name="T8" fmla="*/ 56 w 56"/>
                  <a:gd name="T9" fmla="*/ 765 h 765"/>
                  <a:gd name="T10" fmla="*/ 56 w 56"/>
                  <a:gd name="T11" fmla="*/ 765 h 7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765">
                    <a:moveTo>
                      <a:pt x="56" y="765"/>
                    </a:moveTo>
                    <a:lnTo>
                      <a:pt x="56" y="0"/>
                    </a:lnTo>
                    <a:lnTo>
                      <a:pt x="0" y="0"/>
                    </a:lnTo>
                    <a:lnTo>
                      <a:pt x="0" y="765"/>
                    </a:lnTo>
                    <a:lnTo>
                      <a:pt x="56" y="765"/>
                    </a:lnTo>
                    <a:lnTo>
                      <a:pt x="56" y="76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6" name="Freeform 28">
                <a:extLst>
                  <a:ext uri="{FF2B5EF4-FFF2-40B4-BE49-F238E27FC236}">
                    <a16:creationId xmlns:a16="http://schemas.microsoft.com/office/drawing/2014/main" xmlns="" id="{ABFE9368-C6F6-4ADD-B448-449B2D2E55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00588" y="3390900"/>
                <a:ext cx="88900" cy="833438"/>
              </a:xfrm>
              <a:custGeom>
                <a:avLst/>
                <a:gdLst>
                  <a:gd name="T0" fmla="*/ 56 w 56"/>
                  <a:gd name="T1" fmla="*/ 0 h 525"/>
                  <a:gd name="T2" fmla="*/ 0 w 56"/>
                  <a:gd name="T3" fmla="*/ 0 h 525"/>
                  <a:gd name="T4" fmla="*/ 0 w 56"/>
                  <a:gd name="T5" fmla="*/ 525 h 525"/>
                  <a:gd name="T6" fmla="*/ 56 w 56"/>
                  <a:gd name="T7" fmla="*/ 525 h 525"/>
                  <a:gd name="T8" fmla="*/ 56 w 56"/>
                  <a:gd name="T9" fmla="*/ 0 h 525"/>
                  <a:gd name="T10" fmla="*/ 56 w 56"/>
                  <a:gd name="T11" fmla="*/ 0 h 5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525">
                    <a:moveTo>
                      <a:pt x="56" y="0"/>
                    </a:moveTo>
                    <a:lnTo>
                      <a:pt x="0" y="0"/>
                    </a:lnTo>
                    <a:lnTo>
                      <a:pt x="0" y="525"/>
                    </a:lnTo>
                    <a:lnTo>
                      <a:pt x="56" y="525"/>
                    </a:lnTo>
                    <a:lnTo>
                      <a:pt x="56" y="0"/>
                    </a:lnTo>
                    <a:lnTo>
                      <a:pt x="56" y="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7" name="Freeform 29">
                <a:extLst>
                  <a:ext uri="{FF2B5EF4-FFF2-40B4-BE49-F238E27FC236}">
                    <a16:creationId xmlns:a16="http://schemas.microsoft.com/office/drawing/2014/main" xmlns="" id="{DD8A8507-D132-49CF-9FA9-3339442824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79900" y="3332163"/>
                <a:ext cx="92075" cy="892175"/>
              </a:xfrm>
              <a:custGeom>
                <a:avLst/>
                <a:gdLst>
                  <a:gd name="T0" fmla="*/ 58 w 58"/>
                  <a:gd name="T1" fmla="*/ 0 h 562"/>
                  <a:gd name="T2" fmla="*/ 0 w 58"/>
                  <a:gd name="T3" fmla="*/ 0 h 562"/>
                  <a:gd name="T4" fmla="*/ 0 w 58"/>
                  <a:gd name="T5" fmla="*/ 562 h 562"/>
                  <a:gd name="T6" fmla="*/ 58 w 58"/>
                  <a:gd name="T7" fmla="*/ 562 h 562"/>
                  <a:gd name="T8" fmla="*/ 58 w 58"/>
                  <a:gd name="T9" fmla="*/ 0 h 562"/>
                  <a:gd name="T10" fmla="*/ 58 w 58"/>
                  <a:gd name="T11" fmla="*/ 0 h 5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8" h="562">
                    <a:moveTo>
                      <a:pt x="58" y="0"/>
                    </a:moveTo>
                    <a:lnTo>
                      <a:pt x="0" y="0"/>
                    </a:lnTo>
                    <a:lnTo>
                      <a:pt x="0" y="562"/>
                    </a:lnTo>
                    <a:lnTo>
                      <a:pt x="58" y="562"/>
                    </a:lnTo>
                    <a:lnTo>
                      <a:pt x="58" y="0"/>
                    </a:lnTo>
                    <a:lnTo>
                      <a:pt x="58" y="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8" name="Freeform 30">
                <a:extLst>
                  <a:ext uri="{FF2B5EF4-FFF2-40B4-BE49-F238E27FC236}">
                    <a16:creationId xmlns:a16="http://schemas.microsoft.com/office/drawing/2014/main" xmlns="" id="{B696360F-A71D-4B87-A9CD-ACA39239CF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56038" y="3214688"/>
                <a:ext cx="88900" cy="1009650"/>
              </a:xfrm>
              <a:custGeom>
                <a:avLst/>
                <a:gdLst>
                  <a:gd name="T0" fmla="*/ 56 w 56"/>
                  <a:gd name="T1" fmla="*/ 0 h 636"/>
                  <a:gd name="T2" fmla="*/ 0 w 56"/>
                  <a:gd name="T3" fmla="*/ 0 h 636"/>
                  <a:gd name="T4" fmla="*/ 0 w 56"/>
                  <a:gd name="T5" fmla="*/ 636 h 636"/>
                  <a:gd name="T6" fmla="*/ 56 w 56"/>
                  <a:gd name="T7" fmla="*/ 636 h 636"/>
                  <a:gd name="T8" fmla="*/ 56 w 56"/>
                  <a:gd name="T9" fmla="*/ 0 h 636"/>
                  <a:gd name="T10" fmla="*/ 56 w 56"/>
                  <a:gd name="T11" fmla="*/ 0 h 6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636">
                    <a:moveTo>
                      <a:pt x="56" y="0"/>
                    </a:moveTo>
                    <a:lnTo>
                      <a:pt x="0" y="0"/>
                    </a:lnTo>
                    <a:lnTo>
                      <a:pt x="0" y="636"/>
                    </a:lnTo>
                    <a:lnTo>
                      <a:pt x="56" y="636"/>
                    </a:lnTo>
                    <a:lnTo>
                      <a:pt x="56" y="0"/>
                    </a:lnTo>
                    <a:lnTo>
                      <a:pt x="56" y="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9" name="Freeform 31">
                <a:extLst>
                  <a:ext uri="{FF2B5EF4-FFF2-40B4-BE49-F238E27FC236}">
                    <a16:creationId xmlns:a16="http://schemas.microsoft.com/office/drawing/2014/main" xmlns="" id="{4F82E543-B24A-4255-B9FC-1DFFABD40A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33763" y="3416300"/>
                <a:ext cx="92075" cy="808038"/>
              </a:xfrm>
              <a:custGeom>
                <a:avLst/>
                <a:gdLst>
                  <a:gd name="T0" fmla="*/ 58 w 58"/>
                  <a:gd name="T1" fmla="*/ 0 h 509"/>
                  <a:gd name="T2" fmla="*/ 0 w 58"/>
                  <a:gd name="T3" fmla="*/ 0 h 509"/>
                  <a:gd name="T4" fmla="*/ 0 w 58"/>
                  <a:gd name="T5" fmla="*/ 509 h 509"/>
                  <a:gd name="T6" fmla="*/ 58 w 58"/>
                  <a:gd name="T7" fmla="*/ 509 h 509"/>
                  <a:gd name="T8" fmla="*/ 58 w 58"/>
                  <a:gd name="T9" fmla="*/ 0 h 509"/>
                  <a:gd name="T10" fmla="*/ 58 w 58"/>
                  <a:gd name="T11" fmla="*/ 0 h 5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8" h="509">
                    <a:moveTo>
                      <a:pt x="58" y="0"/>
                    </a:moveTo>
                    <a:lnTo>
                      <a:pt x="0" y="0"/>
                    </a:lnTo>
                    <a:lnTo>
                      <a:pt x="0" y="509"/>
                    </a:lnTo>
                    <a:lnTo>
                      <a:pt x="58" y="509"/>
                    </a:lnTo>
                    <a:lnTo>
                      <a:pt x="58" y="0"/>
                    </a:lnTo>
                    <a:lnTo>
                      <a:pt x="58" y="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0" name="Freeform 32">
                <a:extLst>
                  <a:ext uri="{FF2B5EF4-FFF2-40B4-BE49-F238E27FC236}">
                    <a16:creationId xmlns:a16="http://schemas.microsoft.com/office/drawing/2014/main" xmlns="" id="{25282EF5-C9B8-4941-98E8-5D3B56C155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43025" y="1692275"/>
                <a:ext cx="90488" cy="2532063"/>
              </a:xfrm>
              <a:custGeom>
                <a:avLst/>
                <a:gdLst>
                  <a:gd name="T0" fmla="*/ 57 w 57"/>
                  <a:gd name="T1" fmla="*/ 0 h 1595"/>
                  <a:gd name="T2" fmla="*/ 0 w 57"/>
                  <a:gd name="T3" fmla="*/ 0 h 1595"/>
                  <a:gd name="T4" fmla="*/ 0 w 57"/>
                  <a:gd name="T5" fmla="*/ 1595 h 1595"/>
                  <a:gd name="T6" fmla="*/ 57 w 57"/>
                  <a:gd name="T7" fmla="*/ 1595 h 1595"/>
                  <a:gd name="T8" fmla="*/ 57 w 57"/>
                  <a:gd name="T9" fmla="*/ 0 h 1595"/>
                  <a:gd name="T10" fmla="*/ 57 w 57"/>
                  <a:gd name="T11" fmla="*/ 0 h 15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" h="1595">
                    <a:moveTo>
                      <a:pt x="57" y="0"/>
                    </a:moveTo>
                    <a:lnTo>
                      <a:pt x="0" y="0"/>
                    </a:lnTo>
                    <a:lnTo>
                      <a:pt x="0" y="1595"/>
                    </a:lnTo>
                    <a:lnTo>
                      <a:pt x="57" y="1595"/>
                    </a:lnTo>
                    <a:lnTo>
                      <a:pt x="57" y="0"/>
                    </a:lnTo>
                    <a:lnTo>
                      <a:pt x="57" y="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74" name="Rectangle 57">
              <a:extLst>
                <a:ext uri="{FF2B5EF4-FFF2-40B4-BE49-F238E27FC236}">
                  <a16:creationId xmlns:a16="http://schemas.microsoft.com/office/drawing/2014/main" xmlns="" id="{B599FC7D-7FBC-42F8-BAA5-7631BE5C4E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1752" y="4336592"/>
              <a:ext cx="296556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sz="1100" b="1" dirty="0" err="1">
                  <a:solidFill>
                    <a:srgbClr val="000066"/>
                  </a:solidFill>
                  <a:latin typeface="+mj-lt"/>
                </a:rPr>
                <a:t>Dia</a:t>
              </a:r>
              <a:r>
                <a:rPr lang="en-GB" sz="1100" b="1" dirty="0">
                  <a:solidFill>
                    <a:srgbClr val="000066"/>
                  </a:solidFill>
                  <a:latin typeface="+mj-lt"/>
                </a:rPr>
                <a:t> 1</a:t>
              </a:r>
              <a:endParaRPr lang="en-GB" sz="1100" dirty="0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75" name="Rectangle 57">
              <a:extLst>
                <a:ext uri="{FF2B5EF4-FFF2-40B4-BE49-F238E27FC236}">
                  <a16:creationId xmlns:a16="http://schemas.microsoft.com/office/drawing/2014/main" xmlns="" id="{00B87BC8-3AF8-4E0C-993B-795BCBC9F7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8955" y="4336592"/>
              <a:ext cx="160301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sz="1100" b="1" dirty="0">
                  <a:solidFill>
                    <a:srgbClr val="000066"/>
                  </a:solidFill>
                  <a:latin typeface="+mj-lt"/>
                </a:rPr>
                <a:t>D4</a:t>
              </a:r>
              <a:endParaRPr lang="en-GB" sz="1100" dirty="0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76" name="Rectangle 57">
              <a:extLst>
                <a:ext uri="{FF2B5EF4-FFF2-40B4-BE49-F238E27FC236}">
                  <a16:creationId xmlns:a16="http://schemas.microsoft.com/office/drawing/2014/main" xmlns="" id="{129E3679-C9C0-45F8-8AF8-C7C02A7D07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973" y="4336592"/>
              <a:ext cx="139462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sz="1100" b="1" dirty="0">
                  <a:solidFill>
                    <a:srgbClr val="000066"/>
                  </a:solidFill>
                  <a:latin typeface="+mj-lt"/>
                </a:rPr>
                <a:t>S8</a:t>
              </a:r>
              <a:endParaRPr lang="en-GB" sz="1100" dirty="0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77" name="Rectangle 57">
              <a:extLst>
                <a:ext uri="{FF2B5EF4-FFF2-40B4-BE49-F238E27FC236}">
                  <a16:creationId xmlns:a16="http://schemas.microsoft.com/office/drawing/2014/main" xmlns="" id="{42F8B790-74F7-4E0A-AD8C-139D3B8F66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08505" y="4336592"/>
              <a:ext cx="211597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sz="1100" b="1" dirty="0">
                  <a:solidFill>
                    <a:srgbClr val="000066"/>
                  </a:solidFill>
                  <a:latin typeface="+mj-lt"/>
                </a:rPr>
                <a:t>S12</a:t>
              </a:r>
              <a:endParaRPr lang="en-GB" sz="1100" dirty="0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78" name="Rectangle 57">
              <a:extLst>
                <a:ext uri="{FF2B5EF4-FFF2-40B4-BE49-F238E27FC236}">
                  <a16:creationId xmlns:a16="http://schemas.microsoft.com/office/drawing/2014/main" xmlns="" id="{50FF77C0-06C4-42B0-9A79-94E28DB7BA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96104" y="4336592"/>
              <a:ext cx="211597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sz="1100" b="1" dirty="0">
                  <a:solidFill>
                    <a:srgbClr val="000066"/>
                  </a:solidFill>
                  <a:latin typeface="+mj-lt"/>
                </a:rPr>
                <a:t>S16</a:t>
              </a:r>
              <a:endParaRPr lang="en-GB" sz="1100" dirty="0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79" name="Rectangle 57">
              <a:extLst>
                <a:ext uri="{FF2B5EF4-FFF2-40B4-BE49-F238E27FC236}">
                  <a16:creationId xmlns:a16="http://schemas.microsoft.com/office/drawing/2014/main" xmlns="" id="{13754C25-9D0C-4161-A8D4-BB7A2CD2B0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5626" y="4336592"/>
              <a:ext cx="387750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GB" sz="1100" b="1" dirty="0">
                  <a:solidFill>
                    <a:srgbClr val="000066"/>
                  </a:solidFill>
                  <a:latin typeface="+mj-lt"/>
                </a:rPr>
                <a:t>S20</a:t>
              </a:r>
              <a:endParaRPr lang="en-GB" sz="1100" dirty="0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80" name="Rectangle 57">
              <a:extLst>
                <a:ext uri="{FF2B5EF4-FFF2-40B4-BE49-F238E27FC236}">
                  <a16:creationId xmlns:a16="http://schemas.microsoft.com/office/drawing/2014/main" xmlns="" id="{E5687980-C65C-451E-A488-6C089C3FA9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3225" y="4336592"/>
              <a:ext cx="387750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GB" sz="1100" b="1" dirty="0">
                  <a:solidFill>
                    <a:srgbClr val="000066"/>
                  </a:solidFill>
                  <a:latin typeface="+mj-lt"/>
                </a:rPr>
                <a:t>S24</a:t>
              </a:r>
              <a:endParaRPr lang="en-GB" sz="1100" dirty="0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81" name="Rectangle 57">
              <a:extLst>
                <a:ext uri="{FF2B5EF4-FFF2-40B4-BE49-F238E27FC236}">
                  <a16:creationId xmlns:a16="http://schemas.microsoft.com/office/drawing/2014/main" xmlns="" id="{3780A0EA-711B-4C7B-B754-662C9282D7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0824" y="4336592"/>
              <a:ext cx="387750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GB" sz="1100" b="1" dirty="0">
                  <a:solidFill>
                    <a:srgbClr val="000066"/>
                  </a:solidFill>
                  <a:latin typeface="+mj-lt"/>
                </a:rPr>
                <a:t>S28</a:t>
              </a:r>
              <a:endParaRPr lang="en-GB" sz="1100" dirty="0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82" name="Rectangle 57">
              <a:extLst>
                <a:ext uri="{FF2B5EF4-FFF2-40B4-BE49-F238E27FC236}">
                  <a16:creationId xmlns:a16="http://schemas.microsoft.com/office/drawing/2014/main" xmlns="" id="{BF5B4A39-B72E-408C-B561-A27CCF88C8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8423" y="4336592"/>
              <a:ext cx="387750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GB" sz="1100" b="1" dirty="0">
                  <a:solidFill>
                    <a:srgbClr val="000066"/>
                  </a:solidFill>
                  <a:latin typeface="+mj-lt"/>
                </a:rPr>
                <a:t>S32</a:t>
              </a:r>
              <a:endParaRPr lang="en-GB" sz="1100" dirty="0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83" name="Rectangle 57">
              <a:extLst>
                <a:ext uri="{FF2B5EF4-FFF2-40B4-BE49-F238E27FC236}">
                  <a16:creationId xmlns:a16="http://schemas.microsoft.com/office/drawing/2014/main" xmlns="" id="{12540B1D-CE74-4D86-819A-5AC935CD4F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46022" y="4336592"/>
              <a:ext cx="387750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GB" sz="1100" b="1" dirty="0">
                  <a:solidFill>
                    <a:srgbClr val="000066"/>
                  </a:solidFill>
                  <a:latin typeface="+mj-lt"/>
                </a:rPr>
                <a:t>S36</a:t>
              </a:r>
              <a:endParaRPr lang="en-GB" sz="1100" dirty="0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84" name="Rectangle 57">
              <a:extLst>
                <a:ext uri="{FF2B5EF4-FFF2-40B4-BE49-F238E27FC236}">
                  <a16:creationId xmlns:a16="http://schemas.microsoft.com/office/drawing/2014/main" xmlns="" id="{575637DA-B9E3-444B-BCC0-28BDF61B0E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33621" y="4336592"/>
              <a:ext cx="387750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GB" sz="1100" b="1" dirty="0">
                  <a:solidFill>
                    <a:srgbClr val="000066"/>
                  </a:solidFill>
                  <a:latin typeface="+mj-lt"/>
                </a:rPr>
                <a:t>S40</a:t>
              </a:r>
              <a:endParaRPr lang="en-GB" sz="1100" dirty="0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85" name="Rectangle 57">
              <a:extLst>
                <a:ext uri="{FF2B5EF4-FFF2-40B4-BE49-F238E27FC236}">
                  <a16:creationId xmlns:a16="http://schemas.microsoft.com/office/drawing/2014/main" xmlns="" id="{80A5191A-5672-408A-AE53-6246619B00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21220" y="4336592"/>
              <a:ext cx="387750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GB" sz="1100" b="1" dirty="0">
                  <a:solidFill>
                    <a:srgbClr val="000066"/>
                  </a:solidFill>
                  <a:latin typeface="+mj-lt"/>
                </a:rPr>
                <a:t>S44</a:t>
              </a:r>
              <a:endParaRPr lang="en-GB" sz="1100" dirty="0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86" name="Rectangle 57">
              <a:extLst>
                <a:ext uri="{FF2B5EF4-FFF2-40B4-BE49-F238E27FC236}">
                  <a16:creationId xmlns:a16="http://schemas.microsoft.com/office/drawing/2014/main" xmlns="" id="{65B3E2F5-598D-4937-9429-9D5E31EE07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08819" y="4336592"/>
              <a:ext cx="387750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GB" sz="1100" b="1" dirty="0">
                  <a:solidFill>
                    <a:srgbClr val="000066"/>
                  </a:solidFill>
                  <a:latin typeface="+mj-lt"/>
                </a:rPr>
                <a:t>S48</a:t>
              </a:r>
              <a:endParaRPr lang="en-GB" sz="1100" dirty="0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87" name="Rectangle 57">
              <a:extLst>
                <a:ext uri="{FF2B5EF4-FFF2-40B4-BE49-F238E27FC236}">
                  <a16:creationId xmlns:a16="http://schemas.microsoft.com/office/drawing/2014/main" xmlns="" id="{72260917-9C3B-4398-B4E3-79332ACA55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96418" y="4336592"/>
              <a:ext cx="387750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GB" sz="1100" b="1" dirty="0">
                  <a:solidFill>
                    <a:srgbClr val="000066"/>
                  </a:solidFill>
                  <a:latin typeface="+mj-lt"/>
                </a:rPr>
                <a:t>S64</a:t>
              </a:r>
              <a:endParaRPr lang="en-GB" sz="1100" dirty="0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88" name="Rectangle 57">
              <a:extLst>
                <a:ext uri="{FF2B5EF4-FFF2-40B4-BE49-F238E27FC236}">
                  <a16:creationId xmlns:a16="http://schemas.microsoft.com/office/drawing/2014/main" xmlns="" id="{FE619814-7395-4361-B7B9-EF93E4E9B8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4017" y="4336592"/>
              <a:ext cx="387750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GB" sz="1100" b="1" dirty="0">
                  <a:solidFill>
                    <a:srgbClr val="000066"/>
                  </a:solidFill>
                  <a:latin typeface="+mj-lt"/>
                </a:rPr>
                <a:t>S72</a:t>
              </a:r>
              <a:endParaRPr lang="en-GB" sz="1100" dirty="0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89" name="Rectangle 57">
              <a:extLst>
                <a:ext uri="{FF2B5EF4-FFF2-40B4-BE49-F238E27FC236}">
                  <a16:creationId xmlns:a16="http://schemas.microsoft.com/office/drawing/2014/main" xmlns="" id="{511E4DBA-32DC-4A43-96AE-B3FE8FC085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71611" y="4336592"/>
              <a:ext cx="387750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GB" sz="1100" b="1" dirty="0">
                  <a:solidFill>
                    <a:srgbClr val="000066"/>
                  </a:solidFill>
                  <a:latin typeface="+mj-lt"/>
                </a:rPr>
                <a:t>S96</a:t>
              </a:r>
              <a:endParaRPr lang="en-GB" sz="1100" dirty="0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90" name="ZoneTexte 89">
              <a:extLst>
                <a:ext uri="{FF2B5EF4-FFF2-40B4-BE49-F238E27FC236}">
                  <a16:creationId xmlns:a16="http://schemas.microsoft.com/office/drawing/2014/main" xmlns="" id="{BDFD93A2-BF7F-4E34-9C42-BA64C9BCFF81}"/>
                </a:ext>
              </a:extLst>
            </p:cNvPr>
            <p:cNvSpPr txBox="1"/>
            <p:nvPr/>
          </p:nvSpPr>
          <p:spPr>
            <a:xfrm>
              <a:off x="1087477" y="2020320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84</a:t>
              </a:r>
            </a:p>
          </p:txBody>
        </p:sp>
        <p:sp>
          <p:nvSpPr>
            <p:cNvPr id="91" name="ZoneTexte 90">
              <a:extLst>
                <a:ext uri="{FF2B5EF4-FFF2-40B4-BE49-F238E27FC236}">
                  <a16:creationId xmlns:a16="http://schemas.microsoft.com/office/drawing/2014/main" xmlns="" id="{146BD521-BA8B-456E-94E4-7C732BFDA667}"/>
                </a:ext>
              </a:extLst>
            </p:cNvPr>
            <p:cNvSpPr txBox="1"/>
            <p:nvPr/>
          </p:nvSpPr>
          <p:spPr>
            <a:xfrm>
              <a:off x="1242690" y="1902968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88</a:t>
              </a:r>
            </a:p>
          </p:txBody>
        </p:sp>
        <p:sp>
          <p:nvSpPr>
            <p:cNvPr id="92" name="ZoneTexte 91">
              <a:extLst>
                <a:ext uri="{FF2B5EF4-FFF2-40B4-BE49-F238E27FC236}">
                  <a16:creationId xmlns:a16="http://schemas.microsoft.com/office/drawing/2014/main" xmlns="" id="{1A34DBB7-1D4D-4428-9922-4CDE0B8C0F75}"/>
                </a:ext>
              </a:extLst>
            </p:cNvPr>
            <p:cNvSpPr txBox="1"/>
            <p:nvPr/>
          </p:nvSpPr>
          <p:spPr>
            <a:xfrm>
              <a:off x="1550928" y="3097984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38</a:t>
              </a:r>
            </a:p>
          </p:txBody>
        </p:sp>
        <p:sp>
          <p:nvSpPr>
            <p:cNvPr id="93" name="ZoneTexte 92">
              <a:extLst>
                <a:ext uri="{FF2B5EF4-FFF2-40B4-BE49-F238E27FC236}">
                  <a16:creationId xmlns:a16="http://schemas.microsoft.com/office/drawing/2014/main" xmlns="" id="{4A6B6ED1-394C-4E15-947E-94407ED3F388}"/>
                </a:ext>
              </a:extLst>
            </p:cNvPr>
            <p:cNvSpPr txBox="1"/>
            <p:nvPr/>
          </p:nvSpPr>
          <p:spPr>
            <a:xfrm>
              <a:off x="1732014" y="2980864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42</a:t>
              </a:r>
            </a:p>
          </p:txBody>
        </p:sp>
        <p:sp>
          <p:nvSpPr>
            <p:cNvPr id="94" name="ZoneTexte 93">
              <a:extLst>
                <a:ext uri="{FF2B5EF4-FFF2-40B4-BE49-F238E27FC236}">
                  <a16:creationId xmlns:a16="http://schemas.microsoft.com/office/drawing/2014/main" xmlns="" id="{02829EA7-0C65-4126-ACBE-A4C10C1EFF93}"/>
                </a:ext>
              </a:extLst>
            </p:cNvPr>
            <p:cNvSpPr txBox="1"/>
            <p:nvPr/>
          </p:nvSpPr>
          <p:spPr>
            <a:xfrm>
              <a:off x="2064056" y="2928812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46</a:t>
              </a:r>
            </a:p>
          </p:txBody>
        </p:sp>
        <p:sp>
          <p:nvSpPr>
            <p:cNvPr id="95" name="ZoneTexte 94">
              <a:extLst>
                <a:ext uri="{FF2B5EF4-FFF2-40B4-BE49-F238E27FC236}">
                  <a16:creationId xmlns:a16="http://schemas.microsoft.com/office/drawing/2014/main" xmlns="" id="{8F7523AD-C214-4F9B-A17C-5A4E5ADE4015}"/>
                </a:ext>
              </a:extLst>
            </p:cNvPr>
            <p:cNvSpPr txBox="1"/>
            <p:nvPr/>
          </p:nvSpPr>
          <p:spPr>
            <a:xfrm>
              <a:off x="2222601" y="3055883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40</a:t>
              </a:r>
            </a:p>
          </p:txBody>
        </p:sp>
        <p:sp>
          <p:nvSpPr>
            <p:cNvPr id="96" name="ZoneTexte 95">
              <a:extLst>
                <a:ext uri="{FF2B5EF4-FFF2-40B4-BE49-F238E27FC236}">
                  <a16:creationId xmlns:a16="http://schemas.microsoft.com/office/drawing/2014/main" xmlns="" id="{7DA94D2B-0CA9-45BF-A9E6-8B44CCC6B483}"/>
                </a:ext>
              </a:extLst>
            </p:cNvPr>
            <p:cNvSpPr txBox="1"/>
            <p:nvPr/>
          </p:nvSpPr>
          <p:spPr>
            <a:xfrm>
              <a:off x="2702073" y="3194165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35</a:t>
              </a:r>
            </a:p>
          </p:txBody>
        </p:sp>
        <p:sp>
          <p:nvSpPr>
            <p:cNvPr id="97" name="ZoneTexte 96">
              <a:extLst>
                <a:ext uri="{FF2B5EF4-FFF2-40B4-BE49-F238E27FC236}">
                  <a16:creationId xmlns:a16="http://schemas.microsoft.com/office/drawing/2014/main" xmlns="" id="{C1B43297-3E52-42E5-A58A-4E5840D3C540}"/>
                </a:ext>
              </a:extLst>
            </p:cNvPr>
            <p:cNvSpPr txBox="1"/>
            <p:nvPr/>
          </p:nvSpPr>
          <p:spPr>
            <a:xfrm>
              <a:off x="3045292" y="2917383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46</a:t>
              </a:r>
            </a:p>
          </p:txBody>
        </p:sp>
        <p:sp>
          <p:nvSpPr>
            <p:cNvPr id="98" name="ZoneTexte 97">
              <a:extLst>
                <a:ext uri="{FF2B5EF4-FFF2-40B4-BE49-F238E27FC236}">
                  <a16:creationId xmlns:a16="http://schemas.microsoft.com/office/drawing/2014/main" xmlns="" id="{F720AB23-406E-4DB6-B154-49D069BA9C11}"/>
                </a:ext>
              </a:extLst>
            </p:cNvPr>
            <p:cNvSpPr txBox="1"/>
            <p:nvPr/>
          </p:nvSpPr>
          <p:spPr>
            <a:xfrm>
              <a:off x="3215202" y="3246754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31</a:t>
              </a:r>
            </a:p>
          </p:txBody>
        </p:sp>
        <p:sp>
          <p:nvSpPr>
            <p:cNvPr id="99" name="ZoneTexte 98">
              <a:extLst>
                <a:ext uri="{FF2B5EF4-FFF2-40B4-BE49-F238E27FC236}">
                  <a16:creationId xmlns:a16="http://schemas.microsoft.com/office/drawing/2014/main" xmlns="" id="{E900B8F0-1140-405B-98B3-23885CE33AA9}"/>
                </a:ext>
              </a:extLst>
            </p:cNvPr>
            <p:cNvSpPr txBox="1"/>
            <p:nvPr/>
          </p:nvSpPr>
          <p:spPr>
            <a:xfrm>
              <a:off x="3673578" y="3332664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28</a:t>
              </a:r>
            </a:p>
          </p:txBody>
        </p:sp>
        <p:sp>
          <p:nvSpPr>
            <p:cNvPr id="100" name="ZoneTexte 99">
              <a:extLst>
                <a:ext uri="{FF2B5EF4-FFF2-40B4-BE49-F238E27FC236}">
                  <a16:creationId xmlns:a16="http://schemas.microsoft.com/office/drawing/2014/main" xmlns="" id="{158E7383-1561-4F06-9395-3B817F9BDB81}"/>
                </a:ext>
              </a:extLst>
            </p:cNvPr>
            <p:cNvSpPr txBox="1"/>
            <p:nvPr/>
          </p:nvSpPr>
          <p:spPr>
            <a:xfrm>
              <a:off x="4024927" y="2661319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57</a:t>
              </a:r>
            </a:p>
          </p:txBody>
        </p:sp>
        <p:sp>
          <p:nvSpPr>
            <p:cNvPr id="101" name="ZoneTexte 100">
              <a:extLst>
                <a:ext uri="{FF2B5EF4-FFF2-40B4-BE49-F238E27FC236}">
                  <a16:creationId xmlns:a16="http://schemas.microsoft.com/office/drawing/2014/main" xmlns="" id="{1F99B56A-0927-4B72-8651-D07C78D223B2}"/>
                </a:ext>
              </a:extLst>
            </p:cNvPr>
            <p:cNvSpPr txBox="1"/>
            <p:nvPr/>
          </p:nvSpPr>
          <p:spPr>
            <a:xfrm>
              <a:off x="4205688" y="3170618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35</a:t>
              </a:r>
            </a:p>
          </p:txBody>
        </p:sp>
        <p:sp>
          <p:nvSpPr>
            <p:cNvPr id="102" name="ZoneTexte 101">
              <a:extLst>
                <a:ext uri="{FF2B5EF4-FFF2-40B4-BE49-F238E27FC236}">
                  <a16:creationId xmlns:a16="http://schemas.microsoft.com/office/drawing/2014/main" xmlns="" id="{872DD029-2E27-4460-9CEA-4BFF75D7FD95}"/>
                </a:ext>
              </a:extLst>
            </p:cNvPr>
            <p:cNvSpPr txBox="1"/>
            <p:nvPr/>
          </p:nvSpPr>
          <p:spPr>
            <a:xfrm>
              <a:off x="4632090" y="3256334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31</a:t>
              </a:r>
            </a:p>
          </p:txBody>
        </p:sp>
        <p:sp>
          <p:nvSpPr>
            <p:cNvPr id="103" name="ZoneTexte 102">
              <a:extLst>
                <a:ext uri="{FF2B5EF4-FFF2-40B4-BE49-F238E27FC236}">
                  <a16:creationId xmlns:a16="http://schemas.microsoft.com/office/drawing/2014/main" xmlns="" id="{FD54812D-A607-447E-972D-68C9A80E352F}"/>
                </a:ext>
              </a:extLst>
            </p:cNvPr>
            <p:cNvSpPr txBox="1"/>
            <p:nvPr/>
          </p:nvSpPr>
          <p:spPr>
            <a:xfrm>
              <a:off x="5003326" y="3104478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38</a:t>
              </a:r>
            </a:p>
          </p:txBody>
        </p:sp>
        <p:sp>
          <p:nvSpPr>
            <p:cNvPr id="104" name="ZoneTexte 103">
              <a:extLst>
                <a:ext uri="{FF2B5EF4-FFF2-40B4-BE49-F238E27FC236}">
                  <a16:creationId xmlns:a16="http://schemas.microsoft.com/office/drawing/2014/main" xmlns="" id="{065D40AC-FC89-43BF-A802-BA71B74A71AF}"/>
                </a:ext>
              </a:extLst>
            </p:cNvPr>
            <p:cNvSpPr txBox="1"/>
            <p:nvPr/>
          </p:nvSpPr>
          <p:spPr>
            <a:xfrm>
              <a:off x="5151978" y="3330406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29</a:t>
              </a:r>
            </a:p>
          </p:txBody>
        </p:sp>
        <p:sp>
          <p:nvSpPr>
            <p:cNvPr id="105" name="ZoneTexte 104">
              <a:extLst>
                <a:ext uri="{FF2B5EF4-FFF2-40B4-BE49-F238E27FC236}">
                  <a16:creationId xmlns:a16="http://schemas.microsoft.com/office/drawing/2014/main" xmlns="" id="{F83A1592-D3B6-43D8-8F41-8DD41C15823B}"/>
                </a:ext>
              </a:extLst>
            </p:cNvPr>
            <p:cNvSpPr txBox="1"/>
            <p:nvPr/>
          </p:nvSpPr>
          <p:spPr>
            <a:xfrm>
              <a:off x="5620734" y="3319929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29</a:t>
              </a:r>
            </a:p>
          </p:txBody>
        </p:sp>
        <p:sp>
          <p:nvSpPr>
            <p:cNvPr id="106" name="ZoneTexte 105">
              <a:extLst>
                <a:ext uri="{FF2B5EF4-FFF2-40B4-BE49-F238E27FC236}">
                  <a16:creationId xmlns:a16="http://schemas.microsoft.com/office/drawing/2014/main" xmlns="" id="{C1C396D4-1882-41DF-AF92-E98F0FF1C517}"/>
                </a:ext>
              </a:extLst>
            </p:cNvPr>
            <p:cNvSpPr txBox="1"/>
            <p:nvPr/>
          </p:nvSpPr>
          <p:spPr>
            <a:xfrm>
              <a:off x="5973816" y="2827479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50</a:t>
              </a:r>
            </a:p>
          </p:txBody>
        </p:sp>
        <p:sp>
          <p:nvSpPr>
            <p:cNvPr id="107" name="ZoneTexte 106">
              <a:extLst>
                <a:ext uri="{FF2B5EF4-FFF2-40B4-BE49-F238E27FC236}">
                  <a16:creationId xmlns:a16="http://schemas.microsoft.com/office/drawing/2014/main" xmlns="" id="{B7370BC5-B11E-4B6D-A1B5-213F22872296}"/>
                </a:ext>
              </a:extLst>
            </p:cNvPr>
            <p:cNvSpPr txBox="1"/>
            <p:nvPr/>
          </p:nvSpPr>
          <p:spPr>
            <a:xfrm>
              <a:off x="6156536" y="3232330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32</a:t>
              </a:r>
            </a:p>
          </p:txBody>
        </p:sp>
        <p:sp>
          <p:nvSpPr>
            <p:cNvPr id="108" name="ZoneTexte 107">
              <a:extLst>
                <a:ext uri="{FF2B5EF4-FFF2-40B4-BE49-F238E27FC236}">
                  <a16:creationId xmlns:a16="http://schemas.microsoft.com/office/drawing/2014/main" xmlns="" id="{FD2EBA85-5F35-4F6A-88F7-C4BDDE8520ED}"/>
                </a:ext>
              </a:extLst>
            </p:cNvPr>
            <p:cNvSpPr txBox="1"/>
            <p:nvPr/>
          </p:nvSpPr>
          <p:spPr>
            <a:xfrm>
              <a:off x="6623687" y="3305884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30</a:t>
              </a:r>
            </a:p>
          </p:txBody>
        </p:sp>
        <p:sp>
          <p:nvSpPr>
            <p:cNvPr id="109" name="ZoneTexte 108">
              <a:extLst>
                <a:ext uri="{FF2B5EF4-FFF2-40B4-BE49-F238E27FC236}">
                  <a16:creationId xmlns:a16="http://schemas.microsoft.com/office/drawing/2014/main" xmlns="" id="{80885DE1-96DE-49C5-9216-0934B87FE6A5}"/>
                </a:ext>
              </a:extLst>
            </p:cNvPr>
            <p:cNvSpPr txBox="1"/>
            <p:nvPr/>
          </p:nvSpPr>
          <p:spPr>
            <a:xfrm>
              <a:off x="6949222" y="3146294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37</a:t>
              </a:r>
            </a:p>
          </p:txBody>
        </p:sp>
        <p:sp>
          <p:nvSpPr>
            <p:cNvPr id="110" name="ZoneTexte 109">
              <a:extLst>
                <a:ext uri="{FF2B5EF4-FFF2-40B4-BE49-F238E27FC236}">
                  <a16:creationId xmlns:a16="http://schemas.microsoft.com/office/drawing/2014/main" xmlns="" id="{9C012009-F027-48FE-B760-6704733973FC}"/>
                </a:ext>
              </a:extLst>
            </p:cNvPr>
            <p:cNvSpPr txBox="1"/>
            <p:nvPr/>
          </p:nvSpPr>
          <p:spPr>
            <a:xfrm>
              <a:off x="7106687" y="3315127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30</a:t>
              </a:r>
            </a:p>
          </p:txBody>
        </p:sp>
        <p:sp>
          <p:nvSpPr>
            <p:cNvPr id="111" name="ZoneTexte 110">
              <a:extLst>
                <a:ext uri="{FF2B5EF4-FFF2-40B4-BE49-F238E27FC236}">
                  <a16:creationId xmlns:a16="http://schemas.microsoft.com/office/drawing/2014/main" xmlns="" id="{898A8971-F275-4365-9186-E9E6BCE311D6}"/>
                </a:ext>
              </a:extLst>
            </p:cNvPr>
            <p:cNvSpPr txBox="1"/>
            <p:nvPr/>
          </p:nvSpPr>
          <p:spPr>
            <a:xfrm>
              <a:off x="7416529" y="2953711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45</a:t>
              </a:r>
            </a:p>
          </p:txBody>
        </p:sp>
        <p:sp>
          <p:nvSpPr>
            <p:cNvPr id="112" name="ZoneTexte 111">
              <a:extLst>
                <a:ext uri="{FF2B5EF4-FFF2-40B4-BE49-F238E27FC236}">
                  <a16:creationId xmlns:a16="http://schemas.microsoft.com/office/drawing/2014/main" xmlns="" id="{6E487DE2-5576-4F0C-B570-FD15E04A01DB}"/>
                </a:ext>
              </a:extLst>
            </p:cNvPr>
            <p:cNvSpPr txBox="1"/>
            <p:nvPr/>
          </p:nvSpPr>
          <p:spPr>
            <a:xfrm>
              <a:off x="7585984" y="3240945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31</a:t>
              </a:r>
            </a:p>
          </p:txBody>
        </p:sp>
        <p:sp>
          <p:nvSpPr>
            <p:cNvPr id="113" name="ZoneTexte 112">
              <a:extLst>
                <a:ext uri="{FF2B5EF4-FFF2-40B4-BE49-F238E27FC236}">
                  <a16:creationId xmlns:a16="http://schemas.microsoft.com/office/drawing/2014/main" xmlns="" id="{40C116FA-EBA4-4C0A-8E27-37C9FE030709}"/>
                </a:ext>
              </a:extLst>
            </p:cNvPr>
            <p:cNvSpPr txBox="1"/>
            <p:nvPr/>
          </p:nvSpPr>
          <p:spPr>
            <a:xfrm>
              <a:off x="7916948" y="3315127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29</a:t>
              </a:r>
            </a:p>
          </p:txBody>
        </p:sp>
        <p:sp>
          <p:nvSpPr>
            <p:cNvPr id="114" name="ZoneTexte 113">
              <a:extLst>
                <a:ext uri="{FF2B5EF4-FFF2-40B4-BE49-F238E27FC236}">
                  <a16:creationId xmlns:a16="http://schemas.microsoft.com/office/drawing/2014/main" xmlns="" id="{1E75B46B-008D-446B-A405-2A806158199F}"/>
                </a:ext>
              </a:extLst>
            </p:cNvPr>
            <p:cNvSpPr txBox="1"/>
            <p:nvPr/>
          </p:nvSpPr>
          <p:spPr>
            <a:xfrm>
              <a:off x="8066400" y="3189391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33</a:t>
              </a:r>
            </a:p>
          </p:txBody>
        </p:sp>
        <p:sp>
          <p:nvSpPr>
            <p:cNvPr id="115" name="ZoneTexte 114">
              <a:extLst>
                <a:ext uri="{FF2B5EF4-FFF2-40B4-BE49-F238E27FC236}">
                  <a16:creationId xmlns:a16="http://schemas.microsoft.com/office/drawing/2014/main" xmlns="" id="{06FCFA3E-14CE-4E6D-B423-D7B263146813}"/>
                </a:ext>
              </a:extLst>
            </p:cNvPr>
            <p:cNvSpPr txBox="1"/>
            <p:nvPr/>
          </p:nvSpPr>
          <p:spPr>
            <a:xfrm>
              <a:off x="8417043" y="3253201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31</a:t>
              </a:r>
            </a:p>
          </p:txBody>
        </p:sp>
        <p:sp>
          <p:nvSpPr>
            <p:cNvPr id="116" name="ZoneTexte 115">
              <a:extLst>
                <a:ext uri="{FF2B5EF4-FFF2-40B4-BE49-F238E27FC236}">
                  <a16:creationId xmlns:a16="http://schemas.microsoft.com/office/drawing/2014/main" xmlns="" id="{79EF29DA-443D-45DE-8120-180A0D49678B}"/>
                </a:ext>
              </a:extLst>
            </p:cNvPr>
            <p:cNvSpPr txBox="1"/>
            <p:nvPr/>
          </p:nvSpPr>
          <p:spPr>
            <a:xfrm>
              <a:off x="8576483" y="3306352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28</a:t>
              </a:r>
            </a:p>
          </p:txBody>
        </p:sp>
        <p:sp>
          <p:nvSpPr>
            <p:cNvPr id="117" name="ZoneTexte 116">
              <a:extLst>
                <a:ext uri="{FF2B5EF4-FFF2-40B4-BE49-F238E27FC236}">
                  <a16:creationId xmlns:a16="http://schemas.microsoft.com/office/drawing/2014/main" xmlns="" id="{18BB0BCB-E982-4A02-A79F-95EB1D64BB35}"/>
                </a:ext>
              </a:extLst>
            </p:cNvPr>
            <p:cNvSpPr txBox="1"/>
            <p:nvPr/>
          </p:nvSpPr>
          <p:spPr>
            <a:xfrm>
              <a:off x="811529" y="4104200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b="1" dirty="0">
                  <a:solidFill>
                    <a:srgbClr val="002060"/>
                  </a:solidFill>
                  <a:latin typeface="+mj-lt"/>
                </a:rPr>
                <a:t>0</a:t>
              </a:r>
            </a:p>
          </p:txBody>
        </p:sp>
        <p:sp>
          <p:nvSpPr>
            <p:cNvPr id="118" name="ZoneTexte 117">
              <a:extLst>
                <a:ext uri="{FF2B5EF4-FFF2-40B4-BE49-F238E27FC236}">
                  <a16:creationId xmlns:a16="http://schemas.microsoft.com/office/drawing/2014/main" xmlns="" id="{F371C52F-ED34-4807-8E20-1A2B88E0658F}"/>
                </a:ext>
              </a:extLst>
            </p:cNvPr>
            <p:cNvSpPr txBox="1"/>
            <p:nvPr/>
          </p:nvSpPr>
          <p:spPr>
            <a:xfrm>
              <a:off x="732982" y="3632025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b="1" dirty="0">
                  <a:solidFill>
                    <a:srgbClr val="002060"/>
                  </a:solidFill>
                  <a:latin typeface="+mj-lt"/>
                </a:rPr>
                <a:t>20</a:t>
              </a:r>
            </a:p>
          </p:txBody>
        </p:sp>
        <p:sp>
          <p:nvSpPr>
            <p:cNvPr id="119" name="ZoneTexte 118">
              <a:extLst>
                <a:ext uri="{FF2B5EF4-FFF2-40B4-BE49-F238E27FC236}">
                  <a16:creationId xmlns:a16="http://schemas.microsoft.com/office/drawing/2014/main" xmlns="" id="{C642C2C0-7972-4D44-8C3D-B8F8B17DE5C7}"/>
                </a:ext>
              </a:extLst>
            </p:cNvPr>
            <p:cNvSpPr txBox="1"/>
            <p:nvPr/>
          </p:nvSpPr>
          <p:spPr>
            <a:xfrm>
              <a:off x="732982" y="3159849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b="1" dirty="0">
                  <a:solidFill>
                    <a:srgbClr val="002060"/>
                  </a:solidFill>
                  <a:latin typeface="+mj-lt"/>
                </a:rPr>
                <a:t>40</a:t>
              </a:r>
            </a:p>
          </p:txBody>
        </p:sp>
        <p:sp>
          <p:nvSpPr>
            <p:cNvPr id="120" name="ZoneTexte 119">
              <a:extLst>
                <a:ext uri="{FF2B5EF4-FFF2-40B4-BE49-F238E27FC236}">
                  <a16:creationId xmlns:a16="http://schemas.microsoft.com/office/drawing/2014/main" xmlns="" id="{BE3B7171-56DF-4B83-A0DF-38912BE0FAE0}"/>
                </a:ext>
              </a:extLst>
            </p:cNvPr>
            <p:cNvSpPr txBox="1"/>
            <p:nvPr/>
          </p:nvSpPr>
          <p:spPr>
            <a:xfrm>
              <a:off x="732982" y="2687673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b="1" dirty="0">
                  <a:solidFill>
                    <a:srgbClr val="002060"/>
                  </a:solidFill>
                  <a:latin typeface="+mj-lt"/>
                </a:rPr>
                <a:t>60</a:t>
              </a:r>
            </a:p>
          </p:txBody>
        </p:sp>
        <p:sp>
          <p:nvSpPr>
            <p:cNvPr id="121" name="ZoneTexte 120">
              <a:extLst>
                <a:ext uri="{FF2B5EF4-FFF2-40B4-BE49-F238E27FC236}">
                  <a16:creationId xmlns:a16="http://schemas.microsoft.com/office/drawing/2014/main" xmlns="" id="{A9CEE842-C76C-427C-ADFD-A869419C068A}"/>
                </a:ext>
              </a:extLst>
            </p:cNvPr>
            <p:cNvSpPr txBox="1"/>
            <p:nvPr/>
          </p:nvSpPr>
          <p:spPr>
            <a:xfrm>
              <a:off x="732982" y="2215497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b="1" dirty="0">
                  <a:solidFill>
                    <a:srgbClr val="002060"/>
                  </a:solidFill>
                  <a:latin typeface="+mj-lt"/>
                </a:rPr>
                <a:t>80</a:t>
              </a:r>
            </a:p>
          </p:txBody>
        </p:sp>
        <p:sp>
          <p:nvSpPr>
            <p:cNvPr id="122" name="ZoneTexte 121">
              <a:extLst>
                <a:ext uri="{FF2B5EF4-FFF2-40B4-BE49-F238E27FC236}">
                  <a16:creationId xmlns:a16="http://schemas.microsoft.com/office/drawing/2014/main" xmlns="" id="{258160C5-63B4-4694-83CA-26B50F6FA359}"/>
                </a:ext>
              </a:extLst>
            </p:cNvPr>
            <p:cNvSpPr txBox="1"/>
            <p:nvPr/>
          </p:nvSpPr>
          <p:spPr>
            <a:xfrm>
              <a:off x="654434" y="1743321"/>
              <a:ext cx="42030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b="1" dirty="0">
                  <a:solidFill>
                    <a:srgbClr val="002060"/>
                  </a:solidFill>
                  <a:latin typeface="+mj-lt"/>
                </a:rPr>
                <a:t>100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469926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162"/>
          <p:cNvSpPr>
            <a:spLocks noChangeArrowheads="1"/>
          </p:cNvSpPr>
          <p:nvPr/>
        </p:nvSpPr>
        <p:spPr bwMode="auto">
          <a:xfrm>
            <a:off x="-2" y="6605389"/>
            <a:ext cx="755651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LATTE-2</a:t>
            </a: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420918" y="1151863"/>
            <a:ext cx="82894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s-ES" sz="2400" b="1">
                <a:solidFill>
                  <a:srgbClr val="CC3300"/>
                </a:solidFill>
                <a:latin typeface="Calibri" pitchFamily="34" charset="0"/>
              </a:rPr>
              <a:t>Farmacocinética (media  </a:t>
            </a:r>
            <a:r>
              <a:rPr lang="es-ES" sz="2400" b="1" u="sng">
                <a:solidFill>
                  <a:srgbClr val="CC3300"/>
                </a:solidFill>
                <a:latin typeface="Calibri" pitchFamily="34" charset="0"/>
              </a:rPr>
              <a:t>+</a:t>
            </a:r>
            <a:r>
              <a:rPr lang="es-ES" sz="2400" b="1">
                <a:solidFill>
                  <a:srgbClr val="CC3300"/>
                </a:solidFill>
                <a:latin typeface="Calibri" pitchFamily="34" charset="0"/>
              </a:rPr>
              <a:t> DS concentración en plasma (</a:t>
            </a:r>
            <a:r>
              <a:rPr lang="es-ES" sz="2400" b="1">
                <a:solidFill>
                  <a:srgbClr val="CC3300"/>
                </a:solidFill>
                <a:latin typeface="Symbol" charset="2"/>
                <a:cs typeface="Symbol" charset="2"/>
              </a:rPr>
              <a:t>m</a:t>
            </a:r>
            <a:r>
              <a:rPr lang="es-ES" sz="2400" b="1">
                <a:solidFill>
                  <a:srgbClr val="CC3300"/>
                </a:solidFill>
                <a:latin typeface="Calibri" pitchFamily="34" charset="0"/>
              </a:rPr>
              <a:t>g/mL)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109" y="6219789"/>
            <a:ext cx="727866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rgbClr val="000066"/>
                </a:solidFill>
                <a:cs typeface="Arial" charset="0"/>
              </a:rPr>
              <a:t>Cτ</a:t>
            </a:r>
            <a:r>
              <a:rPr lang="en-US" sz="1200" dirty="0">
                <a:solidFill>
                  <a:srgbClr val="000066"/>
                </a:solidFill>
                <a:cs typeface="Arial" charset="0"/>
              </a:rPr>
              <a:t>: </a:t>
            </a:r>
            <a:r>
              <a:rPr lang="es-ES" sz="1200" dirty="0">
                <a:solidFill>
                  <a:srgbClr val="000066"/>
                </a:solidFill>
                <a:cs typeface="Arial" charset="0"/>
              </a:rPr>
              <a:t>Concentración valle </a:t>
            </a:r>
            <a:r>
              <a:rPr lang="en-US" sz="1200" dirty="0">
                <a:solidFill>
                  <a:srgbClr val="000066"/>
                </a:solidFill>
                <a:cs typeface="Arial" charset="0"/>
              </a:rPr>
              <a:t>; PA-IC</a:t>
            </a:r>
            <a:r>
              <a:rPr lang="en-US" sz="1200" baseline="-25000" dirty="0">
                <a:solidFill>
                  <a:srgbClr val="000066"/>
                </a:solidFill>
                <a:cs typeface="Arial" charset="0"/>
              </a:rPr>
              <a:t>90</a:t>
            </a:r>
            <a:r>
              <a:rPr lang="en-US" sz="1200" dirty="0">
                <a:solidFill>
                  <a:srgbClr val="000066"/>
                </a:solidFill>
                <a:cs typeface="Arial" charset="0"/>
              </a:rPr>
              <a:t>,: </a:t>
            </a:r>
            <a:r>
              <a:rPr lang="fr-FR" sz="1200" dirty="0" err="1">
                <a:solidFill>
                  <a:srgbClr val="000066"/>
                </a:solidFill>
              </a:rPr>
              <a:t>veces</a:t>
            </a:r>
            <a:r>
              <a:rPr lang="fr-FR" sz="1200" dirty="0">
                <a:solidFill>
                  <a:srgbClr val="000066"/>
                </a:solidFill>
              </a:rPr>
              <a:t> sobre la IC</a:t>
            </a:r>
            <a:r>
              <a:rPr lang="fr-FR" sz="1200" baseline="-25000" dirty="0">
                <a:solidFill>
                  <a:srgbClr val="000066"/>
                </a:solidFill>
              </a:rPr>
              <a:t>90  </a:t>
            </a:r>
            <a:r>
              <a:rPr lang="es-ES" sz="1200" dirty="0">
                <a:solidFill>
                  <a:srgbClr val="000066"/>
                </a:solidFill>
              </a:rPr>
              <a:t>ajustada por proteínas</a:t>
            </a:r>
            <a:endParaRPr lang="en-US" sz="1200" dirty="0">
              <a:solidFill>
                <a:srgbClr val="000066"/>
              </a:solidFill>
              <a:cs typeface="Arial" charset="0"/>
            </a:endParaRPr>
          </a:p>
        </p:txBody>
      </p:sp>
      <p:graphicFrame>
        <p:nvGraphicFramePr>
          <p:cNvPr id="23" name="Group 77">
            <a:extLst>
              <a:ext uri="{FF2B5EF4-FFF2-40B4-BE49-F238E27FC236}">
                <a16:creationId xmlns:a16="http://schemas.microsoft.com/office/drawing/2014/main" xmlns="" id="{EFA6C102-5E33-444F-A932-F4D48C3A3E9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2706545"/>
              </p:ext>
            </p:extLst>
          </p:nvPr>
        </p:nvGraphicFramePr>
        <p:xfrm>
          <a:off x="101840" y="5113324"/>
          <a:ext cx="4752527" cy="1039189"/>
        </p:xfrm>
        <a:graphic>
          <a:graphicData uri="http://schemas.openxmlformats.org/drawingml/2006/table">
            <a:tbl>
              <a:tblPr/>
              <a:tblGrid>
                <a:gridCol w="15898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0001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7572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8694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9543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Media (IC95%)</a:t>
                      </a:r>
                      <a:b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C</a:t>
                      </a:r>
                      <a:r>
                        <a:rPr lang="en-US" sz="1200" b="1" dirty="0" err="1">
                          <a:solidFill>
                            <a:srgbClr val="000066"/>
                          </a:solidFill>
                          <a:cs typeface="Arial" charset="0"/>
                        </a:rPr>
                        <a:t>τ</a:t>
                      </a: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 a S48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Q8S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Q4S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Oral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3582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2.58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(2.4 - 2.8)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1.46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(1.3 - 1.6)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4.47 </a:t>
                      </a:r>
                      <a:b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(3.9 - 5.2)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3582">
                <a:tc>
                  <a:txBody>
                    <a:bodyPr/>
                    <a:lstStyle/>
                    <a:p>
                      <a:r>
                        <a:rPr lang="es-ES" sz="12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Veces</a:t>
                      </a:r>
                      <a:r>
                        <a:rPr lang="fr-FR" sz="1200" b="1" dirty="0">
                          <a:solidFill>
                            <a:srgbClr val="000066"/>
                          </a:solidFill>
                          <a:latin typeface="+mn-lt"/>
                        </a:rPr>
                        <a:t> sobre la IC</a:t>
                      </a:r>
                      <a:r>
                        <a:rPr lang="fr-FR" sz="1200" b="1" baseline="-25000" dirty="0">
                          <a:solidFill>
                            <a:srgbClr val="000066"/>
                          </a:solidFill>
                          <a:latin typeface="+mn-lt"/>
                        </a:rPr>
                        <a:t>90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16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19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27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24" name="Group 77">
            <a:extLst>
              <a:ext uri="{FF2B5EF4-FFF2-40B4-BE49-F238E27FC236}">
                <a16:creationId xmlns:a16="http://schemas.microsoft.com/office/drawing/2014/main" xmlns="" id="{62B1339D-BA79-4E23-B860-F9DEA80682D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1676427"/>
              </p:ext>
            </p:extLst>
          </p:nvPr>
        </p:nvGraphicFramePr>
        <p:xfrm>
          <a:off x="5019618" y="5113324"/>
          <a:ext cx="3968864" cy="1051980"/>
        </p:xfrm>
        <a:graphic>
          <a:graphicData uri="http://schemas.openxmlformats.org/drawingml/2006/table">
            <a:tbl>
              <a:tblPr/>
              <a:tblGrid>
                <a:gridCol w="164061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761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14512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Media (IC95% )</a:t>
                      </a:r>
                      <a:b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</a:t>
                      </a:r>
                      <a:r>
                        <a:rPr lang="en-US" sz="1200" b="1" dirty="0" err="1">
                          <a:solidFill>
                            <a:srgbClr val="000066"/>
                          </a:solidFill>
                          <a:cs typeface="Arial" charset="0"/>
                        </a:rPr>
                        <a:t>τ</a:t>
                      </a: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 a S48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Q8S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Q4S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8767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94.64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(86.6 - 103.4)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64.48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(</a:t>
                      </a:r>
                      <a:r>
                        <a:rPr lang="fr-FR" sz="1200" b="0" i="0" baseline="0" dirty="0">
                          <a:solidFill>
                            <a:srgbClr val="000066"/>
                          </a:solidFill>
                        </a:rPr>
                        <a:t>60.0 - 69.3</a:t>
                      </a: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)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4227">
                <a:tc>
                  <a:txBody>
                    <a:bodyPr/>
                    <a:lstStyle/>
                    <a:p>
                      <a:r>
                        <a:rPr lang="es-ES" sz="12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Veces</a:t>
                      </a:r>
                      <a:r>
                        <a:rPr lang="fr-FR" sz="1200" b="1" dirty="0">
                          <a:solidFill>
                            <a:srgbClr val="000066"/>
                          </a:solidFill>
                          <a:latin typeface="+mn-lt"/>
                        </a:rPr>
                        <a:t> sobre la IC</a:t>
                      </a:r>
                      <a:r>
                        <a:rPr lang="fr-FR" sz="1200" b="1" baseline="-25000" dirty="0">
                          <a:solidFill>
                            <a:srgbClr val="000066"/>
                          </a:solidFill>
                          <a:latin typeface="+mn-lt"/>
                        </a:rPr>
                        <a:t>90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8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5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pSp>
        <p:nvGrpSpPr>
          <p:cNvPr id="2" name="Groupe 1">
            <a:extLst>
              <a:ext uri="{FF2B5EF4-FFF2-40B4-BE49-F238E27FC236}">
                <a16:creationId xmlns:a16="http://schemas.microsoft.com/office/drawing/2014/main" xmlns="" id="{4A50BD07-0F0A-45ED-A057-967FDDE0929B}"/>
              </a:ext>
            </a:extLst>
          </p:cNvPr>
          <p:cNvGrpSpPr/>
          <p:nvPr/>
        </p:nvGrpSpPr>
        <p:grpSpPr>
          <a:xfrm>
            <a:off x="234711" y="1554067"/>
            <a:ext cx="4123870" cy="3394795"/>
            <a:chOff x="234711" y="1554067"/>
            <a:chExt cx="4123870" cy="3394795"/>
          </a:xfrm>
        </p:grpSpPr>
        <p:sp>
          <p:nvSpPr>
            <p:cNvPr id="16" name="Rectangle 57">
              <a:extLst>
                <a:ext uri="{FF2B5EF4-FFF2-40B4-BE49-F238E27FC236}">
                  <a16:creationId xmlns:a16="http://schemas.microsoft.com/office/drawing/2014/main" xmlns="" id="{D7B55BE2-B6F6-4CD8-ABDB-60CC82B1AD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7664" y="2047480"/>
              <a:ext cx="29976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400" b="1" dirty="0">
                  <a:solidFill>
                    <a:srgbClr val="333399"/>
                  </a:solidFill>
                  <a:latin typeface="+mj-lt"/>
                </a:rPr>
                <a:t>Q4S</a:t>
              </a:r>
              <a:endParaRPr lang="en-GB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7" name="Rectangle 60">
              <a:extLst>
                <a:ext uri="{FF2B5EF4-FFF2-40B4-BE49-F238E27FC236}">
                  <a16:creationId xmlns:a16="http://schemas.microsoft.com/office/drawing/2014/main" xmlns="" id="{404F8A03-BAE8-4614-AC54-01343ADA9F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7664" y="2240416"/>
              <a:ext cx="396000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en-GB" sz="1400" b="1" dirty="0">
                  <a:solidFill>
                    <a:srgbClr val="333399"/>
                  </a:solidFill>
                  <a:latin typeface="+mj-lt"/>
                </a:rPr>
                <a:t>Q8S</a:t>
              </a:r>
              <a:endParaRPr lang="en-GB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5" name="Freeform 5">
              <a:extLst>
                <a:ext uri="{FF2B5EF4-FFF2-40B4-BE49-F238E27FC236}">
                  <a16:creationId xmlns:a16="http://schemas.microsoft.com/office/drawing/2014/main" xmlns="" id="{5929B250-BD74-4F45-86D9-C14FE57E614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49275" y="1644650"/>
              <a:ext cx="3690938" cy="2955925"/>
            </a:xfrm>
            <a:custGeom>
              <a:avLst/>
              <a:gdLst>
                <a:gd name="T0" fmla="*/ 2325 w 2325"/>
                <a:gd name="T1" fmla="*/ 1810 h 1862"/>
                <a:gd name="T2" fmla="*/ 47 w 2325"/>
                <a:gd name="T3" fmla="*/ 1810 h 1862"/>
                <a:gd name="T4" fmla="*/ 47 w 2325"/>
                <a:gd name="T5" fmla="*/ 0 h 1862"/>
                <a:gd name="T6" fmla="*/ 0 w 2325"/>
                <a:gd name="T7" fmla="*/ 15 h 1862"/>
                <a:gd name="T8" fmla="*/ 47 w 2325"/>
                <a:gd name="T9" fmla="*/ 15 h 1862"/>
                <a:gd name="T10" fmla="*/ 0 w 2325"/>
                <a:gd name="T11" fmla="*/ 613 h 1862"/>
                <a:gd name="T12" fmla="*/ 47 w 2325"/>
                <a:gd name="T13" fmla="*/ 613 h 1862"/>
                <a:gd name="T14" fmla="*/ 0 w 2325"/>
                <a:gd name="T15" fmla="*/ 1216 h 1862"/>
                <a:gd name="T16" fmla="*/ 47 w 2325"/>
                <a:gd name="T17" fmla="*/ 1216 h 1862"/>
                <a:gd name="T18" fmla="*/ 0 w 2325"/>
                <a:gd name="T19" fmla="*/ 1810 h 1862"/>
                <a:gd name="T20" fmla="*/ 47 w 2325"/>
                <a:gd name="T21" fmla="*/ 1810 h 1862"/>
                <a:gd name="T22" fmla="*/ 2300 w 2325"/>
                <a:gd name="T23" fmla="*/ 1862 h 1862"/>
                <a:gd name="T24" fmla="*/ 2300 w 2325"/>
                <a:gd name="T25" fmla="*/ 1810 h 1862"/>
                <a:gd name="T26" fmla="*/ 2113 w 2325"/>
                <a:gd name="T27" fmla="*/ 1862 h 1862"/>
                <a:gd name="T28" fmla="*/ 2113 w 2325"/>
                <a:gd name="T29" fmla="*/ 1810 h 1862"/>
                <a:gd name="T30" fmla="*/ 1926 w 2325"/>
                <a:gd name="T31" fmla="*/ 1862 h 1862"/>
                <a:gd name="T32" fmla="*/ 1926 w 2325"/>
                <a:gd name="T33" fmla="*/ 1810 h 1862"/>
                <a:gd name="T34" fmla="*/ 1742 w 2325"/>
                <a:gd name="T35" fmla="*/ 1862 h 1862"/>
                <a:gd name="T36" fmla="*/ 1742 w 2325"/>
                <a:gd name="T37" fmla="*/ 1810 h 1862"/>
                <a:gd name="T38" fmla="*/ 1555 w 2325"/>
                <a:gd name="T39" fmla="*/ 1862 h 1862"/>
                <a:gd name="T40" fmla="*/ 1555 w 2325"/>
                <a:gd name="T41" fmla="*/ 1810 h 1862"/>
                <a:gd name="T42" fmla="*/ 1368 w 2325"/>
                <a:gd name="T43" fmla="*/ 1862 h 1862"/>
                <a:gd name="T44" fmla="*/ 1368 w 2325"/>
                <a:gd name="T45" fmla="*/ 1810 h 1862"/>
                <a:gd name="T46" fmla="*/ 1183 w 2325"/>
                <a:gd name="T47" fmla="*/ 1862 h 1862"/>
                <a:gd name="T48" fmla="*/ 1183 w 2325"/>
                <a:gd name="T49" fmla="*/ 1810 h 1862"/>
                <a:gd name="T50" fmla="*/ 996 w 2325"/>
                <a:gd name="T51" fmla="*/ 1862 h 1862"/>
                <a:gd name="T52" fmla="*/ 996 w 2325"/>
                <a:gd name="T53" fmla="*/ 1810 h 1862"/>
                <a:gd name="T54" fmla="*/ 811 w 2325"/>
                <a:gd name="T55" fmla="*/ 1862 h 1862"/>
                <a:gd name="T56" fmla="*/ 811 w 2325"/>
                <a:gd name="T57" fmla="*/ 1810 h 1862"/>
                <a:gd name="T58" fmla="*/ 624 w 2325"/>
                <a:gd name="T59" fmla="*/ 1862 h 1862"/>
                <a:gd name="T60" fmla="*/ 624 w 2325"/>
                <a:gd name="T61" fmla="*/ 1810 h 1862"/>
                <a:gd name="T62" fmla="*/ 440 w 2325"/>
                <a:gd name="T63" fmla="*/ 1862 h 1862"/>
                <a:gd name="T64" fmla="*/ 440 w 2325"/>
                <a:gd name="T65" fmla="*/ 1810 h 1862"/>
                <a:gd name="T66" fmla="*/ 253 w 2325"/>
                <a:gd name="T67" fmla="*/ 1862 h 1862"/>
                <a:gd name="T68" fmla="*/ 253 w 2325"/>
                <a:gd name="T69" fmla="*/ 1810 h 1862"/>
                <a:gd name="T70" fmla="*/ 68 w 2325"/>
                <a:gd name="T71" fmla="*/ 1862 h 1862"/>
                <a:gd name="T72" fmla="*/ 68 w 2325"/>
                <a:gd name="T73" fmla="*/ 1810 h 1862"/>
                <a:gd name="T74" fmla="*/ 113 w 2325"/>
                <a:gd name="T75" fmla="*/ 1862 h 1862"/>
                <a:gd name="T76" fmla="*/ 113 w 2325"/>
                <a:gd name="T77" fmla="*/ 1810 h 1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325" h="1862">
                  <a:moveTo>
                    <a:pt x="2325" y="1810"/>
                  </a:moveTo>
                  <a:lnTo>
                    <a:pt x="47" y="1810"/>
                  </a:lnTo>
                  <a:lnTo>
                    <a:pt x="47" y="0"/>
                  </a:lnTo>
                  <a:moveTo>
                    <a:pt x="0" y="15"/>
                  </a:moveTo>
                  <a:lnTo>
                    <a:pt x="47" y="15"/>
                  </a:lnTo>
                  <a:moveTo>
                    <a:pt x="0" y="613"/>
                  </a:moveTo>
                  <a:lnTo>
                    <a:pt x="47" y="613"/>
                  </a:lnTo>
                  <a:moveTo>
                    <a:pt x="0" y="1216"/>
                  </a:moveTo>
                  <a:lnTo>
                    <a:pt x="47" y="1216"/>
                  </a:lnTo>
                  <a:moveTo>
                    <a:pt x="0" y="1810"/>
                  </a:moveTo>
                  <a:lnTo>
                    <a:pt x="47" y="1810"/>
                  </a:lnTo>
                  <a:moveTo>
                    <a:pt x="2300" y="1862"/>
                  </a:moveTo>
                  <a:lnTo>
                    <a:pt x="2300" y="1810"/>
                  </a:lnTo>
                  <a:moveTo>
                    <a:pt x="2113" y="1862"/>
                  </a:moveTo>
                  <a:lnTo>
                    <a:pt x="2113" y="1810"/>
                  </a:lnTo>
                  <a:moveTo>
                    <a:pt x="1926" y="1862"/>
                  </a:moveTo>
                  <a:lnTo>
                    <a:pt x="1926" y="1810"/>
                  </a:lnTo>
                  <a:moveTo>
                    <a:pt x="1742" y="1862"/>
                  </a:moveTo>
                  <a:lnTo>
                    <a:pt x="1742" y="1810"/>
                  </a:lnTo>
                  <a:moveTo>
                    <a:pt x="1555" y="1862"/>
                  </a:moveTo>
                  <a:lnTo>
                    <a:pt x="1555" y="1810"/>
                  </a:lnTo>
                  <a:moveTo>
                    <a:pt x="1368" y="1862"/>
                  </a:moveTo>
                  <a:lnTo>
                    <a:pt x="1368" y="1810"/>
                  </a:lnTo>
                  <a:moveTo>
                    <a:pt x="1183" y="1862"/>
                  </a:moveTo>
                  <a:lnTo>
                    <a:pt x="1183" y="1810"/>
                  </a:lnTo>
                  <a:moveTo>
                    <a:pt x="996" y="1862"/>
                  </a:moveTo>
                  <a:lnTo>
                    <a:pt x="996" y="1810"/>
                  </a:lnTo>
                  <a:moveTo>
                    <a:pt x="811" y="1862"/>
                  </a:moveTo>
                  <a:lnTo>
                    <a:pt x="811" y="1810"/>
                  </a:lnTo>
                  <a:moveTo>
                    <a:pt x="624" y="1862"/>
                  </a:moveTo>
                  <a:lnTo>
                    <a:pt x="624" y="1810"/>
                  </a:lnTo>
                  <a:moveTo>
                    <a:pt x="440" y="1862"/>
                  </a:moveTo>
                  <a:lnTo>
                    <a:pt x="440" y="1810"/>
                  </a:lnTo>
                  <a:moveTo>
                    <a:pt x="253" y="1862"/>
                  </a:moveTo>
                  <a:lnTo>
                    <a:pt x="253" y="1810"/>
                  </a:lnTo>
                  <a:moveTo>
                    <a:pt x="68" y="1862"/>
                  </a:moveTo>
                  <a:lnTo>
                    <a:pt x="68" y="1810"/>
                  </a:lnTo>
                  <a:moveTo>
                    <a:pt x="113" y="1862"/>
                  </a:moveTo>
                  <a:lnTo>
                    <a:pt x="113" y="1810"/>
                  </a:lnTo>
                </a:path>
              </a:pathLst>
            </a:custGeom>
            <a:noFill/>
            <a:ln w="12700" cap="rnd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" name="Freeform 7">
              <a:extLst>
                <a:ext uri="{FF2B5EF4-FFF2-40B4-BE49-F238E27FC236}">
                  <a16:creationId xmlns:a16="http://schemas.microsoft.com/office/drawing/2014/main" xmlns="" id="{0ECDA8A0-BB54-4C2D-8141-F7CE6DFF71BB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8485" y="2284960"/>
              <a:ext cx="140775" cy="144000"/>
            </a:xfrm>
            <a:custGeom>
              <a:avLst/>
              <a:gdLst>
                <a:gd name="T0" fmla="*/ 32 w 32"/>
                <a:gd name="T1" fmla="*/ 16 h 31"/>
                <a:gd name="T2" fmla="*/ 27 w 32"/>
                <a:gd name="T3" fmla="*/ 4 h 31"/>
                <a:gd name="T4" fmla="*/ 16 w 32"/>
                <a:gd name="T5" fmla="*/ 0 h 31"/>
                <a:gd name="T6" fmla="*/ 5 w 32"/>
                <a:gd name="T7" fmla="*/ 4 h 31"/>
                <a:gd name="T8" fmla="*/ 0 w 32"/>
                <a:gd name="T9" fmla="*/ 16 h 31"/>
                <a:gd name="T10" fmla="*/ 5 w 32"/>
                <a:gd name="T11" fmla="*/ 27 h 31"/>
                <a:gd name="T12" fmla="*/ 16 w 32"/>
                <a:gd name="T13" fmla="*/ 31 h 31"/>
                <a:gd name="T14" fmla="*/ 27 w 32"/>
                <a:gd name="T15" fmla="*/ 27 h 31"/>
                <a:gd name="T16" fmla="*/ 32 w 32"/>
                <a:gd name="T17" fmla="*/ 16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" h="31">
                  <a:moveTo>
                    <a:pt x="32" y="16"/>
                  </a:moveTo>
                  <a:cubicBezTo>
                    <a:pt x="32" y="11"/>
                    <a:pt x="30" y="7"/>
                    <a:pt x="27" y="4"/>
                  </a:cubicBezTo>
                  <a:cubicBezTo>
                    <a:pt x="24" y="1"/>
                    <a:pt x="20" y="0"/>
                    <a:pt x="16" y="0"/>
                  </a:cubicBezTo>
                  <a:cubicBezTo>
                    <a:pt x="11" y="0"/>
                    <a:pt x="8" y="1"/>
                    <a:pt x="5" y="4"/>
                  </a:cubicBezTo>
                  <a:cubicBezTo>
                    <a:pt x="2" y="7"/>
                    <a:pt x="0" y="11"/>
                    <a:pt x="0" y="16"/>
                  </a:cubicBezTo>
                  <a:cubicBezTo>
                    <a:pt x="0" y="20"/>
                    <a:pt x="2" y="24"/>
                    <a:pt x="5" y="27"/>
                  </a:cubicBezTo>
                  <a:cubicBezTo>
                    <a:pt x="8" y="30"/>
                    <a:pt x="11" y="31"/>
                    <a:pt x="16" y="31"/>
                  </a:cubicBezTo>
                  <a:cubicBezTo>
                    <a:pt x="20" y="31"/>
                    <a:pt x="24" y="30"/>
                    <a:pt x="27" y="27"/>
                  </a:cubicBezTo>
                  <a:cubicBezTo>
                    <a:pt x="30" y="24"/>
                    <a:pt x="32" y="20"/>
                    <a:pt x="32" y="16"/>
                  </a:cubicBezTo>
                  <a:close/>
                </a:path>
              </a:pathLst>
            </a:cu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" name="Freeform 8">
              <a:extLst>
                <a:ext uri="{FF2B5EF4-FFF2-40B4-BE49-F238E27FC236}">
                  <a16:creationId xmlns:a16="http://schemas.microsoft.com/office/drawing/2014/main" xmlns="" id="{BA8F3508-7F83-496F-B503-B7EA2CA0DE16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8485" y="2083202"/>
              <a:ext cx="140775" cy="144000"/>
            </a:xfrm>
            <a:custGeom>
              <a:avLst/>
              <a:gdLst>
                <a:gd name="T0" fmla="*/ 5 w 32"/>
                <a:gd name="T1" fmla="*/ 27 h 31"/>
                <a:gd name="T2" fmla="*/ 16 w 32"/>
                <a:gd name="T3" fmla="*/ 31 h 31"/>
                <a:gd name="T4" fmla="*/ 27 w 32"/>
                <a:gd name="T5" fmla="*/ 27 h 31"/>
                <a:gd name="T6" fmla="*/ 32 w 32"/>
                <a:gd name="T7" fmla="*/ 15 h 31"/>
                <a:gd name="T8" fmla="*/ 27 w 32"/>
                <a:gd name="T9" fmla="*/ 4 h 31"/>
                <a:gd name="T10" fmla="*/ 16 w 32"/>
                <a:gd name="T11" fmla="*/ 0 h 31"/>
                <a:gd name="T12" fmla="*/ 5 w 32"/>
                <a:gd name="T13" fmla="*/ 4 h 31"/>
                <a:gd name="T14" fmla="*/ 0 w 32"/>
                <a:gd name="T15" fmla="*/ 15 h 31"/>
                <a:gd name="T16" fmla="*/ 5 w 32"/>
                <a:gd name="T17" fmla="*/ 2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" h="31">
                  <a:moveTo>
                    <a:pt x="5" y="27"/>
                  </a:moveTo>
                  <a:cubicBezTo>
                    <a:pt x="8" y="30"/>
                    <a:pt x="11" y="31"/>
                    <a:pt x="16" y="31"/>
                  </a:cubicBezTo>
                  <a:cubicBezTo>
                    <a:pt x="20" y="31"/>
                    <a:pt x="24" y="30"/>
                    <a:pt x="27" y="27"/>
                  </a:cubicBezTo>
                  <a:cubicBezTo>
                    <a:pt x="30" y="24"/>
                    <a:pt x="32" y="20"/>
                    <a:pt x="32" y="15"/>
                  </a:cubicBezTo>
                  <a:cubicBezTo>
                    <a:pt x="32" y="11"/>
                    <a:pt x="30" y="7"/>
                    <a:pt x="27" y="4"/>
                  </a:cubicBezTo>
                  <a:cubicBezTo>
                    <a:pt x="24" y="1"/>
                    <a:pt x="20" y="0"/>
                    <a:pt x="16" y="0"/>
                  </a:cubicBezTo>
                  <a:cubicBezTo>
                    <a:pt x="11" y="0"/>
                    <a:pt x="8" y="1"/>
                    <a:pt x="5" y="4"/>
                  </a:cubicBezTo>
                  <a:cubicBezTo>
                    <a:pt x="2" y="7"/>
                    <a:pt x="0" y="11"/>
                    <a:pt x="0" y="15"/>
                  </a:cubicBezTo>
                  <a:cubicBezTo>
                    <a:pt x="0" y="20"/>
                    <a:pt x="2" y="24"/>
                    <a:pt x="5" y="2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" name="Freeform 9">
              <a:extLst>
                <a:ext uri="{FF2B5EF4-FFF2-40B4-BE49-F238E27FC236}">
                  <a16:creationId xmlns:a16="http://schemas.microsoft.com/office/drawing/2014/main" xmlns="" id="{72D0D729-DB9F-4037-9BAC-FA7D4E90D4C7}"/>
                </a:ext>
              </a:extLst>
            </p:cNvPr>
            <p:cNvSpPr>
              <a:spLocks/>
            </p:cNvSpPr>
            <p:nvPr/>
          </p:nvSpPr>
          <p:spPr bwMode="auto">
            <a:xfrm>
              <a:off x="663575" y="2747963"/>
              <a:ext cx="3536950" cy="647700"/>
            </a:xfrm>
            <a:custGeom>
              <a:avLst/>
              <a:gdLst>
                <a:gd name="T0" fmla="*/ 2228 w 2228"/>
                <a:gd name="T1" fmla="*/ 402 h 408"/>
                <a:gd name="T2" fmla="*/ 2047 w 2228"/>
                <a:gd name="T3" fmla="*/ 272 h 408"/>
                <a:gd name="T4" fmla="*/ 1902 w 2228"/>
                <a:gd name="T5" fmla="*/ 186 h 408"/>
                <a:gd name="T6" fmla="*/ 1854 w 2228"/>
                <a:gd name="T7" fmla="*/ 406 h 408"/>
                <a:gd name="T8" fmla="*/ 1666 w 2228"/>
                <a:gd name="T9" fmla="*/ 270 h 408"/>
                <a:gd name="T10" fmla="*/ 1481 w 2228"/>
                <a:gd name="T11" fmla="*/ 342 h 408"/>
                <a:gd name="T12" fmla="*/ 1481 w 2228"/>
                <a:gd name="T13" fmla="*/ 408 h 408"/>
                <a:gd name="T14" fmla="*/ 1296 w 2228"/>
                <a:gd name="T15" fmla="*/ 286 h 408"/>
                <a:gd name="T16" fmla="*/ 1158 w 2228"/>
                <a:gd name="T17" fmla="*/ 165 h 408"/>
                <a:gd name="T18" fmla="*/ 1111 w 2228"/>
                <a:gd name="T19" fmla="*/ 408 h 408"/>
                <a:gd name="T20" fmla="*/ 926 w 2228"/>
                <a:gd name="T21" fmla="*/ 268 h 408"/>
                <a:gd name="T22" fmla="*/ 739 w 2228"/>
                <a:gd name="T23" fmla="*/ 381 h 408"/>
                <a:gd name="T24" fmla="*/ 555 w 2228"/>
                <a:gd name="T25" fmla="*/ 225 h 408"/>
                <a:gd name="T26" fmla="*/ 185 w 2228"/>
                <a:gd name="T27" fmla="*/ 280 h 408"/>
                <a:gd name="T28" fmla="*/ 51 w 2228"/>
                <a:gd name="T29" fmla="*/ 120 h 408"/>
                <a:gd name="T30" fmla="*/ 0 w 2228"/>
                <a:gd name="T31" fmla="*/ 0 h 408"/>
                <a:gd name="T32" fmla="*/ 0 w 2228"/>
                <a:gd name="T33" fmla="*/ 120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228" h="408">
                  <a:moveTo>
                    <a:pt x="2228" y="402"/>
                  </a:moveTo>
                  <a:lnTo>
                    <a:pt x="2047" y="272"/>
                  </a:lnTo>
                  <a:lnTo>
                    <a:pt x="1902" y="186"/>
                  </a:lnTo>
                  <a:lnTo>
                    <a:pt x="1854" y="406"/>
                  </a:lnTo>
                  <a:lnTo>
                    <a:pt x="1666" y="270"/>
                  </a:lnTo>
                  <a:lnTo>
                    <a:pt x="1481" y="342"/>
                  </a:lnTo>
                  <a:lnTo>
                    <a:pt x="1481" y="408"/>
                  </a:lnTo>
                  <a:lnTo>
                    <a:pt x="1296" y="286"/>
                  </a:lnTo>
                  <a:lnTo>
                    <a:pt x="1158" y="165"/>
                  </a:lnTo>
                  <a:lnTo>
                    <a:pt x="1111" y="408"/>
                  </a:lnTo>
                  <a:lnTo>
                    <a:pt x="926" y="268"/>
                  </a:lnTo>
                  <a:lnTo>
                    <a:pt x="739" y="381"/>
                  </a:lnTo>
                  <a:lnTo>
                    <a:pt x="555" y="225"/>
                  </a:lnTo>
                  <a:lnTo>
                    <a:pt x="185" y="280"/>
                  </a:lnTo>
                  <a:lnTo>
                    <a:pt x="51" y="120"/>
                  </a:lnTo>
                  <a:lnTo>
                    <a:pt x="0" y="0"/>
                  </a:lnTo>
                  <a:lnTo>
                    <a:pt x="0" y="120"/>
                  </a:lnTo>
                </a:path>
              </a:pathLst>
            </a:custGeom>
            <a:noFill/>
            <a:ln w="39688" cap="rnd">
              <a:solidFill>
                <a:srgbClr val="0000C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" name="Freeform 10">
              <a:extLst>
                <a:ext uri="{FF2B5EF4-FFF2-40B4-BE49-F238E27FC236}">
                  <a16:creationId xmlns:a16="http://schemas.microsoft.com/office/drawing/2014/main" xmlns="" id="{B27235B6-3A68-44BD-B6EC-6B36CEE7A0A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9925" y="2595563"/>
              <a:ext cx="3527425" cy="1338263"/>
            </a:xfrm>
            <a:custGeom>
              <a:avLst/>
              <a:gdLst>
                <a:gd name="T0" fmla="*/ 2222 w 2222"/>
                <a:gd name="T1" fmla="*/ 629 h 843"/>
                <a:gd name="T2" fmla="*/ 2222 w 2222"/>
                <a:gd name="T3" fmla="*/ 399 h 843"/>
                <a:gd name="T4" fmla="*/ 2035 w 2222"/>
                <a:gd name="T5" fmla="*/ 495 h 843"/>
                <a:gd name="T6" fmla="*/ 2035 w 2222"/>
                <a:gd name="T7" fmla="*/ 265 h 843"/>
                <a:gd name="T8" fmla="*/ 1846 w 2222"/>
                <a:gd name="T9" fmla="*/ 395 h 843"/>
                <a:gd name="T10" fmla="*/ 1846 w 2222"/>
                <a:gd name="T11" fmla="*/ 676 h 843"/>
                <a:gd name="T12" fmla="*/ 1898 w 2222"/>
                <a:gd name="T13" fmla="*/ 456 h 843"/>
                <a:gd name="T14" fmla="*/ 1898 w 2222"/>
                <a:gd name="T15" fmla="*/ 164 h 843"/>
                <a:gd name="T16" fmla="*/ 1664 w 2222"/>
                <a:gd name="T17" fmla="*/ 288 h 843"/>
                <a:gd name="T18" fmla="*/ 1664 w 2222"/>
                <a:gd name="T19" fmla="*/ 471 h 843"/>
                <a:gd name="T20" fmla="*/ 1479 w 2222"/>
                <a:gd name="T21" fmla="*/ 314 h 843"/>
                <a:gd name="T22" fmla="*/ 1479 w 2222"/>
                <a:gd name="T23" fmla="*/ 666 h 843"/>
                <a:gd name="T24" fmla="*/ 1292 w 2222"/>
                <a:gd name="T25" fmla="*/ 487 h 843"/>
                <a:gd name="T26" fmla="*/ 1292 w 2222"/>
                <a:gd name="T27" fmla="*/ 300 h 843"/>
                <a:gd name="T28" fmla="*/ 1154 w 2222"/>
                <a:gd name="T29" fmla="*/ 485 h 843"/>
                <a:gd name="T30" fmla="*/ 1154 w 2222"/>
                <a:gd name="T31" fmla="*/ 136 h 843"/>
                <a:gd name="T32" fmla="*/ 0 w 2222"/>
                <a:gd name="T33" fmla="*/ 349 h 843"/>
                <a:gd name="T34" fmla="*/ 0 w 2222"/>
                <a:gd name="T35" fmla="*/ 0 h 843"/>
                <a:gd name="T36" fmla="*/ 737 w 2222"/>
                <a:gd name="T37" fmla="*/ 442 h 843"/>
                <a:gd name="T38" fmla="*/ 737 w 2222"/>
                <a:gd name="T39" fmla="*/ 644 h 843"/>
                <a:gd name="T40" fmla="*/ 1105 w 2222"/>
                <a:gd name="T41" fmla="*/ 397 h 843"/>
                <a:gd name="T42" fmla="*/ 1105 w 2222"/>
                <a:gd name="T43" fmla="*/ 664 h 843"/>
                <a:gd name="T44" fmla="*/ 920 w 2222"/>
                <a:gd name="T45" fmla="*/ 522 h 843"/>
                <a:gd name="T46" fmla="*/ 920 w 2222"/>
                <a:gd name="T47" fmla="*/ 263 h 843"/>
                <a:gd name="T48" fmla="*/ 548 w 2222"/>
                <a:gd name="T49" fmla="*/ 535 h 843"/>
                <a:gd name="T50" fmla="*/ 548 w 2222"/>
                <a:gd name="T51" fmla="*/ 201 h 843"/>
                <a:gd name="T52" fmla="*/ 366 w 2222"/>
                <a:gd name="T53" fmla="*/ 613 h 843"/>
                <a:gd name="T54" fmla="*/ 366 w 2222"/>
                <a:gd name="T55" fmla="*/ 224 h 843"/>
                <a:gd name="T56" fmla="*/ 179 w 2222"/>
                <a:gd name="T57" fmla="*/ 224 h 843"/>
                <a:gd name="T58" fmla="*/ 179 w 2222"/>
                <a:gd name="T59" fmla="*/ 843 h 843"/>
                <a:gd name="T60" fmla="*/ 43 w 2222"/>
                <a:gd name="T61" fmla="*/ 557 h 843"/>
                <a:gd name="T62" fmla="*/ 43 w 2222"/>
                <a:gd name="T63" fmla="*/ 64 h 8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222" h="843">
                  <a:moveTo>
                    <a:pt x="2222" y="629"/>
                  </a:moveTo>
                  <a:lnTo>
                    <a:pt x="2222" y="399"/>
                  </a:lnTo>
                  <a:moveTo>
                    <a:pt x="2035" y="495"/>
                  </a:moveTo>
                  <a:lnTo>
                    <a:pt x="2035" y="265"/>
                  </a:lnTo>
                  <a:moveTo>
                    <a:pt x="1846" y="395"/>
                  </a:moveTo>
                  <a:lnTo>
                    <a:pt x="1846" y="676"/>
                  </a:lnTo>
                  <a:moveTo>
                    <a:pt x="1898" y="456"/>
                  </a:moveTo>
                  <a:lnTo>
                    <a:pt x="1898" y="164"/>
                  </a:lnTo>
                  <a:moveTo>
                    <a:pt x="1664" y="288"/>
                  </a:moveTo>
                  <a:lnTo>
                    <a:pt x="1664" y="471"/>
                  </a:lnTo>
                  <a:moveTo>
                    <a:pt x="1479" y="314"/>
                  </a:moveTo>
                  <a:lnTo>
                    <a:pt x="1479" y="666"/>
                  </a:lnTo>
                  <a:moveTo>
                    <a:pt x="1292" y="487"/>
                  </a:moveTo>
                  <a:lnTo>
                    <a:pt x="1292" y="300"/>
                  </a:lnTo>
                  <a:moveTo>
                    <a:pt x="1154" y="485"/>
                  </a:moveTo>
                  <a:lnTo>
                    <a:pt x="1154" y="136"/>
                  </a:lnTo>
                  <a:moveTo>
                    <a:pt x="0" y="349"/>
                  </a:moveTo>
                  <a:lnTo>
                    <a:pt x="0" y="0"/>
                  </a:lnTo>
                  <a:moveTo>
                    <a:pt x="737" y="442"/>
                  </a:moveTo>
                  <a:lnTo>
                    <a:pt x="737" y="644"/>
                  </a:lnTo>
                  <a:moveTo>
                    <a:pt x="1105" y="397"/>
                  </a:moveTo>
                  <a:lnTo>
                    <a:pt x="1105" y="664"/>
                  </a:lnTo>
                  <a:moveTo>
                    <a:pt x="920" y="522"/>
                  </a:moveTo>
                  <a:lnTo>
                    <a:pt x="920" y="263"/>
                  </a:lnTo>
                  <a:moveTo>
                    <a:pt x="548" y="535"/>
                  </a:moveTo>
                  <a:lnTo>
                    <a:pt x="548" y="201"/>
                  </a:lnTo>
                  <a:moveTo>
                    <a:pt x="366" y="613"/>
                  </a:moveTo>
                  <a:lnTo>
                    <a:pt x="366" y="224"/>
                  </a:lnTo>
                  <a:moveTo>
                    <a:pt x="179" y="224"/>
                  </a:moveTo>
                  <a:lnTo>
                    <a:pt x="179" y="843"/>
                  </a:lnTo>
                  <a:moveTo>
                    <a:pt x="43" y="557"/>
                  </a:moveTo>
                  <a:lnTo>
                    <a:pt x="43" y="64"/>
                  </a:lnTo>
                </a:path>
              </a:pathLst>
            </a:custGeom>
            <a:noFill/>
            <a:ln w="25400" cap="rnd">
              <a:solidFill>
                <a:srgbClr val="0000C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" name="Freeform 11">
              <a:extLst>
                <a:ext uri="{FF2B5EF4-FFF2-40B4-BE49-F238E27FC236}">
                  <a16:creationId xmlns:a16="http://schemas.microsoft.com/office/drawing/2014/main" xmlns="" id="{FFFC439F-DCE3-4335-AF42-7C09FB0A9577}"/>
                </a:ext>
              </a:extLst>
            </p:cNvPr>
            <p:cNvSpPr>
              <a:spLocks/>
            </p:cNvSpPr>
            <p:nvPr/>
          </p:nvSpPr>
          <p:spPr bwMode="auto">
            <a:xfrm>
              <a:off x="611188" y="2700338"/>
              <a:ext cx="104775" cy="100013"/>
            </a:xfrm>
            <a:custGeom>
              <a:avLst/>
              <a:gdLst>
                <a:gd name="T0" fmla="*/ 32 w 32"/>
                <a:gd name="T1" fmla="*/ 15 h 31"/>
                <a:gd name="T2" fmla="*/ 27 w 32"/>
                <a:gd name="T3" fmla="*/ 4 h 31"/>
                <a:gd name="T4" fmla="*/ 16 w 32"/>
                <a:gd name="T5" fmla="*/ 0 h 31"/>
                <a:gd name="T6" fmla="*/ 5 w 32"/>
                <a:gd name="T7" fmla="*/ 4 h 31"/>
                <a:gd name="T8" fmla="*/ 0 w 32"/>
                <a:gd name="T9" fmla="*/ 15 h 31"/>
                <a:gd name="T10" fmla="*/ 5 w 32"/>
                <a:gd name="T11" fmla="*/ 27 h 31"/>
                <a:gd name="T12" fmla="*/ 16 w 32"/>
                <a:gd name="T13" fmla="*/ 31 h 31"/>
                <a:gd name="T14" fmla="*/ 27 w 32"/>
                <a:gd name="T15" fmla="*/ 27 h 31"/>
                <a:gd name="T16" fmla="*/ 32 w 32"/>
                <a:gd name="T17" fmla="*/ 1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" h="31">
                  <a:moveTo>
                    <a:pt x="32" y="15"/>
                  </a:moveTo>
                  <a:cubicBezTo>
                    <a:pt x="32" y="11"/>
                    <a:pt x="30" y="7"/>
                    <a:pt x="27" y="4"/>
                  </a:cubicBezTo>
                  <a:cubicBezTo>
                    <a:pt x="24" y="1"/>
                    <a:pt x="20" y="0"/>
                    <a:pt x="16" y="0"/>
                  </a:cubicBezTo>
                  <a:cubicBezTo>
                    <a:pt x="11" y="0"/>
                    <a:pt x="8" y="1"/>
                    <a:pt x="5" y="4"/>
                  </a:cubicBezTo>
                  <a:cubicBezTo>
                    <a:pt x="2" y="7"/>
                    <a:pt x="0" y="11"/>
                    <a:pt x="0" y="15"/>
                  </a:cubicBezTo>
                  <a:cubicBezTo>
                    <a:pt x="0" y="20"/>
                    <a:pt x="2" y="24"/>
                    <a:pt x="5" y="27"/>
                  </a:cubicBezTo>
                  <a:cubicBezTo>
                    <a:pt x="8" y="30"/>
                    <a:pt x="11" y="31"/>
                    <a:pt x="16" y="31"/>
                  </a:cubicBezTo>
                  <a:cubicBezTo>
                    <a:pt x="20" y="31"/>
                    <a:pt x="24" y="30"/>
                    <a:pt x="27" y="27"/>
                  </a:cubicBezTo>
                  <a:cubicBezTo>
                    <a:pt x="30" y="24"/>
                    <a:pt x="32" y="20"/>
                    <a:pt x="32" y="15"/>
                  </a:cubicBezTo>
                  <a:close/>
                </a:path>
              </a:pathLst>
            </a:cu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" name="Freeform 12">
              <a:extLst>
                <a:ext uri="{FF2B5EF4-FFF2-40B4-BE49-F238E27FC236}">
                  <a16:creationId xmlns:a16="http://schemas.microsoft.com/office/drawing/2014/main" xmlns="" id="{F584DDC7-5CEE-449C-B3E2-B2969BBAA389}"/>
                </a:ext>
              </a:extLst>
            </p:cNvPr>
            <p:cNvSpPr>
              <a:spLocks/>
            </p:cNvSpPr>
            <p:nvPr/>
          </p:nvSpPr>
          <p:spPr bwMode="auto">
            <a:xfrm>
              <a:off x="693738" y="2889250"/>
              <a:ext cx="103188" cy="101600"/>
            </a:xfrm>
            <a:custGeom>
              <a:avLst/>
              <a:gdLst>
                <a:gd name="T0" fmla="*/ 32 w 32"/>
                <a:gd name="T1" fmla="*/ 15 h 31"/>
                <a:gd name="T2" fmla="*/ 27 w 32"/>
                <a:gd name="T3" fmla="*/ 4 h 31"/>
                <a:gd name="T4" fmla="*/ 16 w 32"/>
                <a:gd name="T5" fmla="*/ 0 h 31"/>
                <a:gd name="T6" fmla="*/ 5 w 32"/>
                <a:gd name="T7" fmla="*/ 4 h 31"/>
                <a:gd name="T8" fmla="*/ 0 w 32"/>
                <a:gd name="T9" fmla="*/ 15 h 31"/>
                <a:gd name="T10" fmla="*/ 5 w 32"/>
                <a:gd name="T11" fmla="*/ 27 h 31"/>
                <a:gd name="T12" fmla="*/ 16 w 32"/>
                <a:gd name="T13" fmla="*/ 31 h 31"/>
                <a:gd name="T14" fmla="*/ 27 w 32"/>
                <a:gd name="T15" fmla="*/ 27 h 31"/>
                <a:gd name="T16" fmla="*/ 32 w 32"/>
                <a:gd name="T17" fmla="*/ 1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" h="31">
                  <a:moveTo>
                    <a:pt x="32" y="15"/>
                  </a:moveTo>
                  <a:cubicBezTo>
                    <a:pt x="32" y="11"/>
                    <a:pt x="30" y="7"/>
                    <a:pt x="27" y="4"/>
                  </a:cubicBezTo>
                  <a:cubicBezTo>
                    <a:pt x="24" y="1"/>
                    <a:pt x="21" y="0"/>
                    <a:pt x="16" y="0"/>
                  </a:cubicBezTo>
                  <a:cubicBezTo>
                    <a:pt x="12" y="0"/>
                    <a:pt x="8" y="1"/>
                    <a:pt x="5" y="4"/>
                  </a:cubicBezTo>
                  <a:cubicBezTo>
                    <a:pt x="2" y="7"/>
                    <a:pt x="0" y="11"/>
                    <a:pt x="0" y="15"/>
                  </a:cubicBezTo>
                  <a:cubicBezTo>
                    <a:pt x="0" y="20"/>
                    <a:pt x="2" y="24"/>
                    <a:pt x="5" y="27"/>
                  </a:cubicBezTo>
                  <a:cubicBezTo>
                    <a:pt x="8" y="30"/>
                    <a:pt x="12" y="31"/>
                    <a:pt x="16" y="31"/>
                  </a:cubicBezTo>
                  <a:cubicBezTo>
                    <a:pt x="21" y="31"/>
                    <a:pt x="24" y="30"/>
                    <a:pt x="27" y="27"/>
                  </a:cubicBezTo>
                  <a:cubicBezTo>
                    <a:pt x="30" y="24"/>
                    <a:pt x="32" y="20"/>
                    <a:pt x="32" y="15"/>
                  </a:cubicBezTo>
                  <a:close/>
                </a:path>
              </a:pathLst>
            </a:cu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3" name="Freeform 13">
              <a:extLst>
                <a:ext uri="{FF2B5EF4-FFF2-40B4-BE49-F238E27FC236}">
                  <a16:creationId xmlns:a16="http://schemas.microsoft.com/office/drawing/2014/main" xmlns="" id="{0F5550C7-1CA9-4A4A-8DAD-948F3BB1C7A5}"/>
                </a:ext>
              </a:extLst>
            </p:cNvPr>
            <p:cNvSpPr>
              <a:spLocks/>
            </p:cNvSpPr>
            <p:nvPr/>
          </p:nvSpPr>
          <p:spPr bwMode="auto">
            <a:xfrm>
              <a:off x="904875" y="3140075"/>
              <a:ext cx="104775" cy="104775"/>
            </a:xfrm>
            <a:custGeom>
              <a:avLst/>
              <a:gdLst>
                <a:gd name="T0" fmla="*/ 32 w 32"/>
                <a:gd name="T1" fmla="*/ 16 h 32"/>
                <a:gd name="T2" fmla="*/ 27 w 32"/>
                <a:gd name="T3" fmla="*/ 5 h 32"/>
                <a:gd name="T4" fmla="*/ 16 w 32"/>
                <a:gd name="T5" fmla="*/ 0 h 32"/>
                <a:gd name="T6" fmla="*/ 5 w 32"/>
                <a:gd name="T7" fmla="*/ 5 h 32"/>
                <a:gd name="T8" fmla="*/ 0 w 32"/>
                <a:gd name="T9" fmla="*/ 16 h 32"/>
                <a:gd name="T10" fmla="*/ 5 w 32"/>
                <a:gd name="T11" fmla="*/ 27 h 32"/>
                <a:gd name="T12" fmla="*/ 16 w 32"/>
                <a:gd name="T13" fmla="*/ 32 h 32"/>
                <a:gd name="T14" fmla="*/ 27 w 32"/>
                <a:gd name="T15" fmla="*/ 27 h 32"/>
                <a:gd name="T16" fmla="*/ 32 w 32"/>
                <a:gd name="T17" fmla="*/ 1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" h="32">
                  <a:moveTo>
                    <a:pt x="32" y="16"/>
                  </a:moveTo>
                  <a:cubicBezTo>
                    <a:pt x="32" y="11"/>
                    <a:pt x="30" y="8"/>
                    <a:pt x="27" y="5"/>
                  </a:cubicBezTo>
                  <a:cubicBezTo>
                    <a:pt x="24" y="2"/>
                    <a:pt x="21" y="0"/>
                    <a:pt x="16" y="0"/>
                  </a:cubicBezTo>
                  <a:cubicBezTo>
                    <a:pt x="12" y="0"/>
                    <a:pt x="8" y="2"/>
                    <a:pt x="5" y="5"/>
                  </a:cubicBezTo>
                  <a:cubicBezTo>
                    <a:pt x="2" y="8"/>
                    <a:pt x="0" y="11"/>
                    <a:pt x="0" y="16"/>
                  </a:cubicBezTo>
                  <a:cubicBezTo>
                    <a:pt x="0" y="20"/>
                    <a:pt x="2" y="24"/>
                    <a:pt x="5" y="27"/>
                  </a:cubicBezTo>
                  <a:cubicBezTo>
                    <a:pt x="8" y="30"/>
                    <a:pt x="12" y="32"/>
                    <a:pt x="16" y="32"/>
                  </a:cubicBezTo>
                  <a:cubicBezTo>
                    <a:pt x="21" y="32"/>
                    <a:pt x="24" y="30"/>
                    <a:pt x="27" y="27"/>
                  </a:cubicBezTo>
                  <a:cubicBezTo>
                    <a:pt x="30" y="24"/>
                    <a:pt x="32" y="20"/>
                    <a:pt x="32" y="16"/>
                  </a:cubicBezTo>
                  <a:close/>
                </a:path>
              </a:pathLst>
            </a:cu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4" name="Freeform 14">
              <a:extLst>
                <a:ext uri="{FF2B5EF4-FFF2-40B4-BE49-F238E27FC236}">
                  <a16:creationId xmlns:a16="http://schemas.microsoft.com/office/drawing/2014/main" xmlns="" id="{AFC34D7F-F2F5-4BD8-A4C0-DD462463E63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8563" y="3098800"/>
              <a:ext cx="104775" cy="100013"/>
            </a:xfrm>
            <a:custGeom>
              <a:avLst/>
              <a:gdLst>
                <a:gd name="T0" fmla="*/ 32 w 32"/>
                <a:gd name="T1" fmla="*/ 16 h 31"/>
                <a:gd name="T2" fmla="*/ 27 w 32"/>
                <a:gd name="T3" fmla="*/ 4 h 31"/>
                <a:gd name="T4" fmla="*/ 16 w 32"/>
                <a:gd name="T5" fmla="*/ 0 h 31"/>
                <a:gd name="T6" fmla="*/ 5 w 32"/>
                <a:gd name="T7" fmla="*/ 4 h 31"/>
                <a:gd name="T8" fmla="*/ 0 w 32"/>
                <a:gd name="T9" fmla="*/ 16 h 31"/>
                <a:gd name="T10" fmla="*/ 5 w 32"/>
                <a:gd name="T11" fmla="*/ 27 h 31"/>
                <a:gd name="T12" fmla="*/ 16 w 32"/>
                <a:gd name="T13" fmla="*/ 31 h 31"/>
                <a:gd name="T14" fmla="*/ 27 w 32"/>
                <a:gd name="T15" fmla="*/ 27 h 31"/>
                <a:gd name="T16" fmla="*/ 32 w 32"/>
                <a:gd name="T17" fmla="*/ 16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" h="31">
                  <a:moveTo>
                    <a:pt x="32" y="16"/>
                  </a:moveTo>
                  <a:cubicBezTo>
                    <a:pt x="32" y="11"/>
                    <a:pt x="30" y="7"/>
                    <a:pt x="27" y="4"/>
                  </a:cubicBezTo>
                  <a:cubicBezTo>
                    <a:pt x="24" y="1"/>
                    <a:pt x="20" y="0"/>
                    <a:pt x="16" y="0"/>
                  </a:cubicBezTo>
                  <a:cubicBezTo>
                    <a:pt x="12" y="0"/>
                    <a:pt x="8" y="1"/>
                    <a:pt x="5" y="4"/>
                  </a:cubicBezTo>
                  <a:cubicBezTo>
                    <a:pt x="2" y="7"/>
                    <a:pt x="0" y="11"/>
                    <a:pt x="0" y="16"/>
                  </a:cubicBezTo>
                  <a:cubicBezTo>
                    <a:pt x="0" y="20"/>
                    <a:pt x="2" y="24"/>
                    <a:pt x="5" y="27"/>
                  </a:cubicBezTo>
                  <a:cubicBezTo>
                    <a:pt x="8" y="30"/>
                    <a:pt x="12" y="31"/>
                    <a:pt x="16" y="31"/>
                  </a:cubicBezTo>
                  <a:cubicBezTo>
                    <a:pt x="20" y="31"/>
                    <a:pt x="24" y="30"/>
                    <a:pt x="27" y="27"/>
                  </a:cubicBezTo>
                  <a:cubicBezTo>
                    <a:pt x="30" y="24"/>
                    <a:pt x="32" y="20"/>
                    <a:pt x="32" y="16"/>
                  </a:cubicBezTo>
                  <a:close/>
                </a:path>
              </a:pathLst>
            </a:cu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5" name="Freeform 15">
              <a:extLst>
                <a:ext uri="{FF2B5EF4-FFF2-40B4-BE49-F238E27FC236}">
                  <a16:creationId xmlns:a16="http://schemas.microsoft.com/office/drawing/2014/main" xmlns="" id="{4B43BAFD-1706-499F-8269-EA62624E6FF3}"/>
                </a:ext>
              </a:extLst>
            </p:cNvPr>
            <p:cNvSpPr>
              <a:spLocks/>
            </p:cNvSpPr>
            <p:nvPr/>
          </p:nvSpPr>
          <p:spPr bwMode="auto">
            <a:xfrm>
              <a:off x="1492250" y="3055938"/>
              <a:ext cx="100013" cy="101600"/>
            </a:xfrm>
            <a:custGeom>
              <a:avLst/>
              <a:gdLst>
                <a:gd name="T0" fmla="*/ 31 w 31"/>
                <a:gd name="T1" fmla="*/ 15 h 31"/>
                <a:gd name="T2" fmla="*/ 27 w 31"/>
                <a:gd name="T3" fmla="*/ 4 h 31"/>
                <a:gd name="T4" fmla="*/ 16 w 31"/>
                <a:gd name="T5" fmla="*/ 0 h 31"/>
                <a:gd name="T6" fmla="*/ 4 w 31"/>
                <a:gd name="T7" fmla="*/ 4 h 31"/>
                <a:gd name="T8" fmla="*/ 0 w 31"/>
                <a:gd name="T9" fmla="*/ 15 h 31"/>
                <a:gd name="T10" fmla="*/ 4 w 31"/>
                <a:gd name="T11" fmla="*/ 27 h 31"/>
                <a:gd name="T12" fmla="*/ 16 w 31"/>
                <a:gd name="T13" fmla="*/ 31 h 31"/>
                <a:gd name="T14" fmla="*/ 27 w 31"/>
                <a:gd name="T15" fmla="*/ 27 h 31"/>
                <a:gd name="T16" fmla="*/ 31 w 31"/>
                <a:gd name="T17" fmla="*/ 1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31">
                  <a:moveTo>
                    <a:pt x="31" y="15"/>
                  </a:moveTo>
                  <a:cubicBezTo>
                    <a:pt x="31" y="11"/>
                    <a:pt x="30" y="7"/>
                    <a:pt x="27" y="4"/>
                  </a:cubicBezTo>
                  <a:cubicBezTo>
                    <a:pt x="24" y="1"/>
                    <a:pt x="20" y="0"/>
                    <a:pt x="16" y="0"/>
                  </a:cubicBezTo>
                  <a:cubicBezTo>
                    <a:pt x="11" y="0"/>
                    <a:pt x="7" y="1"/>
                    <a:pt x="4" y="4"/>
                  </a:cubicBezTo>
                  <a:cubicBezTo>
                    <a:pt x="1" y="7"/>
                    <a:pt x="0" y="11"/>
                    <a:pt x="0" y="15"/>
                  </a:cubicBezTo>
                  <a:cubicBezTo>
                    <a:pt x="0" y="20"/>
                    <a:pt x="1" y="24"/>
                    <a:pt x="4" y="27"/>
                  </a:cubicBezTo>
                  <a:cubicBezTo>
                    <a:pt x="7" y="30"/>
                    <a:pt x="11" y="31"/>
                    <a:pt x="16" y="31"/>
                  </a:cubicBezTo>
                  <a:cubicBezTo>
                    <a:pt x="20" y="31"/>
                    <a:pt x="24" y="30"/>
                    <a:pt x="27" y="27"/>
                  </a:cubicBezTo>
                  <a:cubicBezTo>
                    <a:pt x="30" y="24"/>
                    <a:pt x="31" y="20"/>
                    <a:pt x="31" y="15"/>
                  </a:cubicBezTo>
                  <a:close/>
                </a:path>
              </a:pathLst>
            </a:cu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6" name="Freeform 16">
              <a:extLst>
                <a:ext uri="{FF2B5EF4-FFF2-40B4-BE49-F238E27FC236}">
                  <a16:creationId xmlns:a16="http://schemas.microsoft.com/office/drawing/2014/main" xmlns="" id="{099D359C-A73A-4F7F-90F8-3C11FCD1CDBD}"/>
                </a:ext>
              </a:extLst>
            </p:cNvPr>
            <p:cNvSpPr>
              <a:spLocks/>
            </p:cNvSpPr>
            <p:nvPr/>
          </p:nvSpPr>
          <p:spPr bwMode="auto">
            <a:xfrm>
              <a:off x="1785938" y="3300413"/>
              <a:ext cx="103188" cy="104775"/>
            </a:xfrm>
            <a:custGeom>
              <a:avLst/>
              <a:gdLst>
                <a:gd name="T0" fmla="*/ 32 w 32"/>
                <a:gd name="T1" fmla="*/ 16 h 32"/>
                <a:gd name="T2" fmla="*/ 27 w 32"/>
                <a:gd name="T3" fmla="*/ 5 h 32"/>
                <a:gd name="T4" fmla="*/ 16 w 32"/>
                <a:gd name="T5" fmla="*/ 0 h 32"/>
                <a:gd name="T6" fmla="*/ 5 w 32"/>
                <a:gd name="T7" fmla="*/ 5 h 32"/>
                <a:gd name="T8" fmla="*/ 0 w 32"/>
                <a:gd name="T9" fmla="*/ 16 h 32"/>
                <a:gd name="T10" fmla="*/ 5 w 32"/>
                <a:gd name="T11" fmla="*/ 27 h 32"/>
                <a:gd name="T12" fmla="*/ 16 w 32"/>
                <a:gd name="T13" fmla="*/ 32 h 32"/>
                <a:gd name="T14" fmla="*/ 27 w 32"/>
                <a:gd name="T15" fmla="*/ 27 h 32"/>
                <a:gd name="T16" fmla="*/ 32 w 32"/>
                <a:gd name="T17" fmla="*/ 1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" h="32">
                  <a:moveTo>
                    <a:pt x="32" y="16"/>
                  </a:moveTo>
                  <a:cubicBezTo>
                    <a:pt x="32" y="11"/>
                    <a:pt x="30" y="8"/>
                    <a:pt x="27" y="5"/>
                  </a:cubicBezTo>
                  <a:cubicBezTo>
                    <a:pt x="24" y="2"/>
                    <a:pt x="21" y="0"/>
                    <a:pt x="16" y="0"/>
                  </a:cubicBezTo>
                  <a:cubicBezTo>
                    <a:pt x="12" y="0"/>
                    <a:pt x="8" y="2"/>
                    <a:pt x="5" y="5"/>
                  </a:cubicBezTo>
                  <a:cubicBezTo>
                    <a:pt x="2" y="8"/>
                    <a:pt x="0" y="11"/>
                    <a:pt x="0" y="16"/>
                  </a:cubicBezTo>
                  <a:cubicBezTo>
                    <a:pt x="0" y="20"/>
                    <a:pt x="2" y="24"/>
                    <a:pt x="5" y="27"/>
                  </a:cubicBezTo>
                  <a:cubicBezTo>
                    <a:pt x="8" y="30"/>
                    <a:pt x="12" y="32"/>
                    <a:pt x="16" y="32"/>
                  </a:cubicBezTo>
                  <a:cubicBezTo>
                    <a:pt x="21" y="32"/>
                    <a:pt x="24" y="30"/>
                    <a:pt x="27" y="27"/>
                  </a:cubicBezTo>
                  <a:cubicBezTo>
                    <a:pt x="30" y="24"/>
                    <a:pt x="32" y="20"/>
                    <a:pt x="32" y="16"/>
                  </a:cubicBezTo>
                  <a:close/>
                </a:path>
              </a:pathLst>
            </a:cu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7" name="Freeform 17">
              <a:extLst>
                <a:ext uri="{FF2B5EF4-FFF2-40B4-BE49-F238E27FC236}">
                  <a16:creationId xmlns:a16="http://schemas.microsoft.com/office/drawing/2014/main" xmlns="" id="{61B92EA7-E5C5-485F-B58C-4E61A16B5B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081213" y="3121025"/>
              <a:ext cx="104775" cy="104775"/>
            </a:xfrm>
            <a:custGeom>
              <a:avLst/>
              <a:gdLst>
                <a:gd name="T0" fmla="*/ 32 w 32"/>
                <a:gd name="T1" fmla="*/ 16 h 32"/>
                <a:gd name="T2" fmla="*/ 27 w 32"/>
                <a:gd name="T3" fmla="*/ 5 h 32"/>
                <a:gd name="T4" fmla="*/ 16 w 32"/>
                <a:gd name="T5" fmla="*/ 0 h 32"/>
                <a:gd name="T6" fmla="*/ 5 w 32"/>
                <a:gd name="T7" fmla="*/ 5 h 32"/>
                <a:gd name="T8" fmla="*/ 0 w 32"/>
                <a:gd name="T9" fmla="*/ 16 h 32"/>
                <a:gd name="T10" fmla="*/ 5 w 32"/>
                <a:gd name="T11" fmla="*/ 27 h 32"/>
                <a:gd name="T12" fmla="*/ 16 w 32"/>
                <a:gd name="T13" fmla="*/ 32 h 32"/>
                <a:gd name="T14" fmla="*/ 27 w 32"/>
                <a:gd name="T15" fmla="*/ 27 h 32"/>
                <a:gd name="T16" fmla="*/ 32 w 32"/>
                <a:gd name="T17" fmla="*/ 1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" h="32">
                  <a:moveTo>
                    <a:pt x="32" y="16"/>
                  </a:moveTo>
                  <a:cubicBezTo>
                    <a:pt x="32" y="11"/>
                    <a:pt x="30" y="8"/>
                    <a:pt x="27" y="5"/>
                  </a:cubicBezTo>
                  <a:cubicBezTo>
                    <a:pt x="24" y="2"/>
                    <a:pt x="20" y="0"/>
                    <a:pt x="16" y="0"/>
                  </a:cubicBezTo>
                  <a:cubicBezTo>
                    <a:pt x="11" y="0"/>
                    <a:pt x="8" y="2"/>
                    <a:pt x="5" y="5"/>
                  </a:cubicBezTo>
                  <a:cubicBezTo>
                    <a:pt x="2" y="8"/>
                    <a:pt x="0" y="11"/>
                    <a:pt x="0" y="16"/>
                  </a:cubicBezTo>
                  <a:cubicBezTo>
                    <a:pt x="0" y="20"/>
                    <a:pt x="2" y="24"/>
                    <a:pt x="5" y="27"/>
                  </a:cubicBezTo>
                  <a:cubicBezTo>
                    <a:pt x="8" y="30"/>
                    <a:pt x="11" y="32"/>
                    <a:pt x="16" y="32"/>
                  </a:cubicBezTo>
                  <a:cubicBezTo>
                    <a:pt x="20" y="32"/>
                    <a:pt x="24" y="30"/>
                    <a:pt x="27" y="27"/>
                  </a:cubicBezTo>
                  <a:cubicBezTo>
                    <a:pt x="30" y="24"/>
                    <a:pt x="32" y="20"/>
                    <a:pt x="32" y="16"/>
                  </a:cubicBezTo>
                  <a:close/>
                </a:path>
              </a:pathLst>
            </a:cu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8" name="Freeform 18">
              <a:extLst>
                <a:ext uri="{FF2B5EF4-FFF2-40B4-BE49-F238E27FC236}">
                  <a16:creationId xmlns:a16="http://schemas.microsoft.com/office/drawing/2014/main" xmlns="" id="{6BED0B57-94AE-4E1B-8C84-68440967CAB9}"/>
                </a:ext>
              </a:extLst>
            </p:cNvPr>
            <p:cNvSpPr>
              <a:spLocks/>
            </p:cNvSpPr>
            <p:nvPr/>
          </p:nvSpPr>
          <p:spPr bwMode="auto">
            <a:xfrm>
              <a:off x="2374900" y="3343275"/>
              <a:ext cx="101600" cy="104775"/>
            </a:xfrm>
            <a:custGeom>
              <a:avLst/>
              <a:gdLst>
                <a:gd name="T0" fmla="*/ 31 w 31"/>
                <a:gd name="T1" fmla="*/ 16 h 32"/>
                <a:gd name="T2" fmla="*/ 27 w 31"/>
                <a:gd name="T3" fmla="*/ 5 h 32"/>
                <a:gd name="T4" fmla="*/ 16 w 31"/>
                <a:gd name="T5" fmla="*/ 0 h 32"/>
                <a:gd name="T6" fmla="*/ 4 w 31"/>
                <a:gd name="T7" fmla="*/ 5 h 32"/>
                <a:gd name="T8" fmla="*/ 0 w 31"/>
                <a:gd name="T9" fmla="*/ 16 h 32"/>
                <a:gd name="T10" fmla="*/ 4 w 31"/>
                <a:gd name="T11" fmla="*/ 27 h 32"/>
                <a:gd name="T12" fmla="*/ 16 w 31"/>
                <a:gd name="T13" fmla="*/ 32 h 32"/>
                <a:gd name="T14" fmla="*/ 27 w 31"/>
                <a:gd name="T15" fmla="*/ 27 h 32"/>
                <a:gd name="T16" fmla="*/ 31 w 31"/>
                <a:gd name="T17" fmla="*/ 1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32">
                  <a:moveTo>
                    <a:pt x="31" y="16"/>
                  </a:moveTo>
                  <a:cubicBezTo>
                    <a:pt x="31" y="12"/>
                    <a:pt x="30" y="8"/>
                    <a:pt x="27" y="5"/>
                  </a:cubicBezTo>
                  <a:cubicBezTo>
                    <a:pt x="24" y="2"/>
                    <a:pt x="20" y="0"/>
                    <a:pt x="16" y="0"/>
                  </a:cubicBezTo>
                  <a:cubicBezTo>
                    <a:pt x="11" y="0"/>
                    <a:pt x="7" y="2"/>
                    <a:pt x="4" y="5"/>
                  </a:cubicBezTo>
                  <a:cubicBezTo>
                    <a:pt x="1" y="8"/>
                    <a:pt x="0" y="12"/>
                    <a:pt x="0" y="16"/>
                  </a:cubicBezTo>
                  <a:cubicBezTo>
                    <a:pt x="0" y="20"/>
                    <a:pt x="1" y="24"/>
                    <a:pt x="4" y="27"/>
                  </a:cubicBezTo>
                  <a:cubicBezTo>
                    <a:pt x="7" y="30"/>
                    <a:pt x="11" y="32"/>
                    <a:pt x="16" y="32"/>
                  </a:cubicBezTo>
                  <a:cubicBezTo>
                    <a:pt x="20" y="32"/>
                    <a:pt x="24" y="30"/>
                    <a:pt x="27" y="27"/>
                  </a:cubicBezTo>
                  <a:cubicBezTo>
                    <a:pt x="30" y="24"/>
                    <a:pt x="31" y="20"/>
                    <a:pt x="31" y="16"/>
                  </a:cubicBezTo>
                  <a:close/>
                </a:path>
              </a:pathLst>
            </a:cu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9" name="Freeform 19">
              <a:extLst>
                <a:ext uri="{FF2B5EF4-FFF2-40B4-BE49-F238E27FC236}">
                  <a16:creationId xmlns:a16="http://schemas.microsoft.com/office/drawing/2014/main" xmlns="" id="{40184F86-A963-4F8C-A9CA-69B8C8C55552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9513" y="2957513"/>
              <a:ext cx="104775" cy="104775"/>
            </a:xfrm>
            <a:custGeom>
              <a:avLst/>
              <a:gdLst>
                <a:gd name="T0" fmla="*/ 32 w 32"/>
                <a:gd name="T1" fmla="*/ 16 h 32"/>
                <a:gd name="T2" fmla="*/ 27 w 32"/>
                <a:gd name="T3" fmla="*/ 5 h 32"/>
                <a:gd name="T4" fmla="*/ 16 w 32"/>
                <a:gd name="T5" fmla="*/ 0 h 32"/>
                <a:gd name="T6" fmla="*/ 5 w 32"/>
                <a:gd name="T7" fmla="*/ 5 h 32"/>
                <a:gd name="T8" fmla="*/ 0 w 32"/>
                <a:gd name="T9" fmla="*/ 16 h 32"/>
                <a:gd name="T10" fmla="*/ 5 w 32"/>
                <a:gd name="T11" fmla="*/ 27 h 32"/>
                <a:gd name="T12" fmla="*/ 16 w 32"/>
                <a:gd name="T13" fmla="*/ 32 h 32"/>
                <a:gd name="T14" fmla="*/ 27 w 32"/>
                <a:gd name="T15" fmla="*/ 27 h 32"/>
                <a:gd name="T16" fmla="*/ 32 w 32"/>
                <a:gd name="T17" fmla="*/ 1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" h="32">
                  <a:moveTo>
                    <a:pt x="32" y="16"/>
                  </a:moveTo>
                  <a:cubicBezTo>
                    <a:pt x="32" y="11"/>
                    <a:pt x="30" y="8"/>
                    <a:pt x="27" y="5"/>
                  </a:cubicBezTo>
                  <a:cubicBezTo>
                    <a:pt x="24" y="2"/>
                    <a:pt x="20" y="0"/>
                    <a:pt x="16" y="0"/>
                  </a:cubicBezTo>
                  <a:cubicBezTo>
                    <a:pt x="11" y="0"/>
                    <a:pt x="8" y="2"/>
                    <a:pt x="5" y="5"/>
                  </a:cubicBezTo>
                  <a:cubicBezTo>
                    <a:pt x="2" y="8"/>
                    <a:pt x="0" y="11"/>
                    <a:pt x="0" y="16"/>
                  </a:cubicBezTo>
                  <a:cubicBezTo>
                    <a:pt x="0" y="20"/>
                    <a:pt x="2" y="24"/>
                    <a:pt x="5" y="27"/>
                  </a:cubicBezTo>
                  <a:cubicBezTo>
                    <a:pt x="8" y="30"/>
                    <a:pt x="11" y="32"/>
                    <a:pt x="16" y="32"/>
                  </a:cubicBezTo>
                  <a:cubicBezTo>
                    <a:pt x="20" y="32"/>
                    <a:pt x="24" y="30"/>
                    <a:pt x="27" y="27"/>
                  </a:cubicBezTo>
                  <a:cubicBezTo>
                    <a:pt x="30" y="24"/>
                    <a:pt x="32" y="20"/>
                    <a:pt x="32" y="16"/>
                  </a:cubicBezTo>
                  <a:close/>
                </a:path>
              </a:pathLst>
            </a:cu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0" name="Freeform 20">
              <a:extLst>
                <a:ext uri="{FF2B5EF4-FFF2-40B4-BE49-F238E27FC236}">
                  <a16:creationId xmlns:a16="http://schemas.microsoft.com/office/drawing/2014/main" xmlns="" id="{8CBAE8B8-D3E6-4B6A-85AD-48772E8318E6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8588" y="3149600"/>
              <a:ext cx="104775" cy="104775"/>
            </a:xfrm>
            <a:custGeom>
              <a:avLst/>
              <a:gdLst>
                <a:gd name="T0" fmla="*/ 32 w 32"/>
                <a:gd name="T1" fmla="*/ 16 h 32"/>
                <a:gd name="T2" fmla="*/ 27 w 32"/>
                <a:gd name="T3" fmla="*/ 5 h 32"/>
                <a:gd name="T4" fmla="*/ 16 w 32"/>
                <a:gd name="T5" fmla="*/ 0 h 32"/>
                <a:gd name="T6" fmla="*/ 5 w 32"/>
                <a:gd name="T7" fmla="*/ 5 h 32"/>
                <a:gd name="T8" fmla="*/ 0 w 32"/>
                <a:gd name="T9" fmla="*/ 16 h 32"/>
                <a:gd name="T10" fmla="*/ 5 w 32"/>
                <a:gd name="T11" fmla="*/ 27 h 32"/>
                <a:gd name="T12" fmla="*/ 16 w 32"/>
                <a:gd name="T13" fmla="*/ 32 h 32"/>
                <a:gd name="T14" fmla="*/ 27 w 32"/>
                <a:gd name="T15" fmla="*/ 27 h 32"/>
                <a:gd name="T16" fmla="*/ 32 w 32"/>
                <a:gd name="T17" fmla="*/ 1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" h="32">
                  <a:moveTo>
                    <a:pt x="32" y="16"/>
                  </a:moveTo>
                  <a:cubicBezTo>
                    <a:pt x="32" y="11"/>
                    <a:pt x="30" y="8"/>
                    <a:pt x="27" y="5"/>
                  </a:cubicBezTo>
                  <a:cubicBezTo>
                    <a:pt x="24" y="2"/>
                    <a:pt x="20" y="0"/>
                    <a:pt x="16" y="0"/>
                  </a:cubicBezTo>
                  <a:cubicBezTo>
                    <a:pt x="12" y="0"/>
                    <a:pt x="8" y="2"/>
                    <a:pt x="5" y="5"/>
                  </a:cubicBezTo>
                  <a:cubicBezTo>
                    <a:pt x="2" y="8"/>
                    <a:pt x="0" y="11"/>
                    <a:pt x="0" y="16"/>
                  </a:cubicBezTo>
                  <a:cubicBezTo>
                    <a:pt x="0" y="20"/>
                    <a:pt x="2" y="24"/>
                    <a:pt x="5" y="27"/>
                  </a:cubicBezTo>
                  <a:cubicBezTo>
                    <a:pt x="8" y="30"/>
                    <a:pt x="12" y="32"/>
                    <a:pt x="16" y="32"/>
                  </a:cubicBezTo>
                  <a:cubicBezTo>
                    <a:pt x="20" y="32"/>
                    <a:pt x="24" y="30"/>
                    <a:pt x="27" y="27"/>
                  </a:cubicBezTo>
                  <a:cubicBezTo>
                    <a:pt x="30" y="24"/>
                    <a:pt x="32" y="20"/>
                    <a:pt x="32" y="16"/>
                  </a:cubicBezTo>
                  <a:close/>
                </a:path>
              </a:pathLst>
            </a:cu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1" name="Freeform 21">
              <a:extLst>
                <a:ext uri="{FF2B5EF4-FFF2-40B4-BE49-F238E27FC236}">
                  <a16:creationId xmlns:a16="http://schemas.microsoft.com/office/drawing/2014/main" xmlns="" id="{B0540E8E-2D2B-4472-8298-2F505E93650C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2275" y="3343275"/>
              <a:ext cx="101600" cy="104775"/>
            </a:xfrm>
            <a:custGeom>
              <a:avLst/>
              <a:gdLst>
                <a:gd name="T0" fmla="*/ 31 w 31"/>
                <a:gd name="T1" fmla="*/ 16 h 32"/>
                <a:gd name="T2" fmla="*/ 27 w 31"/>
                <a:gd name="T3" fmla="*/ 5 h 32"/>
                <a:gd name="T4" fmla="*/ 16 w 31"/>
                <a:gd name="T5" fmla="*/ 0 h 32"/>
                <a:gd name="T6" fmla="*/ 4 w 31"/>
                <a:gd name="T7" fmla="*/ 5 h 32"/>
                <a:gd name="T8" fmla="*/ 0 w 31"/>
                <a:gd name="T9" fmla="*/ 16 h 32"/>
                <a:gd name="T10" fmla="*/ 4 w 31"/>
                <a:gd name="T11" fmla="*/ 27 h 32"/>
                <a:gd name="T12" fmla="*/ 16 w 31"/>
                <a:gd name="T13" fmla="*/ 32 h 32"/>
                <a:gd name="T14" fmla="*/ 27 w 31"/>
                <a:gd name="T15" fmla="*/ 27 h 32"/>
                <a:gd name="T16" fmla="*/ 31 w 31"/>
                <a:gd name="T17" fmla="*/ 1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32">
                  <a:moveTo>
                    <a:pt x="31" y="16"/>
                  </a:moveTo>
                  <a:cubicBezTo>
                    <a:pt x="31" y="12"/>
                    <a:pt x="30" y="8"/>
                    <a:pt x="27" y="5"/>
                  </a:cubicBezTo>
                  <a:cubicBezTo>
                    <a:pt x="24" y="2"/>
                    <a:pt x="20" y="0"/>
                    <a:pt x="16" y="0"/>
                  </a:cubicBezTo>
                  <a:cubicBezTo>
                    <a:pt x="11" y="0"/>
                    <a:pt x="7" y="2"/>
                    <a:pt x="4" y="5"/>
                  </a:cubicBezTo>
                  <a:cubicBezTo>
                    <a:pt x="1" y="8"/>
                    <a:pt x="0" y="12"/>
                    <a:pt x="0" y="16"/>
                  </a:cubicBezTo>
                  <a:cubicBezTo>
                    <a:pt x="0" y="20"/>
                    <a:pt x="1" y="24"/>
                    <a:pt x="4" y="27"/>
                  </a:cubicBezTo>
                  <a:cubicBezTo>
                    <a:pt x="7" y="30"/>
                    <a:pt x="11" y="32"/>
                    <a:pt x="16" y="32"/>
                  </a:cubicBezTo>
                  <a:cubicBezTo>
                    <a:pt x="20" y="32"/>
                    <a:pt x="24" y="30"/>
                    <a:pt x="27" y="27"/>
                  </a:cubicBezTo>
                  <a:cubicBezTo>
                    <a:pt x="30" y="24"/>
                    <a:pt x="31" y="20"/>
                    <a:pt x="31" y="16"/>
                  </a:cubicBezTo>
                  <a:close/>
                </a:path>
              </a:pathLst>
            </a:cu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2" name="Freeform 22">
              <a:extLst>
                <a:ext uri="{FF2B5EF4-FFF2-40B4-BE49-F238E27FC236}">
                  <a16:creationId xmlns:a16="http://schemas.microsoft.com/office/drawing/2014/main" xmlns="" id="{4CE4B170-9F5D-435D-975C-93BE0A9839DB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2275" y="3241675"/>
              <a:ext cx="101600" cy="101600"/>
            </a:xfrm>
            <a:custGeom>
              <a:avLst/>
              <a:gdLst>
                <a:gd name="T0" fmla="*/ 31 w 31"/>
                <a:gd name="T1" fmla="*/ 15 h 31"/>
                <a:gd name="T2" fmla="*/ 27 w 31"/>
                <a:gd name="T3" fmla="*/ 4 h 31"/>
                <a:gd name="T4" fmla="*/ 16 w 31"/>
                <a:gd name="T5" fmla="*/ 0 h 31"/>
                <a:gd name="T6" fmla="*/ 4 w 31"/>
                <a:gd name="T7" fmla="*/ 4 h 31"/>
                <a:gd name="T8" fmla="*/ 0 w 31"/>
                <a:gd name="T9" fmla="*/ 15 h 31"/>
                <a:gd name="T10" fmla="*/ 4 w 31"/>
                <a:gd name="T11" fmla="*/ 27 h 31"/>
                <a:gd name="T12" fmla="*/ 16 w 31"/>
                <a:gd name="T13" fmla="*/ 31 h 31"/>
                <a:gd name="T14" fmla="*/ 27 w 31"/>
                <a:gd name="T15" fmla="*/ 27 h 31"/>
                <a:gd name="T16" fmla="*/ 31 w 31"/>
                <a:gd name="T17" fmla="*/ 1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31">
                  <a:moveTo>
                    <a:pt x="31" y="15"/>
                  </a:moveTo>
                  <a:cubicBezTo>
                    <a:pt x="31" y="11"/>
                    <a:pt x="30" y="7"/>
                    <a:pt x="27" y="4"/>
                  </a:cubicBezTo>
                  <a:cubicBezTo>
                    <a:pt x="24" y="1"/>
                    <a:pt x="20" y="0"/>
                    <a:pt x="16" y="0"/>
                  </a:cubicBezTo>
                  <a:cubicBezTo>
                    <a:pt x="11" y="0"/>
                    <a:pt x="7" y="1"/>
                    <a:pt x="4" y="4"/>
                  </a:cubicBezTo>
                  <a:cubicBezTo>
                    <a:pt x="1" y="7"/>
                    <a:pt x="0" y="11"/>
                    <a:pt x="0" y="15"/>
                  </a:cubicBezTo>
                  <a:cubicBezTo>
                    <a:pt x="0" y="20"/>
                    <a:pt x="1" y="24"/>
                    <a:pt x="4" y="27"/>
                  </a:cubicBezTo>
                  <a:cubicBezTo>
                    <a:pt x="7" y="30"/>
                    <a:pt x="11" y="31"/>
                    <a:pt x="16" y="31"/>
                  </a:cubicBezTo>
                  <a:cubicBezTo>
                    <a:pt x="20" y="31"/>
                    <a:pt x="24" y="30"/>
                    <a:pt x="27" y="27"/>
                  </a:cubicBezTo>
                  <a:cubicBezTo>
                    <a:pt x="30" y="24"/>
                    <a:pt x="31" y="20"/>
                    <a:pt x="31" y="15"/>
                  </a:cubicBezTo>
                  <a:close/>
                </a:path>
              </a:pathLst>
            </a:cu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3" name="Freeform 23">
              <a:extLst>
                <a:ext uri="{FF2B5EF4-FFF2-40B4-BE49-F238E27FC236}">
                  <a16:creationId xmlns:a16="http://schemas.microsoft.com/office/drawing/2014/main" xmlns="" id="{7B89E9CC-FAE3-4EEF-A8DE-C5DC8FDDF722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9138" y="3124200"/>
              <a:ext cx="100013" cy="104775"/>
            </a:xfrm>
            <a:custGeom>
              <a:avLst/>
              <a:gdLst>
                <a:gd name="T0" fmla="*/ 31 w 31"/>
                <a:gd name="T1" fmla="*/ 16 h 32"/>
                <a:gd name="T2" fmla="*/ 27 w 31"/>
                <a:gd name="T3" fmla="*/ 5 h 32"/>
                <a:gd name="T4" fmla="*/ 15 w 31"/>
                <a:gd name="T5" fmla="*/ 0 h 32"/>
                <a:gd name="T6" fmla="*/ 4 w 31"/>
                <a:gd name="T7" fmla="*/ 5 h 32"/>
                <a:gd name="T8" fmla="*/ 0 w 31"/>
                <a:gd name="T9" fmla="*/ 16 h 32"/>
                <a:gd name="T10" fmla="*/ 4 w 31"/>
                <a:gd name="T11" fmla="*/ 27 h 32"/>
                <a:gd name="T12" fmla="*/ 15 w 31"/>
                <a:gd name="T13" fmla="*/ 32 h 32"/>
                <a:gd name="T14" fmla="*/ 27 w 31"/>
                <a:gd name="T15" fmla="*/ 27 h 32"/>
                <a:gd name="T16" fmla="*/ 31 w 31"/>
                <a:gd name="T17" fmla="*/ 1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32">
                  <a:moveTo>
                    <a:pt x="31" y="16"/>
                  </a:moveTo>
                  <a:cubicBezTo>
                    <a:pt x="31" y="11"/>
                    <a:pt x="30" y="8"/>
                    <a:pt x="27" y="5"/>
                  </a:cubicBezTo>
                  <a:cubicBezTo>
                    <a:pt x="24" y="2"/>
                    <a:pt x="20" y="0"/>
                    <a:pt x="15" y="0"/>
                  </a:cubicBezTo>
                  <a:cubicBezTo>
                    <a:pt x="11" y="0"/>
                    <a:pt x="7" y="2"/>
                    <a:pt x="4" y="5"/>
                  </a:cubicBezTo>
                  <a:cubicBezTo>
                    <a:pt x="1" y="8"/>
                    <a:pt x="0" y="11"/>
                    <a:pt x="0" y="16"/>
                  </a:cubicBezTo>
                  <a:cubicBezTo>
                    <a:pt x="0" y="20"/>
                    <a:pt x="1" y="24"/>
                    <a:pt x="4" y="27"/>
                  </a:cubicBezTo>
                  <a:cubicBezTo>
                    <a:pt x="7" y="30"/>
                    <a:pt x="11" y="32"/>
                    <a:pt x="15" y="32"/>
                  </a:cubicBezTo>
                  <a:cubicBezTo>
                    <a:pt x="20" y="32"/>
                    <a:pt x="24" y="30"/>
                    <a:pt x="27" y="27"/>
                  </a:cubicBezTo>
                  <a:cubicBezTo>
                    <a:pt x="30" y="24"/>
                    <a:pt x="31" y="20"/>
                    <a:pt x="31" y="16"/>
                  </a:cubicBezTo>
                  <a:close/>
                </a:path>
              </a:pathLst>
            </a:cu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4" name="Freeform 24">
              <a:extLst>
                <a:ext uri="{FF2B5EF4-FFF2-40B4-BE49-F238E27FC236}">
                  <a16:creationId xmlns:a16="http://schemas.microsoft.com/office/drawing/2014/main" xmlns="" id="{C64244C9-C8EC-481C-9C63-EBAE5790A48C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6000" y="3340100"/>
              <a:ext cx="103188" cy="104775"/>
            </a:xfrm>
            <a:custGeom>
              <a:avLst/>
              <a:gdLst>
                <a:gd name="T0" fmla="*/ 32 w 32"/>
                <a:gd name="T1" fmla="*/ 16 h 32"/>
                <a:gd name="T2" fmla="*/ 27 w 32"/>
                <a:gd name="T3" fmla="*/ 5 h 32"/>
                <a:gd name="T4" fmla="*/ 16 w 32"/>
                <a:gd name="T5" fmla="*/ 0 h 32"/>
                <a:gd name="T6" fmla="*/ 5 w 32"/>
                <a:gd name="T7" fmla="*/ 5 h 32"/>
                <a:gd name="T8" fmla="*/ 0 w 32"/>
                <a:gd name="T9" fmla="*/ 16 h 32"/>
                <a:gd name="T10" fmla="*/ 5 w 32"/>
                <a:gd name="T11" fmla="*/ 27 h 32"/>
                <a:gd name="T12" fmla="*/ 16 w 32"/>
                <a:gd name="T13" fmla="*/ 32 h 32"/>
                <a:gd name="T14" fmla="*/ 27 w 32"/>
                <a:gd name="T15" fmla="*/ 27 h 32"/>
                <a:gd name="T16" fmla="*/ 32 w 32"/>
                <a:gd name="T17" fmla="*/ 1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" h="32">
                  <a:moveTo>
                    <a:pt x="32" y="16"/>
                  </a:moveTo>
                  <a:cubicBezTo>
                    <a:pt x="32" y="12"/>
                    <a:pt x="30" y="8"/>
                    <a:pt x="27" y="5"/>
                  </a:cubicBezTo>
                  <a:cubicBezTo>
                    <a:pt x="24" y="2"/>
                    <a:pt x="20" y="0"/>
                    <a:pt x="16" y="0"/>
                  </a:cubicBezTo>
                  <a:cubicBezTo>
                    <a:pt x="12" y="0"/>
                    <a:pt x="8" y="2"/>
                    <a:pt x="5" y="5"/>
                  </a:cubicBezTo>
                  <a:cubicBezTo>
                    <a:pt x="2" y="8"/>
                    <a:pt x="0" y="12"/>
                    <a:pt x="0" y="16"/>
                  </a:cubicBezTo>
                  <a:cubicBezTo>
                    <a:pt x="0" y="20"/>
                    <a:pt x="2" y="24"/>
                    <a:pt x="5" y="27"/>
                  </a:cubicBezTo>
                  <a:cubicBezTo>
                    <a:pt x="8" y="30"/>
                    <a:pt x="12" y="32"/>
                    <a:pt x="16" y="32"/>
                  </a:cubicBezTo>
                  <a:cubicBezTo>
                    <a:pt x="20" y="32"/>
                    <a:pt x="24" y="30"/>
                    <a:pt x="27" y="27"/>
                  </a:cubicBezTo>
                  <a:cubicBezTo>
                    <a:pt x="30" y="24"/>
                    <a:pt x="32" y="20"/>
                    <a:pt x="32" y="16"/>
                  </a:cubicBezTo>
                  <a:close/>
                </a:path>
              </a:pathLst>
            </a:cu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5" name="Freeform 25">
              <a:extLst>
                <a:ext uri="{FF2B5EF4-FFF2-40B4-BE49-F238E27FC236}">
                  <a16:creationId xmlns:a16="http://schemas.microsoft.com/office/drawing/2014/main" xmlns="" id="{ABA1A082-1398-4604-B216-401B08EE290B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3788" y="2990850"/>
              <a:ext cx="101600" cy="103188"/>
            </a:xfrm>
            <a:custGeom>
              <a:avLst/>
              <a:gdLst>
                <a:gd name="T0" fmla="*/ 31 w 31"/>
                <a:gd name="T1" fmla="*/ 16 h 32"/>
                <a:gd name="T2" fmla="*/ 27 w 31"/>
                <a:gd name="T3" fmla="*/ 5 h 32"/>
                <a:gd name="T4" fmla="*/ 15 w 31"/>
                <a:gd name="T5" fmla="*/ 0 h 32"/>
                <a:gd name="T6" fmla="*/ 4 w 31"/>
                <a:gd name="T7" fmla="*/ 5 h 32"/>
                <a:gd name="T8" fmla="*/ 0 w 31"/>
                <a:gd name="T9" fmla="*/ 16 h 32"/>
                <a:gd name="T10" fmla="*/ 4 w 31"/>
                <a:gd name="T11" fmla="*/ 27 h 32"/>
                <a:gd name="T12" fmla="*/ 15 w 31"/>
                <a:gd name="T13" fmla="*/ 32 h 32"/>
                <a:gd name="T14" fmla="*/ 27 w 31"/>
                <a:gd name="T15" fmla="*/ 27 h 32"/>
                <a:gd name="T16" fmla="*/ 31 w 31"/>
                <a:gd name="T17" fmla="*/ 1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32">
                  <a:moveTo>
                    <a:pt x="31" y="16"/>
                  </a:moveTo>
                  <a:cubicBezTo>
                    <a:pt x="31" y="12"/>
                    <a:pt x="30" y="8"/>
                    <a:pt x="27" y="5"/>
                  </a:cubicBezTo>
                  <a:cubicBezTo>
                    <a:pt x="24" y="2"/>
                    <a:pt x="20" y="0"/>
                    <a:pt x="15" y="0"/>
                  </a:cubicBezTo>
                  <a:cubicBezTo>
                    <a:pt x="11" y="0"/>
                    <a:pt x="7" y="2"/>
                    <a:pt x="4" y="5"/>
                  </a:cubicBezTo>
                  <a:cubicBezTo>
                    <a:pt x="1" y="8"/>
                    <a:pt x="0" y="12"/>
                    <a:pt x="0" y="16"/>
                  </a:cubicBezTo>
                  <a:cubicBezTo>
                    <a:pt x="0" y="20"/>
                    <a:pt x="1" y="24"/>
                    <a:pt x="4" y="27"/>
                  </a:cubicBezTo>
                  <a:cubicBezTo>
                    <a:pt x="7" y="30"/>
                    <a:pt x="11" y="32"/>
                    <a:pt x="15" y="32"/>
                  </a:cubicBezTo>
                  <a:cubicBezTo>
                    <a:pt x="20" y="32"/>
                    <a:pt x="24" y="30"/>
                    <a:pt x="27" y="27"/>
                  </a:cubicBezTo>
                  <a:cubicBezTo>
                    <a:pt x="30" y="24"/>
                    <a:pt x="31" y="20"/>
                    <a:pt x="31" y="16"/>
                  </a:cubicBezTo>
                  <a:close/>
                </a:path>
              </a:pathLst>
            </a:cu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6" name="Freeform 26">
              <a:extLst>
                <a:ext uri="{FF2B5EF4-FFF2-40B4-BE49-F238E27FC236}">
                  <a16:creationId xmlns:a16="http://schemas.microsoft.com/office/drawing/2014/main" xmlns="" id="{5F4A6A50-6915-4AC7-8A01-628A6633E506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2388" y="3127375"/>
              <a:ext cx="103188" cy="104775"/>
            </a:xfrm>
            <a:custGeom>
              <a:avLst/>
              <a:gdLst>
                <a:gd name="T0" fmla="*/ 32 w 32"/>
                <a:gd name="T1" fmla="*/ 16 h 32"/>
                <a:gd name="T2" fmla="*/ 27 w 32"/>
                <a:gd name="T3" fmla="*/ 5 h 32"/>
                <a:gd name="T4" fmla="*/ 16 w 32"/>
                <a:gd name="T5" fmla="*/ 0 h 32"/>
                <a:gd name="T6" fmla="*/ 5 w 32"/>
                <a:gd name="T7" fmla="*/ 5 h 32"/>
                <a:gd name="T8" fmla="*/ 0 w 32"/>
                <a:gd name="T9" fmla="*/ 16 h 32"/>
                <a:gd name="T10" fmla="*/ 5 w 32"/>
                <a:gd name="T11" fmla="*/ 27 h 32"/>
                <a:gd name="T12" fmla="*/ 16 w 32"/>
                <a:gd name="T13" fmla="*/ 32 h 32"/>
                <a:gd name="T14" fmla="*/ 27 w 32"/>
                <a:gd name="T15" fmla="*/ 27 h 32"/>
                <a:gd name="T16" fmla="*/ 32 w 32"/>
                <a:gd name="T17" fmla="*/ 1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" h="32">
                  <a:moveTo>
                    <a:pt x="32" y="16"/>
                  </a:moveTo>
                  <a:cubicBezTo>
                    <a:pt x="32" y="11"/>
                    <a:pt x="30" y="8"/>
                    <a:pt x="27" y="5"/>
                  </a:cubicBezTo>
                  <a:cubicBezTo>
                    <a:pt x="24" y="2"/>
                    <a:pt x="20" y="0"/>
                    <a:pt x="16" y="0"/>
                  </a:cubicBezTo>
                  <a:cubicBezTo>
                    <a:pt x="11" y="0"/>
                    <a:pt x="8" y="2"/>
                    <a:pt x="5" y="5"/>
                  </a:cubicBezTo>
                  <a:cubicBezTo>
                    <a:pt x="2" y="8"/>
                    <a:pt x="0" y="11"/>
                    <a:pt x="0" y="16"/>
                  </a:cubicBezTo>
                  <a:cubicBezTo>
                    <a:pt x="0" y="20"/>
                    <a:pt x="2" y="24"/>
                    <a:pt x="5" y="27"/>
                  </a:cubicBezTo>
                  <a:cubicBezTo>
                    <a:pt x="8" y="30"/>
                    <a:pt x="11" y="32"/>
                    <a:pt x="16" y="32"/>
                  </a:cubicBezTo>
                  <a:cubicBezTo>
                    <a:pt x="20" y="32"/>
                    <a:pt x="24" y="30"/>
                    <a:pt x="27" y="27"/>
                  </a:cubicBezTo>
                  <a:cubicBezTo>
                    <a:pt x="30" y="24"/>
                    <a:pt x="32" y="20"/>
                    <a:pt x="32" y="16"/>
                  </a:cubicBezTo>
                  <a:close/>
                </a:path>
              </a:pathLst>
            </a:cu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7" name="Freeform 27">
              <a:extLst>
                <a:ext uri="{FF2B5EF4-FFF2-40B4-BE49-F238E27FC236}">
                  <a16:creationId xmlns:a16="http://schemas.microsoft.com/office/drawing/2014/main" xmlns="" id="{E7C1F4F6-21C2-45FF-8DAA-74E14525EBE3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8138" y="3333750"/>
              <a:ext cx="104775" cy="103188"/>
            </a:xfrm>
            <a:custGeom>
              <a:avLst/>
              <a:gdLst>
                <a:gd name="T0" fmla="*/ 32 w 32"/>
                <a:gd name="T1" fmla="*/ 16 h 32"/>
                <a:gd name="T2" fmla="*/ 27 w 32"/>
                <a:gd name="T3" fmla="*/ 5 h 32"/>
                <a:gd name="T4" fmla="*/ 16 w 32"/>
                <a:gd name="T5" fmla="*/ 0 h 32"/>
                <a:gd name="T6" fmla="*/ 5 w 32"/>
                <a:gd name="T7" fmla="*/ 5 h 32"/>
                <a:gd name="T8" fmla="*/ 0 w 32"/>
                <a:gd name="T9" fmla="*/ 16 h 32"/>
                <a:gd name="T10" fmla="*/ 5 w 32"/>
                <a:gd name="T11" fmla="*/ 27 h 32"/>
                <a:gd name="T12" fmla="*/ 16 w 32"/>
                <a:gd name="T13" fmla="*/ 32 h 32"/>
                <a:gd name="T14" fmla="*/ 27 w 32"/>
                <a:gd name="T15" fmla="*/ 27 h 32"/>
                <a:gd name="T16" fmla="*/ 32 w 32"/>
                <a:gd name="T17" fmla="*/ 1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" h="32">
                  <a:moveTo>
                    <a:pt x="32" y="16"/>
                  </a:moveTo>
                  <a:cubicBezTo>
                    <a:pt x="32" y="12"/>
                    <a:pt x="30" y="8"/>
                    <a:pt x="27" y="5"/>
                  </a:cubicBezTo>
                  <a:cubicBezTo>
                    <a:pt x="24" y="2"/>
                    <a:pt x="21" y="0"/>
                    <a:pt x="16" y="0"/>
                  </a:cubicBezTo>
                  <a:cubicBezTo>
                    <a:pt x="12" y="0"/>
                    <a:pt x="8" y="2"/>
                    <a:pt x="5" y="5"/>
                  </a:cubicBezTo>
                  <a:cubicBezTo>
                    <a:pt x="2" y="8"/>
                    <a:pt x="0" y="12"/>
                    <a:pt x="0" y="16"/>
                  </a:cubicBezTo>
                  <a:cubicBezTo>
                    <a:pt x="0" y="20"/>
                    <a:pt x="2" y="24"/>
                    <a:pt x="5" y="27"/>
                  </a:cubicBezTo>
                  <a:cubicBezTo>
                    <a:pt x="8" y="30"/>
                    <a:pt x="12" y="32"/>
                    <a:pt x="16" y="32"/>
                  </a:cubicBezTo>
                  <a:cubicBezTo>
                    <a:pt x="21" y="32"/>
                    <a:pt x="24" y="30"/>
                    <a:pt x="27" y="27"/>
                  </a:cubicBezTo>
                  <a:cubicBezTo>
                    <a:pt x="30" y="24"/>
                    <a:pt x="32" y="20"/>
                    <a:pt x="32" y="16"/>
                  </a:cubicBezTo>
                  <a:close/>
                </a:path>
              </a:pathLst>
            </a:cu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" name="Freeform 28">
              <a:extLst>
                <a:ext uri="{FF2B5EF4-FFF2-40B4-BE49-F238E27FC236}">
                  <a16:creationId xmlns:a16="http://schemas.microsoft.com/office/drawing/2014/main" xmlns="" id="{7A7B8283-52A7-490C-88C3-A6ADEDEC3FEA}"/>
                </a:ext>
              </a:extLst>
            </p:cNvPr>
            <p:cNvSpPr>
              <a:spLocks/>
            </p:cNvSpPr>
            <p:nvPr/>
          </p:nvSpPr>
          <p:spPr bwMode="auto">
            <a:xfrm>
              <a:off x="666750" y="2719388"/>
              <a:ext cx="3536950" cy="568325"/>
            </a:xfrm>
            <a:custGeom>
              <a:avLst/>
              <a:gdLst>
                <a:gd name="T0" fmla="*/ 2228 w 2228"/>
                <a:gd name="T1" fmla="*/ 273 h 358"/>
                <a:gd name="T2" fmla="*/ 2039 w 2228"/>
                <a:gd name="T3" fmla="*/ 273 h 358"/>
                <a:gd name="T4" fmla="*/ 1904 w 2228"/>
                <a:gd name="T5" fmla="*/ 187 h 358"/>
                <a:gd name="T6" fmla="*/ 1848 w 2228"/>
                <a:gd name="T7" fmla="*/ 288 h 358"/>
                <a:gd name="T8" fmla="*/ 1674 w 2228"/>
                <a:gd name="T9" fmla="*/ 288 h 358"/>
                <a:gd name="T10" fmla="*/ 1487 w 2228"/>
                <a:gd name="T11" fmla="*/ 195 h 358"/>
                <a:gd name="T12" fmla="*/ 1487 w 2228"/>
                <a:gd name="T13" fmla="*/ 304 h 358"/>
                <a:gd name="T14" fmla="*/ 1286 w 2228"/>
                <a:gd name="T15" fmla="*/ 304 h 358"/>
                <a:gd name="T16" fmla="*/ 1158 w 2228"/>
                <a:gd name="T17" fmla="*/ 187 h 358"/>
                <a:gd name="T18" fmla="*/ 1103 w 2228"/>
                <a:gd name="T19" fmla="*/ 278 h 358"/>
                <a:gd name="T20" fmla="*/ 926 w 2228"/>
                <a:gd name="T21" fmla="*/ 302 h 358"/>
                <a:gd name="T22" fmla="*/ 544 w 2228"/>
                <a:gd name="T23" fmla="*/ 325 h 358"/>
                <a:gd name="T24" fmla="*/ 183 w 2228"/>
                <a:gd name="T25" fmla="*/ 358 h 358"/>
                <a:gd name="T26" fmla="*/ 0 w 2228"/>
                <a:gd name="T27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228" h="358">
                  <a:moveTo>
                    <a:pt x="2228" y="273"/>
                  </a:moveTo>
                  <a:lnTo>
                    <a:pt x="2039" y="273"/>
                  </a:lnTo>
                  <a:lnTo>
                    <a:pt x="1904" y="187"/>
                  </a:lnTo>
                  <a:lnTo>
                    <a:pt x="1848" y="288"/>
                  </a:lnTo>
                  <a:lnTo>
                    <a:pt x="1674" y="288"/>
                  </a:lnTo>
                  <a:lnTo>
                    <a:pt x="1487" y="195"/>
                  </a:lnTo>
                  <a:lnTo>
                    <a:pt x="1487" y="304"/>
                  </a:lnTo>
                  <a:lnTo>
                    <a:pt x="1286" y="304"/>
                  </a:lnTo>
                  <a:lnTo>
                    <a:pt x="1158" y="187"/>
                  </a:lnTo>
                  <a:lnTo>
                    <a:pt x="1103" y="278"/>
                  </a:lnTo>
                  <a:lnTo>
                    <a:pt x="926" y="302"/>
                  </a:lnTo>
                  <a:lnTo>
                    <a:pt x="544" y="325"/>
                  </a:lnTo>
                  <a:lnTo>
                    <a:pt x="183" y="358"/>
                  </a:lnTo>
                  <a:lnTo>
                    <a:pt x="0" y="0"/>
                  </a:lnTo>
                </a:path>
              </a:pathLst>
            </a:custGeom>
            <a:noFill/>
            <a:ln w="39688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9" name="Freeform 29">
              <a:extLst>
                <a:ext uri="{FF2B5EF4-FFF2-40B4-BE49-F238E27FC236}">
                  <a16:creationId xmlns:a16="http://schemas.microsoft.com/office/drawing/2014/main" xmlns="" id="{B6C2122A-55A5-447A-854C-52463C71012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3575" y="2565400"/>
              <a:ext cx="3530600" cy="1025525"/>
            </a:xfrm>
            <a:custGeom>
              <a:avLst/>
              <a:gdLst>
                <a:gd name="T0" fmla="*/ 1158 w 2224"/>
                <a:gd name="T1" fmla="*/ 426 h 646"/>
                <a:gd name="T2" fmla="*/ 1158 w 2224"/>
                <a:gd name="T3" fmla="*/ 204 h 646"/>
                <a:gd name="T4" fmla="*/ 1902 w 2224"/>
                <a:gd name="T5" fmla="*/ 430 h 646"/>
                <a:gd name="T6" fmla="*/ 1902 w 2224"/>
                <a:gd name="T7" fmla="*/ 208 h 646"/>
                <a:gd name="T8" fmla="*/ 2224 w 2224"/>
                <a:gd name="T9" fmla="*/ 492 h 646"/>
                <a:gd name="T10" fmla="*/ 2224 w 2224"/>
                <a:gd name="T11" fmla="*/ 292 h 646"/>
                <a:gd name="T12" fmla="*/ 2043 w 2224"/>
                <a:gd name="T13" fmla="*/ 482 h 646"/>
                <a:gd name="T14" fmla="*/ 2043 w 2224"/>
                <a:gd name="T15" fmla="*/ 284 h 646"/>
                <a:gd name="T16" fmla="*/ 1852 w 2224"/>
                <a:gd name="T17" fmla="*/ 492 h 646"/>
                <a:gd name="T18" fmla="*/ 1852 w 2224"/>
                <a:gd name="T19" fmla="*/ 299 h 646"/>
                <a:gd name="T20" fmla="*/ 1668 w 2224"/>
                <a:gd name="T21" fmla="*/ 307 h 646"/>
                <a:gd name="T22" fmla="*/ 1668 w 2224"/>
                <a:gd name="T23" fmla="*/ 523 h 646"/>
                <a:gd name="T24" fmla="*/ 1491 w 2224"/>
                <a:gd name="T25" fmla="*/ 519 h 646"/>
                <a:gd name="T26" fmla="*/ 1491 w 2224"/>
                <a:gd name="T27" fmla="*/ 48 h 646"/>
                <a:gd name="T28" fmla="*/ 1298 w 2224"/>
                <a:gd name="T29" fmla="*/ 506 h 646"/>
                <a:gd name="T30" fmla="*/ 1298 w 2224"/>
                <a:gd name="T31" fmla="*/ 319 h 646"/>
                <a:gd name="T32" fmla="*/ 0 w 2224"/>
                <a:gd name="T33" fmla="*/ 385 h 646"/>
                <a:gd name="T34" fmla="*/ 0 w 2224"/>
                <a:gd name="T35" fmla="*/ 0 h 646"/>
                <a:gd name="T36" fmla="*/ 1111 w 2224"/>
                <a:gd name="T37" fmla="*/ 560 h 646"/>
                <a:gd name="T38" fmla="*/ 1111 w 2224"/>
                <a:gd name="T39" fmla="*/ 278 h 646"/>
                <a:gd name="T40" fmla="*/ 924 w 2224"/>
                <a:gd name="T41" fmla="*/ 506 h 646"/>
                <a:gd name="T42" fmla="*/ 924 w 2224"/>
                <a:gd name="T43" fmla="*/ 331 h 646"/>
                <a:gd name="T44" fmla="*/ 741 w 2224"/>
                <a:gd name="T45" fmla="*/ 554 h 646"/>
                <a:gd name="T46" fmla="*/ 741 w 2224"/>
                <a:gd name="T47" fmla="*/ 327 h 646"/>
                <a:gd name="T48" fmla="*/ 550 w 2224"/>
                <a:gd name="T49" fmla="*/ 331 h 646"/>
                <a:gd name="T50" fmla="*/ 550 w 2224"/>
                <a:gd name="T51" fmla="*/ 523 h 646"/>
                <a:gd name="T52" fmla="*/ 368 w 2224"/>
                <a:gd name="T53" fmla="*/ 570 h 646"/>
                <a:gd name="T54" fmla="*/ 368 w 2224"/>
                <a:gd name="T55" fmla="*/ 354 h 646"/>
                <a:gd name="T56" fmla="*/ 185 w 2224"/>
                <a:gd name="T57" fmla="*/ 640 h 646"/>
                <a:gd name="T58" fmla="*/ 185 w 2224"/>
                <a:gd name="T59" fmla="*/ 342 h 646"/>
                <a:gd name="T60" fmla="*/ 47 w 2224"/>
                <a:gd name="T61" fmla="*/ 646 h 646"/>
                <a:gd name="T62" fmla="*/ 47 w 2224"/>
                <a:gd name="T63" fmla="*/ 9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224" h="646">
                  <a:moveTo>
                    <a:pt x="1158" y="426"/>
                  </a:moveTo>
                  <a:lnTo>
                    <a:pt x="1158" y="204"/>
                  </a:lnTo>
                  <a:moveTo>
                    <a:pt x="1902" y="430"/>
                  </a:moveTo>
                  <a:lnTo>
                    <a:pt x="1902" y="208"/>
                  </a:lnTo>
                  <a:moveTo>
                    <a:pt x="2224" y="492"/>
                  </a:moveTo>
                  <a:lnTo>
                    <a:pt x="2224" y="292"/>
                  </a:lnTo>
                  <a:moveTo>
                    <a:pt x="2043" y="482"/>
                  </a:moveTo>
                  <a:lnTo>
                    <a:pt x="2043" y="284"/>
                  </a:lnTo>
                  <a:moveTo>
                    <a:pt x="1852" y="492"/>
                  </a:moveTo>
                  <a:lnTo>
                    <a:pt x="1852" y="299"/>
                  </a:lnTo>
                  <a:moveTo>
                    <a:pt x="1668" y="307"/>
                  </a:moveTo>
                  <a:lnTo>
                    <a:pt x="1668" y="523"/>
                  </a:lnTo>
                  <a:moveTo>
                    <a:pt x="1491" y="519"/>
                  </a:moveTo>
                  <a:lnTo>
                    <a:pt x="1491" y="48"/>
                  </a:lnTo>
                  <a:moveTo>
                    <a:pt x="1298" y="506"/>
                  </a:moveTo>
                  <a:lnTo>
                    <a:pt x="1298" y="319"/>
                  </a:lnTo>
                  <a:moveTo>
                    <a:pt x="0" y="385"/>
                  </a:moveTo>
                  <a:lnTo>
                    <a:pt x="0" y="0"/>
                  </a:lnTo>
                  <a:moveTo>
                    <a:pt x="1111" y="560"/>
                  </a:moveTo>
                  <a:lnTo>
                    <a:pt x="1111" y="278"/>
                  </a:lnTo>
                  <a:moveTo>
                    <a:pt x="924" y="506"/>
                  </a:moveTo>
                  <a:lnTo>
                    <a:pt x="924" y="331"/>
                  </a:lnTo>
                  <a:moveTo>
                    <a:pt x="741" y="554"/>
                  </a:moveTo>
                  <a:lnTo>
                    <a:pt x="741" y="327"/>
                  </a:lnTo>
                  <a:moveTo>
                    <a:pt x="550" y="331"/>
                  </a:moveTo>
                  <a:lnTo>
                    <a:pt x="550" y="523"/>
                  </a:lnTo>
                  <a:moveTo>
                    <a:pt x="368" y="570"/>
                  </a:moveTo>
                  <a:lnTo>
                    <a:pt x="368" y="354"/>
                  </a:lnTo>
                  <a:moveTo>
                    <a:pt x="185" y="640"/>
                  </a:moveTo>
                  <a:lnTo>
                    <a:pt x="185" y="342"/>
                  </a:lnTo>
                  <a:moveTo>
                    <a:pt x="47" y="646"/>
                  </a:moveTo>
                  <a:lnTo>
                    <a:pt x="47" y="97"/>
                  </a:lnTo>
                </a:path>
              </a:pathLst>
            </a:custGeom>
            <a:noFill/>
            <a:ln w="25400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0" name="Freeform 30">
              <a:extLst>
                <a:ext uri="{FF2B5EF4-FFF2-40B4-BE49-F238E27FC236}">
                  <a16:creationId xmlns:a16="http://schemas.microsoft.com/office/drawing/2014/main" xmlns="" id="{471EE094-FD2F-4153-AFFA-C44548EE8544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1788" y="3101975"/>
              <a:ext cx="104775" cy="103188"/>
            </a:xfrm>
            <a:custGeom>
              <a:avLst/>
              <a:gdLst>
                <a:gd name="T0" fmla="*/ 32 w 32"/>
                <a:gd name="T1" fmla="*/ 16 h 32"/>
                <a:gd name="T2" fmla="*/ 27 w 32"/>
                <a:gd name="T3" fmla="*/ 5 h 32"/>
                <a:gd name="T4" fmla="*/ 16 w 32"/>
                <a:gd name="T5" fmla="*/ 0 h 32"/>
                <a:gd name="T6" fmla="*/ 5 w 32"/>
                <a:gd name="T7" fmla="*/ 5 h 32"/>
                <a:gd name="T8" fmla="*/ 0 w 32"/>
                <a:gd name="T9" fmla="*/ 16 h 32"/>
                <a:gd name="T10" fmla="*/ 5 w 32"/>
                <a:gd name="T11" fmla="*/ 27 h 32"/>
                <a:gd name="T12" fmla="*/ 16 w 32"/>
                <a:gd name="T13" fmla="*/ 32 h 32"/>
                <a:gd name="T14" fmla="*/ 27 w 32"/>
                <a:gd name="T15" fmla="*/ 27 h 32"/>
                <a:gd name="T16" fmla="*/ 32 w 32"/>
                <a:gd name="T17" fmla="*/ 1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" h="32">
                  <a:moveTo>
                    <a:pt x="32" y="16"/>
                  </a:moveTo>
                  <a:cubicBezTo>
                    <a:pt x="32" y="11"/>
                    <a:pt x="30" y="8"/>
                    <a:pt x="27" y="5"/>
                  </a:cubicBezTo>
                  <a:cubicBezTo>
                    <a:pt x="24" y="2"/>
                    <a:pt x="20" y="0"/>
                    <a:pt x="16" y="0"/>
                  </a:cubicBezTo>
                  <a:cubicBezTo>
                    <a:pt x="12" y="0"/>
                    <a:pt x="8" y="2"/>
                    <a:pt x="5" y="5"/>
                  </a:cubicBezTo>
                  <a:cubicBezTo>
                    <a:pt x="2" y="8"/>
                    <a:pt x="0" y="11"/>
                    <a:pt x="0" y="16"/>
                  </a:cubicBezTo>
                  <a:cubicBezTo>
                    <a:pt x="0" y="20"/>
                    <a:pt x="2" y="24"/>
                    <a:pt x="5" y="27"/>
                  </a:cubicBezTo>
                  <a:cubicBezTo>
                    <a:pt x="8" y="30"/>
                    <a:pt x="12" y="32"/>
                    <a:pt x="16" y="32"/>
                  </a:cubicBezTo>
                  <a:cubicBezTo>
                    <a:pt x="20" y="32"/>
                    <a:pt x="24" y="30"/>
                    <a:pt x="27" y="27"/>
                  </a:cubicBezTo>
                  <a:cubicBezTo>
                    <a:pt x="30" y="24"/>
                    <a:pt x="32" y="20"/>
                    <a:pt x="32" y="1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1" name="Freeform 31">
              <a:extLst>
                <a:ext uri="{FF2B5EF4-FFF2-40B4-BE49-F238E27FC236}">
                  <a16:creationId xmlns:a16="http://schemas.microsoft.com/office/drawing/2014/main" xmlns="" id="{557279B2-3CE7-4E1D-9AF8-551495EFAE6B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1275" y="3101975"/>
              <a:ext cx="101600" cy="103188"/>
            </a:xfrm>
            <a:custGeom>
              <a:avLst/>
              <a:gdLst>
                <a:gd name="T0" fmla="*/ 31 w 31"/>
                <a:gd name="T1" fmla="*/ 16 h 32"/>
                <a:gd name="T2" fmla="*/ 27 w 31"/>
                <a:gd name="T3" fmla="*/ 5 h 32"/>
                <a:gd name="T4" fmla="*/ 16 w 31"/>
                <a:gd name="T5" fmla="*/ 0 h 32"/>
                <a:gd name="T6" fmla="*/ 4 w 31"/>
                <a:gd name="T7" fmla="*/ 5 h 32"/>
                <a:gd name="T8" fmla="*/ 0 w 31"/>
                <a:gd name="T9" fmla="*/ 16 h 32"/>
                <a:gd name="T10" fmla="*/ 4 w 31"/>
                <a:gd name="T11" fmla="*/ 27 h 32"/>
                <a:gd name="T12" fmla="*/ 16 w 31"/>
                <a:gd name="T13" fmla="*/ 32 h 32"/>
                <a:gd name="T14" fmla="*/ 27 w 31"/>
                <a:gd name="T15" fmla="*/ 27 h 32"/>
                <a:gd name="T16" fmla="*/ 31 w 31"/>
                <a:gd name="T17" fmla="*/ 1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32">
                  <a:moveTo>
                    <a:pt x="31" y="16"/>
                  </a:moveTo>
                  <a:cubicBezTo>
                    <a:pt x="31" y="11"/>
                    <a:pt x="30" y="8"/>
                    <a:pt x="27" y="5"/>
                  </a:cubicBezTo>
                  <a:cubicBezTo>
                    <a:pt x="24" y="2"/>
                    <a:pt x="20" y="0"/>
                    <a:pt x="16" y="0"/>
                  </a:cubicBezTo>
                  <a:cubicBezTo>
                    <a:pt x="11" y="0"/>
                    <a:pt x="7" y="2"/>
                    <a:pt x="4" y="5"/>
                  </a:cubicBezTo>
                  <a:cubicBezTo>
                    <a:pt x="1" y="8"/>
                    <a:pt x="0" y="11"/>
                    <a:pt x="0" y="16"/>
                  </a:cubicBezTo>
                  <a:cubicBezTo>
                    <a:pt x="0" y="20"/>
                    <a:pt x="1" y="24"/>
                    <a:pt x="4" y="27"/>
                  </a:cubicBezTo>
                  <a:cubicBezTo>
                    <a:pt x="7" y="30"/>
                    <a:pt x="11" y="32"/>
                    <a:pt x="16" y="32"/>
                  </a:cubicBezTo>
                  <a:cubicBezTo>
                    <a:pt x="20" y="32"/>
                    <a:pt x="24" y="30"/>
                    <a:pt x="27" y="27"/>
                  </a:cubicBezTo>
                  <a:cubicBezTo>
                    <a:pt x="30" y="24"/>
                    <a:pt x="31" y="20"/>
                    <a:pt x="31" y="1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2" name="Freeform 32">
              <a:extLst>
                <a:ext uri="{FF2B5EF4-FFF2-40B4-BE49-F238E27FC236}">
                  <a16:creationId xmlns:a16="http://schemas.microsoft.com/office/drawing/2014/main" xmlns="" id="{A90038F5-55CB-48E5-8A30-E23468EE2374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0138" y="2963863"/>
              <a:ext cx="101600" cy="104775"/>
            </a:xfrm>
            <a:custGeom>
              <a:avLst/>
              <a:gdLst>
                <a:gd name="T0" fmla="*/ 31 w 31"/>
                <a:gd name="T1" fmla="*/ 16 h 32"/>
                <a:gd name="T2" fmla="*/ 27 w 31"/>
                <a:gd name="T3" fmla="*/ 5 h 32"/>
                <a:gd name="T4" fmla="*/ 15 w 31"/>
                <a:gd name="T5" fmla="*/ 0 h 32"/>
                <a:gd name="T6" fmla="*/ 4 w 31"/>
                <a:gd name="T7" fmla="*/ 5 h 32"/>
                <a:gd name="T8" fmla="*/ 0 w 31"/>
                <a:gd name="T9" fmla="*/ 16 h 32"/>
                <a:gd name="T10" fmla="*/ 4 w 31"/>
                <a:gd name="T11" fmla="*/ 27 h 32"/>
                <a:gd name="T12" fmla="*/ 15 w 31"/>
                <a:gd name="T13" fmla="*/ 32 h 32"/>
                <a:gd name="T14" fmla="*/ 27 w 31"/>
                <a:gd name="T15" fmla="*/ 27 h 32"/>
                <a:gd name="T16" fmla="*/ 31 w 31"/>
                <a:gd name="T17" fmla="*/ 1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32">
                  <a:moveTo>
                    <a:pt x="31" y="16"/>
                  </a:moveTo>
                  <a:cubicBezTo>
                    <a:pt x="31" y="12"/>
                    <a:pt x="30" y="8"/>
                    <a:pt x="27" y="5"/>
                  </a:cubicBezTo>
                  <a:cubicBezTo>
                    <a:pt x="24" y="2"/>
                    <a:pt x="20" y="0"/>
                    <a:pt x="15" y="0"/>
                  </a:cubicBezTo>
                  <a:cubicBezTo>
                    <a:pt x="11" y="0"/>
                    <a:pt x="7" y="2"/>
                    <a:pt x="4" y="5"/>
                  </a:cubicBezTo>
                  <a:cubicBezTo>
                    <a:pt x="1" y="8"/>
                    <a:pt x="0" y="12"/>
                    <a:pt x="0" y="16"/>
                  </a:cubicBezTo>
                  <a:cubicBezTo>
                    <a:pt x="0" y="20"/>
                    <a:pt x="1" y="24"/>
                    <a:pt x="4" y="27"/>
                  </a:cubicBezTo>
                  <a:cubicBezTo>
                    <a:pt x="7" y="30"/>
                    <a:pt x="11" y="32"/>
                    <a:pt x="15" y="32"/>
                  </a:cubicBezTo>
                  <a:cubicBezTo>
                    <a:pt x="20" y="32"/>
                    <a:pt x="24" y="30"/>
                    <a:pt x="27" y="27"/>
                  </a:cubicBezTo>
                  <a:cubicBezTo>
                    <a:pt x="30" y="24"/>
                    <a:pt x="31" y="20"/>
                    <a:pt x="31" y="1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" name="Freeform 33">
              <a:extLst>
                <a:ext uri="{FF2B5EF4-FFF2-40B4-BE49-F238E27FC236}">
                  <a16:creationId xmlns:a16="http://schemas.microsoft.com/office/drawing/2014/main" xmlns="" id="{82A525A3-4F7D-44D2-BF4D-977A1EDD8C7E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8063" y="3124200"/>
              <a:ext cx="104775" cy="104775"/>
            </a:xfrm>
            <a:custGeom>
              <a:avLst/>
              <a:gdLst>
                <a:gd name="T0" fmla="*/ 32 w 32"/>
                <a:gd name="T1" fmla="*/ 16 h 32"/>
                <a:gd name="T2" fmla="*/ 27 w 32"/>
                <a:gd name="T3" fmla="*/ 5 h 32"/>
                <a:gd name="T4" fmla="*/ 16 w 32"/>
                <a:gd name="T5" fmla="*/ 0 h 32"/>
                <a:gd name="T6" fmla="*/ 5 w 32"/>
                <a:gd name="T7" fmla="*/ 5 h 32"/>
                <a:gd name="T8" fmla="*/ 0 w 32"/>
                <a:gd name="T9" fmla="*/ 16 h 32"/>
                <a:gd name="T10" fmla="*/ 5 w 32"/>
                <a:gd name="T11" fmla="*/ 27 h 32"/>
                <a:gd name="T12" fmla="*/ 16 w 32"/>
                <a:gd name="T13" fmla="*/ 32 h 32"/>
                <a:gd name="T14" fmla="*/ 27 w 32"/>
                <a:gd name="T15" fmla="*/ 27 h 32"/>
                <a:gd name="T16" fmla="*/ 32 w 32"/>
                <a:gd name="T17" fmla="*/ 1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" h="32">
                  <a:moveTo>
                    <a:pt x="32" y="16"/>
                  </a:moveTo>
                  <a:cubicBezTo>
                    <a:pt x="32" y="11"/>
                    <a:pt x="30" y="8"/>
                    <a:pt x="27" y="5"/>
                  </a:cubicBezTo>
                  <a:cubicBezTo>
                    <a:pt x="24" y="2"/>
                    <a:pt x="20" y="0"/>
                    <a:pt x="16" y="0"/>
                  </a:cubicBezTo>
                  <a:cubicBezTo>
                    <a:pt x="11" y="0"/>
                    <a:pt x="8" y="2"/>
                    <a:pt x="5" y="5"/>
                  </a:cubicBezTo>
                  <a:cubicBezTo>
                    <a:pt x="2" y="8"/>
                    <a:pt x="0" y="11"/>
                    <a:pt x="0" y="16"/>
                  </a:cubicBezTo>
                  <a:cubicBezTo>
                    <a:pt x="0" y="20"/>
                    <a:pt x="2" y="24"/>
                    <a:pt x="5" y="27"/>
                  </a:cubicBezTo>
                  <a:cubicBezTo>
                    <a:pt x="8" y="30"/>
                    <a:pt x="11" y="32"/>
                    <a:pt x="16" y="32"/>
                  </a:cubicBezTo>
                  <a:cubicBezTo>
                    <a:pt x="20" y="32"/>
                    <a:pt x="24" y="30"/>
                    <a:pt x="27" y="27"/>
                  </a:cubicBezTo>
                  <a:cubicBezTo>
                    <a:pt x="30" y="24"/>
                    <a:pt x="32" y="20"/>
                    <a:pt x="32" y="1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4" name="Freeform 34">
              <a:extLst>
                <a:ext uri="{FF2B5EF4-FFF2-40B4-BE49-F238E27FC236}">
                  <a16:creationId xmlns:a16="http://schemas.microsoft.com/office/drawing/2014/main" xmlns="" id="{4E58AF27-C6A4-4946-AEF4-3D9436A5A8BC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1838" y="3124200"/>
              <a:ext cx="104775" cy="104775"/>
            </a:xfrm>
            <a:custGeom>
              <a:avLst/>
              <a:gdLst>
                <a:gd name="T0" fmla="*/ 32 w 32"/>
                <a:gd name="T1" fmla="*/ 16 h 32"/>
                <a:gd name="T2" fmla="*/ 27 w 32"/>
                <a:gd name="T3" fmla="*/ 5 h 32"/>
                <a:gd name="T4" fmla="*/ 16 w 32"/>
                <a:gd name="T5" fmla="*/ 0 h 32"/>
                <a:gd name="T6" fmla="*/ 5 w 32"/>
                <a:gd name="T7" fmla="*/ 5 h 32"/>
                <a:gd name="T8" fmla="*/ 0 w 32"/>
                <a:gd name="T9" fmla="*/ 16 h 32"/>
                <a:gd name="T10" fmla="*/ 5 w 32"/>
                <a:gd name="T11" fmla="*/ 27 h 32"/>
                <a:gd name="T12" fmla="*/ 16 w 32"/>
                <a:gd name="T13" fmla="*/ 32 h 32"/>
                <a:gd name="T14" fmla="*/ 27 w 32"/>
                <a:gd name="T15" fmla="*/ 27 h 32"/>
                <a:gd name="T16" fmla="*/ 32 w 32"/>
                <a:gd name="T17" fmla="*/ 1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" h="32">
                  <a:moveTo>
                    <a:pt x="32" y="16"/>
                  </a:moveTo>
                  <a:cubicBezTo>
                    <a:pt x="32" y="11"/>
                    <a:pt x="30" y="8"/>
                    <a:pt x="27" y="5"/>
                  </a:cubicBezTo>
                  <a:cubicBezTo>
                    <a:pt x="24" y="2"/>
                    <a:pt x="21" y="0"/>
                    <a:pt x="16" y="0"/>
                  </a:cubicBezTo>
                  <a:cubicBezTo>
                    <a:pt x="12" y="0"/>
                    <a:pt x="8" y="2"/>
                    <a:pt x="5" y="5"/>
                  </a:cubicBezTo>
                  <a:cubicBezTo>
                    <a:pt x="2" y="8"/>
                    <a:pt x="0" y="11"/>
                    <a:pt x="0" y="16"/>
                  </a:cubicBezTo>
                  <a:cubicBezTo>
                    <a:pt x="0" y="20"/>
                    <a:pt x="2" y="24"/>
                    <a:pt x="5" y="27"/>
                  </a:cubicBezTo>
                  <a:cubicBezTo>
                    <a:pt x="8" y="30"/>
                    <a:pt x="12" y="32"/>
                    <a:pt x="16" y="32"/>
                  </a:cubicBezTo>
                  <a:cubicBezTo>
                    <a:pt x="21" y="32"/>
                    <a:pt x="24" y="30"/>
                    <a:pt x="27" y="27"/>
                  </a:cubicBezTo>
                  <a:cubicBezTo>
                    <a:pt x="30" y="24"/>
                    <a:pt x="32" y="20"/>
                    <a:pt x="32" y="1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5" name="Freeform 35">
              <a:extLst>
                <a:ext uri="{FF2B5EF4-FFF2-40B4-BE49-F238E27FC236}">
                  <a16:creationId xmlns:a16="http://schemas.microsoft.com/office/drawing/2014/main" xmlns="" id="{F6D819CC-49E1-413A-93AE-9C0CC9F4AECA}"/>
                </a:ext>
              </a:extLst>
            </p:cNvPr>
            <p:cNvSpPr>
              <a:spLocks/>
            </p:cNvSpPr>
            <p:nvPr/>
          </p:nvSpPr>
          <p:spPr bwMode="auto">
            <a:xfrm>
              <a:off x="2974975" y="2976563"/>
              <a:ext cx="101600" cy="104775"/>
            </a:xfrm>
            <a:custGeom>
              <a:avLst/>
              <a:gdLst>
                <a:gd name="T0" fmla="*/ 31 w 31"/>
                <a:gd name="T1" fmla="*/ 16 h 32"/>
                <a:gd name="T2" fmla="*/ 27 w 31"/>
                <a:gd name="T3" fmla="*/ 5 h 32"/>
                <a:gd name="T4" fmla="*/ 16 w 31"/>
                <a:gd name="T5" fmla="*/ 0 h 32"/>
                <a:gd name="T6" fmla="*/ 4 w 31"/>
                <a:gd name="T7" fmla="*/ 5 h 32"/>
                <a:gd name="T8" fmla="*/ 0 w 31"/>
                <a:gd name="T9" fmla="*/ 16 h 32"/>
                <a:gd name="T10" fmla="*/ 4 w 31"/>
                <a:gd name="T11" fmla="*/ 27 h 32"/>
                <a:gd name="T12" fmla="*/ 16 w 31"/>
                <a:gd name="T13" fmla="*/ 32 h 32"/>
                <a:gd name="T14" fmla="*/ 27 w 31"/>
                <a:gd name="T15" fmla="*/ 27 h 32"/>
                <a:gd name="T16" fmla="*/ 31 w 31"/>
                <a:gd name="T17" fmla="*/ 1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32">
                  <a:moveTo>
                    <a:pt x="31" y="16"/>
                  </a:moveTo>
                  <a:cubicBezTo>
                    <a:pt x="31" y="12"/>
                    <a:pt x="30" y="8"/>
                    <a:pt x="27" y="5"/>
                  </a:cubicBezTo>
                  <a:cubicBezTo>
                    <a:pt x="24" y="2"/>
                    <a:pt x="20" y="0"/>
                    <a:pt x="16" y="0"/>
                  </a:cubicBezTo>
                  <a:cubicBezTo>
                    <a:pt x="11" y="0"/>
                    <a:pt x="7" y="2"/>
                    <a:pt x="4" y="5"/>
                  </a:cubicBezTo>
                  <a:cubicBezTo>
                    <a:pt x="1" y="8"/>
                    <a:pt x="0" y="12"/>
                    <a:pt x="0" y="16"/>
                  </a:cubicBezTo>
                  <a:cubicBezTo>
                    <a:pt x="0" y="20"/>
                    <a:pt x="1" y="24"/>
                    <a:pt x="4" y="27"/>
                  </a:cubicBezTo>
                  <a:cubicBezTo>
                    <a:pt x="7" y="30"/>
                    <a:pt x="11" y="32"/>
                    <a:pt x="16" y="32"/>
                  </a:cubicBezTo>
                  <a:cubicBezTo>
                    <a:pt x="20" y="32"/>
                    <a:pt x="24" y="30"/>
                    <a:pt x="27" y="27"/>
                  </a:cubicBezTo>
                  <a:cubicBezTo>
                    <a:pt x="30" y="24"/>
                    <a:pt x="31" y="20"/>
                    <a:pt x="31" y="1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6" name="Freeform 36">
              <a:extLst>
                <a:ext uri="{FF2B5EF4-FFF2-40B4-BE49-F238E27FC236}">
                  <a16:creationId xmlns:a16="http://schemas.microsoft.com/office/drawing/2014/main" xmlns="" id="{669D0696-785F-41C2-8156-602C97BF5340}"/>
                </a:ext>
              </a:extLst>
            </p:cNvPr>
            <p:cNvSpPr>
              <a:spLocks/>
            </p:cNvSpPr>
            <p:nvPr/>
          </p:nvSpPr>
          <p:spPr bwMode="auto">
            <a:xfrm>
              <a:off x="2974975" y="3149600"/>
              <a:ext cx="101600" cy="104775"/>
            </a:xfrm>
            <a:custGeom>
              <a:avLst/>
              <a:gdLst>
                <a:gd name="T0" fmla="*/ 31 w 31"/>
                <a:gd name="T1" fmla="*/ 16 h 32"/>
                <a:gd name="T2" fmla="*/ 27 w 31"/>
                <a:gd name="T3" fmla="*/ 5 h 32"/>
                <a:gd name="T4" fmla="*/ 16 w 31"/>
                <a:gd name="T5" fmla="*/ 0 h 32"/>
                <a:gd name="T6" fmla="*/ 4 w 31"/>
                <a:gd name="T7" fmla="*/ 5 h 32"/>
                <a:gd name="T8" fmla="*/ 0 w 31"/>
                <a:gd name="T9" fmla="*/ 16 h 32"/>
                <a:gd name="T10" fmla="*/ 4 w 31"/>
                <a:gd name="T11" fmla="*/ 27 h 32"/>
                <a:gd name="T12" fmla="*/ 16 w 31"/>
                <a:gd name="T13" fmla="*/ 32 h 32"/>
                <a:gd name="T14" fmla="*/ 27 w 31"/>
                <a:gd name="T15" fmla="*/ 27 h 32"/>
                <a:gd name="T16" fmla="*/ 31 w 31"/>
                <a:gd name="T17" fmla="*/ 1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32">
                  <a:moveTo>
                    <a:pt x="31" y="16"/>
                  </a:moveTo>
                  <a:cubicBezTo>
                    <a:pt x="31" y="12"/>
                    <a:pt x="30" y="8"/>
                    <a:pt x="27" y="5"/>
                  </a:cubicBezTo>
                  <a:cubicBezTo>
                    <a:pt x="24" y="2"/>
                    <a:pt x="20" y="0"/>
                    <a:pt x="16" y="0"/>
                  </a:cubicBezTo>
                  <a:cubicBezTo>
                    <a:pt x="11" y="0"/>
                    <a:pt x="7" y="2"/>
                    <a:pt x="4" y="5"/>
                  </a:cubicBezTo>
                  <a:cubicBezTo>
                    <a:pt x="1" y="8"/>
                    <a:pt x="0" y="12"/>
                    <a:pt x="0" y="16"/>
                  </a:cubicBezTo>
                  <a:cubicBezTo>
                    <a:pt x="0" y="20"/>
                    <a:pt x="1" y="24"/>
                    <a:pt x="4" y="27"/>
                  </a:cubicBezTo>
                  <a:cubicBezTo>
                    <a:pt x="7" y="30"/>
                    <a:pt x="11" y="32"/>
                    <a:pt x="16" y="32"/>
                  </a:cubicBezTo>
                  <a:cubicBezTo>
                    <a:pt x="20" y="32"/>
                    <a:pt x="24" y="30"/>
                    <a:pt x="27" y="27"/>
                  </a:cubicBezTo>
                  <a:cubicBezTo>
                    <a:pt x="30" y="24"/>
                    <a:pt x="31" y="20"/>
                    <a:pt x="31" y="1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7" name="Freeform 37">
              <a:extLst>
                <a:ext uri="{FF2B5EF4-FFF2-40B4-BE49-F238E27FC236}">
                  <a16:creationId xmlns:a16="http://schemas.microsoft.com/office/drawing/2014/main" xmlns="" id="{83710B35-E7FA-44B5-BEC3-4C220AFDA004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5888" y="3149600"/>
              <a:ext cx="104775" cy="104775"/>
            </a:xfrm>
            <a:custGeom>
              <a:avLst/>
              <a:gdLst>
                <a:gd name="T0" fmla="*/ 32 w 32"/>
                <a:gd name="T1" fmla="*/ 16 h 32"/>
                <a:gd name="T2" fmla="*/ 27 w 32"/>
                <a:gd name="T3" fmla="*/ 5 h 32"/>
                <a:gd name="T4" fmla="*/ 16 w 32"/>
                <a:gd name="T5" fmla="*/ 0 h 32"/>
                <a:gd name="T6" fmla="*/ 5 w 32"/>
                <a:gd name="T7" fmla="*/ 5 h 32"/>
                <a:gd name="T8" fmla="*/ 0 w 32"/>
                <a:gd name="T9" fmla="*/ 16 h 32"/>
                <a:gd name="T10" fmla="*/ 5 w 32"/>
                <a:gd name="T11" fmla="*/ 27 h 32"/>
                <a:gd name="T12" fmla="*/ 16 w 32"/>
                <a:gd name="T13" fmla="*/ 32 h 32"/>
                <a:gd name="T14" fmla="*/ 27 w 32"/>
                <a:gd name="T15" fmla="*/ 27 h 32"/>
                <a:gd name="T16" fmla="*/ 32 w 32"/>
                <a:gd name="T17" fmla="*/ 1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" h="32">
                  <a:moveTo>
                    <a:pt x="32" y="16"/>
                  </a:moveTo>
                  <a:cubicBezTo>
                    <a:pt x="32" y="12"/>
                    <a:pt x="30" y="8"/>
                    <a:pt x="27" y="5"/>
                  </a:cubicBezTo>
                  <a:cubicBezTo>
                    <a:pt x="24" y="2"/>
                    <a:pt x="20" y="0"/>
                    <a:pt x="16" y="0"/>
                  </a:cubicBezTo>
                  <a:cubicBezTo>
                    <a:pt x="11" y="0"/>
                    <a:pt x="8" y="2"/>
                    <a:pt x="5" y="5"/>
                  </a:cubicBezTo>
                  <a:cubicBezTo>
                    <a:pt x="2" y="8"/>
                    <a:pt x="0" y="12"/>
                    <a:pt x="0" y="16"/>
                  </a:cubicBezTo>
                  <a:cubicBezTo>
                    <a:pt x="0" y="20"/>
                    <a:pt x="2" y="24"/>
                    <a:pt x="5" y="27"/>
                  </a:cubicBezTo>
                  <a:cubicBezTo>
                    <a:pt x="8" y="30"/>
                    <a:pt x="11" y="32"/>
                    <a:pt x="16" y="32"/>
                  </a:cubicBezTo>
                  <a:cubicBezTo>
                    <a:pt x="20" y="32"/>
                    <a:pt x="24" y="30"/>
                    <a:pt x="27" y="27"/>
                  </a:cubicBezTo>
                  <a:cubicBezTo>
                    <a:pt x="30" y="24"/>
                    <a:pt x="32" y="20"/>
                    <a:pt x="32" y="1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8" name="Freeform 38">
              <a:extLst>
                <a:ext uri="{FF2B5EF4-FFF2-40B4-BE49-F238E27FC236}">
                  <a16:creationId xmlns:a16="http://schemas.microsoft.com/office/drawing/2014/main" xmlns="" id="{E1A25307-2CDF-476A-BEEA-6E5D197E9836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2688" y="2963863"/>
              <a:ext cx="101600" cy="104775"/>
            </a:xfrm>
            <a:custGeom>
              <a:avLst/>
              <a:gdLst>
                <a:gd name="T0" fmla="*/ 31 w 31"/>
                <a:gd name="T1" fmla="*/ 16 h 32"/>
                <a:gd name="T2" fmla="*/ 27 w 31"/>
                <a:gd name="T3" fmla="*/ 5 h 32"/>
                <a:gd name="T4" fmla="*/ 16 w 31"/>
                <a:gd name="T5" fmla="*/ 0 h 32"/>
                <a:gd name="T6" fmla="*/ 4 w 31"/>
                <a:gd name="T7" fmla="*/ 5 h 32"/>
                <a:gd name="T8" fmla="*/ 0 w 31"/>
                <a:gd name="T9" fmla="*/ 16 h 32"/>
                <a:gd name="T10" fmla="*/ 4 w 31"/>
                <a:gd name="T11" fmla="*/ 27 h 32"/>
                <a:gd name="T12" fmla="*/ 16 w 31"/>
                <a:gd name="T13" fmla="*/ 32 h 32"/>
                <a:gd name="T14" fmla="*/ 27 w 31"/>
                <a:gd name="T15" fmla="*/ 27 h 32"/>
                <a:gd name="T16" fmla="*/ 31 w 31"/>
                <a:gd name="T17" fmla="*/ 1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32">
                  <a:moveTo>
                    <a:pt x="31" y="16"/>
                  </a:moveTo>
                  <a:cubicBezTo>
                    <a:pt x="31" y="12"/>
                    <a:pt x="30" y="8"/>
                    <a:pt x="27" y="5"/>
                  </a:cubicBezTo>
                  <a:cubicBezTo>
                    <a:pt x="24" y="2"/>
                    <a:pt x="20" y="0"/>
                    <a:pt x="16" y="0"/>
                  </a:cubicBezTo>
                  <a:cubicBezTo>
                    <a:pt x="11" y="0"/>
                    <a:pt x="7" y="2"/>
                    <a:pt x="4" y="5"/>
                  </a:cubicBezTo>
                  <a:cubicBezTo>
                    <a:pt x="1" y="8"/>
                    <a:pt x="0" y="12"/>
                    <a:pt x="0" y="16"/>
                  </a:cubicBezTo>
                  <a:cubicBezTo>
                    <a:pt x="0" y="20"/>
                    <a:pt x="1" y="24"/>
                    <a:pt x="4" y="27"/>
                  </a:cubicBezTo>
                  <a:cubicBezTo>
                    <a:pt x="7" y="30"/>
                    <a:pt x="11" y="32"/>
                    <a:pt x="16" y="32"/>
                  </a:cubicBezTo>
                  <a:cubicBezTo>
                    <a:pt x="20" y="32"/>
                    <a:pt x="24" y="30"/>
                    <a:pt x="27" y="27"/>
                  </a:cubicBezTo>
                  <a:cubicBezTo>
                    <a:pt x="30" y="24"/>
                    <a:pt x="31" y="20"/>
                    <a:pt x="31" y="1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9" name="Freeform 39">
              <a:extLst>
                <a:ext uri="{FF2B5EF4-FFF2-40B4-BE49-F238E27FC236}">
                  <a16:creationId xmlns:a16="http://schemas.microsoft.com/office/drawing/2014/main" xmlns="" id="{87341D31-E8F0-418E-9C6D-8969EA56D1DC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8550" y="3108325"/>
              <a:ext cx="101600" cy="104775"/>
            </a:xfrm>
            <a:custGeom>
              <a:avLst/>
              <a:gdLst>
                <a:gd name="T0" fmla="*/ 31 w 31"/>
                <a:gd name="T1" fmla="*/ 16 h 32"/>
                <a:gd name="T2" fmla="*/ 26 w 31"/>
                <a:gd name="T3" fmla="*/ 5 h 32"/>
                <a:gd name="T4" fmla="*/ 15 w 31"/>
                <a:gd name="T5" fmla="*/ 0 h 32"/>
                <a:gd name="T6" fmla="*/ 4 w 31"/>
                <a:gd name="T7" fmla="*/ 5 h 32"/>
                <a:gd name="T8" fmla="*/ 0 w 31"/>
                <a:gd name="T9" fmla="*/ 16 h 32"/>
                <a:gd name="T10" fmla="*/ 4 w 31"/>
                <a:gd name="T11" fmla="*/ 27 h 32"/>
                <a:gd name="T12" fmla="*/ 15 w 31"/>
                <a:gd name="T13" fmla="*/ 32 h 32"/>
                <a:gd name="T14" fmla="*/ 26 w 31"/>
                <a:gd name="T15" fmla="*/ 27 h 32"/>
                <a:gd name="T16" fmla="*/ 31 w 31"/>
                <a:gd name="T17" fmla="*/ 1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32">
                  <a:moveTo>
                    <a:pt x="31" y="16"/>
                  </a:moveTo>
                  <a:cubicBezTo>
                    <a:pt x="31" y="11"/>
                    <a:pt x="29" y="8"/>
                    <a:pt x="26" y="5"/>
                  </a:cubicBezTo>
                  <a:cubicBezTo>
                    <a:pt x="23" y="2"/>
                    <a:pt x="20" y="0"/>
                    <a:pt x="15" y="0"/>
                  </a:cubicBezTo>
                  <a:cubicBezTo>
                    <a:pt x="11" y="0"/>
                    <a:pt x="7" y="2"/>
                    <a:pt x="4" y="5"/>
                  </a:cubicBezTo>
                  <a:cubicBezTo>
                    <a:pt x="1" y="8"/>
                    <a:pt x="0" y="11"/>
                    <a:pt x="0" y="16"/>
                  </a:cubicBezTo>
                  <a:cubicBezTo>
                    <a:pt x="0" y="20"/>
                    <a:pt x="1" y="24"/>
                    <a:pt x="4" y="27"/>
                  </a:cubicBezTo>
                  <a:cubicBezTo>
                    <a:pt x="7" y="30"/>
                    <a:pt x="11" y="32"/>
                    <a:pt x="15" y="32"/>
                  </a:cubicBezTo>
                  <a:cubicBezTo>
                    <a:pt x="20" y="32"/>
                    <a:pt x="23" y="30"/>
                    <a:pt x="26" y="27"/>
                  </a:cubicBezTo>
                  <a:cubicBezTo>
                    <a:pt x="29" y="24"/>
                    <a:pt x="31" y="20"/>
                    <a:pt x="31" y="1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0" name="Freeform 40">
              <a:extLst>
                <a:ext uri="{FF2B5EF4-FFF2-40B4-BE49-F238E27FC236}">
                  <a16:creationId xmlns:a16="http://schemas.microsoft.com/office/drawing/2014/main" xmlns="" id="{801376A8-AB25-40B8-BD23-C40B7B47D42C}"/>
                </a:ext>
              </a:extLst>
            </p:cNvPr>
            <p:cNvSpPr>
              <a:spLocks/>
            </p:cNvSpPr>
            <p:nvPr/>
          </p:nvSpPr>
          <p:spPr bwMode="auto">
            <a:xfrm>
              <a:off x="2084388" y="3146425"/>
              <a:ext cx="104775" cy="104775"/>
            </a:xfrm>
            <a:custGeom>
              <a:avLst/>
              <a:gdLst>
                <a:gd name="T0" fmla="*/ 32 w 32"/>
                <a:gd name="T1" fmla="*/ 16 h 32"/>
                <a:gd name="T2" fmla="*/ 27 w 32"/>
                <a:gd name="T3" fmla="*/ 5 h 32"/>
                <a:gd name="T4" fmla="*/ 16 w 32"/>
                <a:gd name="T5" fmla="*/ 0 h 32"/>
                <a:gd name="T6" fmla="*/ 5 w 32"/>
                <a:gd name="T7" fmla="*/ 5 h 32"/>
                <a:gd name="T8" fmla="*/ 0 w 32"/>
                <a:gd name="T9" fmla="*/ 16 h 32"/>
                <a:gd name="T10" fmla="*/ 5 w 32"/>
                <a:gd name="T11" fmla="*/ 27 h 32"/>
                <a:gd name="T12" fmla="*/ 16 w 32"/>
                <a:gd name="T13" fmla="*/ 32 h 32"/>
                <a:gd name="T14" fmla="*/ 27 w 32"/>
                <a:gd name="T15" fmla="*/ 27 h 32"/>
                <a:gd name="T16" fmla="*/ 32 w 32"/>
                <a:gd name="T17" fmla="*/ 1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" h="32">
                  <a:moveTo>
                    <a:pt x="32" y="16"/>
                  </a:moveTo>
                  <a:cubicBezTo>
                    <a:pt x="32" y="12"/>
                    <a:pt x="30" y="8"/>
                    <a:pt x="27" y="5"/>
                  </a:cubicBezTo>
                  <a:cubicBezTo>
                    <a:pt x="24" y="2"/>
                    <a:pt x="20" y="0"/>
                    <a:pt x="16" y="0"/>
                  </a:cubicBezTo>
                  <a:cubicBezTo>
                    <a:pt x="11" y="0"/>
                    <a:pt x="8" y="2"/>
                    <a:pt x="5" y="5"/>
                  </a:cubicBezTo>
                  <a:cubicBezTo>
                    <a:pt x="2" y="8"/>
                    <a:pt x="0" y="12"/>
                    <a:pt x="0" y="16"/>
                  </a:cubicBezTo>
                  <a:cubicBezTo>
                    <a:pt x="0" y="20"/>
                    <a:pt x="2" y="24"/>
                    <a:pt x="5" y="27"/>
                  </a:cubicBezTo>
                  <a:cubicBezTo>
                    <a:pt x="8" y="30"/>
                    <a:pt x="11" y="32"/>
                    <a:pt x="16" y="32"/>
                  </a:cubicBezTo>
                  <a:cubicBezTo>
                    <a:pt x="20" y="32"/>
                    <a:pt x="24" y="30"/>
                    <a:pt x="27" y="27"/>
                  </a:cubicBezTo>
                  <a:cubicBezTo>
                    <a:pt x="30" y="24"/>
                    <a:pt x="32" y="20"/>
                    <a:pt x="32" y="1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1" name="Freeform 41">
              <a:extLst>
                <a:ext uri="{FF2B5EF4-FFF2-40B4-BE49-F238E27FC236}">
                  <a16:creationId xmlns:a16="http://schemas.microsoft.com/office/drawing/2014/main" xmlns="" id="{B3AD4339-4D9E-42E0-B7D1-9FBAA4DC8CE8}"/>
                </a:ext>
              </a:extLst>
            </p:cNvPr>
            <p:cNvSpPr>
              <a:spLocks/>
            </p:cNvSpPr>
            <p:nvPr/>
          </p:nvSpPr>
          <p:spPr bwMode="auto">
            <a:xfrm>
              <a:off x="1781175" y="3167063"/>
              <a:ext cx="104775" cy="100013"/>
            </a:xfrm>
            <a:custGeom>
              <a:avLst/>
              <a:gdLst>
                <a:gd name="T0" fmla="*/ 32 w 32"/>
                <a:gd name="T1" fmla="*/ 16 h 31"/>
                <a:gd name="T2" fmla="*/ 27 w 32"/>
                <a:gd name="T3" fmla="*/ 4 h 31"/>
                <a:gd name="T4" fmla="*/ 16 w 32"/>
                <a:gd name="T5" fmla="*/ 0 h 31"/>
                <a:gd name="T6" fmla="*/ 5 w 32"/>
                <a:gd name="T7" fmla="*/ 4 h 31"/>
                <a:gd name="T8" fmla="*/ 0 w 32"/>
                <a:gd name="T9" fmla="*/ 16 h 31"/>
                <a:gd name="T10" fmla="*/ 5 w 32"/>
                <a:gd name="T11" fmla="*/ 27 h 31"/>
                <a:gd name="T12" fmla="*/ 16 w 32"/>
                <a:gd name="T13" fmla="*/ 31 h 31"/>
                <a:gd name="T14" fmla="*/ 27 w 32"/>
                <a:gd name="T15" fmla="*/ 27 h 31"/>
                <a:gd name="T16" fmla="*/ 32 w 32"/>
                <a:gd name="T17" fmla="*/ 16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" h="31">
                  <a:moveTo>
                    <a:pt x="32" y="16"/>
                  </a:moveTo>
                  <a:cubicBezTo>
                    <a:pt x="32" y="11"/>
                    <a:pt x="30" y="7"/>
                    <a:pt x="27" y="4"/>
                  </a:cubicBezTo>
                  <a:cubicBezTo>
                    <a:pt x="24" y="1"/>
                    <a:pt x="21" y="0"/>
                    <a:pt x="16" y="0"/>
                  </a:cubicBezTo>
                  <a:cubicBezTo>
                    <a:pt x="12" y="0"/>
                    <a:pt x="8" y="1"/>
                    <a:pt x="5" y="4"/>
                  </a:cubicBezTo>
                  <a:cubicBezTo>
                    <a:pt x="2" y="7"/>
                    <a:pt x="0" y="11"/>
                    <a:pt x="0" y="16"/>
                  </a:cubicBezTo>
                  <a:cubicBezTo>
                    <a:pt x="0" y="20"/>
                    <a:pt x="2" y="24"/>
                    <a:pt x="5" y="27"/>
                  </a:cubicBezTo>
                  <a:cubicBezTo>
                    <a:pt x="8" y="30"/>
                    <a:pt x="12" y="31"/>
                    <a:pt x="16" y="31"/>
                  </a:cubicBezTo>
                  <a:cubicBezTo>
                    <a:pt x="21" y="31"/>
                    <a:pt x="24" y="30"/>
                    <a:pt x="27" y="27"/>
                  </a:cubicBezTo>
                  <a:cubicBezTo>
                    <a:pt x="30" y="24"/>
                    <a:pt x="32" y="20"/>
                    <a:pt x="32" y="1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2" name="Freeform 42">
              <a:extLst>
                <a:ext uri="{FF2B5EF4-FFF2-40B4-BE49-F238E27FC236}">
                  <a16:creationId xmlns:a16="http://schemas.microsoft.com/office/drawing/2014/main" xmlns="" id="{093F6B8C-72C8-42EB-BC6A-697CD3632BCE}"/>
                </a:ext>
              </a:extLst>
            </p:cNvPr>
            <p:cNvSpPr>
              <a:spLocks/>
            </p:cNvSpPr>
            <p:nvPr/>
          </p:nvSpPr>
          <p:spPr bwMode="auto">
            <a:xfrm>
              <a:off x="1482725" y="3182938"/>
              <a:ext cx="100013" cy="104775"/>
            </a:xfrm>
            <a:custGeom>
              <a:avLst/>
              <a:gdLst>
                <a:gd name="T0" fmla="*/ 31 w 31"/>
                <a:gd name="T1" fmla="*/ 16 h 32"/>
                <a:gd name="T2" fmla="*/ 27 w 31"/>
                <a:gd name="T3" fmla="*/ 5 h 32"/>
                <a:gd name="T4" fmla="*/ 15 w 31"/>
                <a:gd name="T5" fmla="*/ 0 h 32"/>
                <a:gd name="T6" fmla="*/ 4 w 31"/>
                <a:gd name="T7" fmla="*/ 5 h 32"/>
                <a:gd name="T8" fmla="*/ 0 w 31"/>
                <a:gd name="T9" fmla="*/ 16 h 32"/>
                <a:gd name="T10" fmla="*/ 4 w 31"/>
                <a:gd name="T11" fmla="*/ 27 h 32"/>
                <a:gd name="T12" fmla="*/ 15 w 31"/>
                <a:gd name="T13" fmla="*/ 32 h 32"/>
                <a:gd name="T14" fmla="*/ 27 w 31"/>
                <a:gd name="T15" fmla="*/ 27 h 32"/>
                <a:gd name="T16" fmla="*/ 31 w 31"/>
                <a:gd name="T17" fmla="*/ 1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32">
                  <a:moveTo>
                    <a:pt x="31" y="16"/>
                  </a:moveTo>
                  <a:cubicBezTo>
                    <a:pt x="31" y="12"/>
                    <a:pt x="30" y="8"/>
                    <a:pt x="27" y="5"/>
                  </a:cubicBezTo>
                  <a:cubicBezTo>
                    <a:pt x="24" y="2"/>
                    <a:pt x="20" y="0"/>
                    <a:pt x="15" y="0"/>
                  </a:cubicBezTo>
                  <a:cubicBezTo>
                    <a:pt x="11" y="0"/>
                    <a:pt x="7" y="2"/>
                    <a:pt x="4" y="5"/>
                  </a:cubicBezTo>
                  <a:cubicBezTo>
                    <a:pt x="1" y="8"/>
                    <a:pt x="0" y="12"/>
                    <a:pt x="0" y="16"/>
                  </a:cubicBezTo>
                  <a:cubicBezTo>
                    <a:pt x="0" y="21"/>
                    <a:pt x="1" y="24"/>
                    <a:pt x="4" y="27"/>
                  </a:cubicBezTo>
                  <a:cubicBezTo>
                    <a:pt x="7" y="30"/>
                    <a:pt x="11" y="32"/>
                    <a:pt x="15" y="32"/>
                  </a:cubicBezTo>
                  <a:cubicBezTo>
                    <a:pt x="20" y="32"/>
                    <a:pt x="24" y="30"/>
                    <a:pt x="27" y="27"/>
                  </a:cubicBezTo>
                  <a:cubicBezTo>
                    <a:pt x="30" y="24"/>
                    <a:pt x="31" y="21"/>
                    <a:pt x="31" y="1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3" name="Freeform 43">
              <a:extLst>
                <a:ext uri="{FF2B5EF4-FFF2-40B4-BE49-F238E27FC236}">
                  <a16:creationId xmlns:a16="http://schemas.microsoft.com/office/drawing/2014/main" xmlns="" id="{7B874B6E-DD3D-4B7E-ADEB-CDBB5205A53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5388" y="3208338"/>
              <a:ext cx="100013" cy="104775"/>
            </a:xfrm>
            <a:custGeom>
              <a:avLst/>
              <a:gdLst>
                <a:gd name="T0" fmla="*/ 31 w 31"/>
                <a:gd name="T1" fmla="*/ 16 h 32"/>
                <a:gd name="T2" fmla="*/ 27 w 31"/>
                <a:gd name="T3" fmla="*/ 5 h 32"/>
                <a:gd name="T4" fmla="*/ 15 w 31"/>
                <a:gd name="T5" fmla="*/ 0 h 32"/>
                <a:gd name="T6" fmla="*/ 4 w 31"/>
                <a:gd name="T7" fmla="*/ 5 h 32"/>
                <a:gd name="T8" fmla="*/ 0 w 31"/>
                <a:gd name="T9" fmla="*/ 16 h 32"/>
                <a:gd name="T10" fmla="*/ 4 w 31"/>
                <a:gd name="T11" fmla="*/ 27 h 32"/>
                <a:gd name="T12" fmla="*/ 15 w 31"/>
                <a:gd name="T13" fmla="*/ 32 h 32"/>
                <a:gd name="T14" fmla="*/ 27 w 31"/>
                <a:gd name="T15" fmla="*/ 27 h 32"/>
                <a:gd name="T16" fmla="*/ 31 w 31"/>
                <a:gd name="T17" fmla="*/ 1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32">
                  <a:moveTo>
                    <a:pt x="31" y="16"/>
                  </a:moveTo>
                  <a:cubicBezTo>
                    <a:pt x="31" y="12"/>
                    <a:pt x="30" y="8"/>
                    <a:pt x="27" y="5"/>
                  </a:cubicBezTo>
                  <a:cubicBezTo>
                    <a:pt x="24" y="2"/>
                    <a:pt x="20" y="0"/>
                    <a:pt x="15" y="0"/>
                  </a:cubicBezTo>
                  <a:cubicBezTo>
                    <a:pt x="11" y="0"/>
                    <a:pt x="7" y="2"/>
                    <a:pt x="4" y="5"/>
                  </a:cubicBezTo>
                  <a:cubicBezTo>
                    <a:pt x="1" y="8"/>
                    <a:pt x="0" y="12"/>
                    <a:pt x="0" y="16"/>
                  </a:cubicBezTo>
                  <a:cubicBezTo>
                    <a:pt x="0" y="21"/>
                    <a:pt x="1" y="24"/>
                    <a:pt x="4" y="27"/>
                  </a:cubicBezTo>
                  <a:cubicBezTo>
                    <a:pt x="7" y="30"/>
                    <a:pt x="11" y="32"/>
                    <a:pt x="15" y="32"/>
                  </a:cubicBezTo>
                  <a:cubicBezTo>
                    <a:pt x="20" y="32"/>
                    <a:pt x="24" y="30"/>
                    <a:pt x="27" y="27"/>
                  </a:cubicBezTo>
                  <a:cubicBezTo>
                    <a:pt x="30" y="24"/>
                    <a:pt x="31" y="21"/>
                    <a:pt x="31" y="1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4" name="Freeform 44">
              <a:extLst>
                <a:ext uri="{FF2B5EF4-FFF2-40B4-BE49-F238E27FC236}">
                  <a16:creationId xmlns:a16="http://schemas.microsoft.com/office/drawing/2014/main" xmlns="" id="{2F3F9DA6-1603-46C3-9732-AC27475E7A64}"/>
                </a:ext>
              </a:extLst>
            </p:cNvPr>
            <p:cNvSpPr>
              <a:spLocks/>
            </p:cNvSpPr>
            <p:nvPr/>
          </p:nvSpPr>
          <p:spPr bwMode="auto">
            <a:xfrm>
              <a:off x="904875" y="3238500"/>
              <a:ext cx="104775" cy="101600"/>
            </a:xfrm>
            <a:custGeom>
              <a:avLst/>
              <a:gdLst>
                <a:gd name="T0" fmla="*/ 32 w 32"/>
                <a:gd name="T1" fmla="*/ 15 h 31"/>
                <a:gd name="T2" fmla="*/ 27 w 32"/>
                <a:gd name="T3" fmla="*/ 4 h 31"/>
                <a:gd name="T4" fmla="*/ 16 w 32"/>
                <a:gd name="T5" fmla="*/ 0 h 31"/>
                <a:gd name="T6" fmla="*/ 5 w 32"/>
                <a:gd name="T7" fmla="*/ 4 h 31"/>
                <a:gd name="T8" fmla="*/ 0 w 32"/>
                <a:gd name="T9" fmla="*/ 15 h 31"/>
                <a:gd name="T10" fmla="*/ 5 w 32"/>
                <a:gd name="T11" fmla="*/ 27 h 31"/>
                <a:gd name="T12" fmla="*/ 16 w 32"/>
                <a:gd name="T13" fmla="*/ 31 h 31"/>
                <a:gd name="T14" fmla="*/ 27 w 32"/>
                <a:gd name="T15" fmla="*/ 27 h 31"/>
                <a:gd name="T16" fmla="*/ 32 w 32"/>
                <a:gd name="T17" fmla="*/ 1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" h="31">
                  <a:moveTo>
                    <a:pt x="32" y="15"/>
                  </a:moveTo>
                  <a:cubicBezTo>
                    <a:pt x="32" y="11"/>
                    <a:pt x="30" y="7"/>
                    <a:pt x="27" y="4"/>
                  </a:cubicBezTo>
                  <a:cubicBezTo>
                    <a:pt x="24" y="1"/>
                    <a:pt x="21" y="0"/>
                    <a:pt x="16" y="0"/>
                  </a:cubicBezTo>
                  <a:cubicBezTo>
                    <a:pt x="12" y="0"/>
                    <a:pt x="8" y="1"/>
                    <a:pt x="5" y="4"/>
                  </a:cubicBezTo>
                  <a:cubicBezTo>
                    <a:pt x="2" y="7"/>
                    <a:pt x="0" y="11"/>
                    <a:pt x="0" y="15"/>
                  </a:cubicBezTo>
                  <a:cubicBezTo>
                    <a:pt x="0" y="20"/>
                    <a:pt x="2" y="24"/>
                    <a:pt x="5" y="27"/>
                  </a:cubicBezTo>
                  <a:cubicBezTo>
                    <a:pt x="8" y="30"/>
                    <a:pt x="12" y="31"/>
                    <a:pt x="16" y="31"/>
                  </a:cubicBezTo>
                  <a:cubicBezTo>
                    <a:pt x="21" y="31"/>
                    <a:pt x="24" y="30"/>
                    <a:pt x="27" y="27"/>
                  </a:cubicBezTo>
                  <a:cubicBezTo>
                    <a:pt x="30" y="24"/>
                    <a:pt x="32" y="20"/>
                    <a:pt x="32" y="1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5" name="Freeform 45">
              <a:extLst>
                <a:ext uri="{FF2B5EF4-FFF2-40B4-BE49-F238E27FC236}">
                  <a16:creationId xmlns:a16="http://schemas.microsoft.com/office/drawing/2014/main" xmlns="" id="{07355198-6BB4-4E84-AF0E-295FB187345B}"/>
                </a:ext>
              </a:extLst>
            </p:cNvPr>
            <p:cNvSpPr>
              <a:spLocks/>
            </p:cNvSpPr>
            <p:nvPr/>
          </p:nvSpPr>
          <p:spPr bwMode="auto">
            <a:xfrm>
              <a:off x="682625" y="2803525"/>
              <a:ext cx="104775" cy="104775"/>
            </a:xfrm>
            <a:custGeom>
              <a:avLst/>
              <a:gdLst>
                <a:gd name="T0" fmla="*/ 32 w 32"/>
                <a:gd name="T1" fmla="*/ 16 h 32"/>
                <a:gd name="T2" fmla="*/ 27 w 32"/>
                <a:gd name="T3" fmla="*/ 5 h 32"/>
                <a:gd name="T4" fmla="*/ 16 w 32"/>
                <a:gd name="T5" fmla="*/ 0 h 32"/>
                <a:gd name="T6" fmla="*/ 5 w 32"/>
                <a:gd name="T7" fmla="*/ 5 h 32"/>
                <a:gd name="T8" fmla="*/ 0 w 32"/>
                <a:gd name="T9" fmla="*/ 16 h 32"/>
                <a:gd name="T10" fmla="*/ 5 w 32"/>
                <a:gd name="T11" fmla="*/ 27 h 32"/>
                <a:gd name="T12" fmla="*/ 16 w 32"/>
                <a:gd name="T13" fmla="*/ 32 h 32"/>
                <a:gd name="T14" fmla="*/ 27 w 32"/>
                <a:gd name="T15" fmla="*/ 27 h 32"/>
                <a:gd name="T16" fmla="*/ 32 w 32"/>
                <a:gd name="T17" fmla="*/ 1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" h="32">
                  <a:moveTo>
                    <a:pt x="32" y="16"/>
                  </a:moveTo>
                  <a:cubicBezTo>
                    <a:pt x="32" y="12"/>
                    <a:pt x="30" y="8"/>
                    <a:pt x="27" y="5"/>
                  </a:cubicBezTo>
                  <a:cubicBezTo>
                    <a:pt x="24" y="2"/>
                    <a:pt x="21" y="0"/>
                    <a:pt x="16" y="0"/>
                  </a:cubicBezTo>
                  <a:cubicBezTo>
                    <a:pt x="12" y="0"/>
                    <a:pt x="8" y="2"/>
                    <a:pt x="5" y="5"/>
                  </a:cubicBezTo>
                  <a:cubicBezTo>
                    <a:pt x="2" y="8"/>
                    <a:pt x="0" y="12"/>
                    <a:pt x="0" y="16"/>
                  </a:cubicBezTo>
                  <a:cubicBezTo>
                    <a:pt x="0" y="20"/>
                    <a:pt x="2" y="24"/>
                    <a:pt x="5" y="27"/>
                  </a:cubicBezTo>
                  <a:cubicBezTo>
                    <a:pt x="8" y="30"/>
                    <a:pt x="12" y="32"/>
                    <a:pt x="16" y="32"/>
                  </a:cubicBezTo>
                  <a:cubicBezTo>
                    <a:pt x="21" y="32"/>
                    <a:pt x="24" y="30"/>
                    <a:pt x="27" y="27"/>
                  </a:cubicBezTo>
                  <a:cubicBezTo>
                    <a:pt x="30" y="24"/>
                    <a:pt x="32" y="20"/>
                    <a:pt x="32" y="1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6" name="Freeform 46">
              <a:extLst>
                <a:ext uri="{FF2B5EF4-FFF2-40B4-BE49-F238E27FC236}">
                  <a16:creationId xmlns:a16="http://schemas.microsoft.com/office/drawing/2014/main" xmlns="" id="{8ABBF4E9-986A-45E8-861A-04953D30022E}"/>
                </a:ext>
              </a:extLst>
            </p:cNvPr>
            <p:cNvSpPr>
              <a:spLocks/>
            </p:cNvSpPr>
            <p:nvPr/>
          </p:nvSpPr>
          <p:spPr bwMode="auto">
            <a:xfrm>
              <a:off x="614363" y="2667000"/>
              <a:ext cx="101600" cy="104775"/>
            </a:xfrm>
            <a:custGeom>
              <a:avLst/>
              <a:gdLst>
                <a:gd name="T0" fmla="*/ 31 w 31"/>
                <a:gd name="T1" fmla="*/ 16 h 32"/>
                <a:gd name="T2" fmla="*/ 27 w 31"/>
                <a:gd name="T3" fmla="*/ 5 h 32"/>
                <a:gd name="T4" fmla="*/ 16 w 31"/>
                <a:gd name="T5" fmla="*/ 0 h 32"/>
                <a:gd name="T6" fmla="*/ 4 w 31"/>
                <a:gd name="T7" fmla="*/ 5 h 32"/>
                <a:gd name="T8" fmla="*/ 0 w 31"/>
                <a:gd name="T9" fmla="*/ 16 h 32"/>
                <a:gd name="T10" fmla="*/ 4 w 31"/>
                <a:gd name="T11" fmla="*/ 27 h 32"/>
                <a:gd name="T12" fmla="*/ 16 w 31"/>
                <a:gd name="T13" fmla="*/ 32 h 32"/>
                <a:gd name="T14" fmla="*/ 27 w 31"/>
                <a:gd name="T15" fmla="*/ 27 h 32"/>
                <a:gd name="T16" fmla="*/ 31 w 31"/>
                <a:gd name="T17" fmla="*/ 1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32">
                  <a:moveTo>
                    <a:pt x="31" y="16"/>
                  </a:moveTo>
                  <a:cubicBezTo>
                    <a:pt x="31" y="12"/>
                    <a:pt x="30" y="8"/>
                    <a:pt x="27" y="5"/>
                  </a:cubicBezTo>
                  <a:cubicBezTo>
                    <a:pt x="24" y="2"/>
                    <a:pt x="20" y="0"/>
                    <a:pt x="16" y="0"/>
                  </a:cubicBezTo>
                  <a:cubicBezTo>
                    <a:pt x="11" y="0"/>
                    <a:pt x="7" y="2"/>
                    <a:pt x="4" y="5"/>
                  </a:cubicBezTo>
                  <a:cubicBezTo>
                    <a:pt x="1" y="8"/>
                    <a:pt x="0" y="12"/>
                    <a:pt x="0" y="16"/>
                  </a:cubicBezTo>
                  <a:cubicBezTo>
                    <a:pt x="0" y="21"/>
                    <a:pt x="1" y="24"/>
                    <a:pt x="4" y="27"/>
                  </a:cubicBezTo>
                  <a:cubicBezTo>
                    <a:pt x="7" y="30"/>
                    <a:pt x="11" y="32"/>
                    <a:pt x="16" y="32"/>
                  </a:cubicBezTo>
                  <a:cubicBezTo>
                    <a:pt x="20" y="32"/>
                    <a:pt x="24" y="30"/>
                    <a:pt x="27" y="27"/>
                  </a:cubicBezTo>
                  <a:cubicBezTo>
                    <a:pt x="30" y="24"/>
                    <a:pt x="31" y="21"/>
                    <a:pt x="31" y="1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6" name="Line 138">
              <a:extLst>
                <a:ext uri="{FF2B5EF4-FFF2-40B4-BE49-F238E27FC236}">
                  <a16:creationId xmlns:a16="http://schemas.microsoft.com/office/drawing/2014/main" xmlns="" id="{019E1464-87CF-4810-8B1F-36437084863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57225" y="4305300"/>
              <a:ext cx="3497263" cy="0"/>
            </a:xfrm>
            <a:prstGeom prst="line">
              <a:avLst/>
            </a:prstGeom>
            <a:noFill/>
            <a:ln w="12700" cap="rnd">
              <a:solidFill>
                <a:srgbClr val="00006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7" name="Line 139">
              <a:extLst>
                <a:ext uri="{FF2B5EF4-FFF2-40B4-BE49-F238E27FC236}">
                  <a16:creationId xmlns:a16="http://schemas.microsoft.com/office/drawing/2014/main" xmlns="" id="{C923E4A3-63AE-4B22-906B-362EE9AB16D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57225" y="3440113"/>
              <a:ext cx="3497263" cy="0"/>
            </a:xfrm>
            <a:prstGeom prst="line">
              <a:avLst/>
            </a:prstGeom>
            <a:noFill/>
            <a:ln w="12700" cap="rnd">
              <a:solidFill>
                <a:srgbClr val="000066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8" name="Line 140">
              <a:extLst>
                <a:ext uri="{FF2B5EF4-FFF2-40B4-BE49-F238E27FC236}">
                  <a16:creationId xmlns:a16="http://schemas.microsoft.com/office/drawing/2014/main" xmlns="" id="{2151D1EB-5387-42DA-BDAD-C7E98CB8EC1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57225" y="2976563"/>
              <a:ext cx="3497263" cy="0"/>
            </a:xfrm>
            <a:prstGeom prst="line">
              <a:avLst/>
            </a:prstGeom>
            <a:noFill/>
            <a:ln w="12700" cap="rnd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2" name="ZoneTexte 161">
              <a:extLst>
                <a:ext uri="{FF2B5EF4-FFF2-40B4-BE49-F238E27FC236}">
                  <a16:creationId xmlns:a16="http://schemas.microsoft.com/office/drawing/2014/main" xmlns="" id="{7FEF1B3F-ACF6-42D8-84EF-BABADDAA36FB}"/>
                </a:ext>
              </a:extLst>
            </p:cNvPr>
            <p:cNvSpPr txBox="1"/>
            <p:nvPr/>
          </p:nvSpPr>
          <p:spPr>
            <a:xfrm>
              <a:off x="529239" y="4582117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2060"/>
                  </a:solidFill>
                  <a:latin typeface="+mj-lt"/>
                </a:rPr>
                <a:t>0</a:t>
              </a:r>
            </a:p>
          </p:txBody>
        </p:sp>
        <p:sp>
          <p:nvSpPr>
            <p:cNvPr id="163" name="ZoneTexte 162">
              <a:extLst>
                <a:ext uri="{FF2B5EF4-FFF2-40B4-BE49-F238E27FC236}">
                  <a16:creationId xmlns:a16="http://schemas.microsoft.com/office/drawing/2014/main" xmlns="" id="{53DF9F46-8632-4AC1-A235-8FE1302F77D4}"/>
                </a:ext>
              </a:extLst>
            </p:cNvPr>
            <p:cNvSpPr txBox="1"/>
            <p:nvPr/>
          </p:nvSpPr>
          <p:spPr>
            <a:xfrm>
              <a:off x="624996" y="4582117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2060"/>
                  </a:solidFill>
                  <a:latin typeface="+mj-lt"/>
                </a:rPr>
                <a:t>1</a:t>
              </a:r>
            </a:p>
          </p:txBody>
        </p:sp>
        <p:sp>
          <p:nvSpPr>
            <p:cNvPr id="164" name="ZoneTexte 163">
              <a:extLst>
                <a:ext uri="{FF2B5EF4-FFF2-40B4-BE49-F238E27FC236}">
                  <a16:creationId xmlns:a16="http://schemas.microsoft.com/office/drawing/2014/main" xmlns="" id="{5D7DCB65-EE81-4DE3-A916-E5E82007D65D}"/>
                </a:ext>
              </a:extLst>
            </p:cNvPr>
            <p:cNvSpPr txBox="1"/>
            <p:nvPr/>
          </p:nvSpPr>
          <p:spPr>
            <a:xfrm>
              <a:off x="828407" y="4582117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2060"/>
                  </a:solidFill>
                  <a:latin typeface="+mj-lt"/>
                </a:rPr>
                <a:t>4</a:t>
              </a:r>
            </a:p>
          </p:txBody>
        </p:sp>
        <p:sp>
          <p:nvSpPr>
            <p:cNvPr id="165" name="ZoneTexte 164">
              <a:extLst>
                <a:ext uri="{FF2B5EF4-FFF2-40B4-BE49-F238E27FC236}">
                  <a16:creationId xmlns:a16="http://schemas.microsoft.com/office/drawing/2014/main" xmlns="" id="{0AE2AF40-D650-4971-91CE-20A7CDF88798}"/>
                </a:ext>
              </a:extLst>
            </p:cNvPr>
            <p:cNvSpPr txBox="1"/>
            <p:nvPr/>
          </p:nvSpPr>
          <p:spPr>
            <a:xfrm>
              <a:off x="1123363" y="4582117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2060"/>
                  </a:solidFill>
                  <a:latin typeface="+mj-lt"/>
                </a:rPr>
                <a:t>8</a:t>
              </a:r>
            </a:p>
          </p:txBody>
        </p:sp>
        <p:sp>
          <p:nvSpPr>
            <p:cNvPr id="166" name="ZoneTexte 165">
              <a:extLst>
                <a:ext uri="{FF2B5EF4-FFF2-40B4-BE49-F238E27FC236}">
                  <a16:creationId xmlns:a16="http://schemas.microsoft.com/office/drawing/2014/main" xmlns="" id="{C8C7E5FB-E7FE-4563-BC46-8672CCCE2E1F}"/>
                </a:ext>
              </a:extLst>
            </p:cNvPr>
            <p:cNvSpPr txBox="1"/>
            <p:nvPr/>
          </p:nvSpPr>
          <p:spPr>
            <a:xfrm>
              <a:off x="1387862" y="4582117"/>
              <a:ext cx="31611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2060"/>
                  </a:solidFill>
                  <a:latin typeface="+mj-lt"/>
                </a:rPr>
                <a:t>12</a:t>
              </a:r>
            </a:p>
          </p:txBody>
        </p:sp>
        <p:sp>
          <p:nvSpPr>
            <p:cNvPr id="167" name="ZoneTexte 166">
              <a:extLst>
                <a:ext uri="{FF2B5EF4-FFF2-40B4-BE49-F238E27FC236}">
                  <a16:creationId xmlns:a16="http://schemas.microsoft.com/office/drawing/2014/main" xmlns="" id="{935A3133-1E62-4795-A6D2-C4FEC72C5181}"/>
                </a:ext>
              </a:extLst>
            </p:cNvPr>
            <p:cNvSpPr txBox="1"/>
            <p:nvPr/>
          </p:nvSpPr>
          <p:spPr>
            <a:xfrm>
              <a:off x="1682818" y="4582117"/>
              <a:ext cx="31611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2060"/>
                  </a:solidFill>
                  <a:latin typeface="+mj-lt"/>
                </a:rPr>
                <a:t>16</a:t>
              </a:r>
            </a:p>
          </p:txBody>
        </p:sp>
        <p:sp>
          <p:nvSpPr>
            <p:cNvPr id="168" name="ZoneTexte 167">
              <a:extLst>
                <a:ext uri="{FF2B5EF4-FFF2-40B4-BE49-F238E27FC236}">
                  <a16:creationId xmlns:a16="http://schemas.microsoft.com/office/drawing/2014/main" xmlns="" id="{5BC0045B-4388-45B6-B5DB-A05C0F549BDE}"/>
                </a:ext>
              </a:extLst>
            </p:cNvPr>
            <p:cNvSpPr txBox="1"/>
            <p:nvPr/>
          </p:nvSpPr>
          <p:spPr>
            <a:xfrm>
              <a:off x="1977774" y="4582117"/>
              <a:ext cx="31611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2060"/>
                  </a:solidFill>
                  <a:latin typeface="+mj-lt"/>
                </a:rPr>
                <a:t>20</a:t>
              </a:r>
            </a:p>
          </p:txBody>
        </p:sp>
        <p:sp>
          <p:nvSpPr>
            <p:cNvPr id="169" name="ZoneTexte 168">
              <a:extLst>
                <a:ext uri="{FF2B5EF4-FFF2-40B4-BE49-F238E27FC236}">
                  <a16:creationId xmlns:a16="http://schemas.microsoft.com/office/drawing/2014/main" xmlns="" id="{473FE91F-F093-42B9-9414-BFD02821D935}"/>
                </a:ext>
              </a:extLst>
            </p:cNvPr>
            <p:cNvSpPr txBox="1"/>
            <p:nvPr/>
          </p:nvSpPr>
          <p:spPr>
            <a:xfrm>
              <a:off x="2272730" y="4582117"/>
              <a:ext cx="31611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2060"/>
                  </a:solidFill>
                  <a:latin typeface="+mj-lt"/>
                </a:rPr>
                <a:t>24</a:t>
              </a:r>
            </a:p>
          </p:txBody>
        </p:sp>
        <p:sp>
          <p:nvSpPr>
            <p:cNvPr id="170" name="ZoneTexte 169">
              <a:extLst>
                <a:ext uri="{FF2B5EF4-FFF2-40B4-BE49-F238E27FC236}">
                  <a16:creationId xmlns:a16="http://schemas.microsoft.com/office/drawing/2014/main" xmlns="" id="{9AE393F8-9A60-4289-83C6-0630C392CA1B}"/>
                </a:ext>
              </a:extLst>
            </p:cNvPr>
            <p:cNvSpPr txBox="1"/>
            <p:nvPr/>
          </p:nvSpPr>
          <p:spPr>
            <a:xfrm>
              <a:off x="2567686" y="4582117"/>
              <a:ext cx="31611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2060"/>
                  </a:solidFill>
                  <a:latin typeface="+mj-lt"/>
                </a:rPr>
                <a:t>28</a:t>
              </a:r>
            </a:p>
          </p:txBody>
        </p:sp>
        <p:sp>
          <p:nvSpPr>
            <p:cNvPr id="171" name="ZoneTexte 170">
              <a:extLst>
                <a:ext uri="{FF2B5EF4-FFF2-40B4-BE49-F238E27FC236}">
                  <a16:creationId xmlns:a16="http://schemas.microsoft.com/office/drawing/2014/main" xmlns="" id="{35422D29-1DE7-439B-A87C-202A3A223137}"/>
                </a:ext>
              </a:extLst>
            </p:cNvPr>
            <p:cNvSpPr txBox="1"/>
            <p:nvPr/>
          </p:nvSpPr>
          <p:spPr>
            <a:xfrm>
              <a:off x="2862642" y="4582117"/>
              <a:ext cx="31611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2060"/>
                  </a:solidFill>
                  <a:latin typeface="+mj-lt"/>
                </a:rPr>
                <a:t>32</a:t>
              </a:r>
            </a:p>
          </p:txBody>
        </p:sp>
        <p:sp>
          <p:nvSpPr>
            <p:cNvPr id="172" name="ZoneTexte 171">
              <a:extLst>
                <a:ext uri="{FF2B5EF4-FFF2-40B4-BE49-F238E27FC236}">
                  <a16:creationId xmlns:a16="http://schemas.microsoft.com/office/drawing/2014/main" xmlns="" id="{B2FE0EC6-314A-48F7-9C4A-79BD907FA094}"/>
                </a:ext>
              </a:extLst>
            </p:cNvPr>
            <p:cNvSpPr txBox="1"/>
            <p:nvPr/>
          </p:nvSpPr>
          <p:spPr>
            <a:xfrm>
              <a:off x="3157598" y="4582117"/>
              <a:ext cx="31611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2060"/>
                  </a:solidFill>
                  <a:latin typeface="+mj-lt"/>
                </a:rPr>
                <a:t>36</a:t>
              </a:r>
            </a:p>
          </p:txBody>
        </p:sp>
        <p:sp>
          <p:nvSpPr>
            <p:cNvPr id="173" name="ZoneTexte 172">
              <a:extLst>
                <a:ext uri="{FF2B5EF4-FFF2-40B4-BE49-F238E27FC236}">
                  <a16:creationId xmlns:a16="http://schemas.microsoft.com/office/drawing/2014/main" xmlns="" id="{CE726CF0-7C4E-4618-BF0B-728B75028200}"/>
                </a:ext>
              </a:extLst>
            </p:cNvPr>
            <p:cNvSpPr txBox="1"/>
            <p:nvPr/>
          </p:nvSpPr>
          <p:spPr>
            <a:xfrm>
              <a:off x="3452554" y="4582117"/>
              <a:ext cx="31611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2060"/>
                  </a:solidFill>
                  <a:latin typeface="+mj-lt"/>
                </a:rPr>
                <a:t>40</a:t>
              </a:r>
            </a:p>
          </p:txBody>
        </p:sp>
        <p:sp>
          <p:nvSpPr>
            <p:cNvPr id="174" name="ZoneTexte 173">
              <a:extLst>
                <a:ext uri="{FF2B5EF4-FFF2-40B4-BE49-F238E27FC236}">
                  <a16:creationId xmlns:a16="http://schemas.microsoft.com/office/drawing/2014/main" xmlns="" id="{447DCE4F-B609-4617-ADAA-065D123D7948}"/>
                </a:ext>
              </a:extLst>
            </p:cNvPr>
            <p:cNvSpPr txBox="1"/>
            <p:nvPr/>
          </p:nvSpPr>
          <p:spPr>
            <a:xfrm>
              <a:off x="3747510" y="4582117"/>
              <a:ext cx="31611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2060"/>
                  </a:solidFill>
                  <a:latin typeface="+mj-lt"/>
                </a:rPr>
                <a:t>44</a:t>
              </a:r>
            </a:p>
          </p:txBody>
        </p:sp>
        <p:sp>
          <p:nvSpPr>
            <p:cNvPr id="175" name="ZoneTexte 174">
              <a:extLst>
                <a:ext uri="{FF2B5EF4-FFF2-40B4-BE49-F238E27FC236}">
                  <a16:creationId xmlns:a16="http://schemas.microsoft.com/office/drawing/2014/main" xmlns="" id="{02069672-ED8E-4E92-A7C9-303C8A96FB0A}"/>
                </a:ext>
              </a:extLst>
            </p:cNvPr>
            <p:cNvSpPr txBox="1"/>
            <p:nvPr/>
          </p:nvSpPr>
          <p:spPr>
            <a:xfrm>
              <a:off x="4042469" y="4582117"/>
              <a:ext cx="31611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2060"/>
                  </a:solidFill>
                  <a:latin typeface="+mj-lt"/>
                </a:rPr>
                <a:t>48</a:t>
              </a:r>
            </a:p>
          </p:txBody>
        </p:sp>
        <p:sp>
          <p:nvSpPr>
            <p:cNvPr id="176" name="ZoneTexte 175">
              <a:extLst>
                <a:ext uri="{FF2B5EF4-FFF2-40B4-BE49-F238E27FC236}">
                  <a16:creationId xmlns:a16="http://schemas.microsoft.com/office/drawing/2014/main" xmlns="" id="{A51313C2-37EF-48DB-A03E-F491E82A4A08}"/>
                </a:ext>
              </a:extLst>
            </p:cNvPr>
            <p:cNvSpPr txBox="1"/>
            <p:nvPr/>
          </p:nvSpPr>
          <p:spPr>
            <a:xfrm>
              <a:off x="2072193" y="4687252"/>
              <a:ext cx="72571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100" b="1" dirty="0" err="1">
                  <a:solidFill>
                    <a:srgbClr val="333399"/>
                  </a:solidFill>
                  <a:latin typeface="+mn-lt"/>
                </a:rPr>
                <a:t>Semana</a:t>
              </a:r>
              <a:endParaRPr lang="fr-FR" sz="1100" b="1" dirty="0">
                <a:solidFill>
                  <a:srgbClr val="333399"/>
                </a:solidFill>
                <a:latin typeface="+mn-lt"/>
              </a:endParaRPr>
            </a:p>
          </p:txBody>
        </p:sp>
        <p:sp>
          <p:nvSpPr>
            <p:cNvPr id="178" name="ZoneTexte 177">
              <a:extLst>
                <a:ext uri="{FF2B5EF4-FFF2-40B4-BE49-F238E27FC236}">
                  <a16:creationId xmlns:a16="http://schemas.microsoft.com/office/drawing/2014/main" xmlns="" id="{DEF9E230-31D1-424F-8E39-454E6C681B1C}"/>
                </a:ext>
              </a:extLst>
            </p:cNvPr>
            <p:cNvSpPr txBox="1"/>
            <p:nvPr/>
          </p:nvSpPr>
          <p:spPr>
            <a:xfrm>
              <a:off x="268375" y="4403125"/>
              <a:ext cx="34817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dirty="0">
                  <a:solidFill>
                    <a:srgbClr val="002060"/>
                  </a:solidFill>
                  <a:latin typeface="+mj-lt"/>
                </a:rPr>
                <a:t>0,1</a:t>
              </a:r>
            </a:p>
          </p:txBody>
        </p:sp>
        <p:sp>
          <p:nvSpPr>
            <p:cNvPr id="179" name="ZoneTexte 178">
              <a:extLst>
                <a:ext uri="{FF2B5EF4-FFF2-40B4-BE49-F238E27FC236}">
                  <a16:creationId xmlns:a16="http://schemas.microsoft.com/office/drawing/2014/main" xmlns="" id="{6FE3003C-338F-4945-B72F-0055266DE69C}"/>
                </a:ext>
              </a:extLst>
            </p:cNvPr>
            <p:cNvSpPr txBox="1"/>
            <p:nvPr/>
          </p:nvSpPr>
          <p:spPr>
            <a:xfrm>
              <a:off x="366157" y="3467814"/>
              <a:ext cx="25039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dirty="0">
                  <a:solidFill>
                    <a:srgbClr val="002060"/>
                  </a:solidFill>
                  <a:latin typeface="+mj-lt"/>
                </a:rPr>
                <a:t>1</a:t>
              </a:r>
            </a:p>
          </p:txBody>
        </p:sp>
        <p:sp>
          <p:nvSpPr>
            <p:cNvPr id="180" name="ZoneTexte 179">
              <a:extLst>
                <a:ext uri="{FF2B5EF4-FFF2-40B4-BE49-F238E27FC236}">
                  <a16:creationId xmlns:a16="http://schemas.microsoft.com/office/drawing/2014/main" xmlns="" id="{12EBE007-E4DF-4ED2-819D-5B55198A2150}"/>
                </a:ext>
              </a:extLst>
            </p:cNvPr>
            <p:cNvSpPr txBox="1"/>
            <p:nvPr/>
          </p:nvSpPr>
          <p:spPr>
            <a:xfrm>
              <a:off x="300434" y="2509679"/>
              <a:ext cx="31611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dirty="0">
                  <a:solidFill>
                    <a:srgbClr val="002060"/>
                  </a:solidFill>
                  <a:latin typeface="+mj-lt"/>
                </a:rPr>
                <a:t>10</a:t>
              </a:r>
            </a:p>
          </p:txBody>
        </p:sp>
        <p:sp>
          <p:nvSpPr>
            <p:cNvPr id="181" name="ZoneTexte 180">
              <a:extLst>
                <a:ext uri="{FF2B5EF4-FFF2-40B4-BE49-F238E27FC236}">
                  <a16:creationId xmlns:a16="http://schemas.microsoft.com/office/drawing/2014/main" xmlns="" id="{867AAEE6-A94C-4549-B6B3-2235F8500BCB}"/>
                </a:ext>
              </a:extLst>
            </p:cNvPr>
            <p:cNvSpPr txBox="1"/>
            <p:nvPr/>
          </p:nvSpPr>
          <p:spPr>
            <a:xfrm>
              <a:off x="234711" y="1554067"/>
              <a:ext cx="38183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dirty="0">
                  <a:solidFill>
                    <a:srgbClr val="002060"/>
                  </a:solidFill>
                  <a:latin typeface="+mj-lt"/>
                </a:rPr>
                <a:t>100</a:t>
              </a:r>
            </a:p>
          </p:txBody>
        </p:sp>
        <p:sp>
          <p:nvSpPr>
            <p:cNvPr id="4" name="ZoneTexte 3"/>
            <p:cNvSpPr txBox="1"/>
            <p:nvPr/>
          </p:nvSpPr>
          <p:spPr>
            <a:xfrm>
              <a:off x="2321783" y="1678148"/>
              <a:ext cx="6847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>
                  <a:solidFill>
                    <a:srgbClr val="CC3300"/>
                  </a:solidFill>
                </a:rPr>
                <a:t>CAB</a:t>
              </a:r>
            </a:p>
          </p:txBody>
        </p:sp>
        <p:grpSp>
          <p:nvGrpSpPr>
            <p:cNvPr id="9" name="Grouper 8"/>
            <p:cNvGrpSpPr/>
            <p:nvPr/>
          </p:nvGrpSpPr>
          <p:grpSpPr>
            <a:xfrm>
              <a:off x="1083605" y="3645024"/>
              <a:ext cx="1567825" cy="589239"/>
              <a:chOff x="2843808" y="3703857"/>
              <a:chExt cx="1567825" cy="589239"/>
            </a:xfrm>
          </p:grpSpPr>
          <p:sp>
            <p:nvSpPr>
              <p:cNvPr id="219" name="AutoShape 165">
                <a:extLst>
                  <a:ext uri="{FF2B5EF4-FFF2-40B4-BE49-F238E27FC236}">
                    <a16:creationId xmlns:a16="http://schemas.microsoft.com/office/drawing/2014/main" xmlns="" id="{36FF8204-915B-456E-BFC5-2D5560A16D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3808" y="3714927"/>
                <a:ext cx="1567825" cy="578169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pPr defTabSz="914400"/>
                <a:endParaRPr lang="en-GB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222" name="Rectangle 57">
                <a:extLst>
                  <a:ext uri="{FF2B5EF4-FFF2-40B4-BE49-F238E27FC236}">
                    <a16:creationId xmlns:a16="http://schemas.microsoft.com/office/drawing/2014/main" xmlns="" id="{B888955C-44BC-4025-BA4C-E653BFCC09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1504" y="3703857"/>
                <a:ext cx="448741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sz="1200" b="1" dirty="0">
                    <a:solidFill>
                      <a:srgbClr val="333399"/>
                    </a:solidFill>
                    <a:latin typeface="+mj-lt"/>
                  </a:rPr>
                  <a:t>PA-IC</a:t>
                </a:r>
                <a:r>
                  <a:rPr lang="en-GB" sz="1200" b="1" baseline="-25000" dirty="0">
                    <a:solidFill>
                      <a:srgbClr val="333399"/>
                    </a:solidFill>
                    <a:latin typeface="+mj-lt"/>
                  </a:rPr>
                  <a:t>90</a:t>
                </a:r>
                <a:endParaRPr lang="en-GB" sz="1200" baseline="-25000" dirty="0">
                  <a:solidFill>
                    <a:srgbClr val="333399"/>
                  </a:solidFill>
                  <a:latin typeface="+mj-lt"/>
                </a:endParaRPr>
              </a:p>
            </p:txBody>
          </p:sp>
          <p:sp>
            <p:nvSpPr>
              <p:cNvPr id="223" name="Rectangle 60">
                <a:extLst>
                  <a:ext uri="{FF2B5EF4-FFF2-40B4-BE49-F238E27FC236}">
                    <a16:creationId xmlns:a16="http://schemas.microsoft.com/office/drawing/2014/main" xmlns="" id="{30751CC3-06EA-4619-B2E8-9A3EA084B3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1504" y="3896793"/>
                <a:ext cx="846785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GB" sz="1200" b="1" dirty="0">
                    <a:solidFill>
                      <a:srgbClr val="333399"/>
                    </a:solidFill>
                    <a:latin typeface="+mj-lt"/>
                  </a:rPr>
                  <a:t>10 mg PO C</a:t>
                </a:r>
                <a:r>
                  <a:rPr lang="en-US" sz="1200" dirty="0" err="1">
                    <a:solidFill>
                      <a:srgbClr val="000066"/>
                    </a:solidFill>
                    <a:cs typeface="Arial" charset="0"/>
                  </a:rPr>
                  <a:t>τ</a:t>
                </a:r>
                <a:endParaRPr lang="en-GB" sz="1200" dirty="0">
                  <a:solidFill>
                    <a:srgbClr val="333399"/>
                  </a:solidFill>
                  <a:latin typeface="+mj-lt"/>
                </a:endParaRPr>
              </a:p>
            </p:txBody>
          </p:sp>
          <p:sp>
            <p:nvSpPr>
              <p:cNvPr id="224" name="Rectangle 60">
                <a:extLst>
                  <a:ext uri="{FF2B5EF4-FFF2-40B4-BE49-F238E27FC236}">
                    <a16:creationId xmlns:a16="http://schemas.microsoft.com/office/drawing/2014/main" xmlns="" id="{E5517A17-AE22-4CFB-883B-C889338845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1504" y="4088182"/>
                <a:ext cx="828740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GB" sz="1200" b="1" dirty="0">
                    <a:solidFill>
                      <a:srgbClr val="333399"/>
                    </a:solidFill>
                    <a:latin typeface="+mj-lt"/>
                  </a:rPr>
                  <a:t>30 mg PO C</a:t>
                </a:r>
                <a:r>
                  <a:rPr lang="en-US" sz="1200" dirty="0" err="1">
                    <a:solidFill>
                      <a:srgbClr val="000066"/>
                    </a:solidFill>
                    <a:cs typeface="Arial" charset="0"/>
                  </a:rPr>
                  <a:t>τ</a:t>
                </a:r>
                <a:endParaRPr lang="en-GB" sz="1200" b="1" dirty="0">
                  <a:solidFill>
                    <a:srgbClr val="333399"/>
                  </a:solidFill>
                  <a:latin typeface="+mj-lt"/>
                </a:endParaRPr>
              </a:p>
            </p:txBody>
          </p:sp>
          <p:cxnSp>
            <p:nvCxnSpPr>
              <p:cNvPr id="225" name="Connecteur droit 224">
                <a:extLst>
                  <a:ext uri="{FF2B5EF4-FFF2-40B4-BE49-F238E27FC236}">
                    <a16:creationId xmlns:a16="http://schemas.microsoft.com/office/drawing/2014/main" xmlns="" id="{386ACED9-C49E-4523-9E27-835ABF709F26}"/>
                  </a:ext>
                </a:extLst>
              </p:cNvPr>
              <p:cNvCxnSpPr/>
              <p:nvPr/>
            </p:nvCxnSpPr>
            <p:spPr bwMode="auto">
              <a:xfrm>
                <a:off x="2991345" y="3795082"/>
                <a:ext cx="387350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6" name="Connecteur droit 225">
                <a:extLst>
                  <a:ext uri="{FF2B5EF4-FFF2-40B4-BE49-F238E27FC236}">
                    <a16:creationId xmlns:a16="http://schemas.microsoft.com/office/drawing/2014/main" xmlns="" id="{DE087814-E5F8-452A-8A1F-98B0DCA6BBD7}"/>
                  </a:ext>
                </a:extLst>
              </p:cNvPr>
              <p:cNvCxnSpPr/>
              <p:nvPr/>
            </p:nvCxnSpPr>
            <p:spPr bwMode="auto">
              <a:xfrm>
                <a:off x="2991345" y="4004632"/>
                <a:ext cx="387350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dashDot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7" name="Connecteur droit 226">
                <a:extLst>
                  <a:ext uri="{FF2B5EF4-FFF2-40B4-BE49-F238E27FC236}">
                    <a16:creationId xmlns:a16="http://schemas.microsoft.com/office/drawing/2014/main" xmlns="" id="{77D32B61-F2AD-46BF-9ED3-7D5E25E29DB1}"/>
                  </a:ext>
                </a:extLst>
              </p:cNvPr>
              <p:cNvCxnSpPr/>
              <p:nvPr/>
            </p:nvCxnSpPr>
            <p:spPr bwMode="auto">
              <a:xfrm>
                <a:off x="2991345" y="4199894"/>
                <a:ext cx="387350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3" name="Groupe 2">
            <a:extLst>
              <a:ext uri="{FF2B5EF4-FFF2-40B4-BE49-F238E27FC236}">
                <a16:creationId xmlns:a16="http://schemas.microsoft.com/office/drawing/2014/main" xmlns="" id="{FDB791A0-315B-4AA2-9C42-2AAAB60EF788}"/>
              </a:ext>
            </a:extLst>
          </p:cNvPr>
          <p:cNvGrpSpPr/>
          <p:nvPr/>
        </p:nvGrpSpPr>
        <p:grpSpPr>
          <a:xfrm>
            <a:off x="4626919" y="1568962"/>
            <a:ext cx="4482732" cy="3379900"/>
            <a:chOff x="4626919" y="1568962"/>
            <a:chExt cx="4482732" cy="3379900"/>
          </a:xfrm>
        </p:grpSpPr>
        <p:sp>
          <p:nvSpPr>
            <p:cNvPr id="22" name="Rectangle 21"/>
            <p:cNvSpPr/>
            <p:nvPr/>
          </p:nvSpPr>
          <p:spPr>
            <a:xfrm>
              <a:off x="6625651" y="3861048"/>
              <a:ext cx="2484000" cy="6001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sz="1100" dirty="0">
                  <a:solidFill>
                    <a:srgbClr val="333399"/>
                  </a:solidFill>
                </a:rPr>
                <a:t>Q8S: 7/9 </a:t>
              </a:r>
              <a:r>
                <a:rPr lang="fr-FR" sz="1100" dirty="0" err="1">
                  <a:solidFill>
                    <a:srgbClr val="333399"/>
                  </a:solidFill>
                </a:rPr>
                <a:t>pacientes</a:t>
              </a:r>
              <a:r>
                <a:rPr lang="fr-FR" sz="1100" dirty="0">
                  <a:solidFill>
                    <a:srgbClr val="333399"/>
                  </a:solidFill>
                </a:rPr>
                <a:t> sin </a:t>
              </a:r>
              <a:r>
                <a:rPr lang="fr-FR" sz="1100" dirty="0" err="1">
                  <a:solidFill>
                    <a:srgbClr val="333399"/>
                  </a:solidFill>
                </a:rPr>
                <a:t>respuesta</a:t>
              </a:r>
              <a:r>
                <a:rPr lang="fr-FR" sz="1100" dirty="0">
                  <a:solidFill>
                    <a:srgbClr val="333399"/>
                  </a:solidFill>
                </a:rPr>
                <a:t> </a:t>
              </a:r>
              <a:r>
                <a:rPr lang="fr-FR" sz="1100" dirty="0" err="1">
                  <a:solidFill>
                    <a:srgbClr val="333399"/>
                  </a:solidFill>
                </a:rPr>
                <a:t>virológica</a:t>
              </a:r>
              <a:r>
                <a:rPr lang="en-US" sz="1100" dirty="0">
                  <a:solidFill>
                    <a:srgbClr val="333399"/>
                  </a:solidFill>
                </a:rPr>
                <a:t> a S48 y con </a:t>
              </a:r>
            </a:p>
            <a:p>
              <a:pPr algn="ctr"/>
              <a:r>
                <a:rPr lang="fr-FR" sz="1100" dirty="0">
                  <a:solidFill>
                    <a:srgbClr val="2D9851"/>
                  </a:solidFill>
                </a:rPr>
                <a:t>RPV </a:t>
              </a:r>
              <a:r>
                <a:rPr lang="en-US" sz="1100" dirty="0" err="1">
                  <a:solidFill>
                    <a:srgbClr val="2D9851"/>
                  </a:solidFill>
                  <a:cs typeface="Arial" charset="0"/>
                </a:rPr>
                <a:t>Cτ</a:t>
              </a:r>
              <a:r>
                <a:rPr lang="en-US" sz="1100" dirty="0">
                  <a:solidFill>
                    <a:srgbClr val="2D9851"/>
                  </a:solidFill>
                  <a:cs typeface="Arial" charset="0"/>
                </a:rPr>
                <a:t> </a:t>
              </a:r>
              <a:r>
                <a:rPr lang="en-US" sz="1100" dirty="0">
                  <a:solidFill>
                    <a:srgbClr val="2D9851"/>
                  </a:solidFill>
                </a:rPr>
                <a:t>in the lowest </a:t>
              </a:r>
              <a:r>
                <a:rPr lang="fr-FR" sz="1100" dirty="0">
                  <a:solidFill>
                    <a:srgbClr val="2D9851"/>
                  </a:solidFill>
                </a:rPr>
                <a:t>25</a:t>
              </a:r>
              <a:r>
                <a:rPr lang="fr-FR" sz="1100" baseline="30000" dirty="0">
                  <a:solidFill>
                    <a:srgbClr val="2D9851"/>
                  </a:solidFill>
                </a:rPr>
                <a:t>th</a:t>
              </a:r>
              <a:r>
                <a:rPr lang="fr-FR" sz="1100" dirty="0">
                  <a:solidFill>
                    <a:srgbClr val="2D9851"/>
                  </a:solidFill>
                </a:rPr>
                <a:t> quartile</a:t>
              </a:r>
            </a:p>
          </p:txBody>
        </p:sp>
        <p:sp>
          <p:nvSpPr>
            <p:cNvPr id="67" name="Freeform 47">
              <a:extLst>
                <a:ext uri="{FF2B5EF4-FFF2-40B4-BE49-F238E27FC236}">
                  <a16:creationId xmlns:a16="http://schemas.microsoft.com/office/drawing/2014/main" xmlns="" id="{2E14363B-A316-4239-AC85-56574937E5A2}"/>
                </a:ext>
              </a:extLst>
            </p:cNvPr>
            <p:cNvSpPr>
              <a:spLocks/>
            </p:cNvSpPr>
            <p:nvPr/>
          </p:nvSpPr>
          <p:spPr bwMode="auto">
            <a:xfrm>
              <a:off x="5122863" y="1658938"/>
              <a:ext cx="3619500" cy="2871788"/>
            </a:xfrm>
            <a:custGeom>
              <a:avLst/>
              <a:gdLst>
                <a:gd name="T0" fmla="*/ 2280 w 2280"/>
                <a:gd name="T1" fmla="*/ 1809 h 1809"/>
                <a:gd name="T2" fmla="*/ 0 w 2280"/>
                <a:gd name="T3" fmla="*/ 1809 h 1809"/>
                <a:gd name="T4" fmla="*/ 0 w 2280"/>
                <a:gd name="T5" fmla="*/ 0 h 18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80" h="1809">
                  <a:moveTo>
                    <a:pt x="2280" y="1809"/>
                  </a:moveTo>
                  <a:lnTo>
                    <a:pt x="0" y="1809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8" name="Line 48">
              <a:extLst>
                <a:ext uri="{FF2B5EF4-FFF2-40B4-BE49-F238E27FC236}">
                  <a16:creationId xmlns:a16="http://schemas.microsoft.com/office/drawing/2014/main" xmlns="" id="{5CF6F671-EE9D-4F69-9552-663804D401E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159375" y="4430713"/>
              <a:ext cx="3497263" cy="0"/>
            </a:xfrm>
            <a:prstGeom prst="line">
              <a:avLst/>
            </a:prstGeom>
            <a:noFill/>
            <a:ln w="12700" cap="rnd">
              <a:solidFill>
                <a:srgbClr val="00006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9" name="Line 49">
              <a:extLst>
                <a:ext uri="{FF2B5EF4-FFF2-40B4-BE49-F238E27FC236}">
                  <a16:creationId xmlns:a16="http://schemas.microsoft.com/office/drawing/2014/main" xmlns="" id="{4E4C88CA-848D-498D-B4AB-189451E6B53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159375" y="3336925"/>
              <a:ext cx="3497263" cy="0"/>
            </a:xfrm>
            <a:prstGeom prst="line">
              <a:avLst/>
            </a:prstGeom>
            <a:noFill/>
            <a:ln w="12700" cap="rnd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0" name="Line 50">
              <a:extLst>
                <a:ext uri="{FF2B5EF4-FFF2-40B4-BE49-F238E27FC236}">
                  <a16:creationId xmlns:a16="http://schemas.microsoft.com/office/drawing/2014/main" xmlns="" id="{81EFA272-6C14-4BE5-8AD9-13FCC86B15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51425" y="3108325"/>
              <a:ext cx="71438" cy="0"/>
            </a:xfrm>
            <a:prstGeom prst="line">
              <a:avLst/>
            </a:prstGeom>
            <a:noFill/>
            <a:ln w="12700" cap="rnd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1" name="Line 51">
              <a:extLst>
                <a:ext uri="{FF2B5EF4-FFF2-40B4-BE49-F238E27FC236}">
                  <a16:creationId xmlns:a16="http://schemas.microsoft.com/office/drawing/2014/main" xmlns="" id="{FEBB441D-10F3-4702-9D9F-417EC329D6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51425" y="4530725"/>
              <a:ext cx="71438" cy="0"/>
            </a:xfrm>
            <a:prstGeom prst="line">
              <a:avLst/>
            </a:prstGeom>
            <a:noFill/>
            <a:ln w="12700" cap="rnd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2" name="Line 52">
              <a:extLst>
                <a:ext uri="{FF2B5EF4-FFF2-40B4-BE49-F238E27FC236}">
                  <a16:creationId xmlns:a16="http://schemas.microsoft.com/office/drawing/2014/main" xmlns="" id="{8519CF01-A976-4E42-8ED4-F1381AD23E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51425" y="1687513"/>
              <a:ext cx="71438" cy="0"/>
            </a:xfrm>
            <a:prstGeom prst="line">
              <a:avLst/>
            </a:prstGeom>
            <a:noFill/>
            <a:ln w="12700" cap="rnd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3" name="Line 53">
              <a:extLst>
                <a:ext uri="{FF2B5EF4-FFF2-40B4-BE49-F238E27FC236}">
                  <a16:creationId xmlns:a16="http://schemas.microsoft.com/office/drawing/2014/main" xmlns="" id="{66B32CFC-50E6-4701-8343-6838D86DC72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929438" y="4530725"/>
              <a:ext cx="0" cy="82550"/>
            </a:xfrm>
            <a:prstGeom prst="line">
              <a:avLst/>
            </a:prstGeom>
            <a:noFill/>
            <a:ln w="12700" cap="rnd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4" name="Line 54">
              <a:extLst>
                <a:ext uri="{FF2B5EF4-FFF2-40B4-BE49-F238E27FC236}">
                  <a16:creationId xmlns:a16="http://schemas.microsoft.com/office/drawing/2014/main" xmlns="" id="{89F906B1-43B0-4476-B4F0-154F829A732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223125" y="4530725"/>
              <a:ext cx="0" cy="82550"/>
            </a:xfrm>
            <a:prstGeom prst="line">
              <a:avLst/>
            </a:prstGeom>
            <a:noFill/>
            <a:ln w="12700" cap="rnd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5" name="Line 55">
              <a:extLst>
                <a:ext uri="{FF2B5EF4-FFF2-40B4-BE49-F238E27FC236}">
                  <a16:creationId xmlns:a16="http://schemas.microsoft.com/office/drawing/2014/main" xmlns="" id="{B7DA06DC-99BB-4671-83CE-8A0968B65B0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519988" y="4530725"/>
              <a:ext cx="0" cy="82550"/>
            </a:xfrm>
            <a:prstGeom prst="line">
              <a:avLst/>
            </a:prstGeom>
            <a:noFill/>
            <a:ln w="12700" cap="rnd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6" name="Line 56">
              <a:extLst>
                <a:ext uri="{FF2B5EF4-FFF2-40B4-BE49-F238E27FC236}">
                  <a16:creationId xmlns:a16="http://schemas.microsoft.com/office/drawing/2014/main" xmlns="" id="{0AE70076-480F-45EE-BEFF-3350B629AB2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813675" y="4530725"/>
              <a:ext cx="0" cy="82550"/>
            </a:xfrm>
            <a:prstGeom prst="line">
              <a:avLst/>
            </a:prstGeom>
            <a:noFill/>
            <a:ln w="12700" cap="rnd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7" name="Line 57">
              <a:extLst>
                <a:ext uri="{FF2B5EF4-FFF2-40B4-BE49-F238E27FC236}">
                  <a16:creationId xmlns:a16="http://schemas.microsoft.com/office/drawing/2014/main" xmlns="" id="{F8E70B15-11A4-49DE-BBC7-9A5C9058F60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108950" y="4530725"/>
              <a:ext cx="0" cy="82550"/>
            </a:xfrm>
            <a:prstGeom prst="line">
              <a:avLst/>
            </a:prstGeom>
            <a:noFill/>
            <a:ln w="12700" cap="rnd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8" name="Line 58">
              <a:extLst>
                <a:ext uri="{FF2B5EF4-FFF2-40B4-BE49-F238E27FC236}">
                  <a16:creationId xmlns:a16="http://schemas.microsoft.com/office/drawing/2014/main" xmlns="" id="{FE9FBA9C-29A1-4CA2-A6B0-A33FE0D5898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405813" y="4530725"/>
              <a:ext cx="0" cy="82550"/>
            </a:xfrm>
            <a:prstGeom prst="line">
              <a:avLst/>
            </a:prstGeom>
            <a:noFill/>
            <a:ln w="12700" cap="rnd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9" name="Line 59">
              <a:extLst>
                <a:ext uri="{FF2B5EF4-FFF2-40B4-BE49-F238E27FC236}">
                  <a16:creationId xmlns:a16="http://schemas.microsoft.com/office/drawing/2014/main" xmlns="" id="{03C5909E-D8AC-4E06-BD11-9CE43622288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702675" y="4530725"/>
              <a:ext cx="0" cy="82550"/>
            </a:xfrm>
            <a:prstGeom prst="line">
              <a:avLst/>
            </a:prstGeom>
            <a:noFill/>
            <a:ln w="12700" cap="rnd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0" name="Line 60">
              <a:extLst>
                <a:ext uri="{FF2B5EF4-FFF2-40B4-BE49-F238E27FC236}">
                  <a16:creationId xmlns:a16="http://schemas.microsoft.com/office/drawing/2014/main" xmlns="" id="{117E0B35-B48F-4DCA-8BBF-3886CA2A9EB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230813" y="4530725"/>
              <a:ext cx="0" cy="82550"/>
            </a:xfrm>
            <a:prstGeom prst="line">
              <a:avLst/>
            </a:prstGeom>
            <a:noFill/>
            <a:ln w="12700" cap="rnd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1" name="Line 61">
              <a:extLst>
                <a:ext uri="{FF2B5EF4-FFF2-40B4-BE49-F238E27FC236}">
                  <a16:creationId xmlns:a16="http://schemas.microsoft.com/office/drawing/2014/main" xmlns="" id="{13FD7DE5-E978-4C4C-A67D-15DD4E633A4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56200" y="4530725"/>
              <a:ext cx="0" cy="82550"/>
            </a:xfrm>
            <a:prstGeom prst="line">
              <a:avLst/>
            </a:prstGeom>
            <a:noFill/>
            <a:ln w="12700" cap="rnd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2" name="Line 62">
              <a:extLst>
                <a:ext uri="{FF2B5EF4-FFF2-40B4-BE49-F238E27FC236}">
                  <a16:creationId xmlns:a16="http://schemas.microsoft.com/office/drawing/2014/main" xmlns="" id="{BE2AF282-287A-4AEF-9918-5C0ACF5F603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453063" y="4530725"/>
              <a:ext cx="0" cy="82550"/>
            </a:xfrm>
            <a:prstGeom prst="line">
              <a:avLst/>
            </a:prstGeom>
            <a:noFill/>
            <a:ln w="12700" cap="rnd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3" name="Line 63">
              <a:extLst>
                <a:ext uri="{FF2B5EF4-FFF2-40B4-BE49-F238E27FC236}">
                  <a16:creationId xmlns:a16="http://schemas.microsoft.com/office/drawing/2014/main" xmlns="" id="{8215C2B7-FC87-4F19-9F1C-610AAFC3375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46750" y="4530725"/>
              <a:ext cx="0" cy="82550"/>
            </a:xfrm>
            <a:prstGeom prst="line">
              <a:avLst/>
            </a:prstGeom>
            <a:noFill/>
            <a:ln w="12700" cap="rnd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4" name="Line 64">
              <a:extLst>
                <a:ext uri="{FF2B5EF4-FFF2-40B4-BE49-F238E27FC236}">
                  <a16:creationId xmlns:a16="http://schemas.microsoft.com/office/drawing/2014/main" xmlns="" id="{298477FF-2EEF-4BA9-A89A-AD5C1E105A7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42025" y="4530725"/>
              <a:ext cx="0" cy="82550"/>
            </a:xfrm>
            <a:prstGeom prst="line">
              <a:avLst/>
            </a:prstGeom>
            <a:noFill/>
            <a:ln w="12700" cap="rnd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5" name="Line 65">
              <a:extLst>
                <a:ext uri="{FF2B5EF4-FFF2-40B4-BE49-F238E27FC236}">
                  <a16:creationId xmlns:a16="http://schemas.microsoft.com/office/drawing/2014/main" xmlns="" id="{F2C834CF-1070-41EF-BB61-A3A6193A450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338888" y="4530725"/>
              <a:ext cx="0" cy="82550"/>
            </a:xfrm>
            <a:prstGeom prst="line">
              <a:avLst/>
            </a:prstGeom>
            <a:noFill/>
            <a:ln w="12700" cap="rnd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6" name="Line 66">
              <a:extLst>
                <a:ext uri="{FF2B5EF4-FFF2-40B4-BE49-F238E27FC236}">
                  <a16:creationId xmlns:a16="http://schemas.microsoft.com/office/drawing/2014/main" xmlns="" id="{24FE7E8B-2FB2-41B4-95B6-310588AB4B3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632575" y="4530725"/>
              <a:ext cx="0" cy="82550"/>
            </a:xfrm>
            <a:prstGeom prst="line">
              <a:avLst/>
            </a:prstGeom>
            <a:noFill/>
            <a:ln w="12700" cap="rnd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7" name="Line 67">
              <a:extLst>
                <a:ext uri="{FF2B5EF4-FFF2-40B4-BE49-F238E27FC236}">
                  <a16:creationId xmlns:a16="http://schemas.microsoft.com/office/drawing/2014/main" xmlns="" id="{A8C9FA12-A3E8-4A8C-9A47-AD474EFD50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926263" y="3333750"/>
              <a:ext cx="0" cy="612775"/>
            </a:xfrm>
            <a:prstGeom prst="line">
              <a:avLst/>
            </a:prstGeom>
            <a:noFill/>
            <a:ln w="25400" cap="rnd">
              <a:solidFill>
                <a:srgbClr val="0000C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8" name="Line 68">
              <a:extLst>
                <a:ext uri="{FF2B5EF4-FFF2-40B4-BE49-F238E27FC236}">
                  <a16:creationId xmlns:a16="http://schemas.microsoft.com/office/drawing/2014/main" xmlns="" id="{C576E9DD-A8E3-4DA1-A8FF-705F4D7FE5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04050" y="2781300"/>
              <a:ext cx="0" cy="744538"/>
            </a:xfrm>
            <a:prstGeom prst="line">
              <a:avLst/>
            </a:prstGeom>
            <a:noFill/>
            <a:ln w="25400" cap="rnd">
              <a:solidFill>
                <a:srgbClr val="0000C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9" name="Line 69">
              <a:extLst>
                <a:ext uri="{FF2B5EF4-FFF2-40B4-BE49-F238E27FC236}">
                  <a16:creationId xmlns:a16="http://schemas.microsoft.com/office/drawing/2014/main" xmlns="" id="{93187619-2E74-485D-B5B8-9B7BB14B3F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19950" y="3081338"/>
              <a:ext cx="0" cy="477838"/>
            </a:xfrm>
            <a:prstGeom prst="line">
              <a:avLst/>
            </a:prstGeom>
            <a:noFill/>
            <a:ln w="25400" cap="rnd">
              <a:solidFill>
                <a:srgbClr val="0000C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0" name="Line 70">
              <a:extLst>
                <a:ext uri="{FF2B5EF4-FFF2-40B4-BE49-F238E27FC236}">
                  <a16:creationId xmlns:a16="http://schemas.microsoft.com/office/drawing/2014/main" xmlns="" id="{C1080E05-20F2-44DE-8377-82F5992054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516813" y="3254375"/>
              <a:ext cx="0" cy="528638"/>
            </a:xfrm>
            <a:prstGeom prst="line">
              <a:avLst/>
            </a:prstGeom>
            <a:noFill/>
            <a:ln w="25400" cap="rnd">
              <a:solidFill>
                <a:srgbClr val="0000C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1" name="Line 71">
              <a:extLst>
                <a:ext uri="{FF2B5EF4-FFF2-40B4-BE49-F238E27FC236}">
                  <a16:creationId xmlns:a16="http://schemas.microsoft.com/office/drawing/2014/main" xmlns="" id="{7F08B4A4-1673-4F38-9664-10E9FC4676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816850" y="2994025"/>
              <a:ext cx="0" cy="534988"/>
            </a:xfrm>
            <a:prstGeom prst="line">
              <a:avLst/>
            </a:prstGeom>
            <a:noFill/>
            <a:ln w="25400" cap="rnd">
              <a:solidFill>
                <a:srgbClr val="0000C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2" name="Line 72">
              <a:extLst>
                <a:ext uri="{FF2B5EF4-FFF2-40B4-BE49-F238E27FC236}">
                  <a16:creationId xmlns:a16="http://schemas.microsoft.com/office/drawing/2014/main" xmlns="" id="{9B3F4C9D-87DC-4C4C-B144-5D189089BB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05775" y="3186113"/>
              <a:ext cx="0" cy="485775"/>
            </a:xfrm>
            <a:prstGeom prst="line">
              <a:avLst/>
            </a:prstGeom>
            <a:noFill/>
            <a:ln w="25400" cap="rnd">
              <a:solidFill>
                <a:srgbClr val="0000C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3" name="Line 73">
              <a:extLst>
                <a:ext uri="{FF2B5EF4-FFF2-40B4-BE49-F238E27FC236}">
                  <a16:creationId xmlns:a16="http://schemas.microsoft.com/office/drawing/2014/main" xmlns="" id="{6758942D-423D-400F-8E5B-9E71EB0B07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78800" y="2682875"/>
              <a:ext cx="0" cy="639763"/>
            </a:xfrm>
            <a:prstGeom prst="line">
              <a:avLst/>
            </a:prstGeom>
            <a:noFill/>
            <a:ln w="25400" cap="rnd">
              <a:solidFill>
                <a:srgbClr val="0000C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4" name="Line 74">
              <a:extLst>
                <a:ext uri="{FF2B5EF4-FFF2-40B4-BE49-F238E27FC236}">
                  <a16:creationId xmlns:a16="http://schemas.microsoft.com/office/drawing/2014/main" xmlns="" id="{92F5A496-1ABC-41AA-BB39-CB0596EA37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402638" y="2957513"/>
              <a:ext cx="0" cy="558800"/>
            </a:xfrm>
            <a:prstGeom prst="line">
              <a:avLst/>
            </a:prstGeom>
            <a:noFill/>
            <a:ln w="25400" cap="rnd">
              <a:solidFill>
                <a:srgbClr val="0000C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5" name="Line 75">
              <a:extLst>
                <a:ext uri="{FF2B5EF4-FFF2-40B4-BE49-F238E27FC236}">
                  <a16:creationId xmlns:a16="http://schemas.microsoft.com/office/drawing/2014/main" xmlns="" id="{392CC2E7-FEF3-4CA3-9FB6-8DAA5AE33F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96325" y="3098800"/>
              <a:ext cx="0" cy="573088"/>
            </a:xfrm>
            <a:prstGeom prst="line">
              <a:avLst/>
            </a:prstGeom>
            <a:noFill/>
            <a:ln w="25400" cap="rnd">
              <a:solidFill>
                <a:srgbClr val="0000C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6" name="Line 76">
              <a:extLst>
                <a:ext uri="{FF2B5EF4-FFF2-40B4-BE49-F238E27FC236}">
                  <a16:creationId xmlns:a16="http://schemas.microsoft.com/office/drawing/2014/main" xmlns="" id="{0D88AC7B-B835-4CBB-911E-3F4F98A02D8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49925" y="3587750"/>
              <a:ext cx="0" cy="608013"/>
            </a:xfrm>
            <a:prstGeom prst="line">
              <a:avLst/>
            </a:prstGeom>
            <a:noFill/>
            <a:ln w="25400" cap="rnd">
              <a:solidFill>
                <a:srgbClr val="0000C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7" name="Line 77">
              <a:extLst>
                <a:ext uri="{FF2B5EF4-FFF2-40B4-BE49-F238E27FC236}">
                  <a16:creationId xmlns:a16="http://schemas.microsoft.com/office/drawing/2014/main" xmlns="" id="{A76EA40A-AE4F-4A43-B473-7D1E421F48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342063" y="3427413"/>
              <a:ext cx="0" cy="561975"/>
            </a:xfrm>
            <a:prstGeom prst="line">
              <a:avLst/>
            </a:prstGeom>
            <a:noFill/>
            <a:ln w="25400" cap="rnd">
              <a:solidFill>
                <a:srgbClr val="0000C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8" name="Line 78">
              <a:extLst>
                <a:ext uri="{FF2B5EF4-FFF2-40B4-BE49-F238E27FC236}">
                  <a16:creationId xmlns:a16="http://schemas.microsoft.com/office/drawing/2014/main" xmlns="" id="{410DFCB6-9F1B-40FA-AA68-85D9C7674E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65725" y="2160588"/>
              <a:ext cx="0" cy="1574800"/>
            </a:xfrm>
            <a:prstGeom prst="line">
              <a:avLst/>
            </a:prstGeom>
            <a:noFill/>
            <a:ln w="25400" cap="rnd">
              <a:solidFill>
                <a:srgbClr val="0000C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9" name="Line 79">
              <a:extLst>
                <a:ext uri="{FF2B5EF4-FFF2-40B4-BE49-F238E27FC236}">
                  <a16:creationId xmlns:a16="http://schemas.microsoft.com/office/drawing/2014/main" xmlns="" id="{2213C8ED-16A1-4A4E-B5DB-D6521374E0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40338" y="2914650"/>
              <a:ext cx="0" cy="731838"/>
            </a:xfrm>
            <a:prstGeom prst="line">
              <a:avLst/>
            </a:prstGeom>
            <a:noFill/>
            <a:ln w="25400" cap="rnd">
              <a:solidFill>
                <a:srgbClr val="0000C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0" name="Line 80">
              <a:extLst>
                <a:ext uri="{FF2B5EF4-FFF2-40B4-BE49-F238E27FC236}">
                  <a16:creationId xmlns:a16="http://schemas.microsoft.com/office/drawing/2014/main" xmlns="" id="{3DF31748-8E23-4881-B020-CC1FC38902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56238" y="3222625"/>
              <a:ext cx="0" cy="668338"/>
            </a:xfrm>
            <a:prstGeom prst="line">
              <a:avLst/>
            </a:prstGeom>
            <a:noFill/>
            <a:ln w="25400" cap="rnd">
              <a:solidFill>
                <a:srgbClr val="0000C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1" name="Line 81">
              <a:extLst>
                <a:ext uri="{FF2B5EF4-FFF2-40B4-BE49-F238E27FC236}">
                  <a16:creationId xmlns:a16="http://schemas.microsoft.com/office/drawing/2014/main" xmlns="" id="{E029C14E-88C8-4F3B-B4FD-A0901EB822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42025" y="3152775"/>
              <a:ext cx="0" cy="565150"/>
            </a:xfrm>
            <a:prstGeom prst="line">
              <a:avLst/>
            </a:prstGeom>
            <a:noFill/>
            <a:ln w="25400" cap="rnd">
              <a:solidFill>
                <a:srgbClr val="0000C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2" name="Line 82">
              <a:extLst>
                <a:ext uri="{FF2B5EF4-FFF2-40B4-BE49-F238E27FC236}">
                  <a16:creationId xmlns:a16="http://schemas.microsoft.com/office/drawing/2014/main" xmlns="" id="{97DE14C9-43A2-448B-BDA6-9426AB47B4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32575" y="3062288"/>
              <a:ext cx="0" cy="673100"/>
            </a:xfrm>
            <a:prstGeom prst="line">
              <a:avLst/>
            </a:prstGeom>
            <a:noFill/>
            <a:ln w="25400" cap="rnd">
              <a:solidFill>
                <a:srgbClr val="0000C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3" name="Freeform 83">
              <a:extLst>
                <a:ext uri="{FF2B5EF4-FFF2-40B4-BE49-F238E27FC236}">
                  <a16:creationId xmlns:a16="http://schemas.microsoft.com/office/drawing/2014/main" xmlns="" id="{4E89262A-EF17-4ADA-9657-13B8352FF6C2}"/>
                </a:ext>
              </a:extLst>
            </p:cNvPr>
            <p:cNvSpPr>
              <a:spLocks/>
            </p:cNvSpPr>
            <p:nvPr/>
          </p:nvSpPr>
          <p:spPr bwMode="auto">
            <a:xfrm>
              <a:off x="5159375" y="2814638"/>
              <a:ext cx="3536950" cy="1001713"/>
            </a:xfrm>
            <a:custGeom>
              <a:avLst/>
              <a:gdLst>
                <a:gd name="T0" fmla="*/ 2228 w 2228"/>
                <a:gd name="T1" fmla="*/ 327 h 631"/>
                <a:gd name="T2" fmla="*/ 2049 w 2228"/>
                <a:gd name="T3" fmla="*/ 228 h 631"/>
                <a:gd name="T4" fmla="*/ 1900 w 2228"/>
                <a:gd name="T5" fmla="*/ 67 h 631"/>
                <a:gd name="T6" fmla="*/ 1856 w 2228"/>
                <a:gd name="T7" fmla="*/ 355 h 631"/>
                <a:gd name="T8" fmla="*/ 1676 w 2228"/>
                <a:gd name="T9" fmla="*/ 246 h 631"/>
                <a:gd name="T10" fmla="*/ 1479 w 2228"/>
                <a:gd name="T11" fmla="*/ 382 h 631"/>
                <a:gd name="T12" fmla="*/ 1479 w 2228"/>
                <a:gd name="T13" fmla="*/ 417 h 631"/>
                <a:gd name="T14" fmla="*/ 1300 w 2228"/>
                <a:gd name="T15" fmla="*/ 294 h 631"/>
                <a:gd name="T16" fmla="*/ 1164 w 2228"/>
                <a:gd name="T17" fmla="*/ 150 h 631"/>
                <a:gd name="T18" fmla="*/ 1115 w 2228"/>
                <a:gd name="T19" fmla="*/ 475 h 631"/>
                <a:gd name="T20" fmla="*/ 920 w 2228"/>
                <a:gd name="T21" fmla="*/ 329 h 631"/>
                <a:gd name="T22" fmla="*/ 745 w 2228"/>
                <a:gd name="T23" fmla="*/ 530 h 631"/>
                <a:gd name="T24" fmla="*/ 554 w 2228"/>
                <a:gd name="T25" fmla="*/ 360 h 631"/>
                <a:gd name="T26" fmla="*/ 374 w 2228"/>
                <a:gd name="T27" fmla="*/ 631 h 631"/>
                <a:gd name="T28" fmla="*/ 189 w 2228"/>
                <a:gd name="T29" fmla="*/ 421 h 631"/>
                <a:gd name="T30" fmla="*/ 49 w 2228"/>
                <a:gd name="T31" fmla="*/ 240 h 631"/>
                <a:gd name="T32" fmla="*/ 0 w 2228"/>
                <a:gd name="T33" fmla="*/ 0 h 631"/>
                <a:gd name="T34" fmla="*/ 0 w 2228"/>
                <a:gd name="T35" fmla="*/ 329 h 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228" h="631">
                  <a:moveTo>
                    <a:pt x="2228" y="327"/>
                  </a:moveTo>
                  <a:lnTo>
                    <a:pt x="2049" y="228"/>
                  </a:lnTo>
                  <a:lnTo>
                    <a:pt x="1900" y="67"/>
                  </a:lnTo>
                  <a:lnTo>
                    <a:pt x="1856" y="355"/>
                  </a:lnTo>
                  <a:lnTo>
                    <a:pt x="1676" y="246"/>
                  </a:lnTo>
                  <a:lnTo>
                    <a:pt x="1479" y="382"/>
                  </a:lnTo>
                  <a:lnTo>
                    <a:pt x="1479" y="417"/>
                  </a:lnTo>
                  <a:lnTo>
                    <a:pt x="1300" y="294"/>
                  </a:lnTo>
                  <a:lnTo>
                    <a:pt x="1164" y="150"/>
                  </a:lnTo>
                  <a:lnTo>
                    <a:pt x="1115" y="475"/>
                  </a:lnTo>
                  <a:lnTo>
                    <a:pt x="920" y="329"/>
                  </a:lnTo>
                  <a:lnTo>
                    <a:pt x="745" y="530"/>
                  </a:lnTo>
                  <a:lnTo>
                    <a:pt x="554" y="360"/>
                  </a:lnTo>
                  <a:lnTo>
                    <a:pt x="374" y="631"/>
                  </a:lnTo>
                  <a:lnTo>
                    <a:pt x="189" y="421"/>
                  </a:lnTo>
                  <a:lnTo>
                    <a:pt x="49" y="240"/>
                  </a:lnTo>
                  <a:lnTo>
                    <a:pt x="0" y="0"/>
                  </a:lnTo>
                  <a:lnTo>
                    <a:pt x="0" y="329"/>
                  </a:lnTo>
                </a:path>
              </a:pathLst>
            </a:custGeom>
            <a:noFill/>
            <a:ln w="39688" cap="rnd">
              <a:solidFill>
                <a:srgbClr val="0000C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4" name="Freeform 84">
              <a:extLst>
                <a:ext uri="{FF2B5EF4-FFF2-40B4-BE49-F238E27FC236}">
                  <a16:creationId xmlns:a16="http://schemas.microsoft.com/office/drawing/2014/main" xmlns="" id="{53AC9B79-6B31-4FE0-9180-166EDC8BD98A}"/>
                </a:ext>
              </a:extLst>
            </p:cNvPr>
            <p:cNvSpPr>
              <a:spLocks/>
            </p:cNvSpPr>
            <p:nvPr/>
          </p:nvSpPr>
          <p:spPr bwMode="auto">
            <a:xfrm>
              <a:off x="5159375" y="2928938"/>
              <a:ext cx="3540125" cy="857250"/>
            </a:xfrm>
            <a:custGeom>
              <a:avLst/>
              <a:gdLst>
                <a:gd name="T0" fmla="*/ 2230 w 2230"/>
                <a:gd name="T1" fmla="*/ 109 h 540"/>
                <a:gd name="T2" fmla="*/ 2049 w 2230"/>
                <a:gd name="T3" fmla="*/ 131 h 540"/>
                <a:gd name="T4" fmla="*/ 1904 w 2230"/>
                <a:gd name="T5" fmla="*/ 0 h 540"/>
                <a:gd name="T6" fmla="*/ 1848 w 2230"/>
                <a:gd name="T7" fmla="*/ 117 h 540"/>
                <a:gd name="T8" fmla="*/ 1674 w 2230"/>
                <a:gd name="T9" fmla="*/ 150 h 540"/>
                <a:gd name="T10" fmla="*/ 1487 w 2230"/>
                <a:gd name="T11" fmla="*/ 24 h 540"/>
                <a:gd name="T12" fmla="*/ 1487 w 2230"/>
                <a:gd name="T13" fmla="*/ 158 h 540"/>
                <a:gd name="T14" fmla="*/ 1300 w 2230"/>
                <a:gd name="T15" fmla="*/ 201 h 540"/>
                <a:gd name="T16" fmla="*/ 1166 w 2230"/>
                <a:gd name="T17" fmla="*/ 57 h 540"/>
                <a:gd name="T18" fmla="*/ 1109 w 2230"/>
                <a:gd name="T19" fmla="*/ 230 h 540"/>
                <a:gd name="T20" fmla="*/ 926 w 2230"/>
                <a:gd name="T21" fmla="*/ 230 h 540"/>
                <a:gd name="T22" fmla="*/ 743 w 2230"/>
                <a:gd name="T23" fmla="*/ 281 h 540"/>
                <a:gd name="T24" fmla="*/ 567 w 2230"/>
                <a:gd name="T25" fmla="*/ 304 h 540"/>
                <a:gd name="T26" fmla="*/ 376 w 2230"/>
                <a:gd name="T27" fmla="*/ 388 h 540"/>
                <a:gd name="T28" fmla="*/ 189 w 2230"/>
                <a:gd name="T29" fmla="*/ 540 h 540"/>
                <a:gd name="T30" fmla="*/ 62 w 2230"/>
                <a:gd name="T31" fmla="*/ 329 h 540"/>
                <a:gd name="T32" fmla="*/ 0 w 2230"/>
                <a:gd name="T33" fmla="*/ 65 h 540"/>
                <a:gd name="T34" fmla="*/ 0 w 2230"/>
                <a:gd name="T35" fmla="*/ 257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230" h="540">
                  <a:moveTo>
                    <a:pt x="2230" y="109"/>
                  </a:moveTo>
                  <a:lnTo>
                    <a:pt x="2049" y="131"/>
                  </a:lnTo>
                  <a:lnTo>
                    <a:pt x="1904" y="0"/>
                  </a:lnTo>
                  <a:lnTo>
                    <a:pt x="1848" y="117"/>
                  </a:lnTo>
                  <a:lnTo>
                    <a:pt x="1674" y="150"/>
                  </a:lnTo>
                  <a:lnTo>
                    <a:pt x="1487" y="24"/>
                  </a:lnTo>
                  <a:lnTo>
                    <a:pt x="1487" y="158"/>
                  </a:lnTo>
                  <a:lnTo>
                    <a:pt x="1300" y="201"/>
                  </a:lnTo>
                  <a:lnTo>
                    <a:pt x="1166" y="57"/>
                  </a:lnTo>
                  <a:lnTo>
                    <a:pt x="1109" y="230"/>
                  </a:lnTo>
                  <a:lnTo>
                    <a:pt x="926" y="230"/>
                  </a:lnTo>
                  <a:lnTo>
                    <a:pt x="743" y="281"/>
                  </a:lnTo>
                  <a:lnTo>
                    <a:pt x="567" y="304"/>
                  </a:lnTo>
                  <a:lnTo>
                    <a:pt x="376" y="388"/>
                  </a:lnTo>
                  <a:lnTo>
                    <a:pt x="189" y="540"/>
                  </a:lnTo>
                  <a:lnTo>
                    <a:pt x="62" y="329"/>
                  </a:lnTo>
                  <a:lnTo>
                    <a:pt x="0" y="65"/>
                  </a:lnTo>
                  <a:lnTo>
                    <a:pt x="0" y="257"/>
                  </a:lnTo>
                </a:path>
              </a:pathLst>
            </a:custGeom>
            <a:noFill/>
            <a:ln w="39688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5" name="Line 87">
              <a:extLst>
                <a:ext uri="{FF2B5EF4-FFF2-40B4-BE49-F238E27FC236}">
                  <a16:creationId xmlns:a16="http://schemas.microsoft.com/office/drawing/2014/main" xmlns="" id="{D5A0F98A-6F06-4C76-9CD9-070747DB698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519988" y="2370138"/>
              <a:ext cx="0" cy="806450"/>
            </a:xfrm>
            <a:prstGeom prst="line">
              <a:avLst/>
            </a:prstGeom>
            <a:noFill/>
            <a:ln w="25400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6" name="Line 88">
              <a:extLst>
                <a:ext uri="{FF2B5EF4-FFF2-40B4-BE49-F238E27FC236}">
                  <a16:creationId xmlns:a16="http://schemas.microsoft.com/office/drawing/2014/main" xmlns="" id="{F6706965-1963-4459-8116-68529E4E353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181975" y="2755900"/>
              <a:ext cx="0" cy="466725"/>
            </a:xfrm>
            <a:prstGeom prst="line">
              <a:avLst/>
            </a:prstGeom>
            <a:noFill/>
            <a:ln w="25400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7" name="Line 89">
              <a:extLst>
                <a:ext uri="{FF2B5EF4-FFF2-40B4-BE49-F238E27FC236}">
                  <a16:creationId xmlns:a16="http://schemas.microsoft.com/office/drawing/2014/main" xmlns="" id="{C7C035E1-42C7-4999-96D3-204C32F4E87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696325" y="2911475"/>
              <a:ext cx="0" cy="477838"/>
            </a:xfrm>
            <a:prstGeom prst="line">
              <a:avLst/>
            </a:prstGeom>
            <a:noFill/>
            <a:ln w="25400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8" name="Line 90">
              <a:extLst>
                <a:ext uri="{FF2B5EF4-FFF2-40B4-BE49-F238E27FC236}">
                  <a16:creationId xmlns:a16="http://schemas.microsoft.com/office/drawing/2014/main" xmlns="" id="{6528DCDA-5FD7-4175-BC08-5629207BC04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405813" y="2941638"/>
              <a:ext cx="0" cy="450850"/>
            </a:xfrm>
            <a:prstGeom prst="line">
              <a:avLst/>
            </a:prstGeom>
            <a:noFill/>
            <a:ln w="25400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9" name="Line 91">
              <a:extLst>
                <a:ext uri="{FF2B5EF4-FFF2-40B4-BE49-F238E27FC236}">
                  <a16:creationId xmlns:a16="http://schemas.microsoft.com/office/drawing/2014/main" xmlns="" id="{D5B12975-6A20-49DE-B304-0232B4B0005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102600" y="2879725"/>
              <a:ext cx="0" cy="627063"/>
            </a:xfrm>
            <a:prstGeom prst="line">
              <a:avLst/>
            </a:prstGeom>
            <a:noFill/>
            <a:ln w="25400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0" name="Line 92">
              <a:extLst>
                <a:ext uri="{FF2B5EF4-FFF2-40B4-BE49-F238E27FC236}">
                  <a16:creationId xmlns:a16="http://schemas.microsoft.com/office/drawing/2014/main" xmlns="" id="{D93C7018-7E3B-401B-A72F-DBC8B27DFD7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813675" y="2984500"/>
              <a:ext cx="0" cy="417513"/>
            </a:xfrm>
            <a:prstGeom prst="line">
              <a:avLst/>
            </a:prstGeom>
            <a:noFill/>
            <a:ln w="25400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1" name="Line 93">
              <a:extLst>
                <a:ext uri="{FF2B5EF4-FFF2-40B4-BE49-F238E27FC236}">
                  <a16:creationId xmlns:a16="http://schemas.microsoft.com/office/drawing/2014/main" xmlns="" id="{4B024031-09B8-4EB0-8810-8B4884E3EA5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229475" y="3043238"/>
              <a:ext cx="0" cy="498475"/>
            </a:xfrm>
            <a:prstGeom prst="line">
              <a:avLst/>
            </a:prstGeom>
            <a:noFill/>
            <a:ln w="25400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2" name="Line 94">
              <a:extLst>
                <a:ext uri="{FF2B5EF4-FFF2-40B4-BE49-F238E27FC236}">
                  <a16:creationId xmlns:a16="http://schemas.microsoft.com/office/drawing/2014/main" xmlns="" id="{EB31CB96-13B6-4CA5-A0D8-E343E4E4BAD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007225" y="2790825"/>
              <a:ext cx="0" cy="565150"/>
            </a:xfrm>
            <a:prstGeom prst="line">
              <a:avLst/>
            </a:prstGeom>
            <a:noFill/>
            <a:ln w="25400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3" name="Line 95">
              <a:extLst>
                <a:ext uri="{FF2B5EF4-FFF2-40B4-BE49-F238E27FC236}">
                  <a16:creationId xmlns:a16="http://schemas.microsoft.com/office/drawing/2014/main" xmlns="" id="{9B0DABA9-1D08-4007-8301-30C6AA5AE4B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923088" y="3084513"/>
              <a:ext cx="0" cy="469900"/>
            </a:xfrm>
            <a:prstGeom prst="line">
              <a:avLst/>
            </a:prstGeom>
            <a:noFill/>
            <a:ln w="25400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4" name="Line 96">
              <a:extLst>
                <a:ext uri="{FF2B5EF4-FFF2-40B4-BE49-F238E27FC236}">
                  <a16:creationId xmlns:a16="http://schemas.microsoft.com/office/drawing/2014/main" xmlns="" id="{44F9F9F6-62F8-4CEB-ADC9-98D84FB6017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53100" y="3322638"/>
              <a:ext cx="0" cy="503238"/>
            </a:xfrm>
            <a:prstGeom prst="line">
              <a:avLst/>
            </a:prstGeom>
            <a:noFill/>
            <a:ln w="25400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5" name="Line 97">
              <a:extLst>
                <a:ext uri="{FF2B5EF4-FFF2-40B4-BE49-F238E27FC236}">
                  <a16:creationId xmlns:a16="http://schemas.microsoft.com/office/drawing/2014/main" xmlns="" id="{5C7878F8-5C96-45C6-9B21-1E95BD7AAC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56238" y="3559175"/>
              <a:ext cx="0" cy="541338"/>
            </a:xfrm>
            <a:prstGeom prst="line">
              <a:avLst/>
            </a:prstGeom>
            <a:noFill/>
            <a:ln w="25400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6" name="Line 98">
              <a:extLst>
                <a:ext uri="{FF2B5EF4-FFF2-40B4-BE49-F238E27FC236}">
                  <a16:creationId xmlns:a16="http://schemas.microsoft.com/office/drawing/2014/main" xmlns="" id="{AF8DACEC-F9EE-4E6C-A5BC-8FD04977048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642100" y="3094038"/>
              <a:ext cx="0" cy="500063"/>
            </a:xfrm>
            <a:prstGeom prst="line">
              <a:avLst/>
            </a:prstGeom>
            <a:noFill/>
            <a:ln w="25400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7" name="Line 99">
              <a:extLst>
                <a:ext uri="{FF2B5EF4-FFF2-40B4-BE49-F238E27FC236}">
                  <a16:creationId xmlns:a16="http://schemas.microsoft.com/office/drawing/2014/main" xmlns="" id="{8C38863A-473D-47F6-A57A-B187E6EC412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338888" y="3167063"/>
              <a:ext cx="0" cy="492125"/>
            </a:xfrm>
            <a:prstGeom prst="line">
              <a:avLst/>
            </a:prstGeom>
            <a:noFill/>
            <a:ln w="25400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8" name="Line 100">
              <a:extLst>
                <a:ext uri="{FF2B5EF4-FFF2-40B4-BE49-F238E27FC236}">
                  <a16:creationId xmlns:a16="http://schemas.microsoft.com/office/drawing/2014/main" xmlns="" id="{F93491DF-5C1E-4345-92E9-8F765A015D2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42025" y="3195638"/>
              <a:ext cx="0" cy="542925"/>
            </a:xfrm>
            <a:prstGeom prst="line">
              <a:avLst/>
            </a:prstGeom>
            <a:noFill/>
            <a:ln w="25400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9" name="Line 101">
              <a:extLst>
                <a:ext uri="{FF2B5EF4-FFF2-40B4-BE49-F238E27FC236}">
                  <a16:creationId xmlns:a16="http://schemas.microsoft.com/office/drawing/2014/main" xmlns="" id="{6D4D1686-BD84-422E-8DE0-C59F8530CE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43513" y="3257550"/>
              <a:ext cx="0" cy="620713"/>
            </a:xfrm>
            <a:prstGeom prst="line">
              <a:avLst/>
            </a:prstGeom>
            <a:noFill/>
            <a:ln w="25400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0" name="Line 102">
              <a:extLst>
                <a:ext uri="{FF2B5EF4-FFF2-40B4-BE49-F238E27FC236}">
                  <a16:creationId xmlns:a16="http://schemas.microsoft.com/office/drawing/2014/main" xmlns="" id="{D9AA4E0A-B660-4103-8528-A7861A183D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65725" y="2800350"/>
              <a:ext cx="0" cy="960438"/>
            </a:xfrm>
            <a:prstGeom prst="line">
              <a:avLst/>
            </a:prstGeom>
            <a:noFill/>
            <a:ln w="25400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1" name="Freeform 103">
              <a:extLst>
                <a:ext uri="{FF2B5EF4-FFF2-40B4-BE49-F238E27FC236}">
                  <a16:creationId xmlns:a16="http://schemas.microsoft.com/office/drawing/2014/main" xmlns="" id="{B0122004-92D8-4056-812B-80E3F3D18F8F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6988" y="2762250"/>
              <a:ext cx="104775" cy="104775"/>
            </a:xfrm>
            <a:custGeom>
              <a:avLst/>
              <a:gdLst>
                <a:gd name="T0" fmla="*/ 32 w 32"/>
                <a:gd name="T1" fmla="*/ 16 h 32"/>
                <a:gd name="T2" fmla="*/ 27 w 32"/>
                <a:gd name="T3" fmla="*/ 5 h 32"/>
                <a:gd name="T4" fmla="*/ 16 w 32"/>
                <a:gd name="T5" fmla="*/ 0 h 32"/>
                <a:gd name="T6" fmla="*/ 5 w 32"/>
                <a:gd name="T7" fmla="*/ 5 h 32"/>
                <a:gd name="T8" fmla="*/ 0 w 32"/>
                <a:gd name="T9" fmla="*/ 16 h 32"/>
                <a:gd name="T10" fmla="*/ 5 w 32"/>
                <a:gd name="T11" fmla="*/ 27 h 32"/>
                <a:gd name="T12" fmla="*/ 16 w 32"/>
                <a:gd name="T13" fmla="*/ 32 h 32"/>
                <a:gd name="T14" fmla="*/ 27 w 32"/>
                <a:gd name="T15" fmla="*/ 27 h 32"/>
                <a:gd name="T16" fmla="*/ 32 w 32"/>
                <a:gd name="T17" fmla="*/ 1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" h="32">
                  <a:moveTo>
                    <a:pt x="32" y="16"/>
                  </a:moveTo>
                  <a:cubicBezTo>
                    <a:pt x="32" y="11"/>
                    <a:pt x="30" y="8"/>
                    <a:pt x="27" y="5"/>
                  </a:cubicBezTo>
                  <a:cubicBezTo>
                    <a:pt x="24" y="2"/>
                    <a:pt x="20" y="0"/>
                    <a:pt x="16" y="0"/>
                  </a:cubicBezTo>
                  <a:cubicBezTo>
                    <a:pt x="11" y="0"/>
                    <a:pt x="8" y="2"/>
                    <a:pt x="5" y="5"/>
                  </a:cubicBezTo>
                  <a:cubicBezTo>
                    <a:pt x="2" y="8"/>
                    <a:pt x="0" y="11"/>
                    <a:pt x="0" y="16"/>
                  </a:cubicBezTo>
                  <a:cubicBezTo>
                    <a:pt x="0" y="20"/>
                    <a:pt x="2" y="24"/>
                    <a:pt x="5" y="27"/>
                  </a:cubicBezTo>
                  <a:cubicBezTo>
                    <a:pt x="8" y="30"/>
                    <a:pt x="11" y="32"/>
                    <a:pt x="16" y="32"/>
                  </a:cubicBezTo>
                  <a:cubicBezTo>
                    <a:pt x="20" y="32"/>
                    <a:pt x="24" y="30"/>
                    <a:pt x="27" y="27"/>
                  </a:cubicBezTo>
                  <a:cubicBezTo>
                    <a:pt x="30" y="24"/>
                    <a:pt x="32" y="20"/>
                    <a:pt x="32" y="16"/>
                  </a:cubicBezTo>
                  <a:close/>
                </a:path>
              </a:pathLst>
            </a:cu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2" name="Freeform 104">
              <a:extLst>
                <a:ext uri="{FF2B5EF4-FFF2-40B4-BE49-F238E27FC236}">
                  <a16:creationId xmlns:a16="http://schemas.microsoft.com/office/drawing/2014/main" xmlns="" id="{BD1DC245-65EF-4856-BA74-3EEFE5114549}"/>
                </a:ext>
              </a:extLst>
            </p:cNvPr>
            <p:cNvSpPr>
              <a:spLocks/>
            </p:cNvSpPr>
            <p:nvPr/>
          </p:nvSpPr>
          <p:spPr bwMode="auto">
            <a:xfrm>
              <a:off x="5184775" y="3143250"/>
              <a:ext cx="104775" cy="104775"/>
            </a:xfrm>
            <a:custGeom>
              <a:avLst/>
              <a:gdLst>
                <a:gd name="T0" fmla="*/ 32 w 32"/>
                <a:gd name="T1" fmla="*/ 16 h 32"/>
                <a:gd name="T2" fmla="*/ 27 w 32"/>
                <a:gd name="T3" fmla="*/ 5 h 32"/>
                <a:gd name="T4" fmla="*/ 16 w 32"/>
                <a:gd name="T5" fmla="*/ 0 h 32"/>
                <a:gd name="T6" fmla="*/ 5 w 32"/>
                <a:gd name="T7" fmla="*/ 5 h 32"/>
                <a:gd name="T8" fmla="*/ 0 w 32"/>
                <a:gd name="T9" fmla="*/ 16 h 32"/>
                <a:gd name="T10" fmla="*/ 5 w 32"/>
                <a:gd name="T11" fmla="*/ 27 h 32"/>
                <a:gd name="T12" fmla="*/ 16 w 32"/>
                <a:gd name="T13" fmla="*/ 32 h 32"/>
                <a:gd name="T14" fmla="*/ 27 w 32"/>
                <a:gd name="T15" fmla="*/ 27 h 32"/>
                <a:gd name="T16" fmla="*/ 32 w 32"/>
                <a:gd name="T17" fmla="*/ 1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" h="32">
                  <a:moveTo>
                    <a:pt x="32" y="16"/>
                  </a:moveTo>
                  <a:cubicBezTo>
                    <a:pt x="32" y="12"/>
                    <a:pt x="30" y="8"/>
                    <a:pt x="27" y="5"/>
                  </a:cubicBezTo>
                  <a:cubicBezTo>
                    <a:pt x="24" y="2"/>
                    <a:pt x="20" y="0"/>
                    <a:pt x="16" y="0"/>
                  </a:cubicBezTo>
                  <a:cubicBezTo>
                    <a:pt x="11" y="0"/>
                    <a:pt x="8" y="2"/>
                    <a:pt x="5" y="5"/>
                  </a:cubicBezTo>
                  <a:cubicBezTo>
                    <a:pt x="2" y="8"/>
                    <a:pt x="0" y="12"/>
                    <a:pt x="0" y="16"/>
                  </a:cubicBezTo>
                  <a:cubicBezTo>
                    <a:pt x="0" y="20"/>
                    <a:pt x="2" y="24"/>
                    <a:pt x="5" y="27"/>
                  </a:cubicBezTo>
                  <a:cubicBezTo>
                    <a:pt x="8" y="30"/>
                    <a:pt x="11" y="32"/>
                    <a:pt x="16" y="32"/>
                  </a:cubicBezTo>
                  <a:cubicBezTo>
                    <a:pt x="20" y="32"/>
                    <a:pt x="24" y="30"/>
                    <a:pt x="27" y="27"/>
                  </a:cubicBezTo>
                  <a:cubicBezTo>
                    <a:pt x="30" y="24"/>
                    <a:pt x="32" y="20"/>
                    <a:pt x="32" y="16"/>
                  </a:cubicBezTo>
                  <a:close/>
                </a:path>
              </a:pathLst>
            </a:cu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3" name="Freeform 105">
              <a:extLst>
                <a:ext uri="{FF2B5EF4-FFF2-40B4-BE49-F238E27FC236}">
                  <a16:creationId xmlns:a16="http://schemas.microsoft.com/office/drawing/2014/main" xmlns="" id="{BA79EA26-55F2-4B78-BAB5-77F580238EB5}"/>
                </a:ext>
              </a:extLst>
            </p:cNvPr>
            <p:cNvSpPr>
              <a:spLocks/>
            </p:cNvSpPr>
            <p:nvPr/>
          </p:nvSpPr>
          <p:spPr bwMode="auto">
            <a:xfrm>
              <a:off x="5407025" y="3430588"/>
              <a:ext cx="104775" cy="101600"/>
            </a:xfrm>
            <a:custGeom>
              <a:avLst/>
              <a:gdLst>
                <a:gd name="T0" fmla="*/ 32 w 32"/>
                <a:gd name="T1" fmla="*/ 16 h 31"/>
                <a:gd name="T2" fmla="*/ 27 w 32"/>
                <a:gd name="T3" fmla="*/ 4 h 31"/>
                <a:gd name="T4" fmla="*/ 16 w 32"/>
                <a:gd name="T5" fmla="*/ 0 h 31"/>
                <a:gd name="T6" fmla="*/ 5 w 32"/>
                <a:gd name="T7" fmla="*/ 4 h 31"/>
                <a:gd name="T8" fmla="*/ 0 w 32"/>
                <a:gd name="T9" fmla="*/ 16 h 31"/>
                <a:gd name="T10" fmla="*/ 5 w 32"/>
                <a:gd name="T11" fmla="*/ 27 h 31"/>
                <a:gd name="T12" fmla="*/ 16 w 32"/>
                <a:gd name="T13" fmla="*/ 31 h 31"/>
                <a:gd name="T14" fmla="*/ 27 w 32"/>
                <a:gd name="T15" fmla="*/ 27 h 31"/>
                <a:gd name="T16" fmla="*/ 32 w 32"/>
                <a:gd name="T17" fmla="*/ 16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" h="31">
                  <a:moveTo>
                    <a:pt x="32" y="16"/>
                  </a:moveTo>
                  <a:cubicBezTo>
                    <a:pt x="32" y="11"/>
                    <a:pt x="30" y="7"/>
                    <a:pt x="27" y="4"/>
                  </a:cubicBezTo>
                  <a:cubicBezTo>
                    <a:pt x="24" y="1"/>
                    <a:pt x="21" y="0"/>
                    <a:pt x="16" y="0"/>
                  </a:cubicBezTo>
                  <a:cubicBezTo>
                    <a:pt x="12" y="0"/>
                    <a:pt x="8" y="1"/>
                    <a:pt x="5" y="4"/>
                  </a:cubicBezTo>
                  <a:cubicBezTo>
                    <a:pt x="2" y="7"/>
                    <a:pt x="0" y="11"/>
                    <a:pt x="0" y="16"/>
                  </a:cubicBezTo>
                  <a:cubicBezTo>
                    <a:pt x="0" y="20"/>
                    <a:pt x="2" y="24"/>
                    <a:pt x="5" y="27"/>
                  </a:cubicBezTo>
                  <a:cubicBezTo>
                    <a:pt x="8" y="30"/>
                    <a:pt x="12" y="31"/>
                    <a:pt x="16" y="31"/>
                  </a:cubicBezTo>
                  <a:cubicBezTo>
                    <a:pt x="21" y="31"/>
                    <a:pt x="24" y="30"/>
                    <a:pt x="27" y="27"/>
                  </a:cubicBezTo>
                  <a:cubicBezTo>
                    <a:pt x="30" y="24"/>
                    <a:pt x="32" y="20"/>
                    <a:pt x="32" y="16"/>
                  </a:cubicBezTo>
                  <a:close/>
                </a:path>
              </a:pathLst>
            </a:cu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4" name="Freeform 106">
              <a:extLst>
                <a:ext uri="{FF2B5EF4-FFF2-40B4-BE49-F238E27FC236}">
                  <a16:creationId xmlns:a16="http://schemas.microsoft.com/office/drawing/2014/main" xmlns="" id="{E57E3915-17AA-406B-B85C-F57A4CC21591}"/>
                </a:ext>
              </a:extLst>
            </p:cNvPr>
            <p:cNvSpPr>
              <a:spLocks/>
            </p:cNvSpPr>
            <p:nvPr/>
          </p:nvSpPr>
          <p:spPr bwMode="auto">
            <a:xfrm>
              <a:off x="5700713" y="3767138"/>
              <a:ext cx="101600" cy="101600"/>
            </a:xfrm>
            <a:custGeom>
              <a:avLst/>
              <a:gdLst>
                <a:gd name="T0" fmla="*/ 31 w 31"/>
                <a:gd name="T1" fmla="*/ 15 h 31"/>
                <a:gd name="T2" fmla="*/ 27 w 31"/>
                <a:gd name="T3" fmla="*/ 4 h 31"/>
                <a:gd name="T4" fmla="*/ 16 w 31"/>
                <a:gd name="T5" fmla="*/ 0 h 31"/>
                <a:gd name="T6" fmla="*/ 4 w 31"/>
                <a:gd name="T7" fmla="*/ 4 h 31"/>
                <a:gd name="T8" fmla="*/ 0 w 31"/>
                <a:gd name="T9" fmla="*/ 15 h 31"/>
                <a:gd name="T10" fmla="*/ 4 w 31"/>
                <a:gd name="T11" fmla="*/ 27 h 31"/>
                <a:gd name="T12" fmla="*/ 16 w 31"/>
                <a:gd name="T13" fmla="*/ 31 h 31"/>
                <a:gd name="T14" fmla="*/ 27 w 31"/>
                <a:gd name="T15" fmla="*/ 27 h 31"/>
                <a:gd name="T16" fmla="*/ 31 w 31"/>
                <a:gd name="T17" fmla="*/ 1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31">
                  <a:moveTo>
                    <a:pt x="31" y="15"/>
                  </a:moveTo>
                  <a:cubicBezTo>
                    <a:pt x="31" y="11"/>
                    <a:pt x="30" y="7"/>
                    <a:pt x="27" y="4"/>
                  </a:cubicBezTo>
                  <a:cubicBezTo>
                    <a:pt x="24" y="1"/>
                    <a:pt x="20" y="0"/>
                    <a:pt x="16" y="0"/>
                  </a:cubicBezTo>
                  <a:cubicBezTo>
                    <a:pt x="11" y="0"/>
                    <a:pt x="7" y="1"/>
                    <a:pt x="4" y="4"/>
                  </a:cubicBezTo>
                  <a:cubicBezTo>
                    <a:pt x="1" y="7"/>
                    <a:pt x="0" y="11"/>
                    <a:pt x="0" y="15"/>
                  </a:cubicBezTo>
                  <a:cubicBezTo>
                    <a:pt x="0" y="20"/>
                    <a:pt x="1" y="24"/>
                    <a:pt x="4" y="27"/>
                  </a:cubicBezTo>
                  <a:cubicBezTo>
                    <a:pt x="7" y="30"/>
                    <a:pt x="11" y="31"/>
                    <a:pt x="16" y="31"/>
                  </a:cubicBezTo>
                  <a:cubicBezTo>
                    <a:pt x="20" y="31"/>
                    <a:pt x="24" y="30"/>
                    <a:pt x="27" y="27"/>
                  </a:cubicBezTo>
                  <a:cubicBezTo>
                    <a:pt x="30" y="24"/>
                    <a:pt x="31" y="20"/>
                    <a:pt x="31" y="15"/>
                  </a:cubicBezTo>
                  <a:close/>
                </a:path>
              </a:pathLst>
            </a:cu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5" name="Freeform 107">
              <a:extLst>
                <a:ext uri="{FF2B5EF4-FFF2-40B4-BE49-F238E27FC236}">
                  <a16:creationId xmlns:a16="http://schemas.microsoft.com/office/drawing/2014/main" xmlns="" id="{33A4DB1D-28CE-404E-B4A5-127F660C2250}"/>
                </a:ext>
              </a:extLst>
            </p:cNvPr>
            <p:cNvSpPr>
              <a:spLocks/>
            </p:cNvSpPr>
            <p:nvPr/>
          </p:nvSpPr>
          <p:spPr bwMode="auto">
            <a:xfrm>
              <a:off x="5988050" y="3333750"/>
              <a:ext cx="103188" cy="103188"/>
            </a:xfrm>
            <a:custGeom>
              <a:avLst/>
              <a:gdLst>
                <a:gd name="T0" fmla="*/ 32 w 32"/>
                <a:gd name="T1" fmla="*/ 16 h 32"/>
                <a:gd name="T2" fmla="*/ 27 w 32"/>
                <a:gd name="T3" fmla="*/ 5 h 32"/>
                <a:gd name="T4" fmla="*/ 16 w 32"/>
                <a:gd name="T5" fmla="*/ 0 h 32"/>
                <a:gd name="T6" fmla="*/ 5 w 32"/>
                <a:gd name="T7" fmla="*/ 5 h 32"/>
                <a:gd name="T8" fmla="*/ 0 w 32"/>
                <a:gd name="T9" fmla="*/ 16 h 32"/>
                <a:gd name="T10" fmla="*/ 5 w 32"/>
                <a:gd name="T11" fmla="*/ 27 h 32"/>
                <a:gd name="T12" fmla="*/ 16 w 32"/>
                <a:gd name="T13" fmla="*/ 32 h 32"/>
                <a:gd name="T14" fmla="*/ 27 w 32"/>
                <a:gd name="T15" fmla="*/ 27 h 32"/>
                <a:gd name="T16" fmla="*/ 32 w 32"/>
                <a:gd name="T17" fmla="*/ 1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" h="32">
                  <a:moveTo>
                    <a:pt x="32" y="16"/>
                  </a:moveTo>
                  <a:cubicBezTo>
                    <a:pt x="32" y="12"/>
                    <a:pt x="30" y="8"/>
                    <a:pt x="27" y="5"/>
                  </a:cubicBezTo>
                  <a:cubicBezTo>
                    <a:pt x="24" y="2"/>
                    <a:pt x="21" y="0"/>
                    <a:pt x="16" y="0"/>
                  </a:cubicBezTo>
                  <a:cubicBezTo>
                    <a:pt x="12" y="0"/>
                    <a:pt x="8" y="2"/>
                    <a:pt x="5" y="5"/>
                  </a:cubicBezTo>
                  <a:cubicBezTo>
                    <a:pt x="2" y="8"/>
                    <a:pt x="0" y="12"/>
                    <a:pt x="0" y="16"/>
                  </a:cubicBezTo>
                  <a:cubicBezTo>
                    <a:pt x="0" y="20"/>
                    <a:pt x="2" y="24"/>
                    <a:pt x="5" y="27"/>
                  </a:cubicBezTo>
                  <a:cubicBezTo>
                    <a:pt x="8" y="30"/>
                    <a:pt x="12" y="32"/>
                    <a:pt x="16" y="32"/>
                  </a:cubicBezTo>
                  <a:cubicBezTo>
                    <a:pt x="21" y="32"/>
                    <a:pt x="24" y="30"/>
                    <a:pt x="27" y="27"/>
                  </a:cubicBezTo>
                  <a:cubicBezTo>
                    <a:pt x="30" y="24"/>
                    <a:pt x="32" y="20"/>
                    <a:pt x="32" y="16"/>
                  </a:cubicBezTo>
                  <a:close/>
                </a:path>
              </a:pathLst>
            </a:cu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6" name="Freeform 108">
              <a:extLst>
                <a:ext uri="{FF2B5EF4-FFF2-40B4-BE49-F238E27FC236}">
                  <a16:creationId xmlns:a16="http://schemas.microsoft.com/office/drawing/2014/main" xmlns="" id="{FDD7672D-EAF5-495B-9CEC-2ED63C4C8A54}"/>
                </a:ext>
              </a:extLst>
            </p:cNvPr>
            <p:cNvSpPr>
              <a:spLocks/>
            </p:cNvSpPr>
            <p:nvPr/>
          </p:nvSpPr>
          <p:spPr bwMode="auto">
            <a:xfrm>
              <a:off x="6291263" y="3603625"/>
              <a:ext cx="103188" cy="101600"/>
            </a:xfrm>
            <a:custGeom>
              <a:avLst/>
              <a:gdLst>
                <a:gd name="T0" fmla="*/ 32 w 32"/>
                <a:gd name="T1" fmla="*/ 16 h 31"/>
                <a:gd name="T2" fmla="*/ 27 w 32"/>
                <a:gd name="T3" fmla="*/ 4 h 31"/>
                <a:gd name="T4" fmla="*/ 16 w 32"/>
                <a:gd name="T5" fmla="*/ 0 h 31"/>
                <a:gd name="T6" fmla="*/ 5 w 32"/>
                <a:gd name="T7" fmla="*/ 4 h 31"/>
                <a:gd name="T8" fmla="*/ 0 w 32"/>
                <a:gd name="T9" fmla="*/ 16 h 31"/>
                <a:gd name="T10" fmla="*/ 5 w 32"/>
                <a:gd name="T11" fmla="*/ 27 h 31"/>
                <a:gd name="T12" fmla="*/ 16 w 32"/>
                <a:gd name="T13" fmla="*/ 31 h 31"/>
                <a:gd name="T14" fmla="*/ 27 w 32"/>
                <a:gd name="T15" fmla="*/ 27 h 31"/>
                <a:gd name="T16" fmla="*/ 32 w 32"/>
                <a:gd name="T17" fmla="*/ 16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" h="31">
                  <a:moveTo>
                    <a:pt x="32" y="16"/>
                  </a:moveTo>
                  <a:cubicBezTo>
                    <a:pt x="32" y="11"/>
                    <a:pt x="30" y="7"/>
                    <a:pt x="27" y="4"/>
                  </a:cubicBezTo>
                  <a:cubicBezTo>
                    <a:pt x="24" y="1"/>
                    <a:pt x="20" y="0"/>
                    <a:pt x="16" y="0"/>
                  </a:cubicBezTo>
                  <a:cubicBezTo>
                    <a:pt x="12" y="0"/>
                    <a:pt x="8" y="1"/>
                    <a:pt x="5" y="4"/>
                  </a:cubicBezTo>
                  <a:cubicBezTo>
                    <a:pt x="2" y="7"/>
                    <a:pt x="0" y="11"/>
                    <a:pt x="0" y="16"/>
                  </a:cubicBezTo>
                  <a:cubicBezTo>
                    <a:pt x="0" y="20"/>
                    <a:pt x="2" y="24"/>
                    <a:pt x="5" y="27"/>
                  </a:cubicBezTo>
                  <a:cubicBezTo>
                    <a:pt x="8" y="30"/>
                    <a:pt x="12" y="31"/>
                    <a:pt x="16" y="31"/>
                  </a:cubicBezTo>
                  <a:cubicBezTo>
                    <a:pt x="20" y="31"/>
                    <a:pt x="24" y="30"/>
                    <a:pt x="27" y="27"/>
                  </a:cubicBezTo>
                  <a:cubicBezTo>
                    <a:pt x="30" y="24"/>
                    <a:pt x="32" y="20"/>
                    <a:pt x="32" y="16"/>
                  </a:cubicBezTo>
                  <a:close/>
                </a:path>
              </a:pathLst>
            </a:cu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7" name="Freeform 109">
              <a:extLst>
                <a:ext uri="{FF2B5EF4-FFF2-40B4-BE49-F238E27FC236}">
                  <a16:creationId xmlns:a16="http://schemas.microsoft.com/office/drawing/2014/main" xmlns="" id="{AF04E919-26FD-4A80-AD4E-00026BDEEF5D}"/>
                </a:ext>
              </a:extLst>
            </p:cNvPr>
            <p:cNvSpPr>
              <a:spLocks/>
            </p:cNvSpPr>
            <p:nvPr/>
          </p:nvSpPr>
          <p:spPr bwMode="auto">
            <a:xfrm>
              <a:off x="6570663" y="3284538"/>
              <a:ext cx="101600" cy="104775"/>
            </a:xfrm>
            <a:custGeom>
              <a:avLst/>
              <a:gdLst>
                <a:gd name="T0" fmla="*/ 31 w 31"/>
                <a:gd name="T1" fmla="*/ 16 h 32"/>
                <a:gd name="T2" fmla="*/ 27 w 31"/>
                <a:gd name="T3" fmla="*/ 5 h 32"/>
                <a:gd name="T4" fmla="*/ 15 w 31"/>
                <a:gd name="T5" fmla="*/ 0 h 32"/>
                <a:gd name="T6" fmla="*/ 4 w 31"/>
                <a:gd name="T7" fmla="*/ 5 h 32"/>
                <a:gd name="T8" fmla="*/ 0 w 31"/>
                <a:gd name="T9" fmla="*/ 16 h 32"/>
                <a:gd name="T10" fmla="*/ 4 w 31"/>
                <a:gd name="T11" fmla="*/ 27 h 32"/>
                <a:gd name="T12" fmla="*/ 15 w 31"/>
                <a:gd name="T13" fmla="*/ 32 h 32"/>
                <a:gd name="T14" fmla="*/ 27 w 31"/>
                <a:gd name="T15" fmla="*/ 27 h 32"/>
                <a:gd name="T16" fmla="*/ 31 w 31"/>
                <a:gd name="T17" fmla="*/ 1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32">
                  <a:moveTo>
                    <a:pt x="31" y="16"/>
                  </a:moveTo>
                  <a:cubicBezTo>
                    <a:pt x="31" y="12"/>
                    <a:pt x="30" y="8"/>
                    <a:pt x="27" y="5"/>
                  </a:cubicBezTo>
                  <a:cubicBezTo>
                    <a:pt x="24" y="2"/>
                    <a:pt x="20" y="0"/>
                    <a:pt x="15" y="0"/>
                  </a:cubicBezTo>
                  <a:cubicBezTo>
                    <a:pt x="11" y="0"/>
                    <a:pt x="7" y="2"/>
                    <a:pt x="4" y="5"/>
                  </a:cubicBezTo>
                  <a:cubicBezTo>
                    <a:pt x="1" y="8"/>
                    <a:pt x="0" y="12"/>
                    <a:pt x="0" y="16"/>
                  </a:cubicBezTo>
                  <a:cubicBezTo>
                    <a:pt x="0" y="21"/>
                    <a:pt x="1" y="24"/>
                    <a:pt x="4" y="27"/>
                  </a:cubicBezTo>
                  <a:cubicBezTo>
                    <a:pt x="7" y="30"/>
                    <a:pt x="11" y="32"/>
                    <a:pt x="15" y="32"/>
                  </a:cubicBezTo>
                  <a:cubicBezTo>
                    <a:pt x="20" y="32"/>
                    <a:pt x="24" y="30"/>
                    <a:pt x="27" y="27"/>
                  </a:cubicBezTo>
                  <a:cubicBezTo>
                    <a:pt x="30" y="24"/>
                    <a:pt x="31" y="21"/>
                    <a:pt x="31" y="16"/>
                  </a:cubicBezTo>
                  <a:close/>
                </a:path>
              </a:pathLst>
            </a:cu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8" name="Freeform 110">
              <a:extLst>
                <a:ext uri="{FF2B5EF4-FFF2-40B4-BE49-F238E27FC236}">
                  <a16:creationId xmlns:a16="http://schemas.microsoft.com/office/drawing/2014/main" xmlns="" id="{9F90111A-1557-4F52-8A9D-6FB13E370BA7}"/>
                </a:ext>
              </a:extLst>
            </p:cNvPr>
            <p:cNvSpPr>
              <a:spLocks/>
            </p:cNvSpPr>
            <p:nvPr/>
          </p:nvSpPr>
          <p:spPr bwMode="auto">
            <a:xfrm>
              <a:off x="6877050" y="3516313"/>
              <a:ext cx="104775" cy="104775"/>
            </a:xfrm>
            <a:custGeom>
              <a:avLst/>
              <a:gdLst>
                <a:gd name="T0" fmla="*/ 32 w 32"/>
                <a:gd name="T1" fmla="*/ 16 h 32"/>
                <a:gd name="T2" fmla="*/ 27 w 32"/>
                <a:gd name="T3" fmla="*/ 5 h 32"/>
                <a:gd name="T4" fmla="*/ 16 w 32"/>
                <a:gd name="T5" fmla="*/ 0 h 32"/>
                <a:gd name="T6" fmla="*/ 5 w 32"/>
                <a:gd name="T7" fmla="*/ 5 h 32"/>
                <a:gd name="T8" fmla="*/ 0 w 32"/>
                <a:gd name="T9" fmla="*/ 16 h 32"/>
                <a:gd name="T10" fmla="*/ 5 w 32"/>
                <a:gd name="T11" fmla="*/ 27 h 32"/>
                <a:gd name="T12" fmla="*/ 16 w 32"/>
                <a:gd name="T13" fmla="*/ 32 h 32"/>
                <a:gd name="T14" fmla="*/ 27 w 32"/>
                <a:gd name="T15" fmla="*/ 27 h 32"/>
                <a:gd name="T16" fmla="*/ 32 w 32"/>
                <a:gd name="T17" fmla="*/ 1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" h="32">
                  <a:moveTo>
                    <a:pt x="32" y="16"/>
                  </a:moveTo>
                  <a:cubicBezTo>
                    <a:pt x="32" y="12"/>
                    <a:pt x="30" y="8"/>
                    <a:pt x="27" y="5"/>
                  </a:cubicBezTo>
                  <a:cubicBezTo>
                    <a:pt x="24" y="2"/>
                    <a:pt x="21" y="0"/>
                    <a:pt x="16" y="0"/>
                  </a:cubicBezTo>
                  <a:cubicBezTo>
                    <a:pt x="12" y="0"/>
                    <a:pt x="8" y="2"/>
                    <a:pt x="5" y="5"/>
                  </a:cubicBezTo>
                  <a:cubicBezTo>
                    <a:pt x="2" y="8"/>
                    <a:pt x="0" y="12"/>
                    <a:pt x="0" y="16"/>
                  </a:cubicBezTo>
                  <a:cubicBezTo>
                    <a:pt x="0" y="20"/>
                    <a:pt x="2" y="24"/>
                    <a:pt x="5" y="27"/>
                  </a:cubicBezTo>
                  <a:cubicBezTo>
                    <a:pt x="8" y="30"/>
                    <a:pt x="12" y="32"/>
                    <a:pt x="16" y="32"/>
                  </a:cubicBezTo>
                  <a:cubicBezTo>
                    <a:pt x="21" y="32"/>
                    <a:pt x="24" y="30"/>
                    <a:pt x="27" y="27"/>
                  </a:cubicBezTo>
                  <a:cubicBezTo>
                    <a:pt x="30" y="24"/>
                    <a:pt x="32" y="20"/>
                    <a:pt x="32" y="16"/>
                  </a:cubicBezTo>
                  <a:close/>
                </a:path>
              </a:pathLst>
            </a:cu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9" name="Freeform 111">
              <a:extLst>
                <a:ext uri="{FF2B5EF4-FFF2-40B4-BE49-F238E27FC236}">
                  <a16:creationId xmlns:a16="http://schemas.microsoft.com/office/drawing/2014/main" xmlns="" id="{24CB28A0-D068-4C2D-B67A-320267210BB9}"/>
                </a:ext>
              </a:extLst>
            </p:cNvPr>
            <p:cNvSpPr>
              <a:spLocks/>
            </p:cNvSpPr>
            <p:nvPr/>
          </p:nvSpPr>
          <p:spPr bwMode="auto">
            <a:xfrm>
              <a:off x="6954838" y="3000375"/>
              <a:ext cx="101600" cy="104775"/>
            </a:xfrm>
            <a:custGeom>
              <a:avLst/>
              <a:gdLst>
                <a:gd name="T0" fmla="*/ 31 w 31"/>
                <a:gd name="T1" fmla="*/ 16 h 32"/>
                <a:gd name="T2" fmla="*/ 27 w 31"/>
                <a:gd name="T3" fmla="*/ 5 h 32"/>
                <a:gd name="T4" fmla="*/ 16 w 31"/>
                <a:gd name="T5" fmla="*/ 0 h 32"/>
                <a:gd name="T6" fmla="*/ 4 w 31"/>
                <a:gd name="T7" fmla="*/ 5 h 32"/>
                <a:gd name="T8" fmla="*/ 0 w 31"/>
                <a:gd name="T9" fmla="*/ 16 h 32"/>
                <a:gd name="T10" fmla="*/ 4 w 31"/>
                <a:gd name="T11" fmla="*/ 27 h 32"/>
                <a:gd name="T12" fmla="*/ 16 w 31"/>
                <a:gd name="T13" fmla="*/ 32 h 32"/>
                <a:gd name="T14" fmla="*/ 27 w 31"/>
                <a:gd name="T15" fmla="*/ 27 h 32"/>
                <a:gd name="T16" fmla="*/ 31 w 31"/>
                <a:gd name="T17" fmla="*/ 1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32">
                  <a:moveTo>
                    <a:pt x="31" y="16"/>
                  </a:moveTo>
                  <a:cubicBezTo>
                    <a:pt x="31" y="12"/>
                    <a:pt x="30" y="8"/>
                    <a:pt x="27" y="5"/>
                  </a:cubicBezTo>
                  <a:cubicBezTo>
                    <a:pt x="24" y="2"/>
                    <a:pt x="20" y="0"/>
                    <a:pt x="16" y="0"/>
                  </a:cubicBezTo>
                  <a:cubicBezTo>
                    <a:pt x="11" y="0"/>
                    <a:pt x="7" y="2"/>
                    <a:pt x="4" y="5"/>
                  </a:cubicBezTo>
                  <a:cubicBezTo>
                    <a:pt x="1" y="8"/>
                    <a:pt x="0" y="12"/>
                    <a:pt x="0" y="16"/>
                  </a:cubicBezTo>
                  <a:cubicBezTo>
                    <a:pt x="0" y="21"/>
                    <a:pt x="1" y="24"/>
                    <a:pt x="4" y="27"/>
                  </a:cubicBezTo>
                  <a:cubicBezTo>
                    <a:pt x="7" y="30"/>
                    <a:pt x="11" y="32"/>
                    <a:pt x="16" y="32"/>
                  </a:cubicBezTo>
                  <a:cubicBezTo>
                    <a:pt x="20" y="32"/>
                    <a:pt x="24" y="30"/>
                    <a:pt x="27" y="27"/>
                  </a:cubicBezTo>
                  <a:cubicBezTo>
                    <a:pt x="30" y="24"/>
                    <a:pt x="31" y="21"/>
                    <a:pt x="31" y="16"/>
                  </a:cubicBezTo>
                  <a:close/>
                </a:path>
              </a:pathLst>
            </a:cu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0" name="Freeform 112">
              <a:extLst>
                <a:ext uri="{FF2B5EF4-FFF2-40B4-BE49-F238E27FC236}">
                  <a16:creationId xmlns:a16="http://schemas.microsoft.com/office/drawing/2014/main" xmlns="" id="{D5175380-B150-4CCE-BA28-846F461B5F89}"/>
                </a:ext>
              </a:extLst>
            </p:cNvPr>
            <p:cNvSpPr>
              <a:spLocks/>
            </p:cNvSpPr>
            <p:nvPr/>
          </p:nvSpPr>
          <p:spPr bwMode="auto">
            <a:xfrm>
              <a:off x="7170738" y="3232150"/>
              <a:ext cx="104775" cy="101600"/>
            </a:xfrm>
            <a:custGeom>
              <a:avLst/>
              <a:gdLst>
                <a:gd name="T0" fmla="*/ 32 w 32"/>
                <a:gd name="T1" fmla="*/ 15 h 31"/>
                <a:gd name="T2" fmla="*/ 27 w 32"/>
                <a:gd name="T3" fmla="*/ 4 h 31"/>
                <a:gd name="T4" fmla="*/ 16 w 32"/>
                <a:gd name="T5" fmla="*/ 0 h 31"/>
                <a:gd name="T6" fmla="*/ 5 w 32"/>
                <a:gd name="T7" fmla="*/ 4 h 31"/>
                <a:gd name="T8" fmla="*/ 0 w 32"/>
                <a:gd name="T9" fmla="*/ 15 h 31"/>
                <a:gd name="T10" fmla="*/ 5 w 32"/>
                <a:gd name="T11" fmla="*/ 27 h 31"/>
                <a:gd name="T12" fmla="*/ 16 w 32"/>
                <a:gd name="T13" fmla="*/ 31 h 31"/>
                <a:gd name="T14" fmla="*/ 27 w 32"/>
                <a:gd name="T15" fmla="*/ 27 h 31"/>
                <a:gd name="T16" fmla="*/ 32 w 32"/>
                <a:gd name="T17" fmla="*/ 1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" h="31">
                  <a:moveTo>
                    <a:pt x="32" y="15"/>
                  </a:moveTo>
                  <a:cubicBezTo>
                    <a:pt x="32" y="11"/>
                    <a:pt x="30" y="7"/>
                    <a:pt x="27" y="4"/>
                  </a:cubicBezTo>
                  <a:cubicBezTo>
                    <a:pt x="24" y="1"/>
                    <a:pt x="20" y="0"/>
                    <a:pt x="16" y="0"/>
                  </a:cubicBezTo>
                  <a:cubicBezTo>
                    <a:pt x="11" y="0"/>
                    <a:pt x="8" y="1"/>
                    <a:pt x="5" y="4"/>
                  </a:cubicBezTo>
                  <a:cubicBezTo>
                    <a:pt x="2" y="7"/>
                    <a:pt x="0" y="11"/>
                    <a:pt x="0" y="15"/>
                  </a:cubicBezTo>
                  <a:cubicBezTo>
                    <a:pt x="0" y="20"/>
                    <a:pt x="2" y="24"/>
                    <a:pt x="5" y="27"/>
                  </a:cubicBezTo>
                  <a:cubicBezTo>
                    <a:pt x="8" y="30"/>
                    <a:pt x="11" y="31"/>
                    <a:pt x="16" y="31"/>
                  </a:cubicBezTo>
                  <a:cubicBezTo>
                    <a:pt x="20" y="31"/>
                    <a:pt x="24" y="30"/>
                    <a:pt x="27" y="27"/>
                  </a:cubicBezTo>
                  <a:cubicBezTo>
                    <a:pt x="30" y="24"/>
                    <a:pt x="32" y="20"/>
                    <a:pt x="32" y="15"/>
                  </a:cubicBezTo>
                  <a:close/>
                </a:path>
              </a:pathLst>
            </a:cu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1" name="Freeform 113">
              <a:extLst>
                <a:ext uri="{FF2B5EF4-FFF2-40B4-BE49-F238E27FC236}">
                  <a16:creationId xmlns:a16="http://schemas.microsoft.com/office/drawing/2014/main" xmlns="" id="{9D4F84C8-244E-4733-8209-A5208BA14FDE}"/>
                </a:ext>
              </a:extLst>
            </p:cNvPr>
            <p:cNvSpPr>
              <a:spLocks/>
            </p:cNvSpPr>
            <p:nvPr/>
          </p:nvSpPr>
          <p:spPr bwMode="auto">
            <a:xfrm>
              <a:off x="7454900" y="3424238"/>
              <a:ext cx="103188" cy="101600"/>
            </a:xfrm>
            <a:custGeom>
              <a:avLst/>
              <a:gdLst>
                <a:gd name="T0" fmla="*/ 32 w 32"/>
                <a:gd name="T1" fmla="*/ 16 h 31"/>
                <a:gd name="T2" fmla="*/ 27 w 32"/>
                <a:gd name="T3" fmla="*/ 4 h 31"/>
                <a:gd name="T4" fmla="*/ 16 w 32"/>
                <a:gd name="T5" fmla="*/ 0 h 31"/>
                <a:gd name="T6" fmla="*/ 5 w 32"/>
                <a:gd name="T7" fmla="*/ 4 h 31"/>
                <a:gd name="T8" fmla="*/ 0 w 32"/>
                <a:gd name="T9" fmla="*/ 16 h 31"/>
                <a:gd name="T10" fmla="*/ 5 w 32"/>
                <a:gd name="T11" fmla="*/ 27 h 31"/>
                <a:gd name="T12" fmla="*/ 16 w 32"/>
                <a:gd name="T13" fmla="*/ 31 h 31"/>
                <a:gd name="T14" fmla="*/ 27 w 32"/>
                <a:gd name="T15" fmla="*/ 27 h 31"/>
                <a:gd name="T16" fmla="*/ 32 w 32"/>
                <a:gd name="T17" fmla="*/ 16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" h="31">
                  <a:moveTo>
                    <a:pt x="32" y="16"/>
                  </a:moveTo>
                  <a:cubicBezTo>
                    <a:pt x="32" y="11"/>
                    <a:pt x="30" y="7"/>
                    <a:pt x="27" y="4"/>
                  </a:cubicBezTo>
                  <a:cubicBezTo>
                    <a:pt x="24" y="1"/>
                    <a:pt x="21" y="0"/>
                    <a:pt x="16" y="0"/>
                  </a:cubicBezTo>
                  <a:cubicBezTo>
                    <a:pt x="12" y="0"/>
                    <a:pt x="8" y="1"/>
                    <a:pt x="5" y="4"/>
                  </a:cubicBezTo>
                  <a:cubicBezTo>
                    <a:pt x="2" y="7"/>
                    <a:pt x="0" y="11"/>
                    <a:pt x="0" y="16"/>
                  </a:cubicBezTo>
                  <a:cubicBezTo>
                    <a:pt x="0" y="20"/>
                    <a:pt x="2" y="24"/>
                    <a:pt x="5" y="27"/>
                  </a:cubicBezTo>
                  <a:cubicBezTo>
                    <a:pt x="8" y="30"/>
                    <a:pt x="12" y="31"/>
                    <a:pt x="16" y="31"/>
                  </a:cubicBezTo>
                  <a:cubicBezTo>
                    <a:pt x="21" y="31"/>
                    <a:pt x="24" y="30"/>
                    <a:pt x="27" y="27"/>
                  </a:cubicBezTo>
                  <a:cubicBezTo>
                    <a:pt x="30" y="24"/>
                    <a:pt x="32" y="20"/>
                    <a:pt x="32" y="16"/>
                  </a:cubicBezTo>
                  <a:close/>
                </a:path>
              </a:pathLst>
            </a:cu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2" name="Freeform 114">
              <a:extLst>
                <a:ext uri="{FF2B5EF4-FFF2-40B4-BE49-F238E27FC236}">
                  <a16:creationId xmlns:a16="http://schemas.microsoft.com/office/drawing/2014/main" xmlns="" id="{D5433F55-0CFB-428D-A2A8-1DE4D1D29775}"/>
                </a:ext>
              </a:extLst>
            </p:cNvPr>
            <p:cNvSpPr>
              <a:spLocks/>
            </p:cNvSpPr>
            <p:nvPr/>
          </p:nvSpPr>
          <p:spPr bwMode="auto">
            <a:xfrm>
              <a:off x="7454900" y="3368675"/>
              <a:ext cx="103188" cy="104775"/>
            </a:xfrm>
            <a:custGeom>
              <a:avLst/>
              <a:gdLst>
                <a:gd name="T0" fmla="*/ 32 w 32"/>
                <a:gd name="T1" fmla="*/ 16 h 32"/>
                <a:gd name="T2" fmla="*/ 27 w 32"/>
                <a:gd name="T3" fmla="*/ 5 h 32"/>
                <a:gd name="T4" fmla="*/ 16 w 32"/>
                <a:gd name="T5" fmla="*/ 0 h 32"/>
                <a:gd name="T6" fmla="*/ 5 w 32"/>
                <a:gd name="T7" fmla="*/ 5 h 32"/>
                <a:gd name="T8" fmla="*/ 0 w 32"/>
                <a:gd name="T9" fmla="*/ 16 h 32"/>
                <a:gd name="T10" fmla="*/ 5 w 32"/>
                <a:gd name="T11" fmla="*/ 27 h 32"/>
                <a:gd name="T12" fmla="*/ 16 w 32"/>
                <a:gd name="T13" fmla="*/ 32 h 32"/>
                <a:gd name="T14" fmla="*/ 27 w 32"/>
                <a:gd name="T15" fmla="*/ 27 h 32"/>
                <a:gd name="T16" fmla="*/ 32 w 32"/>
                <a:gd name="T17" fmla="*/ 1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" h="32">
                  <a:moveTo>
                    <a:pt x="32" y="16"/>
                  </a:moveTo>
                  <a:cubicBezTo>
                    <a:pt x="32" y="12"/>
                    <a:pt x="30" y="8"/>
                    <a:pt x="27" y="5"/>
                  </a:cubicBezTo>
                  <a:cubicBezTo>
                    <a:pt x="24" y="2"/>
                    <a:pt x="21" y="0"/>
                    <a:pt x="16" y="0"/>
                  </a:cubicBezTo>
                  <a:cubicBezTo>
                    <a:pt x="12" y="0"/>
                    <a:pt x="8" y="2"/>
                    <a:pt x="5" y="5"/>
                  </a:cubicBezTo>
                  <a:cubicBezTo>
                    <a:pt x="2" y="8"/>
                    <a:pt x="0" y="12"/>
                    <a:pt x="0" y="16"/>
                  </a:cubicBezTo>
                  <a:cubicBezTo>
                    <a:pt x="0" y="21"/>
                    <a:pt x="2" y="24"/>
                    <a:pt x="5" y="27"/>
                  </a:cubicBezTo>
                  <a:cubicBezTo>
                    <a:pt x="8" y="30"/>
                    <a:pt x="12" y="32"/>
                    <a:pt x="16" y="32"/>
                  </a:cubicBezTo>
                  <a:cubicBezTo>
                    <a:pt x="21" y="32"/>
                    <a:pt x="24" y="30"/>
                    <a:pt x="27" y="27"/>
                  </a:cubicBezTo>
                  <a:cubicBezTo>
                    <a:pt x="30" y="24"/>
                    <a:pt x="32" y="21"/>
                    <a:pt x="32" y="16"/>
                  </a:cubicBezTo>
                  <a:close/>
                </a:path>
              </a:pathLst>
            </a:cu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3" name="Freeform 115">
              <a:extLst>
                <a:ext uri="{FF2B5EF4-FFF2-40B4-BE49-F238E27FC236}">
                  <a16:creationId xmlns:a16="http://schemas.microsoft.com/office/drawing/2014/main" xmlns="" id="{112E2F11-9BB2-444C-9047-72D44FA606CA}"/>
                </a:ext>
              </a:extLst>
            </p:cNvPr>
            <p:cNvSpPr>
              <a:spLocks/>
            </p:cNvSpPr>
            <p:nvPr/>
          </p:nvSpPr>
          <p:spPr bwMode="auto">
            <a:xfrm>
              <a:off x="7767638" y="3152775"/>
              <a:ext cx="104775" cy="104775"/>
            </a:xfrm>
            <a:custGeom>
              <a:avLst/>
              <a:gdLst>
                <a:gd name="T0" fmla="*/ 32 w 32"/>
                <a:gd name="T1" fmla="*/ 16 h 32"/>
                <a:gd name="T2" fmla="*/ 27 w 32"/>
                <a:gd name="T3" fmla="*/ 5 h 32"/>
                <a:gd name="T4" fmla="*/ 16 w 32"/>
                <a:gd name="T5" fmla="*/ 0 h 32"/>
                <a:gd name="T6" fmla="*/ 5 w 32"/>
                <a:gd name="T7" fmla="*/ 5 h 32"/>
                <a:gd name="T8" fmla="*/ 0 w 32"/>
                <a:gd name="T9" fmla="*/ 16 h 32"/>
                <a:gd name="T10" fmla="*/ 5 w 32"/>
                <a:gd name="T11" fmla="*/ 27 h 32"/>
                <a:gd name="T12" fmla="*/ 16 w 32"/>
                <a:gd name="T13" fmla="*/ 32 h 32"/>
                <a:gd name="T14" fmla="*/ 27 w 32"/>
                <a:gd name="T15" fmla="*/ 27 h 32"/>
                <a:gd name="T16" fmla="*/ 32 w 32"/>
                <a:gd name="T17" fmla="*/ 1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" h="32">
                  <a:moveTo>
                    <a:pt x="32" y="16"/>
                  </a:moveTo>
                  <a:cubicBezTo>
                    <a:pt x="32" y="12"/>
                    <a:pt x="30" y="8"/>
                    <a:pt x="27" y="5"/>
                  </a:cubicBezTo>
                  <a:cubicBezTo>
                    <a:pt x="24" y="2"/>
                    <a:pt x="20" y="0"/>
                    <a:pt x="16" y="0"/>
                  </a:cubicBezTo>
                  <a:cubicBezTo>
                    <a:pt x="12" y="0"/>
                    <a:pt x="8" y="2"/>
                    <a:pt x="5" y="5"/>
                  </a:cubicBezTo>
                  <a:cubicBezTo>
                    <a:pt x="2" y="8"/>
                    <a:pt x="0" y="12"/>
                    <a:pt x="0" y="16"/>
                  </a:cubicBezTo>
                  <a:cubicBezTo>
                    <a:pt x="0" y="20"/>
                    <a:pt x="2" y="24"/>
                    <a:pt x="5" y="27"/>
                  </a:cubicBezTo>
                  <a:cubicBezTo>
                    <a:pt x="8" y="30"/>
                    <a:pt x="12" y="32"/>
                    <a:pt x="16" y="32"/>
                  </a:cubicBezTo>
                  <a:cubicBezTo>
                    <a:pt x="20" y="32"/>
                    <a:pt x="24" y="30"/>
                    <a:pt x="27" y="27"/>
                  </a:cubicBezTo>
                  <a:cubicBezTo>
                    <a:pt x="30" y="24"/>
                    <a:pt x="32" y="20"/>
                    <a:pt x="32" y="16"/>
                  </a:cubicBezTo>
                  <a:close/>
                </a:path>
              </a:pathLst>
            </a:cu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4" name="Freeform 116">
              <a:extLst>
                <a:ext uri="{FF2B5EF4-FFF2-40B4-BE49-F238E27FC236}">
                  <a16:creationId xmlns:a16="http://schemas.microsoft.com/office/drawing/2014/main" xmlns="" id="{B4368BEB-FD82-43B4-BFB6-F823216AF115}"/>
                </a:ext>
              </a:extLst>
            </p:cNvPr>
            <p:cNvSpPr>
              <a:spLocks/>
            </p:cNvSpPr>
            <p:nvPr/>
          </p:nvSpPr>
          <p:spPr bwMode="auto">
            <a:xfrm>
              <a:off x="8054975" y="3325813"/>
              <a:ext cx="100013" cy="104775"/>
            </a:xfrm>
            <a:custGeom>
              <a:avLst/>
              <a:gdLst>
                <a:gd name="T0" fmla="*/ 31 w 31"/>
                <a:gd name="T1" fmla="*/ 16 h 32"/>
                <a:gd name="T2" fmla="*/ 27 w 31"/>
                <a:gd name="T3" fmla="*/ 5 h 32"/>
                <a:gd name="T4" fmla="*/ 16 w 31"/>
                <a:gd name="T5" fmla="*/ 0 h 32"/>
                <a:gd name="T6" fmla="*/ 4 w 31"/>
                <a:gd name="T7" fmla="*/ 5 h 32"/>
                <a:gd name="T8" fmla="*/ 0 w 31"/>
                <a:gd name="T9" fmla="*/ 16 h 32"/>
                <a:gd name="T10" fmla="*/ 4 w 31"/>
                <a:gd name="T11" fmla="*/ 27 h 32"/>
                <a:gd name="T12" fmla="*/ 16 w 31"/>
                <a:gd name="T13" fmla="*/ 32 h 32"/>
                <a:gd name="T14" fmla="*/ 27 w 31"/>
                <a:gd name="T15" fmla="*/ 27 h 32"/>
                <a:gd name="T16" fmla="*/ 31 w 31"/>
                <a:gd name="T17" fmla="*/ 1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32">
                  <a:moveTo>
                    <a:pt x="31" y="16"/>
                  </a:moveTo>
                  <a:cubicBezTo>
                    <a:pt x="31" y="12"/>
                    <a:pt x="30" y="8"/>
                    <a:pt x="27" y="5"/>
                  </a:cubicBezTo>
                  <a:cubicBezTo>
                    <a:pt x="24" y="2"/>
                    <a:pt x="20" y="0"/>
                    <a:pt x="16" y="0"/>
                  </a:cubicBezTo>
                  <a:cubicBezTo>
                    <a:pt x="11" y="0"/>
                    <a:pt x="7" y="2"/>
                    <a:pt x="4" y="5"/>
                  </a:cubicBezTo>
                  <a:cubicBezTo>
                    <a:pt x="1" y="8"/>
                    <a:pt x="0" y="12"/>
                    <a:pt x="0" y="16"/>
                  </a:cubicBezTo>
                  <a:cubicBezTo>
                    <a:pt x="0" y="20"/>
                    <a:pt x="1" y="24"/>
                    <a:pt x="4" y="27"/>
                  </a:cubicBezTo>
                  <a:cubicBezTo>
                    <a:pt x="7" y="30"/>
                    <a:pt x="11" y="32"/>
                    <a:pt x="16" y="32"/>
                  </a:cubicBezTo>
                  <a:cubicBezTo>
                    <a:pt x="20" y="32"/>
                    <a:pt x="24" y="30"/>
                    <a:pt x="27" y="27"/>
                  </a:cubicBezTo>
                  <a:cubicBezTo>
                    <a:pt x="30" y="24"/>
                    <a:pt x="31" y="20"/>
                    <a:pt x="31" y="16"/>
                  </a:cubicBezTo>
                  <a:close/>
                </a:path>
              </a:pathLst>
            </a:cu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5" name="Freeform 117">
              <a:extLst>
                <a:ext uri="{FF2B5EF4-FFF2-40B4-BE49-F238E27FC236}">
                  <a16:creationId xmlns:a16="http://schemas.microsoft.com/office/drawing/2014/main" xmlns="" id="{75A15C2E-3DDC-457D-953B-6A25518BD791}"/>
                </a:ext>
              </a:extLst>
            </p:cNvPr>
            <p:cNvSpPr>
              <a:spLocks/>
            </p:cNvSpPr>
            <p:nvPr/>
          </p:nvSpPr>
          <p:spPr bwMode="auto">
            <a:xfrm>
              <a:off x="8123238" y="2873375"/>
              <a:ext cx="103188" cy="100013"/>
            </a:xfrm>
            <a:custGeom>
              <a:avLst/>
              <a:gdLst>
                <a:gd name="T0" fmla="*/ 32 w 32"/>
                <a:gd name="T1" fmla="*/ 15 h 31"/>
                <a:gd name="T2" fmla="*/ 27 w 32"/>
                <a:gd name="T3" fmla="*/ 4 h 31"/>
                <a:gd name="T4" fmla="*/ 16 w 32"/>
                <a:gd name="T5" fmla="*/ 0 h 31"/>
                <a:gd name="T6" fmla="*/ 5 w 32"/>
                <a:gd name="T7" fmla="*/ 4 h 31"/>
                <a:gd name="T8" fmla="*/ 0 w 32"/>
                <a:gd name="T9" fmla="*/ 15 h 31"/>
                <a:gd name="T10" fmla="*/ 5 w 32"/>
                <a:gd name="T11" fmla="*/ 27 h 31"/>
                <a:gd name="T12" fmla="*/ 16 w 32"/>
                <a:gd name="T13" fmla="*/ 31 h 31"/>
                <a:gd name="T14" fmla="*/ 27 w 32"/>
                <a:gd name="T15" fmla="*/ 27 h 31"/>
                <a:gd name="T16" fmla="*/ 32 w 32"/>
                <a:gd name="T17" fmla="*/ 1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" h="31">
                  <a:moveTo>
                    <a:pt x="32" y="15"/>
                  </a:moveTo>
                  <a:cubicBezTo>
                    <a:pt x="32" y="11"/>
                    <a:pt x="30" y="7"/>
                    <a:pt x="27" y="4"/>
                  </a:cubicBezTo>
                  <a:cubicBezTo>
                    <a:pt x="24" y="1"/>
                    <a:pt x="20" y="0"/>
                    <a:pt x="16" y="0"/>
                  </a:cubicBezTo>
                  <a:cubicBezTo>
                    <a:pt x="12" y="0"/>
                    <a:pt x="8" y="1"/>
                    <a:pt x="5" y="4"/>
                  </a:cubicBezTo>
                  <a:cubicBezTo>
                    <a:pt x="2" y="7"/>
                    <a:pt x="0" y="11"/>
                    <a:pt x="0" y="15"/>
                  </a:cubicBezTo>
                  <a:cubicBezTo>
                    <a:pt x="0" y="20"/>
                    <a:pt x="2" y="24"/>
                    <a:pt x="5" y="27"/>
                  </a:cubicBezTo>
                  <a:cubicBezTo>
                    <a:pt x="8" y="30"/>
                    <a:pt x="12" y="31"/>
                    <a:pt x="16" y="31"/>
                  </a:cubicBezTo>
                  <a:cubicBezTo>
                    <a:pt x="20" y="31"/>
                    <a:pt x="24" y="30"/>
                    <a:pt x="27" y="27"/>
                  </a:cubicBezTo>
                  <a:cubicBezTo>
                    <a:pt x="30" y="24"/>
                    <a:pt x="32" y="20"/>
                    <a:pt x="32" y="15"/>
                  </a:cubicBezTo>
                  <a:close/>
                </a:path>
              </a:pathLst>
            </a:cu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6" name="Freeform 118">
              <a:extLst>
                <a:ext uri="{FF2B5EF4-FFF2-40B4-BE49-F238E27FC236}">
                  <a16:creationId xmlns:a16="http://schemas.microsoft.com/office/drawing/2014/main" xmlns="" id="{585E49C5-4A5B-4F3A-8D77-CA1E961A03C3}"/>
                </a:ext>
              </a:extLst>
            </p:cNvPr>
            <p:cNvSpPr>
              <a:spLocks/>
            </p:cNvSpPr>
            <p:nvPr/>
          </p:nvSpPr>
          <p:spPr bwMode="auto">
            <a:xfrm>
              <a:off x="8364538" y="3124200"/>
              <a:ext cx="100013" cy="104775"/>
            </a:xfrm>
            <a:custGeom>
              <a:avLst/>
              <a:gdLst>
                <a:gd name="T0" fmla="*/ 31 w 31"/>
                <a:gd name="T1" fmla="*/ 16 h 32"/>
                <a:gd name="T2" fmla="*/ 27 w 31"/>
                <a:gd name="T3" fmla="*/ 5 h 32"/>
                <a:gd name="T4" fmla="*/ 15 w 31"/>
                <a:gd name="T5" fmla="*/ 0 h 32"/>
                <a:gd name="T6" fmla="*/ 4 w 31"/>
                <a:gd name="T7" fmla="*/ 5 h 32"/>
                <a:gd name="T8" fmla="*/ 0 w 31"/>
                <a:gd name="T9" fmla="*/ 16 h 32"/>
                <a:gd name="T10" fmla="*/ 4 w 31"/>
                <a:gd name="T11" fmla="*/ 27 h 32"/>
                <a:gd name="T12" fmla="*/ 15 w 31"/>
                <a:gd name="T13" fmla="*/ 32 h 32"/>
                <a:gd name="T14" fmla="*/ 27 w 31"/>
                <a:gd name="T15" fmla="*/ 27 h 32"/>
                <a:gd name="T16" fmla="*/ 31 w 31"/>
                <a:gd name="T17" fmla="*/ 1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32">
                  <a:moveTo>
                    <a:pt x="31" y="16"/>
                  </a:moveTo>
                  <a:cubicBezTo>
                    <a:pt x="31" y="11"/>
                    <a:pt x="30" y="8"/>
                    <a:pt x="27" y="5"/>
                  </a:cubicBezTo>
                  <a:cubicBezTo>
                    <a:pt x="24" y="2"/>
                    <a:pt x="20" y="0"/>
                    <a:pt x="15" y="0"/>
                  </a:cubicBezTo>
                  <a:cubicBezTo>
                    <a:pt x="11" y="0"/>
                    <a:pt x="7" y="2"/>
                    <a:pt x="4" y="5"/>
                  </a:cubicBezTo>
                  <a:cubicBezTo>
                    <a:pt x="1" y="8"/>
                    <a:pt x="0" y="11"/>
                    <a:pt x="0" y="16"/>
                  </a:cubicBezTo>
                  <a:cubicBezTo>
                    <a:pt x="0" y="20"/>
                    <a:pt x="1" y="24"/>
                    <a:pt x="4" y="27"/>
                  </a:cubicBezTo>
                  <a:cubicBezTo>
                    <a:pt x="7" y="30"/>
                    <a:pt x="11" y="32"/>
                    <a:pt x="15" y="32"/>
                  </a:cubicBezTo>
                  <a:cubicBezTo>
                    <a:pt x="20" y="32"/>
                    <a:pt x="24" y="30"/>
                    <a:pt x="27" y="27"/>
                  </a:cubicBezTo>
                  <a:cubicBezTo>
                    <a:pt x="30" y="24"/>
                    <a:pt x="31" y="20"/>
                    <a:pt x="31" y="16"/>
                  </a:cubicBezTo>
                  <a:close/>
                </a:path>
              </a:pathLst>
            </a:cu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7" name="Freeform 119">
              <a:extLst>
                <a:ext uri="{FF2B5EF4-FFF2-40B4-BE49-F238E27FC236}">
                  <a16:creationId xmlns:a16="http://schemas.microsoft.com/office/drawing/2014/main" xmlns="" id="{5AAF5C8D-5075-48F5-BD85-85D1BA874171}"/>
                </a:ext>
              </a:extLst>
            </p:cNvPr>
            <p:cNvSpPr>
              <a:spLocks/>
            </p:cNvSpPr>
            <p:nvPr/>
          </p:nvSpPr>
          <p:spPr bwMode="auto">
            <a:xfrm>
              <a:off x="8643938" y="3281363"/>
              <a:ext cx="104775" cy="104775"/>
            </a:xfrm>
            <a:custGeom>
              <a:avLst/>
              <a:gdLst>
                <a:gd name="T0" fmla="*/ 32 w 32"/>
                <a:gd name="T1" fmla="*/ 16 h 32"/>
                <a:gd name="T2" fmla="*/ 27 w 32"/>
                <a:gd name="T3" fmla="*/ 5 h 32"/>
                <a:gd name="T4" fmla="*/ 16 w 32"/>
                <a:gd name="T5" fmla="*/ 0 h 32"/>
                <a:gd name="T6" fmla="*/ 5 w 32"/>
                <a:gd name="T7" fmla="*/ 5 h 32"/>
                <a:gd name="T8" fmla="*/ 0 w 32"/>
                <a:gd name="T9" fmla="*/ 16 h 32"/>
                <a:gd name="T10" fmla="*/ 5 w 32"/>
                <a:gd name="T11" fmla="*/ 27 h 32"/>
                <a:gd name="T12" fmla="*/ 16 w 32"/>
                <a:gd name="T13" fmla="*/ 32 h 32"/>
                <a:gd name="T14" fmla="*/ 27 w 32"/>
                <a:gd name="T15" fmla="*/ 27 h 32"/>
                <a:gd name="T16" fmla="*/ 32 w 32"/>
                <a:gd name="T17" fmla="*/ 1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" h="32">
                  <a:moveTo>
                    <a:pt x="32" y="16"/>
                  </a:moveTo>
                  <a:cubicBezTo>
                    <a:pt x="32" y="11"/>
                    <a:pt x="30" y="8"/>
                    <a:pt x="27" y="5"/>
                  </a:cubicBezTo>
                  <a:cubicBezTo>
                    <a:pt x="24" y="2"/>
                    <a:pt x="20" y="0"/>
                    <a:pt x="16" y="0"/>
                  </a:cubicBezTo>
                  <a:cubicBezTo>
                    <a:pt x="12" y="0"/>
                    <a:pt x="8" y="2"/>
                    <a:pt x="5" y="5"/>
                  </a:cubicBezTo>
                  <a:cubicBezTo>
                    <a:pt x="2" y="8"/>
                    <a:pt x="0" y="11"/>
                    <a:pt x="0" y="16"/>
                  </a:cubicBezTo>
                  <a:cubicBezTo>
                    <a:pt x="0" y="20"/>
                    <a:pt x="2" y="24"/>
                    <a:pt x="5" y="27"/>
                  </a:cubicBezTo>
                  <a:cubicBezTo>
                    <a:pt x="8" y="30"/>
                    <a:pt x="12" y="32"/>
                    <a:pt x="16" y="32"/>
                  </a:cubicBezTo>
                  <a:cubicBezTo>
                    <a:pt x="20" y="32"/>
                    <a:pt x="24" y="30"/>
                    <a:pt x="27" y="27"/>
                  </a:cubicBezTo>
                  <a:cubicBezTo>
                    <a:pt x="30" y="24"/>
                    <a:pt x="32" y="20"/>
                    <a:pt x="32" y="16"/>
                  </a:cubicBezTo>
                  <a:close/>
                </a:path>
              </a:pathLst>
            </a:cu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8" name="Freeform 120">
              <a:extLst>
                <a:ext uri="{FF2B5EF4-FFF2-40B4-BE49-F238E27FC236}">
                  <a16:creationId xmlns:a16="http://schemas.microsoft.com/office/drawing/2014/main" xmlns="" id="{CC7A2157-48CE-463B-9AA0-BE087F65022D}"/>
                </a:ext>
              </a:extLst>
            </p:cNvPr>
            <p:cNvSpPr>
              <a:spLocks/>
            </p:cNvSpPr>
            <p:nvPr/>
          </p:nvSpPr>
          <p:spPr bwMode="auto">
            <a:xfrm>
              <a:off x="8647113" y="3052763"/>
              <a:ext cx="104775" cy="100013"/>
            </a:xfrm>
            <a:custGeom>
              <a:avLst/>
              <a:gdLst>
                <a:gd name="T0" fmla="*/ 32 w 32"/>
                <a:gd name="T1" fmla="*/ 15 h 31"/>
                <a:gd name="T2" fmla="*/ 27 w 32"/>
                <a:gd name="T3" fmla="*/ 4 h 31"/>
                <a:gd name="T4" fmla="*/ 16 w 32"/>
                <a:gd name="T5" fmla="*/ 0 h 31"/>
                <a:gd name="T6" fmla="*/ 5 w 32"/>
                <a:gd name="T7" fmla="*/ 4 h 31"/>
                <a:gd name="T8" fmla="*/ 0 w 32"/>
                <a:gd name="T9" fmla="*/ 15 h 31"/>
                <a:gd name="T10" fmla="*/ 5 w 32"/>
                <a:gd name="T11" fmla="*/ 27 h 31"/>
                <a:gd name="T12" fmla="*/ 16 w 32"/>
                <a:gd name="T13" fmla="*/ 31 h 31"/>
                <a:gd name="T14" fmla="*/ 27 w 32"/>
                <a:gd name="T15" fmla="*/ 27 h 31"/>
                <a:gd name="T16" fmla="*/ 32 w 32"/>
                <a:gd name="T17" fmla="*/ 1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" h="31">
                  <a:moveTo>
                    <a:pt x="32" y="15"/>
                  </a:moveTo>
                  <a:cubicBezTo>
                    <a:pt x="32" y="11"/>
                    <a:pt x="30" y="7"/>
                    <a:pt x="27" y="4"/>
                  </a:cubicBezTo>
                  <a:cubicBezTo>
                    <a:pt x="24" y="1"/>
                    <a:pt x="21" y="0"/>
                    <a:pt x="16" y="0"/>
                  </a:cubicBezTo>
                  <a:cubicBezTo>
                    <a:pt x="12" y="0"/>
                    <a:pt x="8" y="1"/>
                    <a:pt x="5" y="4"/>
                  </a:cubicBezTo>
                  <a:cubicBezTo>
                    <a:pt x="2" y="7"/>
                    <a:pt x="0" y="11"/>
                    <a:pt x="0" y="15"/>
                  </a:cubicBezTo>
                  <a:cubicBezTo>
                    <a:pt x="0" y="20"/>
                    <a:pt x="2" y="24"/>
                    <a:pt x="5" y="27"/>
                  </a:cubicBezTo>
                  <a:cubicBezTo>
                    <a:pt x="8" y="30"/>
                    <a:pt x="12" y="31"/>
                    <a:pt x="16" y="31"/>
                  </a:cubicBezTo>
                  <a:cubicBezTo>
                    <a:pt x="21" y="31"/>
                    <a:pt x="24" y="30"/>
                    <a:pt x="27" y="27"/>
                  </a:cubicBezTo>
                  <a:cubicBezTo>
                    <a:pt x="30" y="24"/>
                    <a:pt x="32" y="20"/>
                    <a:pt x="32" y="1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9" name="Freeform 121">
              <a:extLst>
                <a:ext uri="{FF2B5EF4-FFF2-40B4-BE49-F238E27FC236}">
                  <a16:creationId xmlns:a16="http://schemas.microsoft.com/office/drawing/2014/main" xmlns="" id="{C7491DB7-8E09-4FA7-AB4E-D5EAEB89E6E0}"/>
                </a:ext>
              </a:extLst>
            </p:cNvPr>
            <p:cNvSpPr>
              <a:spLocks/>
            </p:cNvSpPr>
            <p:nvPr/>
          </p:nvSpPr>
          <p:spPr bwMode="auto">
            <a:xfrm>
              <a:off x="8361363" y="3084513"/>
              <a:ext cx="100013" cy="101600"/>
            </a:xfrm>
            <a:custGeom>
              <a:avLst/>
              <a:gdLst>
                <a:gd name="T0" fmla="*/ 31 w 31"/>
                <a:gd name="T1" fmla="*/ 16 h 31"/>
                <a:gd name="T2" fmla="*/ 27 w 31"/>
                <a:gd name="T3" fmla="*/ 4 h 31"/>
                <a:gd name="T4" fmla="*/ 16 w 31"/>
                <a:gd name="T5" fmla="*/ 0 h 31"/>
                <a:gd name="T6" fmla="*/ 4 w 31"/>
                <a:gd name="T7" fmla="*/ 4 h 31"/>
                <a:gd name="T8" fmla="*/ 0 w 31"/>
                <a:gd name="T9" fmla="*/ 16 h 31"/>
                <a:gd name="T10" fmla="*/ 4 w 31"/>
                <a:gd name="T11" fmla="*/ 27 h 31"/>
                <a:gd name="T12" fmla="*/ 16 w 31"/>
                <a:gd name="T13" fmla="*/ 31 h 31"/>
                <a:gd name="T14" fmla="*/ 27 w 31"/>
                <a:gd name="T15" fmla="*/ 27 h 31"/>
                <a:gd name="T16" fmla="*/ 31 w 31"/>
                <a:gd name="T17" fmla="*/ 16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31">
                  <a:moveTo>
                    <a:pt x="31" y="16"/>
                  </a:moveTo>
                  <a:cubicBezTo>
                    <a:pt x="31" y="11"/>
                    <a:pt x="30" y="7"/>
                    <a:pt x="27" y="4"/>
                  </a:cubicBezTo>
                  <a:cubicBezTo>
                    <a:pt x="24" y="1"/>
                    <a:pt x="20" y="0"/>
                    <a:pt x="16" y="0"/>
                  </a:cubicBezTo>
                  <a:cubicBezTo>
                    <a:pt x="11" y="0"/>
                    <a:pt x="7" y="1"/>
                    <a:pt x="4" y="4"/>
                  </a:cubicBezTo>
                  <a:cubicBezTo>
                    <a:pt x="1" y="7"/>
                    <a:pt x="0" y="11"/>
                    <a:pt x="0" y="16"/>
                  </a:cubicBezTo>
                  <a:cubicBezTo>
                    <a:pt x="0" y="20"/>
                    <a:pt x="1" y="24"/>
                    <a:pt x="4" y="27"/>
                  </a:cubicBezTo>
                  <a:cubicBezTo>
                    <a:pt x="7" y="30"/>
                    <a:pt x="11" y="31"/>
                    <a:pt x="16" y="31"/>
                  </a:cubicBezTo>
                  <a:cubicBezTo>
                    <a:pt x="20" y="31"/>
                    <a:pt x="24" y="30"/>
                    <a:pt x="27" y="27"/>
                  </a:cubicBezTo>
                  <a:cubicBezTo>
                    <a:pt x="30" y="24"/>
                    <a:pt x="31" y="20"/>
                    <a:pt x="31" y="1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0" name="Freeform 122">
              <a:extLst>
                <a:ext uri="{FF2B5EF4-FFF2-40B4-BE49-F238E27FC236}">
                  <a16:creationId xmlns:a16="http://schemas.microsoft.com/office/drawing/2014/main" xmlns="" id="{CA8D2CE5-8B7A-4D37-8F3E-8B0FA7E996C8}"/>
                </a:ext>
              </a:extLst>
            </p:cNvPr>
            <p:cNvSpPr>
              <a:spLocks/>
            </p:cNvSpPr>
            <p:nvPr/>
          </p:nvSpPr>
          <p:spPr bwMode="auto">
            <a:xfrm>
              <a:off x="8129588" y="2879725"/>
              <a:ext cx="103188" cy="100013"/>
            </a:xfrm>
            <a:custGeom>
              <a:avLst/>
              <a:gdLst>
                <a:gd name="T0" fmla="*/ 32 w 32"/>
                <a:gd name="T1" fmla="*/ 15 h 31"/>
                <a:gd name="T2" fmla="*/ 27 w 32"/>
                <a:gd name="T3" fmla="*/ 4 h 31"/>
                <a:gd name="T4" fmla="*/ 16 w 32"/>
                <a:gd name="T5" fmla="*/ 0 h 31"/>
                <a:gd name="T6" fmla="*/ 5 w 32"/>
                <a:gd name="T7" fmla="*/ 4 h 31"/>
                <a:gd name="T8" fmla="*/ 0 w 32"/>
                <a:gd name="T9" fmla="*/ 15 h 31"/>
                <a:gd name="T10" fmla="*/ 5 w 32"/>
                <a:gd name="T11" fmla="*/ 27 h 31"/>
                <a:gd name="T12" fmla="*/ 16 w 32"/>
                <a:gd name="T13" fmla="*/ 31 h 31"/>
                <a:gd name="T14" fmla="*/ 27 w 32"/>
                <a:gd name="T15" fmla="*/ 27 h 31"/>
                <a:gd name="T16" fmla="*/ 32 w 32"/>
                <a:gd name="T17" fmla="*/ 1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" h="31">
                  <a:moveTo>
                    <a:pt x="32" y="15"/>
                  </a:moveTo>
                  <a:cubicBezTo>
                    <a:pt x="32" y="11"/>
                    <a:pt x="30" y="7"/>
                    <a:pt x="27" y="4"/>
                  </a:cubicBezTo>
                  <a:cubicBezTo>
                    <a:pt x="24" y="1"/>
                    <a:pt x="21" y="0"/>
                    <a:pt x="16" y="0"/>
                  </a:cubicBezTo>
                  <a:cubicBezTo>
                    <a:pt x="12" y="0"/>
                    <a:pt x="8" y="1"/>
                    <a:pt x="5" y="4"/>
                  </a:cubicBezTo>
                  <a:cubicBezTo>
                    <a:pt x="2" y="7"/>
                    <a:pt x="0" y="11"/>
                    <a:pt x="0" y="15"/>
                  </a:cubicBezTo>
                  <a:cubicBezTo>
                    <a:pt x="0" y="20"/>
                    <a:pt x="2" y="24"/>
                    <a:pt x="5" y="27"/>
                  </a:cubicBezTo>
                  <a:cubicBezTo>
                    <a:pt x="8" y="30"/>
                    <a:pt x="12" y="31"/>
                    <a:pt x="16" y="31"/>
                  </a:cubicBezTo>
                  <a:cubicBezTo>
                    <a:pt x="21" y="31"/>
                    <a:pt x="24" y="30"/>
                    <a:pt x="27" y="27"/>
                  </a:cubicBezTo>
                  <a:cubicBezTo>
                    <a:pt x="30" y="24"/>
                    <a:pt x="32" y="20"/>
                    <a:pt x="32" y="1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1" name="Freeform 123">
              <a:extLst>
                <a:ext uri="{FF2B5EF4-FFF2-40B4-BE49-F238E27FC236}">
                  <a16:creationId xmlns:a16="http://schemas.microsoft.com/office/drawing/2014/main" xmlns="" id="{58C40137-78EC-412E-BEEE-63241102697B}"/>
                </a:ext>
              </a:extLst>
            </p:cNvPr>
            <p:cNvSpPr>
              <a:spLocks/>
            </p:cNvSpPr>
            <p:nvPr/>
          </p:nvSpPr>
          <p:spPr bwMode="auto">
            <a:xfrm>
              <a:off x="8040688" y="3065463"/>
              <a:ext cx="104775" cy="101600"/>
            </a:xfrm>
            <a:custGeom>
              <a:avLst/>
              <a:gdLst>
                <a:gd name="T0" fmla="*/ 32 w 32"/>
                <a:gd name="T1" fmla="*/ 15 h 31"/>
                <a:gd name="T2" fmla="*/ 27 w 32"/>
                <a:gd name="T3" fmla="*/ 4 h 31"/>
                <a:gd name="T4" fmla="*/ 16 w 32"/>
                <a:gd name="T5" fmla="*/ 0 h 31"/>
                <a:gd name="T6" fmla="*/ 5 w 32"/>
                <a:gd name="T7" fmla="*/ 4 h 31"/>
                <a:gd name="T8" fmla="*/ 0 w 32"/>
                <a:gd name="T9" fmla="*/ 15 h 31"/>
                <a:gd name="T10" fmla="*/ 5 w 32"/>
                <a:gd name="T11" fmla="*/ 27 h 31"/>
                <a:gd name="T12" fmla="*/ 16 w 32"/>
                <a:gd name="T13" fmla="*/ 31 h 31"/>
                <a:gd name="T14" fmla="*/ 27 w 32"/>
                <a:gd name="T15" fmla="*/ 27 h 31"/>
                <a:gd name="T16" fmla="*/ 32 w 32"/>
                <a:gd name="T17" fmla="*/ 1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" h="31">
                  <a:moveTo>
                    <a:pt x="32" y="15"/>
                  </a:moveTo>
                  <a:cubicBezTo>
                    <a:pt x="32" y="11"/>
                    <a:pt x="30" y="7"/>
                    <a:pt x="27" y="4"/>
                  </a:cubicBezTo>
                  <a:cubicBezTo>
                    <a:pt x="24" y="1"/>
                    <a:pt x="20" y="0"/>
                    <a:pt x="16" y="0"/>
                  </a:cubicBezTo>
                  <a:cubicBezTo>
                    <a:pt x="11" y="0"/>
                    <a:pt x="8" y="1"/>
                    <a:pt x="5" y="4"/>
                  </a:cubicBezTo>
                  <a:cubicBezTo>
                    <a:pt x="2" y="7"/>
                    <a:pt x="0" y="11"/>
                    <a:pt x="0" y="15"/>
                  </a:cubicBezTo>
                  <a:cubicBezTo>
                    <a:pt x="0" y="20"/>
                    <a:pt x="2" y="24"/>
                    <a:pt x="5" y="27"/>
                  </a:cubicBezTo>
                  <a:cubicBezTo>
                    <a:pt x="8" y="30"/>
                    <a:pt x="11" y="31"/>
                    <a:pt x="16" y="31"/>
                  </a:cubicBezTo>
                  <a:cubicBezTo>
                    <a:pt x="20" y="31"/>
                    <a:pt x="24" y="30"/>
                    <a:pt x="27" y="27"/>
                  </a:cubicBezTo>
                  <a:cubicBezTo>
                    <a:pt x="30" y="24"/>
                    <a:pt x="32" y="20"/>
                    <a:pt x="32" y="1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2" name="Freeform 124">
              <a:extLst>
                <a:ext uri="{FF2B5EF4-FFF2-40B4-BE49-F238E27FC236}">
                  <a16:creationId xmlns:a16="http://schemas.microsoft.com/office/drawing/2014/main" xmlns="" id="{6025F301-0B29-4004-A5F7-BBD1E0405427}"/>
                </a:ext>
              </a:extLst>
            </p:cNvPr>
            <p:cNvSpPr>
              <a:spLocks/>
            </p:cNvSpPr>
            <p:nvPr/>
          </p:nvSpPr>
          <p:spPr bwMode="auto">
            <a:xfrm>
              <a:off x="7764463" y="3114675"/>
              <a:ext cx="103188" cy="104775"/>
            </a:xfrm>
            <a:custGeom>
              <a:avLst/>
              <a:gdLst>
                <a:gd name="T0" fmla="*/ 32 w 32"/>
                <a:gd name="T1" fmla="*/ 16 h 32"/>
                <a:gd name="T2" fmla="*/ 27 w 32"/>
                <a:gd name="T3" fmla="*/ 5 h 32"/>
                <a:gd name="T4" fmla="*/ 16 w 32"/>
                <a:gd name="T5" fmla="*/ 0 h 32"/>
                <a:gd name="T6" fmla="*/ 5 w 32"/>
                <a:gd name="T7" fmla="*/ 5 h 32"/>
                <a:gd name="T8" fmla="*/ 0 w 32"/>
                <a:gd name="T9" fmla="*/ 16 h 32"/>
                <a:gd name="T10" fmla="*/ 5 w 32"/>
                <a:gd name="T11" fmla="*/ 27 h 32"/>
                <a:gd name="T12" fmla="*/ 16 w 32"/>
                <a:gd name="T13" fmla="*/ 32 h 32"/>
                <a:gd name="T14" fmla="*/ 27 w 32"/>
                <a:gd name="T15" fmla="*/ 27 h 32"/>
                <a:gd name="T16" fmla="*/ 32 w 32"/>
                <a:gd name="T17" fmla="*/ 1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" h="32">
                  <a:moveTo>
                    <a:pt x="32" y="16"/>
                  </a:moveTo>
                  <a:cubicBezTo>
                    <a:pt x="32" y="11"/>
                    <a:pt x="30" y="8"/>
                    <a:pt x="27" y="5"/>
                  </a:cubicBezTo>
                  <a:cubicBezTo>
                    <a:pt x="24" y="2"/>
                    <a:pt x="21" y="0"/>
                    <a:pt x="16" y="0"/>
                  </a:cubicBezTo>
                  <a:cubicBezTo>
                    <a:pt x="12" y="0"/>
                    <a:pt x="8" y="2"/>
                    <a:pt x="5" y="5"/>
                  </a:cubicBezTo>
                  <a:cubicBezTo>
                    <a:pt x="2" y="8"/>
                    <a:pt x="0" y="11"/>
                    <a:pt x="0" y="16"/>
                  </a:cubicBezTo>
                  <a:cubicBezTo>
                    <a:pt x="0" y="20"/>
                    <a:pt x="2" y="24"/>
                    <a:pt x="5" y="27"/>
                  </a:cubicBezTo>
                  <a:cubicBezTo>
                    <a:pt x="8" y="30"/>
                    <a:pt x="12" y="32"/>
                    <a:pt x="16" y="32"/>
                  </a:cubicBezTo>
                  <a:cubicBezTo>
                    <a:pt x="21" y="32"/>
                    <a:pt x="24" y="30"/>
                    <a:pt x="27" y="27"/>
                  </a:cubicBezTo>
                  <a:cubicBezTo>
                    <a:pt x="30" y="24"/>
                    <a:pt x="32" y="20"/>
                    <a:pt x="32" y="1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3" name="Freeform 125">
              <a:extLst>
                <a:ext uri="{FF2B5EF4-FFF2-40B4-BE49-F238E27FC236}">
                  <a16:creationId xmlns:a16="http://schemas.microsoft.com/office/drawing/2014/main" xmlns="" id="{3043B0A3-63C6-44B8-85E4-FD30674004D8}"/>
                </a:ext>
              </a:extLst>
            </p:cNvPr>
            <p:cNvSpPr>
              <a:spLocks/>
            </p:cNvSpPr>
            <p:nvPr/>
          </p:nvSpPr>
          <p:spPr bwMode="auto">
            <a:xfrm>
              <a:off x="7467600" y="2914650"/>
              <a:ext cx="101600" cy="101600"/>
            </a:xfrm>
            <a:custGeom>
              <a:avLst/>
              <a:gdLst>
                <a:gd name="T0" fmla="*/ 31 w 31"/>
                <a:gd name="T1" fmla="*/ 16 h 31"/>
                <a:gd name="T2" fmla="*/ 27 w 31"/>
                <a:gd name="T3" fmla="*/ 4 h 31"/>
                <a:gd name="T4" fmla="*/ 16 w 31"/>
                <a:gd name="T5" fmla="*/ 0 h 31"/>
                <a:gd name="T6" fmla="*/ 4 w 31"/>
                <a:gd name="T7" fmla="*/ 4 h 31"/>
                <a:gd name="T8" fmla="*/ 0 w 31"/>
                <a:gd name="T9" fmla="*/ 16 h 31"/>
                <a:gd name="T10" fmla="*/ 4 w 31"/>
                <a:gd name="T11" fmla="*/ 27 h 31"/>
                <a:gd name="T12" fmla="*/ 16 w 31"/>
                <a:gd name="T13" fmla="*/ 31 h 31"/>
                <a:gd name="T14" fmla="*/ 27 w 31"/>
                <a:gd name="T15" fmla="*/ 27 h 31"/>
                <a:gd name="T16" fmla="*/ 31 w 31"/>
                <a:gd name="T17" fmla="*/ 16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31">
                  <a:moveTo>
                    <a:pt x="31" y="16"/>
                  </a:moveTo>
                  <a:cubicBezTo>
                    <a:pt x="31" y="11"/>
                    <a:pt x="30" y="7"/>
                    <a:pt x="27" y="4"/>
                  </a:cubicBezTo>
                  <a:cubicBezTo>
                    <a:pt x="24" y="1"/>
                    <a:pt x="20" y="0"/>
                    <a:pt x="16" y="0"/>
                  </a:cubicBezTo>
                  <a:cubicBezTo>
                    <a:pt x="11" y="0"/>
                    <a:pt x="7" y="1"/>
                    <a:pt x="4" y="4"/>
                  </a:cubicBezTo>
                  <a:cubicBezTo>
                    <a:pt x="1" y="7"/>
                    <a:pt x="0" y="11"/>
                    <a:pt x="0" y="16"/>
                  </a:cubicBezTo>
                  <a:cubicBezTo>
                    <a:pt x="0" y="20"/>
                    <a:pt x="1" y="24"/>
                    <a:pt x="4" y="27"/>
                  </a:cubicBezTo>
                  <a:cubicBezTo>
                    <a:pt x="7" y="30"/>
                    <a:pt x="11" y="31"/>
                    <a:pt x="16" y="31"/>
                  </a:cubicBezTo>
                  <a:cubicBezTo>
                    <a:pt x="20" y="31"/>
                    <a:pt x="24" y="30"/>
                    <a:pt x="27" y="27"/>
                  </a:cubicBezTo>
                  <a:cubicBezTo>
                    <a:pt x="30" y="24"/>
                    <a:pt x="31" y="20"/>
                    <a:pt x="31" y="1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4" name="Freeform 126">
              <a:extLst>
                <a:ext uri="{FF2B5EF4-FFF2-40B4-BE49-F238E27FC236}">
                  <a16:creationId xmlns:a16="http://schemas.microsoft.com/office/drawing/2014/main" xmlns="" id="{516C141F-D337-4D5D-9B23-B7E561E13138}"/>
                </a:ext>
              </a:extLst>
            </p:cNvPr>
            <p:cNvSpPr>
              <a:spLocks/>
            </p:cNvSpPr>
            <p:nvPr/>
          </p:nvSpPr>
          <p:spPr bwMode="auto">
            <a:xfrm>
              <a:off x="7470775" y="3124200"/>
              <a:ext cx="101600" cy="104775"/>
            </a:xfrm>
            <a:custGeom>
              <a:avLst/>
              <a:gdLst>
                <a:gd name="T0" fmla="*/ 31 w 31"/>
                <a:gd name="T1" fmla="*/ 16 h 32"/>
                <a:gd name="T2" fmla="*/ 27 w 31"/>
                <a:gd name="T3" fmla="*/ 5 h 32"/>
                <a:gd name="T4" fmla="*/ 15 w 31"/>
                <a:gd name="T5" fmla="*/ 0 h 32"/>
                <a:gd name="T6" fmla="*/ 4 w 31"/>
                <a:gd name="T7" fmla="*/ 5 h 32"/>
                <a:gd name="T8" fmla="*/ 0 w 31"/>
                <a:gd name="T9" fmla="*/ 16 h 32"/>
                <a:gd name="T10" fmla="*/ 4 w 31"/>
                <a:gd name="T11" fmla="*/ 27 h 32"/>
                <a:gd name="T12" fmla="*/ 15 w 31"/>
                <a:gd name="T13" fmla="*/ 32 h 32"/>
                <a:gd name="T14" fmla="*/ 27 w 31"/>
                <a:gd name="T15" fmla="*/ 27 h 32"/>
                <a:gd name="T16" fmla="*/ 31 w 31"/>
                <a:gd name="T17" fmla="*/ 1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32">
                  <a:moveTo>
                    <a:pt x="31" y="16"/>
                  </a:moveTo>
                  <a:cubicBezTo>
                    <a:pt x="31" y="11"/>
                    <a:pt x="30" y="8"/>
                    <a:pt x="27" y="5"/>
                  </a:cubicBezTo>
                  <a:cubicBezTo>
                    <a:pt x="24" y="2"/>
                    <a:pt x="20" y="0"/>
                    <a:pt x="15" y="0"/>
                  </a:cubicBezTo>
                  <a:cubicBezTo>
                    <a:pt x="11" y="0"/>
                    <a:pt x="7" y="2"/>
                    <a:pt x="4" y="5"/>
                  </a:cubicBezTo>
                  <a:cubicBezTo>
                    <a:pt x="1" y="8"/>
                    <a:pt x="0" y="11"/>
                    <a:pt x="0" y="16"/>
                  </a:cubicBezTo>
                  <a:cubicBezTo>
                    <a:pt x="0" y="20"/>
                    <a:pt x="1" y="24"/>
                    <a:pt x="4" y="27"/>
                  </a:cubicBezTo>
                  <a:cubicBezTo>
                    <a:pt x="7" y="30"/>
                    <a:pt x="11" y="32"/>
                    <a:pt x="15" y="32"/>
                  </a:cubicBezTo>
                  <a:cubicBezTo>
                    <a:pt x="20" y="32"/>
                    <a:pt x="24" y="30"/>
                    <a:pt x="27" y="27"/>
                  </a:cubicBezTo>
                  <a:cubicBezTo>
                    <a:pt x="30" y="24"/>
                    <a:pt x="31" y="20"/>
                    <a:pt x="31" y="1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5" name="Freeform 127">
              <a:extLst>
                <a:ext uri="{FF2B5EF4-FFF2-40B4-BE49-F238E27FC236}">
                  <a16:creationId xmlns:a16="http://schemas.microsoft.com/office/drawing/2014/main" xmlns="" id="{7F6AEAA8-D8C7-43E3-8732-2E856F00588E}"/>
                </a:ext>
              </a:extLst>
            </p:cNvPr>
            <p:cNvSpPr>
              <a:spLocks/>
            </p:cNvSpPr>
            <p:nvPr/>
          </p:nvSpPr>
          <p:spPr bwMode="auto">
            <a:xfrm>
              <a:off x="7170738" y="3195638"/>
              <a:ext cx="104775" cy="104775"/>
            </a:xfrm>
            <a:custGeom>
              <a:avLst/>
              <a:gdLst>
                <a:gd name="T0" fmla="*/ 32 w 32"/>
                <a:gd name="T1" fmla="*/ 16 h 32"/>
                <a:gd name="T2" fmla="*/ 27 w 32"/>
                <a:gd name="T3" fmla="*/ 5 h 32"/>
                <a:gd name="T4" fmla="*/ 16 w 32"/>
                <a:gd name="T5" fmla="*/ 0 h 32"/>
                <a:gd name="T6" fmla="*/ 5 w 32"/>
                <a:gd name="T7" fmla="*/ 5 h 32"/>
                <a:gd name="T8" fmla="*/ 0 w 32"/>
                <a:gd name="T9" fmla="*/ 16 h 32"/>
                <a:gd name="T10" fmla="*/ 5 w 32"/>
                <a:gd name="T11" fmla="*/ 27 h 32"/>
                <a:gd name="T12" fmla="*/ 16 w 32"/>
                <a:gd name="T13" fmla="*/ 32 h 32"/>
                <a:gd name="T14" fmla="*/ 27 w 32"/>
                <a:gd name="T15" fmla="*/ 27 h 32"/>
                <a:gd name="T16" fmla="*/ 32 w 32"/>
                <a:gd name="T17" fmla="*/ 1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" h="32">
                  <a:moveTo>
                    <a:pt x="32" y="16"/>
                  </a:moveTo>
                  <a:cubicBezTo>
                    <a:pt x="32" y="12"/>
                    <a:pt x="30" y="8"/>
                    <a:pt x="27" y="5"/>
                  </a:cubicBezTo>
                  <a:cubicBezTo>
                    <a:pt x="24" y="2"/>
                    <a:pt x="20" y="0"/>
                    <a:pt x="16" y="0"/>
                  </a:cubicBezTo>
                  <a:cubicBezTo>
                    <a:pt x="12" y="0"/>
                    <a:pt x="8" y="2"/>
                    <a:pt x="5" y="5"/>
                  </a:cubicBezTo>
                  <a:cubicBezTo>
                    <a:pt x="2" y="8"/>
                    <a:pt x="0" y="12"/>
                    <a:pt x="0" y="16"/>
                  </a:cubicBezTo>
                  <a:cubicBezTo>
                    <a:pt x="0" y="21"/>
                    <a:pt x="2" y="24"/>
                    <a:pt x="5" y="27"/>
                  </a:cubicBezTo>
                  <a:cubicBezTo>
                    <a:pt x="8" y="30"/>
                    <a:pt x="12" y="32"/>
                    <a:pt x="16" y="32"/>
                  </a:cubicBezTo>
                  <a:cubicBezTo>
                    <a:pt x="20" y="32"/>
                    <a:pt x="24" y="30"/>
                    <a:pt x="27" y="27"/>
                  </a:cubicBezTo>
                  <a:cubicBezTo>
                    <a:pt x="30" y="24"/>
                    <a:pt x="32" y="21"/>
                    <a:pt x="32" y="1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6" name="Freeform 128">
              <a:extLst>
                <a:ext uri="{FF2B5EF4-FFF2-40B4-BE49-F238E27FC236}">
                  <a16:creationId xmlns:a16="http://schemas.microsoft.com/office/drawing/2014/main" xmlns="" id="{DC9F3AC1-C0EE-476B-B4F9-7CE540C22759}"/>
                </a:ext>
              </a:extLst>
            </p:cNvPr>
            <p:cNvSpPr>
              <a:spLocks/>
            </p:cNvSpPr>
            <p:nvPr/>
          </p:nvSpPr>
          <p:spPr bwMode="auto">
            <a:xfrm>
              <a:off x="6959600" y="2967038"/>
              <a:ext cx="103188" cy="104775"/>
            </a:xfrm>
            <a:custGeom>
              <a:avLst/>
              <a:gdLst>
                <a:gd name="T0" fmla="*/ 32 w 32"/>
                <a:gd name="T1" fmla="*/ 16 h 32"/>
                <a:gd name="T2" fmla="*/ 27 w 32"/>
                <a:gd name="T3" fmla="*/ 5 h 32"/>
                <a:gd name="T4" fmla="*/ 16 w 32"/>
                <a:gd name="T5" fmla="*/ 0 h 32"/>
                <a:gd name="T6" fmla="*/ 5 w 32"/>
                <a:gd name="T7" fmla="*/ 5 h 32"/>
                <a:gd name="T8" fmla="*/ 0 w 32"/>
                <a:gd name="T9" fmla="*/ 16 h 32"/>
                <a:gd name="T10" fmla="*/ 5 w 32"/>
                <a:gd name="T11" fmla="*/ 27 h 32"/>
                <a:gd name="T12" fmla="*/ 16 w 32"/>
                <a:gd name="T13" fmla="*/ 32 h 32"/>
                <a:gd name="T14" fmla="*/ 27 w 32"/>
                <a:gd name="T15" fmla="*/ 27 h 32"/>
                <a:gd name="T16" fmla="*/ 32 w 32"/>
                <a:gd name="T17" fmla="*/ 1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" h="32">
                  <a:moveTo>
                    <a:pt x="32" y="16"/>
                  </a:moveTo>
                  <a:cubicBezTo>
                    <a:pt x="32" y="11"/>
                    <a:pt x="30" y="8"/>
                    <a:pt x="27" y="5"/>
                  </a:cubicBezTo>
                  <a:cubicBezTo>
                    <a:pt x="24" y="2"/>
                    <a:pt x="20" y="0"/>
                    <a:pt x="16" y="0"/>
                  </a:cubicBezTo>
                  <a:cubicBezTo>
                    <a:pt x="11" y="0"/>
                    <a:pt x="8" y="2"/>
                    <a:pt x="5" y="5"/>
                  </a:cubicBezTo>
                  <a:cubicBezTo>
                    <a:pt x="2" y="8"/>
                    <a:pt x="0" y="11"/>
                    <a:pt x="0" y="16"/>
                  </a:cubicBezTo>
                  <a:cubicBezTo>
                    <a:pt x="0" y="20"/>
                    <a:pt x="2" y="24"/>
                    <a:pt x="5" y="27"/>
                  </a:cubicBezTo>
                  <a:cubicBezTo>
                    <a:pt x="8" y="30"/>
                    <a:pt x="11" y="32"/>
                    <a:pt x="16" y="32"/>
                  </a:cubicBezTo>
                  <a:cubicBezTo>
                    <a:pt x="20" y="32"/>
                    <a:pt x="24" y="30"/>
                    <a:pt x="27" y="27"/>
                  </a:cubicBezTo>
                  <a:cubicBezTo>
                    <a:pt x="30" y="24"/>
                    <a:pt x="32" y="20"/>
                    <a:pt x="32" y="1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7" name="Freeform 129">
              <a:extLst>
                <a:ext uri="{FF2B5EF4-FFF2-40B4-BE49-F238E27FC236}">
                  <a16:creationId xmlns:a16="http://schemas.microsoft.com/office/drawing/2014/main" xmlns="" id="{47B9EE5B-67CC-4D3F-9D73-2CC30544455E}"/>
                </a:ext>
              </a:extLst>
            </p:cNvPr>
            <p:cNvSpPr>
              <a:spLocks/>
            </p:cNvSpPr>
            <p:nvPr/>
          </p:nvSpPr>
          <p:spPr bwMode="auto">
            <a:xfrm>
              <a:off x="6870700" y="3244850"/>
              <a:ext cx="101600" cy="101600"/>
            </a:xfrm>
            <a:custGeom>
              <a:avLst/>
              <a:gdLst>
                <a:gd name="T0" fmla="*/ 31 w 31"/>
                <a:gd name="T1" fmla="*/ 15 h 31"/>
                <a:gd name="T2" fmla="*/ 27 w 31"/>
                <a:gd name="T3" fmla="*/ 4 h 31"/>
                <a:gd name="T4" fmla="*/ 15 w 31"/>
                <a:gd name="T5" fmla="*/ 0 h 31"/>
                <a:gd name="T6" fmla="*/ 4 w 31"/>
                <a:gd name="T7" fmla="*/ 4 h 31"/>
                <a:gd name="T8" fmla="*/ 0 w 31"/>
                <a:gd name="T9" fmla="*/ 15 h 31"/>
                <a:gd name="T10" fmla="*/ 4 w 31"/>
                <a:gd name="T11" fmla="*/ 27 h 31"/>
                <a:gd name="T12" fmla="*/ 15 w 31"/>
                <a:gd name="T13" fmla="*/ 31 h 31"/>
                <a:gd name="T14" fmla="*/ 27 w 31"/>
                <a:gd name="T15" fmla="*/ 27 h 31"/>
                <a:gd name="T16" fmla="*/ 31 w 31"/>
                <a:gd name="T17" fmla="*/ 1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31">
                  <a:moveTo>
                    <a:pt x="31" y="15"/>
                  </a:moveTo>
                  <a:cubicBezTo>
                    <a:pt x="31" y="11"/>
                    <a:pt x="30" y="7"/>
                    <a:pt x="27" y="4"/>
                  </a:cubicBezTo>
                  <a:cubicBezTo>
                    <a:pt x="24" y="1"/>
                    <a:pt x="20" y="0"/>
                    <a:pt x="15" y="0"/>
                  </a:cubicBezTo>
                  <a:cubicBezTo>
                    <a:pt x="11" y="0"/>
                    <a:pt x="7" y="1"/>
                    <a:pt x="4" y="4"/>
                  </a:cubicBezTo>
                  <a:cubicBezTo>
                    <a:pt x="1" y="7"/>
                    <a:pt x="0" y="11"/>
                    <a:pt x="0" y="15"/>
                  </a:cubicBezTo>
                  <a:cubicBezTo>
                    <a:pt x="0" y="20"/>
                    <a:pt x="1" y="24"/>
                    <a:pt x="4" y="27"/>
                  </a:cubicBezTo>
                  <a:cubicBezTo>
                    <a:pt x="7" y="30"/>
                    <a:pt x="11" y="31"/>
                    <a:pt x="15" y="31"/>
                  </a:cubicBezTo>
                  <a:cubicBezTo>
                    <a:pt x="20" y="31"/>
                    <a:pt x="24" y="30"/>
                    <a:pt x="27" y="27"/>
                  </a:cubicBezTo>
                  <a:cubicBezTo>
                    <a:pt x="30" y="24"/>
                    <a:pt x="31" y="20"/>
                    <a:pt x="31" y="1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8" name="Freeform 130">
              <a:extLst>
                <a:ext uri="{FF2B5EF4-FFF2-40B4-BE49-F238E27FC236}">
                  <a16:creationId xmlns:a16="http://schemas.microsoft.com/office/drawing/2014/main" xmlns="" id="{BF947B43-729A-4DF3-891F-AEE45C337928}"/>
                </a:ext>
              </a:extLst>
            </p:cNvPr>
            <p:cNvSpPr>
              <a:spLocks/>
            </p:cNvSpPr>
            <p:nvPr/>
          </p:nvSpPr>
          <p:spPr bwMode="auto">
            <a:xfrm>
              <a:off x="6577013" y="3244850"/>
              <a:ext cx="101600" cy="101600"/>
            </a:xfrm>
            <a:custGeom>
              <a:avLst/>
              <a:gdLst>
                <a:gd name="T0" fmla="*/ 31 w 31"/>
                <a:gd name="T1" fmla="*/ 15 h 31"/>
                <a:gd name="T2" fmla="*/ 27 w 31"/>
                <a:gd name="T3" fmla="*/ 4 h 31"/>
                <a:gd name="T4" fmla="*/ 16 w 31"/>
                <a:gd name="T5" fmla="*/ 0 h 31"/>
                <a:gd name="T6" fmla="*/ 4 w 31"/>
                <a:gd name="T7" fmla="*/ 4 h 31"/>
                <a:gd name="T8" fmla="*/ 0 w 31"/>
                <a:gd name="T9" fmla="*/ 15 h 31"/>
                <a:gd name="T10" fmla="*/ 4 w 31"/>
                <a:gd name="T11" fmla="*/ 27 h 31"/>
                <a:gd name="T12" fmla="*/ 16 w 31"/>
                <a:gd name="T13" fmla="*/ 31 h 31"/>
                <a:gd name="T14" fmla="*/ 27 w 31"/>
                <a:gd name="T15" fmla="*/ 27 h 31"/>
                <a:gd name="T16" fmla="*/ 31 w 31"/>
                <a:gd name="T17" fmla="*/ 1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31">
                  <a:moveTo>
                    <a:pt x="31" y="15"/>
                  </a:moveTo>
                  <a:cubicBezTo>
                    <a:pt x="31" y="11"/>
                    <a:pt x="30" y="7"/>
                    <a:pt x="27" y="4"/>
                  </a:cubicBezTo>
                  <a:cubicBezTo>
                    <a:pt x="24" y="1"/>
                    <a:pt x="20" y="0"/>
                    <a:pt x="16" y="0"/>
                  </a:cubicBezTo>
                  <a:cubicBezTo>
                    <a:pt x="11" y="0"/>
                    <a:pt x="7" y="1"/>
                    <a:pt x="4" y="4"/>
                  </a:cubicBezTo>
                  <a:cubicBezTo>
                    <a:pt x="1" y="7"/>
                    <a:pt x="0" y="11"/>
                    <a:pt x="0" y="15"/>
                  </a:cubicBezTo>
                  <a:cubicBezTo>
                    <a:pt x="0" y="20"/>
                    <a:pt x="1" y="24"/>
                    <a:pt x="4" y="27"/>
                  </a:cubicBezTo>
                  <a:cubicBezTo>
                    <a:pt x="7" y="30"/>
                    <a:pt x="11" y="31"/>
                    <a:pt x="16" y="31"/>
                  </a:cubicBezTo>
                  <a:cubicBezTo>
                    <a:pt x="20" y="31"/>
                    <a:pt x="24" y="30"/>
                    <a:pt x="27" y="27"/>
                  </a:cubicBezTo>
                  <a:cubicBezTo>
                    <a:pt x="30" y="24"/>
                    <a:pt x="31" y="20"/>
                    <a:pt x="31" y="1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9" name="Freeform 131">
              <a:extLst>
                <a:ext uri="{FF2B5EF4-FFF2-40B4-BE49-F238E27FC236}">
                  <a16:creationId xmlns:a16="http://schemas.microsoft.com/office/drawing/2014/main" xmlns="" id="{ED76A0CD-70D2-4191-BABF-74D99E08F163}"/>
                </a:ext>
              </a:extLst>
            </p:cNvPr>
            <p:cNvSpPr>
              <a:spLocks/>
            </p:cNvSpPr>
            <p:nvPr/>
          </p:nvSpPr>
          <p:spPr bwMode="auto">
            <a:xfrm>
              <a:off x="6286500" y="3322638"/>
              <a:ext cx="104775" cy="104775"/>
            </a:xfrm>
            <a:custGeom>
              <a:avLst/>
              <a:gdLst>
                <a:gd name="T0" fmla="*/ 32 w 32"/>
                <a:gd name="T1" fmla="*/ 16 h 32"/>
                <a:gd name="T2" fmla="*/ 27 w 32"/>
                <a:gd name="T3" fmla="*/ 5 h 32"/>
                <a:gd name="T4" fmla="*/ 16 w 32"/>
                <a:gd name="T5" fmla="*/ 0 h 32"/>
                <a:gd name="T6" fmla="*/ 5 w 32"/>
                <a:gd name="T7" fmla="*/ 5 h 32"/>
                <a:gd name="T8" fmla="*/ 0 w 32"/>
                <a:gd name="T9" fmla="*/ 16 h 32"/>
                <a:gd name="T10" fmla="*/ 5 w 32"/>
                <a:gd name="T11" fmla="*/ 27 h 32"/>
                <a:gd name="T12" fmla="*/ 16 w 32"/>
                <a:gd name="T13" fmla="*/ 32 h 32"/>
                <a:gd name="T14" fmla="*/ 27 w 32"/>
                <a:gd name="T15" fmla="*/ 27 h 32"/>
                <a:gd name="T16" fmla="*/ 32 w 32"/>
                <a:gd name="T17" fmla="*/ 1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" h="32">
                  <a:moveTo>
                    <a:pt x="32" y="16"/>
                  </a:moveTo>
                  <a:cubicBezTo>
                    <a:pt x="32" y="11"/>
                    <a:pt x="30" y="8"/>
                    <a:pt x="27" y="5"/>
                  </a:cubicBezTo>
                  <a:cubicBezTo>
                    <a:pt x="24" y="2"/>
                    <a:pt x="20" y="0"/>
                    <a:pt x="16" y="0"/>
                  </a:cubicBezTo>
                  <a:cubicBezTo>
                    <a:pt x="12" y="0"/>
                    <a:pt x="8" y="2"/>
                    <a:pt x="5" y="5"/>
                  </a:cubicBezTo>
                  <a:cubicBezTo>
                    <a:pt x="2" y="8"/>
                    <a:pt x="0" y="11"/>
                    <a:pt x="0" y="16"/>
                  </a:cubicBezTo>
                  <a:cubicBezTo>
                    <a:pt x="0" y="20"/>
                    <a:pt x="2" y="24"/>
                    <a:pt x="5" y="27"/>
                  </a:cubicBezTo>
                  <a:cubicBezTo>
                    <a:pt x="8" y="30"/>
                    <a:pt x="12" y="32"/>
                    <a:pt x="16" y="32"/>
                  </a:cubicBezTo>
                  <a:cubicBezTo>
                    <a:pt x="20" y="32"/>
                    <a:pt x="24" y="30"/>
                    <a:pt x="27" y="27"/>
                  </a:cubicBezTo>
                  <a:cubicBezTo>
                    <a:pt x="30" y="24"/>
                    <a:pt x="32" y="20"/>
                    <a:pt x="32" y="1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0" name="Freeform 132">
              <a:extLst>
                <a:ext uri="{FF2B5EF4-FFF2-40B4-BE49-F238E27FC236}">
                  <a16:creationId xmlns:a16="http://schemas.microsoft.com/office/drawing/2014/main" xmlns="" id="{4712E904-575C-4A80-AD7F-00766DAF0841}"/>
                </a:ext>
              </a:extLst>
            </p:cNvPr>
            <p:cNvSpPr>
              <a:spLocks/>
            </p:cNvSpPr>
            <p:nvPr/>
          </p:nvSpPr>
          <p:spPr bwMode="auto">
            <a:xfrm>
              <a:off x="5994400" y="3359150"/>
              <a:ext cx="100013" cy="104775"/>
            </a:xfrm>
            <a:custGeom>
              <a:avLst/>
              <a:gdLst>
                <a:gd name="T0" fmla="*/ 31 w 31"/>
                <a:gd name="T1" fmla="*/ 16 h 32"/>
                <a:gd name="T2" fmla="*/ 27 w 31"/>
                <a:gd name="T3" fmla="*/ 5 h 32"/>
                <a:gd name="T4" fmla="*/ 15 w 31"/>
                <a:gd name="T5" fmla="*/ 0 h 32"/>
                <a:gd name="T6" fmla="*/ 4 w 31"/>
                <a:gd name="T7" fmla="*/ 5 h 32"/>
                <a:gd name="T8" fmla="*/ 0 w 31"/>
                <a:gd name="T9" fmla="*/ 16 h 32"/>
                <a:gd name="T10" fmla="*/ 4 w 31"/>
                <a:gd name="T11" fmla="*/ 27 h 32"/>
                <a:gd name="T12" fmla="*/ 15 w 31"/>
                <a:gd name="T13" fmla="*/ 32 h 32"/>
                <a:gd name="T14" fmla="*/ 27 w 31"/>
                <a:gd name="T15" fmla="*/ 27 h 32"/>
                <a:gd name="T16" fmla="*/ 31 w 31"/>
                <a:gd name="T17" fmla="*/ 1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32">
                  <a:moveTo>
                    <a:pt x="31" y="16"/>
                  </a:moveTo>
                  <a:cubicBezTo>
                    <a:pt x="31" y="12"/>
                    <a:pt x="30" y="8"/>
                    <a:pt x="27" y="5"/>
                  </a:cubicBezTo>
                  <a:cubicBezTo>
                    <a:pt x="24" y="2"/>
                    <a:pt x="20" y="0"/>
                    <a:pt x="15" y="0"/>
                  </a:cubicBezTo>
                  <a:cubicBezTo>
                    <a:pt x="11" y="0"/>
                    <a:pt x="7" y="2"/>
                    <a:pt x="4" y="5"/>
                  </a:cubicBezTo>
                  <a:cubicBezTo>
                    <a:pt x="1" y="8"/>
                    <a:pt x="0" y="12"/>
                    <a:pt x="0" y="16"/>
                  </a:cubicBezTo>
                  <a:cubicBezTo>
                    <a:pt x="0" y="20"/>
                    <a:pt x="1" y="24"/>
                    <a:pt x="4" y="27"/>
                  </a:cubicBezTo>
                  <a:cubicBezTo>
                    <a:pt x="7" y="30"/>
                    <a:pt x="11" y="32"/>
                    <a:pt x="15" y="32"/>
                  </a:cubicBezTo>
                  <a:cubicBezTo>
                    <a:pt x="20" y="32"/>
                    <a:pt x="24" y="30"/>
                    <a:pt x="27" y="27"/>
                  </a:cubicBezTo>
                  <a:cubicBezTo>
                    <a:pt x="30" y="24"/>
                    <a:pt x="31" y="20"/>
                    <a:pt x="31" y="1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1" name="Freeform 133">
              <a:extLst>
                <a:ext uri="{FF2B5EF4-FFF2-40B4-BE49-F238E27FC236}">
                  <a16:creationId xmlns:a16="http://schemas.microsoft.com/office/drawing/2014/main" xmlns="" id="{10DAFFA7-0BA1-47AB-808D-E85632E722C4}"/>
                </a:ext>
              </a:extLst>
            </p:cNvPr>
            <p:cNvSpPr>
              <a:spLocks/>
            </p:cNvSpPr>
            <p:nvPr/>
          </p:nvSpPr>
          <p:spPr bwMode="auto">
            <a:xfrm>
              <a:off x="5703888" y="3492500"/>
              <a:ext cx="104775" cy="104775"/>
            </a:xfrm>
            <a:custGeom>
              <a:avLst/>
              <a:gdLst>
                <a:gd name="T0" fmla="*/ 32 w 32"/>
                <a:gd name="T1" fmla="*/ 16 h 32"/>
                <a:gd name="T2" fmla="*/ 27 w 32"/>
                <a:gd name="T3" fmla="*/ 5 h 32"/>
                <a:gd name="T4" fmla="*/ 16 w 32"/>
                <a:gd name="T5" fmla="*/ 0 h 32"/>
                <a:gd name="T6" fmla="*/ 5 w 32"/>
                <a:gd name="T7" fmla="*/ 5 h 32"/>
                <a:gd name="T8" fmla="*/ 0 w 32"/>
                <a:gd name="T9" fmla="*/ 16 h 32"/>
                <a:gd name="T10" fmla="*/ 5 w 32"/>
                <a:gd name="T11" fmla="*/ 27 h 32"/>
                <a:gd name="T12" fmla="*/ 16 w 32"/>
                <a:gd name="T13" fmla="*/ 32 h 32"/>
                <a:gd name="T14" fmla="*/ 27 w 32"/>
                <a:gd name="T15" fmla="*/ 27 h 32"/>
                <a:gd name="T16" fmla="*/ 32 w 32"/>
                <a:gd name="T17" fmla="*/ 1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" h="32">
                  <a:moveTo>
                    <a:pt x="32" y="16"/>
                  </a:moveTo>
                  <a:cubicBezTo>
                    <a:pt x="32" y="11"/>
                    <a:pt x="30" y="8"/>
                    <a:pt x="27" y="5"/>
                  </a:cubicBezTo>
                  <a:cubicBezTo>
                    <a:pt x="24" y="2"/>
                    <a:pt x="20" y="0"/>
                    <a:pt x="16" y="0"/>
                  </a:cubicBezTo>
                  <a:cubicBezTo>
                    <a:pt x="11" y="0"/>
                    <a:pt x="8" y="2"/>
                    <a:pt x="5" y="5"/>
                  </a:cubicBezTo>
                  <a:cubicBezTo>
                    <a:pt x="2" y="8"/>
                    <a:pt x="0" y="11"/>
                    <a:pt x="0" y="16"/>
                  </a:cubicBezTo>
                  <a:cubicBezTo>
                    <a:pt x="0" y="20"/>
                    <a:pt x="2" y="24"/>
                    <a:pt x="5" y="27"/>
                  </a:cubicBezTo>
                  <a:cubicBezTo>
                    <a:pt x="8" y="30"/>
                    <a:pt x="11" y="32"/>
                    <a:pt x="16" y="32"/>
                  </a:cubicBezTo>
                  <a:cubicBezTo>
                    <a:pt x="20" y="32"/>
                    <a:pt x="24" y="30"/>
                    <a:pt x="27" y="27"/>
                  </a:cubicBezTo>
                  <a:cubicBezTo>
                    <a:pt x="30" y="24"/>
                    <a:pt x="32" y="20"/>
                    <a:pt x="32" y="1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2" name="Freeform 134">
              <a:extLst>
                <a:ext uri="{FF2B5EF4-FFF2-40B4-BE49-F238E27FC236}">
                  <a16:creationId xmlns:a16="http://schemas.microsoft.com/office/drawing/2014/main" xmlns="" id="{439353EA-179D-496C-B5E0-0F2F53479E14}"/>
                </a:ext>
              </a:extLst>
            </p:cNvPr>
            <p:cNvSpPr>
              <a:spLocks/>
            </p:cNvSpPr>
            <p:nvPr/>
          </p:nvSpPr>
          <p:spPr bwMode="auto">
            <a:xfrm>
              <a:off x="5407025" y="3735388"/>
              <a:ext cx="104775" cy="103188"/>
            </a:xfrm>
            <a:custGeom>
              <a:avLst/>
              <a:gdLst>
                <a:gd name="T0" fmla="*/ 32 w 32"/>
                <a:gd name="T1" fmla="*/ 16 h 32"/>
                <a:gd name="T2" fmla="*/ 27 w 32"/>
                <a:gd name="T3" fmla="*/ 5 h 32"/>
                <a:gd name="T4" fmla="*/ 16 w 32"/>
                <a:gd name="T5" fmla="*/ 0 h 32"/>
                <a:gd name="T6" fmla="*/ 5 w 32"/>
                <a:gd name="T7" fmla="*/ 5 h 32"/>
                <a:gd name="T8" fmla="*/ 0 w 32"/>
                <a:gd name="T9" fmla="*/ 16 h 32"/>
                <a:gd name="T10" fmla="*/ 5 w 32"/>
                <a:gd name="T11" fmla="*/ 27 h 32"/>
                <a:gd name="T12" fmla="*/ 16 w 32"/>
                <a:gd name="T13" fmla="*/ 32 h 32"/>
                <a:gd name="T14" fmla="*/ 27 w 32"/>
                <a:gd name="T15" fmla="*/ 27 h 32"/>
                <a:gd name="T16" fmla="*/ 32 w 32"/>
                <a:gd name="T17" fmla="*/ 1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" h="32">
                  <a:moveTo>
                    <a:pt x="32" y="16"/>
                  </a:moveTo>
                  <a:cubicBezTo>
                    <a:pt x="32" y="12"/>
                    <a:pt x="30" y="8"/>
                    <a:pt x="27" y="5"/>
                  </a:cubicBezTo>
                  <a:cubicBezTo>
                    <a:pt x="24" y="2"/>
                    <a:pt x="21" y="0"/>
                    <a:pt x="16" y="0"/>
                  </a:cubicBezTo>
                  <a:cubicBezTo>
                    <a:pt x="12" y="0"/>
                    <a:pt x="8" y="2"/>
                    <a:pt x="5" y="5"/>
                  </a:cubicBezTo>
                  <a:cubicBezTo>
                    <a:pt x="2" y="8"/>
                    <a:pt x="0" y="12"/>
                    <a:pt x="0" y="16"/>
                  </a:cubicBezTo>
                  <a:cubicBezTo>
                    <a:pt x="0" y="21"/>
                    <a:pt x="2" y="24"/>
                    <a:pt x="5" y="27"/>
                  </a:cubicBezTo>
                  <a:cubicBezTo>
                    <a:pt x="8" y="30"/>
                    <a:pt x="12" y="32"/>
                    <a:pt x="16" y="32"/>
                  </a:cubicBezTo>
                  <a:cubicBezTo>
                    <a:pt x="21" y="32"/>
                    <a:pt x="24" y="30"/>
                    <a:pt x="27" y="27"/>
                  </a:cubicBezTo>
                  <a:cubicBezTo>
                    <a:pt x="30" y="24"/>
                    <a:pt x="32" y="21"/>
                    <a:pt x="32" y="1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3" name="Freeform 135">
              <a:extLst>
                <a:ext uri="{FF2B5EF4-FFF2-40B4-BE49-F238E27FC236}">
                  <a16:creationId xmlns:a16="http://schemas.microsoft.com/office/drawing/2014/main" xmlns="" id="{77BA269A-CE5B-43E2-8480-6B79CEDE7AB9}"/>
                </a:ext>
              </a:extLst>
            </p:cNvPr>
            <p:cNvSpPr>
              <a:spLocks/>
            </p:cNvSpPr>
            <p:nvPr/>
          </p:nvSpPr>
          <p:spPr bwMode="auto">
            <a:xfrm>
              <a:off x="5205413" y="3402013"/>
              <a:ext cx="103188" cy="101600"/>
            </a:xfrm>
            <a:custGeom>
              <a:avLst/>
              <a:gdLst>
                <a:gd name="T0" fmla="*/ 32 w 32"/>
                <a:gd name="T1" fmla="*/ 15 h 31"/>
                <a:gd name="T2" fmla="*/ 27 w 32"/>
                <a:gd name="T3" fmla="*/ 4 h 31"/>
                <a:gd name="T4" fmla="*/ 16 w 32"/>
                <a:gd name="T5" fmla="*/ 0 h 31"/>
                <a:gd name="T6" fmla="*/ 5 w 32"/>
                <a:gd name="T7" fmla="*/ 4 h 31"/>
                <a:gd name="T8" fmla="*/ 0 w 32"/>
                <a:gd name="T9" fmla="*/ 15 h 31"/>
                <a:gd name="T10" fmla="*/ 5 w 32"/>
                <a:gd name="T11" fmla="*/ 27 h 31"/>
                <a:gd name="T12" fmla="*/ 16 w 32"/>
                <a:gd name="T13" fmla="*/ 31 h 31"/>
                <a:gd name="T14" fmla="*/ 27 w 32"/>
                <a:gd name="T15" fmla="*/ 27 h 31"/>
                <a:gd name="T16" fmla="*/ 32 w 32"/>
                <a:gd name="T17" fmla="*/ 1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" h="31">
                  <a:moveTo>
                    <a:pt x="32" y="15"/>
                  </a:moveTo>
                  <a:cubicBezTo>
                    <a:pt x="32" y="11"/>
                    <a:pt x="30" y="7"/>
                    <a:pt x="27" y="4"/>
                  </a:cubicBezTo>
                  <a:cubicBezTo>
                    <a:pt x="24" y="1"/>
                    <a:pt x="21" y="0"/>
                    <a:pt x="16" y="0"/>
                  </a:cubicBezTo>
                  <a:cubicBezTo>
                    <a:pt x="12" y="0"/>
                    <a:pt x="8" y="1"/>
                    <a:pt x="5" y="4"/>
                  </a:cubicBezTo>
                  <a:cubicBezTo>
                    <a:pt x="2" y="7"/>
                    <a:pt x="0" y="11"/>
                    <a:pt x="0" y="15"/>
                  </a:cubicBezTo>
                  <a:cubicBezTo>
                    <a:pt x="0" y="20"/>
                    <a:pt x="2" y="24"/>
                    <a:pt x="5" y="27"/>
                  </a:cubicBezTo>
                  <a:cubicBezTo>
                    <a:pt x="8" y="30"/>
                    <a:pt x="12" y="31"/>
                    <a:pt x="16" y="31"/>
                  </a:cubicBezTo>
                  <a:cubicBezTo>
                    <a:pt x="21" y="31"/>
                    <a:pt x="24" y="30"/>
                    <a:pt x="27" y="27"/>
                  </a:cubicBezTo>
                  <a:cubicBezTo>
                    <a:pt x="30" y="24"/>
                    <a:pt x="32" y="20"/>
                    <a:pt x="32" y="1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4" name="Freeform 136">
              <a:extLst>
                <a:ext uri="{FF2B5EF4-FFF2-40B4-BE49-F238E27FC236}">
                  <a16:creationId xmlns:a16="http://schemas.microsoft.com/office/drawing/2014/main" xmlns="" id="{5E18013D-11CE-4092-A9D8-97728B3D96D4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6988" y="2979738"/>
              <a:ext cx="104775" cy="104775"/>
            </a:xfrm>
            <a:custGeom>
              <a:avLst/>
              <a:gdLst>
                <a:gd name="T0" fmla="*/ 32 w 32"/>
                <a:gd name="T1" fmla="*/ 16 h 32"/>
                <a:gd name="T2" fmla="*/ 27 w 32"/>
                <a:gd name="T3" fmla="*/ 5 h 32"/>
                <a:gd name="T4" fmla="*/ 16 w 32"/>
                <a:gd name="T5" fmla="*/ 0 h 32"/>
                <a:gd name="T6" fmla="*/ 5 w 32"/>
                <a:gd name="T7" fmla="*/ 5 h 32"/>
                <a:gd name="T8" fmla="*/ 0 w 32"/>
                <a:gd name="T9" fmla="*/ 16 h 32"/>
                <a:gd name="T10" fmla="*/ 5 w 32"/>
                <a:gd name="T11" fmla="*/ 27 h 32"/>
                <a:gd name="T12" fmla="*/ 16 w 32"/>
                <a:gd name="T13" fmla="*/ 32 h 32"/>
                <a:gd name="T14" fmla="*/ 27 w 32"/>
                <a:gd name="T15" fmla="*/ 27 h 32"/>
                <a:gd name="T16" fmla="*/ 32 w 32"/>
                <a:gd name="T17" fmla="*/ 1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" h="32">
                  <a:moveTo>
                    <a:pt x="32" y="16"/>
                  </a:moveTo>
                  <a:cubicBezTo>
                    <a:pt x="32" y="12"/>
                    <a:pt x="30" y="8"/>
                    <a:pt x="27" y="5"/>
                  </a:cubicBezTo>
                  <a:cubicBezTo>
                    <a:pt x="24" y="2"/>
                    <a:pt x="20" y="0"/>
                    <a:pt x="16" y="0"/>
                  </a:cubicBezTo>
                  <a:cubicBezTo>
                    <a:pt x="11" y="0"/>
                    <a:pt x="8" y="2"/>
                    <a:pt x="5" y="5"/>
                  </a:cubicBezTo>
                  <a:cubicBezTo>
                    <a:pt x="2" y="8"/>
                    <a:pt x="0" y="12"/>
                    <a:pt x="0" y="16"/>
                  </a:cubicBezTo>
                  <a:cubicBezTo>
                    <a:pt x="0" y="20"/>
                    <a:pt x="2" y="24"/>
                    <a:pt x="5" y="27"/>
                  </a:cubicBezTo>
                  <a:cubicBezTo>
                    <a:pt x="8" y="30"/>
                    <a:pt x="11" y="32"/>
                    <a:pt x="16" y="32"/>
                  </a:cubicBezTo>
                  <a:cubicBezTo>
                    <a:pt x="20" y="32"/>
                    <a:pt x="24" y="30"/>
                    <a:pt x="27" y="27"/>
                  </a:cubicBezTo>
                  <a:cubicBezTo>
                    <a:pt x="30" y="24"/>
                    <a:pt x="32" y="20"/>
                    <a:pt x="32" y="1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5" name="Freeform 137">
              <a:extLst>
                <a:ext uri="{FF2B5EF4-FFF2-40B4-BE49-F238E27FC236}">
                  <a16:creationId xmlns:a16="http://schemas.microsoft.com/office/drawing/2014/main" xmlns="" id="{89017806-64E0-48B3-826C-58A996D43F03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6988" y="3284538"/>
              <a:ext cx="104775" cy="104775"/>
            </a:xfrm>
            <a:custGeom>
              <a:avLst/>
              <a:gdLst>
                <a:gd name="T0" fmla="*/ 32 w 32"/>
                <a:gd name="T1" fmla="*/ 16 h 32"/>
                <a:gd name="T2" fmla="*/ 27 w 32"/>
                <a:gd name="T3" fmla="*/ 5 h 32"/>
                <a:gd name="T4" fmla="*/ 16 w 32"/>
                <a:gd name="T5" fmla="*/ 0 h 32"/>
                <a:gd name="T6" fmla="*/ 5 w 32"/>
                <a:gd name="T7" fmla="*/ 5 h 32"/>
                <a:gd name="T8" fmla="*/ 0 w 32"/>
                <a:gd name="T9" fmla="*/ 16 h 32"/>
                <a:gd name="T10" fmla="*/ 5 w 32"/>
                <a:gd name="T11" fmla="*/ 27 h 32"/>
                <a:gd name="T12" fmla="*/ 16 w 32"/>
                <a:gd name="T13" fmla="*/ 32 h 32"/>
                <a:gd name="T14" fmla="*/ 27 w 32"/>
                <a:gd name="T15" fmla="*/ 27 h 32"/>
                <a:gd name="T16" fmla="*/ 32 w 32"/>
                <a:gd name="T17" fmla="*/ 1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" h="32">
                  <a:moveTo>
                    <a:pt x="32" y="16"/>
                  </a:moveTo>
                  <a:cubicBezTo>
                    <a:pt x="32" y="12"/>
                    <a:pt x="30" y="8"/>
                    <a:pt x="27" y="5"/>
                  </a:cubicBezTo>
                  <a:cubicBezTo>
                    <a:pt x="24" y="2"/>
                    <a:pt x="20" y="0"/>
                    <a:pt x="16" y="0"/>
                  </a:cubicBezTo>
                  <a:cubicBezTo>
                    <a:pt x="11" y="0"/>
                    <a:pt x="8" y="2"/>
                    <a:pt x="5" y="5"/>
                  </a:cubicBezTo>
                  <a:cubicBezTo>
                    <a:pt x="2" y="8"/>
                    <a:pt x="0" y="12"/>
                    <a:pt x="0" y="16"/>
                  </a:cubicBezTo>
                  <a:cubicBezTo>
                    <a:pt x="0" y="21"/>
                    <a:pt x="2" y="24"/>
                    <a:pt x="5" y="27"/>
                  </a:cubicBezTo>
                  <a:cubicBezTo>
                    <a:pt x="8" y="30"/>
                    <a:pt x="11" y="32"/>
                    <a:pt x="16" y="32"/>
                  </a:cubicBezTo>
                  <a:cubicBezTo>
                    <a:pt x="20" y="32"/>
                    <a:pt x="24" y="30"/>
                    <a:pt x="27" y="27"/>
                  </a:cubicBezTo>
                  <a:cubicBezTo>
                    <a:pt x="30" y="24"/>
                    <a:pt x="32" y="21"/>
                    <a:pt x="32" y="1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3" name="ZoneTexte 182">
              <a:extLst>
                <a:ext uri="{FF2B5EF4-FFF2-40B4-BE49-F238E27FC236}">
                  <a16:creationId xmlns:a16="http://schemas.microsoft.com/office/drawing/2014/main" xmlns="" id="{A3E0B07F-DA83-462D-913B-2B41EE87ED38}"/>
                </a:ext>
              </a:extLst>
            </p:cNvPr>
            <p:cNvSpPr txBox="1"/>
            <p:nvPr/>
          </p:nvSpPr>
          <p:spPr>
            <a:xfrm>
              <a:off x="4787219" y="4407615"/>
              <a:ext cx="31611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dirty="0">
                  <a:solidFill>
                    <a:srgbClr val="002060"/>
                  </a:solidFill>
                  <a:latin typeface="+mj-lt"/>
                </a:rPr>
                <a:t>10</a:t>
              </a:r>
            </a:p>
          </p:txBody>
        </p:sp>
        <p:sp>
          <p:nvSpPr>
            <p:cNvPr id="184" name="ZoneTexte 183">
              <a:extLst>
                <a:ext uri="{FF2B5EF4-FFF2-40B4-BE49-F238E27FC236}">
                  <a16:creationId xmlns:a16="http://schemas.microsoft.com/office/drawing/2014/main" xmlns="" id="{1033B08F-C83B-4577-9D37-84F5CA42FB1F}"/>
                </a:ext>
              </a:extLst>
            </p:cNvPr>
            <p:cNvSpPr txBox="1"/>
            <p:nvPr/>
          </p:nvSpPr>
          <p:spPr>
            <a:xfrm>
              <a:off x="4721496" y="2993358"/>
              <a:ext cx="38183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dirty="0">
                  <a:solidFill>
                    <a:srgbClr val="002060"/>
                  </a:solidFill>
                  <a:latin typeface="+mj-lt"/>
                </a:rPr>
                <a:t>100</a:t>
              </a:r>
            </a:p>
          </p:txBody>
        </p:sp>
        <p:sp>
          <p:nvSpPr>
            <p:cNvPr id="185" name="ZoneTexte 184">
              <a:extLst>
                <a:ext uri="{FF2B5EF4-FFF2-40B4-BE49-F238E27FC236}">
                  <a16:creationId xmlns:a16="http://schemas.microsoft.com/office/drawing/2014/main" xmlns="" id="{CD2450D7-9F53-4A91-88DD-EF782B079F37}"/>
                </a:ext>
              </a:extLst>
            </p:cNvPr>
            <p:cNvSpPr txBox="1"/>
            <p:nvPr/>
          </p:nvSpPr>
          <p:spPr>
            <a:xfrm>
              <a:off x="4626919" y="1568962"/>
              <a:ext cx="47641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dirty="0">
                  <a:solidFill>
                    <a:srgbClr val="002060"/>
                  </a:solidFill>
                  <a:latin typeface="+mj-lt"/>
                </a:rPr>
                <a:t>1 000</a:t>
              </a:r>
            </a:p>
          </p:txBody>
        </p:sp>
        <p:sp>
          <p:nvSpPr>
            <p:cNvPr id="195" name="ZoneTexte 194">
              <a:extLst>
                <a:ext uri="{FF2B5EF4-FFF2-40B4-BE49-F238E27FC236}">
                  <a16:creationId xmlns:a16="http://schemas.microsoft.com/office/drawing/2014/main" xmlns="" id="{BC4758F2-E09A-49B7-96EF-8A426D9D3887}"/>
                </a:ext>
              </a:extLst>
            </p:cNvPr>
            <p:cNvSpPr txBox="1"/>
            <p:nvPr/>
          </p:nvSpPr>
          <p:spPr>
            <a:xfrm>
              <a:off x="5028214" y="4582117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2060"/>
                  </a:solidFill>
                  <a:latin typeface="+mj-lt"/>
                </a:rPr>
                <a:t>0</a:t>
              </a:r>
            </a:p>
          </p:txBody>
        </p:sp>
        <p:sp>
          <p:nvSpPr>
            <p:cNvPr id="196" name="ZoneTexte 195">
              <a:extLst>
                <a:ext uri="{FF2B5EF4-FFF2-40B4-BE49-F238E27FC236}">
                  <a16:creationId xmlns:a16="http://schemas.microsoft.com/office/drawing/2014/main" xmlns="" id="{BDCC275C-6C43-4139-8049-C4928DC0C8E2}"/>
                </a:ext>
              </a:extLst>
            </p:cNvPr>
            <p:cNvSpPr txBox="1"/>
            <p:nvPr/>
          </p:nvSpPr>
          <p:spPr>
            <a:xfrm>
              <a:off x="5123971" y="4582117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2060"/>
                  </a:solidFill>
                  <a:latin typeface="+mj-lt"/>
                </a:rPr>
                <a:t>1</a:t>
              </a:r>
            </a:p>
          </p:txBody>
        </p:sp>
        <p:sp>
          <p:nvSpPr>
            <p:cNvPr id="197" name="ZoneTexte 196">
              <a:extLst>
                <a:ext uri="{FF2B5EF4-FFF2-40B4-BE49-F238E27FC236}">
                  <a16:creationId xmlns:a16="http://schemas.microsoft.com/office/drawing/2014/main" xmlns="" id="{B9FC0E08-C74A-46DB-AF7F-0D27BCDF84B8}"/>
                </a:ext>
              </a:extLst>
            </p:cNvPr>
            <p:cNvSpPr txBox="1"/>
            <p:nvPr/>
          </p:nvSpPr>
          <p:spPr>
            <a:xfrm>
              <a:off x="5327382" y="4582117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2060"/>
                  </a:solidFill>
                  <a:latin typeface="+mj-lt"/>
                </a:rPr>
                <a:t>4</a:t>
              </a:r>
            </a:p>
          </p:txBody>
        </p:sp>
        <p:sp>
          <p:nvSpPr>
            <p:cNvPr id="198" name="ZoneTexte 197">
              <a:extLst>
                <a:ext uri="{FF2B5EF4-FFF2-40B4-BE49-F238E27FC236}">
                  <a16:creationId xmlns:a16="http://schemas.microsoft.com/office/drawing/2014/main" xmlns="" id="{6ED09C93-25C5-4467-942B-9F6FD1B32EA6}"/>
                </a:ext>
              </a:extLst>
            </p:cNvPr>
            <p:cNvSpPr txBox="1"/>
            <p:nvPr/>
          </p:nvSpPr>
          <p:spPr>
            <a:xfrm>
              <a:off x="5622338" y="4582117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2060"/>
                  </a:solidFill>
                  <a:latin typeface="+mj-lt"/>
                </a:rPr>
                <a:t>8</a:t>
              </a:r>
            </a:p>
          </p:txBody>
        </p:sp>
        <p:sp>
          <p:nvSpPr>
            <p:cNvPr id="199" name="ZoneTexte 198">
              <a:extLst>
                <a:ext uri="{FF2B5EF4-FFF2-40B4-BE49-F238E27FC236}">
                  <a16:creationId xmlns:a16="http://schemas.microsoft.com/office/drawing/2014/main" xmlns="" id="{C7E9A98F-2E00-421F-87E1-11C59E386A1E}"/>
                </a:ext>
              </a:extLst>
            </p:cNvPr>
            <p:cNvSpPr txBox="1"/>
            <p:nvPr/>
          </p:nvSpPr>
          <p:spPr>
            <a:xfrm>
              <a:off x="5886837" y="4582117"/>
              <a:ext cx="31611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2060"/>
                  </a:solidFill>
                  <a:latin typeface="+mj-lt"/>
                </a:rPr>
                <a:t>12</a:t>
              </a:r>
            </a:p>
          </p:txBody>
        </p:sp>
        <p:sp>
          <p:nvSpPr>
            <p:cNvPr id="200" name="ZoneTexte 199">
              <a:extLst>
                <a:ext uri="{FF2B5EF4-FFF2-40B4-BE49-F238E27FC236}">
                  <a16:creationId xmlns:a16="http://schemas.microsoft.com/office/drawing/2014/main" xmlns="" id="{6E20D98E-F739-41EC-A7DA-69259BD6362D}"/>
                </a:ext>
              </a:extLst>
            </p:cNvPr>
            <p:cNvSpPr txBox="1"/>
            <p:nvPr/>
          </p:nvSpPr>
          <p:spPr>
            <a:xfrm>
              <a:off x="6181793" y="4582117"/>
              <a:ext cx="31611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2060"/>
                  </a:solidFill>
                  <a:latin typeface="+mj-lt"/>
                </a:rPr>
                <a:t>16</a:t>
              </a:r>
            </a:p>
          </p:txBody>
        </p:sp>
        <p:sp>
          <p:nvSpPr>
            <p:cNvPr id="201" name="ZoneTexte 200">
              <a:extLst>
                <a:ext uri="{FF2B5EF4-FFF2-40B4-BE49-F238E27FC236}">
                  <a16:creationId xmlns:a16="http://schemas.microsoft.com/office/drawing/2014/main" xmlns="" id="{24627652-B300-4323-804B-2786362DC2F1}"/>
                </a:ext>
              </a:extLst>
            </p:cNvPr>
            <p:cNvSpPr txBox="1"/>
            <p:nvPr/>
          </p:nvSpPr>
          <p:spPr>
            <a:xfrm>
              <a:off x="6476749" y="4582117"/>
              <a:ext cx="31611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2060"/>
                  </a:solidFill>
                  <a:latin typeface="+mj-lt"/>
                </a:rPr>
                <a:t>20</a:t>
              </a:r>
            </a:p>
          </p:txBody>
        </p:sp>
        <p:sp>
          <p:nvSpPr>
            <p:cNvPr id="202" name="ZoneTexte 201">
              <a:extLst>
                <a:ext uri="{FF2B5EF4-FFF2-40B4-BE49-F238E27FC236}">
                  <a16:creationId xmlns:a16="http://schemas.microsoft.com/office/drawing/2014/main" xmlns="" id="{1BEB0CBD-69EE-40CB-B62C-B8447A71982A}"/>
                </a:ext>
              </a:extLst>
            </p:cNvPr>
            <p:cNvSpPr txBox="1"/>
            <p:nvPr/>
          </p:nvSpPr>
          <p:spPr>
            <a:xfrm>
              <a:off x="6771705" y="4582117"/>
              <a:ext cx="31611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2060"/>
                  </a:solidFill>
                  <a:latin typeface="+mj-lt"/>
                </a:rPr>
                <a:t>24</a:t>
              </a:r>
            </a:p>
          </p:txBody>
        </p:sp>
        <p:sp>
          <p:nvSpPr>
            <p:cNvPr id="203" name="ZoneTexte 202">
              <a:extLst>
                <a:ext uri="{FF2B5EF4-FFF2-40B4-BE49-F238E27FC236}">
                  <a16:creationId xmlns:a16="http://schemas.microsoft.com/office/drawing/2014/main" xmlns="" id="{56A9DBBD-A9AD-44DF-AD55-BFFB13A4F6B0}"/>
                </a:ext>
              </a:extLst>
            </p:cNvPr>
            <p:cNvSpPr txBox="1"/>
            <p:nvPr/>
          </p:nvSpPr>
          <p:spPr>
            <a:xfrm>
              <a:off x="7066661" y="4582117"/>
              <a:ext cx="31611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2060"/>
                  </a:solidFill>
                  <a:latin typeface="+mj-lt"/>
                </a:rPr>
                <a:t>28</a:t>
              </a:r>
            </a:p>
          </p:txBody>
        </p:sp>
        <p:sp>
          <p:nvSpPr>
            <p:cNvPr id="204" name="ZoneTexte 203">
              <a:extLst>
                <a:ext uri="{FF2B5EF4-FFF2-40B4-BE49-F238E27FC236}">
                  <a16:creationId xmlns:a16="http://schemas.microsoft.com/office/drawing/2014/main" xmlns="" id="{F4B4F8CE-96D5-4748-9288-65922DE8922D}"/>
                </a:ext>
              </a:extLst>
            </p:cNvPr>
            <p:cNvSpPr txBox="1"/>
            <p:nvPr/>
          </p:nvSpPr>
          <p:spPr>
            <a:xfrm>
              <a:off x="7361617" y="4582117"/>
              <a:ext cx="31611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2060"/>
                  </a:solidFill>
                  <a:latin typeface="+mj-lt"/>
                </a:rPr>
                <a:t>32</a:t>
              </a:r>
            </a:p>
          </p:txBody>
        </p:sp>
        <p:sp>
          <p:nvSpPr>
            <p:cNvPr id="205" name="ZoneTexte 204">
              <a:extLst>
                <a:ext uri="{FF2B5EF4-FFF2-40B4-BE49-F238E27FC236}">
                  <a16:creationId xmlns:a16="http://schemas.microsoft.com/office/drawing/2014/main" xmlns="" id="{119A44CE-E50F-4F92-A29D-4AED497B418C}"/>
                </a:ext>
              </a:extLst>
            </p:cNvPr>
            <p:cNvSpPr txBox="1"/>
            <p:nvPr/>
          </p:nvSpPr>
          <p:spPr>
            <a:xfrm>
              <a:off x="7656573" y="4582117"/>
              <a:ext cx="31611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2060"/>
                  </a:solidFill>
                  <a:latin typeface="+mj-lt"/>
                </a:rPr>
                <a:t>36</a:t>
              </a:r>
            </a:p>
          </p:txBody>
        </p:sp>
        <p:sp>
          <p:nvSpPr>
            <p:cNvPr id="206" name="ZoneTexte 205">
              <a:extLst>
                <a:ext uri="{FF2B5EF4-FFF2-40B4-BE49-F238E27FC236}">
                  <a16:creationId xmlns:a16="http://schemas.microsoft.com/office/drawing/2014/main" xmlns="" id="{B5F2175F-C454-491E-8B39-C7C86D7A82BF}"/>
                </a:ext>
              </a:extLst>
            </p:cNvPr>
            <p:cNvSpPr txBox="1"/>
            <p:nvPr/>
          </p:nvSpPr>
          <p:spPr>
            <a:xfrm>
              <a:off x="7951529" y="4582117"/>
              <a:ext cx="31611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2060"/>
                  </a:solidFill>
                  <a:latin typeface="+mj-lt"/>
                </a:rPr>
                <a:t>40</a:t>
              </a:r>
            </a:p>
          </p:txBody>
        </p:sp>
        <p:sp>
          <p:nvSpPr>
            <p:cNvPr id="207" name="ZoneTexte 206">
              <a:extLst>
                <a:ext uri="{FF2B5EF4-FFF2-40B4-BE49-F238E27FC236}">
                  <a16:creationId xmlns:a16="http://schemas.microsoft.com/office/drawing/2014/main" xmlns="" id="{32B52586-E44E-4073-A534-E00C6176C3CA}"/>
                </a:ext>
              </a:extLst>
            </p:cNvPr>
            <p:cNvSpPr txBox="1"/>
            <p:nvPr/>
          </p:nvSpPr>
          <p:spPr>
            <a:xfrm>
              <a:off x="8246485" y="4582117"/>
              <a:ext cx="31611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2060"/>
                  </a:solidFill>
                  <a:latin typeface="+mj-lt"/>
                </a:rPr>
                <a:t>44</a:t>
              </a:r>
            </a:p>
          </p:txBody>
        </p:sp>
        <p:sp>
          <p:nvSpPr>
            <p:cNvPr id="208" name="ZoneTexte 207">
              <a:extLst>
                <a:ext uri="{FF2B5EF4-FFF2-40B4-BE49-F238E27FC236}">
                  <a16:creationId xmlns:a16="http://schemas.microsoft.com/office/drawing/2014/main" xmlns="" id="{3B532A96-19DF-457E-BC0D-2750AA3FB1E7}"/>
                </a:ext>
              </a:extLst>
            </p:cNvPr>
            <p:cNvSpPr txBox="1"/>
            <p:nvPr/>
          </p:nvSpPr>
          <p:spPr>
            <a:xfrm>
              <a:off x="8541444" y="4582117"/>
              <a:ext cx="31611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2060"/>
                  </a:solidFill>
                  <a:latin typeface="+mj-lt"/>
                </a:rPr>
                <a:t>48</a:t>
              </a:r>
            </a:p>
          </p:txBody>
        </p:sp>
        <p:sp>
          <p:nvSpPr>
            <p:cNvPr id="209" name="ZoneTexte 208">
              <a:extLst>
                <a:ext uri="{FF2B5EF4-FFF2-40B4-BE49-F238E27FC236}">
                  <a16:creationId xmlns:a16="http://schemas.microsoft.com/office/drawing/2014/main" xmlns="" id="{A9F83A95-6DC0-495D-A612-8324636549D8}"/>
                </a:ext>
              </a:extLst>
            </p:cNvPr>
            <p:cNvSpPr txBox="1"/>
            <p:nvPr/>
          </p:nvSpPr>
          <p:spPr>
            <a:xfrm>
              <a:off x="6571168" y="4687252"/>
              <a:ext cx="72571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100" b="1" dirty="0" err="1">
                  <a:solidFill>
                    <a:srgbClr val="333399"/>
                  </a:solidFill>
                  <a:latin typeface="+mn-lt"/>
                </a:rPr>
                <a:t>Semana</a:t>
              </a:r>
              <a:endParaRPr lang="fr-FR" sz="1100" b="1" dirty="0">
                <a:solidFill>
                  <a:srgbClr val="333399"/>
                </a:solidFill>
                <a:latin typeface="+mn-lt"/>
              </a:endParaRPr>
            </a:p>
          </p:txBody>
        </p:sp>
        <p:sp>
          <p:nvSpPr>
            <p:cNvPr id="210" name="ZoneTexte 209"/>
            <p:cNvSpPr txBox="1"/>
            <p:nvPr/>
          </p:nvSpPr>
          <p:spPr>
            <a:xfrm>
              <a:off x="6428524" y="1678148"/>
              <a:ext cx="684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>
                  <a:solidFill>
                    <a:srgbClr val="CC3300"/>
                  </a:solidFill>
                </a:rPr>
                <a:t>RPV</a:t>
              </a:r>
            </a:p>
          </p:txBody>
        </p:sp>
        <p:sp>
          <p:nvSpPr>
            <p:cNvPr id="228" name="Rectangle 57">
              <a:extLst>
                <a:ext uri="{FF2B5EF4-FFF2-40B4-BE49-F238E27FC236}">
                  <a16:creationId xmlns:a16="http://schemas.microsoft.com/office/drawing/2014/main" xmlns="" id="{A5D3225C-6B7B-4D21-AD5A-B770EEB805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26495" y="1772816"/>
              <a:ext cx="448741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200" b="1" dirty="0">
                  <a:solidFill>
                    <a:srgbClr val="333399"/>
                  </a:solidFill>
                  <a:latin typeface="+mj-lt"/>
                </a:rPr>
                <a:t>PA-IC</a:t>
              </a:r>
              <a:r>
                <a:rPr lang="en-GB" sz="1200" b="1" baseline="-25000" dirty="0">
                  <a:solidFill>
                    <a:srgbClr val="333399"/>
                  </a:solidFill>
                  <a:latin typeface="+mj-lt"/>
                </a:rPr>
                <a:t>90</a:t>
              </a:r>
              <a:endParaRPr lang="en-GB" sz="1200" baseline="-250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29" name="Rectangle 60">
              <a:extLst>
                <a:ext uri="{FF2B5EF4-FFF2-40B4-BE49-F238E27FC236}">
                  <a16:creationId xmlns:a16="http://schemas.microsoft.com/office/drawing/2014/main" xmlns="" id="{C14FD32F-77FA-4F6D-B5D9-7569FD43DF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26495" y="2018912"/>
              <a:ext cx="82874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en-GB" sz="1200" b="1" dirty="0">
                  <a:solidFill>
                    <a:srgbClr val="333399"/>
                  </a:solidFill>
                  <a:latin typeface="+mj-lt"/>
                </a:rPr>
                <a:t>25 mg PO C</a:t>
              </a:r>
              <a:r>
                <a:rPr lang="en-US" sz="1200" dirty="0" err="1">
                  <a:solidFill>
                    <a:srgbClr val="000066"/>
                  </a:solidFill>
                  <a:cs typeface="Arial" charset="0"/>
                </a:rPr>
                <a:t>τ</a:t>
              </a:r>
              <a:endParaRPr lang="en-GB" sz="1200" b="1" dirty="0">
                <a:solidFill>
                  <a:srgbClr val="333399"/>
                </a:solidFill>
                <a:latin typeface="+mj-lt"/>
              </a:endParaRPr>
            </a:p>
          </p:txBody>
        </p:sp>
        <p:cxnSp>
          <p:nvCxnSpPr>
            <p:cNvPr id="230" name="Connecteur droit 229">
              <a:extLst>
                <a:ext uri="{FF2B5EF4-FFF2-40B4-BE49-F238E27FC236}">
                  <a16:creationId xmlns:a16="http://schemas.microsoft.com/office/drawing/2014/main" xmlns="" id="{20C28C3B-E87C-4B24-B7E7-4995568BB50B}"/>
                </a:ext>
              </a:extLst>
            </p:cNvPr>
            <p:cNvCxnSpPr/>
            <p:nvPr/>
          </p:nvCxnSpPr>
          <p:spPr bwMode="auto">
            <a:xfrm>
              <a:off x="7596336" y="1867836"/>
              <a:ext cx="38735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1" name="Connecteur droit 230">
              <a:extLst>
                <a:ext uri="{FF2B5EF4-FFF2-40B4-BE49-F238E27FC236}">
                  <a16:creationId xmlns:a16="http://schemas.microsoft.com/office/drawing/2014/main" xmlns="" id="{627233C7-D5F9-4951-876C-5C2A046D8C36}"/>
                </a:ext>
              </a:extLst>
            </p:cNvPr>
            <p:cNvCxnSpPr/>
            <p:nvPr/>
          </p:nvCxnSpPr>
          <p:spPr bwMode="auto">
            <a:xfrm>
              <a:off x="7596336" y="2130624"/>
              <a:ext cx="38735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32" name="Rectangle 57">
              <a:extLst>
                <a:ext uri="{FF2B5EF4-FFF2-40B4-BE49-F238E27FC236}">
                  <a16:creationId xmlns:a16="http://schemas.microsoft.com/office/drawing/2014/main" xmlns="" id="{D7B55BE2-B6F6-4CD8-ABDB-60CC82B1AD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65551" y="2073928"/>
              <a:ext cx="29976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400" b="1" dirty="0">
                  <a:solidFill>
                    <a:srgbClr val="333399"/>
                  </a:solidFill>
                  <a:latin typeface="+mj-lt"/>
                </a:rPr>
                <a:t>Q4S</a:t>
              </a:r>
              <a:endParaRPr lang="en-GB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33" name="Rectangle 60">
              <a:extLst>
                <a:ext uri="{FF2B5EF4-FFF2-40B4-BE49-F238E27FC236}">
                  <a16:creationId xmlns:a16="http://schemas.microsoft.com/office/drawing/2014/main" xmlns="" id="{404F8A03-BAE8-4614-AC54-01343ADA9F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65551" y="2266864"/>
              <a:ext cx="396000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en-GB" sz="1400" b="1" dirty="0">
                  <a:solidFill>
                    <a:srgbClr val="333399"/>
                  </a:solidFill>
                  <a:latin typeface="+mj-lt"/>
                </a:rPr>
                <a:t>Q8S</a:t>
              </a:r>
              <a:endParaRPr lang="en-GB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34" name="Freeform 7">
              <a:extLst>
                <a:ext uri="{FF2B5EF4-FFF2-40B4-BE49-F238E27FC236}">
                  <a16:creationId xmlns:a16="http://schemas.microsoft.com/office/drawing/2014/main" xmlns="" id="{0ECDA8A0-BB54-4C2D-8141-F7CE6DFF71BB}"/>
                </a:ext>
              </a:extLst>
            </p:cNvPr>
            <p:cNvSpPr>
              <a:spLocks/>
            </p:cNvSpPr>
            <p:nvPr/>
          </p:nvSpPr>
          <p:spPr bwMode="auto">
            <a:xfrm>
              <a:off x="5606372" y="2311408"/>
              <a:ext cx="140775" cy="144000"/>
            </a:xfrm>
            <a:custGeom>
              <a:avLst/>
              <a:gdLst>
                <a:gd name="T0" fmla="*/ 32 w 32"/>
                <a:gd name="T1" fmla="*/ 16 h 31"/>
                <a:gd name="T2" fmla="*/ 27 w 32"/>
                <a:gd name="T3" fmla="*/ 4 h 31"/>
                <a:gd name="T4" fmla="*/ 16 w 32"/>
                <a:gd name="T5" fmla="*/ 0 h 31"/>
                <a:gd name="T6" fmla="*/ 5 w 32"/>
                <a:gd name="T7" fmla="*/ 4 h 31"/>
                <a:gd name="T8" fmla="*/ 0 w 32"/>
                <a:gd name="T9" fmla="*/ 16 h 31"/>
                <a:gd name="T10" fmla="*/ 5 w 32"/>
                <a:gd name="T11" fmla="*/ 27 h 31"/>
                <a:gd name="T12" fmla="*/ 16 w 32"/>
                <a:gd name="T13" fmla="*/ 31 h 31"/>
                <a:gd name="T14" fmla="*/ 27 w 32"/>
                <a:gd name="T15" fmla="*/ 27 h 31"/>
                <a:gd name="T16" fmla="*/ 32 w 32"/>
                <a:gd name="T17" fmla="*/ 16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" h="31">
                  <a:moveTo>
                    <a:pt x="32" y="16"/>
                  </a:moveTo>
                  <a:cubicBezTo>
                    <a:pt x="32" y="11"/>
                    <a:pt x="30" y="7"/>
                    <a:pt x="27" y="4"/>
                  </a:cubicBezTo>
                  <a:cubicBezTo>
                    <a:pt x="24" y="1"/>
                    <a:pt x="20" y="0"/>
                    <a:pt x="16" y="0"/>
                  </a:cubicBezTo>
                  <a:cubicBezTo>
                    <a:pt x="11" y="0"/>
                    <a:pt x="8" y="1"/>
                    <a:pt x="5" y="4"/>
                  </a:cubicBezTo>
                  <a:cubicBezTo>
                    <a:pt x="2" y="7"/>
                    <a:pt x="0" y="11"/>
                    <a:pt x="0" y="16"/>
                  </a:cubicBezTo>
                  <a:cubicBezTo>
                    <a:pt x="0" y="20"/>
                    <a:pt x="2" y="24"/>
                    <a:pt x="5" y="27"/>
                  </a:cubicBezTo>
                  <a:cubicBezTo>
                    <a:pt x="8" y="30"/>
                    <a:pt x="11" y="31"/>
                    <a:pt x="16" y="31"/>
                  </a:cubicBezTo>
                  <a:cubicBezTo>
                    <a:pt x="20" y="31"/>
                    <a:pt x="24" y="30"/>
                    <a:pt x="27" y="27"/>
                  </a:cubicBezTo>
                  <a:cubicBezTo>
                    <a:pt x="30" y="24"/>
                    <a:pt x="32" y="20"/>
                    <a:pt x="32" y="16"/>
                  </a:cubicBezTo>
                  <a:close/>
                </a:path>
              </a:pathLst>
            </a:cu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5" name="Freeform 8">
              <a:extLst>
                <a:ext uri="{FF2B5EF4-FFF2-40B4-BE49-F238E27FC236}">
                  <a16:creationId xmlns:a16="http://schemas.microsoft.com/office/drawing/2014/main" xmlns="" id="{BA8F3508-7F83-496F-B503-B7EA2CA0DE16}"/>
                </a:ext>
              </a:extLst>
            </p:cNvPr>
            <p:cNvSpPr>
              <a:spLocks/>
            </p:cNvSpPr>
            <p:nvPr/>
          </p:nvSpPr>
          <p:spPr bwMode="auto">
            <a:xfrm>
              <a:off x="5606372" y="2109650"/>
              <a:ext cx="140775" cy="144000"/>
            </a:xfrm>
            <a:custGeom>
              <a:avLst/>
              <a:gdLst>
                <a:gd name="T0" fmla="*/ 5 w 32"/>
                <a:gd name="T1" fmla="*/ 27 h 31"/>
                <a:gd name="T2" fmla="*/ 16 w 32"/>
                <a:gd name="T3" fmla="*/ 31 h 31"/>
                <a:gd name="T4" fmla="*/ 27 w 32"/>
                <a:gd name="T5" fmla="*/ 27 h 31"/>
                <a:gd name="T6" fmla="*/ 32 w 32"/>
                <a:gd name="T7" fmla="*/ 15 h 31"/>
                <a:gd name="T8" fmla="*/ 27 w 32"/>
                <a:gd name="T9" fmla="*/ 4 h 31"/>
                <a:gd name="T10" fmla="*/ 16 w 32"/>
                <a:gd name="T11" fmla="*/ 0 h 31"/>
                <a:gd name="T12" fmla="*/ 5 w 32"/>
                <a:gd name="T13" fmla="*/ 4 h 31"/>
                <a:gd name="T14" fmla="*/ 0 w 32"/>
                <a:gd name="T15" fmla="*/ 15 h 31"/>
                <a:gd name="T16" fmla="*/ 5 w 32"/>
                <a:gd name="T17" fmla="*/ 2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" h="31">
                  <a:moveTo>
                    <a:pt x="5" y="27"/>
                  </a:moveTo>
                  <a:cubicBezTo>
                    <a:pt x="8" y="30"/>
                    <a:pt x="11" y="31"/>
                    <a:pt x="16" y="31"/>
                  </a:cubicBezTo>
                  <a:cubicBezTo>
                    <a:pt x="20" y="31"/>
                    <a:pt x="24" y="30"/>
                    <a:pt x="27" y="27"/>
                  </a:cubicBezTo>
                  <a:cubicBezTo>
                    <a:pt x="30" y="24"/>
                    <a:pt x="32" y="20"/>
                    <a:pt x="32" y="15"/>
                  </a:cubicBezTo>
                  <a:cubicBezTo>
                    <a:pt x="32" y="11"/>
                    <a:pt x="30" y="7"/>
                    <a:pt x="27" y="4"/>
                  </a:cubicBezTo>
                  <a:cubicBezTo>
                    <a:pt x="24" y="1"/>
                    <a:pt x="20" y="0"/>
                    <a:pt x="16" y="0"/>
                  </a:cubicBezTo>
                  <a:cubicBezTo>
                    <a:pt x="11" y="0"/>
                    <a:pt x="8" y="1"/>
                    <a:pt x="5" y="4"/>
                  </a:cubicBezTo>
                  <a:cubicBezTo>
                    <a:pt x="2" y="7"/>
                    <a:pt x="0" y="11"/>
                    <a:pt x="0" y="15"/>
                  </a:cubicBezTo>
                  <a:cubicBezTo>
                    <a:pt x="0" y="20"/>
                    <a:pt x="2" y="24"/>
                    <a:pt x="5" y="2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211" name="Rectangle 2">
            <a:extLst>
              <a:ext uri="{FF2B5EF4-FFF2-40B4-BE49-F238E27FC236}">
                <a16:creationId xmlns:a16="http://schemas.microsoft.com/office/drawing/2014/main" xmlns="" id="{CC4BD13B-24A3-45A7-B26E-3D8AEEE168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86278" cy="1106488"/>
          </a:xfrm>
        </p:spPr>
        <p:txBody>
          <a:bodyPr/>
          <a:lstStyle/>
          <a:p>
            <a:r>
              <a:rPr lang="es-ES" sz="2600" dirty="0"/>
              <a:t>Estudio LATTE-2: cambio a </a:t>
            </a:r>
            <a:r>
              <a:rPr lang="es-ES" sz="2600" dirty="0" err="1"/>
              <a:t>cabotegravir</a:t>
            </a:r>
            <a:r>
              <a:rPr lang="es-ES" sz="2600" dirty="0"/>
              <a:t> LA + </a:t>
            </a:r>
            <a:r>
              <a:rPr lang="es-ES" sz="2600" dirty="0" err="1"/>
              <a:t>rilpivirina</a:t>
            </a:r>
            <a:r>
              <a:rPr lang="es-ES" sz="2600" dirty="0"/>
              <a:t> LA IM</a:t>
            </a:r>
          </a:p>
        </p:txBody>
      </p:sp>
      <p:sp>
        <p:nvSpPr>
          <p:cNvPr id="212" name="Text Box 3">
            <a:extLst>
              <a:ext uri="{FF2B5EF4-FFF2-40B4-BE49-F238E27FC236}">
                <a16:creationId xmlns:a16="http://schemas.microsoft.com/office/drawing/2014/main" xmlns="" id="{29C87882-96E1-4EA1-A924-C78C5350AF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8813" y="6584010"/>
            <a:ext cx="725007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3300"/>
                </a:solidFill>
              </a:rPr>
              <a:t>Margolis</a:t>
            </a:r>
            <a:r>
              <a:rPr lang="fr-FR" sz="1200" i="1" dirty="0">
                <a:solidFill>
                  <a:srgbClr val="CC3300"/>
                </a:solidFill>
              </a:rPr>
              <a:t> DA. Lancet. 2017 Sep 23;390(10101):1499-1510.</a:t>
            </a:r>
            <a:endParaRPr lang="en-GB" sz="1200" i="1" dirty="0">
              <a:solidFill>
                <a:srgbClr val="CC33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352330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5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6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3406</TotalTime>
  <Words>1975</Words>
  <Application>Microsoft Office PowerPoint</Application>
  <PresentationFormat>Affichage à l'écran (4:3)</PresentationFormat>
  <Paragraphs>569</Paragraphs>
  <Slides>11</Slides>
  <Notes>9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ARV_trials_2016</vt:lpstr>
      <vt:lpstr>Cambio a INSTI + NNRTI</vt:lpstr>
      <vt:lpstr>Estudio LATTE-2: cambio a cabotegravir LA + rilpivirina LA IM</vt:lpstr>
      <vt:lpstr>Estudio LATTE-2: cambio a cabotegravir LA + rilpivirina LA IM</vt:lpstr>
      <vt:lpstr>Estudio LATTE-2: cambio a cabotegravir LA + rilpivirina LA IM</vt:lpstr>
      <vt:lpstr>Estudio LATTE-2: cambio a cabotegravir LA + rilpivirina LA IM</vt:lpstr>
      <vt:lpstr>Estudio LATTE-2: cambio a cabotegravir LA + rilpivirina LA IM</vt:lpstr>
      <vt:lpstr>Estudio LATTE-2: cambio a cabotegravir LA + rilpivirina LA IM</vt:lpstr>
      <vt:lpstr>Estudio LATTE-2: cambio a cabotegravir LA + rilpivirina LA IM</vt:lpstr>
      <vt:lpstr>Estudio LATTE-2: cambio a cabotegravir LA + rilpivirina LA IM</vt:lpstr>
      <vt:lpstr>Estudio LATTE-2: cambio a cabotegravir LA + rilpivirina LA IM</vt:lpstr>
      <vt:lpstr>Estudio LATTE-2: cambio a cabotegravir LA + rilpivirina LA IM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2016</dc:title>
  <dc:subject>AEI - www.aei.fr</dc:subject>
  <dc:creator>www.arv-trial.com</dc:creator>
  <cp:lastModifiedBy>Utilisateur</cp:lastModifiedBy>
  <cp:revision>309</cp:revision>
  <dcterms:created xsi:type="dcterms:W3CDTF">2014-10-03T08:50:57Z</dcterms:created>
  <dcterms:modified xsi:type="dcterms:W3CDTF">2018-01-31T14:46:40Z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38326D3B-8798-4E15-A20E-D48E3A4928C2</vt:lpwstr>
  </property>
  <property fmtid="{D5CDD505-2E9C-101B-9397-08002B2CF9AE}" pid="3" name="ArticulatePath">
    <vt:lpwstr>ARV Trials naive MAJ 2014-GS-0114-v01</vt:lpwstr>
  </property>
</Properties>
</file>