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1"/>
  </p:notesMasterIdLst>
  <p:sldIdLst>
    <p:sldId id="264" r:id="rId2"/>
    <p:sldId id="257" r:id="rId3"/>
    <p:sldId id="258" r:id="rId4"/>
    <p:sldId id="259" r:id="rId5"/>
    <p:sldId id="270" r:id="rId6"/>
    <p:sldId id="272" r:id="rId7"/>
    <p:sldId id="271" r:id="rId8"/>
    <p:sldId id="273" r:id="rId9"/>
    <p:sldId id="266" r:id="rId10"/>
  </p:sldIdLst>
  <p:sldSz cx="9144000" cy="6858000" type="screen4x3"/>
  <p:notesSz cx="6858000" cy="9144000"/>
  <p:defaultTextStyle>
    <a:defPPr>
      <a:defRPr lang="fr-FR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3" orient="horz">
          <p15:clr>
            <a:srgbClr val="A4A3A4"/>
          </p15:clr>
        </p15:guide>
        <p15:guide id="4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François RAFFI" initials="FR" lastIdx="3" clrIdx="0"/>
  <p:cmAuthor id="1" name="Pozniak, Anton" initials="PA" lastIdx="5" clrIdx="1"/>
  <p:cmAuthor id="2" name="anton" initials="a" lastIdx="1" clrIdx="2"/>
  <p:cmAuthor id="3" name="Utilisateur de Microsoft Office" initials="Office" lastIdx="10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6"/>
    <a:srgbClr val="DDDDDD"/>
    <a:srgbClr val="FFFFFF"/>
    <a:srgbClr val="FF6600"/>
    <a:srgbClr val="660033"/>
    <a:srgbClr val="CC0000"/>
    <a:srgbClr val="333399"/>
    <a:srgbClr val="CC3300"/>
    <a:srgbClr val="FF5050"/>
    <a:srgbClr val="10EB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23980" autoAdjust="0"/>
    <p:restoredTop sz="94674"/>
  </p:normalViewPr>
  <p:slideViewPr>
    <p:cSldViewPr snapToGrid="0" snapToObjects="1">
      <p:cViewPr varScale="1">
        <p:scale>
          <a:sx n="102" d="100"/>
          <a:sy n="102" d="100"/>
        </p:scale>
        <p:origin x="1866" y="96"/>
      </p:cViewPr>
      <p:guideLst>
        <p:guide orient="horz"/>
        <p:guide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433E0BB3-D131-4F7C-A614-FA98950D8177}" type="datetimeFigureOut">
              <a:rPr lang="fr-FR"/>
              <a:pPr>
                <a:defRPr/>
              </a:pPr>
              <a:t>07/10/2016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/>
              <a:t>Cliquez pour modifier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B526787D-91DA-4A3A-AAD1-2F88B3AF8D73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3990368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>
              <a:ea typeface="ＭＳ Ｐゴシック" pitchFamily="34" charset="-128"/>
            </a:endParaRPr>
          </a:p>
        </p:txBody>
      </p:sp>
      <p:sp>
        <p:nvSpPr>
          <p:cNvPr id="8195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/>
          <a:lstStyle/>
          <a:p>
            <a:pPr defTabSz="922338"/>
            <a:r>
              <a:rPr lang="fr-FR" sz="1300">
                <a:latin typeface="Trebuchet MS" pitchFamily="34" charset="0"/>
              </a:rPr>
              <a:t>ARV-trial.com</a:t>
            </a:r>
          </a:p>
        </p:txBody>
      </p:sp>
      <p:sp>
        <p:nvSpPr>
          <p:cNvPr id="8196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/>
          <a:lstStyle/>
          <a:p>
            <a:pPr algn="r" defTabSz="850900"/>
            <a:fld id="{8B87528F-3C34-418C-B37E-B3F1FFDBC226}" type="slidenum">
              <a:rPr lang="fr-FR" sz="1200">
                <a:latin typeface="Calibri" pitchFamily="34" charset="0"/>
              </a:rPr>
              <a:pPr algn="r" defTabSz="850900"/>
              <a:t>1</a:t>
            </a:fld>
            <a:endParaRPr lang="fr-FR" sz="120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7940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0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fr-FR">
              <a:latin typeface="Arial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171933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000" baseline="0"/>
            </a:lvl1pPr>
          </a:lstStyle>
          <a:p>
            <a:r>
              <a:rPr lang="fr-FR" dirty="0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noProof="0" dirty="0" err="1"/>
              <a:t>Cliquez</a:t>
            </a:r>
            <a:r>
              <a:rPr lang="fr-FR" dirty="0"/>
              <a:t>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800" y="44450"/>
            <a:ext cx="8193088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800" y="1409700"/>
            <a:ext cx="9024938" cy="530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err="1"/>
              <a:t>Cliquez</a:t>
            </a:r>
            <a:r>
              <a:rPr lang="en-US" dirty="0"/>
              <a:t> pour modifier les styles du </a:t>
            </a:r>
            <a:r>
              <a:rPr lang="en-US" dirty="0" err="1"/>
              <a:t>texte</a:t>
            </a:r>
            <a:r>
              <a:rPr lang="en-US" dirty="0"/>
              <a:t> du masque</a:t>
            </a:r>
          </a:p>
          <a:p>
            <a:pPr lvl="1"/>
            <a:r>
              <a:rPr lang="en-US" dirty="0" err="1"/>
              <a:t>Deuxième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2"/>
            <a:r>
              <a:rPr lang="en-US" dirty="0" err="1"/>
              <a:t>Troisième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3"/>
            <a:r>
              <a:rPr lang="en-US" dirty="0" err="1"/>
              <a:t>Quatrième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4"/>
            <a:r>
              <a:rPr lang="en-US" dirty="0" err="1"/>
              <a:t>Cinquième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4" r:id="rId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+mj-lt"/>
          <a:ea typeface="ＭＳ Ｐゴシック" pitchFamily="-109" charset="-128"/>
          <a:cs typeface="ＭＳ Ｐゴシック" pitchFamily="-109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Font typeface="Wingdings" pitchFamily="2" charset="2"/>
        <a:buChar char="§"/>
        <a:defRPr sz="2000">
          <a:solidFill>
            <a:srgbClr val="CC3300"/>
          </a:solidFill>
          <a:latin typeface="+mn-lt"/>
          <a:ea typeface="ＭＳ Ｐゴシック" pitchFamily="-109" charset="-128"/>
          <a:cs typeface="ＭＳ Ｐゴシック" pitchFamily="-109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2800">
          <a:solidFill>
            <a:srgbClr val="000066"/>
          </a:solidFill>
          <a:latin typeface="+mn-lt"/>
          <a:ea typeface="ＭＳ Ｐゴシック" pitchFamily="-109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•"/>
        <a:defRPr sz="1600">
          <a:solidFill>
            <a:srgbClr val="000066"/>
          </a:solidFill>
          <a:latin typeface="+mn-lt"/>
          <a:ea typeface="ＭＳ Ｐゴシック" pitchFamily="-109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1400">
          <a:solidFill>
            <a:srgbClr val="000066"/>
          </a:solidFill>
          <a:latin typeface="+mn-lt"/>
          <a:ea typeface="ＭＳ Ｐゴシック" pitchFamily="-109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z="3200" dirty="0">
                <a:ea typeface="ＭＳ Ｐゴシック" pitchFamily="34" charset="-128"/>
              </a:rPr>
              <a:t>Cambio</a:t>
            </a:r>
            <a:r>
              <a:rPr lang="en-GB" sz="3200" dirty="0">
                <a:ea typeface="ＭＳ Ｐゴシック" pitchFamily="34" charset="-128"/>
              </a:rPr>
              <a:t> a MVC</a:t>
            </a:r>
          </a:p>
        </p:txBody>
      </p:sp>
      <p:sp>
        <p:nvSpPr>
          <p:cNvPr id="7170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sz="2800" b="1" dirty="0">
                <a:latin typeface="Calibri" pitchFamily="34" charset="0"/>
                <a:ea typeface="ＭＳ Ｐゴシック" pitchFamily="34" charset="-128"/>
              </a:rPr>
              <a:t>Estudio MARCH </a:t>
            </a:r>
          </a:p>
        </p:txBody>
      </p:sp>
    </p:spTree>
    <p:custDataLst>
      <p:tags r:id="rId1"/>
    </p:custData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49" name="Line 172"/>
          <p:cNvSpPr>
            <a:spLocks noChangeShapeType="1"/>
          </p:cNvSpPr>
          <p:nvPr/>
        </p:nvSpPr>
        <p:spPr bwMode="auto">
          <a:xfrm>
            <a:off x="6662875" y="1937943"/>
            <a:ext cx="0" cy="3240000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7" name="Line 105"/>
          <p:cNvSpPr>
            <a:spLocks noChangeShapeType="1"/>
          </p:cNvSpPr>
          <p:nvPr/>
        </p:nvSpPr>
        <p:spPr bwMode="auto">
          <a:xfrm>
            <a:off x="3363479" y="3679275"/>
            <a:ext cx="648000" cy="0"/>
          </a:xfrm>
          <a:prstGeom prst="line">
            <a:avLst/>
          </a:prstGeom>
          <a:noFill/>
          <a:ln w="28575">
            <a:solidFill>
              <a:srgbClr val="333399"/>
            </a:solidFill>
            <a:round/>
            <a:headEnd/>
            <a:tailEnd/>
          </a:ln>
          <a:extLst/>
        </p:spPr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  <a:latin typeface="+mn-lt"/>
              <a:ea typeface="ＭＳ Ｐゴシック" pitchFamily="-65" charset="-128"/>
              <a:cs typeface="ＭＳ Ｐゴシック" pitchFamily="-65" charset="-128"/>
            </a:endParaRPr>
          </a:p>
        </p:txBody>
      </p:sp>
      <p:sp>
        <p:nvSpPr>
          <p:cNvPr id="8" name="Line 3"/>
          <p:cNvSpPr>
            <a:spLocks noChangeShapeType="1"/>
          </p:cNvSpPr>
          <p:nvPr/>
        </p:nvSpPr>
        <p:spPr bwMode="auto">
          <a:xfrm>
            <a:off x="3954008" y="2689225"/>
            <a:ext cx="0" cy="1871999"/>
          </a:xfrm>
          <a:prstGeom prst="line">
            <a:avLst/>
          </a:prstGeom>
          <a:noFill/>
          <a:ln w="28575">
            <a:solidFill>
              <a:srgbClr val="333399"/>
            </a:solidFill>
            <a:round/>
            <a:headEnd/>
            <a:tailEnd/>
          </a:ln>
          <a:extLst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  <a:latin typeface="+mn-lt"/>
              <a:ea typeface="ＭＳ Ｐゴシック" pitchFamily="-65" charset="-128"/>
              <a:cs typeface="ＭＳ Ｐゴシック" pitchFamily="-65" charset="-128"/>
            </a:endParaRPr>
          </a:p>
        </p:txBody>
      </p:sp>
      <p:sp>
        <p:nvSpPr>
          <p:cNvPr id="9" name="Line 4"/>
          <p:cNvSpPr>
            <a:spLocks noChangeShapeType="1"/>
          </p:cNvSpPr>
          <p:nvPr/>
        </p:nvSpPr>
        <p:spPr bwMode="auto">
          <a:xfrm>
            <a:off x="3938132" y="2698750"/>
            <a:ext cx="684000" cy="0"/>
          </a:xfrm>
          <a:prstGeom prst="line">
            <a:avLst/>
          </a:prstGeom>
          <a:noFill/>
          <a:ln w="28575">
            <a:solidFill>
              <a:srgbClr val="333399"/>
            </a:solidFill>
            <a:round/>
            <a:headEnd/>
            <a:tailEnd type="triangle" w="med" len="med"/>
          </a:ln>
          <a:extLst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  <a:latin typeface="+mn-lt"/>
              <a:ea typeface="ＭＳ Ｐゴシック" pitchFamily="-65" charset="-128"/>
              <a:cs typeface="ＭＳ Ｐゴシック" pitchFamily="-65" charset="-128"/>
            </a:endParaRPr>
          </a:p>
        </p:txBody>
      </p:sp>
      <p:sp>
        <p:nvSpPr>
          <p:cNvPr id="10" name="Line 5"/>
          <p:cNvSpPr>
            <a:spLocks noChangeShapeType="1"/>
          </p:cNvSpPr>
          <p:nvPr/>
        </p:nvSpPr>
        <p:spPr bwMode="auto">
          <a:xfrm>
            <a:off x="3966708" y="3679825"/>
            <a:ext cx="684000" cy="0"/>
          </a:xfrm>
          <a:prstGeom prst="line">
            <a:avLst/>
          </a:prstGeom>
          <a:noFill/>
          <a:ln w="28575">
            <a:solidFill>
              <a:srgbClr val="333399"/>
            </a:solidFill>
            <a:round/>
            <a:headEnd/>
            <a:tailEnd type="triangle" w="med" len="med"/>
          </a:ln>
          <a:extLst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  <a:latin typeface="+mn-lt"/>
              <a:ea typeface="ＭＳ Ｐゴシック" pitchFamily="-65" charset="-128"/>
              <a:cs typeface="ＭＳ Ｐゴシック" pitchFamily="-65" charset="-128"/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4641085" y="2372379"/>
            <a:ext cx="4111624" cy="633039"/>
          </a:xfrm>
          <a:prstGeom prst="rect">
            <a:avLst/>
          </a:prstGeom>
          <a:solidFill>
            <a:srgbClr val="FF6600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s-ES" b="1" dirty="0">
                <a:solidFill>
                  <a:schemeClr val="bg1"/>
                </a:solidFill>
                <a:latin typeface="+mj-lt"/>
                <a:ea typeface="Times New Roman" pitchFamily="-65" charset="0"/>
                <a:cs typeface="Times New Roman" pitchFamily="-65" charset="0"/>
              </a:rPr>
              <a:t>Continuación</a:t>
            </a:r>
            <a:r>
              <a:rPr lang="en-US" b="1" dirty="0">
                <a:solidFill>
                  <a:schemeClr val="bg1"/>
                </a:solidFill>
                <a:latin typeface="+mj-lt"/>
                <a:ea typeface="Times New Roman" pitchFamily="-65" charset="0"/>
                <a:cs typeface="Times New Roman" pitchFamily="-65" charset="0"/>
              </a:rPr>
              <a:t> de 2 NRTI + IP/r</a:t>
            </a:r>
          </a:p>
        </p:txBody>
      </p:sp>
      <p:sp>
        <p:nvSpPr>
          <p:cNvPr id="9232" name="Text Box 36"/>
          <p:cNvSpPr txBox="1">
            <a:spLocks noChangeArrowheads="1"/>
          </p:cNvSpPr>
          <p:nvPr/>
        </p:nvSpPr>
        <p:spPr bwMode="auto">
          <a:xfrm>
            <a:off x="3948819" y="2369454"/>
            <a:ext cx="65915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400" b="1" dirty="0">
                <a:solidFill>
                  <a:srgbClr val="C00000"/>
                </a:solidFill>
                <a:latin typeface="Calibri" pitchFamily="34" charset="0"/>
                <a:ea typeface="ＭＳ Ｐゴシック" pitchFamily="34" charset="-128"/>
              </a:rPr>
              <a:t>N = 82</a:t>
            </a:r>
          </a:p>
        </p:txBody>
      </p:sp>
      <p:sp>
        <p:nvSpPr>
          <p:cNvPr id="9233" name="Text Box 37"/>
          <p:cNvSpPr txBox="1">
            <a:spLocks noChangeArrowheads="1"/>
          </p:cNvSpPr>
          <p:nvPr/>
        </p:nvSpPr>
        <p:spPr bwMode="auto">
          <a:xfrm>
            <a:off x="3903935" y="3380350"/>
            <a:ext cx="748923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400" b="1" dirty="0">
                <a:solidFill>
                  <a:srgbClr val="C00000"/>
                </a:solidFill>
                <a:latin typeface="Calibri" pitchFamily="34" charset="0"/>
                <a:ea typeface="ＭＳ Ｐゴシック" pitchFamily="34" charset="-128"/>
              </a:rPr>
              <a:t>N = 156</a:t>
            </a:r>
          </a:p>
        </p:txBody>
      </p:sp>
      <p:sp>
        <p:nvSpPr>
          <p:cNvPr id="29716" name="Rectangle 20"/>
          <p:cNvSpPr>
            <a:spLocks noChangeArrowheads="1"/>
          </p:cNvSpPr>
          <p:nvPr/>
        </p:nvSpPr>
        <p:spPr bwMode="auto">
          <a:xfrm>
            <a:off x="4641084" y="3360738"/>
            <a:ext cx="4111625" cy="632664"/>
          </a:xfrm>
          <a:prstGeom prst="rect">
            <a:avLst/>
          </a:prstGeom>
          <a:solidFill>
            <a:srgbClr val="660033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b="1" dirty="0">
                <a:solidFill>
                  <a:schemeClr val="bg1"/>
                </a:solidFill>
                <a:latin typeface="+mj-lt"/>
                <a:ea typeface="Times New Roman" pitchFamily="-65" charset="0"/>
                <a:cs typeface="Times New Roman" pitchFamily="-65" charset="0"/>
              </a:rPr>
              <a:t>2 NRTI + MVC 300 mg BID</a:t>
            </a:r>
          </a:p>
        </p:txBody>
      </p:sp>
      <p:sp>
        <p:nvSpPr>
          <p:cNvPr id="29" name="Espace réservé du contenu 2"/>
          <p:cNvSpPr txBox="1">
            <a:spLocks/>
          </p:cNvSpPr>
          <p:nvPr/>
        </p:nvSpPr>
        <p:spPr bwMode="auto">
          <a:xfrm>
            <a:off x="34925" y="1163638"/>
            <a:ext cx="18113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914400">
              <a:spcBef>
                <a:spcPct val="20000"/>
              </a:spcBef>
              <a:buClr>
                <a:srgbClr val="CC3300"/>
              </a:buClr>
              <a:buFont typeface="Wingdings" pitchFamily="-109" charset="2"/>
              <a:buChar char="§"/>
              <a:defRPr/>
            </a:pPr>
            <a:r>
              <a:rPr lang="es-ES" sz="2400" b="1" kern="0" dirty="0">
                <a:solidFill>
                  <a:srgbClr val="CC3300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Diseño</a:t>
            </a:r>
          </a:p>
        </p:txBody>
      </p:sp>
      <p:cxnSp>
        <p:nvCxnSpPr>
          <p:cNvPr id="9238" name="Connecteur droit 66"/>
          <p:cNvCxnSpPr>
            <a:cxnSpLocks noChangeShapeType="1"/>
          </p:cNvCxnSpPr>
          <p:nvPr/>
        </p:nvCxnSpPr>
        <p:spPr bwMode="auto">
          <a:xfrm rot="5400000">
            <a:off x="3560107" y="2394744"/>
            <a:ext cx="400050" cy="1587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</p:spPr>
      </p:cxnSp>
      <p:sp>
        <p:nvSpPr>
          <p:cNvPr id="9239" name="Oval 170"/>
          <p:cNvSpPr>
            <a:spLocks noChangeArrowheads="1"/>
          </p:cNvSpPr>
          <p:nvPr/>
        </p:nvSpPr>
        <p:spPr bwMode="auto">
          <a:xfrm>
            <a:off x="3001270" y="1181100"/>
            <a:ext cx="1539875" cy="1014413"/>
          </a:xfrm>
          <a:prstGeom prst="ellipse">
            <a:avLst/>
          </a:prstGeom>
          <a:solidFill>
            <a:srgbClr val="E5E5F7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989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s-ES" sz="1400" b="1" dirty="0" err="1">
                <a:solidFill>
                  <a:srgbClr val="000066"/>
                </a:solidFill>
                <a:latin typeface="Calibri" pitchFamily="34" charset="0"/>
              </a:rPr>
              <a:t>Randomización</a:t>
            </a:r>
            <a:endParaRPr lang="es-ES" sz="1400" b="1" dirty="0">
              <a:solidFill>
                <a:srgbClr val="000066"/>
              </a:solidFill>
              <a:latin typeface="Calibri" pitchFamily="34" charset="0"/>
            </a:endParaRPr>
          </a:p>
          <a:p>
            <a:pPr algn="ctr" defTabSz="914400"/>
            <a:r>
              <a:rPr lang="es-ES" sz="1400" b="1" dirty="0">
                <a:solidFill>
                  <a:srgbClr val="000066"/>
                </a:solidFill>
                <a:latin typeface="Calibri" pitchFamily="34" charset="0"/>
              </a:rPr>
              <a:t>1 : 2 : 2</a:t>
            </a:r>
          </a:p>
          <a:p>
            <a:pPr algn="ctr" defTabSz="914400"/>
            <a:r>
              <a:rPr lang="es-ES" sz="1400" b="1" dirty="0">
                <a:solidFill>
                  <a:srgbClr val="000066"/>
                </a:solidFill>
                <a:latin typeface="Calibri" pitchFamily="34" charset="0"/>
              </a:rPr>
              <a:t>Etiqueta abierta</a:t>
            </a:r>
          </a:p>
        </p:txBody>
      </p:sp>
      <p:sp>
        <p:nvSpPr>
          <p:cNvPr id="9242" name="Espace réservé du contenu 2"/>
          <p:cNvSpPr>
            <a:spLocks/>
          </p:cNvSpPr>
          <p:nvPr/>
        </p:nvSpPr>
        <p:spPr bwMode="auto">
          <a:xfrm>
            <a:off x="34925" y="5064833"/>
            <a:ext cx="9066213" cy="15177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914400">
              <a:spcBef>
                <a:spcPts val="75"/>
              </a:spcBef>
              <a:buClr>
                <a:srgbClr val="CC3300"/>
              </a:buClr>
              <a:buFont typeface="Wingdings" pitchFamily="2" charset="2"/>
              <a:buChar char="§"/>
            </a:pPr>
            <a:r>
              <a:rPr lang="es-ES" sz="2400" b="1" dirty="0">
                <a:solidFill>
                  <a:srgbClr val="CC3300"/>
                </a:solidFill>
                <a:latin typeface="Calibri" pitchFamily="34" charset="0"/>
                <a:ea typeface="ＭＳ Ｐゴシック" pitchFamily="34" charset="-128"/>
              </a:rPr>
              <a:t>Objetivo</a:t>
            </a:r>
          </a:p>
          <a:p>
            <a:pPr marL="800100" lvl="1" indent="-342900" defTabSz="914400">
              <a:spcBef>
                <a:spcPts val="75"/>
              </a:spcBef>
              <a:buClr>
                <a:srgbClr val="CC3300"/>
              </a:buClr>
              <a:buFont typeface="Arial" charset="0"/>
              <a:buChar char="–"/>
            </a:pPr>
            <a:r>
              <a:rPr lang="es-ES" dirty="0" err="1">
                <a:solidFill>
                  <a:srgbClr val="000066"/>
                </a:solidFill>
              </a:rPr>
              <a:t>Endpoint</a:t>
            </a:r>
            <a:r>
              <a:rPr lang="es-ES" dirty="0">
                <a:solidFill>
                  <a:srgbClr val="000066"/>
                </a:solidFill>
              </a:rPr>
              <a:t> primario: proporción de pacientes con CV &lt; 200 copias/</a:t>
            </a:r>
            <a:r>
              <a:rPr lang="es-ES" dirty="0" err="1">
                <a:solidFill>
                  <a:srgbClr val="000066"/>
                </a:solidFill>
              </a:rPr>
              <a:t>mL</a:t>
            </a:r>
            <a:r>
              <a:rPr lang="es-ES" dirty="0">
                <a:solidFill>
                  <a:srgbClr val="000066"/>
                </a:solidFill>
              </a:rPr>
              <a:t> a S48</a:t>
            </a:r>
          </a:p>
          <a:p>
            <a:pPr marL="1257300" lvl="2" indent="-342900" defTabSz="914400">
              <a:spcBef>
                <a:spcPts val="75"/>
              </a:spcBef>
              <a:buClr>
                <a:srgbClr val="CC3300"/>
              </a:buClr>
              <a:buFont typeface="Arial" pitchFamily="34" charset="0"/>
              <a:buChar char="•"/>
            </a:pPr>
            <a:r>
              <a:rPr lang="es-ES" dirty="0">
                <a:solidFill>
                  <a:srgbClr val="000066"/>
                </a:solidFill>
              </a:rPr>
              <a:t>No inferioridad de la rama cambio vs control, por intención de tratar, margen inferior de IC95% de dos colas para la diferencia = - 12 %, poder:  80 % </a:t>
            </a:r>
          </a:p>
        </p:txBody>
      </p:sp>
      <p:sp>
        <p:nvSpPr>
          <p:cNvPr id="9243" name="AutoShape 162"/>
          <p:cNvSpPr>
            <a:spLocks noChangeArrowheads="1"/>
          </p:cNvSpPr>
          <p:nvPr/>
        </p:nvSpPr>
        <p:spPr bwMode="auto">
          <a:xfrm>
            <a:off x="0" y="6611194"/>
            <a:ext cx="778723" cy="248424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sz="1200" b="1" i="1" dirty="0">
                <a:solidFill>
                  <a:srgbClr val="333399"/>
                </a:solidFill>
                <a:latin typeface="Cambria" pitchFamily="18" charset="0"/>
              </a:rPr>
              <a:t>MARCH</a:t>
            </a:r>
          </a:p>
        </p:txBody>
      </p:sp>
      <p:sp>
        <p:nvSpPr>
          <p:cNvPr id="9245" name="AutoShape 162"/>
          <p:cNvSpPr>
            <a:spLocks noChangeArrowheads="1"/>
          </p:cNvSpPr>
          <p:nvPr/>
        </p:nvSpPr>
        <p:spPr bwMode="auto">
          <a:xfrm>
            <a:off x="99924" y="2338559"/>
            <a:ext cx="3275994" cy="2553890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square" anchor="ctr">
            <a:spAutoFit/>
          </a:bodyPr>
          <a:lstStyle/>
          <a:p>
            <a:pPr algn="ctr" defTabSz="914400"/>
            <a:r>
              <a:rPr lang="es-ES" sz="1600" b="1" dirty="0">
                <a:solidFill>
                  <a:srgbClr val="000066"/>
                </a:solidFill>
                <a:latin typeface="Calibri" pitchFamily="34" charset="0"/>
              </a:rPr>
              <a:t>Adultos ≥ 18 años</a:t>
            </a:r>
          </a:p>
          <a:p>
            <a:pPr algn="ctr" defTabSz="914400"/>
            <a:r>
              <a:rPr lang="es-ES" sz="1600" b="1" dirty="0">
                <a:solidFill>
                  <a:srgbClr val="000066"/>
                </a:solidFill>
                <a:latin typeface="Calibri" pitchFamily="34" charset="0"/>
              </a:rPr>
              <a:t>Estables (&gt; 24 semanas)  en régimen con 2 NRTI + IP/r </a:t>
            </a:r>
          </a:p>
          <a:p>
            <a:pPr algn="ctr" defTabSz="914400"/>
            <a:r>
              <a:rPr lang="es-ES" sz="1600" b="1" dirty="0">
                <a:solidFill>
                  <a:srgbClr val="000066"/>
                </a:solidFill>
                <a:latin typeface="Calibri" pitchFamily="34" charset="0"/>
              </a:rPr>
              <a:t>HIV RNA &lt; 200 c/</a:t>
            </a:r>
            <a:r>
              <a:rPr lang="es-ES" sz="1600" b="1" dirty="0" err="1">
                <a:solidFill>
                  <a:srgbClr val="000066"/>
                </a:solidFill>
                <a:latin typeface="Calibri" pitchFamily="34" charset="0"/>
              </a:rPr>
              <a:t>mL</a:t>
            </a:r>
            <a:endParaRPr lang="es-ES" sz="1600" b="1" dirty="0">
              <a:solidFill>
                <a:srgbClr val="000066"/>
              </a:solidFill>
              <a:latin typeface="Calibri" pitchFamily="34" charset="0"/>
            </a:endParaRPr>
          </a:p>
          <a:p>
            <a:pPr algn="ctr" defTabSz="914400"/>
            <a:r>
              <a:rPr lang="es-ES" sz="1600" b="1" dirty="0">
                <a:solidFill>
                  <a:srgbClr val="000066"/>
                </a:solidFill>
                <a:latin typeface="Calibri" pitchFamily="34" charset="0"/>
              </a:rPr>
              <a:t>Tropismo CCR5 en DNA </a:t>
            </a:r>
            <a:r>
              <a:rPr lang="es-ES" sz="1600" b="1" dirty="0" err="1">
                <a:solidFill>
                  <a:srgbClr val="000066"/>
                </a:solidFill>
                <a:latin typeface="Calibri" pitchFamily="34" charset="0"/>
              </a:rPr>
              <a:t>proviral</a:t>
            </a:r>
            <a:r>
              <a:rPr lang="es-ES" sz="1600" b="1" dirty="0">
                <a:solidFill>
                  <a:srgbClr val="000066"/>
                </a:solidFill>
                <a:latin typeface="Calibri" pitchFamily="34" charset="0"/>
              </a:rPr>
              <a:t>  </a:t>
            </a:r>
          </a:p>
          <a:p>
            <a:pPr algn="ctr" defTabSz="914400"/>
            <a:r>
              <a:rPr lang="es-ES" sz="1600" b="1" dirty="0">
                <a:solidFill>
                  <a:srgbClr val="000066"/>
                </a:solidFill>
                <a:latin typeface="Calibri" pitchFamily="34" charset="0"/>
              </a:rPr>
              <a:t>Sin  fallo virológico previo </a:t>
            </a:r>
          </a:p>
          <a:p>
            <a:pPr algn="ctr" defTabSz="914400"/>
            <a:r>
              <a:rPr lang="es-ES" sz="1600" b="1" dirty="0">
                <a:solidFill>
                  <a:srgbClr val="000066"/>
                </a:solidFill>
                <a:latin typeface="Calibri" pitchFamily="34" charset="0"/>
              </a:rPr>
              <a:t>Sin resistencia a las drogas </a:t>
            </a:r>
            <a:br>
              <a:rPr lang="es-ES" sz="1600" b="1" dirty="0">
                <a:solidFill>
                  <a:srgbClr val="000066"/>
                </a:solidFill>
                <a:latin typeface="Calibri" pitchFamily="34" charset="0"/>
              </a:rPr>
            </a:br>
            <a:r>
              <a:rPr lang="es-ES" sz="1600" b="1" dirty="0">
                <a:solidFill>
                  <a:srgbClr val="000066"/>
                </a:solidFill>
                <a:latin typeface="Calibri" pitchFamily="34" charset="0"/>
              </a:rPr>
              <a:t>en estudio </a:t>
            </a:r>
          </a:p>
          <a:p>
            <a:pPr algn="ctr" defTabSz="914400"/>
            <a:r>
              <a:rPr lang="es-ES" sz="1600" b="1" dirty="0">
                <a:solidFill>
                  <a:srgbClr val="000066"/>
                </a:solidFill>
                <a:latin typeface="Calibri" pitchFamily="34" charset="0"/>
              </a:rPr>
              <a:t>HB(s)Ag negativo</a:t>
            </a:r>
          </a:p>
        </p:txBody>
      </p:sp>
      <p:sp>
        <p:nvSpPr>
          <p:cNvPr id="33" name="Oval 109"/>
          <p:cNvSpPr>
            <a:spLocks noChangeArrowheads="1"/>
          </p:cNvSpPr>
          <p:nvPr/>
        </p:nvSpPr>
        <p:spPr bwMode="auto">
          <a:xfrm>
            <a:off x="6343788" y="1398193"/>
            <a:ext cx="576262" cy="527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accent1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/>
          <a:lstStyle/>
          <a:p>
            <a:pPr algn="ctr" defTabSz="914400">
              <a:defRPr/>
            </a:pPr>
            <a:r>
              <a:rPr lang="en-GB" sz="1600" b="1" dirty="0">
                <a:solidFill>
                  <a:srgbClr val="0066FF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S48</a:t>
            </a:r>
            <a:endParaRPr lang="en-GB" sz="1600" dirty="0">
              <a:solidFill>
                <a:srgbClr val="0066FF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34" name="Oval 110"/>
          <p:cNvSpPr>
            <a:spLocks noChangeArrowheads="1"/>
          </p:cNvSpPr>
          <p:nvPr/>
        </p:nvSpPr>
        <p:spPr bwMode="auto">
          <a:xfrm>
            <a:off x="8467863" y="1398193"/>
            <a:ext cx="576262" cy="527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accent1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/>
          <a:lstStyle/>
          <a:p>
            <a:pPr algn="ctr" defTabSz="914400">
              <a:defRPr/>
            </a:pPr>
            <a:r>
              <a:rPr lang="en-GB" sz="1600" b="1" dirty="0">
                <a:solidFill>
                  <a:srgbClr val="0066FF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S96</a:t>
            </a:r>
            <a:endParaRPr lang="en-GB" sz="1600" dirty="0">
              <a:solidFill>
                <a:srgbClr val="0066FF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9248" name="Line 172"/>
          <p:cNvSpPr>
            <a:spLocks noChangeShapeType="1"/>
          </p:cNvSpPr>
          <p:nvPr/>
        </p:nvSpPr>
        <p:spPr bwMode="auto">
          <a:xfrm>
            <a:off x="8766313" y="1937943"/>
            <a:ext cx="0" cy="3240000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36" name="Titre 1"/>
          <p:cNvSpPr>
            <a:spLocks noGrp="1"/>
          </p:cNvSpPr>
          <p:nvPr>
            <p:ph type="title"/>
          </p:nvPr>
        </p:nvSpPr>
        <p:spPr>
          <a:xfrm>
            <a:off x="50800" y="44450"/>
            <a:ext cx="8193088" cy="1106488"/>
          </a:xfrm>
        </p:spPr>
        <p:txBody>
          <a:bodyPr/>
          <a:lstStyle/>
          <a:p>
            <a:r>
              <a:rPr lang="es-ES" sz="3200" dirty="0">
                <a:ea typeface="ＭＳ Ｐゴシック" pitchFamily="34" charset="-128"/>
              </a:rPr>
              <a:t>Estudio MARCH: cambio a MVC</a:t>
            </a:r>
          </a:p>
        </p:txBody>
      </p:sp>
      <p:sp>
        <p:nvSpPr>
          <p:cNvPr id="22" name="Rectangle 20"/>
          <p:cNvSpPr>
            <a:spLocks noChangeArrowheads="1"/>
          </p:cNvSpPr>
          <p:nvPr/>
        </p:nvSpPr>
        <p:spPr bwMode="auto">
          <a:xfrm>
            <a:off x="4632714" y="4250213"/>
            <a:ext cx="4111625" cy="632664"/>
          </a:xfrm>
          <a:prstGeom prst="rect">
            <a:avLst/>
          </a:prstGeom>
          <a:solidFill>
            <a:srgbClr val="CC0000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b="1" dirty="0">
                <a:solidFill>
                  <a:schemeClr val="bg1"/>
                </a:solidFill>
                <a:latin typeface="+mj-lt"/>
                <a:ea typeface="Times New Roman" pitchFamily="-65" charset="0"/>
                <a:cs typeface="Times New Roman" pitchFamily="-65" charset="0"/>
              </a:rPr>
              <a:t>IP/r + MVC 150 mg BID</a:t>
            </a:r>
          </a:p>
        </p:txBody>
      </p:sp>
      <p:sp>
        <p:nvSpPr>
          <p:cNvPr id="23" name="Line 5"/>
          <p:cNvSpPr>
            <a:spLocks noChangeShapeType="1"/>
          </p:cNvSpPr>
          <p:nvPr/>
        </p:nvSpPr>
        <p:spPr bwMode="auto">
          <a:xfrm>
            <a:off x="3938132" y="4555600"/>
            <a:ext cx="684000" cy="0"/>
          </a:xfrm>
          <a:prstGeom prst="line">
            <a:avLst/>
          </a:prstGeom>
          <a:noFill/>
          <a:ln w="28575">
            <a:solidFill>
              <a:srgbClr val="333399"/>
            </a:solidFill>
            <a:round/>
            <a:headEnd/>
            <a:tailEnd type="triangle" w="med" len="med"/>
          </a:ln>
          <a:extLst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  <a:latin typeface="+mn-lt"/>
              <a:ea typeface="ＭＳ Ｐゴシック" pitchFamily="-65" charset="-128"/>
              <a:cs typeface="ＭＳ Ｐゴシック" pitchFamily="-65" charset="-128"/>
            </a:endParaRPr>
          </a:p>
        </p:txBody>
      </p:sp>
      <p:sp>
        <p:nvSpPr>
          <p:cNvPr id="24" name="Text Box 37"/>
          <p:cNvSpPr txBox="1">
            <a:spLocks noChangeArrowheads="1"/>
          </p:cNvSpPr>
          <p:nvPr/>
        </p:nvSpPr>
        <p:spPr bwMode="auto">
          <a:xfrm>
            <a:off x="3925250" y="4273250"/>
            <a:ext cx="748923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400" b="1" dirty="0">
                <a:solidFill>
                  <a:srgbClr val="C00000"/>
                </a:solidFill>
                <a:latin typeface="Calibri" pitchFamily="34" charset="0"/>
                <a:ea typeface="ＭＳ Ｐゴシック" pitchFamily="34" charset="-128"/>
              </a:rPr>
              <a:t>N = 157</a:t>
            </a:r>
          </a:p>
        </p:txBody>
      </p:sp>
      <p:sp>
        <p:nvSpPr>
          <p:cNvPr id="25" name="ZoneTexte 69"/>
          <p:cNvSpPr txBox="1">
            <a:spLocks noChangeArrowheads="1"/>
          </p:cNvSpPr>
          <p:nvPr/>
        </p:nvSpPr>
        <p:spPr bwMode="auto">
          <a:xfrm>
            <a:off x="6254559" y="6582618"/>
            <a:ext cx="288251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defTabSz="914400"/>
            <a:r>
              <a:rPr lang="fr-FR" sz="1200" i="1" dirty="0" err="1">
                <a:solidFill>
                  <a:srgbClr val="CC0000"/>
                </a:solidFill>
              </a:rPr>
              <a:t>Pett</a:t>
            </a:r>
            <a:r>
              <a:rPr lang="fr-FR" sz="1200" i="1" dirty="0">
                <a:solidFill>
                  <a:srgbClr val="CC0000"/>
                </a:solidFill>
              </a:rPr>
              <a:t> SL. Clin Infect Dis 2016;63:122-32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oup 7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8014027"/>
              </p:ext>
            </p:extLst>
          </p:nvPr>
        </p:nvGraphicFramePr>
        <p:xfrm>
          <a:off x="197964" y="1642146"/>
          <a:ext cx="8756766" cy="4712248"/>
        </p:xfrm>
        <a:graphic>
          <a:graphicData uri="http://schemas.openxmlformats.org/drawingml/2006/table">
            <a:tbl>
              <a:tblPr/>
              <a:tblGrid>
                <a:gridCol w="41666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300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300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300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3293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2 NRTI + IP/r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N = 82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2 NRTI + MVC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N = 156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00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PI/r + MVC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N = 157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049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Media edad, años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43.6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43.7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42.7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049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Mujeres, 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24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22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22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049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CDC, categoría  C, 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25.6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23.1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19.1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049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CV basal &lt; 50 c/mL, 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96.3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96.8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95.5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049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CD4/mm</a:t>
                      </a:r>
                      <a:r>
                        <a:rPr kumimoji="0" lang="en-GB" sz="1200" b="1" i="0" u="none" strike="noStrike" cap="none" normalizeH="0" baseline="3000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3 </a:t>
                      </a: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 basal, media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635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596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638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049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Nadir CD4/mm</a:t>
                      </a:r>
                      <a:r>
                        <a:rPr kumimoji="0" lang="en-GB" sz="1200" b="1" i="0" u="none" strike="noStrike" cap="none" normalizeH="0" baseline="3000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3</a:t>
                      </a: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, media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258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206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238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049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Duración TARV, media, años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6.3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5.7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6.4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731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TARV basal, %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TDF/FTC ; TDF+3TC ; ABC/3TC ; ZDV/3TC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ATV/r ; LPV/r ; DRV/r ; SQV/r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46 ; 16 ; 22 ; 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33 ; 35 ; 16 ; 11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53 ; 17 ; 12 ; 13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37 ; 21 ; 21 ; 15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53 ; 16 ; 13 ; 11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35 ; 32 ; 13 ; 14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76835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s-ES" sz="1200" b="1" i="0" u="none" strike="noStrike" baseline="0" noProof="0" dirty="0">
                          <a:solidFill>
                            <a:srgbClr val="000066"/>
                          </a:solidFill>
                          <a:latin typeface="+mn-lt"/>
                        </a:rPr>
                        <a:t>Score de </a:t>
                      </a:r>
                      <a:r>
                        <a:rPr lang="es-ES" sz="1200" b="1" i="0" u="none" strike="noStrike" baseline="0" noProof="0" dirty="0" err="1">
                          <a:solidFill>
                            <a:srgbClr val="000066"/>
                          </a:solidFill>
                          <a:latin typeface="+mn-lt"/>
                        </a:rPr>
                        <a:t>Framingham</a:t>
                      </a:r>
                      <a:r>
                        <a:rPr lang="es-ES" sz="1200" b="1" i="0" u="none" strike="noStrike" baseline="0" noProof="0" dirty="0">
                          <a:solidFill>
                            <a:srgbClr val="000066"/>
                          </a:solidFill>
                          <a:latin typeface="+mn-lt"/>
                        </a:rPr>
                        <a:t> para riesgo cardiovascular a 10 años </a:t>
                      </a:r>
                      <a:endParaRPr kumimoji="0" lang="es-ES" sz="12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itchFamily="-65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6.87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6.3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6.84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06586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2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Discontinuación a S48, N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2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No en ART </a:t>
                      </a:r>
                      <a:r>
                        <a:rPr kumimoji="0" lang="es-ES" sz="1200" b="1" i="0" u="none" strike="noStrike" cap="none" normalizeH="0" baseline="0" noProof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randomizado</a:t>
                      </a:r>
                      <a:r>
                        <a:rPr kumimoji="0" lang="es-ES" sz="12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 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2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Pérdida de seguimiento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2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Retiro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2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Muerte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16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13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17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13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4" name="AutoShape 162"/>
          <p:cNvSpPr>
            <a:spLocks noChangeArrowheads="1"/>
          </p:cNvSpPr>
          <p:nvPr/>
        </p:nvSpPr>
        <p:spPr bwMode="auto">
          <a:xfrm>
            <a:off x="0" y="6611194"/>
            <a:ext cx="778723" cy="248424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sz="1200" b="1" i="1" dirty="0">
                <a:solidFill>
                  <a:srgbClr val="333399"/>
                </a:solidFill>
                <a:latin typeface="Cambria" pitchFamily="18" charset="0"/>
              </a:rPr>
              <a:t>MARCH</a:t>
            </a:r>
          </a:p>
        </p:txBody>
      </p:sp>
      <p:sp>
        <p:nvSpPr>
          <p:cNvPr id="5" name="ZoneTexte 69"/>
          <p:cNvSpPr txBox="1">
            <a:spLocks noChangeArrowheads="1"/>
          </p:cNvSpPr>
          <p:nvPr/>
        </p:nvSpPr>
        <p:spPr bwMode="auto">
          <a:xfrm>
            <a:off x="6254559" y="6582618"/>
            <a:ext cx="288251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defTabSz="914400"/>
            <a:r>
              <a:rPr lang="fr-FR" sz="1200" i="1" dirty="0" err="1">
                <a:solidFill>
                  <a:srgbClr val="CC0000"/>
                </a:solidFill>
              </a:rPr>
              <a:t>Pett</a:t>
            </a:r>
            <a:r>
              <a:rPr lang="fr-FR" sz="1200" i="1" dirty="0">
                <a:solidFill>
                  <a:srgbClr val="CC0000"/>
                </a:solidFill>
              </a:rPr>
              <a:t> SL. Clin Infect Dis 2016;63:122-32</a:t>
            </a: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z="3200" dirty="0">
                <a:ea typeface="ＭＳ Ｐゴシック" pitchFamily="34" charset="-128"/>
              </a:rPr>
              <a:t>Estudio MARCH: cambio a MVC</a:t>
            </a:r>
            <a:endParaRPr lang="es-ES" sz="3200" dirty="0"/>
          </a:p>
        </p:txBody>
      </p:sp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2186515" y="1120458"/>
            <a:ext cx="475829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914400"/>
            <a:r>
              <a:rPr lang="es-ES" sz="2400" b="1" dirty="0">
                <a:solidFill>
                  <a:srgbClr val="CC3300"/>
                </a:solidFill>
                <a:latin typeface="Calibri" pitchFamily="34" charset="0"/>
              </a:rPr>
              <a:t>Características basales y disposición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0"/>
          <p:cNvSpPr>
            <a:spLocks noChangeArrowheads="1"/>
          </p:cNvSpPr>
          <p:nvPr/>
        </p:nvSpPr>
        <p:spPr bwMode="auto">
          <a:xfrm>
            <a:off x="2883993" y="1714263"/>
            <a:ext cx="353695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s-ES" sz="2000" b="1" dirty="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rPr>
              <a:t>Análisis por intención de tratar</a:t>
            </a:r>
          </a:p>
        </p:txBody>
      </p:sp>
      <p:sp>
        <p:nvSpPr>
          <p:cNvPr id="11290" name="Freeform 41"/>
          <p:cNvSpPr>
            <a:spLocks noEditPoints="1"/>
          </p:cNvSpPr>
          <p:nvPr/>
        </p:nvSpPr>
        <p:spPr bwMode="auto">
          <a:xfrm>
            <a:off x="4221163" y="4843463"/>
            <a:ext cx="4332287" cy="28575"/>
          </a:xfrm>
          <a:custGeom>
            <a:avLst/>
            <a:gdLst>
              <a:gd name="T0" fmla="*/ 2147483647 w 2729"/>
              <a:gd name="T1" fmla="*/ 0 h 18"/>
              <a:gd name="T2" fmla="*/ 2147483647 w 2729"/>
              <a:gd name="T3" fmla="*/ 2147483647 h 18"/>
              <a:gd name="T4" fmla="*/ 0 w 2729"/>
              <a:gd name="T5" fmla="*/ 2147483647 h 18"/>
              <a:gd name="T6" fmla="*/ 0 w 2729"/>
              <a:gd name="T7" fmla="*/ 0 h 18"/>
              <a:gd name="T8" fmla="*/ 2147483647 w 2729"/>
              <a:gd name="T9" fmla="*/ 0 h 18"/>
              <a:gd name="T10" fmla="*/ 2147483647 w 2729"/>
              <a:gd name="T11" fmla="*/ 0 h 18"/>
              <a:gd name="T12" fmla="*/ 2147483647 w 2729"/>
              <a:gd name="T13" fmla="*/ 2147483647 h 18"/>
              <a:gd name="T14" fmla="*/ 2147483647 w 2729"/>
              <a:gd name="T15" fmla="*/ 2147483647 h 18"/>
              <a:gd name="T16" fmla="*/ 2147483647 w 2729"/>
              <a:gd name="T17" fmla="*/ 0 h 18"/>
              <a:gd name="T18" fmla="*/ 2147483647 w 2729"/>
              <a:gd name="T19" fmla="*/ 0 h 18"/>
              <a:gd name="T20" fmla="*/ 2147483647 w 2729"/>
              <a:gd name="T21" fmla="*/ 0 h 18"/>
              <a:gd name="T22" fmla="*/ 2147483647 w 2729"/>
              <a:gd name="T23" fmla="*/ 2147483647 h 18"/>
              <a:gd name="T24" fmla="*/ 2147483647 w 2729"/>
              <a:gd name="T25" fmla="*/ 2147483647 h 18"/>
              <a:gd name="T26" fmla="*/ 2147483647 w 2729"/>
              <a:gd name="T27" fmla="*/ 0 h 18"/>
              <a:gd name="T28" fmla="*/ 2147483647 w 2729"/>
              <a:gd name="T29" fmla="*/ 0 h 18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2729"/>
              <a:gd name="T46" fmla="*/ 0 h 18"/>
              <a:gd name="T47" fmla="*/ 2729 w 2729"/>
              <a:gd name="T48" fmla="*/ 18 h 18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2729" h="18">
                <a:moveTo>
                  <a:pt x="6" y="0"/>
                </a:moveTo>
                <a:lnTo>
                  <a:pt x="6" y="18"/>
                </a:lnTo>
                <a:lnTo>
                  <a:pt x="0" y="18"/>
                </a:lnTo>
                <a:lnTo>
                  <a:pt x="0" y="0"/>
                </a:lnTo>
                <a:lnTo>
                  <a:pt x="6" y="0"/>
                </a:lnTo>
                <a:close/>
                <a:moveTo>
                  <a:pt x="1371" y="0"/>
                </a:moveTo>
                <a:lnTo>
                  <a:pt x="1371" y="18"/>
                </a:lnTo>
                <a:lnTo>
                  <a:pt x="1365" y="18"/>
                </a:lnTo>
                <a:lnTo>
                  <a:pt x="1365" y="0"/>
                </a:lnTo>
                <a:lnTo>
                  <a:pt x="1371" y="0"/>
                </a:lnTo>
                <a:close/>
                <a:moveTo>
                  <a:pt x="2729" y="0"/>
                </a:moveTo>
                <a:lnTo>
                  <a:pt x="2729" y="18"/>
                </a:lnTo>
                <a:lnTo>
                  <a:pt x="2723" y="18"/>
                </a:lnTo>
                <a:lnTo>
                  <a:pt x="2723" y="0"/>
                </a:lnTo>
                <a:lnTo>
                  <a:pt x="2729" y="0"/>
                </a:lnTo>
                <a:close/>
              </a:path>
            </a:pathLst>
          </a:custGeom>
          <a:solidFill>
            <a:srgbClr val="000000"/>
          </a:solidFill>
          <a:ln w="9525">
            <a:solidFill>
              <a:schemeClr val="bg1"/>
            </a:solidFill>
            <a:bevel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06" name="Titre 1"/>
          <p:cNvSpPr txBox="1">
            <a:spLocks/>
          </p:cNvSpPr>
          <p:nvPr/>
        </p:nvSpPr>
        <p:spPr bwMode="auto">
          <a:xfrm>
            <a:off x="203200" y="196850"/>
            <a:ext cx="8193088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3200" b="1" i="0" u="none" strike="noStrike" kern="0" cap="none" spc="0" normalizeH="0" baseline="0" noProof="0" dirty="0">
              <a:ln>
                <a:noFill/>
              </a:ln>
              <a:solidFill>
                <a:srgbClr val="333399"/>
              </a:solidFill>
              <a:effectLst/>
              <a:uLnTx/>
              <a:uFillTx/>
              <a:latin typeface="+mj-lt"/>
              <a:ea typeface="ＭＳ Ｐゴシック" pitchFamily="34" charset="-128"/>
              <a:cs typeface="ＭＳ Ｐゴシック" pitchFamily="-109" charset="-128"/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1287347" y="6192421"/>
            <a:ext cx="274288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>
                <a:solidFill>
                  <a:srgbClr val="000066"/>
                </a:solidFill>
              </a:rPr>
              <a:t>* ≠ : - 4% ; (IC95% = - 9.0 a 2.2)</a:t>
            </a:r>
          </a:p>
        </p:txBody>
      </p:sp>
      <p:sp>
        <p:nvSpPr>
          <p:cNvPr id="67" name="ZoneTexte 66"/>
          <p:cNvSpPr txBox="1"/>
          <p:nvPr/>
        </p:nvSpPr>
        <p:spPr>
          <a:xfrm>
            <a:off x="1287347" y="6444261"/>
            <a:ext cx="339028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>
                <a:solidFill>
                  <a:srgbClr val="000066"/>
                </a:solidFill>
              </a:rPr>
              <a:t>** ≠ : - 13.5% ; (IC95% = - 19.8 a -5.8)</a:t>
            </a:r>
          </a:p>
        </p:txBody>
      </p:sp>
      <p:sp>
        <p:nvSpPr>
          <p:cNvPr id="44" name="AutoShape 162"/>
          <p:cNvSpPr>
            <a:spLocks noChangeArrowheads="1"/>
          </p:cNvSpPr>
          <p:nvPr/>
        </p:nvSpPr>
        <p:spPr bwMode="auto">
          <a:xfrm>
            <a:off x="0" y="6611194"/>
            <a:ext cx="778723" cy="248424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sz="1200" b="1" i="1" dirty="0">
                <a:solidFill>
                  <a:srgbClr val="333399"/>
                </a:solidFill>
                <a:latin typeface="Cambria" pitchFamily="18" charset="0"/>
              </a:rPr>
              <a:t>MARCH</a:t>
            </a:r>
          </a:p>
        </p:txBody>
      </p:sp>
      <p:sp>
        <p:nvSpPr>
          <p:cNvPr id="48" name="ZoneTexte 69"/>
          <p:cNvSpPr txBox="1">
            <a:spLocks noChangeArrowheads="1"/>
          </p:cNvSpPr>
          <p:nvPr/>
        </p:nvSpPr>
        <p:spPr bwMode="auto">
          <a:xfrm>
            <a:off x="6254559" y="6582618"/>
            <a:ext cx="288251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defTabSz="914400"/>
            <a:r>
              <a:rPr lang="fr-FR" sz="1200" i="1" dirty="0" err="1">
                <a:solidFill>
                  <a:srgbClr val="CC0000"/>
                </a:solidFill>
              </a:rPr>
              <a:t>Pett</a:t>
            </a:r>
            <a:r>
              <a:rPr lang="fr-FR" sz="1200" i="1" dirty="0">
                <a:solidFill>
                  <a:srgbClr val="CC0000"/>
                </a:solidFill>
              </a:rPr>
              <a:t> SL. Clin Infect Dis 2016;63:122-32</a:t>
            </a:r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z="3200" dirty="0">
                <a:ea typeface="ＭＳ Ｐゴシック" pitchFamily="34" charset="-128"/>
              </a:rPr>
              <a:t>Estudio MARCH: cambio a MVC</a:t>
            </a:r>
            <a:endParaRPr lang="es-ES" sz="3200" dirty="0"/>
          </a:p>
        </p:txBody>
      </p:sp>
      <p:sp>
        <p:nvSpPr>
          <p:cNvPr id="49" name="Text Box 2"/>
          <p:cNvSpPr txBox="1">
            <a:spLocks noChangeArrowheads="1"/>
          </p:cNvSpPr>
          <p:nvPr/>
        </p:nvSpPr>
        <p:spPr bwMode="auto">
          <a:xfrm>
            <a:off x="2673851" y="1151863"/>
            <a:ext cx="378360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914400"/>
            <a:r>
              <a:rPr lang="es-ES" sz="2400" b="1" dirty="0">
                <a:solidFill>
                  <a:srgbClr val="CC3300"/>
                </a:solidFill>
                <a:latin typeface="Calibri" pitchFamily="34" charset="0"/>
                <a:ea typeface="ＭＳ Ｐゴシック" pitchFamily="34" charset="-128"/>
              </a:rPr>
              <a:t>Resultados virológicos – S48</a:t>
            </a:r>
            <a:endParaRPr lang="es-ES" sz="2400" b="1" dirty="0">
              <a:solidFill>
                <a:srgbClr val="CC3300"/>
              </a:solidFill>
              <a:latin typeface="Calibri" pitchFamily="34" charset="0"/>
            </a:endParaRPr>
          </a:p>
        </p:txBody>
      </p:sp>
      <p:grpSp>
        <p:nvGrpSpPr>
          <p:cNvPr id="4" name="Groupe 3"/>
          <p:cNvGrpSpPr/>
          <p:nvPr/>
        </p:nvGrpSpPr>
        <p:grpSpPr>
          <a:xfrm>
            <a:off x="1851659" y="2257603"/>
            <a:ext cx="4902709" cy="4002473"/>
            <a:chOff x="1851659" y="2257603"/>
            <a:chExt cx="4902709" cy="4002473"/>
          </a:xfrm>
        </p:grpSpPr>
        <p:sp>
          <p:nvSpPr>
            <p:cNvPr id="11295" name="Rectangle 46"/>
            <p:cNvSpPr>
              <a:spLocks noChangeArrowheads="1"/>
            </p:cNvSpPr>
            <p:nvPr/>
          </p:nvSpPr>
          <p:spPr bwMode="auto">
            <a:xfrm>
              <a:off x="2051358" y="5640329"/>
              <a:ext cx="99850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fr-FR" sz="1400" dirty="0">
                  <a:solidFill>
                    <a:srgbClr val="000066"/>
                  </a:solidFill>
                  <a:ea typeface="ＭＳ Ｐゴシック" pitchFamily="34" charset="-128"/>
                </a:rPr>
                <a:t>0</a:t>
              </a:r>
            </a:p>
          </p:txBody>
        </p:sp>
        <p:sp>
          <p:nvSpPr>
            <p:cNvPr id="11283" name="Rectangle 51"/>
            <p:cNvSpPr>
              <a:spLocks noChangeArrowheads="1"/>
            </p:cNvSpPr>
            <p:nvPr/>
          </p:nvSpPr>
          <p:spPr bwMode="auto">
            <a:xfrm>
              <a:off x="1851659" y="3013017"/>
              <a:ext cx="299549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fr-FR" sz="1400" dirty="0">
                  <a:solidFill>
                    <a:srgbClr val="000066"/>
                  </a:solidFill>
                  <a:ea typeface="ＭＳ Ｐゴシック" pitchFamily="34" charset="-128"/>
                </a:rPr>
                <a:t>100</a:t>
              </a:r>
            </a:p>
          </p:txBody>
        </p:sp>
        <p:sp>
          <p:nvSpPr>
            <p:cNvPr id="11291" name="Rectangle 42"/>
            <p:cNvSpPr>
              <a:spLocks noChangeArrowheads="1"/>
            </p:cNvSpPr>
            <p:nvPr/>
          </p:nvSpPr>
          <p:spPr bwMode="auto">
            <a:xfrm>
              <a:off x="2645858" y="3062492"/>
              <a:ext cx="320939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333399"/>
                  </a:solidFill>
                  <a:latin typeface="+mj-lt"/>
                  <a:ea typeface="ＭＳ Ｐゴシック" pitchFamily="34" charset="-128"/>
                </a:rPr>
                <a:t>95.1 </a:t>
              </a:r>
            </a:p>
          </p:txBody>
        </p:sp>
        <p:sp>
          <p:nvSpPr>
            <p:cNvPr id="11293" name="Rectangle 44"/>
            <p:cNvSpPr>
              <a:spLocks noChangeArrowheads="1"/>
            </p:cNvSpPr>
            <p:nvPr/>
          </p:nvSpPr>
          <p:spPr bwMode="auto">
            <a:xfrm>
              <a:off x="3230570" y="3168263"/>
              <a:ext cx="320939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333399"/>
                  </a:solidFill>
                  <a:latin typeface="+mj-lt"/>
                  <a:ea typeface="ＭＳ Ｐゴシック" pitchFamily="34" charset="-128"/>
                </a:rPr>
                <a:t>91.7</a:t>
              </a:r>
            </a:p>
          </p:txBody>
        </p:sp>
        <p:sp>
          <p:nvSpPr>
            <p:cNvPr id="11296" name="Rectangle 47"/>
            <p:cNvSpPr>
              <a:spLocks noChangeArrowheads="1"/>
            </p:cNvSpPr>
            <p:nvPr/>
          </p:nvSpPr>
          <p:spPr bwMode="auto">
            <a:xfrm>
              <a:off x="1951509" y="5133917"/>
              <a:ext cx="199699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fr-FR" sz="1400" dirty="0">
                  <a:solidFill>
                    <a:srgbClr val="000066"/>
                  </a:solidFill>
                  <a:ea typeface="ＭＳ Ｐゴシック" pitchFamily="34" charset="-128"/>
                </a:rPr>
                <a:t>20</a:t>
              </a:r>
            </a:p>
          </p:txBody>
        </p:sp>
        <p:sp>
          <p:nvSpPr>
            <p:cNvPr id="11297" name="Rectangle 48"/>
            <p:cNvSpPr>
              <a:spLocks noChangeArrowheads="1"/>
            </p:cNvSpPr>
            <p:nvPr/>
          </p:nvSpPr>
          <p:spPr bwMode="auto">
            <a:xfrm>
              <a:off x="1951509" y="4597342"/>
              <a:ext cx="199699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fr-FR" sz="1400">
                  <a:solidFill>
                    <a:srgbClr val="000066"/>
                  </a:solidFill>
                  <a:ea typeface="ＭＳ Ｐゴシック" pitchFamily="34" charset="-128"/>
                </a:rPr>
                <a:t>40</a:t>
              </a:r>
            </a:p>
          </p:txBody>
        </p:sp>
        <p:sp>
          <p:nvSpPr>
            <p:cNvPr id="11298" name="Rectangle 49"/>
            <p:cNvSpPr>
              <a:spLocks noChangeArrowheads="1"/>
            </p:cNvSpPr>
            <p:nvPr/>
          </p:nvSpPr>
          <p:spPr bwMode="auto">
            <a:xfrm>
              <a:off x="1951509" y="4068704"/>
              <a:ext cx="199699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fr-FR" sz="1400">
                  <a:solidFill>
                    <a:srgbClr val="000066"/>
                  </a:solidFill>
                  <a:ea typeface="ＭＳ Ｐゴシック" pitchFamily="34" charset="-128"/>
                </a:rPr>
                <a:t>60</a:t>
              </a:r>
            </a:p>
          </p:txBody>
        </p:sp>
        <p:sp>
          <p:nvSpPr>
            <p:cNvPr id="11299" name="Rectangle 50"/>
            <p:cNvSpPr>
              <a:spLocks noChangeArrowheads="1"/>
            </p:cNvSpPr>
            <p:nvPr/>
          </p:nvSpPr>
          <p:spPr bwMode="auto">
            <a:xfrm>
              <a:off x="1951509" y="3576379"/>
              <a:ext cx="199699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fr-FR" sz="1400" dirty="0">
                  <a:solidFill>
                    <a:srgbClr val="000066"/>
                  </a:solidFill>
                  <a:ea typeface="ＭＳ Ｐゴシック" pitchFamily="34" charset="-128"/>
                </a:rPr>
                <a:t>80</a:t>
              </a:r>
            </a:p>
          </p:txBody>
        </p:sp>
        <p:sp>
          <p:nvSpPr>
            <p:cNvPr id="11307" name="ZoneTexte 52"/>
            <p:cNvSpPr txBox="1">
              <a:spLocks noChangeArrowheads="1"/>
            </p:cNvSpPr>
            <p:nvPr/>
          </p:nvSpPr>
          <p:spPr bwMode="auto">
            <a:xfrm>
              <a:off x="2126418" y="2698692"/>
              <a:ext cx="367408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fr-FR" sz="1600" b="1">
                  <a:solidFill>
                    <a:srgbClr val="000066"/>
                  </a:solidFill>
                  <a:ea typeface="ＭＳ Ｐゴシック" pitchFamily="34" charset="-128"/>
                </a:rPr>
                <a:t>%</a:t>
              </a:r>
            </a:p>
          </p:txBody>
        </p:sp>
        <p:cxnSp>
          <p:nvCxnSpPr>
            <p:cNvPr id="88" name="Connecteur droit 87"/>
            <p:cNvCxnSpPr/>
            <p:nvPr/>
          </p:nvCxnSpPr>
          <p:spPr bwMode="auto">
            <a:xfrm>
              <a:off x="2302977" y="3098742"/>
              <a:ext cx="0" cy="2640012"/>
            </a:xfrm>
            <a:prstGeom prst="line">
              <a:avLst/>
            </a:prstGeom>
            <a:ln w="12700">
              <a:solidFill>
                <a:srgbClr val="000066"/>
              </a:solidFill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0" name="Connecteur droit 89"/>
            <p:cNvCxnSpPr/>
            <p:nvPr/>
          </p:nvCxnSpPr>
          <p:spPr bwMode="auto">
            <a:xfrm>
              <a:off x="2226777" y="3684529"/>
              <a:ext cx="73025" cy="0"/>
            </a:xfrm>
            <a:prstGeom prst="line">
              <a:avLst/>
            </a:prstGeom>
            <a:ln w="12700">
              <a:solidFill>
                <a:srgbClr val="000066"/>
              </a:solidFill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1" name="Connecteur droit 90"/>
            <p:cNvCxnSpPr/>
            <p:nvPr/>
          </p:nvCxnSpPr>
          <p:spPr bwMode="auto">
            <a:xfrm>
              <a:off x="2226777" y="4195704"/>
              <a:ext cx="73025" cy="0"/>
            </a:xfrm>
            <a:prstGeom prst="line">
              <a:avLst/>
            </a:prstGeom>
            <a:ln w="12700">
              <a:solidFill>
                <a:srgbClr val="000066"/>
              </a:solidFill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2" name="Connecteur droit 91"/>
            <p:cNvCxnSpPr/>
            <p:nvPr/>
          </p:nvCxnSpPr>
          <p:spPr bwMode="auto">
            <a:xfrm>
              <a:off x="2226777" y="4703704"/>
              <a:ext cx="73025" cy="0"/>
            </a:xfrm>
            <a:prstGeom prst="line">
              <a:avLst/>
            </a:prstGeom>
            <a:ln w="12700">
              <a:solidFill>
                <a:srgbClr val="000066"/>
              </a:solidFill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3" name="Connecteur droit 92"/>
            <p:cNvCxnSpPr/>
            <p:nvPr/>
          </p:nvCxnSpPr>
          <p:spPr bwMode="auto">
            <a:xfrm>
              <a:off x="2226777" y="5237104"/>
              <a:ext cx="73025" cy="0"/>
            </a:xfrm>
            <a:prstGeom prst="line">
              <a:avLst/>
            </a:prstGeom>
            <a:ln w="12700">
              <a:solidFill>
                <a:srgbClr val="000066"/>
              </a:solidFill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46" name="Rectangle 20"/>
            <p:cNvSpPr>
              <a:spLocks noChangeArrowheads="1"/>
            </p:cNvSpPr>
            <p:nvPr/>
          </p:nvSpPr>
          <p:spPr bwMode="auto">
            <a:xfrm>
              <a:off x="2563327" y="3290949"/>
              <a:ext cx="486000" cy="2449512"/>
            </a:xfrm>
            <a:prstGeom prst="rect">
              <a:avLst/>
            </a:prstGeom>
            <a:solidFill>
              <a:srgbClr val="FF6600"/>
            </a:solidFill>
            <a:ln w="9525">
              <a:solidFill>
                <a:srgbClr val="FF66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fr-FR">
                <a:solidFill>
                  <a:srgbClr val="000066"/>
                </a:solidFill>
                <a:ea typeface="ＭＳ Ｐゴシック" pitchFamily="34" charset="-128"/>
              </a:endParaRPr>
            </a:p>
          </p:txBody>
        </p:sp>
        <p:sp>
          <p:nvSpPr>
            <p:cNvPr id="47" name="Rectangle 21"/>
            <p:cNvSpPr>
              <a:spLocks noChangeArrowheads="1"/>
            </p:cNvSpPr>
            <p:nvPr/>
          </p:nvSpPr>
          <p:spPr bwMode="auto">
            <a:xfrm>
              <a:off x="3148039" y="3410394"/>
              <a:ext cx="486000" cy="2330067"/>
            </a:xfrm>
            <a:prstGeom prst="rect">
              <a:avLst/>
            </a:prstGeom>
            <a:solidFill>
              <a:srgbClr val="660033"/>
            </a:solidFill>
            <a:ln w="9525">
              <a:solidFill>
                <a:srgbClr val="660033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fr-FR">
                <a:solidFill>
                  <a:srgbClr val="000066"/>
                </a:solidFill>
                <a:ea typeface="ＭＳ Ｐゴシック" pitchFamily="34" charset="-128"/>
              </a:endParaRPr>
            </a:p>
          </p:txBody>
        </p:sp>
        <p:sp>
          <p:nvSpPr>
            <p:cNvPr id="56" name="Rectangle 20"/>
            <p:cNvSpPr>
              <a:spLocks noChangeArrowheads="1"/>
            </p:cNvSpPr>
            <p:nvPr/>
          </p:nvSpPr>
          <p:spPr bwMode="auto">
            <a:xfrm>
              <a:off x="4765133" y="3218963"/>
              <a:ext cx="486000" cy="2520000"/>
            </a:xfrm>
            <a:prstGeom prst="rect">
              <a:avLst/>
            </a:prstGeom>
            <a:solidFill>
              <a:srgbClr val="FF6600"/>
            </a:solidFill>
            <a:ln w="9525">
              <a:solidFill>
                <a:srgbClr val="FF66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fr-FR">
                <a:solidFill>
                  <a:srgbClr val="000066"/>
                </a:solidFill>
                <a:ea typeface="ＭＳ Ｐゴシック" pitchFamily="34" charset="-128"/>
              </a:endParaRPr>
            </a:p>
          </p:txBody>
        </p:sp>
        <p:sp>
          <p:nvSpPr>
            <p:cNvPr id="57" name="Rectangle 21"/>
            <p:cNvSpPr>
              <a:spLocks noChangeArrowheads="1"/>
            </p:cNvSpPr>
            <p:nvPr/>
          </p:nvSpPr>
          <p:spPr bwMode="auto">
            <a:xfrm>
              <a:off x="5349845" y="3326963"/>
              <a:ext cx="486000" cy="2412000"/>
            </a:xfrm>
            <a:prstGeom prst="rect">
              <a:avLst/>
            </a:prstGeom>
            <a:solidFill>
              <a:srgbClr val="660033"/>
            </a:solidFill>
            <a:ln w="9525">
              <a:solidFill>
                <a:srgbClr val="660033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fr-FR">
                <a:solidFill>
                  <a:srgbClr val="000066"/>
                </a:solidFill>
                <a:ea typeface="ＭＳ Ｐゴシック" pitchFamily="34" charset="-128"/>
              </a:endParaRPr>
            </a:p>
          </p:txBody>
        </p:sp>
        <p:sp>
          <p:nvSpPr>
            <p:cNvPr id="59" name="ZoneTexte 58"/>
            <p:cNvSpPr txBox="1"/>
            <p:nvPr/>
          </p:nvSpPr>
          <p:spPr>
            <a:xfrm>
              <a:off x="2761375" y="5736856"/>
              <a:ext cx="130405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b="1" dirty="0">
                  <a:solidFill>
                    <a:srgbClr val="000066"/>
                  </a:solidFill>
                  <a:latin typeface="+mn-lt"/>
                </a:rPr>
                <a:t>CV &lt; 50 c/mL</a:t>
              </a:r>
            </a:p>
          </p:txBody>
        </p:sp>
        <p:sp>
          <p:nvSpPr>
            <p:cNvPr id="60" name="ZoneTexte 59"/>
            <p:cNvSpPr txBox="1"/>
            <p:nvPr/>
          </p:nvSpPr>
          <p:spPr>
            <a:xfrm>
              <a:off x="4672987" y="5736856"/>
              <a:ext cx="1830299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s-ES" sz="1400" b="1" dirty="0">
                  <a:solidFill>
                    <a:srgbClr val="000066"/>
                  </a:solidFill>
                  <a:latin typeface="+mn-lt"/>
                </a:rPr>
                <a:t>CV &lt; 200 c/</a:t>
              </a:r>
              <a:r>
                <a:rPr lang="es-ES" sz="1400" b="1" dirty="0" err="1">
                  <a:solidFill>
                    <a:srgbClr val="000066"/>
                  </a:solidFill>
                  <a:latin typeface="+mn-lt"/>
                </a:rPr>
                <a:t>mL</a:t>
              </a:r>
              <a:endParaRPr lang="es-ES" sz="1400" b="1" dirty="0">
                <a:solidFill>
                  <a:srgbClr val="000066"/>
                </a:solidFill>
                <a:latin typeface="+mn-lt"/>
              </a:endParaRPr>
            </a:p>
            <a:p>
              <a:pPr algn="ctr"/>
              <a:r>
                <a:rPr lang="es-ES" sz="1400" b="1" dirty="0">
                  <a:solidFill>
                    <a:srgbClr val="000066"/>
                  </a:solidFill>
                  <a:latin typeface="+mn-lt"/>
                </a:rPr>
                <a:t>(</a:t>
              </a:r>
              <a:r>
                <a:rPr lang="es-ES" sz="1400" b="1" dirty="0" err="1">
                  <a:solidFill>
                    <a:srgbClr val="000066"/>
                  </a:solidFill>
                  <a:latin typeface="+mn-lt"/>
                </a:rPr>
                <a:t>endpoint</a:t>
              </a:r>
              <a:r>
                <a:rPr lang="es-ES" sz="1400" b="1" dirty="0">
                  <a:solidFill>
                    <a:srgbClr val="000066"/>
                  </a:solidFill>
                  <a:latin typeface="+mn-lt"/>
                </a:rPr>
                <a:t> primario)</a:t>
              </a:r>
            </a:p>
          </p:txBody>
        </p:sp>
        <p:sp>
          <p:nvSpPr>
            <p:cNvPr id="61" name="Rectangle 42"/>
            <p:cNvSpPr>
              <a:spLocks noChangeArrowheads="1"/>
            </p:cNvSpPr>
            <p:nvPr/>
          </p:nvSpPr>
          <p:spPr bwMode="auto">
            <a:xfrm>
              <a:off x="4826994" y="2973552"/>
              <a:ext cx="362279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333399"/>
                  </a:solidFill>
                  <a:latin typeface="+mj-lt"/>
                  <a:ea typeface="ＭＳ Ｐゴシック" pitchFamily="34" charset="-128"/>
                </a:rPr>
                <a:t>97.6 </a:t>
              </a:r>
            </a:p>
          </p:txBody>
        </p:sp>
        <p:sp>
          <p:nvSpPr>
            <p:cNvPr id="62" name="Rectangle 44"/>
            <p:cNvSpPr>
              <a:spLocks noChangeArrowheads="1"/>
            </p:cNvSpPr>
            <p:nvPr/>
          </p:nvSpPr>
          <p:spPr bwMode="auto">
            <a:xfrm>
              <a:off x="5367373" y="3095465"/>
              <a:ext cx="450945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333399"/>
                  </a:solidFill>
                  <a:latin typeface="+mj-lt"/>
                  <a:ea typeface="ＭＳ Ｐゴシック" pitchFamily="34" charset="-128"/>
                </a:rPr>
                <a:t>93.6 *</a:t>
              </a:r>
            </a:p>
          </p:txBody>
        </p:sp>
        <p:cxnSp>
          <p:nvCxnSpPr>
            <p:cNvPr id="51" name="Connecteur droit 50"/>
            <p:cNvCxnSpPr/>
            <p:nvPr/>
          </p:nvCxnSpPr>
          <p:spPr bwMode="auto">
            <a:xfrm>
              <a:off x="2226777" y="3119279"/>
              <a:ext cx="73025" cy="0"/>
            </a:xfrm>
            <a:prstGeom prst="line">
              <a:avLst/>
            </a:prstGeom>
            <a:ln w="12700">
              <a:solidFill>
                <a:srgbClr val="000066"/>
              </a:solidFill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45" name="Rectangle 21"/>
            <p:cNvSpPr>
              <a:spLocks noChangeArrowheads="1"/>
            </p:cNvSpPr>
            <p:nvPr/>
          </p:nvSpPr>
          <p:spPr bwMode="auto">
            <a:xfrm>
              <a:off x="3780871" y="3725225"/>
              <a:ext cx="486000" cy="2013738"/>
            </a:xfrm>
            <a:prstGeom prst="rect">
              <a:avLst/>
            </a:prstGeom>
            <a:solidFill>
              <a:srgbClr val="CC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fr-FR">
                <a:solidFill>
                  <a:srgbClr val="000066"/>
                </a:solidFill>
                <a:ea typeface="ＭＳ Ｐゴシック" pitchFamily="34" charset="-128"/>
              </a:endParaRPr>
            </a:p>
          </p:txBody>
        </p:sp>
        <p:sp>
          <p:nvSpPr>
            <p:cNvPr id="55" name="Rectangle 21"/>
            <p:cNvSpPr>
              <a:spLocks noChangeArrowheads="1"/>
            </p:cNvSpPr>
            <p:nvPr/>
          </p:nvSpPr>
          <p:spPr bwMode="auto">
            <a:xfrm>
              <a:off x="5958881" y="3580461"/>
              <a:ext cx="486000" cy="2160000"/>
            </a:xfrm>
            <a:prstGeom prst="rect">
              <a:avLst/>
            </a:prstGeom>
            <a:solidFill>
              <a:srgbClr val="CC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fr-FR">
                <a:solidFill>
                  <a:srgbClr val="000066"/>
                </a:solidFill>
                <a:ea typeface="ＭＳ Ｐゴシック" pitchFamily="34" charset="-128"/>
              </a:endParaRPr>
            </a:p>
          </p:txBody>
        </p:sp>
        <p:sp>
          <p:nvSpPr>
            <p:cNvPr id="64" name="Rectangle 44"/>
            <p:cNvSpPr>
              <a:spLocks noChangeArrowheads="1"/>
            </p:cNvSpPr>
            <p:nvPr/>
          </p:nvSpPr>
          <p:spPr bwMode="auto">
            <a:xfrm>
              <a:off x="3863402" y="3467297"/>
              <a:ext cx="320939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333399"/>
                  </a:solidFill>
                  <a:latin typeface="+mj-lt"/>
                  <a:ea typeface="ＭＳ Ｐゴシック" pitchFamily="34" charset="-128"/>
                </a:rPr>
                <a:t>77.7</a:t>
              </a:r>
            </a:p>
          </p:txBody>
        </p:sp>
        <p:sp>
          <p:nvSpPr>
            <p:cNvPr id="66" name="Rectangle 44"/>
            <p:cNvSpPr>
              <a:spLocks noChangeArrowheads="1"/>
            </p:cNvSpPr>
            <p:nvPr/>
          </p:nvSpPr>
          <p:spPr bwMode="auto">
            <a:xfrm>
              <a:off x="5966425" y="3336922"/>
              <a:ext cx="540362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333399"/>
                  </a:solidFill>
                  <a:latin typeface="+mj-lt"/>
                  <a:ea typeface="ＭＳ Ｐゴシック" pitchFamily="34" charset="-128"/>
                </a:rPr>
                <a:t>84.1 **</a:t>
              </a:r>
            </a:p>
          </p:txBody>
        </p:sp>
        <p:cxnSp>
          <p:nvCxnSpPr>
            <p:cNvPr id="75" name="Connecteur droit 74"/>
            <p:cNvCxnSpPr/>
            <p:nvPr/>
          </p:nvCxnSpPr>
          <p:spPr bwMode="auto">
            <a:xfrm>
              <a:off x="2230152" y="5746692"/>
              <a:ext cx="4392000" cy="1588"/>
            </a:xfrm>
            <a:prstGeom prst="line">
              <a:avLst/>
            </a:prstGeom>
            <a:ln w="12700">
              <a:solidFill>
                <a:srgbClr val="000066"/>
              </a:solidFill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50" name="AutoShape 165"/>
            <p:cNvSpPr>
              <a:spLocks noChangeArrowheads="1"/>
            </p:cNvSpPr>
            <p:nvPr/>
          </p:nvSpPr>
          <p:spPr bwMode="auto">
            <a:xfrm>
              <a:off x="2380201" y="2257603"/>
              <a:ext cx="4374167" cy="359746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rgbClr val="D0D0F0"/>
              </a:solidFill>
              <a:round/>
              <a:headEnd/>
              <a:tailEnd/>
            </a:ln>
            <a:effectLst>
              <a:prstShdw prst="shdw17" dist="17961" dir="2700000">
                <a:srgbClr val="7D7D90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defTabSz="914400"/>
              <a:endParaRPr lang="en-US" sz="1600">
                <a:solidFill>
                  <a:srgbClr val="000066"/>
                </a:solidFill>
              </a:endParaRPr>
            </a:p>
          </p:txBody>
        </p:sp>
        <p:sp>
          <p:nvSpPr>
            <p:cNvPr id="53" name="Rectangle 36"/>
            <p:cNvSpPr>
              <a:spLocks noChangeArrowheads="1"/>
            </p:cNvSpPr>
            <p:nvPr/>
          </p:nvSpPr>
          <p:spPr bwMode="auto">
            <a:xfrm>
              <a:off x="4002542" y="2365476"/>
              <a:ext cx="180000" cy="144000"/>
            </a:xfrm>
            <a:prstGeom prst="rect">
              <a:avLst/>
            </a:prstGeom>
            <a:solidFill>
              <a:srgbClr val="660033"/>
            </a:solidFill>
            <a:ln w="0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fr-FR" sz="1600">
                <a:solidFill>
                  <a:srgbClr val="000066"/>
                </a:solidFill>
                <a:ea typeface="ＭＳ Ｐゴシック" pitchFamily="34" charset="-128"/>
              </a:endParaRPr>
            </a:p>
          </p:txBody>
        </p:sp>
        <p:sp>
          <p:nvSpPr>
            <p:cNvPr id="54" name="Rectangle 37"/>
            <p:cNvSpPr>
              <a:spLocks noChangeArrowheads="1"/>
            </p:cNvSpPr>
            <p:nvPr/>
          </p:nvSpPr>
          <p:spPr bwMode="auto">
            <a:xfrm>
              <a:off x="2554975" y="2365476"/>
              <a:ext cx="180000" cy="144000"/>
            </a:xfrm>
            <a:prstGeom prst="rect">
              <a:avLst/>
            </a:prstGeom>
            <a:solidFill>
              <a:srgbClr val="FF6600"/>
            </a:solidFill>
            <a:ln w="0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fr-FR" sz="1600">
                <a:solidFill>
                  <a:srgbClr val="000066"/>
                </a:solidFill>
                <a:ea typeface="ＭＳ Ｐゴシック" pitchFamily="34" charset="-128"/>
              </a:endParaRPr>
            </a:p>
          </p:txBody>
        </p:sp>
        <p:sp>
          <p:nvSpPr>
            <p:cNvPr id="65" name="ZoneTexte 56"/>
            <p:cNvSpPr txBox="1">
              <a:spLocks noChangeArrowheads="1"/>
            </p:cNvSpPr>
            <p:nvPr/>
          </p:nvSpPr>
          <p:spPr bwMode="auto">
            <a:xfrm>
              <a:off x="4114138" y="2272013"/>
              <a:ext cx="1341522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600" b="1" dirty="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rPr>
                <a:t>2 NRTI + MVC</a:t>
              </a:r>
            </a:p>
          </p:txBody>
        </p:sp>
        <p:sp>
          <p:nvSpPr>
            <p:cNvPr id="68" name="ZoneTexte 56"/>
            <p:cNvSpPr txBox="1">
              <a:spLocks noChangeArrowheads="1"/>
            </p:cNvSpPr>
            <p:nvPr/>
          </p:nvSpPr>
          <p:spPr bwMode="auto">
            <a:xfrm>
              <a:off x="2678334" y="2272013"/>
              <a:ext cx="1261984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600" b="1" dirty="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rPr>
                <a:t>2 NRTI + IP/r</a:t>
              </a:r>
            </a:p>
          </p:txBody>
        </p:sp>
        <p:sp>
          <p:nvSpPr>
            <p:cNvPr id="69" name="Rectangle 36"/>
            <p:cNvSpPr>
              <a:spLocks noChangeArrowheads="1"/>
            </p:cNvSpPr>
            <p:nvPr/>
          </p:nvSpPr>
          <p:spPr bwMode="auto">
            <a:xfrm>
              <a:off x="5499577" y="2365476"/>
              <a:ext cx="180000" cy="144000"/>
            </a:xfrm>
            <a:prstGeom prst="rect">
              <a:avLst/>
            </a:prstGeom>
            <a:solidFill>
              <a:srgbClr val="CC0000"/>
            </a:solidFill>
            <a:ln w="0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fr-FR" sz="1600">
                <a:solidFill>
                  <a:srgbClr val="000066"/>
                </a:solidFill>
                <a:ea typeface="ＭＳ Ｐゴシック" pitchFamily="34" charset="-128"/>
              </a:endParaRPr>
            </a:p>
          </p:txBody>
        </p:sp>
        <p:sp>
          <p:nvSpPr>
            <p:cNvPr id="70" name="ZoneTexte 56"/>
            <p:cNvSpPr txBox="1">
              <a:spLocks noChangeArrowheads="1"/>
            </p:cNvSpPr>
            <p:nvPr/>
          </p:nvSpPr>
          <p:spPr bwMode="auto">
            <a:xfrm>
              <a:off x="5639636" y="2272013"/>
              <a:ext cx="1113907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600" b="1" dirty="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rPr>
                <a:t>IP/r + MVC</a:t>
              </a:r>
            </a:p>
          </p:txBody>
        </p:sp>
      </p:grp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utoShape 162"/>
          <p:cNvSpPr>
            <a:spLocks noChangeArrowheads="1"/>
          </p:cNvSpPr>
          <p:nvPr/>
        </p:nvSpPr>
        <p:spPr bwMode="auto">
          <a:xfrm>
            <a:off x="0" y="6611194"/>
            <a:ext cx="778723" cy="248424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sz="1200" b="1" i="1" dirty="0">
                <a:solidFill>
                  <a:srgbClr val="333399"/>
                </a:solidFill>
                <a:latin typeface="Cambria" pitchFamily="18" charset="0"/>
              </a:rPr>
              <a:t>MARCH</a:t>
            </a:r>
          </a:p>
        </p:txBody>
      </p:sp>
      <p:sp>
        <p:nvSpPr>
          <p:cNvPr id="8" name="ZoneTexte 69"/>
          <p:cNvSpPr txBox="1">
            <a:spLocks noChangeArrowheads="1"/>
          </p:cNvSpPr>
          <p:nvPr/>
        </p:nvSpPr>
        <p:spPr bwMode="auto">
          <a:xfrm>
            <a:off x="6254559" y="6582618"/>
            <a:ext cx="288251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defTabSz="914400"/>
            <a:r>
              <a:rPr lang="fr-FR" sz="1200" i="1" dirty="0" err="1">
                <a:solidFill>
                  <a:srgbClr val="CC0000"/>
                </a:solidFill>
              </a:rPr>
              <a:t>Pett</a:t>
            </a:r>
            <a:r>
              <a:rPr lang="fr-FR" sz="1200" i="1" dirty="0">
                <a:solidFill>
                  <a:srgbClr val="CC0000"/>
                </a:solidFill>
              </a:rPr>
              <a:t> SL. Clin Infect Dis 2016;63:122-32</a:t>
            </a: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z="3200" dirty="0">
                <a:ea typeface="ＭＳ Ｐゴシック" pitchFamily="34" charset="-128"/>
              </a:rPr>
              <a:t>Estudio MARCH: cambio a MVC</a:t>
            </a:r>
            <a:endParaRPr lang="es-ES" sz="3200" dirty="0"/>
          </a:p>
        </p:txBody>
      </p:sp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878963" y="1151863"/>
            <a:ext cx="737338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914400"/>
            <a:r>
              <a:rPr lang="es-ES" sz="2400" b="1" dirty="0">
                <a:solidFill>
                  <a:srgbClr val="CC3300"/>
                </a:solidFill>
                <a:latin typeface="Calibri" pitchFamily="34" charset="0"/>
                <a:ea typeface="ＭＳ Ｐゴシック" pitchFamily="34" charset="-128"/>
              </a:rPr>
              <a:t>% con respuesta virológica (CV &lt; 200 c/</a:t>
            </a:r>
            <a:r>
              <a:rPr lang="es-ES" sz="2400" b="1" dirty="0" err="1">
                <a:solidFill>
                  <a:srgbClr val="CC3300"/>
                </a:solidFill>
                <a:latin typeface="Calibri" pitchFamily="34" charset="0"/>
                <a:ea typeface="ＭＳ Ｐゴシック" pitchFamily="34" charset="-128"/>
              </a:rPr>
              <a:t>mL</a:t>
            </a:r>
            <a:r>
              <a:rPr lang="es-ES" sz="2400" b="1" dirty="0">
                <a:solidFill>
                  <a:srgbClr val="CC3300"/>
                </a:solidFill>
                <a:latin typeface="Calibri" pitchFamily="34" charset="0"/>
                <a:ea typeface="ＭＳ Ｐゴシック" pitchFamily="34" charset="-128"/>
              </a:rPr>
              <a:t>), por semana</a:t>
            </a:r>
          </a:p>
        </p:txBody>
      </p:sp>
      <p:grpSp>
        <p:nvGrpSpPr>
          <p:cNvPr id="3" name="Groupe 2"/>
          <p:cNvGrpSpPr/>
          <p:nvPr/>
        </p:nvGrpSpPr>
        <p:grpSpPr>
          <a:xfrm>
            <a:off x="1403306" y="1898650"/>
            <a:ext cx="7062190" cy="2947473"/>
            <a:chOff x="1403306" y="1898650"/>
            <a:chExt cx="7062190" cy="2947473"/>
          </a:xfrm>
        </p:grpSpPr>
        <p:sp>
          <p:nvSpPr>
            <p:cNvPr id="6" name="Rectangle 5"/>
            <p:cNvSpPr/>
            <p:nvPr/>
          </p:nvSpPr>
          <p:spPr>
            <a:xfrm>
              <a:off x="1994264" y="3852097"/>
              <a:ext cx="6272459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fr-FR" sz="1400" dirty="0">
                  <a:solidFill>
                    <a:srgbClr val="000066"/>
                  </a:solidFill>
                </a:rPr>
                <a:t>Hazard ratio para </a:t>
              </a:r>
              <a:r>
                <a:rPr lang="es-ES" sz="1400" dirty="0">
                  <a:solidFill>
                    <a:srgbClr val="000066"/>
                  </a:solidFill>
                </a:rPr>
                <a:t>falta</a:t>
              </a:r>
              <a:r>
                <a:rPr lang="fr-FR" sz="1400" dirty="0">
                  <a:solidFill>
                    <a:srgbClr val="000066"/>
                  </a:solidFill>
                </a:rPr>
                <a:t> de </a:t>
              </a:r>
              <a:r>
                <a:rPr lang="es-ES" sz="1400" dirty="0">
                  <a:solidFill>
                    <a:srgbClr val="000066"/>
                  </a:solidFill>
                </a:rPr>
                <a:t>respuesta</a:t>
              </a:r>
              <a:r>
                <a:rPr lang="fr-FR" sz="1400" dirty="0">
                  <a:solidFill>
                    <a:srgbClr val="000066"/>
                  </a:solidFill>
                </a:rPr>
                <a:t> </a:t>
              </a:r>
              <a:r>
                <a:rPr lang="es-ES" sz="1400" dirty="0">
                  <a:solidFill>
                    <a:srgbClr val="000066"/>
                  </a:solidFill>
                </a:rPr>
                <a:t>virológica</a:t>
              </a:r>
              <a:r>
                <a:rPr lang="en-US" sz="1400" dirty="0">
                  <a:solidFill>
                    <a:srgbClr val="000066"/>
                  </a:solidFill>
                </a:rPr>
                <a:t> </a:t>
              </a:r>
              <a:r>
                <a:rPr lang="fr-FR" sz="1400" dirty="0">
                  <a:solidFill>
                    <a:srgbClr val="000066"/>
                  </a:solidFill>
                </a:rPr>
                <a:t>&lt; 200 </a:t>
              </a:r>
              <a:r>
                <a:rPr lang="es-ES" sz="1400" dirty="0">
                  <a:solidFill>
                    <a:srgbClr val="000066"/>
                  </a:solidFill>
                </a:rPr>
                <a:t>c/</a:t>
              </a:r>
              <a:r>
                <a:rPr lang="es-ES" sz="1400" dirty="0" err="1">
                  <a:solidFill>
                    <a:srgbClr val="000066"/>
                  </a:solidFill>
                </a:rPr>
                <a:t>mL</a:t>
              </a:r>
              <a:r>
                <a:rPr lang="fr-FR" sz="1400" dirty="0">
                  <a:solidFill>
                    <a:srgbClr val="000066"/>
                  </a:solidFill>
                </a:rPr>
                <a:t> a 48 </a:t>
              </a:r>
              <a:r>
                <a:rPr lang="es-ES" sz="1400" dirty="0">
                  <a:solidFill>
                    <a:srgbClr val="000066"/>
                  </a:solidFill>
                </a:rPr>
                <a:t>semanas</a:t>
              </a:r>
              <a:r>
                <a:rPr lang="fr-FR" sz="1400" dirty="0">
                  <a:solidFill>
                    <a:srgbClr val="000066"/>
                  </a:solidFill>
                </a:rPr>
                <a:t>:</a:t>
              </a:r>
              <a:r>
                <a:rPr lang="en-US" sz="1400" dirty="0">
                  <a:solidFill>
                    <a:srgbClr val="000066"/>
                  </a:solidFill>
                </a:rPr>
                <a:t> 2.41 (95% CI: 1.31-4.43 ; p = 0.005) para </a:t>
              </a:r>
              <a:r>
                <a:rPr lang="en-US" sz="1400" dirty="0" err="1">
                  <a:solidFill>
                    <a:srgbClr val="000066"/>
                  </a:solidFill>
                </a:rPr>
                <a:t>rama</a:t>
              </a:r>
              <a:r>
                <a:rPr lang="en-US" sz="1400" dirty="0">
                  <a:solidFill>
                    <a:srgbClr val="000066"/>
                  </a:solidFill>
                </a:rPr>
                <a:t> MVC + PI/r vs </a:t>
              </a:r>
              <a:r>
                <a:rPr lang="es-ES" sz="1400" dirty="0">
                  <a:solidFill>
                    <a:srgbClr val="000066"/>
                  </a:solidFill>
                </a:rPr>
                <a:t>rama</a:t>
              </a:r>
              <a:r>
                <a:rPr lang="en-US" sz="1400" dirty="0">
                  <a:solidFill>
                    <a:srgbClr val="000066"/>
                  </a:solidFill>
                </a:rPr>
                <a:t> control</a:t>
              </a:r>
              <a:endParaRPr lang="fr-FR" sz="1400" dirty="0">
                <a:solidFill>
                  <a:srgbClr val="000066"/>
                </a:solidFill>
              </a:endParaRPr>
            </a:p>
          </p:txBody>
        </p:sp>
        <p:sp>
          <p:nvSpPr>
            <p:cNvPr id="15" name="Freeform 7"/>
            <p:cNvSpPr>
              <a:spLocks/>
            </p:cNvSpPr>
            <p:nvPr/>
          </p:nvSpPr>
          <p:spPr bwMode="auto">
            <a:xfrm>
              <a:off x="1887667" y="1898650"/>
              <a:ext cx="6551483" cy="2628900"/>
            </a:xfrm>
            <a:custGeom>
              <a:avLst/>
              <a:gdLst>
                <a:gd name="T0" fmla="*/ 3753 w 3753"/>
                <a:gd name="T1" fmla="*/ 1656 h 1656"/>
                <a:gd name="T2" fmla="*/ 0 w 3753"/>
                <a:gd name="T3" fmla="*/ 1656 h 1656"/>
                <a:gd name="T4" fmla="*/ 0 w 3753"/>
                <a:gd name="T5" fmla="*/ 0 h 16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53" h="1656">
                  <a:moveTo>
                    <a:pt x="3753" y="1656"/>
                  </a:moveTo>
                  <a:lnTo>
                    <a:pt x="0" y="1656"/>
                  </a:lnTo>
                  <a:lnTo>
                    <a:pt x="0" y="0"/>
                  </a:lnTo>
                </a:path>
              </a:pathLst>
            </a:cu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6" name="Line 8"/>
            <p:cNvSpPr>
              <a:spLocks noChangeShapeType="1"/>
            </p:cNvSpPr>
            <p:nvPr/>
          </p:nvSpPr>
          <p:spPr bwMode="auto">
            <a:xfrm flipV="1">
              <a:off x="6779022" y="4527550"/>
              <a:ext cx="0" cy="73025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7" name="Line 9"/>
            <p:cNvSpPr>
              <a:spLocks noChangeShapeType="1"/>
            </p:cNvSpPr>
            <p:nvPr/>
          </p:nvSpPr>
          <p:spPr bwMode="auto">
            <a:xfrm flipV="1">
              <a:off x="7573299" y="4527550"/>
              <a:ext cx="0" cy="73025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8" name="Line 10"/>
            <p:cNvSpPr>
              <a:spLocks noChangeShapeType="1"/>
            </p:cNvSpPr>
            <p:nvPr/>
          </p:nvSpPr>
          <p:spPr bwMode="auto">
            <a:xfrm flipV="1">
              <a:off x="5986490" y="4527550"/>
              <a:ext cx="0" cy="73025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9" name="Line 11"/>
            <p:cNvSpPr>
              <a:spLocks noChangeShapeType="1"/>
            </p:cNvSpPr>
            <p:nvPr/>
          </p:nvSpPr>
          <p:spPr bwMode="auto">
            <a:xfrm flipV="1">
              <a:off x="8367577" y="4527550"/>
              <a:ext cx="0" cy="73025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0" name="Line 12"/>
            <p:cNvSpPr>
              <a:spLocks noChangeShapeType="1"/>
            </p:cNvSpPr>
            <p:nvPr/>
          </p:nvSpPr>
          <p:spPr bwMode="auto">
            <a:xfrm flipH="1">
              <a:off x="1798638" y="2044700"/>
              <a:ext cx="89029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1" name="Line 13"/>
            <p:cNvSpPr>
              <a:spLocks noChangeShapeType="1"/>
            </p:cNvSpPr>
            <p:nvPr/>
          </p:nvSpPr>
          <p:spPr bwMode="auto">
            <a:xfrm flipH="1">
              <a:off x="1798638" y="2633663"/>
              <a:ext cx="89029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2" name="Line 14"/>
            <p:cNvSpPr>
              <a:spLocks noChangeShapeType="1"/>
            </p:cNvSpPr>
            <p:nvPr/>
          </p:nvSpPr>
          <p:spPr bwMode="auto">
            <a:xfrm flipH="1">
              <a:off x="1798638" y="3224213"/>
              <a:ext cx="89029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3" name="Line 15"/>
            <p:cNvSpPr>
              <a:spLocks noChangeShapeType="1"/>
            </p:cNvSpPr>
            <p:nvPr/>
          </p:nvSpPr>
          <p:spPr bwMode="auto">
            <a:xfrm flipV="1">
              <a:off x="2816361" y="4527550"/>
              <a:ext cx="0" cy="73025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4" name="Line 16"/>
            <p:cNvSpPr>
              <a:spLocks noChangeShapeType="1"/>
            </p:cNvSpPr>
            <p:nvPr/>
          </p:nvSpPr>
          <p:spPr bwMode="auto">
            <a:xfrm flipH="1">
              <a:off x="1798638" y="3816350"/>
              <a:ext cx="89029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5" name="Line 17"/>
            <p:cNvSpPr>
              <a:spLocks noChangeShapeType="1"/>
            </p:cNvSpPr>
            <p:nvPr/>
          </p:nvSpPr>
          <p:spPr bwMode="auto">
            <a:xfrm flipH="1">
              <a:off x="1798638" y="4406900"/>
              <a:ext cx="89029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6" name="Line 18"/>
            <p:cNvSpPr>
              <a:spLocks noChangeShapeType="1"/>
            </p:cNvSpPr>
            <p:nvPr/>
          </p:nvSpPr>
          <p:spPr bwMode="auto">
            <a:xfrm flipV="1">
              <a:off x="2025574" y="4527550"/>
              <a:ext cx="0" cy="73025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7" name="Line 19"/>
            <p:cNvSpPr>
              <a:spLocks noChangeShapeType="1"/>
            </p:cNvSpPr>
            <p:nvPr/>
          </p:nvSpPr>
          <p:spPr bwMode="auto">
            <a:xfrm flipV="1">
              <a:off x="5192211" y="4527550"/>
              <a:ext cx="0" cy="73025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8" name="Line 20"/>
            <p:cNvSpPr>
              <a:spLocks noChangeShapeType="1"/>
            </p:cNvSpPr>
            <p:nvPr/>
          </p:nvSpPr>
          <p:spPr bwMode="auto">
            <a:xfrm flipV="1">
              <a:off x="3608893" y="4527550"/>
              <a:ext cx="0" cy="73025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9" name="Line 21"/>
            <p:cNvSpPr>
              <a:spLocks noChangeShapeType="1"/>
            </p:cNvSpPr>
            <p:nvPr/>
          </p:nvSpPr>
          <p:spPr bwMode="auto">
            <a:xfrm flipV="1">
              <a:off x="4397934" y="4527550"/>
              <a:ext cx="0" cy="73025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0" name="Freeform 22"/>
            <p:cNvSpPr>
              <a:spLocks/>
            </p:cNvSpPr>
            <p:nvPr/>
          </p:nvSpPr>
          <p:spPr bwMode="auto">
            <a:xfrm>
              <a:off x="2023829" y="2043113"/>
              <a:ext cx="6340256" cy="573088"/>
            </a:xfrm>
            <a:custGeom>
              <a:avLst/>
              <a:gdLst>
                <a:gd name="T0" fmla="*/ 3632 w 3632"/>
                <a:gd name="T1" fmla="*/ 361 h 361"/>
                <a:gd name="T2" fmla="*/ 3632 w 3632"/>
                <a:gd name="T3" fmla="*/ 303 h 361"/>
                <a:gd name="T4" fmla="*/ 3585 w 3632"/>
                <a:gd name="T5" fmla="*/ 303 h 361"/>
                <a:gd name="T6" fmla="*/ 3585 w 3632"/>
                <a:gd name="T7" fmla="*/ 285 h 361"/>
                <a:gd name="T8" fmla="*/ 3366 w 3632"/>
                <a:gd name="T9" fmla="*/ 285 h 361"/>
                <a:gd name="T10" fmla="*/ 3366 w 3632"/>
                <a:gd name="T11" fmla="*/ 269 h 361"/>
                <a:gd name="T12" fmla="*/ 3178 w 3632"/>
                <a:gd name="T13" fmla="*/ 269 h 361"/>
                <a:gd name="T14" fmla="*/ 3178 w 3632"/>
                <a:gd name="T15" fmla="*/ 256 h 361"/>
                <a:gd name="T16" fmla="*/ 2767 w 3632"/>
                <a:gd name="T17" fmla="*/ 256 h 361"/>
                <a:gd name="T18" fmla="*/ 2767 w 3632"/>
                <a:gd name="T19" fmla="*/ 240 h 361"/>
                <a:gd name="T20" fmla="*/ 2504 w 3632"/>
                <a:gd name="T21" fmla="*/ 240 h 361"/>
                <a:gd name="T22" fmla="*/ 2504 w 3632"/>
                <a:gd name="T23" fmla="*/ 227 h 361"/>
                <a:gd name="T24" fmla="*/ 2217 w 3632"/>
                <a:gd name="T25" fmla="*/ 227 h 361"/>
                <a:gd name="T26" fmla="*/ 2217 w 3632"/>
                <a:gd name="T27" fmla="*/ 213 h 361"/>
                <a:gd name="T28" fmla="*/ 2074 w 3632"/>
                <a:gd name="T29" fmla="*/ 213 h 361"/>
                <a:gd name="T30" fmla="*/ 2074 w 3632"/>
                <a:gd name="T31" fmla="*/ 202 h 361"/>
                <a:gd name="T32" fmla="*/ 1829 w 3632"/>
                <a:gd name="T33" fmla="*/ 202 h 361"/>
                <a:gd name="T34" fmla="*/ 1829 w 3632"/>
                <a:gd name="T35" fmla="*/ 193 h 361"/>
                <a:gd name="T36" fmla="*/ 1801 w 3632"/>
                <a:gd name="T37" fmla="*/ 193 h 361"/>
                <a:gd name="T38" fmla="*/ 1801 w 3632"/>
                <a:gd name="T39" fmla="*/ 183 h 361"/>
                <a:gd name="T40" fmla="*/ 1743 w 3632"/>
                <a:gd name="T41" fmla="*/ 183 h 361"/>
                <a:gd name="T42" fmla="*/ 1743 w 3632"/>
                <a:gd name="T43" fmla="*/ 174 h 361"/>
                <a:gd name="T44" fmla="*/ 1369 w 3632"/>
                <a:gd name="T45" fmla="*/ 174 h 361"/>
                <a:gd name="T46" fmla="*/ 1369 w 3632"/>
                <a:gd name="T47" fmla="*/ 162 h 361"/>
                <a:gd name="T48" fmla="*/ 1098 w 3632"/>
                <a:gd name="T49" fmla="*/ 162 h 361"/>
                <a:gd name="T50" fmla="*/ 1098 w 3632"/>
                <a:gd name="T51" fmla="*/ 155 h 361"/>
                <a:gd name="T52" fmla="*/ 991 w 3632"/>
                <a:gd name="T53" fmla="*/ 155 h 361"/>
                <a:gd name="T54" fmla="*/ 991 w 3632"/>
                <a:gd name="T55" fmla="*/ 145 h 361"/>
                <a:gd name="T56" fmla="*/ 953 w 3632"/>
                <a:gd name="T57" fmla="*/ 145 h 361"/>
                <a:gd name="T58" fmla="*/ 953 w 3632"/>
                <a:gd name="T59" fmla="*/ 136 h 361"/>
                <a:gd name="T60" fmla="*/ 933 w 3632"/>
                <a:gd name="T61" fmla="*/ 136 h 361"/>
                <a:gd name="T62" fmla="*/ 933 w 3632"/>
                <a:gd name="T63" fmla="*/ 126 h 361"/>
                <a:gd name="T64" fmla="*/ 617 w 3632"/>
                <a:gd name="T65" fmla="*/ 126 h 361"/>
                <a:gd name="T66" fmla="*/ 617 w 3632"/>
                <a:gd name="T67" fmla="*/ 117 h 361"/>
                <a:gd name="T68" fmla="*/ 574 w 3632"/>
                <a:gd name="T69" fmla="*/ 117 h 361"/>
                <a:gd name="T70" fmla="*/ 574 w 3632"/>
                <a:gd name="T71" fmla="*/ 108 h 361"/>
                <a:gd name="T72" fmla="*/ 516 w 3632"/>
                <a:gd name="T73" fmla="*/ 108 h 361"/>
                <a:gd name="T74" fmla="*/ 516 w 3632"/>
                <a:gd name="T75" fmla="*/ 97 h 361"/>
                <a:gd name="T76" fmla="*/ 455 w 3632"/>
                <a:gd name="T77" fmla="*/ 97 h 361"/>
                <a:gd name="T78" fmla="*/ 455 w 3632"/>
                <a:gd name="T79" fmla="*/ 70 h 361"/>
                <a:gd name="T80" fmla="*/ 423 w 3632"/>
                <a:gd name="T81" fmla="*/ 70 h 361"/>
                <a:gd name="T82" fmla="*/ 423 w 3632"/>
                <a:gd name="T83" fmla="*/ 61 h 361"/>
                <a:gd name="T84" fmla="*/ 302 w 3632"/>
                <a:gd name="T85" fmla="*/ 61 h 361"/>
                <a:gd name="T86" fmla="*/ 302 w 3632"/>
                <a:gd name="T87" fmla="*/ 40 h 361"/>
                <a:gd name="T88" fmla="*/ 234 w 3632"/>
                <a:gd name="T89" fmla="*/ 40 h 361"/>
                <a:gd name="T90" fmla="*/ 234 w 3632"/>
                <a:gd name="T91" fmla="*/ 31 h 361"/>
                <a:gd name="T92" fmla="*/ 198 w 3632"/>
                <a:gd name="T93" fmla="*/ 31 h 361"/>
                <a:gd name="T94" fmla="*/ 198 w 3632"/>
                <a:gd name="T95" fmla="*/ 22 h 361"/>
                <a:gd name="T96" fmla="*/ 186 w 3632"/>
                <a:gd name="T97" fmla="*/ 22 h 361"/>
                <a:gd name="T98" fmla="*/ 186 w 3632"/>
                <a:gd name="T99" fmla="*/ 11 h 361"/>
                <a:gd name="T100" fmla="*/ 166 w 3632"/>
                <a:gd name="T101" fmla="*/ 11 h 361"/>
                <a:gd name="T102" fmla="*/ 166 w 3632"/>
                <a:gd name="T103" fmla="*/ 0 h 361"/>
                <a:gd name="T104" fmla="*/ 0 w 3632"/>
                <a:gd name="T105" fmla="*/ 0 h 3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3632" h="361">
                  <a:moveTo>
                    <a:pt x="3632" y="361"/>
                  </a:moveTo>
                  <a:lnTo>
                    <a:pt x="3632" y="303"/>
                  </a:lnTo>
                  <a:lnTo>
                    <a:pt x="3585" y="303"/>
                  </a:lnTo>
                  <a:lnTo>
                    <a:pt x="3585" y="285"/>
                  </a:lnTo>
                  <a:lnTo>
                    <a:pt x="3366" y="285"/>
                  </a:lnTo>
                  <a:lnTo>
                    <a:pt x="3366" y="269"/>
                  </a:lnTo>
                  <a:lnTo>
                    <a:pt x="3178" y="269"/>
                  </a:lnTo>
                  <a:lnTo>
                    <a:pt x="3178" y="256"/>
                  </a:lnTo>
                  <a:lnTo>
                    <a:pt x="2767" y="256"/>
                  </a:lnTo>
                  <a:lnTo>
                    <a:pt x="2767" y="240"/>
                  </a:lnTo>
                  <a:lnTo>
                    <a:pt x="2504" y="240"/>
                  </a:lnTo>
                  <a:lnTo>
                    <a:pt x="2504" y="227"/>
                  </a:lnTo>
                  <a:lnTo>
                    <a:pt x="2217" y="227"/>
                  </a:lnTo>
                  <a:lnTo>
                    <a:pt x="2217" y="213"/>
                  </a:lnTo>
                  <a:lnTo>
                    <a:pt x="2074" y="213"/>
                  </a:lnTo>
                  <a:lnTo>
                    <a:pt x="2074" y="202"/>
                  </a:lnTo>
                  <a:lnTo>
                    <a:pt x="1829" y="202"/>
                  </a:lnTo>
                  <a:lnTo>
                    <a:pt x="1829" y="193"/>
                  </a:lnTo>
                  <a:lnTo>
                    <a:pt x="1801" y="193"/>
                  </a:lnTo>
                  <a:lnTo>
                    <a:pt x="1801" y="183"/>
                  </a:lnTo>
                  <a:lnTo>
                    <a:pt x="1743" y="183"/>
                  </a:lnTo>
                  <a:lnTo>
                    <a:pt x="1743" y="174"/>
                  </a:lnTo>
                  <a:lnTo>
                    <a:pt x="1369" y="174"/>
                  </a:lnTo>
                  <a:lnTo>
                    <a:pt x="1369" y="162"/>
                  </a:lnTo>
                  <a:lnTo>
                    <a:pt x="1098" y="162"/>
                  </a:lnTo>
                  <a:lnTo>
                    <a:pt x="1098" y="155"/>
                  </a:lnTo>
                  <a:lnTo>
                    <a:pt x="991" y="155"/>
                  </a:lnTo>
                  <a:lnTo>
                    <a:pt x="991" y="145"/>
                  </a:lnTo>
                  <a:lnTo>
                    <a:pt x="953" y="145"/>
                  </a:lnTo>
                  <a:lnTo>
                    <a:pt x="953" y="136"/>
                  </a:lnTo>
                  <a:lnTo>
                    <a:pt x="933" y="136"/>
                  </a:lnTo>
                  <a:lnTo>
                    <a:pt x="933" y="126"/>
                  </a:lnTo>
                  <a:lnTo>
                    <a:pt x="617" y="126"/>
                  </a:lnTo>
                  <a:lnTo>
                    <a:pt x="617" y="117"/>
                  </a:lnTo>
                  <a:lnTo>
                    <a:pt x="574" y="117"/>
                  </a:lnTo>
                  <a:lnTo>
                    <a:pt x="574" y="108"/>
                  </a:lnTo>
                  <a:lnTo>
                    <a:pt x="516" y="108"/>
                  </a:lnTo>
                  <a:lnTo>
                    <a:pt x="516" y="97"/>
                  </a:lnTo>
                  <a:lnTo>
                    <a:pt x="455" y="97"/>
                  </a:lnTo>
                  <a:lnTo>
                    <a:pt x="455" y="70"/>
                  </a:lnTo>
                  <a:lnTo>
                    <a:pt x="423" y="70"/>
                  </a:lnTo>
                  <a:lnTo>
                    <a:pt x="423" y="61"/>
                  </a:lnTo>
                  <a:lnTo>
                    <a:pt x="302" y="61"/>
                  </a:lnTo>
                  <a:lnTo>
                    <a:pt x="302" y="40"/>
                  </a:lnTo>
                  <a:lnTo>
                    <a:pt x="234" y="40"/>
                  </a:lnTo>
                  <a:lnTo>
                    <a:pt x="234" y="31"/>
                  </a:lnTo>
                  <a:lnTo>
                    <a:pt x="198" y="31"/>
                  </a:lnTo>
                  <a:lnTo>
                    <a:pt x="198" y="22"/>
                  </a:lnTo>
                  <a:lnTo>
                    <a:pt x="186" y="22"/>
                  </a:lnTo>
                  <a:lnTo>
                    <a:pt x="186" y="11"/>
                  </a:lnTo>
                  <a:lnTo>
                    <a:pt x="166" y="11"/>
                  </a:lnTo>
                  <a:lnTo>
                    <a:pt x="166" y="0"/>
                  </a:lnTo>
                  <a:lnTo>
                    <a:pt x="0" y="0"/>
                  </a:lnTo>
                </a:path>
              </a:pathLst>
            </a:custGeom>
            <a:noFill/>
            <a:ln w="25400">
              <a:solidFill>
                <a:srgbClr val="6600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1" name="Freeform 23"/>
            <p:cNvSpPr>
              <a:spLocks/>
            </p:cNvSpPr>
            <p:nvPr/>
          </p:nvSpPr>
          <p:spPr bwMode="auto">
            <a:xfrm>
              <a:off x="2023829" y="2043113"/>
              <a:ext cx="6340256" cy="581025"/>
            </a:xfrm>
            <a:custGeom>
              <a:avLst/>
              <a:gdLst>
                <a:gd name="T0" fmla="*/ 3632 w 3632"/>
                <a:gd name="T1" fmla="*/ 366 h 366"/>
                <a:gd name="T2" fmla="*/ 3491 w 3632"/>
                <a:gd name="T3" fmla="*/ 366 h 366"/>
                <a:gd name="T4" fmla="*/ 3491 w 3632"/>
                <a:gd name="T5" fmla="*/ 318 h 366"/>
                <a:gd name="T6" fmla="*/ 3302 w 3632"/>
                <a:gd name="T7" fmla="*/ 318 h 366"/>
                <a:gd name="T8" fmla="*/ 3302 w 3632"/>
                <a:gd name="T9" fmla="*/ 269 h 366"/>
                <a:gd name="T10" fmla="*/ 3292 w 3632"/>
                <a:gd name="T11" fmla="*/ 269 h 366"/>
                <a:gd name="T12" fmla="*/ 3292 w 3632"/>
                <a:gd name="T13" fmla="*/ 228 h 366"/>
                <a:gd name="T14" fmla="*/ 2787 w 3632"/>
                <a:gd name="T15" fmla="*/ 228 h 366"/>
                <a:gd name="T16" fmla="*/ 2787 w 3632"/>
                <a:gd name="T17" fmla="*/ 193 h 366"/>
                <a:gd name="T18" fmla="*/ 2450 w 3632"/>
                <a:gd name="T19" fmla="*/ 193 h 366"/>
                <a:gd name="T20" fmla="*/ 2450 w 3632"/>
                <a:gd name="T21" fmla="*/ 166 h 366"/>
                <a:gd name="T22" fmla="*/ 2394 w 3632"/>
                <a:gd name="T23" fmla="*/ 166 h 366"/>
                <a:gd name="T24" fmla="*/ 2394 w 3632"/>
                <a:gd name="T25" fmla="*/ 138 h 366"/>
                <a:gd name="T26" fmla="*/ 2368 w 3632"/>
                <a:gd name="T27" fmla="*/ 138 h 366"/>
                <a:gd name="T28" fmla="*/ 2368 w 3632"/>
                <a:gd name="T29" fmla="*/ 113 h 366"/>
                <a:gd name="T30" fmla="*/ 1838 w 3632"/>
                <a:gd name="T31" fmla="*/ 113 h 366"/>
                <a:gd name="T32" fmla="*/ 1838 w 3632"/>
                <a:gd name="T33" fmla="*/ 94 h 366"/>
                <a:gd name="T34" fmla="*/ 1827 w 3632"/>
                <a:gd name="T35" fmla="*/ 94 h 366"/>
                <a:gd name="T36" fmla="*/ 1827 w 3632"/>
                <a:gd name="T37" fmla="*/ 74 h 366"/>
                <a:gd name="T38" fmla="*/ 1590 w 3632"/>
                <a:gd name="T39" fmla="*/ 74 h 366"/>
                <a:gd name="T40" fmla="*/ 1590 w 3632"/>
                <a:gd name="T41" fmla="*/ 37 h 366"/>
                <a:gd name="T42" fmla="*/ 465 w 3632"/>
                <a:gd name="T43" fmla="*/ 37 h 366"/>
                <a:gd name="T44" fmla="*/ 465 w 3632"/>
                <a:gd name="T45" fmla="*/ 20 h 366"/>
                <a:gd name="T46" fmla="*/ 386 w 3632"/>
                <a:gd name="T47" fmla="*/ 20 h 366"/>
                <a:gd name="T48" fmla="*/ 386 w 3632"/>
                <a:gd name="T49" fmla="*/ 0 h 366"/>
                <a:gd name="T50" fmla="*/ 0 w 3632"/>
                <a:gd name="T51" fmla="*/ 0 h 3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3632" h="366">
                  <a:moveTo>
                    <a:pt x="3632" y="366"/>
                  </a:moveTo>
                  <a:lnTo>
                    <a:pt x="3491" y="366"/>
                  </a:lnTo>
                  <a:lnTo>
                    <a:pt x="3491" y="318"/>
                  </a:lnTo>
                  <a:lnTo>
                    <a:pt x="3302" y="318"/>
                  </a:lnTo>
                  <a:lnTo>
                    <a:pt x="3302" y="269"/>
                  </a:lnTo>
                  <a:lnTo>
                    <a:pt x="3292" y="269"/>
                  </a:lnTo>
                  <a:lnTo>
                    <a:pt x="3292" y="228"/>
                  </a:lnTo>
                  <a:lnTo>
                    <a:pt x="2787" y="228"/>
                  </a:lnTo>
                  <a:lnTo>
                    <a:pt x="2787" y="193"/>
                  </a:lnTo>
                  <a:lnTo>
                    <a:pt x="2450" y="193"/>
                  </a:lnTo>
                  <a:lnTo>
                    <a:pt x="2450" y="166"/>
                  </a:lnTo>
                  <a:lnTo>
                    <a:pt x="2394" y="166"/>
                  </a:lnTo>
                  <a:lnTo>
                    <a:pt x="2394" y="138"/>
                  </a:lnTo>
                  <a:lnTo>
                    <a:pt x="2368" y="138"/>
                  </a:lnTo>
                  <a:lnTo>
                    <a:pt x="2368" y="113"/>
                  </a:lnTo>
                  <a:lnTo>
                    <a:pt x="1838" y="113"/>
                  </a:lnTo>
                  <a:lnTo>
                    <a:pt x="1838" y="94"/>
                  </a:lnTo>
                  <a:lnTo>
                    <a:pt x="1827" y="94"/>
                  </a:lnTo>
                  <a:lnTo>
                    <a:pt x="1827" y="74"/>
                  </a:lnTo>
                  <a:lnTo>
                    <a:pt x="1590" y="74"/>
                  </a:lnTo>
                  <a:lnTo>
                    <a:pt x="1590" y="37"/>
                  </a:lnTo>
                  <a:lnTo>
                    <a:pt x="465" y="37"/>
                  </a:lnTo>
                  <a:lnTo>
                    <a:pt x="465" y="20"/>
                  </a:lnTo>
                  <a:lnTo>
                    <a:pt x="386" y="20"/>
                  </a:lnTo>
                  <a:lnTo>
                    <a:pt x="386" y="0"/>
                  </a:lnTo>
                  <a:lnTo>
                    <a:pt x="0" y="0"/>
                  </a:lnTo>
                </a:path>
              </a:pathLst>
            </a:custGeom>
            <a:noFill/>
            <a:ln w="25400">
              <a:solidFill>
                <a:srgbClr val="FF66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24" name="Freeform 24"/>
            <p:cNvSpPr>
              <a:spLocks/>
            </p:cNvSpPr>
            <p:nvPr/>
          </p:nvSpPr>
          <p:spPr bwMode="auto">
            <a:xfrm>
              <a:off x="2023829" y="2043113"/>
              <a:ext cx="6340256" cy="949325"/>
            </a:xfrm>
            <a:custGeom>
              <a:avLst/>
              <a:gdLst>
                <a:gd name="T0" fmla="*/ 3632 w 3632"/>
                <a:gd name="T1" fmla="*/ 548 h 598"/>
                <a:gd name="T2" fmla="*/ 3554 w 3632"/>
                <a:gd name="T3" fmla="*/ 522 h 598"/>
                <a:gd name="T4" fmla="*/ 3297 w 3632"/>
                <a:gd name="T5" fmla="*/ 500 h 598"/>
                <a:gd name="T6" fmla="*/ 2766 w 3632"/>
                <a:gd name="T7" fmla="*/ 486 h 598"/>
                <a:gd name="T8" fmla="*/ 2701 w 3632"/>
                <a:gd name="T9" fmla="*/ 469 h 598"/>
                <a:gd name="T10" fmla="*/ 2628 w 3632"/>
                <a:gd name="T11" fmla="*/ 456 h 598"/>
                <a:gd name="T12" fmla="*/ 2524 w 3632"/>
                <a:gd name="T13" fmla="*/ 439 h 598"/>
                <a:gd name="T14" fmla="*/ 2470 w 3632"/>
                <a:gd name="T15" fmla="*/ 424 h 598"/>
                <a:gd name="T16" fmla="*/ 2284 w 3632"/>
                <a:gd name="T17" fmla="*/ 411 h 598"/>
                <a:gd name="T18" fmla="*/ 2275 w 3632"/>
                <a:gd name="T19" fmla="*/ 399 h 598"/>
                <a:gd name="T20" fmla="*/ 2269 w 3632"/>
                <a:gd name="T21" fmla="*/ 377 h 598"/>
                <a:gd name="T22" fmla="*/ 2234 w 3632"/>
                <a:gd name="T23" fmla="*/ 367 h 598"/>
                <a:gd name="T24" fmla="*/ 2204 w 3632"/>
                <a:gd name="T25" fmla="*/ 356 h 598"/>
                <a:gd name="T26" fmla="*/ 2151 w 3632"/>
                <a:gd name="T27" fmla="*/ 343 h 598"/>
                <a:gd name="T28" fmla="*/ 2006 w 3632"/>
                <a:gd name="T29" fmla="*/ 334 h 598"/>
                <a:gd name="T30" fmla="*/ 1823 w 3632"/>
                <a:gd name="T31" fmla="*/ 305 h 598"/>
                <a:gd name="T32" fmla="*/ 1816 w 3632"/>
                <a:gd name="T33" fmla="*/ 294 h 598"/>
                <a:gd name="T34" fmla="*/ 1744 w 3632"/>
                <a:gd name="T35" fmla="*/ 286 h 598"/>
                <a:gd name="T36" fmla="*/ 1694 w 3632"/>
                <a:gd name="T37" fmla="*/ 276 h 598"/>
                <a:gd name="T38" fmla="*/ 1508 w 3632"/>
                <a:gd name="T39" fmla="*/ 266 h 598"/>
                <a:gd name="T40" fmla="*/ 1470 w 3632"/>
                <a:gd name="T41" fmla="*/ 250 h 598"/>
                <a:gd name="T42" fmla="*/ 1399 w 3632"/>
                <a:gd name="T43" fmla="*/ 238 h 598"/>
                <a:gd name="T44" fmla="*/ 1372 w 3632"/>
                <a:gd name="T45" fmla="*/ 231 h 598"/>
                <a:gd name="T46" fmla="*/ 1363 w 3632"/>
                <a:gd name="T47" fmla="*/ 218 h 598"/>
                <a:gd name="T48" fmla="*/ 1341 w 3632"/>
                <a:gd name="T49" fmla="*/ 210 h 598"/>
                <a:gd name="T50" fmla="*/ 1211 w 3632"/>
                <a:gd name="T51" fmla="*/ 200 h 598"/>
                <a:gd name="T52" fmla="*/ 940 w 3632"/>
                <a:gd name="T53" fmla="*/ 190 h 598"/>
                <a:gd name="T54" fmla="*/ 903 w 3632"/>
                <a:gd name="T55" fmla="*/ 162 h 598"/>
                <a:gd name="T56" fmla="*/ 568 w 3632"/>
                <a:gd name="T57" fmla="*/ 155 h 598"/>
                <a:gd name="T58" fmla="*/ 545 w 3632"/>
                <a:gd name="T59" fmla="*/ 136 h 598"/>
                <a:gd name="T60" fmla="*/ 515 w 3632"/>
                <a:gd name="T61" fmla="*/ 123 h 598"/>
                <a:gd name="T62" fmla="*/ 499 w 3632"/>
                <a:gd name="T63" fmla="*/ 108 h 598"/>
                <a:gd name="T64" fmla="*/ 482 w 3632"/>
                <a:gd name="T65" fmla="*/ 89 h 598"/>
                <a:gd name="T66" fmla="*/ 472 w 3632"/>
                <a:gd name="T67" fmla="*/ 77 h 598"/>
                <a:gd name="T68" fmla="*/ 455 w 3632"/>
                <a:gd name="T69" fmla="*/ 61 h 598"/>
                <a:gd name="T70" fmla="*/ 370 w 3632"/>
                <a:gd name="T71" fmla="*/ 48 h 598"/>
                <a:gd name="T72" fmla="*/ 226 w 3632"/>
                <a:gd name="T73" fmla="*/ 39 h 598"/>
                <a:gd name="T74" fmla="*/ 191 w 3632"/>
                <a:gd name="T75" fmla="*/ 32 h 598"/>
                <a:gd name="T76" fmla="*/ 156 w 3632"/>
                <a:gd name="T77" fmla="*/ 15 h 598"/>
                <a:gd name="T78" fmla="*/ 150 w 3632"/>
                <a:gd name="T79" fmla="*/ 0 h 5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3632" h="598">
                  <a:moveTo>
                    <a:pt x="3632" y="598"/>
                  </a:moveTo>
                  <a:lnTo>
                    <a:pt x="3632" y="548"/>
                  </a:lnTo>
                  <a:lnTo>
                    <a:pt x="3554" y="548"/>
                  </a:lnTo>
                  <a:lnTo>
                    <a:pt x="3554" y="522"/>
                  </a:lnTo>
                  <a:lnTo>
                    <a:pt x="3297" y="522"/>
                  </a:lnTo>
                  <a:lnTo>
                    <a:pt x="3297" y="500"/>
                  </a:lnTo>
                  <a:lnTo>
                    <a:pt x="2766" y="500"/>
                  </a:lnTo>
                  <a:lnTo>
                    <a:pt x="2766" y="486"/>
                  </a:lnTo>
                  <a:lnTo>
                    <a:pt x="2701" y="486"/>
                  </a:lnTo>
                  <a:lnTo>
                    <a:pt x="2701" y="469"/>
                  </a:lnTo>
                  <a:lnTo>
                    <a:pt x="2628" y="469"/>
                  </a:lnTo>
                  <a:lnTo>
                    <a:pt x="2628" y="456"/>
                  </a:lnTo>
                  <a:lnTo>
                    <a:pt x="2524" y="456"/>
                  </a:lnTo>
                  <a:lnTo>
                    <a:pt x="2524" y="439"/>
                  </a:lnTo>
                  <a:lnTo>
                    <a:pt x="2470" y="439"/>
                  </a:lnTo>
                  <a:lnTo>
                    <a:pt x="2470" y="424"/>
                  </a:lnTo>
                  <a:lnTo>
                    <a:pt x="2284" y="424"/>
                  </a:lnTo>
                  <a:lnTo>
                    <a:pt x="2284" y="411"/>
                  </a:lnTo>
                  <a:lnTo>
                    <a:pt x="2275" y="411"/>
                  </a:lnTo>
                  <a:lnTo>
                    <a:pt x="2275" y="399"/>
                  </a:lnTo>
                  <a:lnTo>
                    <a:pt x="2269" y="399"/>
                  </a:lnTo>
                  <a:lnTo>
                    <a:pt x="2269" y="377"/>
                  </a:lnTo>
                  <a:lnTo>
                    <a:pt x="2234" y="377"/>
                  </a:lnTo>
                  <a:lnTo>
                    <a:pt x="2234" y="367"/>
                  </a:lnTo>
                  <a:lnTo>
                    <a:pt x="2204" y="367"/>
                  </a:lnTo>
                  <a:lnTo>
                    <a:pt x="2204" y="356"/>
                  </a:lnTo>
                  <a:lnTo>
                    <a:pt x="2151" y="356"/>
                  </a:lnTo>
                  <a:lnTo>
                    <a:pt x="2151" y="343"/>
                  </a:lnTo>
                  <a:lnTo>
                    <a:pt x="2006" y="343"/>
                  </a:lnTo>
                  <a:lnTo>
                    <a:pt x="2006" y="334"/>
                  </a:lnTo>
                  <a:lnTo>
                    <a:pt x="1823" y="334"/>
                  </a:lnTo>
                  <a:lnTo>
                    <a:pt x="1823" y="305"/>
                  </a:lnTo>
                  <a:lnTo>
                    <a:pt x="1816" y="305"/>
                  </a:lnTo>
                  <a:lnTo>
                    <a:pt x="1816" y="294"/>
                  </a:lnTo>
                  <a:lnTo>
                    <a:pt x="1744" y="294"/>
                  </a:lnTo>
                  <a:lnTo>
                    <a:pt x="1744" y="286"/>
                  </a:lnTo>
                  <a:lnTo>
                    <a:pt x="1694" y="286"/>
                  </a:lnTo>
                  <a:lnTo>
                    <a:pt x="1694" y="276"/>
                  </a:lnTo>
                  <a:lnTo>
                    <a:pt x="1508" y="276"/>
                  </a:lnTo>
                  <a:lnTo>
                    <a:pt x="1508" y="266"/>
                  </a:lnTo>
                  <a:lnTo>
                    <a:pt x="1470" y="266"/>
                  </a:lnTo>
                  <a:lnTo>
                    <a:pt x="1470" y="250"/>
                  </a:lnTo>
                  <a:lnTo>
                    <a:pt x="1399" y="250"/>
                  </a:lnTo>
                  <a:lnTo>
                    <a:pt x="1399" y="238"/>
                  </a:lnTo>
                  <a:lnTo>
                    <a:pt x="1372" y="238"/>
                  </a:lnTo>
                  <a:lnTo>
                    <a:pt x="1372" y="231"/>
                  </a:lnTo>
                  <a:lnTo>
                    <a:pt x="1363" y="231"/>
                  </a:lnTo>
                  <a:lnTo>
                    <a:pt x="1363" y="218"/>
                  </a:lnTo>
                  <a:lnTo>
                    <a:pt x="1341" y="218"/>
                  </a:lnTo>
                  <a:lnTo>
                    <a:pt x="1341" y="210"/>
                  </a:lnTo>
                  <a:lnTo>
                    <a:pt x="1211" y="210"/>
                  </a:lnTo>
                  <a:lnTo>
                    <a:pt x="1211" y="200"/>
                  </a:lnTo>
                  <a:lnTo>
                    <a:pt x="940" y="200"/>
                  </a:lnTo>
                  <a:lnTo>
                    <a:pt x="940" y="190"/>
                  </a:lnTo>
                  <a:lnTo>
                    <a:pt x="903" y="190"/>
                  </a:lnTo>
                  <a:lnTo>
                    <a:pt x="903" y="162"/>
                  </a:lnTo>
                  <a:lnTo>
                    <a:pt x="568" y="162"/>
                  </a:lnTo>
                  <a:lnTo>
                    <a:pt x="568" y="155"/>
                  </a:lnTo>
                  <a:lnTo>
                    <a:pt x="545" y="155"/>
                  </a:lnTo>
                  <a:lnTo>
                    <a:pt x="545" y="136"/>
                  </a:lnTo>
                  <a:lnTo>
                    <a:pt x="515" y="136"/>
                  </a:lnTo>
                  <a:lnTo>
                    <a:pt x="515" y="123"/>
                  </a:lnTo>
                  <a:lnTo>
                    <a:pt x="499" y="123"/>
                  </a:lnTo>
                  <a:lnTo>
                    <a:pt x="499" y="108"/>
                  </a:lnTo>
                  <a:lnTo>
                    <a:pt x="482" y="108"/>
                  </a:lnTo>
                  <a:lnTo>
                    <a:pt x="482" y="89"/>
                  </a:lnTo>
                  <a:lnTo>
                    <a:pt x="472" y="89"/>
                  </a:lnTo>
                  <a:lnTo>
                    <a:pt x="472" y="77"/>
                  </a:lnTo>
                  <a:lnTo>
                    <a:pt x="455" y="77"/>
                  </a:lnTo>
                  <a:lnTo>
                    <a:pt x="455" y="61"/>
                  </a:lnTo>
                  <a:lnTo>
                    <a:pt x="370" y="61"/>
                  </a:lnTo>
                  <a:lnTo>
                    <a:pt x="370" y="48"/>
                  </a:lnTo>
                  <a:lnTo>
                    <a:pt x="226" y="48"/>
                  </a:lnTo>
                  <a:lnTo>
                    <a:pt x="226" y="39"/>
                  </a:lnTo>
                  <a:lnTo>
                    <a:pt x="191" y="39"/>
                  </a:lnTo>
                  <a:lnTo>
                    <a:pt x="191" y="32"/>
                  </a:lnTo>
                  <a:lnTo>
                    <a:pt x="156" y="32"/>
                  </a:lnTo>
                  <a:lnTo>
                    <a:pt x="156" y="15"/>
                  </a:lnTo>
                  <a:lnTo>
                    <a:pt x="150" y="15"/>
                  </a:lnTo>
                  <a:lnTo>
                    <a:pt x="150" y="0"/>
                  </a:lnTo>
                  <a:lnTo>
                    <a:pt x="0" y="0"/>
                  </a:lnTo>
                </a:path>
              </a:pathLst>
            </a:custGeom>
            <a:noFill/>
            <a:ln w="25400">
              <a:solidFill>
                <a:srgbClr val="C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5" name="AutoShape 165"/>
            <p:cNvSpPr>
              <a:spLocks noChangeArrowheads="1"/>
            </p:cNvSpPr>
            <p:nvPr/>
          </p:nvSpPr>
          <p:spPr bwMode="auto">
            <a:xfrm>
              <a:off x="2081497" y="3041742"/>
              <a:ext cx="4374167" cy="359746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rgbClr val="D0D0F0"/>
              </a:solidFill>
              <a:round/>
              <a:headEnd/>
              <a:tailEnd/>
            </a:ln>
            <a:effectLst>
              <a:prstShdw prst="shdw17" dist="17961" dir="2700000">
                <a:srgbClr val="7D7D90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defTabSz="914400"/>
              <a:endParaRPr lang="en-US" sz="2800">
                <a:solidFill>
                  <a:srgbClr val="000066"/>
                </a:solidFill>
              </a:endParaRPr>
            </a:p>
          </p:txBody>
        </p:sp>
        <p:sp>
          <p:nvSpPr>
            <p:cNvPr id="36" name="Rectangle 36"/>
            <p:cNvSpPr>
              <a:spLocks noChangeArrowheads="1"/>
            </p:cNvSpPr>
            <p:nvPr/>
          </p:nvSpPr>
          <p:spPr bwMode="auto">
            <a:xfrm>
              <a:off x="3703838" y="3149615"/>
              <a:ext cx="180000" cy="144000"/>
            </a:xfrm>
            <a:prstGeom prst="rect">
              <a:avLst/>
            </a:prstGeom>
            <a:solidFill>
              <a:srgbClr val="660033"/>
            </a:solidFill>
            <a:ln w="0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fr-FR">
                <a:solidFill>
                  <a:srgbClr val="000066"/>
                </a:solidFill>
                <a:ea typeface="ＭＳ Ｐゴシック" pitchFamily="34" charset="-128"/>
              </a:endParaRPr>
            </a:p>
          </p:txBody>
        </p:sp>
        <p:sp>
          <p:nvSpPr>
            <p:cNvPr id="37" name="Rectangle 37"/>
            <p:cNvSpPr>
              <a:spLocks noChangeArrowheads="1"/>
            </p:cNvSpPr>
            <p:nvPr/>
          </p:nvSpPr>
          <p:spPr bwMode="auto">
            <a:xfrm>
              <a:off x="2256271" y="3149615"/>
              <a:ext cx="180000" cy="144000"/>
            </a:xfrm>
            <a:prstGeom prst="rect">
              <a:avLst/>
            </a:prstGeom>
            <a:solidFill>
              <a:srgbClr val="FF6600"/>
            </a:solidFill>
            <a:ln w="0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fr-FR">
                <a:solidFill>
                  <a:srgbClr val="000066"/>
                </a:solidFill>
                <a:ea typeface="ＭＳ Ｐゴシック" pitchFamily="34" charset="-128"/>
              </a:endParaRPr>
            </a:p>
          </p:txBody>
        </p:sp>
        <p:sp>
          <p:nvSpPr>
            <p:cNvPr id="38" name="ZoneTexte 56"/>
            <p:cNvSpPr txBox="1">
              <a:spLocks noChangeArrowheads="1"/>
            </p:cNvSpPr>
            <p:nvPr/>
          </p:nvSpPr>
          <p:spPr bwMode="auto">
            <a:xfrm>
              <a:off x="3815434" y="3067727"/>
              <a:ext cx="1341522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600" b="1" dirty="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rPr>
                <a:t>2 NRTI + MVC</a:t>
              </a:r>
            </a:p>
          </p:txBody>
        </p:sp>
        <p:sp>
          <p:nvSpPr>
            <p:cNvPr id="39" name="ZoneTexte 56"/>
            <p:cNvSpPr txBox="1">
              <a:spLocks noChangeArrowheads="1"/>
            </p:cNvSpPr>
            <p:nvPr/>
          </p:nvSpPr>
          <p:spPr bwMode="auto">
            <a:xfrm>
              <a:off x="2379630" y="3067727"/>
              <a:ext cx="1261984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600" b="1" dirty="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rPr>
                <a:t>2 NRTI + IP/r</a:t>
              </a:r>
            </a:p>
          </p:txBody>
        </p:sp>
        <p:sp>
          <p:nvSpPr>
            <p:cNvPr id="40" name="Rectangle 36"/>
            <p:cNvSpPr>
              <a:spLocks noChangeArrowheads="1"/>
            </p:cNvSpPr>
            <p:nvPr/>
          </p:nvSpPr>
          <p:spPr bwMode="auto">
            <a:xfrm>
              <a:off x="5200873" y="3149615"/>
              <a:ext cx="180000" cy="144000"/>
            </a:xfrm>
            <a:prstGeom prst="rect">
              <a:avLst/>
            </a:prstGeom>
            <a:solidFill>
              <a:srgbClr val="CC0000"/>
            </a:solidFill>
            <a:ln w="0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fr-FR">
                <a:solidFill>
                  <a:srgbClr val="000066"/>
                </a:solidFill>
                <a:ea typeface="ＭＳ Ｐゴシック" pitchFamily="34" charset="-128"/>
              </a:endParaRPr>
            </a:p>
          </p:txBody>
        </p:sp>
        <p:sp>
          <p:nvSpPr>
            <p:cNvPr id="41" name="ZoneTexte 56"/>
            <p:cNvSpPr txBox="1">
              <a:spLocks noChangeArrowheads="1"/>
            </p:cNvSpPr>
            <p:nvPr/>
          </p:nvSpPr>
          <p:spPr bwMode="auto">
            <a:xfrm>
              <a:off x="5340932" y="3067727"/>
              <a:ext cx="1113907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600" b="1" dirty="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rPr>
                <a:t>IP/r + MVC</a:t>
              </a:r>
            </a:p>
          </p:txBody>
        </p:sp>
        <p:sp>
          <p:nvSpPr>
            <p:cNvPr id="42" name="Rectangle 46"/>
            <p:cNvSpPr>
              <a:spLocks noChangeArrowheads="1"/>
            </p:cNvSpPr>
            <p:nvPr/>
          </p:nvSpPr>
          <p:spPr bwMode="auto">
            <a:xfrm>
              <a:off x="1403306" y="4316354"/>
              <a:ext cx="347852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fr-FR" sz="1400" dirty="0">
                  <a:solidFill>
                    <a:srgbClr val="000066"/>
                  </a:solidFill>
                  <a:ea typeface="ＭＳ Ｐゴシック" pitchFamily="34" charset="-128"/>
                </a:rPr>
                <a:t>0.00</a:t>
              </a:r>
            </a:p>
          </p:txBody>
        </p:sp>
        <p:sp>
          <p:nvSpPr>
            <p:cNvPr id="43" name="Rectangle 51"/>
            <p:cNvSpPr>
              <a:spLocks noChangeArrowheads="1"/>
            </p:cNvSpPr>
            <p:nvPr/>
          </p:nvSpPr>
          <p:spPr bwMode="auto">
            <a:xfrm>
              <a:off x="1403306" y="1936692"/>
              <a:ext cx="347852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fr-FR" sz="1400" dirty="0">
                  <a:solidFill>
                    <a:srgbClr val="000066"/>
                  </a:solidFill>
                  <a:ea typeface="ＭＳ Ｐゴシック" pitchFamily="34" charset="-128"/>
                </a:rPr>
                <a:t>1.00</a:t>
              </a:r>
            </a:p>
          </p:txBody>
        </p:sp>
        <p:sp>
          <p:nvSpPr>
            <p:cNvPr id="44" name="Rectangle 47"/>
            <p:cNvSpPr>
              <a:spLocks noChangeArrowheads="1"/>
            </p:cNvSpPr>
            <p:nvPr/>
          </p:nvSpPr>
          <p:spPr bwMode="auto">
            <a:xfrm>
              <a:off x="1403306" y="3724217"/>
              <a:ext cx="347852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fr-FR" sz="1400" dirty="0">
                  <a:solidFill>
                    <a:srgbClr val="000066"/>
                  </a:solidFill>
                  <a:ea typeface="ＭＳ Ｐゴシック" pitchFamily="34" charset="-128"/>
                </a:rPr>
                <a:t>0.25</a:t>
              </a:r>
            </a:p>
          </p:txBody>
        </p:sp>
        <p:sp>
          <p:nvSpPr>
            <p:cNvPr id="46" name="Rectangle 49"/>
            <p:cNvSpPr>
              <a:spLocks noChangeArrowheads="1"/>
            </p:cNvSpPr>
            <p:nvPr/>
          </p:nvSpPr>
          <p:spPr bwMode="auto">
            <a:xfrm>
              <a:off x="1403306" y="3106679"/>
              <a:ext cx="347852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fr-FR" sz="1400" dirty="0">
                  <a:solidFill>
                    <a:srgbClr val="000066"/>
                  </a:solidFill>
                  <a:ea typeface="ＭＳ Ｐゴシック" pitchFamily="34" charset="-128"/>
                </a:rPr>
                <a:t>0.50</a:t>
              </a:r>
            </a:p>
          </p:txBody>
        </p:sp>
        <p:sp>
          <p:nvSpPr>
            <p:cNvPr id="47" name="Rectangle 50"/>
            <p:cNvSpPr>
              <a:spLocks noChangeArrowheads="1"/>
            </p:cNvSpPr>
            <p:nvPr/>
          </p:nvSpPr>
          <p:spPr bwMode="auto">
            <a:xfrm>
              <a:off x="1403306" y="2500054"/>
              <a:ext cx="347852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fr-FR" sz="1400" dirty="0">
                  <a:solidFill>
                    <a:srgbClr val="000066"/>
                  </a:solidFill>
                  <a:ea typeface="ＭＳ Ｐゴシック" pitchFamily="34" charset="-128"/>
                </a:rPr>
                <a:t>0.75</a:t>
              </a:r>
            </a:p>
          </p:txBody>
        </p:sp>
        <p:sp>
          <p:nvSpPr>
            <p:cNvPr id="48" name="Rectangle 46"/>
            <p:cNvSpPr>
              <a:spLocks noChangeArrowheads="1"/>
            </p:cNvSpPr>
            <p:nvPr/>
          </p:nvSpPr>
          <p:spPr bwMode="auto">
            <a:xfrm>
              <a:off x="1994264" y="4630679"/>
              <a:ext cx="99386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1400" dirty="0">
                  <a:solidFill>
                    <a:srgbClr val="000066"/>
                  </a:solidFill>
                  <a:ea typeface="ＭＳ Ｐゴシック" pitchFamily="34" charset="-128"/>
                </a:rPr>
                <a:t>0</a:t>
              </a:r>
            </a:p>
          </p:txBody>
        </p:sp>
        <p:sp>
          <p:nvSpPr>
            <p:cNvPr id="49" name="Rectangle 46"/>
            <p:cNvSpPr>
              <a:spLocks noChangeArrowheads="1"/>
            </p:cNvSpPr>
            <p:nvPr/>
          </p:nvSpPr>
          <p:spPr bwMode="auto">
            <a:xfrm>
              <a:off x="2722107" y="4630679"/>
              <a:ext cx="198773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1400" dirty="0">
                  <a:solidFill>
                    <a:srgbClr val="000066"/>
                  </a:solidFill>
                  <a:ea typeface="ＭＳ Ｐゴシック" pitchFamily="34" charset="-128"/>
                </a:rPr>
                <a:t>12</a:t>
              </a:r>
            </a:p>
          </p:txBody>
        </p:sp>
        <p:sp>
          <p:nvSpPr>
            <p:cNvPr id="50" name="Rectangle 46"/>
            <p:cNvSpPr>
              <a:spLocks noChangeArrowheads="1"/>
            </p:cNvSpPr>
            <p:nvPr/>
          </p:nvSpPr>
          <p:spPr bwMode="auto">
            <a:xfrm>
              <a:off x="3514195" y="4630679"/>
              <a:ext cx="198773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1400" dirty="0">
                  <a:solidFill>
                    <a:srgbClr val="000066"/>
                  </a:solidFill>
                  <a:ea typeface="ＭＳ Ｐゴシック" pitchFamily="34" charset="-128"/>
                </a:rPr>
                <a:t>24</a:t>
              </a:r>
            </a:p>
          </p:txBody>
        </p:sp>
        <p:sp>
          <p:nvSpPr>
            <p:cNvPr id="51" name="Rectangle 46"/>
            <p:cNvSpPr>
              <a:spLocks noChangeArrowheads="1"/>
            </p:cNvSpPr>
            <p:nvPr/>
          </p:nvSpPr>
          <p:spPr bwMode="auto">
            <a:xfrm>
              <a:off x="4306283" y="4630679"/>
              <a:ext cx="198773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1400" dirty="0">
                  <a:solidFill>
                    <a:srgbClr val="000066"/>
                  </a:solidFill>
                  <a:ea typeface="ＭＳ Ｐゴシック" pitchFamily="34" charset="-128"/>
                </a:rPr>
                <a:t>36</a:t>
              </a:r>
            </a:p>
          </p:txBody>
        </p:sp>
        <p:sp>
          <p:nvSpPr>
            <p:cNvPr id="52" name="Rectangle 46"/>
            <p:cNvSpPr>
              <a:spLocks noChangeArrowheads="1"/>
            </p:cNvSpPr>
            <p:nvPr/>
          </p:nvSpPr>
          <p:spPr bwMode="auto">
            <a:xfrm>
              <a:off x="5098371" y="4630679"/>
              <a:ext cx="198773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1400" dirty="0">
                  <a:solidFill>
                    <a:srgbClr val="000066"/>
                  </a:solidFill>
                  <a:ea typeface="ＭＳ Ｐゴシック" pitchFamily="34" charset="-128"/>
                </a:rPr>
                <a:t>48</a:t>
              </a:r>
            </a:p>
          </p:txBody>
        </p:sp>
        <p:sp>
          <p:nvSpPr>
            <p:cNvPr id="53" name="Rectangle 46"/>
            <p:cNvSpPr>
              <a:spLocks noChangeArrowheads="1"/>
            </p:cNvSpPr>
            <p:nvPr/>
          </p:nvSpPr>
          <p:spPr bwMode="auto">
            <a:xfrm>
              <a:off x="5890459" y="4630679"/>
              <a:ext cx="198773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1400" dirty="0">
                  <a:solidFill>
                    <a:srgbClr val="000066"/>
                  </a:solidFill>
                  <a:ea typeface="ＭＳ Ｐゴシック" pitchFamily="34" charset="-128"/>
                </a:rPr>
                <a:t>60</a:t>
              </a:r>
            </a:p>
          </p:txBody>
        </p:sp>
        <p:sp>
          <p:nvSpPr>
            <p:cNvPr id="54" name="Rectangle 46"/>
            <p:cNvSpPr>
              <a:spLocks noChangeArrowheads="1"/>
            </p:cNvSpPr>
            <p:nvPr/>
          </p:nvSpPr>
          <p:spPr bwMode="auto">
            <a:xfrm>
              <a:off x="6682547" y="4630679"/>
              <a:ext cx="198773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1400" dirty="0">
                  <a:solidFill>
                    <a:srgbClr val="000066"/>
                  </a:solidFill>
                  <a:ea typeface="ＭＳ Ｐゴシック" pitchFamily="34" charset="-128"/>
                </a:rPr>
                <a:t>72</a:t>
              </a:r>
            </a:p>
          </p:txBody>
        </p:sp>
        <p:sp>
          <p:nvSpPr>
            <p:cNvPr id="55" name="Rectangle 46"/>
            <p:cNvSpPr>
              <a:spLocks noChangeArrowheads="1"/>
            </p:cNvSpPr>
            <p:nvPr/>
          </p:nvSpPr>
          <p:spPr bwMode="auto">
            <a:xfrm>
              <a:off x="7474635" y="4630679"/>
              <a:ext cx="198773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1400" dirty="0">
                  <a:solidFill>
                    <a:srgbClr val="000066"/>
                  </a:solidFill>
                  <a:ea typeface="ＭＳ Ｐゴシック" pitchFamily="34" charset="-128"/>
                </a:rPr>
                <a:t>84</a:t>
              </a:r>
            </a:p>
          </p:txBody>
        </p:sp>
        <p:sp>
          <p:nvSpPr>
            <p:cNvPr id="56" name="Rectangle 46"/>
            <p:cNvSpPr>
              <a:spLocks noChangeArrowheads="1"/>
            </p:cNvSpPr>
            <p:nvPr/>
          </p:nvSpPr>
          <p:spPr bwMode="auto">
            <a:xfrm>
              <a:off x="8266723" y="4630679"/>
              <a:ext cx="198773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1400" dirty="0">
                  <a:solidFill>
                    <a:srgbClr val="000066"/>
                  </a:solidFill>
                  <a:ea typeface="ＭＳ Ｐゴシック" pitchFamily="34" charset="-128"/>
                </a:rPr>
                <a:t>96</a:t>
              </a:r>
            </a:p>
          </p:txBody>
        </p:sp>
      </p:grpSp>
      <p:sp>
        <p:nvSpPr>
          <p:cNvPr id="59" name="Rectangle 21"/>
          <p:cNvSpPr>
            <a:spLocks noChangeArrowheads="1"/>
          </p:cNvSpPr>
          <p:nvPr/>
        </p:nvSpPr>
        <p:spPr bwMode="auto">
          <a:xfrm>
            <a:off x="478725" y="5364954"/>
            <a:ext cx="124647" cy="116146"/>
          </a:xfrm>
          <a:prstGeom prst="rect">
            <a:avLst/>
          </a:prstGeom>
          <a:solidFill>
            <a:srgbClr val="FF6600"/>
          </a:solidFill>
          <a:ln w="0">
            <a:solidFill>
              <a:srgbClr val="FF66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600" dirty="0">
              <a:solidFill>
                <a:srgbClr val="000066"/>
              </a:solidFill>
            </a:endParaRPr>
          </a:p>
        </p:txBody>
      </p:sp>
      <p:sp>
        <p:nvSpPr>
          <p:cNvPr id="60" name="Rectangle 22"/>
          <p:cNvSpPr>
            <a:spLocks noChangeArrowheads="1"/>
          </p:cNvSpPr>
          <p:nvPr/>
        </p:nvSpPr>
        <p:spPr bwMode="auto">
          <a:xfrm>
            <a:off x="478725" y="5621894"/>
            <a:ext cx="124647" cy="115145"/>
          </a:xfrm>
          <a:prstGeom prst="rect">
            <a:avLst/>
          </a:prstGeom>
          <a:solidFill>
            <a:srgbClr val="660033"/>
          </a:solidFill>
          <a:ln w="0">
            <a:solidFill>
              <a:srgbClr val="660033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600" dirty="0">
              <a:solidFill>
                <a:srgbClr val="000066"/>
              </a:solidFill>
            </a:endParaRPr>
          </a:p>
        </p:txBody>
      </p:sp>
      <p:sp>
        <p:nvSpPr>
          <p:cNvPr id="61" name="ZoneTexte 60"/>
          <p:cNvSpPr txBox="1"/>
          <p:nvPr/>
        </p:nvSpPr>
        <p:spPr>
          <a:xfrm>
            <a:off x="1812546" y="5279733"/>
            <a:ext cx="439544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spcBef>
                <a:spcPts val="0"/>
              </a:spcBef>
              <a:spcAft>
                <a:spcPts val="600"/>
              </a:spcAft>
            </a:pPr>
            <a:r>
              <a:rPr lang="en-US" sz="1200" dirty="0">
                <a:solidFill>
                  <a:srgbClr val="000066"/>
                </a:solidFill>
              </a:rPr>
              <a:t>82</a:t>
            </a:r>
          </a:p>
          <a:p>
            <a:pPr algn="ctr">
              <a:spcBef>
                <a:spcPts val="0"/>
              </a:spcBef>
              <a:spcAft>
                <a:spcPts val="600"/>
              </a:spcAft>
            </a:pPr>
            <a:r>
              <a:rPr lang="en-US" sz="1200" dirty="0">
                <a:solidFill>
                  <a:srgbClr val="000066"/>
                </a:solidFill>
              </a:rPr>
              <a:t>156</a:t>
            </a:r>
          </a:p>
          <a:p>
            <a:pPr algn="ctr">
              <a:spcBef>
                <a:spcPts val="0"/>
              </a:spcBef>
              <a:spcAft>
                <a:spcPts val="600"/>
              </a:spcAft>
            </a:pPr>
            <a:r>
              <a:rPr lang="en-US" sz="1200" dirty="0">
                <a:solidFill>
                  <a:srgbClr val="000066"/>
                </a:solidFill>
              </a:rPr>
              <a:t>157</a:t>
            </a:r>
          </a:p>
        </p:txBody>
      </p:sp>
      <p:sp>
        <p:nvSpPr>
          <p:cNvPr id="62" name="Rectangle 57"/>
          <p:cNvSpPr>
            <a:spLocks noChangeArrowheads="1"/>
          </p:cNvSpPr>
          <p:nvPr/>
        </p:nvSpPr>
        <p:spPr bwMode="auto">
          <a:xfrm>
            <a:off x="384488" y="5061422"/>
            <a:ext cx="133369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s-ES" sz="1400" b="1" dirty="0">
                <a:solidFill>
                  <a:srgbClr val="333399"/>
                </a:solidFill>
                <a:latin typeface="+mj-lt"/>
              </a:rPr>
              <a:t>Número en riesgo</a:t>
            </a:r>
            <a:endParaRPr lang="es-ES" sz="1400" dirty="0">
              <a:solidFill>
                <a:srgbClr val="333399"/>
              </a:solidFill>
              <a:latin typeface="+mj-lt"/>
            </a:endParaRPr>
          </a:p>
        </p:txBody>
      </p:sp>
      <p:sp>
        <p:nvSpPr>
          <p:cNvPr id="63" name="ZoneTexte 62"/>
          <p:cNvSpPr txBox="1"/>
          <p:nvPr/>
        </p:nvSpPr>
        <p:spPr>
          <a:xfrm>
            <a:off x="2598828" y="5279733"/>
            <a:ext cx="439544" cy="800219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>
              <a:spcBef>
                <a:spcPts val="0"/>
              </a:spcBef>
              <a:spcAft>
                <a:spcPts val="600"/>
              </a:spcAft>
            </a:pPr>
            <a:r>
              <a:rPr lang="en-US" sz="1200" dirty="0">
                <a:solidFill>
                  <a:srgbClr val="000066"/>
                </a:solidFill>
              </a:rPr>
              <a:t>81</a:t>
            </a:r>
          </a:p>
          <a:p>
            <a:pPr algn="ctr">
              <a:spcBef>
                <a:spcPts val="0"/>
              </a:spcBef>
              <a:spcAft>
                <a:spcPts val="600"/>
              </a:spcAft>
            </a:pPr>
            <a:r>
              <a:rPr lang="en-US" sz="1200" dirty="0">
                <a:solidFill>
                  <a:srgbClr val="000066"/>
                </a:solidFill>
              </a:rPr>
              <a:t>149</a:t>
            </a:r>
          </a:p>
          <a:p>
            <a:pPr algn="ctr">
              <a:spcBef>
                <a:spcPts val="0"/>
              </a:spcBef>
              <a:spcAft>
                <a:spcPts val="600"/>
              </a:spcAft>
            </a:pPr>
            <a:r>
              <a:rPr lang="en-US" sz="1200" dirty="0">
                <a:solidFill>
                  <a:srgbClr val="000066"/>
                </a:solidFill>
              </a:rPr>
              <a:t>151</a:t>
            </a:r>
          </a:p>
        </p:txBody>
      </p:sp>
      <p:sp>
        <p:nvSpPr>
          <p:cNvPr id="64" name="ZoneTexte 63"/>
          <p:cNvSpPr txBox="1"/>
          <p:nvPr/>
        </p:nvSpPr>
        <p:spPr>
          <a:xfrm>
            <a:off x="3397012" y="5279733"/>
            <a:ext cx="439544" cy="800219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>
              <a:spcBef>
                <a:spcPts val="0"/>
              </a:spcBef>
              <a:spcAft>
                <a:spcPts val="600"/>
              </a:spcAft>
            </a:pPr>
            <a:r>
              <a:rPr lang="en-US" sz="1200" dirty="0">
                <a:solidFill>
                  <a:srgbClr val="000066"/>
                </a:solidFill>
              </a:rPr>
              <a:t>80</a:t>
            </a:r>
          </a:p>
          <a:p>
            <a:pPr algn="ctr">
              <a:spcBef>
                <a:spcPts val="0"/>
              </a:spcBef>
              <a:spcAft>
                <a:spcPts val="600"/>
              </a:spcAft>
            </a:pPr>
            <a:r>
              <a:rPr lang="en-US" sz="1200" dirty="0">
                <a:solidFill>
                  <a:srgbClr val="000066"/>
                </a:solidFill>
              </a:rPr>
              <a:t>143</a:t>
            </a:r>
          </a:p>
          <a:p>
            <a:pPr algn="ctr">
              <a:spcBef>
                <a:spcPts val="0"/>
              </a:spcBef>
              <a:spcAft>
                <a:spcPts val="600"/>
              </a:spcAft>
            </a:pPr>
            <a:r>
              <a:rPr lang="en-US" sz="1200" dirty="0">
                <a:solidFill>
                  <a:srgbClr val="000066"/>
                </a:solidFill>
              </a:rPr>
              <a:t>137</a:t>
            </a:r>
          </a:p>
        </p:txBody>
      </p:sp>
      <p:sp>
        <p:nvSpPr>
          <p:cNvPr id="65" name="ZoneTexte 64"/>
          <p:cNvSpPr txBox="1"/>
          <p:nvPr/>
        </p:nvSpPr>
        <p:spPr>
          <a:xfrm>
            <a:off x="4189390" y="5279733"/>
            <a:ext cx="439544" cy="800219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>
              <a:spcBef>
                <a:spcPts val="0"/>
              </a:spcBef>
              <a:spcAft>
                <a:spcPts val="600"/>
              </a:spcAft>
            </a:pPr>
            <a:r>
              <a:rPr lang="en-US" sz="1200" dirty="0">
                <a:solidFill>
                  <a:srgbClr val="000066"/>
                </a:solidFill>
              </a:rPr>
              <a:t>80</a:t>
            </a:r>
          </a:p>
          <a:p>
            <a:pPr algn="ctr">
              <a:spcBef>
                <a:spcPts val="0"/>
              </a:spcBef>
              <a:spcAft>
                <a:spcPts val="600"/>
              </a:spcAft>
            </a:pPr>
            <a:r>
              <a:rPr lang="en-US" sz="1200" dirty="0">
                <a:solidFill>
                  <a:srgbClr val="000066"/>
                </a:solidFill>
              </a:rPr>
              <a:t>139</a:t>
            </a:r>
          </a:p>
          <a:p>
            <a:pPr algn="ctr">
              <a:spcBef>
                <a:spcPts val="0"/>
              </a:spcBef>
              <a:spcAft>
                <a:spcPts val="600"/>
              </a:spcAft>
            </a:pPr>
            <a:r>
              <a:rPr lang="en-US" sz="1200" dirty="0">
                <a:solidFill>
                  <a:srgbClr val="000066"/>
                </a:solidFill>
              </a:rPr>
              <a:t>134</a:t>
            </a:r>
          </a:p>
        </p:txBody>
      </p:sp>
      <p:sp>
        <p:nvSpPr>
          <p:cNvPr id="66" name="ZoneTexte 65"/>
          <p:cNvSpPr txBox="1"/>
          <p:nvPr/>
        </p:nvSpPr>
        <p:spPr>
          <a:xfrm>
            <a:off x="4985470" y="5279733"/>
            <a:ext cx="439544" cy="800219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>
              <a:spcBef>
                <a:spcPts val="0"/>
              </a:spcBef>
              <a:spcAft>
                <a:spcPts val="600"/>
              </a:spcAft>
            </a:pPr>
            <a:r>
              <a:rPr lang="en-US" sz="1200" dirty="0">
                <a:solidFill>
                  <a:srgbClr val="000066"/>
                </a:solidFill>
              </a:rPr>
              <a:t>77</a:t>
            </a:r>
          </a:p>
          <a:p>
            <a:pPr algn="ctr">
              <a:spcBef>
                <a:spcPts val="0"/>
              </a:spcBef>
              <a:spcAft>
                <a:spcPts val="600"/>
              </a:spcAft>
            </a:pPr>
            <a:r>
              <a:rPr lang="en-US" sz="1200" dirty="0">
                <a:solidFill>
                  <a:srgbClr val="000066"/>
                </a:solidFill>
              </a:rPr>
              <a:t>132</a:t>
            </a:r>
          </a:p>
          <a:p>
            <a:pPr algn="ctr">
              <a:spcBef>
                <a:spcPts val="0"/>
              </a:spcBef>
              <a:spcAft>
                <a:spcPts val="600"/>
              </a:spcAft>
            </a:pPr>
            <a:r>
              <a:rPr lang="en-US" sz="1200" dirty="0">
                <a:solidFill>
                  <a:srgbClr val="000066"/>
                </a:solidFill>
              </a:rPr>
              <a:t>123</a:t>
            </a:r>
          </a:p>
        </p:txBody>
      </p:sp>
      <p:sp>
        <p:nvSpPr>
          <p:cNvPr id="67" name="ZoneTexte 66"/>
          <p:cNvSpPr txBox="1"/>
          <p:nvPr/>
        </p:nvSpPr>
        <p:spPr>
          <a:xfrm>
            <a:off x="5780896" y="5279733"/>
            <a:ext cx="439544" cy="800219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>
              <a:spcBef>
                <a:spcPts val="0"/>
              </a:spcBef>
              <a:spcAft>
                <a:spcPts val="600"/>
              </a:spcAft>
            </a:pPr>
            <a:r>
              <a:rPr lang="en-US" sz="1200" dirty="0">
                <a:solidFill>
                  <a:srgbClr val="000066"/>
                </a:solidFill>
              </a:rPr>
              <a:t>59</a:t>
            </a:r>
          </a:p>
          <a:p>
            <a:pPr algn="ctr">
              <a:spcBef>
                <a:spcPts val="0"/>
              </a:spcBef>
              <a:spcAft>
                <a:spcPts val="600"/>
              </a:spcAft>
            </a:pPr>
            <a:r>
              <a:rPr lang="en-US" sz="1200" dirty="0">
                <a:solidFill>
                  <a:srgbClr val="000066"/>
                </a:solidFill>
              </a:rPr>
              <a:t>103</a:t>
            </a:r>
          </a:p>
          <a:p>
            <a:pPr algn="ctr">
              <a:spcBef>
                <a:spcPts val="0"/>
              </a:spcBef>
              <a:spcAft>
                <a:spcPts val="600"/>
              </a:spcAft>
            </a:pPr>
            <a:r>
              <a:rPr lang="en-US" sz="1200" dirty="0">
                <a:solidFill>
                  <a:srgbClr val="000066"/>
                </a:solidFill>
              </a:rPr>
              <a:t>98</a:t>
            </a:r>
          </a:p>
        </p:txBody>
      </p:sp>
      <p:sp>
        <p:nvSpPr>
          <p:cNvPr id="68" name="ZoneTexte 67"/>
          <p:cNvSpPr txBox="1"/>
          <p:nvPr/>
        </p:nvSpPr>
        <p:spPr>
          <a:xfrm>
            <a:off x="6604125" y="5279733"/>
            <a:ext cx="354584" cy="800219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>
              <a:spcBef>
                <a:spcPts val="0"/>
              </a:spcBef>
              <a:spcAft>
                <a:spcPts val="600"/>
              </a:spcAft>
            </a:pPr>
            <a:r>
              <a:rPr lang="en-US" sz="1200" dirty="0">
                <a:solidFill>
                  <a:srgbClr val="000066"/>
                </a:solidFill>
              </a:rPr>
              <a:t>45</a:t>
            </a:r>
          </a:p>
          <a:p>
            <a:pPr algn="ctr">
              <a:spcBef>
                <a:spcPts val="0"/>
              </a:spcBef>
              <a:spcAft>
                <a:spcPts val="600"/>
              </a:spcAft>
            </a:pPr>
            <a:r>
              <a:rPr lang="en-US" sz="1200" dirty="0">
                <a:solidFill>
                  <a:srgbClr val="000066"/>
                </a:solidFill>
              </a:rPr>
              <a:t>90</a:t>
            </a:r>
          </a:p>
          <a:p>
            <a:pPr algn="ctr">
              <a:spcBef>
                <a:spcPts val="0"/>
              </a:spcBef>
              <a:spcAft>
                <a:spcPts val="600"/>
              </a:spcAft>
            </a:pPr>
            <a:r>
              <a:rPr lang="en-US" sz="1200" dirty="0">
                <a:solidFill>
                  <a:srgbClr val="000066"/>
                </a:solidFill>
              </a:rPr>
              <a:t>65</a:t>
            </a:r>
          </a:p>
        </p:txBody>
      </p:sp>
      <p:sp>
        <p:nvSpPr>
          <p:cNvPr id="69" name="ZoneTexte 68"/>
          <p:cNvSpPr txBox="1"/>
          <p:nvPr/>
        </p:nvSpPr>
        <p:spPr>
          <a:xfrm>
            <a:off x="7396503" y="5279733"/>
            <a:ext cx="354584" cy="800219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>
              <a:spcBef>
                <a:spcPts val="0"/>
              </a:spcBef>
              <a:spcAft>
                <a:spcPts val="600"/>
              </a:spcAft>
            </a:pPr>
            <a:r>
              <a:rPr lang="en-US" sz="1200" dirty="0">
                <a:solidFill>
                  <a:srgbClr val="000066"/>
                </a:solidFill>
              </a:rPr>
              <a:t>36</a:t>
            </a:r>
          </a:p>
          <a:p>
            <a:pPr algn="ctr">
              <a:spcBef>
                <a:spcPts val="0"/>
              </a:spcBef>
              <a:spcAft>
                <a:spcPts val="600"/>
              </a:spcAft>
            </a:pPr>
            <a:r>
              <a:rPr lang="en-US" sz="1200" dirty="0">
                <a:solidFill>
                  <a:srgbClr val="000066"/>
                </a:solidFill>
              </a:rPr>
              <a:t>86</a:t>
            </a:r>
          </a:p>
          <a:p>
            <a:pPr algn="ctr">
              <a:spcBef>
                <a:spcPts val="0"/>
              </a:spcBef>
              <a:spcAft>
                <a:spcPts val="600"/>
              </a:spcAft>
            </a:pPr>
            <a:r>
              <a:rPr lang="en-US" sz="1200" dirty="0">
                <a:solidFill>
                  <a:srgbClr val="000066"/>
                </a:solidFill>
              </a:rPr>
              <a:t>54</a:t>
            </a:r>
          </a:p>
        </p:txBody>
      </p:sp>
      <p:sp>
        <p:nvSpPr>
          <p:cNvPr id="70" name="ZoneTexte 69"/>
          <p:cNvSpPr txBox="1"/>
          <p:nvPr/>
        </p:nvSpPr>
        <p:spPr>
          <a:xfrm>
            <a:off x="8191729" y="5279733"/>
            <a:ext cx="354584" cy="800219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>
              <a:spcBef>
                <a:spcPts val="0"/>
              </a:spcBef>
              <a:spcAft>
                <a:spcPts val="600"/>
              </a:spcAft>
            </a:pPr>
            <a:r>
              <a:rPr lang="en-US" sz="1200" dirty="0">
                <a:solidFill>
                  <a:srgbClr val="000066"/>
                </a:solidFill>
              </a:rPr>
              <a:t>17</a:t>
            </a:r>
          </a:p>
          <a:p>
            <a:pPr algn="ctr">
              <a:spcBef>
                <a:spcPts val="0"/>
              </a:spcBef>
              <a:spcAft>
                <a:spcPts val="600"/>
              </a:spcAft>
            </a:pPr>
            <a:r>
              <a:rPr lang="en-US" sz="1200" dirty="0">
                <a:solidFill>
                  <a:srgbClr val="000066"/>
                </a:solidFill>
              </a:rPr>
              <a:t>60</a:t>
            </a:r>
          </a:p>
          <a:p>
            <a:pPr algn="ctr">
              <a:spcBef>
                <a:spcPts val="0"/>
              </a:spcBef>
              <a:spcAft>
                <a:spcPts val="600"/>
              </a:spcAft>
            </a:pPr>
            <a:r>
              <a:rPr lang="en-US" sz="1200" dirty="0">
                <a:solidFill>
                  <a:srgbClr val="000066"/>
                </a:solidFill>
              </a:rPr>
              <a:t>36</a:t>
            </a:r>
          </a:p>
        </p:txBody>
      </p:sp>
      <p:sp>
        <p:nvSpPr>
          <p:cNvPr id="72" name="ZoneTexte 71"/>
          <p:cNvSpPr txBox="1"/>
          <p:nvPr/>
        </p:nvSpPr>
        <p:spPr>
          <a:xfrm>
            <a:off x="600716" y="5270208"/>
            <a:ext cx="1210588" cy="8156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sz="1400" b="1" dirty="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rPr>
              <a:t>2 NRTI + IP/r</a:t>
            </a:r>
            <a:endParaRPr lang="en-US" sz="1400" b="1" dirty="0">
              <a:solidFill>
                <a:srgbClr val="333399"/>
              </a:solidFill>
              <a:latin typeface="+mj-lt"/>
            </a:endParaRPr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sz="1400" b="1" dirty="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rPr>
              <a:t>2 NRTI + MVC</a:t>
            </a:r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sz="1400" b="1" dirty="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rPr>
              <a:t>IP/r + MVC</a:t>
            </a:r>
          </a:p>
        </p:txBody>
      </p:sp>
      <p:sp>
        <p:nvSpPr>
          <p:cNvPr id="73" name="Rectangle 22"/>
          <p:cNvSpPr>
            <a:spLocks noChangeArrowheads="1"/>
          </p:cNvSpPr>
          <p:nvPr/>
        </p:nvSpPr>
        <p:spPr bwMode="auto">
          <a:xfrm>
            <a:off x="478725" y="5858025"/>
            <a:ext cx="124647" cy="115145"/>
          </a:xfrm>
          <a:prstGeom prst="rect">
            <a:avLst/>
          </a:prstGeom>
          <a:solidFill>
            <a:srgbClr val="CC0000"/>
          </a:solidFill>
          <a:ln w="0">
            <a:solidFill>
              <a:srgbClr val="C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600" dirty="0">
              <a:solidFill>
                <a:srgbClr val="000066"/>
              </a:solidFill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4446528" y="4876227"/>
            <a:ext cx="87716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400" b="1" dirty="0">
                <a:solidFill>
                  <a:srgbClr val="000066"/>
                </a:solidFill>
              </a:rPr>
              <a:t>Semana</a:t>
            </a:r>
          </a:p>
        </p:txBody>
      </p:sp>
    </p:spTree>
    <p:extLst>
      <p:ext uri="{BB962C8B-B14F-4D97-AF65-F5344CB8AC3E}">
        <p14:creationId xmlns:p14="http://schemas.microsoft.com/office/powerpoint/2010/main" val="40853567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46376" y="1132084"/>
            <a:ext cx="715494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2400" b="1" dirty="0">
                <a:solidFill>
                  <a:srgbClr val="CC3300"/>
                </a:solidFill>
                <a:latin typeface="+mj-lt"/>
              </a:rPr>
              <a:t>Emergencia de resistencia en participantes </a:t>
            </a:r>
          </a:p>
          <a:p>
            <a:pPr algn="ctr"/>
            <a:r>
              <a:rPr lang="es-ES" sz="2400" b="1" dirty="0">
                <a:solidFill>
                  <a:srgbClr val="CC3300"/>
                </a:solidFill>
                <a:latin typeface="+mj-lt"/>
              </a:rPr>
              <a:t>con fallo virológico confirmado </a:t>
            </a:r>
          </a:p>
        </p:txBody>
      </p:sp>
      <p:sp>
        <p:nvSpPr>
          <p:cNvPr id="4" name="AutoShape 162"/>
          <p:cNvSpPr>
            <a:spLocks noChangeArrowheads="1"/>
          </p:cNvSpPr>
          <p:nvPr/>
        </p:nvSpPr>
        <p:spPr bwMode="auto">
          <a:xfrm>
            <a:off x="0" y="6611194"/>
            <a:ext cx="778723" cy="248424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sz="1200" b="1" i="1" dirty="0">
                <a:solidFill>
                  <a:srgbClr val="333399"/>
                </a:solidFill>
                <a:latin typeface="Cambria" pitchFamily="18" charset="0"/>
              </a:rPr>
              <a:t>MARCH</a:t>
            </a:r>
          </a:p>
        </p:txBody>
      </p:sp>
      <p:sp>
        <p:nvSpPr>
          <p:cNvPr id="5" name="ZoneTexte 69"/>
          <p:cNvSpPr txBox="1">
            <a:spLocks noChangeArrowheads="1"/>
          </p:cNvSpPr>
          <p:nvPr/>
        </p:nvSpPr>
        <p:spPr bwMode="auto">
          <a:xfrm>
            <a:off x="6254559" y="6582618"/>
            <a:ext cx="288251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defTabSz="914400"/>
            <a:r>
              <a:rPr lang="fr-FR" sz="1200" i="1" dirty="0" err="1">
                <a:solidFill>
                  <a:srgbClr val="CC0000"/>
                </a:solidFill>
              </a:rPr>
              <a:t>Pett</a:t>
            </a:r>
            <a:r>
              <a:rPr lang="fr-FR" sz="1200" i="1" dirty="0">
                <a:solidFill>
                  <a:srgbClr val="CC0000"/>
                </a:solidFill>
              </a:rPr>
              <a:t> SL. Clin Infect Dis 2016;63:122-32</a:t>
            </a:r>
          </a:p>
        </p:txBody>
      </p:sp>
      <p:sp>
        <p:nvSpPr>
          <p:cNvPr id="6" name="Titr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z="3200" dirty="0">
                <a:ea typeface="ＭＳ Ｐゴシック" pitchFamily="34" charset="-128"/>
              </a:rPr>
              <a:t>Estudio MARCH: cambio a MVC</a:t>
            </a:r>
            <a:endParaRPr lang="es-ES" sz="3200" dirty="0"/>
          </a:p>
        </p:txBody>
      </p:sp>
      <p:graphicFrame>
        <p:nvGraphicFramePr>
          <p:cNvPr id="7" name="Group 7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0341670"/>
              </p:ext>
            </p:extLst>
          </p:nvPr>
        </p:nvGraphicFramePr>
        <p:xfrm>
          <a:off x="147754" y="2092420"/>
          <a:ext cx="8775635" cy="4273012"/>
        </p:xfrm>
        <a:graphic>
          <a:graphicData uri="http://schemas.openxmlformats.org/drawingml/2006/table">
            <a:tbl>
              <a:tblPr/>
              <a:tblGrid>
                <a:gridCol w="36434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103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1852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033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5771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600" b="1" noProof="0" dirty="0">
                        <a:solidFill>
                          <a:srgbClr val="000066"/>
                        </a:solidFill>
                        <a:latin typeface="+mj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pitchFamily="-65" charset="-128"/>
                        </a:rPr>
                        <a:t>2 NRTI + IP/r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pitchFamily="-65" charset="-128"/>
                        </a:rPr>
                        <a:t>N = 82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pitchFamily="-65" charset="-128"/>
                        </a:rPr>
                        <a:t>2 NRTI + MVC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pitchFamily="-65" charset="-128"/>
                        </a:rPr>
                        <a:t>N = 156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00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pitchFamily="-65" charset="-128"/>
                        </a:rPr>
                        <a:t>IP/r + MVC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pitchFamily="-65" charset="-128"/>
                        </a:rPr>
                        <a:t>N = 157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3532">
                <a:tc>
                  <a:txBody>
                    <a:bodyPr/>
                    <a:lstStyle/>
                    <a:p>
                      <a:r>
                        <a:rPr lang="es-ES" sz="1400" b="1" noProof="0" dirty="0">
                          <a:solidFill>
                            <a:srgbClr val="000066"/>
                          </a:solidFill>
                        </a:rPr>
                        <a:t>Fallo virológico confirmado, N</a:t>
                      </a:r>
                    </a:p>
                  </a:txBody>
                  <a:tcPr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>
                          <a:solidFill>
                            <a:srgbClr val="000066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>
                          <a:solidFill>
                            <a:srgbClr val="000066"/>
                          </a:solidFill>
                        </a:rPr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>
                          <a:solidFill>
                            <a:srgbClr val="000066"/>
                          </a:solidFill>
                        </a:rPr>
                        <a:t>18</a:t>
                      </a:r>
                    </a:p>
                  </a:txBody>
                  <a:tcPr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3532">
                <a:tc>
                  <a:txBody>
                    <a:bodyPr/>
                    <a:lstStyle/>
                    <a:p>
                      <a:r>
                        <a:rPr lang="es-ES" sz="1400" b="1" noProof="0" dirty="0">
                          <a:solidFill>
                            <a:srgbClr val="000066"/>
                          </a:solidFill>
                        </a:rPr>
                        <a:t>Secuenciación exitosa, N</a:t>
                      </a:r>
                    </a:p>
                  </a:txBody>
                  <a:tcPr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>
                          <a:solidFill>
                            <a:srgbClr val="000066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>
                          <a:solidFill>
                            <a:srgbClr val="000066"/>
                          </a:solidFill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>
                          <a:solidFill>
                            <a:srgbClr val="000066"/>
                          </a:solidFill>
                        </a:rPr>
                        <a:t>17</a:t>
                      </a:r>
                    </a:p>
                  </a:txBody>
                  <a:tcPr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98746">
                <a:tc>
                  <a:txBody>
                    <a:bodyPr/>
                    <a:lstStyle/>
                    <a:p>
                      <a:r>
                        <a:rPr lang="es-ES" sz="1400" b="1" noProof="0" dirty="0">
                          <a:solidFill>
                            <a:srgbClr val="000066"/>
                          </a:solidFill>
                        </a:rPr>
                        <a:t>Genotipo</a:t>
                      </a:r>
                      <a:r>
                        <a:rPr lang="es-ES" sz="1400" b="1" baseline="0" noProof="0" dirty="0">
                          <a:solidFill>
                            <a:srgbClr val="000066"/>
                          </a:solidFill>
                        </a:rPr>
                        <a:t> </a:t>
                      </a:r>
                      <a:r>
                        <a:rPr lang="es-ES" sz="1400" b="1" noProof="0" dirty="0">
                          <a:solidFill>
                            <a:srgbClr val="000066"/>
                          </a:solidFill>
                        </a:rPr>
                        <a:t>IP y RT </a:t>
                      </a:r>
                    </a:p>
                    <a:p>
                      <a:r>
                        <a:rPr lang="es-ES" sz="1400" b="1" noProof="0" dirty="0">
                          <a:solidFill>
                            <a:srgbClr val="000066"/>
                          </a:solidFill>
                        </a:rPr>
                        <a:t>Emergencia de resistencia (mutaciones) </a:t>
                      </a:r>
                    </a:p>
                  </a:txBody>
                  <a:tcPr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>
                          <a:solidFill>
                            <a:srgbClr val="000066"/>
                          </a:solidFill>
                        </a:rPr>
                        <a:t>N = 1</a:t>
                      </a:r>
                    </a:p>
                    <a:p>
                      <a:pPr algn="l"/>
                      <a:r>
                        <a:rPr lang="fr-FR" sz="1400" b="1" dirty="0">
                          <a:solidFill>
                            <a:srgbClr val="000066"/>
                          </a:solidFill>
                        </a:rPr>
                        <a:t>- K103N</a:t>
                      </a:r>
                    </a:p>
                  </a:txBody>
                  <a:tcPr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>
                          <a:solidFill>
                            <a:srgbClr val="000066"/>
                          </a:solidFill>
                        </a:rPr>
                        <a:t>N = 5</a:t>
                      </a:r>
                    </a:p>
                    <a:p>
                      <a:pPr algn="l"/>
                      <a:r>
                        <a:rPr lang="fr-FR" sz="1400" b="1" dirty="0">
                          <a:solidFill>
                            <a:srgbClr val="000066"/>
                          </a:solidFill>
                        </a:rPr>
                        <a:t>- M41L, T215E</a:t>
                      </a:r>
                    </a:p>
                    <a:p>
                      <a:pPr algn="l"/>
                      <a:r>
                        <a:rPr lang="fr-FR" sz="1400" b="1" dirty="0">
                          <a:solidFill>
                            <a:srgbClr val="000066"/>
                          </a:solidFill>
                        </a:rPr>
                        <a:t>- M184V, K101E, Y181C,</a:t>
                      </a:r>
                      <a:r>
                        <a:rPr lang="fr-FR" sz="1400" b="1" baseline="0" dirty="0">
                          <a:solidFill>
                            <a:srgbClr val="000066"/>
                          </a:solidFill>
                        </a:rPr>
                        <a:t> G190A</a:t>
                      </a:r>
                    </a:p>
                    <a:p>
                      <a:pPr marL="0" indent="0" algn="l">
                        <a:buFontTx/>
                        <a:buNone/>
                      </a:pPr>
                      <a:r>
                        <a:rPr lang="fr-FR" sz="1400" b="1" baseline="0" dirty="0">
                          <a:solidFill>
                            <a:srgbClr val="000066"/>
                          </a:solidFill>
                        </a:rPr>
                        <a:t>- L10I, K65R, V106I </a:t>
                      </a:r>
                    </a:p>
                    <a:p>
                      <a:pPr marL="0" indent="0" algn="l">
                        <a:buFontTx/>
                        <a:buNone/>
                      </a:pPr>
                      <a:r>
                        <a:rPr lang="fr-FR" sz="1400" b="1" baseline="0" dirty="0">
                          <a:solidFill>
                            <a:srgbClr val="000066"/>
                          </a:solidFill>
                        </a:rPr>
                        <a:t>- L10I, A71V, M184V</a:t>
                      </a:r>
                    </a:p>
                    <a:p>
                      <a:pPr algn="l"/>
                      <a:r>
                        <a:rPr lang="fr-FR" sz="1400" b="1" baseline="0" dirty="0">
                          <a:solidFill>
                            <a:srgbClr val="000066"/>
                          </a:solidFill>
                        </a:rPr>
                        <a:t>- L90M, L10I, A71V, M184M/V</a:t>
                      </a:r>
                    </a:p>
                  </a:txBody>
                  <a:tcPr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dirty="0">
                          <a:solidFill>
                            <a:srgbClr val="000066"/>
                          </a:solidFill>
                        </a:rPr>
                        <a:t>N = 7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dirty="0">
                          <a:solidFill>
                            <a:srgbClr val="000066"/>
                          </a:solidFill>
                        </a:rPr>
                        <a:t>- L10I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dirty="0">
                          <a:solidFill>
                            <a:srgbClr val="000066"/>
                          </a:solidFill>
                        </a:rPr>
                        <a:t>- I50V,</a:t>
                      </a:r>
                      <a:r>
                        <a:rPr lang="fr-FR" sz="1400" b="1" baseline="0" dirty="0">
                          <a:solidFill>
                            <a:srgbClr val="000066"/>
                          </a:solidFill>
                        </a:rPr>
                        <a:t> L10I, L33F/L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baseline="0" dirty="0">
                          <a:solidFill>
                            <a:srgbClr val="000066"/>
                          </a:solidFill>
                        </a:rPr>
                        <a:t>- A62V, T215S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baseline="0" dirty="0">
                          <a:solidFill>
                            <a:srgbClr val="000066"/>
                          </a:solidFill>
                        </a:rPr>
                        <a:t>- K20I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baseline="0" dirty="0">
                          <a:solidFill>
                            <a:srgbClr val="000066"/>
                          </a:solidFill>
                        </a:rPr>
                        <a:t>- E138A</a:t>
                      </a:r>
                      <a:endParaRPr lang="fr-FR" sz="1400" b="1" dirty="0">
                        <a:solidFill>
                          <a:srgbClr val="000066"/>
                        </a:solidFill>
                      </a:endParaRPr>
                    </a:p>
                    <a:p>
                      <a:pPr algn="l"/>
                      <a:r>
                        <a:rPr lang="fr-FR" sz="1400" b="1" dirty="0">
                          <a:solidFill>
                            <a:srgbClr val="000066"/>
                          </a:solidFill>
                        </a:rPr>
                        <a:t>- V32A/V</a:t>
                      </a:r>
                    </a:p>
                    <a:p>
                      <a:pPr algn="l"/>
                      <a:r>
                        <a:rPr lang="fr-FR" sz="1400" b="1" dirty="0">
                          <a:solidFill>
                            <a:srgbClr val="000066"/>
                          </a:solidFill>
                        </a:rPr>
                        <a:t>- L10I</a:t>
                      </a:r>
                    </a:p>
                  </a:txBody>
                  <a:tcPr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072612">
                <a:tc>
                  <a:txBody>
                    <a:bodyPr/>
                    <a:lstStyle/>
                    <a:p>
                      <a:r>
                        <a:rPr lang="es-ES" sz="1400" b="1" noProof="0" dirty="0">
                          <a:solidFill>
                            <a:srgbClr val="000066"/>
                          </a:solidFill>
                        </a:rPr>
                        <a:t>Tropismo (evaluación fenotípica) al fallo </a:t>
                      </a:r>
                    </a:p>
                    <a:p>
                      <a:pPr lvl="1"/>
                      <a:r>
                        <a:rPr lang="es-ES" sz="1400" b="1" noProof="0" dirty="0">
                          <a:solidFill>
                            <a:srgbClr val="000066"/>
                          </a:solidFill>
                        </a:rPr>
                        <a:t>CCR5</a:t>
                      </a:r>
                    </a:p>
                    <a:p>
                      <a:pPr lvl="1"/>
                      <a:r>
                        <a:rPr lang="es-ES" sz="1400" b="1" noProof="0" dirty="0">
                          <a:solidFill>
                            <a:srgbClr val="000066"/>
                          </a:solidFill>
                        </a:rPr>
                        <a:t>CXCR4</a:t>
                      </a:r>
                    </a:p>
                    <a:p>
                      <a:pPr lvl="1"/>
                      <a:r>
                        <a:rPr lang="es-ES" sz="1400" b="1" noProof="0" dirty="0">
                          <a:solidFill>
                            <a:srgbClr val="000066"/>
                          </a:solidFill>
                        </a:rPr>
                        <a:t>Test fallido</a:t>
                      </a:r>
                    </a:p>
                  </a:txBody>
                  <a:tcPr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br>
                        <a:rPr lang="fr-FR" sz="1400" b="1" dirty="0">
                          <a:solidFill>
                            <a:srgbClr val="000066"/>
                          </a:solidFill>
                        </a:rPr>
                      </a:br>
                      <a:r>
                        <a:rPr lang="fr-FR" sz="1400" b="1" dirty="0">
                          <a:solidFill>
                            <a:srgbClr val="000066"/>
                          </a:solidFill>
                        </a:rPr>
                        <a:t>1</a:t>
                      </a:r>
                    </a:p>
                    <a:p>
                      <a:pPr algn="ctr"/>
                      <a:r>
                        <a:rPr lang="fr-FR" sz="1400" b="1" dirty="0">
                          <a:solidFill>
                            <a:srgbClr val="000066"/>
                          </a:solidFill>
                        </a:rPr>
                        <a:t>0</a:t>
                      </a:r>
                    </a:p>
                    <a:p>
                      <a:pPr algn="ctr"/>
                      <a:r>
                        <a:rPr lang="fr-FR" sz="1400" b="1" dirty="0">
                          <a:solidFill>
                            <a:srgbClr val="000066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400" b="1" baseline="0" dirty="0">
                        <a:solidFill>
                          <a:srgbClr val="000066"/>
                        </a:solidFill>
                      </a:endParaRPr>
                    </a:p>
                    <a:p>
                      <a:pPr algn="ctr"/>
                      <a:r>
                        <a:rPr lang="fr-FR" sz="1400" b="1" baseline="0" dirty="0">
                          <a:solidFill>
                            <a:srgbClr val="000066"/>
                          </a:solidFill>
                        </a:rPr>
                        <a:t>4</a:t>
                      </a:r>
                    </a:p>
                    <a:p>
                      <a:pPr algn="ctr"/>
                      <a:r>
                        <a:rPr lang="fr-FR" sz="1400" b="1" baseline="0" dirty="0">
                          <a:solidFill>
                            <a:srgbClr val="000066"/>
                          </a:solidFill>
                        </a:rPr>
                        <a:t>0</a:t>
                      </a:r>
                    </a:p>
                    <a:p>
                      <a:pPr algn="ctr"/>
                      <a:r>
                        <a:rPr lang="fr-FR" sz="1400" b="1" baseline="0" dirty="0">
                          <a:solidFill>
                            <a:srgbClr val="000066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400" b="1" dirty="0">
                        <a:solidFill>
                          <a:srgbClr val="000066"/>
                        </a:solidFill>
                      </a:endParaRPr>
                    </a:p>
                    <a:p>
                      <a:pPr algn="ctr"/>
                      <a:r>
                        <a:rPr lang="fr-FR" sz="1400" b="1" dirty="0">
                          <a:solidFill>
                            <a:srgbClr val="000066"/>
                          </a:solidFill>
                        </a:rPr>
                        <a:t>10</a:t>
                      </a:r>
                    </a:p>
                    <a:p>
                      <a:pPr algn="ctr"/>
                      <a:r>
                        <a:rPr lang="fr-FR" sz="1400" b="1" dirty="0">
                          <a:solidFill>
                            <a:srgbClr val="000066"/>
                          </a:solidFill>
                        </a:rPr>
                        <a:t>3</a:t>
                      </a:r>
                      <a:br>
                        <a:rPr lang="fr-FR" sz="1400" b="1" dirty="0">
                          <a:solidFill>
                            <a:srgbClr val="000066"/>
                          </a:solidFill>
                        </a:rPr>
                      </a:br>
                      <a:r>
                        <a:rPr lang="fr-FR" sz="1400" b="1" dirty="0">
                          <a:solidFill>
                            <a:srgbClr val="000066"/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647415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96897" y="1139240"/>
            <a:ext cx="862649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2400" b="1" dirty="0">
                <a:solidFill>
                  <a:srgbClr val="CC3300"/>
                </a:solidFill>
                <a:latin typeface="+mj-lt"/>
              </a:rPr>
              <a:t>Cambios en parámetros inmunológicos y metabólicos</a:t>
            </a:r>
          </a:p>
          <a:p>
            <a:pPr algn="ctr"/>
            <a:r>
              <a:rPr lang="tr-TR" sz="2400" b="1" dirty="0">
                <a:solidFill>
                  <a:srgbClr val="CC3300"/>
                </a:solidFill>
                <a:latin typeface="+mj-lt"/>
              </a:rPr>
              <a:t>y</a:t>
            </a:r>
            <a:r>
              <a:rPr lang="en-US" sz="2400" b="1" dirty="0">
                <a:solidFill>
                  <a:srgbClr val="CC3300"/>
                </a:solidFill>
                <a:latin typeface="+mj-lt"/>
              </a:rPr>
              <a:t> </a:t>
            </a:r>
            <a:r>
              <a:rPr lang="es-ES" sz="2400" b="1" dirty="0">
                <a:solidFill>
                  <a:srgbClr val="CC3300"/>
                </a:solidFill>
                <a:latin typeface="+mj-lt"/>
              </a:rPr>
              <a:t>calidad de vida </a:t>
            </a:r>
            <a:r>
              <a:rPr lang="en-US" sz="2400" b="1" dirty="0">
                <a:solidFill>
                  <a:srgbClr val="CC3300"/>
                </a:solidFill>
                <a:latin typeface="+mj-lt"/>
              </a:rPr>
              <a:t>a 48 </a:t>
            </a:r>
            <a:r>
              <a:rPr lang="es-ES" sz="2400" b="1" dirty="0">
                <a:solidFill>
                  <a:srgbClr val="CC3300"/>
                </a:solidFill>
                <a:latin typeface="+mj-lt"/>
              </a:rPr>
              <a:t>semanas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975757" y="6369999"/>
            <a:ext cx="187413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>
                <a:solidFill>
                  <a:srgbClr val="000066"/>
                </a:solidFill>
              </a:rPr>
              <a:t>p: vs 2 NRTI + IP/r</a:t>
            </a:r>
          </a:p>
        </p:txBody>
      </p:sp>
      <p:sp>
        <p:nvSpPr>
          <p:cNvPr id="5" name="AutoShape 162"/>
          <p:cNvSpPr>
            <a:spLocks noChangeArrowheads="1"/>
          </p:cNvSpPr>
          <p:nvPr/>
        </p:nvSpPr>
        <p:spPr bwMode="auto">
          <a:xfrm>
            <a:off x="0" y="6611194"/>
            <a:ext cx="778723" cy="248424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sz="1200" b="1" i="1" dirty="0">
                <a:solidFill>
                  <a:srgbClr val="333399"/>
                </a:solidFill>
                <a:latin typeface="Cambria" pitchFamily="18" charset="0"/>
              </a:rPr>
              <a:t>MARCH</a:t>
            </a:r>
          </a:p>
        </p:txBody>
      </p:sp>
      <p:sp>
        <p:nvSpPr>
          <p:cNvPr id="6" name="ZoneTexte 69"/>
          <p:cNvSpPr txBox="1">
            <a:spLocks noChangeArrowheads="1"/>
          </p:cNvSpPr>
          <p:nvPr/>
        </p:nvSpPr>
        <p:spPr bwMode="auto">
          <a:xfrm>
            <a:off x="6254559" y="6582618"/>
            <a:ext cx="288251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defTabSz="914400"/>
            <a:r>
              <a:rPr lang="fr-FR" sz="1200" i="1" dirty="0" err="1">
                <a:solidFill>
                  <a:srgbClr val="CC0000"/>
                </a:solidFill>
              </a:rPr>
              <a:t>Pett</a:t>
            </a:r>
            <a:r>
              <a:rPr lang="fr-FR" sz="1200" i="1" dirty="0">
                <a:solidFill>
                  <a:srgbClr val="CC0000"/>
                </a:solidFill>
              </a:rPr>
              <a:t> SL. Clin Infect Dis 2016;63:122-32</a:t>
            </a:r>
          </a:p>
        </p:txBody>
      </p:sp>
      <p:sp>
        <p:nvSpPr>
          <p:cNvPr id="7" name="Titr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z="3200" dirty="0">
                <a:ea typeface="ＭＳ Ｐゴシック" pitchFamily="34" charset="-128"/>
              </a:rPr>
              <a:t>Estudio MARCH: cambio a MVC</a:t>
            </a:r>
            <a:endParaRPr lang="es-ES" sz="3200" dirty="0"/>
          </a:p>
        </p:txBody>
      </p:sp>
      <p:graphicFrame>
        <p:nvGraphicFramePr>
          <p:cNvPr id="8" name="Group 7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1110536"/>
              </p:ext>
            </p:extLst>
          </p:nvPr>
        </p:nvGraphicFramePr>
        <p:xfrm>
          <a:off x="147754" y="2104157"/>
          <a:ext cx="8775635" cy="4255077"/>
        </p:xfrm>
        <a:graphic>
          <a:graphicData uri="http://schemas.openxmlformats.org/drawingml/2006/table">
            <a:tbl>
              <a:tblPr/>
              <a:tblGrid>
                <a:gridCol w="42005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304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4672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9788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453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="1" noProof="0" dirty="0">
                          <a:solidFill>
                            <a:srgbClr val="000066"/>
                          </a:solidFill>
                          <a:latin typeface="+mj-lt"/>
                        </a:rPr>
                        <a:t>Cambio,</a:t>
                      </a:r>
                      <a:r>
                        <a:rPr lang="es-ES" sz="1600" b="1" baseline="0" noProof="0" dirty="0">
                          <a:solidFill>
                            <a:srgbClr val="000066"/>
                          </a:solidFill>
                          <a:latin typeface="+mj-lt"/>
                        </a:rPr>
                        <a:t> media</a:t>
                      </a:r>
                      <a:endParaRPr lang="es-ES" sz="1600" b="1" noProof="0" dirty="0">
                        <a:solidFill>
                          <a:srgbClr val="000066"/>
                        </a:solidFill>
                        <a:latin typeface="+mj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pitchFamily="-65" charset="-128"/>
                        </a:rPr>
                        <a:t>2 NRTI + IP/r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pitchFamily="-65" charset="-128"/>
                        </a:rPr>
                        <a:t>N = 82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pitchFamily="-65" charset="-128"/>
                        </a:rPr>
                        <a:t>2 NRTI + MVC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pitchFamily="-65" charset="-128"/>
                        </a:rPr>
                        <a:t>N = 156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00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pitchFamily="-65" charset="-128"/>
                        </a:rPr>
                        <a:t>IP/r + MVC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pitchFamily="-65" charset="-128"/>
                        </a:rPr>
                        <a:t>N = 157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7049">
                <a:tc>
                  <a:txBody>
                    <a:bodyPr/>
                    <a:lstStyle/>
                    <a:p>
                      <a:r>
                        <a:rPr lang="es-ES" sz="1400" b="1" noProof="0" dirty="0">
                          <a:solidFill>
                            <a:srgbClr val="000066"/>
                          </a:solidFill>
                        </a:rPr>
                        <a:t>Aumento CD4/mm</a:t>
                      </a:r>
                      <a:r>
                        <a:rPr lang="es-ES" sz="1400" b="1" baseline="30000" noProof="0" dirty="0">
                          <a:solidFill>
                            <a:srgbClr val="000066"/>
                          </a:solidFill>
                        </a:rPr>
                        <a:t>3</a:t>
                      </a:r>
                      <a:r>
                        <a:rPr lang="es-ES" sz="1400" b="1" noProof="0" dirty="0">
                          <a:solidFill>
                            <a:srgbClr val="000066"/>
                          </a:solidFill>
                        </a:rPr>
                        <a:t> 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>
                          <a:solidFill>
                            <a:srgbClr val="000066"/>
                          </a:solidFill>
                        </a:rPr>
                        <a:t>+ 40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>
                          <a:solidFill>
                            <a:srgbClr val="000066"/>
                          </a:solidFill>
                        </a:rPr>
                        <a:t>+ 39 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>
                          <a:solidFill>
                            <a:srgbClr val="000066"/>
                          </a:solidFill>
                        </a:rPr>
                        <a:t>+ 29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7049">
                <a:tc>
                  <a:txBody>
                    <a:bodyPr/>
                    <a:lstStyle/>
                    <a:p>
                      <a:r>
                        <a:rPr lang="es-ES" sz="1400" b="1" noProof="0" dirty="0">
                          <a:solidFill>
                            <a:srgbClr val="000066"/>
                          </a:solidFill>
                        </a:rPr>
                        <a:t>Colesterol total, </a:t>
                      </a:r>
                      <a:r>
                        <a:rPr lang="es-ES" sz="1400" b="1" noProof="0" dirty="0" err="1">
                          <a:solidFill>
                            <a:srgbClr val="000066"/>
                          </a:solidFill>
                        </a:rPr>
                        <a:t>mmol</a:t>
                      </a:r>
                      <a:r>
                        <a:rPr lang="es-ES" sz="1400" b="1" noProof="0" dirty="0">
                          <a:solidFill>
                            <a:srgbClr val="000066"/>
                          </a:solidFill>
                        </a:rPr>
                        <a:t>/L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>
                          <a:solidFill>
                            <a:srgbClr val="000066"/>
                          </a:solidFill>
                        </a:rPr>
                        <a:t>+ 0.06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>
                          <a:solidFill>
                            <a:srgbClr val="000066"/>
                          </a:solidFill>
                        </a:rPr>
                        <a:t>- 0.45</a:t>
                      </a:r>
                      <a:br>
                        <a:rPr lang="fr-FR" sz="1400" b="1" dirty="0">
                          <a:solidFill>
                            <a:srgbClr val="000066"/>
                          </a:solidFill>
                        </a:rPr>
                      </a:br>
                      <a:r>
                        <a:rPr lang="fr-FR" sz="1400" b="1" dirty="0">
                          <a:solidFill>
                            <a:srgbClr val="000066"/>
                          </a:solidFill>
                        </a:rPr>
                        <a:t>p &lt; 0.0001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>
                          <a:solidFill>
                            <a:srgbClr val="000066"/>
                          </a:solidFill>
                        </a:rPr>
                        <a:t>+ 0.34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7049">
                <a:tc>
                  <a:txBody>
                    <a:bodyPr/>
                    <a:lstStyle/>
                    <a:p>
                      <a:r>
                        <a:rPr lang="es-ES" sz="1400" b="1" noProof="0" dirty="0">
                          <a:solidFill>
                            <a:srgbClr val="000066"/>
                          </a:solidFill>
                        </a:rPr>
                        <a:t>HDL-colesterol, </a:t>
                      </a:r>
                      <a:r>
                        <a:rPr lang="es-ES" sz="1400" b="1" noProof="0" dirty="0" err="1">
                          <a:solidFill>
                            <a:srgbClr val="000066"/>
                          </a:solidFill>
                        </a:rPr>
                        <a:t>mmol</a:t>
                      </a:r>
                      <a:r>
                        <a:rPr lang="es-ES" sz="1400" b="1" noProof="0" dirty="0">
                          <a:solidFill>
                            <a:srgbClr val="000066"/>
                          </a:solidFill>
                        </a:rPr>
                        <a:t>/L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>
                          <a:solidFill>
                            <a:srgbClr val="000066"/>
                          </a:solidFill>
                        </a:rPr>
                        <a:t>+ 0.05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>
                          <a:solidFill>
                            <a:srgbClr val="000066"/>
                          </a:solidFill>
                        </a:rPr>
                        <a:t>+ 0.04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>
                          <a:solidFill>
                            <a:srgbClr val="000066"/>
                          </a:solidFill>
                        </a:rPr>
                        <a:t>+ 0.10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7049">
                <a:tc>
                  <a:txBody>
                    <a:bodyPr/>
                    <a:lstStyle/>
                    <a:p>
                      <a:r>
                        <a:rPr lang="es-ES" sz="1400" b="1" noProof="0" dirty="0">
                          <a:solidFill>
                            <a:srgbClr val="000066"/>
                          </a:solidFill>
                        </a:rPr>
                        <a:t>LDL-colesterol, </a:t>
                      </a:r>
                      <a:r>
                        <a:rPr lang="es-ES" sz="1400" b="1" noProof="0" dirty="0" err="1">
                          <a:solidFill>
                            <a:srgbClr val="000066"/>
                          </a:solidFill>
                        </a:rPr>
                        <a:t>mmol</a:t>
                      </a:r>
                      <a:r>
                        <a:rPr lang="es-ES" sz="1400" b="1" noProof="0" dirty="0">
                          <a:solidFill>
                            <a:srgbClr val="000066"/>
                          </a:solidFill>
                        </a:rPr>
                        <a:t>/L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>
                          <a:solidFill>
                            <a:srgbClr val="000066"/>
                          </a:solidFill>
                        </a:rPr>
                        <a:t>+ 0.10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>
                          <a:solidFill>
                            <a:srgbClr val="000066"/>
                          </a:solidFill>
                        </a:rPr>
                        <a:t>- 0.27</a:t>
                      </a:r>
                      <a:br>
                        <a:rPr lang="fr-FR" sz="1400" b="1" dirty="0">
                          <a:solidFill>
                            <a:srgbClr val="000066"/>
                          </a:solidFill>
                        </a:rPr>
                      </a:br>
                      <a:r>
                        <a:rPr lang="fr-FR" sz="1400" b="1" dirty="0">
                          <a:solidFill>
                            <a:srgbClr val="000066"/>
                          </a:solidFill>
                        </a:rPr>
                        <a:t>p ≤ 0.0002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>
                          <a:solidFill>
                            <a:srgbClr val="000066"/>
                          </a:solidFill>
                        </a:rPr>
                        <a:t>+ 0.18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7049">
                <a:tc>
                  <a:txBody>
                    <a:bodyPr/>
                    <a:lstStyle/>
                    <a:p>
                      <a:r>
                        <a:rPr lang="es-ES" sz="1400" b="1" noProof="0" dirty="0">
                          <a:solidFill>
                            <a:srgbClr val="000066"/>
                          </a:solidFill>
                        </a:rPr>
                        <a:t>Triglicéridos, </a:t>
                      </a:r>
                      <a:r>
                        <a:rPr lang="es-ES" sz="1400" b="1" noProof="0" dirty="0" err="1">
                          <a:solidFill>
                            <a:srgbClr val="000066"/>
                          </a:solidFill>
                        </a:rPr>
                        <a:t>mmol</a:t>
                      </a:r>
                      <a:r>
                        <a:rPr lang="es-ES" sz="1400" b="1" noProof="0" dirty="0">
                          <a:solidFill>
                            <a:srgbClr val="000066"/>
                          </a:solidFill>
                        </a:rPr>
                        <a:t>/L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>
                          <a:solidFill>
                            <a:srgbClr val="000066"/>
                          </a:solidFill>
                        </a:rPr>
                        <a:t>- 0.0795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>
                          <a:solidFill>
                            <a:srgbClr val="000066"/>
                          </a:solidFill>
                        </a:rPr>
                        <a:t>- 0.4016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>
                          <a:solidFill>
                            <a:srgbClr val="000066"/>
                          </a:solidFill>
                        </a:rPr>
                        <a:t>+ 0.1146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7049">
                <a:tc>
                  <a:txBody>
                    <a:bodyPr/>
                    <a:lstStyle/>
                    <a:p>
                      <a:r>
                        <a:rPr lang="es-ES" sz="1400" b="1" noProof="0" dirty="0">
                          <a:solidFill>
                            <a:srgbClr val="000066"/>
                          </a:solidFill>
                        </a:rPr>
                        <a:t>T-score en columna</a:t>
                      </a:r>
                      <a:r>
                        <a:rPr lang="es-ES" sz="1400" b="1" baseline="0" noProof="0" dirty="0">
                          <a:solidFill>
                            <a:srgbClr val="000066"/>
                          </a:solidFill>
                        </a:rPr>
                        <a:t> lumbar </a:t>
                      </a:r>
                      <a:endParaRPr lang="es-ES" sz="14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>
                          <a:solidFill>
                            <a:srgbClr val="000066"/>
                          </a:solidFill>
                        </a:rPr>
                        <a:t>- 0.05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>
                          <a:solidFill>
                            <a:srgbClr val="000066"/>
                          </a:solidFill>
                        </a:rPr>
                        <a:t>+ 0.08</a:t>
                      </a:r>
                      <a:br>
                        <a:rPr lang="fr-FR" sz="1400" b="1" dirty="0">
                          <a:solidFill>
                            <a:srgbClr val="000066"/>
                          </a:solidFill>
                        </a:rPr>
                      </a:br>
                      <a:r>
                        <a:rPr lang="fr-FR" sz="1400" b="1" dirty="0">
                          <a:solidFill>
                            <a:srgbClr val="000066"/>
                          </a:solidFill>
                        </a:rPr>
                        <a:t>p = 0.03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>
                          <a:solidFill>
                            <a:srgbClr val="000066"/>
                          </a:solidFill>
                        </a:rPr>
                        <a:t>+ 0.10</a:t>
                      </a:r>
                      <a:br>
                        <a:rPr lang="fr-FR" sz="1400" b="1" dirty="0">
                          <a:solidFill>
                            <a:srgbClr val="000066"/>
                          </a:solidFill>
                        </a:rPr>
                      </a:br>
                      <a:r>
                        <a:rPr lang="fr-FR" sz="1400" b="1" dirty="0">
                          <a:solidFill>
                            <a:srgbClr val="000066"/>
                          </a:solidFill>
                        </a:rPr>
                        <a:t>p = 0.028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7049">
                <a:tc>
                  <a:txBody>
                    <a:bodyPr/>
                    <a:lstStyle/>
                    <a:p>
                      <a:r>
                        <a:rPr lang="es-ES" sz="1400" b="1" noProof="0" dirty="0">
                          <a:solidFill>
                            <a:srgbClr val="000066"/>
                          </a:solidFill>
                        </a:rPr>
                        <a:t>T-score en cadera derecha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>
                          <a:solidFill>
                            <a:srgbClr val="000066"/>
                          </a:solidFill>
                        </a:rPr>
                        <a:t>- 0.12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>
                          <a:solidFill>
                            <a:srgbClr val="000066"/>
                          </a:solidFill>
                        </a:rPr>
                        <a:t>- 0.12</a:t>
                      </a:r>
                      <a:br>
                        <a:rPr lang="fr-FR" sz="1400" b="1" dirty="0">
                          <a:solidFill>
                            <a:srgbClr val="000066"/>
                          </a:solidFill>
                        </a:rPr>
                      </a:br>
                      <a:r>
                        <a:rPr lang="fr-FR" sz="1400" b="1" dirty="0">
                          <a:solidFill>
                            <a:srgbClr val="000066"/>
                          </a:solidFill>
                        </a:rPr>
                        <a:t>ns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>
                          <a:solidFill>
                            <a:srgbClr val="000066"/>
                          </a:solidFill>
                        </a:rPr>
                        <a:t>+</a:t>
                      </a:r>
                      <a:r>
                        <a:rPr lang="fr-FR" sz="1400" b="1" baseline="0" dirty="0">
                          <a:solidFill>
                            <a:srgbClr val="000066"/>
                          </a:solidFill>
                        </a:rPr>
                        <a:t> 0.07</a:t>
                      </a:r>
                    </a:p>
                    <a:p>
                      <a:pPr algn="ctr"/>
                      <a:r>
                        <a:rPr lang="fr-FR" sz="1400" b="1" baseline="0" dirty="0">
                          <a:solidFill>
                            <a:srgbClr val="000066"/>
                          </a:solidFill>
                        </a:rPr>
                        <a:t>p = 0.01</a:t>
                      </a:r>
                      <a:endParaRPr lang="fr-FR" sz="1400" b="1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88917">
                <a:tc>
                  <a:txBody>
                    <a:bodyPr/>
                    <a:lstStyle/>
                    <a:p>
                      <a:r>
                        <a:rPr lang="es-ES" sz="1400" b="1" noProof="0" dirty="0">
                          <a:solidFill>
                            <a:srgbClr val="000066"/>
                          </a:solidFill>
                        </a:rPr>
                        <a:t>Calidad de vida física y mental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b="1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s-ES" sz="1400" b="1" noProof="0" dirty="0">
                          <a:solidFill>
                            <a:srgbClr val="000066"/>
                          </a:solidFill>
                        </a:rPr>
                        <a:t>No cambios significativos </a:t>
                      </a:r>
                      <a:br>
                        <a:rPr lang="es-ES" sz="1400" b="1" noProof="0" dirty="0">
                          <a:solidFill>
                            <a:srgbClr val="000066"/>
                          </a:solidFill>
                        </a:rPr>
                      </a:br>
                      <a:r>
                        <a:rPr lang="es-ES" sz="1400" b="1" noProof="0" dirty="0">
                          <a:solidFill>
                            <a:srgbClr val="000066"/>
                          </a:solidFill>
                        </a:rPr>
                        <a:t>vs control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600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527828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4310" y="1301290"/>
            <a:ext cx="901538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2400" b="1" dirty="0">
                <a:solidFill>
                  <a:srgbClr val="CC3300"/>
                </a:solidFill>
                <a:latin typeface="+mj-lt"/>
              </a:rPr>
              <a:t>Seguridad a S48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184182" y="4419128"/>
            <a:ext cx="8526195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dirty="0">
                <a:solidFill>
                  <a:srgbClr val="000066"/>
                </a:solidFill>
              </a:rPr>
              <a:t>Un infarto de miocardio fue reportado en un paciente recibiendo MVC, el sujeto tenía riesgo cardiovascular elevado por su estilo de vida y por una malformación cardiaca congénita</a:t>
            </a:r>
          </a:p>
        </p:txBody>
      </p:sp>
      <p:sp>
        <p:nvSpPr>
          <p:cNvPr id="5" name="AutoShape 162"/>
          <p:cNvSpPr>
            <a:spLocks noChangeArrowheads="1"/>
          </p:cNvSpPr>
          <p:nvPr/>
        </p:nvSpPr>
        <p:spPr bwMode="auto">
          <a:xfrm>
            <a:off x="0" y="6611194"/>
            <a:ext cx="778723" cy="248424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sz="1200" b="1" i="1" dirty="0">
                <a:solidFill>
                  <a:srgbClr val="333399"/>
                </a:solidFill>
                <a:latin typeface="Cambria" pitchFamily="18" charset="0"/>
              </a:rPr>
              <a:t>MARCH</a:t>
            </a:r>
          </a:p>
        </p:txBody>
      </p:sp>
      <p:sp>
        <p:nvSpPr>
          <p:cNvPr id="6" name="ZoneTexte 69"/>
          <p:cNvSpPr txBox="1">
            <a:spLocks noChangeArrowheads="1"/>
          </p:cNvSpPr>
          <p:nvPr/>
        </p:nvSpPr>
        <p:spPr bwMode="auto">
          <a:xfrm>
            <a:off x="6254559" y="6582618"/>
            <a:ext cx="288251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defTabSz="914400"/>
            <a:r>
              <a:rPr lang="fr-FR" sz="1200" i="1" dirty="0" err="1">
                <a:solidFill>
                  <a:srgbClr val="CC0000"/>
                </a:solidFill>
              </a:rPr>
              <a:t>Pett</a:t>
            </a:r>
            <a:r>
              <a:rPr lang="fr-FR" sz="1200" i="1" dirty="0">
                <a:solidFill>
                  <a:srgbClr val="CC0000"/>
                </a:solidFill>
              </a:rPr>
              <a:t> SL. Clin Infect Dis 2016;63:122-32</a:t>
            </a:r>
          </a:p>
        </p:txBody>
      </p:sp>
      <p:sp>
        <p:nvSpPr>
          <p:cNvPr id="7" name="Titr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z="3200" dirty="0">
                <a:ea typeface="ＭＳ Ｐゴシック" pitchFamily="34" charset="-128"/>
              </a:rPr>
              <a:t>Estudio MARCH: cambio a MVC</a:t>
            </a:r>
            <a:endParaRPr lang="es-ES" sz="3200" dirty="0"/>
          </a:p>
        </p:txBody>
      </p:sp>
      <p:graphicFrame>
        <p:nvGraphicFramePr>
          <p:cNvPr id="8" name="Group 7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3497617"/>
              </p:ext>
            </p:extLst>
          </p:nvPr>
        </p:nvGraphicFramePr>
        <p:xfrm>
          <a:off x="184182" y="2067249"/>
          <a:ext cx="8775635" cy="2238532"/>
        </p:xfrm>
        <a:graphic>
          <a:graphicData uri="http://schemas.openxmlformats.org/drawingml/2006/table">
            <a:tbl>
              <a:tblPr/>
              <a:tblGrid>
                <a:gridCol w="42005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304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4672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9788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680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600" b="1" noProof="0" dirty="0">
                        <a:solidFill>
                          <a:srgbClr val="000066"/>
                        </a:solidFill>
                        <a:latin typeface="+mj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pitchFamily="-65" charset="-128"/>
                        </a:rPr>
                        <a:t>2 NRTI + IP/r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pitchFamily="-65" charset="-128"/>
                        </a:rPr>
                        <a:t>N = 82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pitchFamily="-65" charset="-128"/>
                        </a:rPr>
                        <a:t>2 NRTI + MVC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pitchFamily="-65" charset="-128"/>
                        </a:rPr>
                        <a:t>N = 156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00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pitchFamily="-65" charset="-128"/>
                        </a:rPr>
                        <a:t>IP/r + MVC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pitchFamily="-65" charset="-128"/>
                        </a:rPr>
                        <a:t>N = 157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6843">
                <a:tc>
                  <a:txBody>
                    <a:bodyPr/>
                    <a:lstStyle/>
                    <a:p>
                      <a:r>
                        <a:rPr lang="es-ES" sz="1400" b="1" noProof="0" dirty="0">
                          <a:solidFill>
                            <a:srgbClr val="000066"/>
                          </a:solidFill>
                        </a:rPr>
                        <a:t>Media de cambio en GFR, </a:t>
                      </a:r>
                      <a:r>
                        <a:rPr lang="es-ES" sz="1400" b="1" noProof="0" dirty="0" err="1">
                          <a:solidFill>
                            <a:srgbClr val="000066"/>
                          </a:solidFill>
                        </a:rPr>
                        <a:t>mL</a:t>
                      </a:r>
                      <a:r>
                        <a:rPr lang="es-ES" sz="1400" b="1" noProof="0" dirty="0">
                          <a:solidFill>
                            <a:srgbClr val="000066"/>
                          </a:solidFill>
                        </a:rPr>
                        <a:t>/min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>
                          <a:solidFill>
                            <a:srgbClr val="000066"/>
                          </a:solidFill>
                        </a:rPr>
                        <a:t>-1.96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>
                          <a:solidFill>
                            <a:srgbClr val="000066"/>
                          </a:solidFill>
                        </a:rPr>
                        <a:t>- 9.54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>
                          <a:solidFill>
                            <a:srgbClr val="000066"/>
                          </a:solidFill>
                        </a:rPr>
                        <a:t>-</a:t>
                      </a:r>
                      <a:r>
                        <a:rPr lang="fr-FR" sz="1400" b="1" baseline="0" dirty="0">
                          <a:solidFill>
                            <a:srgbClr val="000066"/>
                          </a:solidFill>
                        </a:rPr>
                        <a:t> 0.69</a:t>
                      </a:r>
                      <a:endParaRPr lang="fr-FR" sz="1400" b="1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6843">
                <a:tc>
                  <a:txBody>
                    <a:bodyPr/>
                    <a:lstStyle/>
                    <a:p>
                      <a:r>
                        <a:rPr lang="es-ES" sz="1400" b="1" noProof="0" dirty="0">
                          <a:solidFill>
                            <a:srgbClr val="000066"/>
                          </a:solidFill>
                        </a:rPr>
                        <a:t>Discontinuación por eventos adversos, N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>
                          <a:solidFill>
                            <a:srgbClr val="000066"/>
                          </a:solidFill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>
                          <a:solidFill>
                            <a:srgbClr val="000066"/>
                          </a:solidFill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>
                          <a:solidFill>
                            <a:srgbClr val="000066"/>
                          </a:solidFill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6843">
                <a:tc>
                  <a:txBody>
                    <a:bodyPr/>
                    <a:lstStyle/>
                    <a:p>
                      <a:r>
                        <a:rPr lang="es-ES" sz="1400" b="1" noProof="0" dirty="0">
                          <a:solidFill>
                            <a:srgbClr val="000066"/>
                          </a:solidFill>
                        </a:rPr>
                        <a:t>Eventos</a:t>
                      </a:r>
                      <a:r>
                        <a:rPr lang="es-ES" sz="1400" b="1" baseline="0" noProof="0" dirty="0">
                          <a:solidFill>
                            <a:srgbClr val="000066"/>
                          </a:solidFill>
                        </a:rPr>
                        <a:t> adversos serios</a:t>
                      </a:r>
                      <a:r>
                        <a:rPr lang="es-ES" sz="1400" b="1" noProof="0" dirty="0">
                          <a:solidFill>
                            <a:srgbClr val="000066"/>
                          </a:solidFill>
                        </a:rPr>
                        <a:t>, N (%)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>
                          <a:solidFill>
                            <a:srgbClr val="000066"/>
                          </a:solidFill>
                        </a:rPr>
                        <a:t>8 (9.76)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>
                          <a:solidFill>
                            <a:srgbClr val="000066"/>
                          </a:solidFill>
                        </a:rPr>
                        <a:t>15 (9.62)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>
                          <a:solidFill>
                            <a:srgbClr val="000066"/>
                          </a:solidFill>
                        </a:rPr>
                        <a:t>14 (8.92)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284945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z="3200" dirty="0">
                <a:ea typeface="ＭＳ Ｐゴシック" pitchFamily="34" charset="-128"/>
              </a:rPr>
              <a:t>Estudio MARCH: cambio a MVC</a:t>
            </a:r>
            <a:endParaRPr lang="es-ES" sz="3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sz="2800" b="1" dirty="0">
                <a:latin typeface="+mj-lt"/>
              </a:rPr>
              <a:t>Conclusiones</a:t>
            </a:r>
            <a:br>
              <a:rPr lang="es-ES" sz="2400" b="1" dirty="0">
                <a:latin typeface="+mj-lt"/>
              </a:rPr>
            </a:br>
            <a:endParaRPr lang="es-ES" sz="2400" b="1" dirty="0">
              <a:latin typeface="+mj-lt"/>
            </a:endParaRPr>
          </a:p>
          <a:p>
            <a:pPr lvl="1"/>
            <a:r>
              <a:rPr lang="es-ES" sz="2000" dirty="0">
                <a:latin typeface=""/>
              </a:rPr>
              <a:t>Este estudio internacional </a:t>
            </a:r>
            <a:r>
              <a:rPr lang="es-ES" sz="2000" dirty="0" err="1">
                <a:latin typeface=""/>
              </a:rPr>
              <a:t>randomizado</a:t>
            </a:r>
            <a:r>
              <a:rPr lang="es-ES" sz="2000" dirty="0">
                <a:latin typeface=""/>
              </a:rPr>
              <a:t> demostró que MVC con  </a:t>
            </a:r>
            <a:br>
              <a:rPr lang="es-ES" sz="2000" dirty="0">
                <a:latin typeface=""/>
              </a:rPr>
            </a:br>
            <a:r>
              <a:rPr lang="es-ES" sz="2000" dirty="0">
                <a:latin typeface=""/>
              </a:rPr>
              <a:t>2-N(t)RTI de soporte, en pacientes con virus R5-trópico determinado por test de tropismo, es una opción para cambio/simplificación para pacientes virológicamente suprimidos en régimen con IP/r + N(t)RTI </a:t>
            </a:r>
          </a:p>
          <a:p>
            <a:pPr marL="457200" lvl="1" indent="0">
              <a:buNone/>
            </a:pPr>
            <a:endParaRPr lang="es-ES" sz="2000" dirty="0">
              <a:latin typeface=""/>
            </a:endParaRPr>
          </a:p>
          <a:p>
            <a:pPr lvl="1"/>
            <a:r>
              <a:rPr lang="es-ES" sz="2000" dirty="0">
                <a:latin typeface=""/>
              </a:rPr>
              <a:t>MVC fue seguro y bien tolerado, con impacto favorable en los lípidos </a:t>
            </a:r>
            <a:br>
              <a:rPr lang="es-ES" sz="2000" dirty="0">
                <a:latin typeface=""/>
              </a:rPr>
            </a:br>
            <a:r>
              <a:rPr lang="es-ES" sz="2000" dirty="0">
                <a:latin typeface=""/>
              </a:rPr>
              <a:t>y efecto neutral en la función renal a 48 semanas</a:t>
            </a:r>
          </a:p>
          <a:p>
            <a:pPr lvl="1"/>
            <a:endParaRPr lang="es-ES" sz="2000" dirty="0">
              <a:latin typeface=""/>
            </a:endParaRPr>
          </a:p>
          <a:p>
            <a:pPr lvl="1"/>
            <a:r>
              <a:rPr lang="es-ES" sz="2000" dirty="0"/>
              <a:t>Estos datos respaldan el uso de MVC como opción de cambio para pacientes recibiendo regímenes con IP/r cuando se asocia con </a:t>
            </a:r>
            <a:br>
              <a:rPr lang="es-ES" sz="2000" dirty="0"/>
            </a:br>
            <a:r>
              <a:rPr lang="es-ES" sz="2000" dirty="0"/>
              <a:t>2-N(t)RTI como soporte, pero no como parte de un esquema libre de </a:t>
            </a:r>
            <a:r>
              <a:rPr lang="es-ES" sz="2000" dirty="0" err="1"/>
              <a:t>nucleosidos</a:t>
            </a:r>
            <a:r>
              <a:rPr lang="es-ES" sz="2000" dirty="0"/>
              <a:t> que comprende MVC con IP/r</a:t>
            </a:r>
            <a:endParaRPr lang="es-ES" sz="2000" dirty="0">
              <a:solidFill>
                <a:srgbClr val="000066"/>
              </a:solidFill>
            </a:endParaRPr>
          </a:p>
        </p:txBody>
      </p:sp>
      <p:sp>
        <p:nvSpPr>
          <p:cNvPr id="4" name="AutoShape 162"/>
          <p:cNvSpPr>
            <a:spLocks noChangeArrowheads="1"/>
          </p:cNvSpPr>
          <p:nvPr/>
        </p:nvSpPr>
        <p:spPr bwMode="auto">
          <a:xfrm>
            <a:off x="0" y="6611194"/>
            <a:ext cx="778723" cy="248424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sz="1200" b="1" i="1" dirty="0">
                <a:solidFill>
                  <a:srgbClr val="333399"/>
                </a:solidFill>
                <a:latin typeface="Cambria" pitchFamily="18" charset="0"/>
              </a:rPr>
              <a:t>MARCH</a:t>
            </a:r>
          </a:p>
        </p:txBody>
      </p:sp>
      <p:sp>
        <p:nvSpPr>
          <p:cNvPr id="5" name="ZoneTexte 69"/>
          <p:cNvSpPr txBox="1">
            <a:spLocks noChangeArrowheads="1"/>
          </p:cNvSpPr>
          <p:nvPr/>
        </p:nvSpPr>
        <p:spPr bwMode="auto">
          <a:xfrm>
            <a:off x="6254559" y="6582618"/>
            <a:ext cx="288251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defTabSz="914400"/>
            <a:r>
              <a:rPr lang="fr-FR" sz="1200" i="1" dirty="0" err="1">
                <a:solidFill>
                  <a:srgbClr val="CC0000"/>
                </a:solidFill>
              </a:rPr>
              <a:t>Pett</a:t>
            </a:r>
            <a:r>
              <a:rPr lang="fr-FR" sz="1200" i="1" dirty="0">
                <a:solidFill>
                  <a:srgbClr val="CC0000"/>
                </a:solidFill>
              </a:rPr>
              <a:t> SL. Clin Infect Dis 2016;63:122-32</a:t>
            </a: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ARV_trials_2016">
  <a:themeElements>
    <a:clrScheme name="ARV_trials_2010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RV_trials_2010">
      <a:majorFont>
        <a:latin typeface="Calibri"/>
        <a:ea typeface=""/>
        <a:cs typeface=""/>
      </a:majorFont>
      <a:minorFont>
        <a:latin typeface="Arial"/>
        <a:ea typeface=""/>
        <a:cs typeface="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lnDef>
  </a:objectDefaults>
  <a:extraClrSchemeLst>
    <a:extraClrScheme>
      <a:clrScheme name="ARV_trials_201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932</TotalTime>
  <Words>959</Words>
  <Application>Microsoft Office PowerPoint</Application>
  <PresentationFormat>Affichage à l'écran (4:3)</PresentationFormat>
  <Paragraphs>310</Paragraphs>
  <Slides>9</Slides>
  <Notes>2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7" baseType="lpstr">
      <vt:lpstr>ＭＳ Ｐゴシック</vt:lpstr>
      <vt:lpstr>Arial</vt:lpstr>
      <vt:lpstr>Calibri</vt:lpstr>
      <vt:lpstr>Cambria</vt:lpstr>
      <vt:lpstr>Times New Roman</vt:lpstr>
      <vt:lpstr>Trebuchet MS</vt:lpstr>
      <vt:lpstr>Wingdings</vt:lpstr>
      <vt:lpstr>ARV_trials_2016</vt:lpstr>
      <vt:lpstr>Cambio a MVC</vt:lpstr>
      <vt:lpstr>Estudio MARCH: cambio a MVC</vt:lpstr>
      <vt:lpstr>Estudio MARCH: cambio a MVC</vt:lpstr>
      <vt:lpstr>Estudio MARCH: cambio a MVC</vt:lpstr>
      <vt:lpstr>Estudio MARCH: cambio a MVC</vt:lpstr>
      <vt:lpstr>Estudio MARCH: cambio a MVC</vt:lpstr>
      <vt:lpstr>Estudio MARCH: cambio a MVC</vt:lpstr>
      <vt:lpstr>Estudio MARCH: cambio a MVC</vt:lpstr>
      <vt:lpstr>Estudio MARCH: cambio a MVC</vt:lpstr>
    </vt:vector>
  </TitlesOfParts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ARV-trials 2016</dc:title>
  <dc:subject>AEI - www.aei.fr</dc:subject>
  <dc:creator>www.arv-trial.com</dc:creator>
  <cp:lastModifiedBy>Pilar</cp:lastModifiedBy>
  <cp:revision>141</cp:revision>
  <dcterms:created xsi:type="dcterms:W3CDTF">2015-05-20T09:37:18Z</dcterms:created>
  <dcterms:modified xsi:type="dcterms:W3CDTF">2016-10-07T08:01:42Z</dcterms:modified>
</cp:coreProperties>
</file>