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00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3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dirty="0">
                <a:ea typeface="ＭＳ Ｐゴシック" pitchFamily="34" charset="-128"/>
              </a:rPr>
              <a:t>Cambio a ATV/r monoterapia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>
                <a:latin typeface="Calibri" pitchFamily="34" charset="0"/>
                <a:ea typeface="ＭＳ Ｐゴシック" pitchFamily="34" charset="-128"/>
              </a:rPr>
              <a:t>Estudio MODAt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+ 2 NRTI (continuación)</a:t>
            </a:r>
            <a:endParaRPr lang="es-AR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23473" y="2324100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51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10773" y="371792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52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AR" sz="1600" b="1" dirty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monoterapia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Randomización*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10523"/>
            <a:ext cx="9066213" cy="20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err="1">
                <a:solidFill>
                  <a:srgbClr val="000066"/>
                </a:solidFill>
              </a:rPr>
              <a:t>Endpoint</a:t>
            </a:r>
            <a:r>
              <a:rPr lang="es-AR" sz="1600" dirty="0">
                <a:solidFill>
                  <a:srgbClr val="000066"/>
                </a:solidFill>
              </a:rPr>
              <a:t> primario: proporción de pacientes con tratamiento exitoso a S48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>
                <a:solidFill>
                  <a:srgbClr val="000066"/>
                </a:solidFill>
              </a:rPr>
              <a:t>Fallo de tratamiento: discontinuación por cualquier causa o rebote virológico confirmado (2 CV consecutivas  &gt; 50 c/</a:t>
            </a:r>
            <a:r>
              <a:rPr lang="es-AR" sz="1600" dirty="0" err="1">
                <a:solidFill>
                  <a:srgbClr val="000066"/>
                </a:solidFill>
              </a:rPr>
              <a:t>mL</a:t>
            </a:r>
            <a:r>
              <a:rPr lang="es-AR" sz="1600" dirty="0">
                <a:solidFill>
                  <a:srgbClr val="000066"/>
                </a:solidFill>
              </a:rPr>
              <a:t> dentro de las 2 semanas)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>
                <a:solidFill>
                  <a:srgbClr val="000066"/>
                </a:solidFill>
              </a:rPr>
              <a:t>No inferioridad de ATV/r (análisis por ITT) ; límite inferior de IC95% de dos colas para la diferencia = -10% ; tamaño de la muestra = 342 (171 x 2), poder: 80% </a:t>
            </a:r>
          </a:p>
          <a:p>
            <a:pPr marL="1714500" lvl="3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s-AR" sz="1600" dirty="0">
                <a:solidFill>
                  <a:srgbClr val="000066"/>
                </a:solidFill>
              </a:rPr>
              <a:t>Análisis interino por IDMC en junio de 2013: recomendación de detener el enrolamiento 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8" y="2227233"/>
            <a:ext cx="3672929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En TARV estable con ATV/r + 2 NRTI ≥ 48 semanas con CV &lt; 50 c/</a:t>
            </a:r>
            <a:r>
              <a:rPr lang="es-AR" sz="14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 &gt; 24 semanas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Sin fallo virológico previo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CD4+ nadir &gt; 100/mm</a:t>
            </a:r>
            <a:r>
              <a:rPr lang="es-AR" sz="14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No inhibidores de la bomba de protones </a:t>
            </a:r>
            <a:br>
              <a:rPr lang="es-A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o antagonistas del receptor H2</a:t>
            </a:r>
          </a:p>
          <a:p>
            <a:pPr algn="ctr" defTabSz="914400"/>
            <a:r>
              <a:rPr lang="es-AR" sz="14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s-AR" sz="1400" b="1" dirty="0">
                <a:solidFill>
                  <a:srgbClr val="000066"/>
                </a:solidFill>
                <a:latin typeface="Calibri" pitchFamily="34" charset="0"/>
              </a:rPr>
              <a:t> Ag negativo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AR" sz="3200" dirty="0">
                <a:ea typeface="ＭＳ Ｐゴシック" pitchFamily="34" charset="-128"/>
              </a:rPr>
              <a:t>Estudio </a:t>
            </a:r>
            <a:r>
              <a:rPr lang="es-AR" sz="3200" dirty="0" err="1">
                <a:ea typeface="ＭＳ Ｐゴシック" pitchFamily="34" charset="-128"/>
              </a:rPr>
              <a:t>MODAt</a:t>
            </a:r>
            <a:r>
              <a:rPr lang="es-AR" sz="3200" dirty="0">
                <a:ea typeface="ＭＳ Ｐゴシック" pitchFamily="34" charset="-128"/>
              </a:rPr>
              <a:t>: Cambio a ATV/r monoterapia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31012" y="4292392"/>
            <a:ext cx="7371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solidFill>
                  <a:srgbClr val="000066"/>
                </a:solidFill>
              </a:rPr>
              <a:t>* La </a:t>
            </a:r>
            <a:r>
              <a:rPr lang="es-AR" sz="1400" dirty="0" err="1">
                <a:solidFill>
                  <a:srgbClr val="000066"/>
                </a:solidFill>
              </a:rPr>
              <a:t>randomización</a:t>
            </a:r>
            <a:r>
              <a:rPr lang="es-AR" sz="1400" dirty="0">
                <a:solidFill>
                  <a:srgbClr val="000066"/>
                </a:solidFill>
              </a:rPr>
              <a:t> fue estratificada por CV  (≤ o &gt; 100 000 c/</a:t>
            </a:r>
            <a:r>
              <a:rPr lang="es-AR" sz="1400" dirty="0" err="1">
                <a:solidFill>
                  <a:srgbClr val="000066"/>
                </a:solidFill>
              </a:rPr>
              <a:t>mL</a:t>
            </a:r>
            <a:r>
              <a:rPr lang="es-AR" sz="1400" dirty="0">
                <a:solidFill>
                  <a:srgbClr val="000066"/>
                </a:solidFill>
              </a:rPr>
              <a:t>) previo al inicio del TARV 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7963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01263"/>
              </p:ext>
            </p:extLst>
          </p:nvPr>
        </p:nvGraphicFramePr>
        <p:xfrm>
          <a:off x="383371" y="1663300"/>
          <a:ext cx="8278421" cy="4633331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95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monoterapia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A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mediana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570 (417 – 735)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 (457 – 774)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s-A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mediana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278 (183 - 364)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 (221 – 355)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c/mL (meses),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ATV/r + 2 NRTI (meses),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  <a:r>
                        <a:rPr kumimoji="0" lang="es-A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</a:t>
                      </a: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línea de terapia antirretroviral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</a:t>
                      </a:r>
                      <a:r>
                        <a:rPr kumimoji="0" lang="es-A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backbone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Re-intensificación antes de semana 48 con 2 NRTI previos por rebote virológico confirmado,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Rebote virológico confirmado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Decisión del paciente/pérdida de seguimiento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MODAt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: Cambio </a:t>
            </a:r>
            <a:r>
              <a:rPr lang="es-ES" sz="3200" b="1" kern="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ATV/r monoterapia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459319" y="1772500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c/mL a S48 (ITT)</a:t>
            </a:r>
          </a:p>
        </p:txBody>
      </p:sp>
      <p:grpSp>
        <p:nvGrpSpPr>
          <p:cNvPr id="52" name="Groupe 51"/>
          <p:cNvGrpSpPr/>
          <p:nvPr/>
        </p:nvGrpSpPr>
        <p:grpSpPr>
          <a:xfrm>
            <a:off x="824695" y="2187303"/>
            <a:ext cx="2579957" cy="475204"/>
            <a:chOff x="523745" y="1955803"/>
            <a:chExt cx="2579957" cy="475204"/>
          </a:xfrm>
        </p:grpSpPr>
        <p:sp>
          <p:nvSpPr>
            <p:cNvPr id="47" name="AutoShape 165"/>
            <p:cNvSpPr>
              <a:spLocks noChangeArrowheads="1"/>
            </p:cNvSpPr>
            <p:nvPr/>
          </p:nvSpPr>
          <p:spPr bwMode="auto">
            <a:xfrm>
              <a:off x="523745" y="1955803"/>
              <a:ext cx="2579957" cy="4752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220913" y="2104473"/>
              <a:ext cx="207963" cy="20637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723900" y="2104473"/>
              <a:ext cx="209550" cy="209550"/>
            </a:xfrm>
            <a:prstGeom prst="rect">
              <a:avLst/>
            </a:prstGeom>
            <a:solidFill>
              <a:srgbClr val="CC33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428876" y="2044208"/>
              <a:ext cx="6206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935028" y="2044208"/>
              <a:ext cx="12763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NRTI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14525" y="5401008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319574" y="1772500"/>
            <a:ext cx="441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Rebote virológico confirmado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50289"/>
              </p:ext>
            </p:extLst>
          </p:nvPr>
        </p:nvGraphicFramePr>
        <p:xfrm>
          <a:off x="3851919" y="2335974"/>
          <a:ext cx="5060581" cy="297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955">
                <a:tc>
                  <a:txBody>
                    <a:bodyPr/>
                    <a:lstStyle/>
                    <a:p>
                      <a:r>
                        <a:rPr lang="es-AR" sz="14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Sub grupos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es-AR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</a:p>
                    <a:p>
                      <a:pPr algn="ctr"/>
                      <a:r>
                        <a:rPr lang="es-AR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013">
                <a:tc>
                  <a:txBody>
                    <a:bodyPr/>
                    <a:lstStyle/>
                    <a:p>
                      <a:r>
                        <a:rPr lang="es-AR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CV pre-TARV &gt; 100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000 c/</a:t>
                      </a:r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mL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Nadir CD4 &lt; 350/mm</a:t>
                      </a:r>
                      <a:r>
                        <a:rPr lang="es-AR" sz="1200" b="1" baseline="30000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Co-infección con HCV </a:t>
                      </a:r>
                      <a:endParaRPr lang="es-AR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Emergencia de mutaciones de R</a:t>
                      </a:r>
                      <a:endParaRPr lang="es-AR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 (NRTI)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1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994805" y="5736673"/>
            <a:ext cx="49176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>
                <a:solidFill>
                  <a:srgbClr val="000066"/>
                </a:solidFill>
              </a:rPr>
              <a:t>Predictor de fallo al tratamiento en la rama ATV/r:</a:t>
            </a:r>
          </a:p>
          <a:p>
            <a:r>
              <a:rPr lang="es-AR" sz="1400" dirty="0" err="1">
                <a:solidFill>
                  <a:srgbClr val="000066"/>
                </a:solidFill>
              </a:rPr>
              <a:t>Coinfección</a:t>
            </a:r>
            <a:r>
              <a:rPr lang="es-AR" sz="1400" dirty="0">
                <a:solidFill>
                  <a:srgbClr val="000066"/>
                </a:solidFill>
              </a:rPr>
              <a:t> con HCV (HR: 7.64 ; IC95%: 1.44 a 40.47, </a:t>
            </a:r>
            <a:br>
              <a:rPr lang="es-AR" sz="1400" dirty="0">
                <a:solidFill>
                  <a:srgbClr val="000066"/>
                </a:solidFill>
              </a:rPr>
            </a:br>
            <a:r>
              <a:rPr lang="es-AR" sz="1400" dirty="0">
                <a:solidFill>
                  <a:srgbClr val="000066"/>
                </a:solidFill>
              </a:rPr>
              <a:t>p = 0.017)</a:t>
            </a: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</a:t>
            </a:r>
            <a:r>
              <a:rPr lang="es-ES" sz="3200" dirty="0" err="1">
                <a:ea typeface="ＭＳ Ｐゴシック" pitchFamily="34" charset="-128"/>
              </a:rPr>
              <a:t>MODAt</a:t>
            </a:r>
            <a:r>
              <a:rPr lang="es-ES" sz="3200" dirty="0">
                <a:ea typeface="ＭＳ Ｐゴシック" pitchFamily="34" charset="-128"/>
              </a:rPr>
              <a:t>: Cambio a ATV/r monoterapia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grpSp>
        <p:nvGrpSpPr>
          <p:cNvPr id="51" name="Groupe 50"/>
          <p:cNvGrpSpPr/>
          <p:nvPr/>
        </p:nvGrpSpPr>
        <p:grpSpPr>
          <a:xfrm>
            <a:off x="377825" y="2778301"/>
            <a:ext cx="3238108" cy="3602242"/>
            <a:chOff x="377825" y="2778301"/>
            <a:chExt cx="3238108" cy="360224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467194" y="3981691"/>
              <a:ext cx="385383" cy="1819144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28900" y="3453655"/>
              <a:ext cx="385383" cy="2362393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A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s-A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523745" y="5857323"/>
              <a:ext cx="16216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>
                  <a:solidFill>
                    <a:srgbClr val="000066"/>
                  </a:solidFill>
                  <a:ea typeface="ＭＳ Ｐゴシック" pitchFamily="34" charset="-128"/>
                </a:rPr>
                <a:t>≠ (IC95%)</a:t>
              </a:r>
            </a:p>
            <a:p>
              <a:pPr algn="ctr"/>
              <a:r>
                <a:rPr lang="es-AR" sz="1400">
                  <a:solidFill>
                    <a:srgbClr val="000066"/>
                  </a:solidFill>
                  <a:ea typeface="ＭＳ Ｐゴシック" pitchFamily="34" charset="-128"/>
                </a:rPr>
                <a:t>-12.1 (- 27.8 ; 3.6)</a:t>
              </a:r>
              <a:endParaRPr lang="es-AR" sz="14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77825" y="310936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871538" y="3637998"/>
              <a:ext cx="1968500" cy="2190750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92903" y="3434129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 </a:t>
              </a: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534353" y="3422554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50897" y="3766247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</a:t>
              </a: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097916" y="323821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400" b="1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5625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6725" y="522073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6725" y="469368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6725" y="416504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6725" y="363799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27693" name="ZoneTexte 46"/>
            <p:cNvSpPr txBox="1">
              <a:spLocks noChangeArrowheads="1"/>
            </p:cNvSpPr>
            <p:nvPr/>
          </p:nvSpPr>
          <p:spPr bwMode="auto">
            <a:xfrm>
              <a:off x="885430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es-A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27694" name="ZoneTexte 47"/>
            <p:cNvSpPr txBox="1">
              <a:spLocks noChangeArrowheads="1"/>
            </p:cNvSpPr>
            <p:nvPr/>
          </p:nvSpPr>
          <p:spPr bwMode="auto">
            <a:xfrm>
              <a:off x="14489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37/</a:t>
              </a:r>
            </a:p>
            <a:p>
              <a:pPr algn="ctr">
                <a:defRPr/>
              </a:pPr>
              <a:r>
                <a:rPr lang="es-A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5" name="ZoneTexte 48"/>
            <p:cNvSpPr txBox="1">
              <a:spLocks noChangeArrowheads="1"/>
            </p:cNvSpPr>
            <p:nvPr/>
          </p:nvSpPr>
          <p:spPr bwMode="auto">
            <a:xfrm>
              <a:off x="29856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47/</a:t>
              </a:r>
            </a:p>
            <a:p>
              <a:pPr algn="ctr">
                <a:defRPr/>
              </a:pPr>
              <a:r>
                <a:rPr lang="es-AR" sz="1050" b="1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6" name="ZoneTexte 49"/>
            <p:cNvSpPr txBox="1">
              <a:spLocks noChangeArrowheads="1"/>
            </p:cNvSpPr>
            <p:nvPr/>
          </p:nvSpPr>
          <p:spPr bwMode="auto">
            <a:xfrm>
              <a:off x="2409431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A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es-AR" sz="1050" b="1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823986"/>
              <a:ext cx="2833688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ZoneTexte 9"/>
            <p:cNvSpPr txBox="1">
              <a:spLocks noChangeArrowheads="1"/>
            </p:cNvSpPr>
            <p:nvPr/>
          </p:nvSpPr>
          <p:spPr bwMode="auto">
            <a:xfrm>
              <a:off x="2152274" y="5857323"/>
              <a:ext cx="14620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400">
                  <a:solidFill>
                    <a:srgbClr val="000066"/>
                  </a:solidFill>
                  <a:ea typeface="ＭＳ Ｐゴシック" pitchFamily="34" charset="-128"/>
                </a:rPr>
                <a:t>≠ (IC95%)</a:t>
              </a:r>
            </a:p>
            <a:p>
              <a:pPr algn="ctr"/>
              <a:r>
                <a:rPr lang="es-AR" sz="1400">
                  <a:solidFill>
                    <a:srgbClr val="000066"/>
                  </a:solidFill>
                  <a:ea typeface="ＭＳ Ｐゴシック" pitchFamily="34" charset="-128"/>
                </a:rPr>
                <a:t>7.5 (- 4.7 ; 19.8)</a:t>
              </a:r>
              <a:endParaRPr lang="es-AR" sz="1400" b="1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816266" y="2778301"/>
              <a:ext cx="1353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 dirty="0">
                  <a:solidFill>
                    <a:srgbClr val="333399"/>
                  </a:solidFill>
                  <a:latin typeface="+mj-lt"/>
                </a:rPr>
                <a:t>Re-intensificación </a:t>
              </a:r>
            </a:p>
            <a:p>
              <a:pPr algn="ctr"/>
              <a:r>
                <a:rPr lang="es-AR" sz="1200" b="1" dirty="0">
                  <a:solidFill>
                    <a:srgbClr val="333399"/>
                  </a:solidFill>
                  <a:latin typeface="+mj-lt"/>
                </a:rPr>
                <a:t>= fallo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262677" y="2778301"/>
              <a:ext cx="13532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200" b="1">
                  <a:solidFill>
                    <a:srgbClr val="333399"/>
                  </a:solidFill>
                  <a:latin typeface="+mj-lt"/>
                </a:rPr>
                <a:t>Re-intensificación </a:t>
              </a:r>
            </a:p>
            <a:p>
              <a:pPr algn="ctr"/>
              <a:r>
                <a:rPr lang="es-AR" sz="1200" b="1">
                  <a:solidFill>
                    <a:srgbClr val="333399"/>
                  </a:solidFill>
                  <a:latin typeface="+mj-lt"/>
                </a:rPr>
                <a:t>= exito</a:t>
              </a: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>
              <a:off x="641225" y="320814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92179"/>
              </p:ext>
            </p:extLst>
          </p:nvPr>
        </p:nvGraphicFramePr>
        <p:xfrm>
          <a:off x="314326" y="1576755"/>
          <a:ext cx="8442062" cy="4777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791">
                <a:tc>
                  <a:txBody>
                    <a:bodyPr/>
                    <a:lstStyle/>
                    <a:p>
                      <a:endParaRPr lang="es-AR" sz="12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noProof="0" dirty="0">
                          <a:solidFill>
                            <a:schemeClr val="bg1"/>
                          </a:solidFill>
                        </a:rPr>
                        <a:t>ATV/r + 2 NRTI, N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noProof="0" dirty="0">
                          <a:solidFill>
                            <a:srgbClr val="000000"/>
                          </a:solidFill>
                        </a:rPr>
                        <a:t>ATV/r, 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noProof="0">
                          <a:solidFill>
                            <a:srgbClr val="333399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Eventos Adversos (EA) clínicos grado 3-4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19 (36.5%)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6 (11.8%)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0.003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23">
                <a:tc>
                  <a:txBody>
                    <a:bodyPr/>
                    <a:lstStyle/>
                    <a:p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EAs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 clínicos grado 3-4 relacionados </a:t>
                      </a:r>
                      <a:br>
                        <a:rPr lang="es-AR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a la droga  Grade 3-4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2 nefrolitiasis</a:t>
                      </a:r>
                    </a:p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1 colelitiasis</a:t>
                      </a:r>
                    </a:p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1 artritis + hiperuricemia</a:t>
                      </a:r>
                    </a:p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2 hematuria + proteinuria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0.027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Cambio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en el colesterol total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 (mg/</a:t>
                      </a:r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) desde el basal a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S48, mediana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Elevación de colesterol total grado  3-4 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Cambio en LDL-colesterol (mg/</a:t>
                      </a:r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desde el basal a S48, mediana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-9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Elevación de LDL-colesterol</a:t>
                      </a:r>
                      <a:r>
                        <a:rPr lang="es-AR" sz="1200" b="1" baseline="0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grado 3-4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Cambio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en 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HLDL-colesterol (mg/</a:t>
                      </a:r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) desde el basal a 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S48, mediana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 + 4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Elevación de trigliceridos grado 3-4 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baseline="0" noProof="0" dirty="0" err="1">
                          <a:solidFill>
                            <a:srgbClr val="000066"/>
                          </a:solidFill>
                        </a:rPr>
                        <a:t>Hiperbilirrubinemia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grado 3-4 </a:t>
                      </a:r>
                      <a:endParaRPr lang="es-AR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17 (33%)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20 (39%)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0.542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Cambio en eGFR a S48, mediana</a:t>
                      </a:r>
                      <a:endParaRPr lang="es-AR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0 ml/min/1.73m</a:t>
                      </a:r>
                      <a:r>
                        <a:rPr lang="es-AR" sz="1200" b="1" baseline="30000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+6.2 ml/min/1.73 m</a:t>
                      </a:r>
                      <a:r>
                        <a:rPr lang="es-AR" sz="1200" b="1" baseline="30000" noProof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0.155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439047" y="1238250"/>
            <a:ext cx="2642011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Seguridad, N (%)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 </a:t>
            </a:r>
            <a:r>
              <a:rPr kumimoji="0" lang="es-A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MODAt</a:t>
            </a:r>
            <a:r>
              <a:rPr kumimoji="0" lang="es-A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: Cambio </a:t>
            </a:r>
            <a:r>
              <a:rPr lang="es-AR" sz="3200" b="1" kern="0" dirty="0">
                <a:solidFill>
                  <a:srgbClr val="3333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a</a:t>
            </a:r>
            <a:r>
              <a:rPr kumimoji="0" lang="es-AR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ATV/r monoterapia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</a:t>
            </a:r>
            <a:r>
              <a:rPr lang="es-ES" sz="3200" dirty="0" err="1">
                <a:ea typeface="ＭＳ Ｐゴシック" pitchFamily="34" charset="-128"/>
              </a:rPr>
              <a:t>MODAt</a:t>
            </a:r>
            <a:r>
              <a:rPr lang="es-ES" sz="3200" dirty="0">
                <a:ea typeface="ＭＳ Ｐゴシック" pitchFamily="34" charset="-128"/>
              </a:rPr>
              <a:t>: Cambio a ATV/r monoterapia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Resultados a semana 96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1800" dirty="0"/>
              <a:t>CV &lt; 50 c/mL </a:t>
            </a:r>
          </a:p>
          <a:p>
            <a:pPr lvl="2"/>
            <a:r>
              <a:rPr lang="es-ES" sz="1800" dirty="0"/>
              <a:t>ATV/r monoterapia = 64% vs ATV/r + 2 NRTI = 63%</a:t>
            </a:r>
          </a:p>
          <a:p>
            <a:pPr lvl="2"/>
            <a:r>
              <a:rPr lang="es-ES" sz="1800" dirty="0"/>
              <a:t>Diferencia (IC95%): 1.3% (-17.5 a 20.1%) </a:t>
            </a:r>
            <a:r>
              <a:rPr lang="es-ES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" sz="1800" dirty="0">
                <a:cs typeface="Wingdings"/>
                <a:sym typeface="Wingdings"/>
              </a:rPr>
              <a:t> </a:t>
            </a:r>
            <a:r>
              <a:rPr lang="es-ES" sz="1800" dirty="0"/>
              <a:t>monoterapia </a:t>
            </a:r>
            <a:r>
              <a:rPr lang="es-ES" sz="1800" i="1" dirty="0"/>
              <a:t>no</a:t>
            </a:r>
            <a:r>
              <a:rPr lang="es-ES" sz="1800" dirty="0"/>
              <a:t> fue no inferior </a:t>
            </a:r>
            <a:endParaRPr lang="es-ES" sz="1800" dirty="0">
              <a:latin typeface=""/>
            </a:endParaRPr>
          </a:p>
          <a:p>
            <a:pPr lvl="1"/>
            <a:r>
              <a:rPr lang="es-ES" sz="1800" dirty="0">
                <a:latin typeface=""/>
              </a:rPr>
              <a:t>Rama ATV/r monoterapia</a:t>
            </a:r>
          </a:p>
          <a:p>
            <a:pPr lvl="2"/>
            <a:r>
              <a:rPr lang="es-ES" sz="1800" dirty="0">
                <a:latin typeface=""/>
              </a:rPr>
              <a:t>Mediana CV al rebote virológico (N=14): 136 (72–376) copias/</a:t>
            </a:r>
            <a:r>
              <a:rPr lang="es-ES" sz="1800" dirty="0" err="1">
                <a:latin typeface=""/>
              </a:rPr>
              <a:t>mL</a:t>
            </a:r>
            <a:r>
              <a:rPr lang="es-ES" sz="1800" dirty="0">
                <a:latin typeface=""/>
              </a:rPr>
              <a:t>; </a:t>
            </a:r>
          </a:p>
          <a:p>
            <a:pPr lvl="2"/>
            <a:r>
              <a:rPr lang="es-ES" sz="1800" dirty="0">
                <a:latin typeface=""/>
              </a:rPr>
              <a:t>No se observaron resistencias asociadas a IP- o NRTI y todos los pacientes </a:t>
            </a:r>
            <a:r>
              <a:rPr lang="es-ES" sz="1800" dirty="0" err="1">
                <a:latin typeface=""/>
              </a:rPr>
              <a:t>resuprimieron</a:t>
            </a:r>
            <a:r>
              <a:rPr lang="es-ES" sz="1800" dirty="0">
                <a:latin typeface=""/>
              </a:rPr>
              <a:t> durante la </a:t>
            </a:r>
            <a:r>
              <a:rPr lang="es-ES" sz="1800" dirty="0" err="1">
                <a:latin typeface=""/>
              </a:rPr>
              <a:t>reintensificación</a:t>
            </a:r>
            <a:r>
              <a:rPr lang="es-ES" sz="1800" dirty="0">
                <a:latin typeface=""/>
              </a:rPr>
              <a:t> </a:t>
            </a:r>
          </a:p>
          <a:p>
            <a:pPr lvl="1"/>
            <a:r>
              <a:rPr lang="es-ES" sz="1800" dirty="0">
                <a:latin typeface=""/>
              </a:rPr>
              <a:t>Eventos adversos relacionados con la droga que llevaron a discontinuación: 3 (6%) en la rama ATV/r monoterapia vs 11 (21.5%) en la rama de terapia triple  (p = 0.041) </a:t>
            </a:r>
          </a:p>
          <a:p>
            <a:pPr lvl="1"/>
            <a:r>
              <a:rPr lang="es-ES" sz="1800" dirty="0">
                <a:latin typeface=""/>
              </a:rPr>
              <a:t>En semana 96, la media ajustada de % de cambio DMO de fémur proximal fue  +1.16% y -1.64% en la rama monoterapia con ATV/r y en la rama de triple terapia respectivamente  (p = 0.012)</a:t>
            </a:r>
            <a:endParaRPr lang="es-ES" sz="18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Galli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L. JAIDS 2016;71:1637-42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>
                <a:ea typeface="ＭＳ Ｐゴシック" pitchFamily="34" charset="-128"/>
              </a:rPr>
              <a:t>Estudio </a:t>
            </a:r>
            <a:r>
              <a:rPr lang="es-ES" sz="3200" dirty="0" err="1">
                <a:ea typeface="ＭＳ Ｐゴシック" pitchFamily="34" charset="-128"/>
              </a:rPr>
              <a:t>MODAt</a:t>
            </a:r>
            <a:r>
              <a:rPr lang="es-ES" sz="3200" dirty="0">
                <a:ea typeface="ＭＳ Ｐゴシック" pitchFamily="34" charset="-128"/>
              </a:rPr>
              <a:t>: Cambio a ATV/r monoterapia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800" b="1" dirty="0">
                <a:latin typeface="+mj-lt"/>
              </a:rPr>
              <a:t>Conclusión</a:t>
            </a:r>
            <a:br>
              <a:rPr lang="es-AR" sz="2800" b="1" dirty="0">
                <a:latin typeface="+mj-lt"/>
              </a:rPr>
            </a:br>
            <a:endParaRPr lang="es-AR" sz="2800" b="1" dirty="0">
              <a:latin typeface="+mj-lt"/>
            </a:endParaRPr>
          </a:p>
          <a:p>
            <a:pPr lvl="1"/>
            <a:r>
              <a:rPr lang="es-AR" sz="2000" dirty="0">
                <a:latin typeface=""/>
              </a:rPr>
              <a:t>El tratamiento de simplificación con ATV/r monoterapia mostró menor eficacia virológica en comparación con la terapia triple con ATV/r </a:t>
            </a:r>
            <a:br>
              <a:rPr lang="es-AR" sz="2000" dirty="0">
                <a:latin typeface=""/>
              </a:rPr>
            </a:br>
            <a:r>
              <a:rPr lang="es-AR" sz="2000" dirty="0">
                <a:latin typeface=""/>
              </a:rPr>
              <a:t>+ 2 NRTI</a:t>
            </a:r>
          </a:p>
          <a:p>
            <a:pPr lvl="2"/>
            <a:r>
              <a:rPr lang="es-AR" sz="1800" dirty="0">
                <a:latin typeface=""/>
              </a:rPr>
              <a:t>Inferioridad mas pronunciada en aquellos con:</a:t>
            </a:r>
          </a:p>
          <a:p>
            <a:pPr lvl="3"/>
            <a:r>
              <a:rPr lang="es-AR" sz="1600" dirty="0">
                <a:latin typeface=""/>
              </a:rPr>
              <a:t>CV &gt; 100 000 c/</a:t>
            </a:r>
            <a:r>
              <a:rPr lang="es-AR" sz="1600" dirty="0" err="1">
                <a:latin typeface=""/>
              </a:rPr>
              <a:t>mL</a:t>
            </a:r>
            <a:r>
              <a:rPr lang="es-AR" sz="1600" dirty="0">
                <a:latin typeface=""/>
              </a:rPr>
              <a:t> pre-TARV </a:t>
            </a:r>
          </a:p>
          <a:p>
            <a:pPr lvl="3"/>
            <a:r>
              <a:rPr lang="es-AR" sz="1600" dirty="0">
                <a:latin typeface=""/>
              </a:rPr>
              <a:t>Nadir CD4 &lt; 350/mm</a:t>
            </a:r>
            <a:r>
              <a:rPr lang="es-AR" sz="1600" baseline="30000" dirty="0">
                <a:latin typeface=""/>
              </a:rPr>
              <a:t>3</a:t>
            </a:r>
          </a:p>
          <a:p>
            <a:pPr lvl="3"/>
            <a:r>
              <a:rPr lang="es-AR" sz="1600" dirty="0" err="1">
                <a:latin typeface=""/>
              </a:rPr>
              <a:t>Coinfección</a:t>
            </a:r>
            <a:r>
              <a:rPr lang="es-AR" sz="1600" dirty="0">
                <a:latin typeface=""/>
              </a:rPr>
              <a:t> con HCV </a:t>
            </a:r>
          </a:p>
          <a:p>
            <a:pPr lvl="2"/>
            <a:r>
              <a:rPr lang="es-AR" sz="1800" dirty="0">
                <a:latin typeface=""/>
              </a:rPr>
              <a:t>No se encontraron beneficios con ATV/r monoterapia en cuanto a lípidos o función renal </a:t>
            </a:r>
          </a:p>
          <a:p>
            <a:pPr lvl="1"/>
            <a:r>
              <a:rPr lang="es-AR" sz="2000" dirty="0">
                <a:latin typeface=""/>
              </a:rPr>
              <a:t>La re intensificación con </a:t>
            </a:r>
            <a:r>
              <a:rPr lang="es-AR" sz="2000" dirty="0" err="1">
                <a:latin typeface=""/>
              </a:rPr>
              <a:t>NRTIs</a:t>
            </a:r>
            <a:r>
              <a:rPr lang="es-AR" sz="2000" dirty="0">
                <a:latin typeface=""/>
              </a:rPr>
              <a:t> fue efectiva en todos los individuos </a:t>
            </a:r>
          </a:p>
          <a:p>
            <a:pPr lvl="1"/>
            <a:r>
              <a:rPr lang="es-AR" sz="2000" dirty="0">
                <a:latin typeface=""/>
              </a:rPr>
              <a:t>El estudio fue finalizado en forma temprana por recomendación de IDMC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MODAT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11339</TotalTime>
  <Words>701</Words>
  <Application>Microsoft Office PowerPoint</Application>
  <PresentationFormat>Affichage à l'écran (4:3)</PresentationFormat>
  <Paragraphs>202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ARV_trials_2015</vt:lpstr>
      <vt:lpstr>Cambio a ATV/r monoterapia</vt:lpstr>
      <vt:lpstr>Estudio MODAt: Cambio a ATV/r monoterapia</vt:lpstr>
      <vt:lpstr>Présentation PowerPoint</vt:lpstr>
      <vt:lpstr>Estudio MODAt: Cambio a ATV/r monoterapia</vt:lpstr>
      <vt:lpstr>Présentation PowerPoint</vt:lpstr>
      <vt:lpstr>Estudio MODAt: Cambio a ATV/r monoterapia</vt:lpstr>
      <vt:lpstr>Estudio MODAt: Cambio a ATV/r monoterapia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64</cp:revision>
  <dcterms:created xsi:type="dcterms:W3CDTF">2015-05-20T09:41:20Z</dcterms:created>
  <dcterms:modified xsi:type="dcterms:W3CDTF">2016-09-07T14:34:26Z</dcterms:modified>
</cp:coreProperties>
</file>