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03" r:id="rId2"/>
    <p:sldId id="351" r:id="rId3"/>
    <p:sldId id="353" r:id="rId4"/>
    <p:sldId id="504" r:id="rId5"/>
    <p:sldId id="505" r:id="rId6"/>
    <p:sldId id="506" r:id="rId7"/>
    <p:sldId id="507" r:id="rId8"/>
    <p:sldId id="508" r:id="rId9"/>
    <p:sldId id="359" r:id="rId10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9">
          <p15:clr>
            <a:srgbClr val="A4A3A4"/>
          </p15:clr>
        </p15:guide>
        <p15:guide id="2" pos="2236">
          <p15:clr>
            <a:srgbClr val="A4A3A4"/>
          </p15:clr>
        </p15:guide>
        <p15:guide id="3" pos="422">
          <p15:clr>
            <a:srgbClr val="A4A3A4"/>
          </p15:clr>
        </p15:guide>
        <p15:guide id="4" pos="37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zniak, Anton" initials="P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3300"/>
    <a:srgbClr val="FFFFFF"/>
    <a:srgbClr val="000066"/>
    <a:srgbClr val="333399"/>
    <a:srgbClr val="B2B2B2"/>
    <a:srgbClr val="993300"/>
    <a:srgbClr val="339900"/>
    <a:srgbClr val="6600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 snapToObjects="1" showGuides="1">
      <p:cViewPr varScale="1">
        <p:scale>
          <a:sx n="83" d="100"/>
          <a:sy n="83" d="100"/>
        </p:scale>
        <p:origin x="1128" y="66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2"/>
    </p:cViewPr>
  </p:sorterViewPr>
  <p:notesViewPr>
    <p:cSldViewPr snapToObjects="1" showGuides="1">
      <p:cViewPr varScale="1">
        <p:scale>
          <a:sx n="60" d="100"/>
          <a:sy n="60" d="100"/>
        </p:scale>
        <p:origin x="2862" y="78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719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ACA9572-A0CE-4E23-9A50-23517E643A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4F60642-1194-4BB7-96A0-3DD94432A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776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3C402846-88CF-4DD8-81E6-83C1B6BB6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19F227D8-B392-49C6-8DB0-B322635D2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796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8D3394F-8E44-4C43-8489-A06779D3E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BD00153-10C3-48EF-8922-56D9D1977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19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>
            <a:extLst>
              <a:ext uri="{FF2B5EF4-FFF2-40B4-BE49-F238E27FC236}">
                <a16:creationId xmlns:a16="http://schemas.microsoft.com/office/drawing/2014/main" id="{4FE7019B-AA99-4CD6-9EFF-D3677BB330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>
            <a:extLst>
              <a:ext uri="{FF2B5EF4-FFF2-40B4-BE49-F238E27FC236}">
                <a16:creationId xmlns:a16="http://schemas.microsoft.com/office/drawing/2014/main" id="{48BED0CB-F691-4775-BBF9-734887FBFD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5309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>
            <a:extLst>
              <a:ext uri="{FF2B5EF4-FFF2-40B4-BE49-F238E27FC236}">
                <a16:creationId xmlns:a16="http://schemas.microsoft.com/office/drawing/2014/main" id="{E88F4D82-B3B5-47D0-A1AB-6A0D2B7E2F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>
            <a:extLst>
              <a:ext uri="{FF2B5EF4-FFF2-40B4-BE49-F238E27FC236}">
                <a16:creationId xmlns:a16="http://schemas.microsoft.com/office/drawing/2014/main" id="{306B70DE-85E1-456F-AA2B-25C700EEF6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738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129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470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543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962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3FC84E6-7277-4F4F-9890-DD3F13B37B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44871BA-CBAF-41D7-B378-34CDBC71B1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136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9336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914944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100185-A3F5-4631-955B-0292E9826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2DE87D-C0BD-499F-A243-818D72C58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re 1">
            <a:extLst>
              <a:ext uri="{FF2B5EF4-FFF2-40B4-BE49-F238E27FC236}">
                <a16:creationId xmlns:a16="http://schemas.microsoft.com/office/drawing/2014/main" id="{AF019BE5-D2BC-440F-98F1-AF889945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fr-FR" sz="3200">
                <a:ea typeface="ＭＳ Ｐゴシック" panose="020B0600070205080204" pitchFamily="34" charset="-128"/>
              </a:rPr>
              <a:t>Switch a régimen con DTG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E546E76-5653-4017-BA91-6BF170E3C31D}"/>
              </a:ext>
            </a:extLst>
          </p:cNvPr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buClr>
                <a:srgbClr val="C00000"/>
              </a:buClr>
            </a:pPr>
            <a:r>
              <a:rPr lang="es-ES" altLang="fr-FR" sz="2800" b="1" kern="0">
                <a:solidFill>
                  <a:srgbClr val="B2B2B2"/>
                </a:solidFill>
                <a:latin typeface="Calibri" panose="020F0502020204030204" pitchFamily="34" charset="0"/>
              </a:rPr>
              <a:t>Estudio STRIIVING </a:t>
            </a:r>
          </a:p>
          <a:p>
            <a:pPr defTabSz="914400">
              <a:buClr>
                <a:srgbClr val="C00000"/>
              </a:buClr>
            </a:pPr>
            <a:r>
              <a:rPr lang="es-ES" altLang="fr-FR" sz="2800" b="1" kern="0">
                <a:latin typeface="Calibri" panose="020F0502020204030204" pitchFamily="34" charset="0"/>
              </a:rPr>
              <a:t>Estudio NEAT 022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Line 172">
            <a:extLst>
              <a:ext uri="{FF2B5EF4-FFF2-40B4-BE49-F238E27FC236}">
                <a16:creationId xmlns:a16="http://schemas.microsoft.com/office/drawing/2014/main" id="{AA982E2E-BBFA-4542-B499-3354D24AE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000" y="22272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5" name="Espace réservé du contenu 2">
            <a:extLst>
              <a:ext uri="{FF2B5EF4-FFF2-40B4-BE49-F238E27FC236}">
                <a16:creationId xmlns:a16="http://schemas.microsoft.com/office/drawing/2014/main" id="{C30234B6-2EB2-4789-ABBC-51E3477B3323}"/>
              </a:ext>
            </a:extLst>
          </p:cNvPr>
          <p:cNvSpPr txBox="1">
            <a:spLocks/>
          </p:cNvSpPr>
          <p:nvPr/>
        </p:nvSpPr>
        <p:spPr bwMode="auto">
          <a:xfrm>
            <a:off x="287338" y="1125538"/>
            <a:ext cx="775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altLang="fr-FR" b="1">
                <a:solidFill>
                  <a:srgbClr val="CC3300"/>
                </a:solidFill>
                <a:latin typeface="Calibri" panose="020F0502020204030204" pitchFamily="34" charset="0"/>
              </a:rPr>
              <a:t>Diseño</a:t>
            </a:r>
          </a:p>
        </p:txBody>
      </p:sp>
      <p:sp>
        <p:nvSpPr>
          <p:cNvPr id="6146" name="Espace réservé du contenu 2">
            <a:extLst>
              <a:ext uri="{FF2B5EF4-FFF2-40B4-BE49-F238E27FC236}">
                <a16:creationId xmlns:a16="http://schemas.microsoft.com/office/drawing/2014/main" id="{B16254A5-572C-4A4E-8DC6-6B6887FB34FE}"/>
              </a:ext>
            </a:extLst>
          </p:cNvPr>
          <p:cNvSpPr>
            <a:spLocks/>
          </p:cNvSpPr>
          <p:nvPr/>
        </p:nvSpPr>
        <p:spPr bwMode="auto">
          <a:xfrm>
            <a:off x="287338" y="4869160"/>
            <a:ext cx="8748712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342900" algn="l" defTabSz="914400">
              <a:spcBef>
                <a:spcPts val="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n-GB" sz="2400" b="1" dirty="0">
                <a:solidFill>
                  <a:srgbClr val="CC3300"/>
                </a:solidFill>
                <a:latin typeface="Calibri" charset="0"/>
                <a:ea typeface="ＭＳ Ｐゴシック" charset="0"/>
                <a:cs typeface="ＭＳ Ｐゴシック" charset="0"/>
              </a:rPr>
              <a:t>Endpoints </a:t>
            </a:r>
            <a:r>
              <a:rPr lang="es-ES" sz="2400" b="1" dirty="0">
                <a:solidFill>
                  <a:srgbClr val="CC3300"/>
                </a:solidFill>
                <a:latin typeface="Calibri" charset="0"/>
                <a:ea typeface="ＭＳ Ｐゴシック" charset="0"/>
                <a:cs typeface="ＭＳ Ｐゴシック" charset="0"/>
              </a:rPr>
              <a:t>primarios</a:t>
            </a:r>
          </a:p>
          <a:p>
            <a:pPr marL="515938" lvl="1" indent="-342900" algn="l" defTabSz="914400">
              <a:spcBef>
                <a:spcPts val="0"/>
              </a:spcBef>
              <a:buClr>
                <a:srgbClr val="CC3300"/>
              </a:buClr>
              <a:buFont typeface="Arial" charset="0"/>
              <a:buChar char="–"/>
              <a:defRPr/>
            </a:pPr>
            <a: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Proporción de pacientes con éxito virológico a S48 (no CV consecutiva </a:t>
            </a:r>
            <a:b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&gt; 50 c/</a:t>
            </a:r>
            <a:r>
              <a:rPr lang="es-ES" sz="1600" dirty="0" err="1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mL</a:t>
            </a:r>
            <a: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y no discontinuación del tratamiento): no inferioridad de DTG, por ITT,</a:t>
            </a:r>
            <a:b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análisis Kaplan-Meier ; límite inferior de IC95% para la</a:t>
            </a: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diferencia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= - 10%, </a:t>
            </a:r>
            <a: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poder 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90% </a:t>
            </a:r>
            <a:endParaRPr lang="en-GB" sz="1600" dirty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5938" lvl="2" indent="-342900" algn="l" defTabSz="914400">
              <a:spcBef>
                <a:spcPts val="0"/>
              </a:spcBef>
              <a:buClr>
                <a:srgbClr val="CC3300"/>
              </a:buClr>
              <a:buFont typeface="Arial" charset="0"/>
              <a:buChar char="–"/>
              <a:defRPr/>
            </a:pP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Media (%) de </a:t>
            </a:r>
            <a: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cambios en lípidos en ayunas</a:t>
            </a: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GB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s-ES" sz="16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colesterol total a S48 (diferencia entre tratamientos de12%, poder 99%)</a:t>
            </a:r>
          </a:p>
        </p:txBody>
      </p:sp>
      <p:graphicFrame>
        <p:nvGraphicFramePr>
          <p:cNvPr id="14366" name="Group 30">
            <a:extLst>
              <a:ext uri="{FF2B5EF4-FFF2-40B4-BE49-F238E27FC236}">
                <a16:creationId xmlns:a16="http://schemas.microsoft.com/office/drawing/2014/main" id="{1DAD24EE-75C7-4EB0-BE77-092F216B4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742375"/>
              </p:ext>
            </p:extLst>
          </p:nvPr>
        </p:nvGraphicFramePr>
        <p:xfrm>
          <a:off x="4562475" y="2570163"/>
          <a:ext cx="3360738" cy="749300"/>
        </p:xfrm>
        <a:graphic>
          <a:graphicData uri="http://schemas.openxmlformats.org/drawingml/2006/table">
            <a:tbl>
              <a:tblPr/>
              <a:tblGrid>
                <a:gridCol w="3360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</a:t>
                      </a: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a DTG + 2 </a:t>
                      </a:r>
                      <a:r>
                        <a:rPr kumimoji="0" lang="es-ES" sz="18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NRTIs</a:t>
                      </a: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b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(sin cambio)</a:t>
                      </a:r>
                    </a:p>
                  </a:txBody>
                  <a:tcPr marL="91426" marR="91426" marT="45662" marB="4566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367" name="Group 31">
            <a:extLst>
              <a:ext uri="{FF2B5EF4-FFF2-40B4-BE49-F238E27FC236}">
                <a16:creationId xmlns:a16="http://schemas.microsoft.com/office/drawing/2014/main" id="{F873F239-ADEF-4CE6-9CBD-42D305E5F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43755"/>
              </p:ext>
            </p:extLst>
          </p:nvPr>
        </p:nvGraphicFramePr>
        <p:xfrm>
          <a:off x="4562475" y="3589338"/>
          <a:ext cx="1663700" cy="734695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0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IP/r + 2 </a:t>
                      </a:r>
                      <a:r>
                        <a:rPr kumimoji="0" lang="es-ES" sz="18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NRTIs</a:t>
                      </a: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(sin cambios)</a:t>
                      </a:r>
                    </a:p>
                  </a:txBody>
                  <a:tcPr marL="91401" marR="914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9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6160" name="AutoShape 162">
            <a:extLst>
              <a:ext uri="{FF2B5EF4-FFF2-40B4-BE49-F238E27FC236}">
                <a16:creationId xmlns:a16="http://schemas.microsoft.com/office/drawing/2014/main" id="{6B6AE590-AC54-4313-8182-271237FF9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cxnSp>
        <p:nvCxnSpPr>
          <p:cNvPr id="6161" name="Connecteur droit 66">
            <a:extLst>
              <a:ext uri="{FF2B5EF4-FFF2-40B4-BE49-F238E27FC236}">
                <a16:creationId xmlns:a16="http://schemas.microsoft.com/office/drawing/2014/main" id="{FBFCCC6C-67F6-4F08-8256-9674078319A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249613" y="2654300"/>
            <a:ext cx="611188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62" name="Oval 170">
            <a:extLst>
              <a:ext uri="{FF2B5EF4-FFF2-40B4-BE49-F238E27FC236}">
                <a16:creationId xmlns:a16="http://schemas.microsoft.com/office/drawing/2014/main" id="{8642809C-D46A-4B4C-B685-A8FCFC203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475" y="13414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s-ES" altLang="fr-FR" sz="12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Randomización</a:t>
            </a:r>
            <a:endParaRPr lang="es-ES" altLang="fr-FR" sz="12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1" hangingPunct="1"/>
            <a:r>
              <a:rPr lang="es-ES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altLang="fr-FR" sz="12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stratificada</a:t>
            </a:r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por país</a:t>
            </a:r>
          </a:p>
          <a:p>
            <a:pPr defTabSz="914400" eaLnBrk="1" hangingPunct="1"/>
            <a:r>
              <a:rPr lang="en-GB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defTabSz="914400" eaLnBrk="1" hangingPunct="1"/>
            <a:r>
              <a:rPr lang="es-ES" altLang="fr-FR" sz="12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Etiqueta abierta</a:t>
            </a:r>
          </a:p>
        </p:txBody>
      </p:sp>
      <p:sp>
        <p:nvSpPr>
          <p:cNvPr id="6163" name="AutoShape 162">
            <a:extLst>
              <a:ext uri="{FF2B5EF4-FFF2-40B4-BE49-F238E27FC236}">
                <a16:creationId xmlns:a16="http://schemas.microsoft.com/office/drawing/2014/main" id="{72B3BB15-5C9C-4ED6-868B-9CC88C7E1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2379156"/>
            <a:ext cx="3051175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 países europeos</a:t>
            </a:r>
          </a:p>
          <a:p>
            <a:pPr defTabSz="914400" eaLnBrk="1" hangingPunct="1"/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50 años o</a:t>
            </a:r>
          </a:p>
          <a:p>
            <a:pPr defTabSz="914400" eaLnBrk="1" hangingPunct="1"/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≥ 18 años con score de Framingham</a:t>
            </a:r>
          </a:p>
          <a:p>
            <a:pPr defTabSz="914400" eaLnBrk="1" hangingPunct="1"/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 10% a 10 años</a:t>
            </a:r>
          </a:p>
          <a:p>
            <a:pPr defTabSz="914400" eaLnBrk="1" hangingPunct="1"/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 tratamiento con IP/r + 2 </a:t>
            </a:r>
            <a:r>
              <a:rPr lang="es-ES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NRTIs</a:t>
            </a:r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defTabSz="914400" eaLnBrk="1" hangingPunct="1"/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 6 meses</a:t>
            </a:r>
          </a:p>
          <a:p>
            <a:pPr defTabSz="914400" eaLnBrk="1" hangingPunct="1"/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CV &lt; 50 c/</a:t>
            </a:r>
            <a:r>
              <a:rPr lang="es-ES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mL</a:t>
            </a:r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≥ 6 meses</a:t>
            </a:r>
          </a:p>
          <a:p>
            <a:pPr defTabSz="914400" eaLnBrk="1" hangingPunct="1"/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Sin mutaciones de resistencia primaria documentadas</a:t>
            </a:r>
          </a:p>
        </p:txBody>
      </p:sp>
      <p:cxnSp>
        <p:nvCxnSpPr>
          <p:cNvPr id="6164" name="AutoShape 60">
            <a:extLst>
              <a:ext uri="{FF2B5EF4-FFF2-40B4-BE49-F238E27FC236}">
                <a16:creationId xmlns:a16="http://schemas.microsoft.com/office/drawing/2014/main" id="{0F1136F4-C297-4CAC-85A1-0120F47D43A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4548188" y="2963863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65" name="Line 63">
            <a:extLst>
              <a:ext uri="{FF2B5EF4-FFF2-40B4-BE49-F238E27FC236}">
                <a16:creationId xmlns:a16="http://schemas.microsoft.com/office/drawing/2014/main" id="{D8194742-1C4D-4262-B645-F8922A0BD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513" y="345440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6" name="Rectangle 9">
            <a:extLst>
              <a:ext uri="{FF2B5EF4-FFF2-40B4-BE49-F238E27FC236}">
                <a16:creationId xmlns:a16="http://schemas.microsoft.com/office/drawing/2014/main" id="{D52550FA-C265-4D6B-98F0-DAE0DAEEF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3630613"/>
            <a:ext cx="827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>
                <a:solidFill>
                  <a:srgbClr val="CC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210</a:t>
            </a:r>
          </a:p>
        </p:txBody>
      </p:sp>
      <p:sp>
        <p:nvSpPr>
          <p:cNvPr id="6167" name="Rectangle 8">
            <a:extLst>
              <a:ext uri="{FF2B5EF4-FFF2-40B4-BE49-F238E27FC236}">
                <a16:creationId xmlns:a16="http://schemas.microsoft.com/office/drawing/2014/main" id="{6BE626FE-2AED-4FB4-91DB-870EFCDCA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2636838"/>
            <a:ext cx="827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205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F94351F6-CF4E-413B-BA6F-ACE0A8275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68751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6169" name="Line 172">
            <a:extLst>
              <a:ext uri="{FF2B5EF4-FFF2-40B4-BE49-F238E27FC236}">
                <a16:creationId xmlns:a16="http://schemas.microsoft.com/office/drawing/2014/main" id="{B3F953C0-778A-4714-8335-49F84D657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0200" y="222726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0" name="Titre 2">
            <a:extLst>
              <a:ext uri="{FF2B5EF4-FFF2-40B4-BE49-F238E27FC236}">
                <a16:creationId xmlns:a16="http://schemas.microsoft.com/office/drawing/2014/main" id="{4D4CBEA2-94C6-4FD3-8C36-C7E4629B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altLang="fr-FR" dirty="0">
                <a:ea typeface="ＭＳ Ｐゴシック" panose="020B0600070205080204" pitchFamily="34" charset="-128"/>
              </a:rPr>
              <a:t>Estudio NEAT 022: </a:t>
            </a:r>
            <a:r>
              <a:rPr lang="es-ES" altLang="fr-FR" dirty="0" err="1">
                <a:ea typeface="ＭＳ Ｐゴシック" panose="020B0600070205080204" pitchFamily="34" charset="-128"/>
              </a:rPr>
              <a:t>Switch</a:t>
            </a:r>
            <a:r>
              <a:rPr lang="es-ES" altLang="fr-FR" dirty="0">
                <a:ea typeface="ＭＳ Ｐゴシック" panose="020B0600070205080204" pitchFamily="34" charset="-128"/>
              </a:rPr>
              <a:t> a DTG vs continuación de IP/r en pacientes con alto riesgo cardiovascular</a:t>
            </a:r>
          </a:p>
        </p:txBody>
      </p:sp>
      <p:sp>
        <p:nvSpPr>
          <p:cNvPr id="19" name="Oval 109">
            <a:extLst>
              <a:ext uri="{FF2B5EF4-FFF2-40B4-BE49-F238E27FC236}">
                <a16:creationId xmlns:a16="http://schemas.microsoft.com/office/drawing/2014/main" id="{BD845317-0102-4102-A263-085B083F4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168751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34" charset="0"/>
            </a:endParaRPr>
          </a:p>
        </p:txBody>
      </p:sp>
      <p:graphicFrame>
        <p:nvGraphicFramePr>
          <p:cNvPr id="21" name="Group 31">
            <a:extLst>
              <a:ext uri="{FF2B5EF4-FFF2-40B4-BE49-F238E27FC236}">
                <a16:creationId xmlns:a16="http://schemas.microsoft.com/office/drawing/2014/main" id="{273F9645-1F80-4629-850C-A353D1989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12776"/>
              </p:ext>
            </p:extLst>
          </p:nvPr>
        </p:nvGraphicFramePr>
        <p:xfrm>
          <a:off x="6259513" y="3589338"/>
          <a:ext cx="1663700" cy="722376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2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+ 2 NRTIs</a:t>
                      </a:r>
                    </a:p>
                  </a:txBody>
                  <a:tcPr marL="91401" marR="914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>
            <a:extLst>
              <a:ext uri="{FF2B5EF4-FFF2-40B4-BE49-F238E27FC236}">
                <a16:creationId xmlns:a16="http://schemas.microsoft.com/office/drawing/2014/main" id="{82E3E8D5-8F37-479B-B074-B45F3B38BB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99080442"/>
              </p:ext>
            </p:extLst>
          </p:nvPr>
        </p:nvGraphicFramePr>
        <p:xfrm>
          <a:off x="569913" y="1676400"/>
          <a:ext cx="8105775" cy="4689473"/>
        </p:xfrm>
        <a:graphic>
          <a:graphicData uri="http://schemas.openxmlformats.org/drawingml/2006/table">
            <a:tbl>
              <a:tblPr/>
              <a:tblGrid>
                <a:gridCol w="4468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7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205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210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Mujer,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11.7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10.0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Edad &gt; 50 años,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87.3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87.6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Score de Framingham  &gt; 10 % a 10 años,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75.6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71.9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Recuento de CD4 cell (/mm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mediana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Carga viral &gt; 50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Serología positiva para HCV,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13.4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Años de CV &lt; 50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mediana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Discontinuación antes de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Por falta de eficacia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evento adverso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Muerte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Pérdida de seguimiento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Retiro de consentimiento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Otros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 (6.8)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 (4.8)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37" name="AutoShape 162">
            <a:extLst>
              <a:ext uri="{FF2B5EF4-FFF2-40B4-BE49-F238E27FC236}">
                <a16:creationId xmlns:a16="http://schemas.microsoft.com/office/drawing/2014/main" id="{3C3D6CCC-0B19-4A73-9B75-4BFB5F28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10" name="Titre 2">
            <a:extLst>
              <a:ext uri="{FF2B5EF4-FFF2-40B4-BE49-F238E27FC236}">
                <a16:creationId xmlns:a16="http://schemas.microsoft.com/office/drawing/2014/main" id="{36B41D66-C210-48C1-B834-EE64A14C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altLang="fr-FR" dirty="0">
                <a:ea typeface="ＭＳ Ｐゴシック" panose="020B0600070205080204" pitchFamily="34" charset="-128"/>
              </a:rPr>
              <a:t>Estudio NEAT 022: </a:t>
            </a:r>
            <a:r>
              <a:rPr lang="es-ES" altLang="fr-FR" dirty="0" err="1">
                <a:ea typeface="ＭＳ Ｐゴシック" panose="020B0600070205080204" pitchFamily="34" charset="-128"/>
              </a:rPr>
              <a:t>Switch</a:t>
            </a:r>
            <a:r>
              <a:rPr lang="es-ES" altLang="fr-FR" dirty="0">
                <a:ea typeface="ＭＳ Ｐゴシック" panose="020B0600070205080204" pitchFamily="34" charset="-128"/>
              </a:rPr>
              <a:t> a DTG vs continuación de IP/r en pacientes con alto riesgo cardiovascular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5D56B18-5168-4847-9AC1-31720CFC6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700" y="1269047"/>
            <a:ext cx="7162800" cy="3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s-ES" altLang="fr-FR" sz="2400" b="1" dirty="0">
                <a:latin typeface="Calibri" panose="020F0502020204030204" pitchFamily="34" charset="0"/>
              </a:rPr>
              <a:t>Características basales y disposición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>
            <a:extLst>
              <a:ext uri="{FF2B5EF4-FFF2-40B4-BE49-F238E27FC236}">
                <a16:creationId xmlns:a16="http://schemas.microsoft.com/office/drawing/2014/main" id="{116504D0-3B58-4F94-A5DD-5986AC8D0A4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06616010"/>
              </p:ext>
            </p:extLst>
          </p:nvPr>
        </p:nvGraphicFramePr>
        <p:xfrm>
          <a:off x="569913" y="1556792"/>
          <a:ext cx="8105775" cy="4946846"/>
        </p:xfrm>
        <a:graphic>
          <a:graphicData uri="http://schemas.openxmlformats.org/drawingml/2006/table">
            <a:tbl>
              <a:tblPr/>
              <a:tblGrid>
                <a:gridCol w="4468812">
                  <a:extLst>
                    <a:ext uri="{9D8B030D-6E8A-4147-A177-3AD203B41FA5}">
                      <a16:colId xmlns:a16="http://schemas.microsoft.com/office/drawing/2014/main" val="3448724282"/>
                    </a:ext>
                  </a:extLst>
                </a:gridCol>
                <a:gridCol w="1817688">
                  <a:extLst>
                    <a:ext uri="{9D8B030D-6E8A-4147-A177-3AD203B41FA5}">
                      <a16:colId xmlns:a16="http://schemas.microsoft.com/office/drawing/2014/main" val="3777653007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890907816"/>
                    </a:ext>
                  </a:extLst>
                </a:gridCol>
              </a:tblGrid>
              <a:tr h="55648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DTG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205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PI/r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210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021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Tabaquismo activo,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37.8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24662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Diabetes,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5.5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6.3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4423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Historia familiar de enfermedad cardiovascular,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43.3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43.4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017379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En tratamiento hipolipemiante,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30.7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28.6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85971"/>
                  </a:ext>
                </a:extLst>
              </a:tr>
              <a:tr h="26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Hipertensión arterial,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35.3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37.6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Ejercicio diario,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32.5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28.9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74838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Colesterol total en ayunas, mmol/L, mediana (IQR)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5.2 (4.5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5.8)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5.1 (4.5 - 5.6)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29336"/>
                  </a:ext>
                </a:extLst>
              </a:tr>
              <a:tr h="2656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Trigliceridos en ayunas, mmol/L, mediana (IQR)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1.6 (1.2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2.3)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1.6 (1.2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2.2)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133532"/>
                  </a:ext>
                </a:extLst>
              </a:tr>
              <a:tr h="8203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NRTI,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TDF/FTC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ABC/3TC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Otros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65.4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30.7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3.9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64.3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3.8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310613"/>
                  </a:ext>
                </a:extLst>
              </a:tr>
              <a:tr h="8203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IP/r,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DRV/r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ATV/r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 Otros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51.5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10.7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35.2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13.8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561485"/>
                  </a:ext>
                </a:extLst>
              </a:tr>
            </a:tbl>
          </a:graphicData>
        </a:graphic>
      </p:graphicFrame>
      <p:sp>
        <p:nvSpPr>
          <p:cNvPr id="10287" name="Rectangle 8">
            <a:extLst>
              <a:ext uri="{FF2B5EF4-FFF2-40B4-BE49-F238E27FC236}">
                <a16:creationId xmlns:a16="http://schemas.microsoft.com/office/drawing/2014/main" id="{34DC3DE9-38EB-4F9A-8A6F-EF8412A95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56" y="1282700"/>
            <a:ext cx="8267700" cy="3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es-ES" altLang="fr-FR" b="1">
                <a:solidFill>
                  <a:srgbClr val="CC3300"/>
                </a:solidFill>
                <a:latin typeface="Calibri" panose="020F0502020204030204" pitchFamily="34" charset="0"/>
              </a:rPr>
              <a:t>Factores de riesgo cardiovascular y terapia ARV al screening </a:t>
            </a:r>
          </a:p>
        </p:txBody>
      </p:sp>
      <p:sp>
        <p:nvSpPr>
          <p:cNvPr id="10289" name="AutoShape 162">
            <a:extLst>
              <a:ext uri="{FF2B5EF4-FFF2-40B4-BE49-F238E27FC236}">
                <a16:creationId xmlns:a16="http://schemas.microsoft.com/office/drawing/2014/main" id="{0ECDE571-76A5-4730-88E5-9D2B71CB8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A49E5F5C-E25A-4FE2-AD93-E88B599A5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altLang="fr-FR" dirty="0">
                <a:ea typeface="ＭＳ Ｐゴシック" panose="020B0600070205080204" pitchFamily="34" charset="-128"/>
              </a:rPr>
              <a:t>Estudio NEAT 022: </a:t>
            </a:r>
            <a:r>
              <a:rPr lang="es-ES" altLang="fr-FR" dirty="0" err="1">
                <a:ea typeface="ＭＳ Ｐゴシック" panose="020B0600070205080204" pitchFamily="34" charset="-128"/>
              </a:rPr>
              <a:t>Switch</a:t>
            </a:r>
            <a:r>
              <a:rPr lang="es-ES" altLang="fr-FR" dirty="0">
                <a:ea typeface="ＭＳ Ｐゴシック" panose="020B0600070205080204" pitchFamily="34" charset="-128"/>
              </a:rPr>
              <a:t> a DTG vs continuación de IP/r en pacientes con alto riesgo cardiovascular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ZoneTexte 3">
            <a:extLst>
              <a:ext uri="{FF2B5EF4-FFF2-40B4-BE49-F238E27FC236}">
                <a16:creationId xmlns:a16="http://schemas.microsoft.com/office/drawing/2014/main" id="{DC14F510-30A8-4175-8848-1B0CED3EE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589240"/>
            <a:ext cx="853618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l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altLang="fr-FR" sz="2000" b="1" dirty="0">
                <a:solidFill>
                  <a:srgbClr val="CC3300"/>
                </a:solidFill>
                <a:latin typeface="+mj-lt"/>
              </a:rPr>
              <a:t>Fallo virológico confirmado (CV &gt; 50 c/</a:t>
            </a:r>
            <a:r>
              <a:rPr lang="es-ES" altLang="fr-FR" sz="2000" b="1" dirty="0" err="1">
                <a:solidFill>
                  <a:srgbClr val="CC3300"/>
                </a:solidFill>
                <a:latin typeface="+mj-lt"/>
              </a:rPr>
              <a:t>mL</a:t>
            </a:r>
            <a:r>
              <a:rPr lang="es-ES" altLang="fr-FR" sz="2000" b="1" dirty="0">
                <a:solidFill>
                  <a:srgbClr val="CC3300"/>
                </a:solidFill>
                <a:latin typeface="+mj-lt"/>
              </a:rPr>
              <a:t>): DTG, N = 4 vs IP/r, N = 1 ; genotipo exitoso en 2/4 y 0/1 pacientes: no emergencia de mutaciones </a:t>
            </a:r>
            <a:br>
              <a:rPr lang="es-ES" altLang="fr-FR" sz="2000" b="1" dirty="0">
                <a:solidFill>
                  <a:srgbClr val="CC3300"/>
                </a:solidFill>
                <a:latin typeface="+mj-lt"/>
              </a:rPr>
            </a:br>
            <a:r>
              <a:rPr lang="es-ES" altLang="fr-FR" sz="2000" b="1" dirty="0">
                <a:solidFill>
                  <a:srgbClr val="CC3300"/>
                </a:solidFill>
                <a:latin typeface="+mj-lt"/>
              </a:rPr>
              <a:t>de resistencia 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36CF883-49BA-414F-A9E4-0206471BFC02}"/>
              </a:ext>
            </a:extLst>
          </p:cNvPr>
          <p:cNvGrpSpPr/>
          <p:nvPr/>
        </p:nvGrpSpPr>
        <p:grpSpPr>
          <a:xfrm>
            <a:off x="652435" y="1484313"/>
            <a:ext cx="7986740" cy="4057452"/>
            <a:chOff x="652435" y="1484313"/>
            <a:chExt cx="7986740" cy="4057452"/>
          </a:xfrm>
        </p:grpSpPr>
        <p:sp>
          <p:nvSpPr>
            <p:cNvPr id="46" name="AutoShape 165">
              <a:extLst>
                <a:ext uri="{FF2B5EF4-FFF2-40B4-BE49-F238E27FC236}">
                  <a16:creationId xmlns:a16="http://schemas.microsoft.com/office/drawing/2014/main" id="{77E161D8-B00F-43D3-9FC4-A3C644ECF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238" y="1984239"/>
              <a:ext cx="1040879" cy="62230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2290" name="Freeform 5">
              <a:extLst>
                <a:ext uri="{FF2B5EF4-FFF2-40B4-BE49-F238E27FC236}">
                  <a16:creationId xmlns:a16="http://schemas.microsoft.com/office/drawing/2014/main" id="{FA674362-0691-43AF-BAEC-BBEC2CC44C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9500" y="1798638"/>
              <a:ext cx="7559675" cy="2773362"/>
            </a:xfrm>
            <a:custGeom>
              <a:avLst/>
              <a:gdLst>
                <a:gd name="T0" fmla="*/ 2147483647 w 4408"/>
                <a:gd name="T1" fmla="*/ 2147483647 h 1747"/>
                <a:gd name="T2" fmla="*/ 164714480 w 4408"/>
                <a:gd name="T3" fmla="*/ 2147483647 h 1747"/>
                <a:gd name="T4" fmla="*/ 164714480 w 4408"/>
                <a:gd name="T5" fmla="*/ 0 h 1747"/>
                <a:gd name="T6" fmla="*/ 0 w 4408"/>
                <a:gd name="T7" fmla="*/ 904736724 h 1747"/>
                <a:gd name="T8" fmla="*/ 164714480 w 4408"/>
                <a:gd name="T9" fmla="*/ 904736724 h 1747"/>
                <a:gd name="T10" fmla="*/ 0 w 4408"/>
                <a:gd name="T11" fmla="*/ 1776710630 h 1747"/>
                <a:gd name="T12" fmla="*/ 164714480 w 4408"/>
                <a:gd name="T13" fmla="*/ 1776710630 h 1747"/>
                <a:gd name="T14" fmla="*/ 0 w 4408"/>
                <a:gd name="T15" fmla="*/ 2147483647 h 1747"/>
                <a:gd name="T16" fmla="*/ 164714480 w 4408"/>
                <a:gd name="T17" fmla="*/ 2147483647 h 1747"/>
                <a:gd name="T18" fmla="*/ 0 w 4408"/>
                <a:gd name="T19" fmla="*/ 2147483647 h 1747"/>
                <a:gd name="T20" fmla="*/ 164714480 w 4408"/>
                <a:gd name="T21" fmla="*/ 2147483647 h 1747"/>
                <a:gd name="T22" fmla="*/ 0 w 4408"/>
                <a:gd name="T23" fmla="*/ 2147483647 h 1747"/>
                <a:gd name="T24" fmla="*/ 164714480 w 4408"/>
                <a:gd name="T25" fmla="*/ 2147483647 h 1747"/>
                <a:gd name="T26" fmla="*/ 0 w 4408"/>
                <a:gd name="T27" fmla="*/ 30241870 h 1747"/>
                <a:gd name="T28" fmla="*/ 164714480 w 4408"/>
                <a:gd name="T29" fmla="*/ 30241870 h 17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408" h="1747">
                  <a:moveTo>
                    <a:pt x="4408" y="1747"/>
                  </a:moveTo>
                  <a:lnTo>
                    <a:pt x="56" y="1747"/>
                  </a:lnTo>
                  <a:lnTo>
                    <a:pt x="56" y="0"/>
                  </a:lnTo>
                  <a:moveTo>
                    <a:pt x="0" y="359"/>
                  </a:moveTo>
                  <a:lnTo>
                    <a:pt x="56" y="359"/>
                  </a:lnTo>
                  <a:moveTo>
                    <a:pt x="0" y="705"/>
                  </a:moveTo>
                  <a:lnTo>
                    <a:pt x="56" y="705"/>
                  </a:lnTo>
                  <a:moveTo>
                    <a:pt x="0" y="1053"/>
                  </a:moveTo>
                  <a:lnTo>
                    <a:pt x="56" y="1053"/>
                  </a:lnTo>
                  <a:moveTo>
                    <a:pt x="0" y="1399"/>
                  </a:moveTo>
                  <a:lnTo>
                    <a:pt x="56" y="1399"/>
                  </a:lnTo>
                  <a:moveTo>
                    <a:pt x="0" y="1747"/>
                  </a:moveTo>
                  <a:lnTo>
                    <a:pt x="56" y="1747"/>
                  </a:lnTo>
                  <a:moveTo>
                    <a:pt x="0" y="12"/>
                  </a:moveTo>
                  <a:lnTo>
                    <a:pt x="56" y="1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1" name="Freeform 6">
              <a:extLst>
                <a:ext uri="{FF2B5EF4-FFF2-40B4-BE49-F238E27FC236}">
                  <a16:creationId xmlns:a16="http://schemas.microsoft.com/office/drawing/2014/main" id="{7B115E45-2272-43F7-A5C3-1694D83E5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338" y="2055677"/>
              <a:ext cx="215900" cy="215900"/>
            </a:xfrm>
            <a:custGeom>
              <a:avLst/>
              <a:gdLst>
                <a:gd name="T0" fmla="*/ 568712195 w 82"/>
                <a:gd name="T1" fmla="*/ 0 h 83"/>
                <a:gd name="T2" fmla="*/ 0 w 82"/>
                <a:gd name="T3" fmla="*/ 0 h 83"/>
                <a:gd name="T4" fmla="*/ 0 w 82"/>
                <a:gd name="T5" fmla="*/ 561860241 h 83"/>
                <a:gd name="T6" fmla="*/ 568712195 w 82"/>
                <a:gd name="T7" fmla="*/ 561860241 h 83"/>
                <a:gd name="T8" fmla="*/ 568712195 w 82"/>
                <a:gd name="T9" fmla="*/ 0 h 83"/>
                <a:gd name="T10" fmla="*/ 568712195 w 82"/>
                <a:gd name="T11" fmla="*/ 0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2" name="Freeform 7">
              <a:extLst>
                <a:ext uri="{FF2B5EF4-FFF2-40B4-BE49-F238E27FC236}">
                  <a16:creationId xmlns:a16="http://schemas.microsoft.com/office/drawing/2014/main" id="{5DE11DCF-FAEF-4595-8B65-BF557103C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338" y="2339840"/>
              <a:ext cx="215900" cy="215900"/>
            </a:xfrm>
            <a:custGeom>
              <a:avLst/>
              <a:gdLst>
                <a:gd name="T0" fmla="*/ 568712195 w 82"/>
                <a:gd name="T1" fmla="*/ 0 h 84"/>
                <a:gd name="T2" fmla="*/ 0 w 82"/>
                <a:gd name="T3" fmla="*/ 0 h 84"/>
                <a:gd name="T4" fmla="*/ 0 w 82"/>
                <a:gd name="T5" fmla="*/ 555171429 h 84"/>
                <a:gd name="T6" fmla="*/ 568712195 w 82"/>
                <a:gd name="T7" fmla="*/ 555171429 h 84"/>
                <a:gd name="T8" fmla="*/ 568712195 w 82"/>
                <a:gd name="T9" fmla="*/ 0 h 84"/>
                <a:gd name="T10" fmla="*/ 568712195 w 82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82" y="8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3" name="Freeform 8">
              <a:extLst>
                <a:ext uri="{FF2B5EF4-FFF2-40B4-BE49-F238E27FC236}">
                  <a16:creationId xmlns:a16="http://schemas.microsoft.com/office/drawing/2014/main" id="{69B7D8F0-B631-478A-B9C0-4F6234D9B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263" y="1968103"/>
              <a:ext cx="323850" cy="2613025"/>
            </a:xfrm>
            <a:custGeom>
              <a:avLst/>
              <a:gdLst>
                <a:gd name="T0" fmla="*/ 514111875 w 204"/>
                <a:gd name="T1" fmla="*/ 0 h 1646"/>
                <a:gd name="T2" fmla="*/ 0 w 204"/>
                <a:gd name="T3" fmla="*/ 0 h 1646"/>
                <a:gd name="T4" fmla="*/ 0 w 204"/>
                <a:gd name="T5" fmla="*/ 2147483647 h 1646"/>
                <a:gd name="T6" fmla="*/ 514111875 w 204"/>
                <a:gd name="T7" fmla="*/ 2147483647 h 1646"/>
                <a:gd name="T8" fmla="*/ 514111875 w 204"/>
                <a:gd name="T9" fmla="*/ 0 h 1646"/>
                <a:gd name="T10" fmla="*/ 514111875 w 204"/>
                <a:gd name="T11" fmla="*/ 0 h 16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4" h="1646">
                  <a:moveTo>
                    <a:pt x="204" y="0"/>
                  </a:moveTo>
                  <a:lnTo>
                    <a:pt x="0" y="0"/>
                  </a:lnTo>
                  <a:lnTo>
                    <a:pt x="0" y="1646"/>
                  </a:lnTo>
                  <a:lnTo>
                    <a:pt x="204" y="1646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4" name="Freeform 9">
              <a:extLst>
                <a:ext uri="{FF2B5EF4-FFF2-40B4-BE49-F238E27FC236}">
                  <a16:creationId xmlns:a16="http://schemas.microsoft.com/office/drawing/2014/main" id="{E893B40D-8946-4E23-99EA-7EF3C2031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3838" y="2031603"/>
              <a:ext cx="327025" cy="2549525"/>
            </a:xfrm>
            <a:custGeom>
              <a:avLst/>
              <a:gdLst>
                <a:gd name="T0" fmla="*/ 519152188 w 206"/>
                <a:gd name="T1" fmla="*/ 2147483647 h 1606"/>
                <a:gd name="T2" fmla="*/ 519152188 w 206"/>
                <a:gd name="T3" fmla="*/ 0 h 1606"/>
                <a:gd name="T4" fmla="*/ 0 w 206"/>
                <a:gd name="T5" fmla="*/ 0 h 1606"/>
                <a:gd name="T6" fmla="*/ 0 w 206"/>
                <a:gd name="T7" fmla="*/ 2147483647 h 1606"/>
                <a:gd name="T8" fmla="*/ 519152188 w 206"/>
                <a:gd name="T9" fmla="*/ 2147483647 h 1606"/>
                <a:gd name="T10" fmla="*/ 519152188 w 206"/>
                <a:gd name="T11" fmla="*/ 2147483647 h 16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1606">
                  <a:moveTo>
                    <a:pt x="206" y="1606"/>
                  </a:moveTo>
                  <a:lnTo>
                    <a:pt x="206" y="0"/>
                  </a:lnTo>
                  <a:lnTo>
                    <a:pt x="0" y="0"/>
                  </a:lnTo>
                  <a:lnTo>
                    <a:pt x="0" y="1606"/>
                  </a:lnTo>
                  <a:lnTo>
                    <a:pt x="206" y="1606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5" name="Freeform 10">
              <a:extLst>
                <a:ext uri="{FF2B5EF4-FFF2-40B4-BE49-F238E27FC236}">
                  <a16:creationId xmlns:a16="http://schemas.microsoft.com/office/drawing/2014/main" id="{24848D15-4E74-44E6-B27F-BF4B50CBC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4492228"/>
              <a:ext cx="327025" cy="88900"/>
            </a:xfrm>
            <a:custGeom>
              <a:avLst/>
              <a:gdLst>
                <a:gd name="T0" fmla="*/ 0 w 206"/>
                <a:gd name="T1" fmla="*/ 0 h 56"/>
                <a:gd name="T2" fmla="*/ 0 w 206"/>
                <a:gd name="T3" fmla="*/ 141128750 h 56"/>
                <a:gd name="T4" fmla="*/ 519152188 w 206"/>
                <a:gd name="T5" fmla="*/ 141128750 h 56"/>
                <a:gd name="T6" fmla="*/ 519152188 w 206"/>
                <a:gd name="T7" fmla="*/ 0 h 56"/>
                <a:gd name="T8" fmla="*/ 0 w 206"/>
                <a:gd name="T9" fmla="*/ 0 h 56"/>
                <a:gd name="T10" fmla="*/ 0 w 20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56">
                  <a:moveTo>
                    <a:pt x="0" y="0"/>
                  </a:moveTo>
                  <a:lnTo>
                    <a:pt x="0" y="56"/>
                  </a:lnTo>
                  <a:lnTo>
                    <a:pt x="206" y="56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6" name="Freeform 11">
              <a:extLst>
                <a:ext uri="{FF2B5EF4-FFF2-40B4-BE49-F238E27FC236}">
                  <a16:creationId xmlns:a16="http://schemas.microsoft.com/office/drawing/2014/main" id="{AD70504C-940C-4C2A-B8EA-6480EFD70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1775" y="4527153"/>
              <a:ext cx="327025" cy="53975"/>
            </a:xfrm>
            <a:custGeom>
              <a:avLst/>
              <a:gdLst>
                <a:gd name="T0" fmla="*/ 519152188 w 206"/>
                <a:gd name="T1" fmla="*/ 0 h 34"/>
                <a:gd name="T2" fmla="*/ 0 w 206"/>
                <a:gd name="T3" fmla="*/ 0 h 34"/>
                <a:gd name="T4" fmla="*/ 0 w 206"/>
                <a:gd name="T5" fmla="*/ 85685313 h 34"/>
                <a:gd name="T6" fmla="*/ 519152188 w 206"/>
                <a:gd name="T7" fmla="*/ 85685313 h 34"/>
                <a:gd name="T8" fmla="*/ 519152188 w 206"/>
                <a:gd name="T9" fmla="*/ 0 h 34"/>
                <a:gd name="T10" fmla="*/ 519152188 w 206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34">
                  <a:moveTo>
                    <a:pt x="206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6" y="34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7" name="Freeform 12">
              <a:extLst>
                <a:ext uri="{FF2B5EF4-FFF2-40B4-BE49-F238E27FC236}">
                  <a16:creationId xmlns:a16="http://schemas.microsoft.com/office/drawing/2014/main" id="{239BF560-7235-446B-BD4D-93E9EA033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6075" y="4563666"/>
              <a:ext cx="327025" cy="17462"/>
            </a:xfrm>
            <a:custGeom>
              <a:avLst/>
              <a:gdLst>
                <a:gd name="T0" fmla="*/ 519152188 w 206"/>
                <a:gd name="T1" fmla="*/ 0 h 11"/>
                <a:gd name="T2" fmla="*/ 0 w 206"/>
                <a:gd name="T3" fmla="*/ 0 h 11"/>
                <a:gd name="T4" fmla="*/ 0 w 206"/>
                <a:gd name="T5" fmla="*/ 27721719 h 11"/>
                <a:gd name="T6" fmla="*/ 519152188 w 206"/>
                <a:gd name="T7" fmla="*/ 27721719 h 11"/>
                <a:gd name="T8" fmla="*/ 519152188 w 206"/>
                <a:gd name="T9" fmla="*/ 0 h 11"/>
                <a:gd name="T10" fmla="*/ 519152188 w 206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11">
                  <a:moveTo>
                    <a:pt x="206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206" y="11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8" name="Freeform 13">
              <a:extLst>
                <a:ext uri="{FF2B5EF4-FFF2-40B4-BE49-F238E27FC236}">
                  <a16:creationId xmlns:a16="http://schemas.microsoft.com/office/drawing/2014/main" id="{B0947461-5DBD-4732-9C7A-75900A651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8100" y="4546203"/>
              <a:ext cx="325438" cy="34925"/>
            </a:xfrm>
            <a:custGeom>
              <a:avLst/>
              <a:gdLst>
                <a:gd name="T0" fmla="*/ 0 w 205"/>
                <a:gd name="T1" fmla="*/ 0 h 22"/>
                <a:gd name="T2" fmla="*/ 0 w 205"/>
                <a:gd name="T3" fmla="*/ 55443438 h 22"/>
                <a:gd name="T4" fmla="*/ 516633619 w 205"/>
                <a:gd name="T5" fmla="*/ 55443438 h 22"/>
                <a:gd name="T6" fmla="*/ 516633619 w 205"/>
                <a:gd name="T7" fmla="*/ 0 h 22"/>
                <a:gd name="T8" fmla="*/ 0 w 205"/>
                <a:gd name="T9" fmla="*/ 0 h 22"/>
                <a:gd name="T10" fmla="*/ 0 w 20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2">
                  <a:moveTo>
                    <a:pt x="0" y="0"/>
                  </a:moveTo>
                  <a:lnTo>
                    <a:pt x="0" y="22"/>
                  </a:lnTo>
                  <a:lnTo>
                    <a:pt x="205" y="22"/>
                  </a:lnTo>
                  <a:lnTo>
                    <a:pt x="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299" name="Freeform 14">
              <a:extLst>
                <a:ext uri="{FF2B5EF4-FFF2-40B4-BE49-F238E27FC236}">
                  <a16:creationId xmlns:a16="http://schemas.microsoft.com/office/drawing/2014/main" id="{CB91AF3E-9DF8-489C-8D69-47AED31FF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2438" y="4536678"/>
              <a:ext cx="325437" cy="44450"/>
            </a:xfrm>
            <a:custGeom>
              <a:avLst/>
              <a:gdLst>
                <a:gd name="T0" fmla="*/ 516632031 w 205"/>
                <a:gd name="T1" fmla="*/ 0 h 28"/>
                <a:gd name="T2" fmla="*/ 0 w 205"/>
                <a:gd name="T3" fmla="*/ 0 h 28"/>
                <a:gd name="T4" fmla="*/ 0 w 205"/>
                <a:gd name="T5" fmla="*/ 70564375 h 28"/>
                <a:gd name="T6" fmla="*/ 516632031 w 205"/>
                <a:gd name="T7" fmla="*/ 70564375 h 28"/>
                <a:gd name="T8" fmla="*/ 516632031 w 205"/>
                <a:gd name="T9" fmla="*/ 0 h 28"/>
                <a:gd name="T10" fmla="*/ 516632031 w 205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8">
                  <a:moveTo>
                    <a:pt x="205" y="0"/>
                  </a:moveTo>
                  <a:lnTo>
                    <a:pt x="0" y="0"/>
                  </a:lnTo>
                  <a:lnTo>
                    <a:pt x="0" y="28"/>
                  </a:lnTo>
                  <a:lnTo>
                    <a:pt x="205" y="2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300" name="ZoneTexte 22">
              <a:extLst>
                <a:ext uri="{FF2B5EF4-FFF2-40B4-BE49-F238E27FC236}">
                  <a16:creationId xmlns:a16="http://schemas.microsoft.com/office/drawing/2014/main" id="{BA999A24-D8AF-45EF-BF07-2EC5740EC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3376" y="4592638"/>
              <a:ext cx="18807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 dirty="0">
                  <a:solidFill>
                    <a:srgbClr val="000066"/>
                  </a:solidFill>
                </a:rPr>
                <a:t>Tratamiento exitoso</a:t>
              </a:r>
            </a:p>
          </p:txBody>
        </p:sp>
        <p:sp>
          <p:nvSpPr>
            <p:cNvPr id="12301" name="ZoneTexte 23">
              <a:extLst>
                <a:ext uri="{FF2B5EF4-FFF2-40B4-BE49-F238E27FC236}">
                  <a16:creationId xmlns:a16="http://schemas.microsoft.com/office/drawing/2014/main" id="{B115C6D5-4E2B-4F02-AFB3-D7CAA313F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0397" y="4592638"/>
              <a:ext cx="15811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 dirty="0">
                  <a:solidFill>
                    <a:srgbClr val="000066"/>
                  </a:solidFill>
                </a:rPr>
                <a:t>Discontinuación</a:t>
              </a:r>
            </a:p>
            <a:p>
              <a:pPr eaLnBrk="1" hangingPunct="1"/>
              <a:r>
                <a:rPr lang="es-ES" altLang="fr-FR" sz="1400" b="1" dirty="0">
                  <a:solidFill>
                    <a:srgbClr val="000066"/>
                  </a:solidFill>
                </a:rPr>
                <a:t>p</a:t>
              </a:r>
              <a:r>
                <a:rPr lang="fr-FR" altLang="fr-FR" sz="1400" b="1" dirty="0">
                  <a:solidFill>
                    <a:srgbClr val="000066"/>
                  </a:solidFill>
                </a:rPr>
                <a:t>or EA</a:t>
              </a:r>
            </a:p>
          </p:txBody>
        </p:sp>
        <p:sp>
          <p:nvSpPr>
            <p:cNvPr id="12302" name="ZoneTexte 24">
              <a:extLst>
                <a:ext uri="{FF2B5EF4-FFF2-40B4-BE49-F238E27FC236}">
                  <a16:creationId xmlns:a16="http://schemas.microsoft.com/office/drawing/2014/main" id="{2EA79FB3-D94F-4297-9D85-6952F0CDF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4718" y="4592638"/>
              <a:ext cx="124207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 dirty="0">
                  <a:solidFill>
                    <a:srgbClr val="000066"/>
                  </a:solidFill>
                </a:rPr>
                <a:t>Pérdida de </a:t>
              </a:r>
            </a:p>
            <a:p>
              <a:pPr eaLnBrk="1" hangingPunct="1"/>
              <a:r>
                <a:rPr lang="es-ES" altLang="fr-FR" sz="1400" b="1" dirty="0">
                  <a:solidFill>
                    <a:srgbClr val="000066"/>
                  </a:solidFill>
                </a:rPr>
                <a:t>seguimiento</a:t>
              </a:r>
            </a:p>
          </p:txBody>
        </p:sp>
        <p:sp>
          <p:nvSpPr>
            <p:cNvPr id="12303" name="ZoneTexte 25">
              <a:extLst>
                <a:ext uri="{FF2B5EF4-FFF2-40B4-BE49-F238E27FC236}">
                  <a16:creationId xmlns:a16="http://schemas.microsoft.com/office/drawing/2014/main" id="{BC59272A-5299-43C7-BB49-CA7F0ED41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6563" y="4592638"/>
              <a:ext cx="6634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Otros</a:t>
              </a:r>
            </a:p>
          </p:txBody>
        </p:sp>
        <p:sp>
          <p:nvSpPr>
            <p:cNvPr id="12304" name="ZoneTexte 27">
              <a:extLst>
                <a:ext uri="{FF2B5EF4-FFF2-40B4-BE49-F238E27FC236}">
                  <a16:creationId xmlns:a16="http://schemas.microsoft.com/office/drawing/2014/main" id="{008D8501-1097-4CA5-ACC2-ED5C976724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1888" y="1984240"/>
              <a:ext cx="5384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DTG</a:t>
              </a:r>
            </a:p>
          </p:txBody>
        </p:sp>
        <p:sp>
          <p:nvSpPr>
            <p:cNvPr id="12305" name="ZoneTexte 28">
              <a:extLst>
                <a:ext uri="{FF2B5EF4-FFF2-40B4-BE49-F238E27FC236}">
                  <a16:creationId xmlns:a16="http://schemas.microsoft.com/office/drawing/2014/main" id="{5193B87A-0D02-48EC-BD23-049F54B6D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1888" y="2268402"/>
              <a:ext cx="5175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PI/r</a:t>
              </a:r>
            </a:p>
          </p:txBody>
        </p:sp>
        <p:sp>
          <p:nvSpPr>
            <p:cNvPr id="12306" name="ZoneTexte 29">
              <a:extLst>
                <a:ext uri="{FF2B5EF4-FFF2-40B4-BE49-F238E27FC236}">
                  <a16:creationId xmlns:a16="http://schemas.microsoft.com/office/drawing/2014/main" id="{DF443723-D1B5-4F75-8900-F97B497B87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2135" y="4424363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07" name="ZoneTexte 30">
              <a:extLst>
                <a:ext uri="{FF2B5EF4-FFF2-40B4-BE49-F238E27FC236}">
                  <a16:creationId xmlns:a16="http://schemas.microsoft.com/office/drawing/2014/main" id="{4667A74B-A2F0-4745-9CFA-F11BF00AD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3873500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2308" name="ZoneTexte 31">
              <a:extLst>
                <a:ext uri="{FF2B5EF4-FFF2-40B4-BE49-F238E27FC236}">
                  <a16:creationId xmlns:a16="http://schemas.microsoft.com/office/drawing/2014/main" id="{E4E879B2-F12A-4AC3-A835-5A5B32EF8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3322638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2309" name="ZoneTexte 32">
              <a:extLst>
                <a:ext uri="{FF2B5EF4-FFF2-40B4-BE49-F238E27FC236}">
                  <a16:creationId xmlns:a16="http://schemas.microsoft.com/office/drawing/2014/main" id="{7D2A2ACF-7F93-4CDE-9156-A977AD0FF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2773363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2310" name="ZoneTexte 33">
              <a:extLst>
                <a:ext uri="{FF2B5EF4-FFF2-40B4-BE49-F238E27FC236}">
                  <a16:creationId xmlns:a16="http://schemas.microsoft.com/office/drawing/2014/main" id="{7BE7066F-4CFD-4D93-BF73-5B6D43339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85" y="2222500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2311" name="ZoneTexte 34">
              <a:extLst>
                <a:ext uri="{FF2B5EF4-FFF2-40B4-BE49-F238E27FC236}">
                  <a16:creationId xmlns:a16="http://schemas.microsoft.com/office/drawing/2014/main" id="{363DCD79-19F8-4E0A-B9AC-90939CD42B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435" y="1671638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312" name="ZoneTexte 36">
              <a:extLst>
                <a:ext uri="{FF2B5EF4-FFF2-40B4-BE49-F238E27FC236}">
                  <a16:creationId xmlns:a16="http://schemas.microsoft.com/office/drawing/2014/main" id="{91403D41-51EF-4C39-B185-BCD55CF19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5503" y="1752401"/>
              <a:ext cx="506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93.1</a:t>
              </a:r>
            </a:p>
          </p:txBody>
        </p:sp>
        <p:sp>
          <p:nvSpPr>
            <p:cNvPr id="12313" name="ZoneTexte 37">
              <a:extLst>
                <a:ext uri="{FF2B5EF4-FFF2-40B4-BE49-F238E27FC236}">
                  <a16:creationId xmlns:a16="http://schemas.microsoft.com/office/drawing/2014/main" id="{7CD35EE5-9A79-43A7-A7E7-3A193BE69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3815" y="1677789"/>
              <a:ext cx="506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95.2</a:t>
              </a:r>
            </a:p>
          </p:txBody>
        </p:sp>
        <p:sp>
          <p:nvSpPr>
            <p:cNvPr id="12314" name="ZoneTexte 38">
              <a:extLst>
                <a:ext uri="{FF2B5EF4-FFF2-40B4-BE49-F238E27FC236}">
                  <a16:creationId xmlns:a16="http://schemas.microsoft.com/office/drawing/2014/main" id="{C22371BE-1E61-4D6B-8EFB-B74B320C1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6539" y="4165401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3.4</a:t>
              </a:r>
            </a:p>
          </p:txBody>
        </p:sp>
        <p:sp>
          <p:nvSpPr>
            <p:cNvPr id="12315" name="ZoneTexte 39">
              <a:extLst>
                <a:ext uri="{FF2B5EF4-FFF2-40B4-BE49-F238E27FC236}">
                  <a16:creationId xmlns:a16="http://schemas.microsoft.com/office/drawing/2014/main" id="{F5B0F9D8-010F-4C0C-A062-4AD6D4F96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5164" y="4154289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2.0</a:t>
              </a:r>
            </a:p>
          </p:txBody>
        </p:sp>
        <p:sp>
          <p:nvSpPr>
            <p:cNvPr id="12316" name="ZoneTexte 40">
              <a:extLst>
                <a:ext uri="{FF2B5EF4-FFF2-40B4-BE49-F238E27FC236}">
                  <a16:creationId xmlns:a16="http://schemas.microsoft.com/office/drawing/2014/main" id="{AA4599D6-1BE2-4915-B528-423B5262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5489" y="425112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1.0</a:t>
              </a:r>
            </a:p>
          </p:txBody>
        </p:sp>
        <p:sp>
          <p:nvSpPr>
            <p:cNvPr id="12317" name="ZoneTexte 41">
              <a:extLst>
                <a:ext uri="{FF2B5EF4-FFF2-40B4-BE49-F238E27FC236}">
                  <a16:creationId xmlns:a16="http://schemas.microsoft.com/office/drawing/2014/main" id="{4C438494-7C11-43CD-A460-80463E36A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5012" y="4273351"/>
              <a:ext cx="2760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12318" name="ZoneTexte 42">
              <a:extLst>
                <a:ext uri="{FF2B5EF4-FFF2-40B4-BE49-F238E27FC236}">
                  <a16:creationId xmlns:a16="http://schemas.microsoft.com/office/drawing/2014/main" id="{47C37C5F-B7EC-4426-832F-53CC6A5FBB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2439" y="4273351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1.5</a:t>
              </a:r>
            </a:p>
          </p:txBody>
        </p:sp>
        <p:sp>
          <p:nvSpPr>
            <p:cNvPr id="12319" name="ZoneTexte 43">
              <a:extLst>
                <a:ext uri="{FF2B5EF4-FFF2-40B4-BE49-F238E27FC236}">
                  <a16:creationId xmlns:a16="http://schemas.microsoft.com/office/drawing/2014/main" id="{12951478-2BDB-4223-9A1E-64074952E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52014" y="4254301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1.4</a:t>
              </a:r>
            </a:p>
          </p:txBody>
        </p:sp>
        <p:sp>
          <p:nvSpPr>
            <p:cNvPr id="12320" name="Freeform 15">
              <a:extLst>
                <a:ext uri="{FF2B5EF4-FFF2-40B4-BE49-F238E27FC236}">
                  <a16:creationId xmlns:a16="http://schemas.microsoft.com/office/drawing/2014/main" id="{BC5BCAEB-2C4C-4BA5-B091-57D986D13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238" y="4527153"/>
              <a:ext cx="325437" cy="53975"/>
            </a:xfrm>
            <a:custGeom>
              <a:avLst/>
              <a:gdLst>
                <a:gd name="T0" fmla="*/ 516632031 w 205"/>
                <a:gd name="T1" fmla="*/ 0 h 34"/>
                <a:gd name="T2" fmla="*/ 0 w 205"/>
                <a:gd name="T3" fmla="*/ 0 h 34"/>
                <a:gd name="T4" fmla="*/ 0 w 205"/>
                <a:gd name="T5" fmla="*/ 85685313 h 34"/>
                <a:gd name="T6" fmla="*/ 516632031 w 205"/>
                <a:gd name="T7" fmla="*/ 85685313 h 34"/>
                <a:gd name="T8" fmla="*/ 516632031 w 205"/>
                <a:gd name="T9" fmla="*/ 0 h 34"/>
                <a:gd name="T10" fmla="*/ 516632031 w 205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34">
                  <a:moveTo>
                    <a:pt x="20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5" y="34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321" name="Freeform 16">
              <a:extLst>
                <a:ext uri="{FF2B5EF4-FFF2-40B4-BE49-F238E27FC236}">
                  <a16:creationId xmlns:a16="http://schemas.microsoft.com/office/drawing/2014/main" id="{43F896B3-B641-44A8-B7F3-6FAE68381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0" y="4571603"/>
              <a:ext cx="327025" cy="9525"/>
            </a:xfrm>
            <a:custGeom>
              <a:avLst/>
              <a:gdLst>
                <a:gd name="T0" fmla="*/ 0 w 206"/>
                <a:gd name="T1" fmla="*/ 0 h 6"/>
                <a:gd name="T2" fmla="*/ 0 w 206"/>
                <a:gd name="T3" fmla="*/ 15120938 h 6"/>
                <a:gd name="T4" fmla="*/ 519152188 w 206"/>
                <a:gd name="T5" fmla="*/ 15120938 h 6"/>
                <a:gd name="T6" fmla="*/ 519152188 w 206"/>
                <a:gd name="T7" fmla="*/ 0 h 6"/>
                <a:gd name="T8" fmla="*/ 0 w 206"/>
                <a:gd name="T9" fmla="*/ 0 h 6"/>
                <a:gd name="T10" fmla="*/ 0 w 206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6">
                  <a:moveTo>
                    <a:pt x="0" y="0"/>
                  </a:moveTo>
                  <a:lnTo>
                    <a:pt x="0" y="6"/>
                  </a:lnTo>
                  <a:lnTo>
                    <a:pt x="206" y="6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2322" name="ZoneTexte 26">
              <a:extLst>
                <a:ext uri="{FF2B5EF4-FFF2-40B4-BE49-F238E27FC236}">
                  <a16:creationId xmlns:a16="http://schemas.microsoft.com/office/drawing/2014/main" id="{6A333F8F-733F-4658-8961-32B0EB8FE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3613" y="4592638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 dirty="0">
                  <a:solidFill>
                    <a:srgbClr val="000066"/>
                  </a:solidFill>
                </a:rPr>
                <a:t>Respuesta </a:t>
              </a:r>
            </a:p>
            <a:p>
              <a:pPr eaLnBrk="1" hangingPunct="1"/>
              <a:r>
                <a:rPr lang="es-ES" altLang="fr-FR" sz="1400" b="1" dirty="0">
                  <a:solidFill>
                    <a:srgbClr val="000066"/>
                  </a:solidFill>
                </a:rPr>
                <a:t>virológica</a:t>
              </a:r>
            </a:p>
          </p:txBody>
        </p:sp>
        <p:sp>
          <p:nvSpPr>
            <p:cNvPr id="12323" name="ZoneTexte 44">
              <a:extLst>
                <a:ext uri="{FF2B5EF4-FFF2-40B4-BE49-F238E27FC236}">
                  <a16:creationId xmlns:a16="http://schemas.microsoft.com/office/drawing/2014/main" id="{3A9B3D48-C1B6-45D4-A9A5-0808088E0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3001" y="4198739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2.0</a:t>
              </a:r>
            </a:p>
          </p:txBody>
        </p:sp>
        <p:sp>
          <p:nvSpPr>
            <p:cNvPr id="12324" name="ZoneTexte 45">
              <a:extLst>
                <a:ext uri="{FF2B5EF4-FFF2-40B4-BE49-F238E27FC236}">
                  <a16:creationId xmlns:a16="http://schemas.microsoft.com/office/drawing/2014/main" id="{3CFEA7FA-70D8-4360-8CBB-FCC7435B4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589" y="425112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0.5</a:t>
              </a:r>
            </a:p>
          </p:txBody>
        </p:sp>
        <p:cxnSp>
          <p:nvCxnSpPr>
            <p:cNvPr id="12325" name="Connecteur droit 47">
              <a:extLst>
                <a:ext uri="{FF2B5EF4-FFF2-40B4-BE49-F238E27FC236}">
                  <a16:creationId xmlns:a16="http://schemas.microsoft.com/office/drawing/2014/main" id="{FBEBDC3E-219C-4C32-94C2-FABAC504E7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00613" y="5211763"/>
              <a:ext cx="34194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26" name="ZoneTexte 48">
              <a:extLst>
                <a:ext uri="{FF2B5EF4-FFF2-40B4-BE49-F238E27FC236}">
                  <a16:creationId xmlns:a16="http://schemas.microsoft.com/office/drawing/2014/main" id="{CB39C164-788B-4FAB-B476-8E67DB05C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7196" y="5233988"/>
              <a:ext cx="20002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 dirty="0">
                  <a:solidFill>
                    <a:srgbClr val="000066"/>
                  </a:solidFill>
                </a:rPr>
                <a:t>Sin datos virológicos</a:t>
              </a:r>
            </a:p>
          </p:txBody>
        </p:sp>
        <p:sp>
          <p:nvSpPr>
            <p:cNvPr id="12327" name="ZoneTexte 49">
              <a:extLst>
                <a:ext uri="{FF2B5EF4-FFF2-40B4-BE49-F238E27FC236}">
                  <a16:creationId xmlns:a16="http://schemas.microsoft.com/office/drawing/2014/main" id="{D3EE34E9-EC64-493B-89F6-4B157335F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468" y="1484313"/>
              <a:ext cx="3443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328" name="ZoneTexte 51">
              <a:extLst>
                <a:ext uri="{FF2B5EF4-FFF2-40B4-BE49-F238E27FC236}">
                  <a16:creationId xmlns:a16="http://schemas.microsoft.com/office/drawing/2014/main" id="{0EFD997C-E11C-45EB-852B-4E8296C4B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2229" y="4924632"/>
              <a:ext cx="17511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dirty="0">
                  <a:solidFill>
                    <a:srgbClr val="000066"/>
                  </a:solidFill>
                </a:rPr>
                <a:t>Diferencia (IC95%):</a:t>
              </a:r>
              <a:br>
                <a:rPr lang="es-ES" altLang="fr-FR" sz="1400" dirty="0">
                  <a:solidFill>
                    <a:srgbClr val="000066"/>
                  </a:solidFill>
                </a:rPr>
              </a:br>
              <a:r>
                <a:rPr lang="es-ES" altLang="fr-FR" sz="1400" dirty="0">
                  <a:solidFill>
                    <a:srgbClr val="000066"/>
                  </a:solidFill>
                </a:rPr>
                <a:t>- 2.1% (- 6.6 a 2.4)</a:t>
              </a:r>
            </a:p>
          </p:txBody>
        </p:sp>
      </p:grpSp>
      <p:sp>
        <p:nvSpPr>
          <p:cNvPr id="12329" name="Rectangle 6">
            <a:extLst>
              <a:ext uri="{FF2B5EF4-FFF2-40B4-BE49-F238E27FC236}">
                <a16:creationId xmlns:a16="http://schemas.microsoft.com/office/drawing/2014/main" id="{00F58C90-78C0-48E2-BA2B-E33342127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9525"/>
            <a:ext cx="894556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es-ES" altLang="fr-FR" b="1">
                <a:solidFill>
                  <a:srgbClr val="CC3300"/>
                </a:solidFill>
                <a:latin typeface="Calibri" panose="020F0502020204030204" pitchFamily="34" charset="0"/>
              </a:rPr>
              <a:t>Resultados a S48, ITT</a:t>
            </a:r>
          </a:p>
        </p:txBody>
      </p:sp>
      <p:sp>
        <p:nvSpPr>
          <p:cNvPr id="12331" name="AutoShape 162">
            <a:extLst>
              <a:ext uri="{FF2B5EF4-FFF2-40B4-BE49-F238E27FC236}">
                <a16:creationId xmlns:a16="http://schemas.microsoft.com/office/drawing/2014/main" id="{9571E35D-49EF-4ABF-9BAF-E28E98EDC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48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50" name="Titre 2">
            <a:extLst>
              <a:ext uri="{FF2B5EF4-FFF2-40B4-BE49-F238E27FC236}">
                <a16:creationId xmlns:a16="http://schemas.microsoft.com/office/drawing/2014/main" id="{895425AD-4801-4022-8849-C1BF922EAA6C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altLang="fr-FR" sz="3000" kern="0" dirty="0">
                <a:ea typeface="ＭＳ Ｐゴシック" panose="020B0600070205080204" pitchFamily="34" charset="-128"/>
              </a:rPr>
              <a:t>Estudio NEAT 022: </a:t>
            </a:r>
            <a:r>
              <a:rPr lang="es-ES" altLang="fr-FR" sz="3000" kern="0" dirty="0" err="1">
                <a:ea typeface="ＭＳ Ｐゴシック" panose="020B0600070205080204" pitchFamily="34" charset="-128"/>
              </a:rPr>
              <a:t>Switch</a:t>
            </a:r>
            <a:r>
              <a:rPr lang="es-ES" altLang="fr-FR" sz="3000" kern="0" dirty="0">
                <a:ea typeface="ＭＳ Ｐゴシック" panose="020B0600070205080204" pitchFamily="34" charset="-128"/>
              </a:rPr>
              <a:t> a DTG vs continuación de IP/r </a:t>
            </a:r>
            <a:br>
              <a:rPr lang="es-ES" altLang="fr-FR" sz="3000" kern="0" dirty="0">
                <a:ea typeface="ＭＳ Ｐゴシック" panose="020B0600070205080204" pitchFamily="34" charset="-128"/>
              </a:rPr>
            </a:br>
            <a:r>
              <a:rPr lang="es-ES" altLang="fr-FR" sz="3000" kern="0" dirty="0">
                <a:ea typeface="ＭＳ Ｐゴシック" panose="020B0600070205080204" pitchFamily="34" charset="-128"/>
              </a:rPr>
              <a:t>en pacientes con alto riesgo cardiovascular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ZoneTexte 35">
            <a:extLst>
              <a:ext uri="{FF2B5EF4-FFF2-40B4-BE49-F238E27FC236}">
                <a16:creationId xmlns:a16="http://schemas.microsoft.com/office/drawing/2014/main" id="{CF8ACA7C-3D1C-4B79-8B7F-5863519A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280" y="6221413"/>
            <a:ext cx="11878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s-ES" altLang="fr-FR" sz="1600">
                <a:solidFill>
                  <a:srgbClr val="000066"/>
                </a:solidFill>
              </a:rPr>
              <a:t>DTG mejor</a:t>
            </a:r>
          </a:p>
        </p:txBody>
      </p:sp>
      <p:sp>
        <p:nvSpPr>
          <p:cNvPr id="13333" name="ZoneTexte 36">
            <a:extLst>
              <a:ext uri="{FF2B5EF4-FFF2-40B4-BE49-F238E27FC236}">
                <a16:creationId xmlns:a16="http://schemas.microsoft.com/office/drawing/2014/main" id="{F6A68F82-EA14-4514-80E1-D49F5CBD7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1747" y="6221413"/>
            <a:ext cx="10739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" altLang="fr-FR" sz="1600">
                <a:solidFill>
                  <a:srgbClr val="000066"/>
                </a:solidFill>
              </a:rPr>
              <a:t>IP/r mejor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6315F54-CF51-42F3-9A28-45A68413295E}"/>
              </a:ext>
            </a:extLst>
          </p:cNvPr>
          <p:cNvGrpSpPr/>
          <p:nvPr/>
        </p:nvGrpSpPr>
        <p:grpSpPr>
          <a:xfrm>
            <a:off x="68507" y="1506538"/>
            <a:ext cx="8937381" cy="4660900"/>
            <a:chOff x="68507" y="1506538"/>
            <a:chExt cx="8937381" cy="4660900"/>
          </a:xfrm>
        </p:grpSpPr>
        <p:grpSp>
          <p:nvGrpSpPr>
            <p:cNvPr id="13313" name="Grouper 1">
              <a:extLst>
                <a:ext uri="{FF2B5EF4-FFF2-40B4-BE49-F238E27FC236}">
                  <a16:creationId xmlns:a16="http://schemas.microsoft.com/office/drawing/2014/main" id="{AEA9B0F7-7DD2-47B8-BF3E-E8C36FF109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6088" y="2333625"/>
              <a:ext cx="2971800" cy="3417888"/>
              <a:chOff x="4256131" y="2334266"/>
              <a:chExt cx="2972138" cy="3417887"/>
            </a:xfrm>
          </p:grpSpPr>
          <p:sp>
            <p:nvSpPr>
              <p:cNvPr id="13380" name="Freeform 5">
                <a:extLst>
                  <a:ext uri="{FF2B5EF4-FFF2-40B4-BE49-F238E27FC236}">
                    <a16:creationId xmlns:a16="http://schemas.microsoft.com/office/drawing/2014/main" id="{2869D5B0-C2A1-43DB-B3F1-2754F0DD2F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56131" y="2334266"/>
                <a:ext cx="2972138" cy="3417887"/>
              </a:xfrm>
              <a:custGeom>
                <a:avLst/>
                <a:gdLst>
                  <a:gd name="T0" fmla="*/ 2147483647 w 2087"/>
                  <a:gd name="T1" fmla="*/ 2147483647 h 2400"/>
                  <a:gd name="T2" fmla="*/ 1778658683 w 2087"/>
                  <a:gd name="T3" fmla="*/ 2147483647 h 2400"/>
                  <a:gd name="T4" fmla="*/ 1778658683 w 2087"/>
                  <a:gd name="T5" fmla="*/ 2147483647 h 2400"/>
                  <a:gd name="T6" fmla="*/ 1778658683 w 2087"/>
                  <a:gd name="T7" fmla="*/ 0 h 2400"/>
                  <a:gd name="T8" fmla="*/ 1778658683 w 2087"/>
                  <a:gd name="T9" fmla="*/ 2147483647 h 2400"/>
                  <a:gd name="T10" fmla="*/ 0 w 2087"/>
                  <a:gd name="T11" fmla="*/ 2147483647 h 2400"/>
                  <a:gd name="T12" fmla="*/ 709841116 w 2087"/>
                  <a:gd name="T13" fmla="*/ 2147483647 h 2400"/>
                  <a:gd name="T14" fmla="*/ 709841116 w 2087"/>
                  <a:gd name="T15" fmla="*/ 2147483647 h 2400"/>
                  <a:gd name="T16" fmla="*/ 1249320478 w 2087"/>
                  <a:gd name="T17" fmla="*/ 2147483647 h 2400"/>
                  <a:gd name="T18" fmla="*/ 1249320478 w 2087"/>
                  <a:gd name="T19" fmla="*/ 2147483647 h 2400"/>
                  <a:gd name="T20" fmla="*/ 1782714576 w 2087"/>
                  <a:gd name="T21" fmla="*/ 2147483647 h 2400"/>
                  <a:gd name="T22" fmla="*/ 1782714576 w 2087"/>
                  <a:gd name="T23" fmla="*/ 2147483647 h 2400"/>
                  <a:gd name="T24" fmla="*/ 2147483647 w 2087"/>
                  <a:gd name="T25" fmla="*/ 2147483647 h 2400"/>
                  <a:gd name="T26" fmla="*/ 2147483647 w 2087"/>
                  <a:gd name="T27" fmla="*/ 2147483647 h 2400"/>
                  <a:gd name="T28" fmla="*/ 2147483647 w 2087"/>
                  <a:gd name="T29" fmla="*/ 2147483647 h 2400"/>
                  <a:gd name="T30" fmla="*/ 2147483647 w 2087"/>
                  <a:gd name="T31" fmla="*/ 2147483647 h 2400"/>
                  <a:gd name="T32" fmla="*/ 2147483647 w 2087"/>
                  <a:gd name="T33" fmla="*/ 2147483647 h 2400"/>
                  <a:gd name="T34" fmla="*/ 2147483647 w 2087"/>
                  <a:gd name="T35" fmla="*/ 2147483647 h 2400"/>
                  <a:gd name="T36" fmla="*/ 2147483647 w 2087"/>
                  <a:gd name="T37" fmla="*/ 2147483647 h 2400"/>
                  <a:gd name="T38" fmla="*/ 2147483647 w 2087"/>
                  <a:gd name="T39" fmla="*/ 2147483647 h 2400"/>
                  <a:gd name="T40" fmla="*/ 176445594 w 2087"/>
                  <a:gd name="T41" fmla="*/ 2147483647 h 2400"/>
                  <a:gd name="T42" fmla="*/ 176445594 w 2087"/>
                  <a:gd name="T43" fmla="*/ 2147483647 h 240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87" h="2400">
                    <a:moveTo>
                      <a:pt x="2087" y="2328"/>
                    </a:moveTo>
                    <a:lnTo>
                      <a:pt x="877" y="2328"/>
                    </a:lnTo>
                    <a:moveTo>
                      <a:pt x="877" y="2328"/>
                    </a:moveTo>
                    <a:lnTo>
                      <a:pt x="877" y="0"/>
                    </a:lnTo>
                    <a:moveTo>
                      <a:pt x="877" y="2328"/>
                    </a:moveTo>
                    <a:lnTo>
                      <a:pt x="0" y="2328"/>
                    </a:lnTo>
                    <a:moveTo>
                      <a:pt x="350" y="2400"/>
                    </a:moveTo>
                    <a:lnTo>
                      <a:pt x="350" y="2328"/>
                    </a:lnTo>
                    <a:moveTo>
                      <a:pt x="616" y="2400"/>
                    </a:moveTo>
                    <a:lnTo>
                      <a:pt x="616" y="2328"/>
                    </a:lnTo>
                    <a:moveTo>
                      <a:pt x="879" y="2400"/>
                    </a:moveTo>
                    <a:lnTo>
                      <a:pt x="879" y="2328"/>
                    </a:lnTo>
                    <a:moveTo>
                      <a:pt x="1410" y="2400"/>
                    </a:moveTo>
                    <a:lnTo>
                      <a:pt x="1410" y="2328"/>
                    </a:lnTo>
                    <a:moveTo>
                      <a:pt x="1144" y="2400"/>
                    </a:moveTo>
                    <a:lnTo>
                      <a:pt x="1144" y="2328"/>
                    </a:lnTo>
                    <a:moveTo>
                      <a:pt x="1673" y="2400"/>
                    </a:moveTo>
                    <a:lnTo>
                      <a:pt x="1673" y="2328"/>
                    </a:lnTo>
                    <a:moveTo>
                      <a:pt x="1939" y="2400"/>
                    </a:moveTo>
                    <a:lnTo>
                      <a:pt x="1939" y="2328"/>
                    </a:lnTo>
                    <a:moveTo>
                      <a:pt x="87" y="2400"/>
                    </a:moveTo>
                    <a:lnTo>
                      <a:pt x="87" y="2328"/>
                    </a:lnTo>
                  </a:path>
                </a:pathLst>
              </a:custGeom>
              <a:noFill/>
              <a:ln w="1270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1" name="Freeform 6">
                <a:extLst>
                  <a:ext uri="{FF2B5EF4-FFF2-40B4-BE49-F238E27FC236}">
                    <a16:creationId xmlns:a16="http://schemas.microsoft.com/office/drawing/2014/main" id="{8F423DFF-DE56-4C54-9B75-82A1131764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4177" y="2395504"/>
                <a:ext cx="2715796" cy="3060433"/>
              </a:xfrm>
              <a:custGeom>
                <a:avLst/>
                <a:gdLst>
                  <a:gd name="T0" fmla="*/ 2147483647 w 1907"/>
                  <a:gd name="T1" fmla="*/ 2147483647 h 2149"/>
                  <a:gd name="T2" fmla="*/ 0 w 1907"/>
                  <a:gd name="T3" fmla="*/ 2147483647 h 2149"/>
                  <a:gd name="T4" fmla="*/ 2147483647 w 1907"/>
                  <a:gd name="T5" fmla="*/ 2147483647 h 2149"/>
                  <a:gd name="T6" fmla="*/ 1444018782 w 1907"/>
                  <a:gd name="T7" fmla="*/ 2147483647 h 2149"/>
                  <a:gd name="T8" fmla="*/ 2147483647 w 1907"/>
                  <a:gd name="T9" fmla="*/ 2147483647 h 2149"/>
                  <a:gd name="T10" fmla="*/ 83152917 w 1907"/>
                  <a:gd name="T11" fmla="*/ 2147483647 h 2149"/>
                  <a:gd name="T12" fmla="*/ 2147483647 w 1907"/>
                  <a:gd name="T13" fmla="*/ 1940906956 h 2149"/>
                  <a:gd name="T14" fmla="*/ 277851423 w 1907"/>
                  <a:gd name="T15" fmla="*/ 1940906956 h 2149"/>
                  <a:gd name="T16" fmla="*/ 2147483647 w 1907"/>
                  <a:gd name="T17" fmla="*/ 1452132023 h 2149"/>
                  <a:gd name="T18" fmla="*/ 1125604162 w 1907"/>
                  <a:gd name="T19" fmla="*/ 1452132023 h 2149"/>
                  <a:gd name="T20" fmla="*/ 2147483647 w 1907"/>
                  <a:gd name="T21" fmla="*/ 480663148 h 2149"/>
                  <a:gd name="T22" fmla="*/ 1405484955 w 1907"/>
                  <a:gd name="T23" fmla="*/ 480663148 h 2149"/>
                  <a:gd name="T24" fmla="*/ 2147483647 w 1907"/>
                  <a:gd name="T25" fmla="*/ 0 h 2149"/>
                  <a:gd name="T26" fmla="*/ 1117492377 w 1907"/>
                  <a:gd name="T27" fmla="*/ 0 h 2149"/>
                  <a:gd name="T28" fmla="*/ 2147483647 w 1907"/>
                  <a:gd name="T29" fmla="*/ 2147483647 h 2149"/>
                  <a:gd name="T30" fmla="*/ 474579298 w 1907"/>
                  <a:gd name="T31" fmla="*/ 2147483647 h 21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907" h="2149">
                    <a:moveTo>
                      <a:pt x="1555" y="1906"/>
                    </a:moveTo>
                    <a:lnTo>
                      <a:pt x="0" y="1906"/>
                    </a:lnTo>
                    <a:moveTo>
                      <a:pt x="1907" y="1668"/>
                    </a:moveTo>
                    <a:lnTo>
                      <a:pt x="712" y="1668"/>
                    </a:lnTo>
                    <a:moveTo>
                      <a:pt x="1675" y="1432"/>
                    </a:moveTo>
                    <a:lnTo>
                      <a:pt x="41" y="1432"/>
                    </a:lnTo>
                    <a:moveTo>
                      <a:pt x="1442" y="957"/>
                    </a:moveTo>
                    <a:lnTo>
                      <a:pt x="137" y="957"/>
                    </a:lnTo>
                    <a:moveTo>
                      <a:pt x="1481" y="716"/>
                    </a:moveTo>
                    <a:lnTo>
                      <a:pt x="555" y="716"/>
                    </a:lnTo>
                    <a:moveTo>
                      <a:pt x="1366" y="237"/>
                    </a:moveTo>
                    <a:lnTo>
                      <a:pt x="693" y="237"/>
                    </a:lnTo>
                    <a:moveTo>
                      <a:pt x="1339" y="0"/>
                    </a:moveTo>
                    <a:lnTo>
                      <a:pt x="551" y="0"/>
                    </a:lnTo>
                    <a:moveTo>
                      <a:pt x="1308" y="2149"/>
                    </a:moveTo>
                    <a:lnTo>
                      <a:pt x="234" y="2149"/>
                    </a:lnTo>
                  </a:path>
                </a:pathLst>
              </a:custGeom>
              <a:noFill/>
              <a:ln w="38100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2" name="Freeform 7">
                <a:extLst>
                  <a:ext uri="{FF2B5EF4-FFF2-40B4-BE49-F238E27FC236}">
                    <a16:creationId xmlns:a16="http://schemas.microsoft.com/office/drawing/2014/main" id="{48A49ED5-80F4-4C10-98DA-8B7604D518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99" y="2349932"/>
                <a:ext cx="91144" cy="92568"/>
              </a:xfrm>
              <a:custGeom>
                <a:avLst/>
                <a:gdLst>
                  <a:gd name="T0" fmla="*/ 233396263 w 31"/>
                  <a:gd name="T1" fmla="*/ 225935346 h 32"/>
                  <a:gd name="T2" fmla="*/ 267975121 w 31"/>
                  <a:gd name="T3" fmla="*/ 133888041 h 32"/>
                  <a:gd name="T4" fmla="*/ 233396263 w 31"/>
                  <a:gd name="T5" fmla="*/ 41840736 h 32"/>
                  <a:gd name="T6" fmla="*/ 129665571 w 31"/>
                  <a:gd name="T7" fmla="*/ 0 h 32"/>
                  <a:gd name="T8" fmla="*/ 34578858 w 31"/>
                  <a:gd name="T9" fmla="*/ 41840736 h 32"/>
                  <a:gd name="T10" fmla="*/ 0 w 31"/>
                  <a:gd name="T11" fmla="*/ 133888041 h 32"/>
                  <a:gd name="T12" fmla="*/ 34578858 w 31"/>
                  <a:gd name="T13" fmla="*/ 225935346 h 32"/>
                  <a:gd name="T14" fmla="*/ 129665571 w 31"/>
                  <a:gd name="T15" fmla="*/ 267776082 h 32"/>
                  <a:gd name="T16" fmla="*/ 233396263 w 31"/>
                  <a:gd name="T17" fmla="*/ 225935346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" h="32">
                    <a:moveTo>
                      <a:pt x="27" y="27"/>
                    </a:moveTo>
                    <a:cubicBezTo>
                      <a:pt x="30" y="24"/>
                      <a:pt x="31" y="21"/>
                      <a:pt x="31" y="16"/>
                    </a:cubicBezTo>
                    <a:cubicBezTo>
                      <a:pt x="31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1" y="8"/>
                      <a:pt x="0" y="12"/>
                      <a:pt x="0" y="16"/>
                    </a:cubicBezTo>
                    <a:cubicBezTo>
                      <a:pt x="0" y="21"/>
                      <a:pt x="1" y="24"/>
                      <a:pt x="4" y="27"/>
                    </a:cubicBezTo>
                    <a:cubicBezTo>
                      <a:pt x="7" y="30"/>
                      <a:pt x="11" y="32"/>
                      <a:pt x="15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3" name="Freeform 8">
                <a:extLst>
                  <a:ext uri="{FF2B5EF4-FFF2-40B4-BE49-F238E27FC236}">
                    <a16:creationId xmlns:a16="http://schemas.microsoft.com/office/drawing/2014/main" id="{55D34334-E277-4275-ABD2-DEF5C39B7F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448" y="2686024"/>
                <a:ext cx="92568" cy="93992"/>
              </a:xfrm>
              <a:custGeom>
                <a:avLst/>
                <a:gdLst>
                  <a:gd name="T0" fmla="*/ 225935346 w 32"/>
                  <a:gd name="T1" fmla="*/ 232941549 h 32"/>
                  <a:gd name="T2" fmla="*/ 267776082 w 32"/>
                  <a:gd name="T3" fmla="*/ 138039001 h 32"/>
                  <a:gd name="T4" fmla="*/ 225935346 w 32"/>
                  <a:gd name="T5" fmla="*/ 43136454 h 32"/>
                  <a:gd name="T6" fmla="*/ 133888041 w 32"/>
                  <a:gd name="T7" fmla="*/ 0 h 32"/>
                  <a:gd name="T8" fmla="*/ 41840736 w 32"/>
                  <a:gd name="T9" fmla="*/ 43136454 h 32"/>
                  <a:gd name="T10" fmla="*/ 0 w 32"/>
                  <a:gd name="T11" fmla="*/ 138039001 h 32"/>
                  <a:gd name="T12" fmla="*/ 41840736 w 32"/>
                  <a:gd name="T13" fmla="*/ 232941549 h 32"/>
                  <a:gd name="T14" fmla="*/ 133888041 w 32"/>
                  <a:gd name="T15" fmla="*/ 276078002 h 32"/>
                  <a:gd name="T16" fmla="*/ 225935346 w 32"/>
                  <a:gd name="T17" fmla="*/ 232941549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1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1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1"/>
                      <a:pt x="2" y="24"/>
                      <a:pt x="5" y="27"/>
                    </a:cubicBezTo>
                    <a:cubicBezTo>
                      <a:pt x="8" y="30"/>
                      <a:pt x="11" y="32"/>
                      <a:pt x="16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4" name="Freeform 9">
                <a:extLst>
                  <a:ext uri="{FF2B5EF4-FFF2-40B4-BE49-F238E27FC236}">
                    <a16:creationId xmlns:a16="http://schemas.microsoft.com/office/drawing/2014/main" id="{556A672C-DFE6-4A61-B491-68BE74572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935" y="3368177"/>
                <a:ext cx="93992" cy="91144"/>
              </a:xfrm>
              <a:custGeom>
                <a:avLst/>
                <a:gdLst>
                  <a:gd name="T0" fmla="*/ 232941549 w 32"/>
                  <a:gd name="T1" fmla="*/ 233396263 h 31"/>
                  <a:gd name="T2" fmla="*/ 276078002 w 32"/>
                  <a:gd name="T3" fmla="*/ 138309550 h 31"/>
                  <a:gd name="T4" fmla="*/ 232941549 w 32"/>
                  <a:gd name="T5" fmla="*/ 43222837 h 31"/>
                  <a:gd name="T6" fmla="*/ 138039001 w 32"/>
                  <a:gd name="T7" fmla="*/ 0 h 31"/>
                  <a:gd name="T8" fmla="*/ 43136454 w 32"/>
                  <a:gd name="T9" fmla="*/ 43222837 h 31"/>
                  <a:gd name="T10" fmla="*/ 0 w 32"/>
                  <a:gd name="T11" fmla="*/ 138309550 h 31"/>
                  <a:gd name="T12" fmla="*/ 43136454 w 32"/>
                  <a:gd name="T13" fmla="*/ 233396263 h 31"/>
                  <a:gd name="T14" fmla="*/ 138039001 w 32"/>
                  <a:gd name="T15" fmla="*/ 267975121 h 31"/>
                  <a:gd name="T16" fmla="*/ 232941549 w 32"/>
                  <a:gd name="T17" fmla="*/ 233396263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1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1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5" name="Freeform 10">
                <a:extLst>
                  <a:ext uri="{FF2B5EF4-FFF2-40B4-BE49-F238E27FC236}">
                    <a16:creationId xmlns:a16="http://schemas.microsoft.com/office/drawing/2014/main" id="{566DADAF-21C6-4E43-8540-1FF98D2CA5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36" y="3711390"/>
                <a:ext cx="93992" cy="92568"/>
              </a:xfrm>
              <a:custGeom>
                <a:avLst/>
                <a:gdLst>
                  <a:gd name="T0" fmla="*/ 232941549 w 32"/>
                  <a:gd name="T1" fmla="*/ 225935346 h 32"/>
                  <a:gd name="T2" fmla="*/ 276078002 w 32"/>
                  <a:gd name="T3" fmla="*/ 133888041 h 32"/>
                  <a:gd name="T4" fmla="*/ 232941549 w 32"/>
                  <a:gd name="T5" fmla="*/ 41840736 h 32"/>
                  <a:gd name="T6" fmla="*/ 138039001 w 32"/>
                  <a:gd name="T7" fmla="*/ 0 h 32"/>
                  <a:gd name="T8" fmla="*/ 43136454 w 32"/>
                  <a:gd name="T9" fmla="*/ 41840736 h 32"/>
                  <a:gd name="T10" fmla="*/ 0 w 32"/>
                  <a:gd name="T11" fmla="*/ 133888041 h 32"/>
                  <a:gd name="T12" fmla="*/ 43136454 w 32"/>
                  <a:gd name="T13" fmla="*/ 225935346 h 32"/>
                  <a:gd name="T14" fmla="*/ 138039001 w 32"/>
                  <a:gd name="T15" fmla="*/ 267776082 h 32"/>
                  <a:gd name="T16" fmla="*/ 232941549 w 32"/>
                  <a:gd name="T17" fmla="*/ 225935346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2"/>
                      <a:pt x="16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6" name="Freeform 11">
                <a:extLst>
                  <a:ext uri="{FF2B5EF4-FFF2-40B4-BE49-F238E27FC236}">
                    <a16:creationId xmlns:a16="http://schemas.microsoft.com/office/drawing/2014/main" id="{CE0343FF-245F-4FDC-8C03-6FF5141C5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076" y="4390695"/>
                <a:ext cx="93992" cy="89720"/>
              </a:xfrm>
              <a:custGeom>
                <a:avLst/>
                <a:gdLst>
                  <a:gd name="T0" fmla="*/ 232941549 w 32"/>
                  <a:gd name="T1" fmla="*/ 226160966 h 31"/>
                  <a:gd name="T2" fmla="*/ 276078002 w 32"/>
                  <a:gd name="T3" fmla="*/ 125645625 h 31"/>
                  <a:gd name="T4" fmla="*/ 232941549 w 32"/>
                  <a:gd name="T5" fmla="*/ 33506079 h 31"/>
                  <a:gd name="T6" fmla="*/ 138039001 w 32"/>
                  <a:gd name="T7" fmla="*/ 0 h 31"/>
                  <a:gd name="T8" fmla="*/ 43136454 w 32"/>
                  <a:gd name="T9" fmla="*/ 33506079 h 31"/>
                  <a:gd name="T10" fmla="*/ 0 w 32"/>
                  <a:gd name="T11" fmla="*/ 125645625 h 31"/>
                  <a:gd name="T12" fmla="*/ 43136454 w 32"/>
                  <a:gd name="T13" fmla="*/ 226160966 h 31"/>
                  <a:gd name="T14" fmla="*/ 138039001 w 32"/>
                  <a:gd name="T15" fmla="*/ 259667045 h 31"/>
                  <a:gd name="T16" fmla="*/ 232941549 w 32"/>
                  <a:gd name="T17" fmla="*/ 226160966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7" name="Freeform 12">
                <a:extLst>
                  <a:ext uri="{FF2B5EF4-FFF2-40B4-BE49-F238E27FC236}">
                    <a16:creationId xmlns:a16="http://schemas.microsoft.com/office/drawing/2014/main" id="{AD392D4F-12A5-4542-92AD-6152A396E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9930" y="4726787"/>
                <a:ext cx="93992" cy="91144"/>
              </a:xfrm>
              <a:custGeom>
                <a:avLst/>
                <a:gdLst>
                  <a:gd name="T0" fmla="*/ 232941549 w 32"/>
                  <a:gd name="T1" fmla="*/ 233396263 h 31"/>
                  <a:gd name="T2" fmla="*/ 276078002 w 32"/>
                  <a:gd name="T3" fmla="*/ 129665571 h 31"/>
                  <a:gd name="T4" fmla="*/ 232941549 w 32"/>
                  <a:gd name="T5" fmla="*/ 34578858 h 31"/>
                  <a:gd name="T6" fmla="*/ 138039001 w 32"/>
                  <a:gd name="T7" fmla="*/ 0 h 31"/>
                  <a:gd name="T8" fmla="*/ 43136454 w 32"/>
                  <a:gd name="T9" fmla="*/ 34578858 h 31"/>
                  <a:gd name="T10" fmla="*/ 0 w 32"/>
                  <a:gd name="T11" fmla="*/ 129665571 h 31"/>
                  <a:gd name="T12" fmla="*/ 43136454 w 32"/>
                  <a:gd name="T13" fmla="*/ 233396263 h 31"/>
                  <a:gd name="T14" fmla="*/ 138039001 w 32"/>
                  <a:gd name="T15" fmla="*/ 267975121 h 31"/>
                  <a:gd name="T16" fmla="*/ 232941549 w 32"/>
                  <a:gd name="T17" fmla="*/ 233396263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8" name="Freeform 13">
                <a:extLst>
                  <a:ext uri="{FF2B5EF4-FFF2-40B4-BE49-F238E27FC236}">
                    <a16:creationId xmlns:a16="http://schemas.microsoft.com/office/drawing/2014/main" id="{4125A12F-071D-4130-A43F-E0E264B8D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3722" y="5067152"/>
                <a:ext cx="93992" cy="89720"/>
              </a:xfrm>
              <a:custGeom>
                <a:avLst/>
                <a:gdLst>
                  <a:gd name="T0" fmla="*/ 232941549 w 32"/>
                  <a:gd name="T1" fmla="*/ 226160966 h 31"/>
                  <a:gd name="T2" fmla="*/ 276078002 w 32"/>
                  <a:gd name="T3" fmla="*/ 125645625 h 31"/>
                  <a:gd name="T4" fmla="*/ 232941549 w 32"/>
                  <a:gd name="T5" fmla="*/ 33506079 h 31"/>
                  <a:gd name="T6" fmla="*/ 138039001 w 32"/>
                  <a:gd name="T7" fmla="*/ 0 h 31"/>
                  <a:gd name="T8" fmla="*/ 43136454 w 32"/>
                  <a:gd name="T9" fmla="*/ 33506079 h 31"/>
                  <a:gd name="T10" fmla="*/ 0 w 32"/>
                  <a:gd name="T11" fmla="*/ 125645625 h 31"/>
                  <a:gd name="T12" fmla="*/ 43136454 w 32"/>
                  <a:gd name="T13" fmla="*/ 226160966 h 31"/>
                  <a:gd name="T14" fmla="*/ 138039001 w 32"/>
                  <a:gd name="T15" fmla="*/ 259667045 h 31"/>
                  <a:gd name="T16" fmla="*/ 232941549 w 32"/>
                  <a:gd name="T17" fmla="*/ 226160966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9" name="Freeform 14">
                <a:extLst>
                  <a:ext uri="{FF2B5EF4-FFF2-40B4-BE49-F238E27FC236}">
                    <a16:creationId xmlns:a16="http://schemas.microsoft.com/office/drawing/2014/main" id="{F1EC3D45-B383-4F13-8B2C-1B7F8CF871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5177" y="5408941"/>
                <a:ext cx="93992" cy="93992"/>
              </a:xfrm>
              <a:custGeom>
                <a:avLst/>
                <a:gdLst>
                  <a:gd name="T0" fmla="*/ 232941549 w 32"/>
                  <a:gd name="T1" fmla="*/ 232941549 h 32"/>
                  <a:gd name="T2" fmla="*/ 276078002 w 32"/>
                  <a:gd name="T3" fmla="*/ 138039001 h 32"/>
                  <a:gd name="T4" fmla="*/ 232941549 w 32"/>
                  <a:gd name="T5" fmla="*/ 43136454 h 32"/>
                  <a:gd name="T6" fmla="*/ 138039001 w 32"/>
                  <a:gd name="T7" fmla="*/ 0 h 32"/>
                  <a:gd name="T8" fmla="*/ 43136454 w 32"/>
                  <a:gd name="T9" fmla="*/ 43136454 h 32"/>
                  <a:gd name="T10" fmla="*/ 0 w 32"/>
                  <a:gd name="T11" fmla="*/ 138039001 h 32"/>
                  <a:gd name="T12" fmla="*/ 43136454 w 32"/>
                  <a:gd name="T13" fmla="*/ 232941549 h 32"/>
                  <a:gd name="T14" fmla="*/ 138039001 w 32"/>
                  <a:gd name="T15" fmla="*/ 276078002 h 32"/>
                  <a:gd name="T16" fmla="*/ 232941549 w 32"/>
                  <a:gd name="T17" fmla="*/ 232941549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1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2"/>
                      <a:pt x="16" y="32"/>
                    </a:cubicBezTo>
                    <a:cubicBezTo>
                      <a:pt x="21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314" name="ZoneTexte 16">
              <a:extLst>
                <a:ext uri="{FF2B5EF4-FFF2-40B4-BE49-F238E27FC236}">
                  <a16:creationId xmlns:a16="http://schemas.microsoft.com/office/drawing/2014/main" id="{DDA7DD40-26D2-4B27-AA6C-838051FB1D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2252663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2.1%</a:t>
              </a:r>
            </a:p>
          </p:txBody>
        </p:sp>
        <p:sp>
          <p:nvSpPr>
            <p:cNvPr id="13315" name="ZoneTexte 17">
              <a:extLst>
                <a:ext uri="{FF2B5EF4-FFF2-40B4-BE49-F238E27FC236}">
                  <a16:creationId xmlns:a16="http://schemas.microsoft.com/office/drawing/2014/main" id="{18A28F5F-EE72-4CC5-945B-30D50932D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2593975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3.0%</a:t>
              </a:r>
            </a:p>
          </p:txBody>
        </p:sp>
        <p:sp>
          <p:nvSpPr>
            <p:cNvPr id="13316" name="ZoneTexte 18">
              <a:extLst>
                <a:ext uri="{FF2B5EF4-FFF2-40B4-BE49-F238E27FC236}">
                  <a16:creationId xmlns:a16="http://schemas.microsoft.com/office/drawing/2014/main" id="{84FD6435-6EFA-49D4-A4EF-0F43DEF83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3275013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2.9%</a:t>
              </a:r>
            </a:p>
          </p:txBody>
        </p:sp>
        <p:sp>
          <p:nvSpPr>
            <p:cNvPr id="13317" name="ZoneTexte 19">
              <a:extLst>
                <a:ext uri="{FF2B5EF4-FFF2-40B4-BE49-F238E27FC236}">
                  <a16:creationId xmlns:a16="http://schemas.microsoft.com/office/drawing/2014/main" id="{4C6D1000-F8EA-4D5B-920A-2B415E589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3613150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0.4%</a:t>
              </a:r>
            </a:p>
          </p:txBody>
        </p:sp>
        <p:sp>
          <p:nvSpPr>
            <p:cNvPr id="13318" name="ZoneTexte 20">
              <a:extLst>
                <a:ext uri="{FF2B5EF4-FFF2-40B4-BE49-F238E27FC236}">
                  <a16:creationId xmlns:a16="http://schemas.microsoft.com/office/drawing/2014/main" id="{15F50BE0-25F2-4C8F-97CB-E828B2B4B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4297363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1.1%</a:t>
              </a:r>
            </a:p>
          </p:txBody>
        </p:sp>
        <p:sp>
          <p:nvSpPr>
            <p:cNvPr id="13319" name="ZoneTexte 21">
              <a:extLst>
                <a:ext uri="{FF2B5EF4-FFF2-40B4-BE49-F238E27FC236}">
                  <a16:creationId xmlns:a16="http://schemas.microsoft.com/office/drawing/2014/main" id="{8794BD2C-DE13-41C7-BC9F-A545FA80A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4619625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6.2%</a:t>
              </a:r>
            </a:p>
          </p:txBody>
        </p:sp>
        <p:sp>
          <p:nvSpPr>
            <p:cNvPr id="13320" name="ZoneTexte 22">
              <a:extLst>
                <a:ext uri="{FF2B5EF4-FFF2-40B4-BE49-F238E27FC236}">
                  <a16:creationId xmlns:a16="http://schemas.microsoft.com/office/drawing/2014/main" id="{1DAE0058-3BB9-4BC3-A161-88D4654B9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4973638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0.2%</a:t>
              </a:r>
            </a:p>
          </p:txBody>
        </p:sp>
        <p:sp>
          <p:nvSpPr>
            <p:cNvPr id="13321" name="ZoneTexte 23">
              <a:extLst>
                <a:ext uri="{FF2B5EF4-FFF2-40B4-BE49-F238E27FC236}">
                  <a16:creationId xmlns:a16="http://schemas.microsoft.com/office/drawing/2014/main" id="{0E93FC55-56A7-4A1F-B580-025E2FAB7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0110" y="5311775"/>
              <a:ext cx="5934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0.1%</a:t>
              </a:r>
            </a:p>
          </p:txBody>
        </p:sp>
        <p:sp>
          <p:nvSpPr>
            <p:cNvPr id="13322" name="ZoneTexte 24">
              <a:extLst>
                <a:ext uri="{FF2B5EF4-FFF2-40B4-BE49-F238E27FC236}">
                  <a16:creationId xmlns:a16="http://schemas.microsoft.com/office/drawing/2014/main" id="{5ED0BD25-982E-4FE4-AAAA-D7361B947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4175" y="5761038"/>
              <a:ext cx="393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- 9</a:t>
              </a:r>
            </a:p>
          </p:txBody>
        </p:sp>
        <p:sp>
          <p:nvSpPr>
            <p:cNvPr id="13323" name="ZoneTexte 25">
              <a:extLst>
                <a:ext uri="{FF2B5EF4-FFF2-40B4-BE49-F238E27FC236}">
                  <a16:creationId xmlns:a16="http://schemas.microsoft.com/office/drawing/2014/main" id="{2788F6A8-50C8-4860-9F3F-315BE8658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0413" y="5761038"/>
              <a:ext cx="393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- 6</a:t>
              </a:r>
            </a:p>
          </p:txBody>
        </p:sp>
        <p:sp>
          <p:nvSpPr>
            <p:cNvPr id="13324" name="ZoneTexte 26">
              <a:extLst>
                <a:ext uri="{FF2B5EF4-FFF2-40B4-BE49-F238E27FC236}">
                  <a16:creationId xmlns:a16="http://schemas.microsoft.com/office/drawing/2014/main" id="{4CC774FE-D749-449E-A5A0-AC5001C08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2050" y="5761038"/>
              <a:ext cx="3444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-3</a:t>
              </a:r>
            </a:p>
          </p:txBody>
        </p:sp>
        <p:sp>
          <p:nvSpPr>
            <p:cNvPr id="13325" name="ZoneTexte 27">
              <a:extLst>
                <a:ext uri="{FF2B5EF4-FFF2-40B4-BE49-F238E27FC236}">
                  <a16:creationId xmlns:a16="http://schemas.microsoft.com/office/drawing/2014/main" id="{649A0872-11BF-46E2-9D30-988B559E6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8450" y="5761038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326" name="ZoneTexte 28">
              <a:extLst>
                <a:ext uri="{FF2B5EF4-FFF2-40B4-BE49-F238E27FC236}">
                  <a16:creationId xmlns:a16="http://schemas.microsoft.com/office/drawing/2014/main" id="{8910C473-EBC1-464D-BF93-F5A6E6523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4688" y="5761038"/>
              <a:ext cx="2841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3327" name="ZoneTexte 29">
              <a:extLst>
                <a:ext uri="{FF2B5EF4-FFF2-40B4-BE49-F238E27FC236}">
                  <a16:creationId xmlns:a16="http://schemas.microsoft.com/office/drawing/2014/main" id="{273E6D55-059E-4C95-A9A0-422463FCB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0925" y="5761038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3328" name="ZoneTexte 30">
              <a:extLst>
                <a:ext uri="{FF2B5EF4-FFF2-40B4-BE49-F238E27FC236}">
                  <a16:creationId xmlns:a16="http://schemas.microsoft.com/office/drawing/2014/main" id="{6EAD12F2-97D6-4FC4-86F1-734790D789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7163" y="5761038"/>
              <a:ext cx="2857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13329" name="ZoneTexte 31">
              <a:extLst>
                <a:ext uri="{FF2B5EF4-FFF2-40B4-BE49-F238E27FC236}">
                  <a16:creationId xmlns:a16="http://schemas.microsoft.com/office/drawing/2014/main" id="{6C91E20D-9332-4C57-9702-FF0D3BC583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4188" y="5761038"/>
              <a:ext cx="384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12</a:t>
              </a:r>
            </a:p>
          </p:txBody>
        </p:sp>
        <p:cxnSp>
          <p:nvCxnSpPr>
            <p:cNvPr id="13330" name="Connecteur droit avec flèche 33">
              <a:extLst>
                <a:ext uri="{FF2B5EF4-FFF2-40B4-BE49-F238E27FC236}">
                  <a16:creationId xmlns:a16="http://schemas.microsoft.com/office/drawing/2014/main" id="{08715F12-D7F3-49CE-B97D-AEA2575A87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64188" y="6167438"/>
              <a:ext cx="1054100" cy="0"/>
            </a:xfrm>
            <a:prstGeom prst="straightConnector1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1" name="Connecteur droit avec flèche 34">
              <a:extLst>
                <a:ext uri="{FF2B5EF4-FFF2-40B4-BE49-F238E27FC236}">
                  <a16:creationId xmlns:a16="http://schemas.microsoft.com/office/drawing/2014/main" id="{006BFE3B-73C2-491C-B00F-0E9DE28895A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91025" y="6167438"/>
              <a:ext cx="1054100" cy="0"/>
            </a:xfrm>
            <a:prstGeom prst="straightConnector1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4" name="ZoneTexte 37">
              <a:extLst>
                <a:ext uri="{FF2B5EF4-FFF2-40B4-BE49-F238E27FC236}">
                  <a16:creationId xmlns:a16="http://schemas.microsoft.com/office/drawing/2014/main" id="{78BE7DA8-7083-4555-8CCF-62A52D5BC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9425" y="2954338"/>
              <a:ext cx="531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0.44</a:t>
              </a:r>
            </a:p>
          </p:txBody>
        </p:sp>
        <p:sp>
          <p:nvSpPr>
            <p:cNvPr id="13335" name="ZoneTexte 38">
              <a:extLst>
                <a:ext uri="{FF2B5EF4-FFF2-40B4-BE49-F238E27FC236}">
                  <a16:creationId xmlns:a16="http://schemas.microsoft.com/office/drawing/2014/main" id="{DECBB8EE-7FED-4283-A6ED-150277A6C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9425" y="3973513"/>
              <a:ext cx="531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1.00</a:t>
              </a:r>
            </a:p>
          </p:txBody>
        </p:sp>
        <p:sp>
          <p:nvSpPr>
            <p:cNvPr id="13336" name="ZoneTexte 39">
              <a:extLst>
                <a:ext uri="{FF2B5EF4-FFF2-40B4-BE49-F238E27FC236}">
                  <a16:creationId xmlns:a16="http://schemas.microsoft.com/office/drawing/2014/main" id="{5220B7DB-E223-469F-BFED-6A7BEDF6B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22526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95.2</a:t>
              </a:r>
            </a:p>
          </p:txBody>
        </p:sp>
        <p:sp>
          <p:nvSpPr>
            <p:cNvPr id="13337" name="ZoneTexte 40">
              <a:extLst>
                <a:ext uri="{FF2B5EF4-FFF2-40B4-BE49-F238E27FC236}">
                  <a16:creationId xmlns:a16="http://schemas.microsoft.com/office/drawing/2014/main" id="{8D1D8EC7-F139-487B-BAA1-0E47A5134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25939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97.5</a:t>
              </a:r>
            </a:p>
          </p:txBody>
        </p:sp>
        <p:sp>
          <p:nvSpPr>
            <p:cNvPr id="13338" name="ZoneTexte 41">
              <a:extLst>
                <a:ext uri="{FF2B5EF4-FFF2-40B4-BE49-F238E27FC236}">
                  <a16:creationId xmlns:a16="http://schemas.microsoft.com/office/drawing/2014/main" id="{7AD523BC-E0D1-4F38-9971-59947713B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327501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97.2</a:t>
              </a:r>
            </a:p>
          </p:txBody>
        </p:sp>
        <p:sp>
          <p:nvSpPr>
            <p:cNvPr id="13339" name="ZoneTexte 42">
              <a:extLst>
                <a:ext uri="{FF2B5EF4-FFF2-40B4-BE49-F238E27FC236}">
                  <a16:creationId xmlns:a16="http://schemas.microsoft.com/office/drawing/2014/main" id="{277A0F55-3787-4035-9C13-FA3AD4DAF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3613150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92.9</a:t>
              </a:r>
            </a:p>
          </p:txBody>
        </p:sp>
        <p:sp>
          <p:nvSpPr>
            <p:cNvPr id="13340" name="ZoneTexte 43">
              <a:extLst>
                <a:ext uri="{FF2B5EF4-FFF2-40B4-BE49-F238E27FC236}">
                  <a16:creationId xmlns:a16="http://schemas.microsoft.com/office/drawing/2014/main" id="{E9D57F72-8014-4640-9901-4A99256EE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42973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90.1</a:t>
              </a:r>
            </a:p>
          </p:txBody>
        </p:sp>
        <p:sp>
          <p:nvSpPr>
            <p:cNvPr id="13341" name="ZoneTexte 44">
              <a:extLst>
                <a:ext uri="{FF2B5EF4-FFF2-40B4-BE49-F238E27FC236}">
                  <a16:creationId xmlns:a16="http://schemas.microsoft.com/office/drawing/2014/main" id="{BDFECD1E-A02C-4A81-B2D7-30D1E2743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988" y="4619625"/>
              <a:ext cx="4841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100</a:t>
              </a:r>
            </a:p>
          </p:txBody>
        </p:sp>
        <p:sp>
          <p:nvSpPr>
            <p:cNvPr id="13342" name="ZoneTexte 45">
              <a:extLst>
                <a:ext uri="{FF2B5EF4-FFF2-40B4-BE49-F238E27FC236}">
                  <a16:creationId xmlns:a16="http://schemas.microsoft.com/office/drawing/2014/main" id="{AFA4392A-D817-4653-925E-D03668C37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4973638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96.9</a:t>
              </a:r>
            </a:p>
          </p:txBody>
        </p:sp>
        <p:sp>
          <p:nvSpPr>
            <p:cNvPr id="13343" name="ZoneTexte 46">
              <a:extLst>
                <a:ext uri="{FF2B5EF4-FFF2-40B4-BE49-F238E27FC236}">
                  <a16:creationId xmlns:a16="http://schemas.microsoft.com/office/drawing/2014/main" id="{072F3E39-9FF3-4440-B54A-EFE6A54C6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53117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97.8</a:t>
              </a:r>
            </a:p>
          </p:txBody>
        </p:sp>
        <p:sp>
          <p:nvSpPr>
            <p:cNvPr id="13344" name="ZoneTexte 47">
              <a:extLst>
                <a:ext uri="{FF2B5EF4-FFF2-40B4-BE49-F238E27FC236}">
                  <a16:creationId xmlns:a16="http://schemas.microsoft.com/office/drawing/2014/main" id="{3888BB11-180C-4862-84D9-365DF4484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225266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93.1</a:t>
              </a:r>
            </a:p>
          </p:txBody>
        </p:sp>
        <p:sp>
          <p:nvSpPr>
            <p:cNvPr id="13345" name="ZoneTexte 48">
              <a:extLst>
                <a:ext uri="{FF2B5EF4-FFF2-40B4-BE49-F238E27FC236}">
                  <a16:creationId xmlns:a16="http://schemas.microsoft.com/office/drawing/2014/main" id="{1372C2D8-181A-4076-BACE-6E402134E5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259397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94.5</a:t>
              </a:r>
            </a:p>
          </p:txBody>
        </p:sp>
        <p:sp>
          <p:nvSpPr>
            <p:cNvPr id="13346" name="ZoneTexte 49">
              <a:extLst>
                <a:ext uri="{FF2B5EF4-FFF2-40B4-BE49-F238E27FC236}">
                  <a16:creationId xmlns:a16="http://schemas.microsoft.com/office/drawing/2014/main" id="{74621F15-F4D6-4C45-A267-3A1FE650D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327501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94.3</a:t>
              </a:r>
            </a:p>
          </p:txBody>
        </p:sp>
        <p:sp>
          <p:nvSpPr>
            <p:cNvPr id="13347" name="ZoneTexte 50">
              <a:extLst>
                <a:ext uri="{FF2B5EF4-FFF2-40B4-BE49-F238E27FC236}">
                  <a16:creationId xmlns:a16="http://schemas.microsoft.com/office/drawing/2014/main" id="{914CBA72-3DE9-4F13-8849-CACA20667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3613150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92.5</a:t>
              </a:r>
            </a:p>
          </p:txBody>
        </p:sp>
        <p:sp>
          <p:nvSpPr>
            <p:cNvPr id="13348" name="ZoneTexte 51">
              <a:extLst>
                <a:ext uri="{FF2B5EF4-FFF2-40B4-BE49-F238E27FC236}">
                  <a16:creationId xmlns:a16="http://schemas.microsoft.com/office/drawing/2014/main" id="{16B8084B-193D-44DD-842E-89C7282636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29736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89.0</a:t>
              </a:r>
            </a:p>
          </p:txBody>
        </p:sp>
        <p:sp>
          <p:nvSpPr>
            <p:cNvPr id="13349" name="ZoneTexte 52">
              <a:extLst>
                <a:ext uri="{FF2B5EF4-FFF2-40B4-BE49-F238E27FC236}">
                  <a16:creationId xmlns:a16="http://schemas.microsoft.com/office/drawing/2014/main" id="{5C77A363-3635-4C40-A7C1-381CD6720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61962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93.8</a:t>
              </a:r>
            </a:p>
          </p:txBody>
        </p:sp>
        <p:sp>
          <p:nvSpPr>
            <p:cNvPr id="13350" name="ZoneTexte 53">
              <a:extLst>
                <a:ext uri="{FF2B5EF4-FFF2-40B4-BE49-F238E27FC236}">
                  <a16:creationId xmlns:a16="http://schemas.microsoft.com/office/drawing/2014/main" id="{980BDA31-056F-42CD-AF17-E83A3AF42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973638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96.7</a:t>
              </a:r>
            </a:p>
          </p:txBody>
        </p:sp>
        <p:sp>
          <p:nvSpPr>
            <p:cNvPr id="13351" name="ZoneTexte 54">
              <a:extLst>
                <a:ext uri="{FF2B5EF4-FFF2-40B4-BE49-F238E27FC236}">
                  <a16:creationId xmlns:a16="http://schemas.microsoft.com/office/drawing/2014/main" id="{F58B4217-0EFE-4445-A0EB-5FC55FCF1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531177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97.7</a:t>
              </a:r>
            </a:p>
          </p:txBody>
        </p:sp>
        <p:sp>
          <p:nvSpPr>
            <p:cNvPr id="13352" name="ZoneTexte 55">
              <a:extLst>
                <a:ext uri="{FF2B5EF4-FFF2-40B4-BE49-F238E27FC236}">
                  <a16:creationId xmlns:a16="http://schemas.microsoft.com/office/drawing/2014/main" id="{4EA4E8B3-119A-4DFB-BFF1-69CCFC7CA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063" y="2252663"/>
              <a:ext cx="4841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3353" name="ZoneTexte 56">
              <a:extLst>
                <a:ext uri="{FF2B5EF4-FFF2-40B4-BE49-F238E27FC236}">
                  <a16:creationId xmlns:a16="http://schemas.microsoft.com/office/drawing/2014/main" id="{50B165BE-7FD4-449D-9BB8-65C4932A4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25939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97.3</a:t>
              </a:r>
            </a:p>
          </p:txBody>
        </p:sp>
        <p:sp>
          <p:nvSpPr>
            <p:cNvPr id="13354" name="ZoneTexte 57">
              <a:extLst>
                <a:ext uri="{FF2B5EF4-FFF2-40B4-BE49-F238E27FC236}">
                  <a16:creationId xmlns:a16="http://schemas.microsoft.com/office/drawing/2014/main" id="{A4347F35-6F53-434E-B515-59B321671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327501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53.0</a:t>
              </a:r>
            </a:p>
          </p:txBody>
        </p:sp>
        <p:sp>
          <p:nvSpPr>
            <p:cNvPr id="13355" name="ZoneTexte 58">
              <a:extLst>
                <a:ext uri="{FF2B5EF4-FFF2-40B4-BE49-F238E27FC236}">
                  <a16:creationId xmlns:a16="http://schemas.microsoft.com/office/drawing/2014/main" id="{D642879D-3785-4DA1-8F2C-0AF2DB15D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3613150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47.0</a:t>
              </a:r>
            </a:p>
          </p:txBody>
        </p:sp>
        <p:sp>
          <p:nvSpPr>
            <p:cNvPr id="13356" name="ZoneTexte 59">
              <a:extLst>
                <a:ext uri="{FF2B5EF4-FFF2-40B4-BE49-F238E27FC236}">
                  <a16:creationId xmlns:a16="http://schemas.microsoft.com/office/drawing/2014/main" id="{391E57C4-AE3A-4746-BD9A-77C66607BC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2973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39.5</a:t>
              </a:r>
            </a:p>
          </p:txBody>
        </p:sp>
        <p:sp>
          <p:nvSpPr>
            <p:cNvPr id="13357" name="ZoneTexte 60">
              <a:extLst>
                <a:ext uri="{FF2B5EF4-FFF2-40B4-BE49-F238E27FC236}">
                  <a16:creationId xmlns:a16="http://schemas.microsoft.com/office/drawing/2014/main" id="{635ED50B-4DE8-4D2A-8545-936A63DF8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61962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23.9</a:t>
              </a:r>
            </a:p>
          </p:txBody>
        </p:sp>
        <p:sp>
          <p:nvSpPr>
            <p:cNvPr id="13358" name="ZoneTexte 61">
              <a:extLst>
                <a:ext uri="{FF2B5EF4-FFF2-40B4-BE49-F238E27FC236}">
                  <a16:creationId xmlns:a16="http://schemas.microsoft.com/office/drawing/2014/main" id="{9B059597-5A91-46B0-BE98-AFC5AA5B4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973638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14.9</a:t>
              </a:r>
            </a:p>
          </p:txBody>
        </p:sp>
        <p:sp>
          <p:nvSpPr>
            <p:cNvPr id="13359" name="ZoneTexte 62">
              <a:extLst>
                <a:ext uri="{FF2B5EF4-FFF2-40B4-BE49-F238E27FC236}">
                  <a16:creationId xmlns:a16="http://schemas.microsoft.com/office/drawing/2014/main" id="{5E6FA56C-C8B3-47AF-AA21-066293645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53117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21.7</a:t>
              </a:r>
            </a:p>
          </p:txBody>
        </p:sp>
        <p:sp>
          <p:nvSpPr>
            <p:cNvPr id="13360" name="ZoneTexte 63">
              <a:extLst>
                <a:ext uri="{FF2B5EF4-FFF2-40B4-BE49-F238E27FC236}">
                  <a16:creationId xmlns:a16="http://schemas.microsoft.com/office/drawing/2014/main" id="{BB6916E4-7CC4-4387-B6E7-CD80FC7A0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01" y="2252663"/>
              <a:ext cx="11922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Análisis ITT</a:t>
              </a:r>
            </a:p>
          </p:txBody>
        </p:sp>
        <p:sp>
          <p:nvSpPr>
            <p:cNvPr id="13361" name="ZoneTexte 64">
              <a:extLst>
                <a:ext uri="{FF2B5EF4-FFF2-40B4-BE49-F238E27FC236}">
                  <a16:creationId xmlns:a16="http://schemas.microsoft.com/office/drawing/2014/main" id="{D205850C-AAC2-4803-B6A2-8030AF24F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07" y="2593975"/>
              <a:ext cx="20997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Análisis por-protocolo</a:t>
              </a:r>
            </a:p>
          </p:txBody>
        </p:sp>
        <p:sp>
          <p:nvSpPr>
            <p:cNvPr id="13362" name="ZoneTexte 65">
              <a:extLst>
                <a:ext uri="{FF2B5EF4-FFF2-40B4-BE49-F238E27FC236}">
                  <a16:creationId xmlns:a16="http://schemas.microsoft.com/office/drawing/2014/main" id="{E13ABF1C-18E0-4DD8-A059-CFA79815F1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299" y="3275013"/>
              <a:ext cx="6976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dirty="0">
                  <a:solidFill>
                    <a:srgbClr val="000066"/>
                  </a:solidFill>
                </a:rPr>
                <a:t>&lt; 15%</a:t>
              </a:r>
            </a:p>
          </p:txBody>
        </p:sp>
        <p:sp>
          <p:nvSpPr>
            <p:cNvPr id="13363" name="ZoneTexte 66">
              <a:extLst>
                <a:ext uri="{FF2B5EF4-FFF2-40B4-BE49-F238E27FC236}">
                  <a16:creationId xmlns:a16="http://schemas.microsoft.com/office/drawing/2014/main" id="{B6AAD67F-1885-4470-973C-7AB81BCD4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299" y="3613150"/>
              <a:ext cx="6976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u="sng" dirty="0">
                  <a:solidFill>
                    <a:srgbClr val="000066"/>
                  </a:solidFill>
                </a:rPr>
                <a:t>&gt;</a:t>
              </a:r>
              <a:r>
                <a:rPr lang="fr-FR" altLang="fr-FR" sz="1400" dirty="0">
                  <a:solidFill>
                    <a:srgbClr val="000066"/>
                  </a:solidFill>
                </a:rPr>
                <a:t> 15%</a:t>
              </a:r>
            </a:p>
          </p:txBody>
        </p:sp>
        <p:sp>
          <p:nvSpPr>
            <p:cNvPr id="13364" name="ZoneTexte 67">
              <a:extLst>
                <a:ext uri="{FF2B5EF4-FFF2-40B4-BE49-F238E27FC236}">
                  <a16:creationId xmlns:a16="http://schemas.microsoft.com/office/drawing/2014/main" id="{E600FD54-AF8E-4B4B-965F-1749049968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20" y="4297363"/>
              <a:ext cx="11727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>
                  <a:solidFill>
                    <a:srgbClr val="000066"/>
                  </a:solidFill>
                </a:rPr>
                <a:t>Reino Unido</a:t>
              </a:r>
            </a:p>
          </p:txBody>
        </p:sp>
        <p:sp>
          <p:nvSpPr>
            <p:cNvPr id="13365" name="ZoneTexte 68">
              <a:extLst>
                <a:ext uri="{FF2B5EF4-FFF2-40B4-BE49-F238E27FC236}">
                  <a16:creationId xmlns:a16="http://schemas.microsoft.com/office/drawing/2014/main" id="{0A8692CF-26D4-4A11-B598-DAFFC4ADA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20" y="4619625"/>
              <a:ext cx="7935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>
                  <a:solidFill>
                    <a:srgbClr val="000066"/>
                  </a:solidFill>
                </a:rPr>
                <a:t>España</a:t>
              </a:r>
            </a:p>
          </p:txBody>
        </p:sp>
        <p:sp>
          <p:nvSpPr>
            <p:cNvPr id="13366" name="ZoneTexte 69">
              <a:extLst>
                <a:ext uri="{FF2B5EF4-FFF2-40B4-BE49-F238E27FC236}">
                  <a16:creationId xmlns:a16="http://schemas.microsoft.com/office/drawing/2014/main" id="{7ED21D89-4A27-42FA-8FC1-5132B4D96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20" y="4973638"/>
              <a:ext cx="93314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>
                  <a:solidFill>
                    <a:srgbClr val="000066"/>
                  </a:solidFill>
                </a:rPr>
                <a:t>Alemania</a:t>
              </a:r>
            </a:p>
          </p:txBody>
        </p:sp>
        <p:sp>
          <p:nvSpPr>
            <p:cNvPr id="13367" name="ZoneTexte 70">
              <a:extLst>
                <a:ext uri="{FF2B5EF4-FFF2-40B4-BE49-F238E27FC236}">
                  <a16:creationId xmlns:a16="http://schemas.microsoft.com/office/drawing/2014/main" id="{2ADC6DC7-6687-43BF-B249-F93ED9613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20" y="5311775"/>
              <a:ext cx="18709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>
                  <a:solidFill>
                    <a:srgbClr val="000066"/>
                  </a:solidFill>
                </a:rPr>
                <a:t>Bélgica-Francia-Italia</a:t>
              </a:r>
            </a:p>
          </p:txBody>
        </p:sp>
        <p:sp>
          <p:nvSpPr>
            <p:cNvPr id="13368" name="ZoneTexte 71">
              <a:extLst>
                <a:ext uri="{FF2B5EF4-FFF2-40B4-BE49-F238E27FC236}">
                  <a16:creationId xmlns:a16="http://schemas.microsoft.com/office/drawing/2014/main" id="{11750E1F-4ECA-4CF8-96F5-A41CE4AF7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428" y="2954338"/>
              <a:ext cx="26791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Score Framingham a 10 años</a:t>
              </a:r>
            </a:p>
          </p:txBody>
        </p:sp>
        <p:sp>
          <p:nvSpPr>
            <p:cNvPr id="13369" name="ZoneTexte 72">
              <a:extLst>
                <a:ext uri="{FF2B5EF4-FFF2-40B4-BE49-F238E27FC236}">
                  <a16:creationId xmlns:a16="http://schemas.microsoft.com/office/drawing/2014/main" id="{A33F45F4-4DB4-4F2D-B90E-D125355A2B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279" y="3976688"/>
              <a:ext cx="5539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País</a:t>
              </a:r>
            </a:p>
          </p:txBody>
        </p:sp>
        <p:sp>
          <p:nvSpPr>
            <p:cNvPr id="13370" name="ZoneTexte 73">
              <a:extLst>
                <a:ext uri="{FF2B5EF4-FFF2-40B4-BE49-F238E27FC236}">
                  <a16:creationId xmlns:a16="http://schemas.microsoft.com/office/drawing/2014/main" id="{D5E51E18-1D76-42C1-AFC8-7388F9DE7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8478" y="1614488"/>
              <a:ext cx="4796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CC6600"/>
                  </a:solidFill>
                </a:rPr>
                <a:t>IP/r</a:t>
              </a:r>
            </a:p>
          </p:txBody>
        </p:sp>
        <p:sp>
          <p:nvSpPr>
            <p:cNvPr id="13371" name="ZoneTexte 74">
              <a:extLst>
                <a:ext uri="{FF2B5EF4-FFF2-40B4-BE49-F238E27FC236}">
                  <a16:creationId xmlns:a16="http://schemas.microsoft.com/office/drawing/2014/main" id="{E3A6BB7D-E23C-4D31-9B70-E091C6A48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738" y="1614488"/>
              <a:ext cx="5635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DTG</a:t>
              </a:r>
            </a:p>
          </p:txBody>
        </p:sp>
        <p:sp>
          <p:nvSpPr>
            <p:cNvPr id="13372" name="ZoneTexte 75">
              <a:extLst>
                <a:ext uri="{FF2B5EF4-FFF2-40B4-BE49-F238E27FC236}">
                  <a16:creationId xmlns:a16="http://schemas.microsoft.com/office/drawing/2014/main" id="{51B6F74E-42A4-414E-BC2B-B295E5BB5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7664" y="1614488"/>
              <a:ext cx="148183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% de pacientes</a:t>
              </a:r>
            </a:p>
          </p:txBody>
        </p:sp>
        <p:sp>
          <p:nvSpPr>
            <p:cNvPr id="13373" name="ZoneTexte 76">
              <a:extLst>
                <a:ext uri="{FF2B5EF4-FFF2-40B4-BE49-F238E27FC236}">
                  <a16:creationId xmlns:a16="http://schemas.microsoft.com/office/drawing/2014/main" id="{A890BF1F-E39F-4122-9A0E-302962AE4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9970" y="1614488"/>
              <a:ext cx="207041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Diferencia, % (IC95 %)</a:t>
              </a:r>
            </a:p>
          </p:txBody>
        </p:sp>
        <p:sp>
          <p:nvSpPr>
            <p:cNvPr id="13374" name="ZoneTexte 77">
              <a:extLst>
                <a:ext uri="{FF2B5EF4-FFF2-40B4-BE49-F238E27FC236}">
                  <a16:creationId xmlns:a16="http://schemas.microsoft.com/office/drawing/2014/main" id="{A45B629A-7668-483A-901D-18366D1FE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413" y="1506538"/>
              <a:ext cx="138747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008000"/>
                  </a:solidFill>
                </a:rPr>
                <a:t>p</a:t>
              </a:r>
            </a:p>
            <a:p>
              <a:pPr eaLnBrk="1" hangingPunct="1"/>
              <a:r>
                <a:rPr lang="es-ES" altLang="fr-FR" sz="1400" b="1" dirty="0">
                  <a:solidFill>
                    <a:srgbClr val="008000"/>
                  </a:solidFill>
                </a:rPr>
                <a:t>interacción</a:t>
              </a:r>
            </a:p>
          </p:txBody>
        </p:sp>
        <p:sp>
          <p:nvSpPr>
            <p:cNvPr id="13375" name="ZoneTexte 78">
              <a:extLst>
                <a:ext uri="{FF2B5EF4-FFF2-40B4-BE49-F238E27FC236}">
                  <a16:creationId xmlns:a16="http://schemas.microsoft.com/office/drawing/2014/main" id="{89E6ADF1-4523-49DD-A230-4BADE05E19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5380" y="1922463"/>
              <a:ext cx="95269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Exito (%)</a:t>
              </a:r>
            </a:p>
          </p:txBody>
        </p:sp>
      </p:grpSp>
      <p:sp>
        <p:nvSpPr>
          <p:cNvPr id="13376" name="Rectangle 6">
            <a:extLst>
              <a:ext uri="{FF2B5EF4-FFF2-40B4-BE49-F238E27FC236}">
                <a16:creationId xmlns:a16="http://schemas.microsoft.com/office/drawing/2014/main" id="{BE8B9A65-68E9-4FA6-8B09-45A2DB65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9525"/>
            <a:ext cx="8945562" cy="3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es-ES" altLang="fr-FR" b="1">
                <a:solidFill>
                  <a:srgbClr val="CC3300"/>
                </a:solidFill>
                <a:latin typeface="Calibri" panose="020F0502020204030204" pitchFamily="34" charset="0"/>
              </a:rPr>
              <a:t>Exito terapéutico a S48 (ITT, por protocolo y subgrupos)</a:t>
            </a:r>
          </a:p>
        </p:txBody>
      </p:sp>
      <p:sp>
        <p:nvSpPr>
          <p:cNvPr id="13378" name="AutoShape 162">
            <a:extLst>
              <a:ext uri="{FF2B5EF4-FFF2-40B4-BE49-F238E27FC236}">
                <a16:creationId xmlns:a16="http://schemas.microsoft.com/office/drawing/2014/main" id="{DEDC072E-1E50-4298-8E58-8C61E7A0D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3379" name="Titre 2">
            <a:extLst>
              <a:ext uri="{FF2B5EF4-FFF2-40B4-BE49-F238E27FC236}">
                <a16:creationId xmlns:a16="http://schemas.microsoft.com/office/drawing/2014/main" id="{13BC95EB-F4CF-4B96-9BBC-FA0A5E311B36}"/>
              </a:ext>
            </a:extLst>
          </p:cNvPr>
          <p:cNvSpPr txBox="1">
            <a:spLocks/>
          </p:cNvSpPr>
          <p:nvPr/>
        </p:nvSpPr>
        <p:spPr bwMode="auto">
          <a:xfrm>
            <a:off x="50800" y="44450"/>
            <a:ext cx="902493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GB" altLang="fr-FR" sz="30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82" name="Titre 2">
            <a:extLst>
              <a:ext uri="{FF2B5EF4-FFF2-40B4-BE49-F238E27FC236}">
                <a16:creationId xmlns:a16="http://schemas.microsoft.com/office/drawing/2014/main" id="{37182053-962C-4F86-AF34-59E49A1313D9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altLang="fr-FR" sz="3000" kern="0" dirty="0">
                <a:ea typeface="ＭＳ Ｐゴシック" panose="020B0600070205080204" pitchFamily="34" charset="-128"/>
              </a:rPr>
              <a:t>Estudio NEAT 022: </a:t>
            </a:r>
            <a:r>
              <a:rPr lang="es-ES" altLang="fr-FR" sz="3000" kern="0" dirty="0" err="1">
                <a:ea typeface="ＭＳ Ｐゴシック" panose="020B0600070205080204" pitchFamily="34" charset="-128"/>
              </a:rPr>
              <a:t>Switch</a:t>
            </a:r>
            <a:r>
              <a:rPr lang="es-ES" altLang="fr-FR" sz="3000" kern="0" dirty="0">
                <a:ea typeface="ＭＳ Ｐゴシック" panose="020B0600070205080204" pitchFamily="34" charset="-128"/>
              </a:rPr>
              <a:t> a DTG vs continuación de IP/r en pacientes con alto riesgo cardiovascular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>
            <a:extLst>
              <a:ext uri="{FF2B5EF4-FFF2-40B4-BE49-F238E27FC236}">
                <a16:creationId xmlns:a16="http://schemas.microsoft.com/office/drawing/2014/main" id="{21C195C6-6C50-46D8-8CD1-678E113BA2B9}"/>
              </a:ext>
            </a:extLst>
          </p:cNvPr>
          <p:cNvSpPr txBox="1"/>
          <p:nvPr/>
        </p:nvSpPr>
        <p:spPr>
          <a:xfrm>
            <a:off x="539750" y="5815642"/>
            <a:ext cx="81153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l"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lang="es-ES" sz="2000" b="1" dirty="0">
                <a:solidFill>
                  <a:srgbClr val="CC3300"/>
                </a:solidFill>
                <a:latin typeface="+mj-lt"/>
                <a:ea typeface="ＭＳ Ｐゴシック" charset="0"/>
                <a:cs typeface="ＭＳ Ｐゴシック" charset="0"/>
              </a:rPr>
              <a:t>No cambios en el uso de drogas hipolipemiantes </a:t>
            </a:r>
            <a:br>
              <a:rPr lang="es-ES" sz="2000" b="1" dirty="0">
                <a:solidFill>
                  <a:srgbClr val="CC3300"/>
                </a:solidFill>
                <a:latin typeface="+mj-lt"/>
                <a:ea typeface="ＭＳ Ｐゴシック" charset="0"/>
                <a:cs typeface="ＭＳ Ｐゴシック" charset="0"/>
              </a:rPr>
            </a:br>
            <a:r>
              <a:rPr lang="es-ES" sz="2000" b="1" dirty="0">
                <a:solidFill>
                  <a:srgbClr val="CC3300"/>
                </a:solidFill>
                <a:latin typeface="+mj-lt"/>
                <a:ea typeface="ＭＳ Ｐゴシック" charset="0"/>
                <a:cs typeface="ＭＳ Ｐゴシック" charset="0"/>
              </a:rPr>
              <a:t>(alrededor del 30% en cada rama, basal y S48)</a:t>
            </a:r>
          </a:p>
        </p:txBody>
      </p:sp>
      <p:sp>
        <p:nvSpPr>
          <p:cNvPr id="14338" name="ZoneTexte 35">
            <a:extLst>
              <a:ext uri="{FF2B5EF4-FFF2-40B4-BE49-F238E27FC236}">
                <a16:creationId xmlns:a16="http://schemas.microsoft.com/office/drawing/2014/main" id="{950D4C7D-6EAA-48B9-BBC6-2ED99713E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92213"/>
            <a:ext cx="8577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" altLang="fr-FR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Lipidos plasmáticos (mmol/L): media de cambio a S48 (%)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7BBAAFA-D0EE-4182-85D2-CF3B27CDAF50}"/>
              </a:ext>
            </a:extLst>
          </p:cNvPr>
          <p:cNvGrpSpPr/>
          <p:nvPr/>
        </p:nvGrpSpPr>
        <p:grpSpPr>
          <a:xfrm>
            <a:off x="779896" y="1652588"/>
            <a:ext cx="7897526" cy="4253970"/>
            <a:chOff x="779896" y="1652588"/>
            <a:chExt cx="7897526" cy="4253970"/>
          </a:xfrm>
        </p:grpSpPr>
        <p:sp>
          <p:nvSpPr>
            <p:cNvPr id="61" name="AutoShape 165">
              <a:extLst>
                <a:ext uri="{FF2B5EF4-FFF2-40B4-BE49-F238E27FC236}">
                  <a16:creationId xmlns:a16="http://schemas.microsoft.com/office/drawing/2014/main" id="{5EA26906-5EDD-4CE8-8FC3-0C305FEC2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584" y="1700808"/>
              <a:ext cx="1944304" cy="46180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4379" name="Freeform 5">
              <a:extLst>
                <a:ext uri="{FF2B5EF4-FFF2-40B4-BE49-F238E27FC236}">
                  <a16:creationId xmlns:a16="http://schemas.microsoft.com/office/drawing/2014/main" id="{D212152B-FF27-4614-9333-89BC331537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3868" y="1975723"/>
              <a:ext cx="7209379" cy="3104206"/>
            </a:xfrm>
            <a:custGeom>
              <a:avLst/>
              <a:gdLst>
                <a:gd name="T0" fmla="*/ 0 w 4061"/>
                <a:gd name="T1" fmla="*/ 1466730709 h 2019"/>
                <a:gd name="T2" fmla="*/ 2147483647 w 4061"/>
                <a:gd name="T3" fmla="*/ 1466730709 h 2019"/>
                <a:gd name="T4" fmla="*/ 0 w 4061"/>
                <a:gd name="T5" fmla="*/ 1466730709 h 2019"/>
                <a:gd name="T6" fmla="*/ 0 w 4061"/>
                <a:gd name="T7" fmla="*/ 0 h 2019"/>
                <a:gd name="T8" fmla="*/ 0 w 4061"/>
                <a:gd name="T9" fmla="*/ 2147483647 h 2019"/>
                <a:gd name="T10" fmla="*/ 0 w 4061"/>
                <a:gd name="T11" fmla="*/ 1466730709 h 20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61" h="2019">
                  <a:moveTo>
                    <a:pt x="0" y="582"/>
                  </a:moveTo>
                  <a:lnTo>
                    <a:pt x="4061" y="582"/>
                  </a:lnTo>
                  <a:moveTo>
                    <a:pt x="0" y="582"/>
                  </a:moveTo>
                  <a:lnTo>
                    <a:pt x="0" y="0"/>
                  </a:lnTo>
                  <a:moveTo>
                    <a:pt x="0" y="2019"/>
                  </a:moveTo>
                  <a:lnTo>
                    <a:pt x="0" y="582"/>
                  </a:lnTo>
                </a:path>
              </a:pathLst>
            </a:custGeom>
            <a:noFill/>
            <a:ln w="9525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0" name="Freeform 6">
              <a:extLst>
                <a:ext uri="{FF2B5EF4-FFF2-40B4-BE49-F238E27FC236}">
                  <a16:creationId xmlns:a16="http://schemas.microsoft.com/office/drawing/2014/main" id="{B790F82C-515E-403B-9F5A-C9835F42F9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1554" y="1992635"/>
              <a:ext cx="92314" cy="3082681"/>
            </a:xfrm>
            <a:custGeom>
              <a:avLst/>
              <a:gdLst>
                <a:gd name="T0" fmla="*/ 0 w 52"/>
                <a:gd name="T1" fmla="*/ 723283936 h 2005"/>
                <a:gd name="T2" fmla="*/ 131048125 w 52"/>
                <a:gd name="T3" fmla="*/ 723283936 h 2005"/>
                <a:gd name="T4" fmla="*/ 0 w 52"/>
                <a:gd name="T5" fmla="*/ 2147483647 h 2005"/>
                <a:gd name="T6" fmla="*/ 131048125 w 52"/>
                <a:gd name="T7" fmla="*/ 2147483647 h 2005"/>
                <a:gd name="T8" fmla="*/ 0 w 52"/>
                <a:gd name="T9" fmla="*/ 2147483647 h 2005"/>
                <a:gd name="T10" fmla="*/ 131048125 w 52"/>
                <a:gd name="T11" fmla="*/ 2147483647 h 2005"/>
                <a:gd name="T12" fmla="*/ 0 w 52"/>
                <a:gd name="T13" fmla="*/ 2147483647 h 2005"/>
                <a:gd name="T14" fmla="*/ 131048125 w 52"/>
                <a:gd name="T15" fmla="*/ 2147483647 h 2005"/>
                <a:gd name="T16" fmla="*/ 0 w 52"/>
                <a:gd name="T17" fmla="*/ 2147483647 h 2005"/>
                <a:gd name="T18" fmla="*/ 131048125 w 52"/>
                <a:gd name="T19" fmla="*/ 2147483647 h 2005"/>
                <a:gd name="T20" fmla="*/ 0 w 52"/>
                <a:gd name="T21" fmla="*/ 2147483647 h 2005"/>
                <a:gd name="T22" fmla="*/ 131048125 w 52"/>
                <a:gd name="T23" fmla="*/ 2147483647 h 2005"/>
                <a:gd name="T24" fmla="*/ 0 w 52"/>
                <a:gd name="T25" fmla="*/ 1444048511 h 2005"/>
                <a:gd name="T26" fmla="*/ 131048125 w 52"/>
                <a:gd name="T27" fmla="*/ 1444048511 h 2005"/>
                <a:gd name="T28" fmla="*/ 0 w 52"/>
                <a:gd name="T29" fmla="*/ 0 h 2005"/>
                <a:gd name="T30" fmla="*/ 131048125 w 52"/>
                <a:gd name="T31" fmla="*/ 0 h 20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2" h="2005">
                  <a:moveTo>
                    <a:pt x="0" y="287"/>
                  </a:moveTo>
                  <a:lnTo>
                    <a:pt x="52" y="287"/>
                  </a:lnTo>
                  <a:moveTo>
                    <a:pt x="0" y="2005"/>
                  </a:moveTo>
                  <a:lnTo>
                    <a:pt x="52" y="2005"/>
                  </a:lnTo>
                  <a:moveTo>
                    <a:pt x="0" y="1717"/>
                  </a:moveTo>
                  <a:lnTo>
                    <a:pt x="52" y="1717"/>
                  </a:lnTo>
                  <a:moveTo>
                    <a:pt x="0" y="1431"/>
                  </a:moveTo>
                  <a:lnTo>
                    <a:pt x="52" y="1431"/>
                  </a:lnTo>
                  <a:moveTo>
                    <a:pt x="0" y="1145"/>
                  </a:moveTo>
                  <a:lnTo>
                    <a:pt x="52" y="1145"/>
                  </a:lnTo>
                  <a:moveTo>
                    <a:pt x="0" y="858"/>
                  </a:moveTo>
                  <a:lnTo>
                    <a:pt x="52" y="858"/>
                  </a:lnTo>
                  <a:moveTo>
                    <a:pt x="0" y="573"/>
                  </a:moveTo>
                  <a:lnTo>
                    <a:pt x="52" y="573"/>
                  </a:lnTo>
                  <a:moveTo>
                    <a:pt x="0" y="0"/>
                  </a:moveTo>
                  <a:lnTo>
                    <a:pt x="52" y="0"/>
                  </a:lnTo>
                </a:path>
              </a:pathLst>
            </a:custGeom>
            <a:noFill/>
            <a:ln w="9525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1" name="Freeform 7">
              <a:extLst>
                <a:ext uri="{FF2B5EF4-FFF2-40B4-BE49-F238E27FC236}">
                  <a16:creationId xmlns:a16="http://schemas.microsoft.com/office/drawing/2014/main" id="{F02058D2-C568-491E-BB74-C5724318D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5080" y="3165745"/>
              <a:ext cx="6428259" cy="1638972"/>
            </a:xfrm>
            <a:custGeom>
              <a:avLst/>
              <a:gdLst>
                <a:gd name="T0" fmla="*/ 2147483647 w 3621"/>
                <a:gd name="T1" fmla="*/ 1013102813 h 1066"/>
                <a:gd name="T2" fmla="*/ 2147483647 w 3621"/>
                <a:gd name="T3" fmla="*/ 1131550950 h 1066"/>
                <a:gd name="T4" fmla="*/ 2147483647 w 3621"/>
                <a:gd name="T5" fmla="*/ 1131550950 h 1066"/>
                <a:gd name="T6" fmla="*/ 2147483647 w 3621"/>
                <a:gd name="T7" fmla="*/ 27722513 h 1066"/>
                <a:gd name="T8" fmla="*/ 2147483647 w 3621"/>
                <a:gd name="T9" fmla="*/ 1013102813 h 1066"/>
                <a:gd name="T10" fmla="*/ 2147483647 w 3621"/>
                <a:gd name="T11" fmla="*/ 1166833138 h 1066"/>
                <a:gd name="T12" fmla="*/ 2147483647 w 3621"/>
                <a:gd name="T13" fmla="*/ 1166833138 h 1066"/>
                <a:gd name="T14" fmla="*/ 2147483647 w 3621"/>
                <a:gd name="T15" fmla="*/ 0 h 1066"/>
                <a:gd name="T16" fmla="*/ 0 w 3621"/>
                <a:gd name="T17" fmla="*/ 1207155638 h 1066"/>
                <a:gd name="T18" fmla="*/ 0 w 3621"/>
                <a:gd name="T19" fmla="*/ 1333163450 h 1066"/>
                <a:gd name="T20" fmla="*/ 597277877 w 3621"/>
                <a:gd name="T21" fmla="*/ 1333163450 h 1066"/>
                <a:gd name="T22" fmla="*/ 597277877 w 3621"/>
                <a:gd name="T23" fmla="*/ 0 h 1066"/>
                <a:gd name="T24" fmla="*/ 2147483647 w 3621"/>
                <a:gd name="T25" fmla="*/ 2147483647 h 1066"/>
                <a:gd name="T26" fmla="*/ 2147483647 w 3621"/>
                <a:gd name="T27" fmla="*/ 2147483647 h 1066"/>
                <a:gd name="T28" fmla="*/ 2147483647 w 3621"/>
                <a:gd name="T29" fmla="*/ 2147483647 h 1066"/>
                <a:gd name="T30" fmla="*/ 2147483647 w 3621"/>
                <a:gd name="T31" fmla="*/ 10080625 h 1066"/>
                <a:gd name="T32" fmla="*/ 2147483647 w 3621"/>
                <a:gd name="T33" fmla="*/ 10080625 h 1066"/>
                <a:gd name="T34" fmla="*/ 2147483647 w 3621"/>
                <a:gd name="T35" fmla="*/ 1776710950 h 1066"/>
                <a:gd name="T36" fmla="*/ 1776711105 w 3621"/>
                <a:gd name="T37" fmla="*/ 1776710950 h 1066"/>
                <a:gd name="T38" fmla="*/ 1776711105 w 3621"/>
                <a:gd name="T39" fmla="*/ 1643141875 h 1066"/>
                <a:gd name="T40" fmla="*/ 2147483647 w 3621"/>
                <a:gd name="T41" fmla="*/ 10080625 h 1066"/>
                <a:gd name="T42" fmla="*/ 2147483647 w 3621"/>
                <a:gd name="T43" fmla="*/ 146169063 h 1066"/>
                <a:gd name="T44" fmla="*/ 2147483647 w 3621"/>
                <a:gd name="T45" fmla="*/ 146169063 h 1066"/>
                <a:gd name="T46" fmla="*/ 2147483647 w 3621"/>
                <a:gd name="T47" fmla="*/ 10080625 h 10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21" h="1066">
                  <a:moveTo>
                    <a:pt x="3406" y="402"/>
                  </a:moveTo>
                  <a:lnTo>
                    <a:pt x="3406" y="449"/>
                  </a:lnTo>
                  <a:lnTo>
                    <a:pt x="3621" y="449"/>
                  </a:lnTo>
                  <a:lnTo>
                    <a:pt x="3621" y="11"/>
                  </a:lnTo>
                  <a:moveTo>
                    <a:pt x="2048" y="402"/>
                  </a:moveTo>
                  <a:lnTo>
                    <a:pt x="2048" y="463"/>
                  </a:lnTo>
                  <a:lnTo>
                    <a:pt x="2251" y="463"/>
                  </a:lnTo>
                  <a:lnTo>
                    <a:pt x="2251" y="0"/>
                  </a:lnTo>
                  <a:moveTo>
                    <a:pt x="0" y="479"/>
                  </a:moveTo>
                  <a:lnTo>
                    <a:pt x="0" y="529"/>
                  </a:lnTo>
                  <a:lnTo>
                    <a:pt x="237" y="529"/>
                  </a:lnTo>
                  <a:lnTo>
                    <a:pt x="237" y="0"/>
                  </a:lnTo>
                  <a:moveTo>
                    <a:pt x="1398" y="1003"/>
                  </a:moveTo>
                  <a:lnTo>
                    <a:pt x="1398" y="1066"/>
                  </a:lnTo>
                  <a:lnTo>
                    <a:pt x="1604" y="1066"/>
                  </a:lnTo>
                  <a:lnTo>
                    <a:pt x="1604" y="4"/>
                  </a:lnTo>
                  <a:moveTo>
                    <a:pt x="907" y="4"/>
                  </a:moveTo>
                  <a:lnTo>
                    <a:pt x="907" y="705"/>
                  </a:lnTo>
                  <a:lnTo>
                    <a:pt x="705" y="705"/>
                  </a:lnTo>
                  <a:lnTo>
                    <a:pt x="705" y="652"/>
                  </a:lnTo>
                  <a:moveTo>
                    <a:pt x="2707" y="4"/>
                  </a:moveTo>
                  <a:lnTo>
                    <a:pt x="2707" y="58"/>
                  </a:lnTo>
                  <a:lnTo>
                    <a:pt x="2944" y="58"/>
                  </a:lnTo>
                  <a:lnTo>
                    <a:pt x="2944" y="4"/>
                  </a:lnTo>
                </a:path>
              </a:pathLst>
            </a:cu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2" name="Freeform 8">
              <a:extLst>
                <a:ext uri="{FF2B5EF4-FFF2-40B4-BE49-F238E27FC236}">
                  <a16:creationId xmlns:a16="http://schemas.microsoft.com/office/drawing/2014/main" id="{C218F75B-905A-4BC4-9450-8D0166531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294" y="2870546"/>
              <a:ext cx="268067" cy="767211"/>
            </a:xfrm>
            <a:custGeom>
              <a:avLst/>
              <a:gdLst>
                <a:gd name="T0" fmla="*/ 380545181 w 151"/>
                <a:gd name="T1" fmla="*/ 0 h 499"/>
                <a:gd name="T2" fmla="*/ 0 w 151"/>
                <a:gd name="T3" fmla="*/ 0 h 499"/>
                <a:gd name="T4" fmla="*/ 0 w 151"/>
                <a:gd name="T5" fmla="*/ 1257556381 h 499"/>
                <a:gd name="T6" fmla="*/ 380545181 w 151"/>
                <a:gd name="T7" fmla="*/ 1257556381 h 499"/>
                <a:gd name="T8" fmla="*/ 380545181 w 151"/>
                <a:gd name="T9" fmla="*/ 0 h 499"/>
                <a:gd name="T10" fmla="*/ 380545181 w 151"/>
                <a:gd name="T11" fmla="*/ 0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499">
                  <a:moveTo>
                    <a:pt x="151" y="0"/>
                  </a:moveTo>
                  <a:lnTo>
                    <a:pt x="0" y="0"/>
                  </a:lnTo>
                  <a:lnTo>
                    <a:pt x="0" y="499"/>
                  </a:lnTo>
                  <a:lnTo>
                    <a:pt x="151" y="499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3" name="Freeform 9">
              <a:extLst>
                <a:ext uri="{FF2B5EF4-FFF2-40B4-BE49-F238E27FC236}">
                  <a16:creationId xmlns:a16="http://schemas.microsoft.com/office/drawing/2014/main" id="{A9670FB1-AC9B-4F69-987A-2D0E9EBD4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7302" y="2770608"/>
              <a:ext cx="271617" cy="103012"/>
            </a:xfrm>
            <a:custGeom>
              <a:avLst/>
              <a:gdLst>
                <a:gd name="T0" fmla="*/ 385585494 w 153"/>
                <a:gd name="T1" fmla="*/ 168848881 h 67"/>
                <a:gd name="T2" fmla="*/ 385585494 w 153"/>
                <a:gd name="T3" fmla="*/ 0 h 67"/>
                <a:gd name="T4" fmla="*/ 0 w 153"/>
                <a:gd name="T5" fmla="*/ 0 h 67"/>
                <a:gd name="T6" fmla="*/ 0 w 153"/>
                <a:gd name="T7" fmla="*/ 168848881 h 67"/>
                <a:gd name="T8" fmla="*/ 385585494 w 153"/>
                <a:gd name="T9" fmla="*/ 168848881 h 67"/>
                <a:gd name="T10" fmla="*/ 385585494 w 153"/>
                <a:gd name="T11" fmla="*/ 168848881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67">
                  <a:moveTo>
                    <a:pt x="153" y="67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67"/>
                  </a:lnTo>
                  <a:lnTo>
                    <a:pt x="153" y="67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4" name="Freeform 10">
              <a:extLst>
                <a:ext uri="{FF2B5EF4-FFF2-40B4-BE49-F238E27FC236}">
                  <a16:creationId xmlns:a16="http://schemas.microsoft.com/office/drawing/2014/main" id="{9DD5521E-0948-45C3-BA6E-FB7E936CB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3835" y="2870546"/>
              <a:ext cx="271617" cy="607311"/>
            </a:xfrm>
            <a:custGeom>
              <a:avLst/>
              <a:gdLst>
                <a:gd name="T0" fmla="*/ 0 w 153"/>
                <a:gd name="T1" fmla="*/ 0 h 395"/>
                <a:gd name="T2" fmla="*/ 0 w 153"/>
                <a:gd name="T3" fmla="*/ 995460131 h 395"/>
                <a:gd name="T4" fmla="*/ 385585494 w 153"/>
                <a:gd name="T5" fmla="*/ 995460131 h 395"/>
                <a:gd name="T6" fmla="*/ 385585494 w 153"/>
                <a:gd name="T7" fmla="*/ 0 h 395"/>
                <a:gd name="T8" fmla="*/ 0 w 153"/>
                <a:gd name="T9" fmla="*/ 0 h 395"/>
                <a:gd name="T10" fmla="*/ 0 w 153"/>
                <a:gd name="T11" fmla="*/ 0 h 3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395">
                  <a:moveTo>
                    <a:pt x="0" y="0"/>
                  </a:moveTo>
                  <a:lnTo>
                    <a:pt x="0" y="395"/>
                  </a:lnTo>
                  <a:lnTo>
                    <a:pt x="153" y="39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5" name="Freeform 11">
              <a:extLst>
                <a:ext uri="{FF2B5EF4-FFF2-40B4-BE49-F238E27FC236}">
                  <a16:creationId xmlns:a16="http://schemas.microsoft.com/office/drawing/2014/main" id="{CD70F652-958B-4A32-A039-5687743A3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545" y="2870546"/>
              <a:ext cx="271617" cy="673424"/>
            </a:xfrm>
            <a:custGeom>
              <a:avLst/>
              <a:gdLst>
                <a:gd name="T0" fmla="*/ 0 w 153"/>
                <a:gd name="T1" fmla="*/ 1103828438 h 438"/>
                <a:gd name="T2" fmla="*/ 385585494 w 153"/>
                <a:gd name="T3" fmla="*/ 1103828438 h 438"/>
                <a:gd name="T4" fmla="*/ 385585494 w 153"/>
                <a:gd name="T5" fmla="*/ 0 h 438"/>
                <a:gd name="T6" fmla="*/ 0 w 153"/>
                <a:gd name="T7" fmla="*/ 0 h 438"/>
                <a:gd name="T8" fmla="*/ 0 w 153"/>
                <a:gd name="T9" fmla="*/ 1103828438 h 438"/>
                <a:gd name="T10" fmla="*/ 0 w 153"/>
                <a:gd name="T11" fmla="*/ 1103828438 h 4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438">
                  <a:moveTo>
                    <a:pt x="0" y="438"/>
                  </a:moveTo>
                  <a:lnTo>
                    <a:pt x="153" y="438"/>
                  </a:lnTo>
                  <a:lnTo>
                    <a:pt x="153" y="0"/>
                  </a:lnTo>
                  <a:lnTo>
                    <a:pt x="0" y="0"/>
                  </a:lnTo>
                  <a:lnTo>
                    <a:pt x="0" y="438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6" name="Freeform 12">
              <a:extLst>
                <a:ext uri="{FF2B5EF4-FFF2-40B4-BE49-F238E27FC236}">
                  <a16:creationId xmlns:a16="http://schemas.microsoft.com/office/drawing/2014/main" id="{640625A3-5EDD-4C46-8A32-518A32C38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135" y="2870546"/>
              <a:ext cx="273392" cy="1608222"/>
            </a:xfrm>
            <a:custGeom>
              <a:avLst/>
              <a:gdLst>
                <a:gd name="T0" fmla="*/ 388104063 w 154"/>
                <a:gd name="T1" fmla="*/ 0 h 1046"/>
                <a:gd name="T2" fmla="*/ 0 w 154"/>
                <a:gd name="T3" fmla="*/ 0 h 1046"/>
                <a:gd name="T4" fmla="*/ 0 w 154"/>
                <a:gd name="T5" fmla="*/ 2147483647 h 1046"/>
                <a:gd name="T6" fmla="*/ 388104063 w 154"/>
                <a:gd name="T7" fmla="*/ 2147483647 h 1046"/>
                <a:gd name="T8" fmla="*/ 388104063 w 154"/>
                <a:gd name="T9" fmla="*/ 0 h 1046"/>
                <a:gd name="T10" fmla="*/ 388104063 w 154"/>
                <a:gd name="T11" fmla="*/ 0 h 10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1046">
                  <a:moveTo>
                    <a:pt x="154" y="0"/>
                  </a:moveTo>
                  <a:lnTo>
                    <a:pt x="0" y="0"/>
                  </a:lnTo>
                  <a:lnTo>
                    <a:pt x="0" y="1046"/>
                  </a:lnTo>
                  <a:lnTo>
                    <a:pt x="154" y="1046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7" name="Freeform 13">
              <a:extLst>
                <a:ext uri="{FF2B5EF4-FFF2-40B4-BE49-F238E27FC236}">
                  <a16:creationId xmlns:a16="http://schemas.microsoft.com/office/drawing/2014/main" id="{92524FE0-918C-409C-8AF6-5B7DA7881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277" y="2870546"/>
              <a:ext cx="273392" cy="985535"/>
            </a:xfrm>
            <a:custGeom>
              <a:avLst/>
              <a:gdLst>
                <a:gd name="T0" fmla="*/ 388104063 w 154"/>
                <a:gd name="T1" fmla="*/ 1615418569 h 641"/>
                <a:gd name="T2" fmla="*/ 388104063 w 154"/>
                <a:gd name="T3" fmla="*/ 0 h 641"/>
                <a:gd name="T4" fmla="*/ 0 w 154"/>
                <a:gd name="T5" fmla="*/ 0 h 641"/>
                <a:gd name="T6" fmla="*/ 0 w 154"/>
                <a:gd name="T7" fmla="*/ 1615418569 h 641"/>
                <a:gd name="T8" fmla="*/ 388104063 w 154"/>
                <a:gd name="T9" fmla="*/ 1615418569 h 641"/>
                <a:gd name="T10" fmla="*/ 388104063 w 154"/>
                <a:gd name="T11" fmla="*/ 1615418569 h 6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641">
                  <a:moveTo>
                    <a:pt x="154" y="641"/>
                  </a:moveTo>
                  <a:lnTo>
                    <a:pt x="154" y="0"/>
                  </a:lnTo>
                  <a:lnTo>
                    <a:pt x="0" y="0"/>
                  </a:lnTo>
                  <a:lnTo>
                    <a:pt x="0" y="641"/>
                  </a:lnTo>
                  <a:lnTo>
                    <a:pt x="154" y="641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8" name="Freeform 14">
              <a:extLst>
                <a:ext uri="{FF2B5EF4-FFF2-40B4-BE49-F238E27FC236}">
                  <a16:creationId xmlns:a16="http://schemas.microsoft.com/office/drawing/2014/main" id="{B726C22B-7D41-476C-B02F-42A594779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9236" y="2812121"/>
              <a:ext cx="271617" cy="61500"/>
            </a:xfrm>
            <a:custGeom>
              <a:avLst/>
              <a:gdLst>
                <a:gd name="T0" fmla="*/ 385585494 w 153"/>
                <a:gd name="T1" fmla="*/ 100806250 h 40"/>
                <a:gd name="T2" fmla="*/ 385585494 w 153"/>
                <a:gd name="T3" fmla="*/ 0 h 40"/>
                <a:gd name="T4" fmla="*/ 0 w 153"/>
                <a:gd name="T5" fmla="*/ 0 h 40"/>
                <a:gd name="T6" fmla="*/ 0 w 153"/>
                <a:gd name="T7" fmla="*/ 100806250 h 40"/>
                <a:gd name="T8" fmla="*/ 385585494 w 153"/>
                <a:gd name="T9" fmla="*/ 100806250 h 40"/>
                <a:gd name="T10" fmla="*/ 385585494 w 153"/>
                <a:gd name="T11" fmla="*/ 10080625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40">
                  <a:moveTo>
                    <a:pt x="153" y="40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153" y="4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89" name="Freeform 15">
              <a:extLst>
                <a:ext uri="{FF2B5EF4-FFF2-40B4-BE49-F238E27FC236}">
                  <a16:creationId xmlns:a16="http://schemas.microsoft.com/office/drawing/2014/main" id="{91964823-6294-4F97-B4C2-C87683310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8668" y="2835183"/>
              <a:ext cx="271617" cy="38437"/>
            </a:xfrm>
            <a:custGeom>
              <a:avLst/>
              <a:gdLst>
                <a:gd name="T0" fmla="*/ 385585494 w 153"/>
                <a:gd name="T1" fmla="*/ 63002319 h 25"/>
                <a:gd name="T2" fmla="*/ 385585494 w 153"/>
                <a:gd name="T3" fmla="*/ 0 h 25"/>
                <a:gd name="T4" fmla="*/ 0 w 153"/>
                <a:gd name="T5" fmla="*/ 0 h 25"/>
                <a:gd name="T6" fmla="*/ 0 w 153"/>
                <a:gd name="T7" fmla="*/ 63002319 h 25"/>
                <a:gd name="T8" fmla="*/ 385585494 w 153"/>
                <a:gd name="T9" fmla="*/ 63002319 h 25"/>
                <a:gd name="T10" fmla="*/ 385585494 w 153"/>
                <a:gd name="T11" fmla="*/ 63002319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25">
                  <a:moveTo>
                    <a:pt x="153" y="25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53" y="25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0" name="Freeform 16">
              <a:extLst>
                <a:ext uri="{FF2B5EF4-FFF2-40B4-BE49-F238E27FC236}">
                  <a16:creationId xmlns:a16="http://schemas.microsoft.com/office/drawing/2014/main" id="{8A802246-5C73-4AC9-8D68-C42A7D0F3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4729" y="2506159"/>
              <a:ext cx="273392" cy="367461"/>
            </a:xfrm>
            <a:custGeom>
              <a:avLst/>
              <a:gdLst>
                <a:gd name="T0" fmla="*/ 388104063 w 154"/>
                <a:gd name="T1" fmla="*/ 602315756 h 239"/>
                <a:gd name="T2" fmla="*/ 388104063 w 154"/>
                <a:gd name="T3" fmla="*/ 0 h 239"/>
                <a:gd name="T4" fmla="*/ 0 w 154"/>
                <a:gd name="T5" fmla="*/ 0 h 239"/>
                <a:gd name="T6" fmla="*/ 0 w 154"/>
                <a:gd name="T7" fmla="*/ 602315756 h 239"/>
                <a:gd name="T8" fmla="*/ 388104063 w 154"/>
                <a:gd name="T9" fmla="*/ 602315756 h 239"/>
                <a:gd name="T10" fmla="*/ 388104063 w 154"/>
                <a:gd name="T11" fmla="*/ 602315756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239">
                  <a:moveTo>
                    <a:pt x="154" y="239"/>
                  </a:moveTo>
                  <a:lnTo>
                    <a:pt x="154" y="0"/>
                  </a:lnTo>
                  <a:lnTo>
                    <a:pt x="0" y="0"/>
                  </a:lnTo>
                  <a:lnTo>
                    <a:pt x="0" y="239"/>
                  </a:lnTo>
                  <a:lnTo>
                    <a:pt x="154" y="239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1" name="Freeform 17">
              <a:extLst>
                <a:ext uri="{FF2B5EF4-FFF2-40B4-BE49-F238E27FC236}">
                  <a16:creationId xmlns:a16="http://schemas.microsoft.com/office/drawing/2014/main" id="{92563D5D-957B-4EBE-AB86-C738694BF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038" y="2693733"/>
              <a:ext cx="268067" cy="179887"/>
            </a:xfrm>
            <a:custGeom>
              <a:avLst/>
              <a:gdLst>
                <a:gd name="T0" fmla="*/ 380545181 w 151"/>
                <a:gd name="T1" fmla="*/ 294856694 h 117"/>
                <a:gd name="T2" fmla="*/ 380545181 w 151"/>
                <a:gd name="T3" fmla="*/ 0 h 117"/>
                <a:gd name="T4" fmla="*/ 0 w 151"/>
                <a:gd name="T5" fmla="*/ 0 h 117"/>
                <a:gd name="T6" fmla="*/ 0 w 151"/>
                <a:gd name="T7" fmla="*/ 294856694 h 117"/>
                <a:gd name="T8" fmla="*/ 380545181 w 151"/>
                <a:gd name="T9" fmla="*/ 294856694 h 117"/>
                <a:gd name="T10" fmla="*/ 380545181 w 151"/>
                <a:gd name="T11" fmla="*/ 294856694 h 1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117">
                  <a:moveTo>
                    <a:pt x="151" y="117"/>
                  </a:moveTo>
                  <a:lnTo>
                    <a:pt x="151" y="0"/>
                  </a:lnTo>
                  <a:lnTo>
                    <a:pt x="0" y="0"/>
                  </a:lnTo>
                  <a:lnTo>
                    <a:pt x="0" y="117"/>
                  </a:lnTo>
                  <a:lnTo>
                    <a:pt x="151" y="11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2" name="Freeform 18">
              <a:extLst>
                <a:ext uri="{FF2B5EF4-FFF2-40B4-BE49-F238E27FC236}">
                  <a16:creationId xmlns:a16="http://schemas.microsoft.com/office/drawing/2014/main" id="{4087853E-E20D-4C2D-B193-CA98B6667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7879" y="2842871"/>
              <a:ext cx="273392" cy="30750"/>
            </a:xfrm>
            <a:custGeom>
              <a:avLst/>
              <a:gdLst>
                <a:gd name="T0" fmla="*/ 388104063 w 154"/>
                <a:gd name="T1" fmla="*/ 0 h 20"/>
                <a:gd name="T2" fmla="*/ 0 w 154"/>
                <a:gd name="T3" fmla="*/ 0 h 20"/>
                <a:gd name="T4" fmla="*/ 0 w 154"/>
                <a:gd name="T5" fmla="*/ 50403125 h 20"/>
                <a:gd name="T6" fmla="*/ 388104063 w 154"/>
                <a:gd name="T7" fmla="*/ 50403125 h 20"/>
                <a:gd name="T8" fmla="*/ 388104063 w 154"/>
                <a:gd name="T9" fmla="*/ 0 h 20"/>
                <a:gd name="T10" fmla="*/ 388104063 w 154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20">
                  <a:moveTo>
                    <a:pt x="154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154" y="2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3" name="Freeform 19">
              <a:extLst>
                <a:ext uri="{FF2B5EF4-FFF2-40B4-BE49-F238E27FC236}">
                  <a16:creationId xmlns:a16="http://schemas.microsoft.com/office/drawing/2014/main" id="{765CBB55-E70D-43C7-B246-472BD7141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020" y="2647608"/>
              <a:ext cx="273392" cy="226012"/>
            </a:xfrm>
            <a:custGeom>
              <a:avLst/>
              <a:gdLst>
                <a:gd name="T0" fmla="*/ 388104063 w 154"/>
                <a:gd name="T1" fmla="*/ 370461381 h 147"/>
                <a:gd name="T2" fmla="*/ 388104063 w 154"/>
                <a:gd name="T3" fmla="*/ 0 h 147"/>
                <a:gd name="T4" fmla="*/ 0 w 154"/>
                <a:gd name="T5" fmla="*/ 0 h 147"/>
                <a:gd name="T6" fmla="*/ 0 w 154"/>
                <a:gd name="T7" fmla="*/ 370461381 h 147"/>
                <a:gd name="T8" fmla="*/ 388104063 w 154"/>
                <a:gd name="T9" fmla="*/ 370461381 h 147"/>
                <a:gd name="T10" fmla="*/ 388104063 w 154"/>
                <a:gd name="T11" fmla="*/ 370461381 h 1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147">
                  <a:moveTo>
                    <a:pt x="154" y="147"/>
                  </a:moveTo>
                  <a:lnTo>
                    <a:pt x="154" y="0"/>
                  </a:lnTo>
                  <a:lnTo>
                    <a:pt x="0" y="0"/>
                  </a:lnTo>
                  <a:lnTo>
                    <a:pt x="0" y="147"/>
                  </a:lnTo>
                  <a:lnTo>
                    <a:pt x="154" y="14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4" name="Freeform 20">
              <a:extLst>
                <a:ext uri="{FF2B5EF4-FFF2-40B4-BE49-F238E27FC236}">
                  <a16:creationId xmlns:a16="http://schemas.microsoft.com/office/drawing/2014/main" id="{BF456C15-477A-4378-9A49-DAA2818DA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846" y="1852542"/>
              <a:ext cx="207866" cy="180025"/>
            </a:xfrm>
            <a:custGeom>
              <a:avLst/>
              <a:gdLst>
                <a:gd name="T0" fmla="*/ 0 w 86"/>
                <a:gd name="T1" fmla="*/ 0 h 84"/>
                <a:gd name="T2" fmla="*/ 0 w 86"/>
                <a:gd name="T3" fmla="*/ 411325886 h 84"/>
                <a:gd name="T4" fmla="*/ 401760167 w 86"/>
                <a:gd name="T5" fmla="*/ 411325886 h 84"/>
                <a:gd name="T6" fmla="*/ 401760167 w 86"/>
                <a:gd name="T7" fmla="*/ 0 h 84"/>
                <a:gd name="T8" fmla="*/ 0 w 86"/>
                <a:gd name="T9" fmla="*/ 0 h 84"/>
                <a:gd name="T10" fmla="*/ 0 w 86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84">
                  <a:moveTo>
                    <a:pt x="0" y="0"/>
                  </a:moveTo>
                  <a:lnTo>
                    <a:pt x="0" y="84"/>
                  </a:lnTo>
                  <a:lnTo>
                    <a:pt x="86" y="84"/>
                  </a:lnTo>
                  <a:lnTo>
                    <a:pt x="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95" name="Freeform 21">
              <a:extLst>
                <a:ext uri="{FF2B5EF4-FFF2-40B4-BE49-F238E27FC236}">
                  <a16:creationId xmlns:a16="http://schemas.microsoft.com/office/drawing/2014/main" id="{5517B6B3-6A59-4691-B63A-92695261B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123" y="1852542"/>
              <a:ext cx="207866" cy="180025"/>
            </a:xfrm>
            <a:custGeom>
              <a:avLst/>
              <a:gdLst>
                <a:gd name="T0" fmla="*/ 401760167 w 86"/>
                <a:gd name="T1" fmla="*/ 0 h 84"/>
                <a:gd name="T2" fmla="*/ 0 w 86"/>
                <a:gd name="T3" fmla="*/ 0 h 84"/>
                <a:gd name="T4" fmla="*/ 0 w 86"/>
                <a:gd name="T5" fmla="*/ 411325886 h 84"/>
                <a:gd name="T6" fmla="*/ 401760167 w 86"/>
                <a:gd name="T7" fmla="*/ 411325886 h 84"/>
                <a:gd name="T8" fmla="*/ 401760167 w 86"/>
                <a:gd name="T9" fmla="*/ 0 h 84"/>
                <a:gd name="T10" fmla="*/ 401760167 w 86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84">
                  <a:moveTo>
                    <a:pt x="86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86" y="8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344" name="ZoneTexte 25">
              <a:extLst>
                <a:ext uri="{FF2B5EF4-FFF2-40B4-BE49-F238E27FC236}">
                  <a16:creationId xmlns:a16="http://schemas.microsoft.com/office/drawing/2014/main" id="{23D83961-5F09-47C3-8A5C-4B18B24C0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9432" y="2734881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345" name="ZoneTexte 26">
              <a:extLst>
                <a:ext uri="{FF2B5EF4-FFF2-40B4-BE49-F238E27FC236}">
                  <a16:creationId xmlns:a16="http://schemas.microsoft.com/office/drawing/2014/main" id="{CC6D49E0-2EAA-4D32-961B-AD838EB0B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9432" y="2294498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4346" name="ZoneTexte 27">
              <a:extLst>
                <a:ext uri="{FF2B5EF4-FFF2-40B4-BE49-F238E27FC236}">
                  <a16:creationId xmlns:a16="http://schemas.microsoft.com/office/drawing/2014/main" id="{B4F0614B-C48E-4A7C-BF88-962C13BFDF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4472" y="1854116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4347" name="ZoneTexte 28">
              <a:extLst>
                <a:ext uri="{FF2B5EF4-FFF2-40B4-BE49-F238E27FC236}">
                  <a16:creationId xmlns:a16="http://schemas.microsoft.com/office/drawing/2014/main" id="{956E9B62-BA78-468A-A311-CCD06A9B3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573" y="3175263"/>
              <a:ext cx="4074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- 5 </a:t>
              </a:r>
            </a:p>
          </p:txBody>
        </p:sp>
        <p:sp>
          <p:nvSpPr>
            <p:cNvPr id="14348" name="ZoneTexte 29">
              <a:extLst>
                <a:ext uri="{FF2B5EF4-FFF2-40B4-BE49-F238E27FC236}">
                  <a16:creationId xmlns:a16="http://schemas.microsoft.com/office/drawing/2014/main" id="{16D7FBFE-AE9A-4BAC-A584-BED0C6A34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3615646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- 10</a:t>
              </a:r>
            </a:p>
          </p:txBody>
        </p:sp>
        <p:sp>
          <p:nvSpPr>
            <p:cNvPr id="14349" name="ZoneTexte 30">
              <a:extLst>
                <a:ext uri="{FF2B5EF4-FFF2-40B4-BE49-F238E27FC236}">
                  <a16:creationId xmlns:a16="http://schemas.microsoft.com/office/drawing/2014/main" id="{53F97570-34D6-4472-A692-163FFA4E7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4056029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- 15</a:t>
              </a:r>
            </a:p>
          </p:txBody>
        </p:sp>
        <p:sp>
          <p:nvSpPr>
            <p:cNvPr id="14350" name="ZoneTexte 31">
              <a:extLst>
                <a:ext uri="{FF2B5EF4-FFF2-40B4-BE49-F238E27FC236}">
                  <a16:creationId xmlns:a16="http://schemas.microsoft.com/office/drawing/2014/main" id="{133B6836-6165-44DE-BBF2-E7B1E40B9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4496411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- 20</a:t>
              </a:r>
            </a:p>
          </p:txBody>
        </p:sp>
        <p:sp>
          <p:nvSpPr>
            <p:cNvPr id="14351" name="ZoneTexte 32">
              <a:extLst>
                <a:ext uri="{FF2B5EF4-FFF2-40B4-BE49-F238E27FC236}">
                  <a16:creationId xmlns:a16="http://schemas.microsoft.com/office/drawing/2014/main" id="{848443A2-C279-4B67-B46D-EBC9B2803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896" y="4936797"/>
              <a:ext cx="449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- 25</a:t>
              </a:r>
            </a:p>
          </p:txBody>
        </p:sp>
        <p:sp>
          <p:nvSpPr>
            <p:cNvPr id="14352" name="ZoneTexte 33">
              <a:extLst>
                <a:ext uri="{FF2B5EF4-FFF2-40B4-BE49-F238E27FC236}">
                  <a16:creationId xmlns:a16="http://schemas.microsoft.com/office/drawing/2014/main" id="{5110BC57-FB03-4E34-B132-55F061EEC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0449" y="1772816"/>
              <a:ext cx="5384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DTG</a:t>
              </a:r>
            </a:p>
          </p:txBody>
        </p:sp>
        <p:sp>
          <p:nvSpPr>
            <p:cNvPr id="14353" name="ZoneTexte 34">
              <a:extLst>
                <a:ext uri="{FF2B5EF4-FFF2-40B4-BE49-F238E27FC236}">
                  <a16:creationId xmlns:a16="http://schemas.microsoft.com/office/drawing/2014/main" id="{714895DC-0ED0-4C68-A959-B6424F4EC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7576" y="1772816"/>
              <a:ext cx="50967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IP/r</a:t>
              </a:r>
            </a:p>
          </p:txBody>
        </p:sp>
        <p:sp>
          <p:nvSpPr>
            <p:cNvPr id="14354" name="ZoneTexte 36">
              <a:extLst>
                <a:ext uri="{FF2B5EF4-FFF2-40B4-BE49-F238E27FC236}">
                  <a16:creationId xmlns:a16="http://schemas.microsoft.com/office/drawing/2014/main" id="{085ED17C-6C1B-4DE6-BE4B-CC6E34627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2965" y="5167894"/>
              <a:ext cx="110959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Colesterol </a:t>
              </a:r>
            </a:p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total</a:t>
              </a:r>
            </a:p>
          </p:txBody>
        </p:sp>
        <p:sp>
          <p:nvSpPr>
            <p:cNvPr id="14355" name="ZoneTexte 37">
              <a:extLst>
                <a:ext uri="{FF2B5EF4-FFF2-40B4-BE49-F238E27FC236}">
                  <a16:creationId xmlns:a16="http://schemas.microsoft.com/office/drawing/2014/main" id="{299C3713-911B-4D4D-9424-8A1B7C52E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1705" y="5167894"/>
              <a:ext cx="106262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Colesterol</a:t>
              </a:r>
            </a:p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No-HDL </a:t>
              </a:r>
              <a:br>
                <a:rPr lang="es-ES" altLang="fr-FR" sz="1400" b="1">
                  <a:solidFill>
                    <a:srgbClr val="000066"/>
                  </a:solidFill>
                </a:rPr>
              </a:br>
              <a:endParaRPr lang="es-ES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4356" name="ZoneTexte 38">
              <a:extLst>
                <a:ext uri="{FF2B5EF4-FFF2-40B4-BE49-F238E27FC236}">
                  <a16:creationId xmlns:a16="http://schemas.microsoft.com/office/drawing/2014/main" id="{44A1AC63-9AE8-44B8-BFBF-E4E19528A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8188" y="5167894"/>
              <a:ext cx="12522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Trigliceridos</a:t>
              </a:r>
            </a:p>
          </p:txBody>
        </p:sp>
        <p:sp>
          <p:nvSpPr>
            <p:cNvPr id="14357" name="ZoneTexte 39">
              <a:extLst>
                <a:ext uri="{FF2B5EF4-FFF2-40B4-BE49-F238E27FC236}">
                  <a16:creationId xmlns:a16="http://schemas.microsoft.com/office/drawing/2014/main" id="{2C113B7D-E40B-48F9-9FDA-66C70C7A7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6632" y="5167894"/>
              <a:ext cx="10328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LDL</a:t>
              </a:r>
              <a:br>
                <a:rPr lang="es-ES" altLang="fr-FR" sz="1400" b="1">
                  <a:solidFill>
                    <a:srgbClr val="000066"/>
                  </a:solidFill>
                </a:rPr>
              </a:br>
              <a:r>
                <a:rPr lang="es-ES" altLang="fr-FR" sz="1400" b="1">
                  <a:solidFill>
                    <a:srgbClr val="000066"/>
                  </a:solidFill>
                </a:rPr>
                <a:t>colesterol</a:t>
              </a:r>
            </a:p>
          </p:txBody>
        </p:sp>
        <p:sp>
          <p:nvSpPr>
            <p:cNvPr id="14358" name="ZoneTexte 40">
              <a:extLst>
                <a:ext uri="{FF2B5EF4-FFF2-40B4-BE49-F238E27FC236}">
                  <a16:creationId xmlns:a16="http://schemas.microsoft.com/office/drawing/2014/main" id="{AAE33409-5A0F-4522-857D-AB7045B32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1500" y="5167894"/>
              <a:ext cx="10328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HDL</a:t>
              </a:r>
              <a:br>
                <a:rPr lang="es-ES" altLang="fr-FR" sz="1400" b="1">
                  <a:solidFill>
                    <a:srgbClr val="000066"/>
                  </a:solidFill>
                </a:rPr>
              </a:br>
              <a:r>
                <a:rPr lang="es-ES" altLang="fr-FR" sz="1400" b="1">
                  <a:solidFill>
                    <a:srgbClr val="000066"/>
                  </a:solidFill>
                </a:rPr>
                <a:t>colesterol</a:t>
              </a:r>
            </a:p>
          </p:txBody>
        </p:sp>
        <p:sp>
          <p:nvSpPr>
            <p:cNvPr id="14359" name="ZoneTexte 41">
              <a:extLst>
                <a:ext uri="{FF2B5EF4-FFF2-40B4-BE49-F238E27FC236}">
                  <a16:creationId xmlns:a16="http://schemas.microsoft.com/office/drawing/2014/main" id="{F72D0229-7505-420A-AE05-183A9499C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6158" y="5167894"/>
              <a:ext cx="1551264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Razón</a:t>
              </a:r>
            </a:p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Colesterol total:</a:t>
              </a:r>
            </a:p>
            <a:p>
              <a:pPr eaLnBrk="1" hangingPunct="1"/>
              <a:r>
                <a:rPr lang="es-ES" altLang="fr-FR" sz="1400" b="1">
                  <a:solidFill>
                    <a:srgbClr val="000066"/>
                  </a:solidFill>
                </a:rPr>
                <a:t>HDL-col. </a:t>
              </a:r>
            </a:p>
          </p:txBody>
        </p:sp>
        <p:sp>
          <p:nvSpPr>
            <p:cNvPr id="14360" name="ZoneTexte 42">
              <a:extLst>
                <a:ext uri="{FF2B5EF4-FFF2-40B4-BE49-F238E27FC236}">
                  <a16:creationId xmlns:a16="http://schemas.microsoft.com/office/drawing/2014/main" id="{E2DCD38E-3EC7-43CD-B73D-7616A39D7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2342" y="4016999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1" name="ZoneTexte 43">
              <a:extLst>
                <a:ext uri="{FF2B5EF4-FFF2-40B4-BE49-F238E27FC236}">
                  <a16:creationId xmlns:a16="http://schemas.microsoft.com/office/drawing/2014/main" id="{4BD083A8-D068-47C1-BDE7-3EA19C4FF9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5388" y="4311771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2" name="ZoneTexte 44">
              <a:extLst>
                <a:ext uri="{FF2B5EF4-FFF2-40B4-BE49-F238E27FC236}">
                  <a16:creationId xmlns:a16="http://schemas.microsoft.com/office/drawing/2014/main" id="{86100A78-FB39-47CF-9F4F-0586F663C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9773" y="4819804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3" name="ZoneTexte 45">
              <a:extLst>
                <a:ext uri="{FF2B5EF4-FFF2-40B4-BE49-F238E27FC236}">
                  <a16:creationId xmlns:a16="http://schemas.microsoft.com/office/drawing/2014/main" id="{A64B39FD-D619-4DAB-B9CD-03C65A8D8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47" y="3942334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4" name="ZoneTexte 46">
              <a:extLst>
                <a:ext uri="{FF2B5EF4-FFF2-40B4-BE49-F238E27FC236}">
                  <a16:creationId xmlns:a16="http://schemas.microsoft.com/office/drawing/2014/main" id="{65E01436-723F-4CFB-B0D7-E4874173E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0318" y="3302330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= 0.286</a:t>
              </a:r>
            </a:p>
          </p:txBody>
        </p:sp>
        <p:sp>
          <p:nvSpPr>
            <p:cNvPr id="14365" name="ZoneTexte 47">
              <a:extLst>
                <a:ext uri="{FF2B5EF4-FFF2-40B4-BE49-F238E27FC236}">
                  <a16:creationId xmlns:a16="http://schemas.microsoft.com/office/drawing/2014/main" id="{AB6CE27E-7957-4E6C-B0F1-A92FA43F3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7248" y="3916224"/>
              <a:ext cx="829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14366" name="ZoneTexte 48">
              <a:extLst>
                <a:ext uri="{FF2B5EF4-FFF2-40B4-BE49-F238E27FC236}">
                  <a16:creationId xmlns:a16="http://schemas.microsoft.com/office/drawing/2014/main" id="{57DF1A23-F4BF-41DF-8C42-FA2758956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16" y="3656427"/>
              <a:ext cx="5100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- 8.7</a:t>
              </a:r>
            </a:p>
          </p:txBody>
        </p:sp>
        <p:sp>
          <p:nvSpPr>
            <p:cNvPr id="14367" name="ZoneTexte 49">
              <a:extLst>
                <a:ext uri="{FF2B5EF4-FFF2-40B4-BE49-F238E27FC236}">
                  <a16:creationId xmlns:a16="http://schemas.microsoft.com/office/drawing/2014/main" id="{F9EA2AB1-997C-4BB1-8933-D9EF38980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2246" y="249289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0.7</a:t>
              </a:r>
            </a:p>
          </p:txBody>
        </p:sp>
        <p:sp>
          <p:nvSpPr>
            <p:cNvPr id="14368" name="ZoneTexte 50">
              <a:extLst>
                <a:ext uri="{FF2B5EF4-FFF2-40B4-BE49-F238E27FC236}">
                  <a16:creationId xmlns:a16="http://schemas.microsoft.com/office/drawing/2014/main" id="{22162527-C60F-491B-BF2D-CA7ADED76C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1498" y="3868373"/>
              <a:ext cx="6014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- 11.3</a:t>
              </a:r>
            </a:p>
          </p:txBody>
        </p:sp>
        <p:sp>
          <p:nvSpPr>
            <p:cNvPr id="14369" name="ZoneTexte 51">
              <a:extLst>
                <a:ext uri="{FF2B5EF4-FFF2-40B4-BE49-F238E27FC236}">
                  <a16:creationId xmlns:a16="http://schemas.microsoft.com/office/drawing/2014/main" id="{054840E7-9E90-4DE3-B4A8-F62EE2C1CD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2492896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0.5</a:t>
              </a:r>
            </a:p>
          </p:txBody>
        </p:sp>
        <p:sp>
          <p:nvSpPr>
            <p:cNvPr id="14370" name="ZoneTexte 52">
              <a:extLst>
                <a:ext uri="{FF2B5EF4-FFF2-40B4-BE49-F238E27FC236}">
                  <a16:creationId xmlns:a16="http://schemas.microsoft.com/office/drawing/2014/main" id="{42A48951-C180-4017-A618-278182719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640" y="4470189"/>
              <a:ext cx="5613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-18.4</a:t>
              </a:r>
            </a:p>
          </p:txBody>
        </p:sp>
        <p:sp>
          <p:nvSpPr>
            <p:cNvPr id="14371" name="ZoneTexte 53">
              <a:extLst>
                <a:ext uri="{FF2B5EF4-FFF2-40B4-BE49-F238E27FC236}">
                  <a16:creationId xmlns:a16="http://schemas.microsoft.com/office/drawing/2014/main" id="{75F45568-6398-4F95-8255-A63BE25488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8479" y="2185119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4.2</a:t>
              </a:r>
            </a:p>
          </p:txBody>
        </p:sp>
        <p:sp>
          <p:nvSpPr>
            <p:cNvPr id="14372" name="ZoneTexte 54">
              <a:extLst>
                <a:ext uri="{FF2B5EF4-FFF2-40B4-BE49-F238E27FC236}">
                  <a16:creationId xmlns:a16="http://schemas.microsoft.com/office/drawing/2014/main" id="{9C344129-4F8A-4502-A995-6C6B1155E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2862" y="3560403"/>
              <a:ext cx="5100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- 7.7</a:t>
              </a:r>
            </a:p>
          </p:txBody>
        </p:sp>
        <p:sp>
          <p:nvSpPr>
            <p:cNvPr id="14373" name="ZoneTexte 55">
              <a:extLst>
                <a:ext uri="{FF2B5EF4-FFF2-40B4-BE49-F238E27FC236}">
                  <a16:creationId xmlns:a16="http://schemas.microsoft.com/office/drawing/2014/main" id="{C063477B-9F9C-4C4F-876F-915F57ABC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096" y="2401099"/>
              <a:ext cx="284521" cy="307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74" name="ZoneTexte 56">
              <a:extLst>
                <a:ext uri="{FF2B5EF4-FFF2-40B4-BE49-F238E27FC236}">
                  <a16:creationId xmlns:a16="http://schemas.microsoft.com/office/drawing/2014/main" id="{D990BA6D-2560-444F-9BE9-4023181CC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603" y="2420888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</a:p>
          </p:txBody>
        </p:sp>
        <p:sp>
          <p:nvSpPr>
            <p:cNvPr id="14375" name="ZoneTexte 57">
              <a:extLst>
                <a:ext uri="{FF2B5EF4-FFF2-40B4-BE49-F238E27FC236}">
                  <a16:creationId xmlns:a16="http://schemas.microsoft.com/office/drawing/2014/main" id="{51128B52-70F3-4CE6-B59C-82B9F79761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8224" y="234888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2.5</a:t>
              </a:r>
            </a:p>
          </p:txBody>
        </p:sp>
        <p:sp>
          <p:nvSpPr>
            <p:cNvPr id="14376" name="ZoneTexte 58">
              <a:extLst>
                <a:ext uri="{FF2B5EF4-FFF2-40B4-BE49-F238E27FC236}">
                  <a16:creationId xmlns:a16="http://schemas.microsoft.com/office/drawing/2014/main" id="{6EC648EE-635A-4BAF-A38A-8F587EB7D3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3510" y="3491406"/>
              <a:ext cx="5100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- 7.0</a:t>
              </a:r>
            </a:p>
          </p:txBody>
        </p:sp>
        <p:sp>
          <p:nvSpPr>
            <p:cNvPr id="14377" name="ZoneTexte 59">
              <a:extLst>
                <a:ext uri="{FF2B5EF4-FFF2-40B4-BE49-F238E27FC236}">
                  <a16:creationId xmlns:a16="http://schemas.microsoft.com/office/drawing/2014/main" id="{D603BBBC-F050-45D7-A36F-63F1A4B8A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8910" y="2564904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0.4</a:t>
              </a:r>
            </a:p>
          </p:txBody>
        </p:sp>
        <p:sp>
          <p:nvSpPr>
            <p:cNvPr id="14378" name="Rectangle 1">
              <a:extLst>
                <a:ext uri="{FF2B5EF4-FFF2-40B4-BE49-F238E27FC236}">
                  <a16:creationId xmlns:a16="http://schemas.microsoft.com/office/drawing/2014/main" id="{12053DE5-8053-44A9-A97A-C169E4D65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254" y="1652588"/>
              <a:ext cx="367116" cy="338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14341" name="AutoShape 162">
            <a:extLst>
              <a:ext uri="{FF2B5EF4-FFF2-40B4-BE49-F238E27FC236}">
                <a16:creationId xmlns:a16="http://schemas.microsoft.com/office/drawing/2014/main" id="{229B1130-BF97-4115-80CA-58907906C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4342" name="Titre 2">
            <a:extLst>
              <a:ext uri="{FF2B5EF4-FFF2-40B4-BE49-F238E27FC236}">
                <a16:creationId xmlns:a16="http://schemas.microsoft.com/office/drawing/2014/main" id="{72A22F04-C795-4715-901F-2A4F0B5D3BD1}"/>
              </a:ext>
            </a:extLst>
          </p:cNvPr>
          <p:cNvSpPr txBox="1">
            <a:spLocks/>
          </p:cNvSpPr>
          <p:nvPr/>
        </p:nvSpPr>
        <p:spPr bwMode="auto">
          <a:xfrm>
            <a:off x="50800" y="44450"/>
            <a:ext cx="902493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GB" altLang="fr-FR" sz="30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63" name="Titre 2">
            <a:extLst>
              <a:ext uri="{FF2B5EF4-FFF2-40B4-BE49-F238E27FC236}">
                <a16:creationId xmlns:a16="http://schemas.microsoft.com/office/drawing/2014/main" id="{FF99918D-F161-494E-972B-DB25DF1CEEA2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altLang="fr-FR" sz="3000" kern="0" dirty="0">
                <a:ea typeface="ＭＳ Ｐゴシック" panose="020B0600070205080204" pitchFamily="34" charset="-128"/>
              </a:rPr>
              <a:t>Estudio NEAT 022: </a:t>
            </a:r>
            <a:r>
              <a:rPr lang="es-ES" altLang="fr-FR" sz="3000" kern="0" dirty="0" err="1">
                <a:ea typeface="ＭＳ Ｐゴシック" panose="020B0600070205080204" pitchFamily="34" charset="-128"/>
              </a:rPr>
              <a:t>Switch</a:t>
            </a:r>
            <a:r>
              <a:rPr lang="es-ES" altLang="fr-FR" sz="3000" kern="0" dirty="0">
                <a:ea typeface="ＭＳ Ｐゴシック" panose="020B0600070205080204" pitchFamily="34" charset="-128"/>
              </a:rPr>
              <a:t> a DTG vs continuación de IP/r en pacientes con alto riesgo cardiovascular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>
            <a:extLst>
              <a:ext uri="{FF2B5EF4-FFF2-40B4-BE49-F238E27FC236}">
                <a16:creationId xmlns:a16="http://schemas.microsoft.com/office/drawing/2014/main" id="{CEB30477-A838-4E89-A21B-E7BD0E3067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969100"/>
              </p:ext>
            </p:extLst>
          </p:nvPr>
        </p:nvGraphicFramePr>
        <p:xfrm>
          <a:off x="322263" y="1673225"/>
          <a:ext cx="8637587" cy="3333944"/>
        </p:xfrm>
        <a:graphic>
          <a:graphicData uri="http://schemas.openxmlformats.org/drawingml/2006/table">
            <a:tbl>
              <a:tblPr/>
              <a:tblGrid>
                <a:gridCol w="324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7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205</a:t>
                      </a: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IP/r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210</a:t>
                      </a: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Eventos adversos grado 3-4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5.9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9.1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Eventos adversos serios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5.9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7.7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2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Eventos adversos relacionados 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con el tratamiento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41 EA en 26 pacientes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incluyendo 15/41 desórdenes del estado de ánimo,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del sueño o del SNC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21 EA en 15 pacientes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incluyendo 6/21desórdenes del estado de ánimo, 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del sueño o del SNC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por evento adverso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3.4 (N = 7 *)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1.4 (N = 3 **)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Muerte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(N = 1, caída accidental)</a:t>
                      </a:r>
                    </a:p>
                  </a:txBody>
                  <a:tcPr marL="89993" marR="89993" marT="46799" marB="46799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5" name="Rectangle 6">
            <a:extLst>
              <a:ext uri="{FF2B5EF4-FFF2-40B4-BE49-F238E27FC236}">
                <a16:creationId xmlns:a16="http://schemas.microsoft.com/office/drawing/2014/main" id="{347B325D-F100-4E57-8349-1D6C4514E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1588"/>
            <a:ext cx="89455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es-ES" altLang="fr-FR" b="1">
                <a:solidFill>
                  <a:srgbClr val="CC3300"/>
                </a:solidFill>
                <a:latin typeface="Calibri" panose="020F0502020204030204" pitchFamily="34" charset="0"/>
              </a:rPr>
              <a:t>Eventos adversos, %</a:t>
            </a:r>
          </a:p>
        </p:txBody>
      </p:sp>
      <p:sp>
        <p:nvSpPr>
          <p:cNvPr id="15397" name="ZoneTexte 5">
            <a:extLst>
              <a:ext uri="{FF2B5EF4-FFF2-40B4-BE49-F238E27FC236}">
                <a16:creationId xmlns:a16="http://schemas.microsoft.com/office/drawing/2014/main" id="{D3059D82-D453-462E-9B35-52D344DF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48" y="5015498"/>
            <a:ext cx="79635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s-ES" altLang="fr-FR" sz="1400" dirty="0">
                <a:solidFill>
                  <a:srgbClr val="000066"/>
                </a:solidFill>
              </a:rPr>
              <a:t>* Infección aguda por HCV (N = 1), </a:t>
            </a:r>
            <a:r>
              <a:rPr lang="es-ES" sz="1400" dirty="0">
                <a:solidFill>
                  <a:srgbClr val="000066"/>
                </a:solidFill>
              </a:rPr>
              <a:t>desórdenes del estado de ánimo o del sueño </a:t>
            </a:r>
            <a:r>
              <a:rPr lang="es-ES" altLang="fr-FR" sz="1400" dirty="0">
                <a:solidFill>
                  <a:srgbClr val="000066"/>
                </a:solidFill>
              </a:rPr>
              <a:t>(N = 6)</a:t>
            </a:r>
          </a:p>
          <a:p>
            <a:pPr algn="l" eaLnBrk="1" hangingPunct="1"/>
            <a:r>
              <a:rPr lang="es-ES" altLang="fr-FR" sz="1400" dirty="0">
                <a:solidFill>
                  <a:srgbClr val="000066"/>
                </a:solidFill>
              </a:rPr>
              <a:t>**Infección aguda por HCV (N = 1), dispepsia (N = 1), empeoramiento de la función renal (N = 1)</a:t>
            </a:r>
          </a:p>
        </p:txBody>
      </p:sp>
      <p:sp>
        <p:nvSpPr>
          <p:cNvPr id="15398" name="ZoneTexte 6">
            <a:extLst>
              <a:ext uri="{FF2B5EF4-FFF2-40B4-BE49-F238E27FC236}">
                <a16:creationId xmlns:a16="http://schemas.microsoft.com/office/drawing/2014/main" id="{03C8919D-5E70-478D-BCF3-F4C30A001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11" y="5538718"/>
            <a:ext cx="645413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altLang="fr-FR" sz="2000" b="1" dirty="0">
                <a:solidFill>
                  <a:srgbClr val="CC3300"/>
                </a:solidFill>
                <a:latin typeface="+mj-lt"/>
              </a:rPr>
              <a:t>Mediana de cambio en </a:t>
            </a:r>
            <a:r>
              <a:rPr lang="es-ES" altLang="fr-FR" sz="2000" b="1" dirty="0" err="1">
                <a:solidFill>
                  <a:srgbClr val="CC3300"/>
                </a:solidFill>
                <a:latin typeface="+mj-lt"/>
              </a:rPr>
              <a:t>eGFR</a:t>
            </a:r>
            <a:r>
              <a:rPr lang="es-ES" altLang="fr-FR" sz="2000" b="1" dirty="0">
                <a:solidFill>
                  <a:srgbClr val="CC3300"/>
                </a:solidFill>
                <a:latin typeface="+mj-lt"/>
              </a:rPr>
              <a:t> (CKD-EPI) a S48 (p &lt; 0.001) </a:t>
            </a:r>
          </a:p>
          <a:p>
            <a:pPr lvl="1" algn="l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altLang="fr-FR" sz="1800" dirty="0">
                <a:solidFill>
                  <a:srgbClr val="000066"/>
                </a:solidFill>
              </a:rPr>
              <a:t>DTG: ≈ - 8 </a:t>
            </a:r>
            <a:r>
              <a:rPr lang="es-ES" altLang="fr-FR" sz="1800" dirty="0" err="1">
                <a:solidFill>
                  <a:srgbClr val="000066"/>
                </a:solidFill>
              </a:rPr>
              <a:t>mL</a:t>
            </a:r>
            <a:r>
              <a:rPr lang="es-ES" altLang="fr-FR" sz="1800" dirty="0">
                <a:solidFill>
                  <a:srgbClr val="000066"/>
                </a:solidFill>
              </a:rPr>
              <a:t>/min </a:t>
            </a:r>
          </a:p>
          <a:p>
            <a:pPr lvl="1" algn="l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altLang="fr-FR" sz="1800" dirty="0">
                <a:solidFill>
                  <a:srgbClr val="000066"/>
                </a:solidFill>
              </a:rPr>
              <a:t>IP/r: 0 </a:t>
            </a:r>
            <a:r>
              <a:rPr lang="es-ES" altLang="fr-FR" sz="1800" dirty="0" err="1">
                <a:solidFill>
                  <a:srgbClr val="000066"/>
                </a:solidFill>
              </a:rPr>
              <a:t>mL</a:t>
            </a:r>
            <a:r>
              <a:rPr lang="es-ES" altLang="fr-FR" sz="1800" dirty="0">
                <a:solidFill>
                  <a:srgbClr val="000066"/>
                </a:solidFill>
              </a:rPr>
              <a:t>/min </a:t>
            </a:r>
          </a:p>
        </p:txBody>
      </p:sp>
      <p:sp>
        <p:nvSpPr>
          <p:cNvPr id="15400" name="AutoShape 162">
            <a:extLst>
              <a:ext uri="{FF2B5EF4-FFF2-40B4-BE49-F238E27FC236}">
                <a16:creationId xmlns:a16="http://schemas.microsoft.com/office/drawing/2014/main" id="{6AD2DB9D-BE0A-444B-94BF-FE39FD05F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5401" name="Titre 2">
            <a:extLst>
              <a:ext uri="{FF2B5EF4-FFF2-40B4-BE49-F238E27FC236}">
                <a16:creationId xmlns:a16="http://schemas.microsoft.com/office/drawing/2014/main" id="{26EF1FEF-A576-4FBC-B8B2-A29C948F692C}"/>
              </a:ext>
            </a:extLst>
          </p:cNvPr>
          <p:cNvSpPr txBox="1">
            <a:spLocks/>
          </p:cNvSpPr>
          <p:nvPr/>
        </p:nvSpPr>
        <p:spPr bwMode="auto">
          <a:xfrm>
            <a:off x="50800" y="44450"/>
            <a:ext cx="902493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GB" altLang="fr-FR" sz="30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A8CD2500-154B-4DAD-83C2-14D99BAF432A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altLang="fr-FR" sz="3000" kern="0" dirty="0">
                <a:ea typeface="ＭＳ Ｐゴシック" panose="020B0600070205080204" pitchFamily="34" charset="-128"/>
              </a:rPr>
              <a:t>Estudio NEAT 022: </a:t>
            </a:r>
            <a:r>
              <a:rPr lang="es-ES" altLang="fr-FR" sz="3000" kern="0" dirty="0" err="1">
                <a:ea typeface="ＭＳ Ｐゴシック" panose="020B0600070205080204" pitchFamily="34" charset="-128"/>
              </a:rPr>
              <a:t>Switch</a:t>
            </a:r>
            <a:r>
              <a:rPr lang="es-ES" altLang="fr-FR" sz="3000" kern="0" dirty="0">
                <a:ea typeface="ＭＳ Ｐゴシック" panose="020B0600070205080204" pitchFamily="34" charset="-128"/>
              </a:rPr>
              <a:t> a DTG vs continuación de IP/r en pacientes con alto riesgo cardiovascular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Espace réservé du contenu 2">
            <a:extLst>
              <a:ext uri="{FF2B5EF4-FFF2-40B4-BE49-F238E27FC236}">
                <a16:creationId xmlns:a16="http://schemas.microsoft.com/office/drawing/2014/main" id="{81EC242E-CF89-445C-BCD3-5332E247E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1409700"/>
            <a:ext cx="8640763" cy="5303838"/>
          </a:xfrm>
        </p:spPr>
        <p:txBody>
          <a:bodyPr/>
          <a:lstStyle/>
          <a:p>
            <a:pPr>
              <a:buFont typeface="Wingdings" pitchFamily="-112" charset="2"/>
              <a:buChar char="§"/>
              <a:defRPr/>
            </a:pPr>
            <a:r>
              <a:rPr lang="es-ES" sz="2800" b="1" dirty="0">
                <a:latin typeface="+mj-lt"/>
                <a:ea typeface="ＭＳ Ｐゴシック" pitchFamily="34" charset="-128"/>
              </a:rPr>
              <a:t>Conclusiones</a:t>
            </a:r>
          </a:p>
          <a:p>
            <a:pPr lvl="1">
              <a:defRPr/>
            </a:pPr>
            <a:r>
              <a:rPr lang="en-GB" sz="2200" dirty="0">
                <a:ea typeface="ＭＳ Ｐゴシック" pitchFamily="34" charset="-128"/>
              </a:rPr>
              <a:t>A 48 </a:t>
            </a:r>
            <a:r>
              <a:rPr lang="es-ES" sz="2200" dirty="0">
                <a:ea typeface="ＭＳ Ｐゴシック" pitchFamily="34" charset="-128"/>
              </a:rPr>
              <a:t>semanas, en pacientes virológicamente suprimidos con alto riesgo cardiovascular, (mayores de 50 años y/o con score de Framingham &gt; 10%) y recibiendo triple terapia con </a:t>
            </a:r>
            <a:br>
              <a:rPr lang="es-ES" sz="2200" dirty="0">
                <a:ea typeface="ＭＳ Ｐゴシック" pitchFamily="34" charset="-128"/>
              </a:rPr>
            </a:br>
            <a:r>
              <a:rPr lang="es-ES" sz="2200" dirty="0">
                <a:ea typeface="ＭＳ Ｐゴシック" pitchFamily="34" charset="-128"/>
              </a:rPr>
              <a:t>IP/r + 2 </a:t>
            </a:r>
            <a:r>
              <a:rPr lang="es-ES" sz="2200" dirty="0" err="1">
                <a:ea typeface="ＭＳ Ｐゴシック" pitchFamily="34" charset="-128"/>
              </a:rPr>
              <a:t>NRTIs</a:t>
            </a:r>
            <a:r>
              <a:rPr lang="es-ES" sz="2200" dirty="0">
                <a:ea typeface="ＭＳ Ｐゴシック" pitchFamily="34" charset="-128"/>
              </a:rPr>
              <a:t>:</a:t>
            </a:r>
          </a:p>
          <a:p>
            <a:pPr lvl="2">
              <a:defRPr/>
            </a:pPr>
            <a:r>
              <a:rPr lang="en-GB" sz="2000" dirty="0">
                <a:ea typeface="ＭＳ Ｐゴシック" pitchFamily="34" charset="-128"/>
              </a:rPr>
              <a:t>El switch a DTG </a:t>
            </a:r>
            <a:r>
              <a:rPr lang="es-ES" sz="2000" dirty="0">
                <a:ea typeface="ＭＳ Ｐゴシック" pitchFamily="34" charset="-128"/>
              </a:rPr>
              <a:t>fue</a:t>
            </a:r>
            <a:r>
              <a:rPr lang="en-GB" sz="2000" dirty="0">
                <a:ea typeface="ＭＳ Ｐゴシック" pitchFamily="34" charset="-128"/>
              </a:rPr>
              <a:t> no inferior. </a:t>
            </a:r>
            <a:r>
              <a:rPr lang="es-ES" sz="2000" dirty="0">
                <a:ea typeface="ＭＳ Ｐゴシック" pitchFamily="34" charset="-128"/>
              </a:rPr>
              <a:t>L</a:t>
            </a:r>
            <a:r>
              <a:rPr lang="en-GB" sz="2000" dirty="0">
                <a:ea typeface="ＭＳ Ｐゴシック" pitchFamily="34" charset="-128"/>
              </a:rPr>
              <a:t>a </a:t>
            </a:r>
            <a:r>
              <a:rPr lang="es-ES" sz="2000" dirty="0">
                <a:ea typeface="ＭＳ Ｐゴシック" pitchFamily="34" charset="-128"/>
              </a:rPr>
              <a:t>sensibilidad </a:t>
            </a:r>
            <a:r>
              <a:rPr lang="en-GB" sz="2000" dirty="0">
                <a:ea typeface="ＭＳ Ｐゴシック" pitchFamily="34" charset="-128"/>
              </a:rPr>
              <a:t>y el </a:t>
            </a:r>
            <a:r>
              <a:rPr lang="es-ES" sz="2000" dirty="0">
                <a:ea typeface="ＭＳ Ｐゴシック" pitchFamily="34" charset="-128"/>
              </a:rPr>
              <a:t>análisis</a:t>
            </a:r>
            <a:r>
              <a:rPr lang="en-GB" sz="2000" dirty="0">
                <a:ea typeface="ＭＳ Ｐゴシック" pitchFamily="34" charset="-128"/>
              </a:rPr>
              <a:t> de </a:t>
            </a:r>
            <a:r>
              <a:rPr lang="es-ES" sz="2000" dirty="0">
                <a:ea typeface="ＭＳ Ｐゴシック" pitchFamily="34" charset="-128"/>
              </a:rPr>
              <a:t>subgrupos respaldan esta conclusión</a:t>
            </a:r>
          </a:p>
          <a:p>
            <a:pPr lvl="2">
              <a:defRPr/>
            </a:pPr>
            <a:r>
              <a:rPr lang="es-ES" sz="2000" dirty="0">
                <a:ea typeface="ＭＳ Ｐゴシック" pitchFamily="34" charset="-128"/>
              </a:rPr>
              <a:t>Se observó mejoría en el colesterol total y otros parámetros lipídicos en la población en general y en diferentes subgrupos</a:t>
            </a:r>
          </a:p>
          <a:p>
            <a:pPr lvl="2">
              <a:defRPr/>
            </a:pPr>
            <a:r>
              <a:rPr lang="es-ES" sz="2000" dirty="0">
                <a:ea typeface="ＭＳ Ｐゴシック" pitchFamily="34" charset="-128"/>
              </a:rPr>
              <a:t>Muy pocos episodios confirmados de fallo virológico y sin selección de mutaciones de resistencia</a:t>
            </a:r>
          </a:p>
          <a:p>
            <a:pPr lvl="2">
              <a:defRPr/>
            </a:pPr>
            <a:r>
              <a:rPr lang="es-ES" sz="2000" dirty="0">
                <a:ea typeface="ＭＳ Ｐゴシック" pitchFamily="34" charset="-128"/>
              </a:rPr>
              <a:t>La tolerancia en general fue buena y similar en ambas ramas</a:t>
            </a:r>
          </a:p>
        </p:txBody>
      </p:sp>
      <p:sp>
        <p:nvSpPr>
          <p:cNvPr id="16387" name="AutoShape 162">
            <a:extLst>
              <a:ext uri="{FF2B5EF4-FFF2-40B4-BE49-F238E27FC236}">
                <a16:creationId xmlns:a16="http://schemas.microsoft.com/office/drawing/2014/main" id="{2A69DAC9-EA42-41A5-A2E9-660222FAA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A4640FD1-1210-463D-834D-8F8846B0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altLang="fr-FR" dirty="0">
                <a:ea typeface="ＭＳ Ｐゴシック" panose="020B0600070205080204" pitchFamily="34" charset="-128"/>
              </a:rPr>
              <a:t>Estudio NEAT 022: </a:t>
            </a:r>
            <a:r>
              <a:rPr lang="es-ES" altLang="fr-FR" dirty="0" err="1">
                <a:ea typeface="ＭＳ Ｐゴシック" panose="020B0600070205080204" pitchFamily="34" charset="-128"/>
              </a:rPr>
              <a:t>Switch</a:t>
            </a:r>
            <a:r>
              <a:rPr lang="es-ES" altLang="fr-FR" dirty="0">
                <a:ea typeface="ＭＳ Ｐゴシック" panose="020B0600070205080204" pitchFamily="34" charset="-128"/>
              </a:rPr>
              <a:t> a DTG vs continuación de IP/r en pacientes con alto riesgo cardiovascular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11035</TotalTime>
  <Words>1076</Words>
  <Application>Microsoft Office PowerPoint</Application>
  <PresentationFormat>Affichage à l'écran (4:3)</PresentationFormat>
  <Paragraphs>318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Trebuchet MS</vt:lpstr>
      <vt:lpstr>Wingdings</vt:lpstr>
      <vt:lpstr>ARV_trials_2018</vt:lpstr>
      <vt:lpstr>Switch a régimen con DTG</vt:lpstr>
      <vt:lpstr>Estudio NEAT 022: Switch a DTG vs continuación de IP/r en pacientes con alto riesgo cardiovascular</vt:lpstr>
      <vt:lpstr>Estudio NEAT 022: Switch a DTG vs continuación de IP/r en pacientes con alto riesgo cardiovascular</vt:lpstr>
      <vt:lpstr>Estudio NEAT 022: Switch a DTG vs continuación de IP/r en pacientes con alto riesgo cardiovascular</vt:lpstr>
      <vt:lpstr>Présentation PowerPoint</vt:lpstr>
      <vt:lpstr>Présentation PowerPoint</vt:lpstr>
      <vt:lpstr>Présentation PowerPoint</vt:lpstr>
      <vt:lpstr>Présentation PowerPoint</vt:lpstr>
      <vt:lpstr>Estudio NEAT 022: Switch a DTG vs continuación de IP/r en pacientes con alto riesgo cardiovascular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2018</dc:title>
  <dc:subject>www.arv-trials.com</dc:subject>
  <dc:creator>Pedro Cahn, Anton Posniak, François Raffi</dc:creator>
  <cp:keywords>AEI</cp:keywords>
  <cp:lastModifiedBy>Pilar</cp:lastModifiedBy>
  <cp:revision>327</cp:revision>
  <dcterms:created xsi:type="dcterms:W3CDTF">2011-03-08T09:11:08Z</dcterms:created>
  <dcterms:modified xsi:type="dcterms:W3CDTF">2018-03-07T00:00:43Z</dcterms:modified>
  <cp:category>www.aei.fr</cp:category>
</cp:coreProperties>
</file>