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DDDDDD"/>
    <a:srgbClr val="000066"/>
    <a:srgbClr val="10EB00"/>
    <a:srgbClr val="333399"/>
    <a:srgbClr val="006600"/>
    <a:srgbClr val="FF960C"/>
    <a:srgbClr val="CC3300"/>
    <a:srgbClr val="3AC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0" y="-324"/>
      </p:cViewPr>
      <p:guideLst>
        <p:guide orient="horz" pos="23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22/07/2015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662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33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LPV/r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err="1" smtClean="0">
                <a:latin typeface="Calibri" pitchFamily="34" charset="0"/>
                <a:ea typeface="ＭＳ Ｐゴシック" pitchFamily="34" charset="-128"/>
              </a:rPr>
              <a:t>Estudio</a:t>
            </a:r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 OLE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AR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LPV/r c/12 horas + 3TC o FTC QD + INTR</a:t>
            </a:r>
            <a:endParaRPr lang="es-AR" b="1" dirty="0">
              <a:ln>
                <a:solidFill>
                  <a:srgbClr val="FF6600"/>
                </a:solidFill>
              </a:ln>
              <a:solidFill>
                <a:srgbClr val="000000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127</a:t>
            </a:r>
            <a:endParaRPr lang="es-AR" sz="14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123</a:t>
            </a:r>
            <a:endParaRPr lang="es-AR" sz="14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AR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LPV/r c/12 horas + 3TC/FTC QD</a:t>
            </a:r>
            <a:endParaRPr lang="es-AR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704293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</a:t>
            </a:r>
            <a:r>
              <a:rPr lang="es-AR" dirty="0" smtClean="0">
                <a:solidFill>
                  <a:srgbClr val="000066"/>
                </a:solidFill>
              </a:rPr>
              <a:t> primario: proporción de pacientes sin fallo a tratamiento a S48 </a:t>
            </a:r>
            <a:r>
              <a:rPr lang="es-AR" dirty="0" smtClean="0">
                <a:solidFill>
                  <a:srgbClr val="000066"/>
                </a:solidFill>
              </a:rPr>
              <a:t>(ITT</a:t>
            </a:r>
            <a:r>
              <a:rPr lang="es-AR" dirty="0" smtClean="0">
                <a:solidFill>
                  <a:srgbClr val="000066"/>
                </a:solidFill>
              </a:rPr>
              <a:t>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Fallo: 2 CV consecutivas ≥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, muerte, nuevo evento sida, pérdida de seguimiento o cambio o discontinuación permanente de alguna droga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No inferioridad de la terapia dual, límite superior de IC95% de dos colas para la diferencia = 12%, poder: 80% 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0" y="2354110"/>
            <a:ext cx="3501921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Pacientes HIV +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Tratamiento estable con LPV/r + 3TC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o régimen con FTC + INTR 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CV &lt; 50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 6 meses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</a:rPr>
              <a:t>No resistencia a LPV/r, 3TC o FTC</a:t>
            </a:r>
            <a:endParaRPr lang="es-AR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200" b="1" i="1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s-AR" sz="1200" b="1" i="1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2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OLE: 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LPV/r + 3TC/FTC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541145" y="4044035"/>
            <a:ext cx="1712328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AR" sz="1400" i="1" dirty="0" smtClean="0">
                <a:solidFill>
                  <a:srgbClr val="000066"/>
                </a:solidFill>
              </a:rPr>
              <a:t>QD= una vez al </a:t>
            </a:r>
            <a:r>
              <a:rPr lang="es-AR" sz="1400" i="1" dirty="0" err="1" smtClean="0">
                <a:solidFill>
                  <a:srgbClr val="000066"/>
                </a:solidFill>
              </a:rPr>
              <a:t>dia</a:t>
            </a:r>
            <a:endParaRPr lang="es-AR" sz="1400" i="1" dirty="0">
              <a:solidFill>
                <a:srgbClr val="000066"/>
              </a:solidFill>
            </a:endParaRPr>
          </a:p>
        </p:txBody>
      </p:sp>
      <p:sp>
        <p:nvSpPr>
          <p:cNvPr id="24" name="ZoneTexte 71"/>
          <p:cNvSpPr txBox="1">
            <a:spLocks noChangeArrowheads="1"/>
          </p:cNvSpPr>
          <p:nvPr/>
        </p:nvSpPr>
        <p:spPr bwMode="auto">
          <a:xfrm>
            <a:off x="82688" y="4322386"/>
            <a:ext cx="8385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AR" sz="1400" dirty="0" smtClean="0">
                <a:solidFill>
                  <a:srgbClr val="000066"/>
                </a:solidFill>
              </a:rPr>
              <a:t>* </a:t>
            </a:r>
            <a:r>
              <a:rPr lang="es-AR" sz="1400" dirty="0" err="1" smtClean="0">
                <a:solidFill>
                  <a:srgbClr val="000066"/>
                </a:solidFill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</a:rPr>
              <a:t>  estratificada </a:t>
            </a:r>
            <a:r>
              <a:rPr lang="es-AR" sz="1400" dirty="0" smtClean="0">
                <a:solidFill>
                  <a:srgbClr val="000066"/>
                </a:solidFill>
              </a:rPr>
              <a:t> </a:t>
            </a:r>
            <a:r>
              <a:rPr lang="es-AR" sz="1400" dirty="0" smtClean="0">
                <a:solidFill>
                  <a:srgbClr val="000066"/>
                </a:solidFill>
              </a:rPr>
              <a:t>en el momento de la supresión (&lt; o &gt; 1 año) y nadir CD4 </a:t>
            </a:r>
            <a:r>
              <a:rPr lang="es-AR" sz="1400" dirty="0" err="1" smtClean="0">
                <a:solidFill>
                  <a:srgbClr val="000066"/>
                </a:solidFill>
              </a:rPr>
              <a:t>cell</a:t>
            </a:r>
            <a:r>
              <a:rPr lang="es-AR" sz="1400" dirty="0" smtClean="0">
                <a:solidFill>
                  <a:srgbClr val="000066"/>
                </a:solidFill>
              </a:rPr>
              <a:t> </a:t>
            </a:r>
            <a:r>
              <a:rPr lang="es-AR" sz="1400" dirty="0" err="1" smtClean="0">
                <a:solidFill>
                  <a:srgbClr val="000066"/>
                </a:solidFill>
              </a:rPr>
              <a:t>count</a:t>
            </a:r>
            <a:r>
              <a:rPr lang="es-AR" sz="1400" dirty="0" smtClean="0">
                <a:solidFill>
                  <a:srgbClr val="000066"/>
                </a:solidFill>
              </a:rPr>
              <a:t> </a:t>
            </a:r>
            <a:br>
              <a:rPr lang="es-AR" sz="1400" dirty="0" smtClean="0">
                <a:solidFill>
                  <a:srgbClr val="000066"/>
                </a:solidFill>
              </a:rPr>
            </a:br>
            <a:r>
              <a:rPr lang="es-AR" sz="1400" dirty="0" smtClean="0">
                <a:solidFill>
                  <a:srgbClr val="000066"/>
                </a:solidFill>
              </a:rPr>
              <a:t>(&lt; o &gt; 100/</a:t>
            </a:r>
            <a:r>
              <a:rPr lang="es-AR" sz="1400" dirty="0" smtClean="0">
                <a:solidFill>
                  <a:srgbClr val="000066"/>
                </a:solidFill>
                <a:latin typeface="Symbol" charset="2"/>
                <a:cs typeface="Symbol" charset="2"/>
              </a:rPr>
              <a:t>m</a:t>
            </a:r>
            <a:r>
              <a:rPr lang="es-AR" sz="1400" dirty="0" smtClean="0">
                <a:solidFill>
                  <a:srgbClr val="000066"/>
                </a:solidFill>
              </a:rPr>
              <a:t>l)</a:t>
            </a:r>
            <a:endParaRPr lang="es-AR" sz="1400" baseline="30000" dirty="0">
              <a:solidFill>
                <a:srgbClr val="000066"/>
              </a:solidFill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5574334"/>
              </p:ext>
            </p:extLst>
          </p:nvPr>
        </p:nvGraphicFramePr>
        <p:xfrm>
          <a:off x="383371" y="1663298"/>
          <a:ext cx="8278421" cy="4907955"/>
        </p:xfrm>
        <a:graphic>
          <a:graphicData uri="http://schemas.openxmlformats.org/drawingml/2006/table">
            <a:tbl>
              <a:tblPr/>
              <a:tblGrid>
                <a:gridCol w="4387783"/>
                <a:gridCol w="1997493"/>
                <a:gridCol w="1893145"/>
              </a:tblGrid>
              <a:tr h="675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+ 2 INTR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+ 3TC/FTC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 (mediana)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&lt;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mediana, meses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0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INTR al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screening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 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51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Fallo virológico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Decisión médica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OLE: switch 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LPV/r + 3TC/FTC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CV &lt; 50 c/mL (ITT)</a:t>
            </a:r>
            <a:endParaRPr lang="es-AR" sz="20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163697" y="1952685"/>
            <a:ext cx="3463500" cy="359745"/>
            <a:chOff x="163697" y="1952685"/>
            <a:chExt cx="3463500" cy="359745"/>
          </a:xfrm>
        </p:grpSpPr>
        <p:sp>
          <p:nvSpPr>
            <p:cNvPr id="53" name="AutoShape 165"/>
            <p:cNvSpPr>
              <a:spLocks noChangeArrowheads="1"/>
            </p:cNvSpPr>
            <p:nvPr/>
          </p:nvSpPr>
          <p:spPr bwMode="auto">
            <a:xfrm>
              <a:off x="163697" y="1952685"/>
              <a:ext cx="3463500" cy="3597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1995412" y="2053866"/>
              <a:ext cx="207963" cy="206375"/>
            </a:xfrm>
            <a:prstGeom prst="rect">
              <a:avLst/>
            </a:prstGeom>
            <a:solidFill>
              <a:srgbClr val="7030A0"/>
            </a:solidFill>
            <a:ln w="0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053866"/>
              <a:ext cx="209550" cy="209550"/>
            </a:xfrm>
            <a:prstGeom prst="rect">
              <a:avLst/>
            </a:prstGeom>
            <a:solidFill>
              <a:srgbClr val="10EB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157397" y="2004653"/>
              <a:ext cx="13773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LPV/r + 3TC/FTC</a:t>
              </a:r>
              <a:endParaRPr lang="es-AR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457566" y="2004653"/>
              <a:ext cx="12504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LPV/r + 2 INTR</a:t>
              </a:r>
              <a:endParaRPr lang="es-A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79038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515240" y="1552575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Rebote virológico confirmado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19534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 a S48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41115"/>
              </p:ext>
            </p:extLst>
          </p:nvPr>
        </p:nvGraphicFramePr>
        <p:xfrm>
          <a:off x="3731372" y="2013284"/>
          <a:ext cx="5259919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453"/>
                <a:gridCol w="1623296"/>
                <a:gridCol w="1893170"/>
              </a:tblGrid>
              <a:tr h="275698">
                <a:tc>
                  <a:txBody>
                    <a:bodyPr/>
                    <a:lstStyle/>
                    <a:p>
                      <a:endParaRPr lang="es-AR" sz="16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LPV/r + 2 INTR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LPV/r + 3TC/FTC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63166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 3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078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Analizado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por resistencia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1142">
                <a:tc>
                  <a:txBody>
                    <a:bodyPr/>
                    <a:lstStyle/>
                    <a:p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Emergencia </a:t>
                      </a:r>
                      <a:b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de resistencia</a:t>
                      </a:r>
                      <a:endParaRPr lang="es-AR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1 (K103N + M184V)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096719" y="4038018"/>
            <a:ext cx="306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smtClean="0">
                <a:solidFill>
                  <a:srgbClr val="333399"/>
                </a:solidFill>
                <a:latin typeface="+mj-lt"/>
              </a:rPr>
              <a:t>Causas de fallo terapeutico</a:t>
            </a:r>
            <a:endParaRPr lang="es-AR" sz="2000" b="1">
              <a:solidFill>
                <a:srgbClr val="333399"/>
              </a:solidFill>
              <a:latin typeface="+mj-lt"/>
            </a:endParaRPr>
          </a:p>
        </p:txBody>
      </p:sp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1034461"/>
              </p:ext>
            </p:extLst>
          </p:nvPr>
        </p:nvGraphicFramePr>
        <p:xfrm>
          <a:off x="3731372" y="4488736"/>
          <a:ext cx="5259919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336"/>
                <a:gridCol w="1701413"/>
                <a:gridCol w="1893170"/>
              </a:tblGrid>
              <a:tr h="159112">
                <a:tc>
                  <a:txBody>
                    <a:bodyPr/>
                    <a:lstStyle/>
                    <a:p>
                      <a:endParaRPr lang="es-AR" sz="16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LPV/r + 2 INTR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LPV/r + 3TC/FTC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5187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Evento adverso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3%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879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Fallo virológico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11477">
                <a:tc>
                  <a:txBody>
                    <a:bodyPr/>
                    <a:lstStyle/>
                    <a:p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Pérdida </a:t>
                      </a:r>
                      <a:b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de seguimiento</a:t>
                      </a:r>
                      <a:endParaRPr lang="es-AR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3%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477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Otros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6%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8" name="ZoneTexte 57"/>
          <p:cNvSpPr txBox="1"/>
          <p:nvPr/>
        </p:nvSpPr>
        <p:spPr>
          <a:xfrm>
            <a:off x="3748619" y="3703638"/>
            <a:ext cx="5041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</a:rPr>
              <a:t>Numero de rebotes virales transitorios similar en ambas ramas (N = 12)</a:t>
            </a:r>
            <a:endParaRPr lang="es-AR" sz="1200" dirty="0">
              <a:solidFill>
                <a:srgbClr val="000066"/>
              </a:solidFill>
            </a:endParaRPr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OLE: 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LPV/r + 3TC/FTC</a:t>
            </a: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9523" y="2596978"/>
            <a:ext cx="3759866" cy="4037292"/>
            <a:chOff x="9523" y="2596978"/>
            <a:chExt cx="3759866" cy="4037292"/>
          </a:xfrm>
        </p:grpSpPr>
        <p:sp>
          <p:nvSpPr>
            <p:cNvPr id="49" name="ZoneTexte 48"/>
            <p:cNvSpPr txBox="1"/>
            <p:nvPr/>
          </p:nvSpPr>
          <p:spPr>
            <a:xfrm>
              <a:off x="9523" y="2596978"/>
              <a:ext cx="2107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rgbClr val="333399"/>
                  </a:solidFill>
                  <a:latin typeface="+mj-lt"/>
                </a:rPr>
                <a:t>Respuesta terapéutica</a:t>
              </a:r>
            </a:p>
            <a:p>
              <a:pPr algn="ctr"/>
              <a:r>
                <a:rPr lang="es-AR" sz="1400" b="1" dirty="0" smtClean="0">
                  <a:solidFill>
                    <a:srgbClr val="333399"/>
                  </a:solidFill>
                  <a:latin typeface="+mj-lt"/>
                </a:rPr>
                <a:t>(ITT</a:t>
              </a:r>
              <a:r>
                <a:rPr lang="es-AR" sz="1400" b="1" dirty="0" smtClean="0">
                  <a:solidFill>
                    <a:srgbClr val="333399"/>
                  </a:solidFill>
                  <a:latin typeface="+mj-lt"/>
                </a:rPr>
                <a:t>)</a:t>
              </a:r>
              <a:endParaRPr lang="es-A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897184" y="2596978"/>
              <a:ext cx="1537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rgbClr val="333399"/>
                  </a:solidFill>
                  <a:latin typeface="+mj-lt"/>
                </a:rPr>
                <a:t>No fallo virológico</a:t>
              </a:r>
            </a:p>
            <a:p>
              <a:pPr algn="ctr"/>
              <a:r>
                <a:rPr lang="es-AR" sz="1400" b="1" dirty="0" smtClean="0">
                  <a:solidFill>
                    <a:srgbClr val="333399"/>
                  </a:solidFill>
                  <a:latin typeface="+mj-lt"/>
                </a:rPr>
                <a:t>(por protocolo)</a:t>
              </a:r>
              <a:endParaRPr lang="es-AR" sz="1400" b="1" dirty="0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60" name="Groupe 59"/>
            <p:cNvGrpSpPr/>
            <p:nvPr/>
          </p:nvGrpSpPr>
          <p:grpSpPr>
            <a:xfrm>
              <a:off x="121097" y="3104726"/>
              <a:ext cx="3242971" cy="3275012"/>
              <a:chOff x="121097" y="3174176"/>
              <a:chExt cx="3242971" cy="3275012"/>
            </a:xfrm>
          </p:grpSpPr>
          <p:sp>
            <p:nvSpPr>
              <p:cNvPr id="11270" name="Rectangle 8"/>
              <p:cNvSpPr>
                <a:spLocks noChangeArrowheads="1"/>
              </p:cNvSpPr>
              <p:nvPr/>
            </p:nvSpPr>
            <p:spPr bwMode="auto">
              <a:xfrm>
                <a:off x="2220913" y="6111050"/>
                <a:ext cx="185737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s-AR" sz="16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76" name="Freeform 25"/>
              <p:cNvSpPr>
                <a:spLocks noEditPoints="1"/>
              </p:cNvSpPr>
              <p:nvPr/>
            </p:nvSpPr>
            <p:spPr bwMode="auto">
              <a:xfrm>
                <a:off x="424310" y="6074538"/>
                <a:ext cx="2706687" cy="58737"/>
              </a:xfrm>
              <a:custGeom>
                <a:avLst/>
                <a:gdLst>
                  <a:gd name="T0" fmla="*/ 2147483647 w 1705"/>
                  <a:gd name="T1" fmla="*/ 0 h 37"/>
                  <a:gd name="T2" fmla="*/ 2147483647 w 1705"/>
                  <a:gd name="T3" fmla="*/ 2147483647 h 37"/>
                  <a:gd name="T4" fmla="*/ 0 w 1705"/>
                  <a:gd name="T5" fmla="*/ 2147483647 h 37"/>
                  <a:gd name="T6" fmla="*/ 0 w 1705"/>
                  <a:gd name="T7" fmla="*/ 0 h 37"/>
                  <a:gd name="T8" fmla="*/ 2147483647 w 1705"/>
                  <a:gd name="T9" fmla="*/ 0 h 37"/>
                  <a:gd name="T10" fmla="*/ 2147483647 w 1705"/>
                  <a:gd name="T11" fmla="*/ 0 h 37"/>
                  <a:gd name="T12" fmla="*/ 2147483647 w 1705"/>
                  <a:gd name="T13" fmla="*/ 2147483647 h 37"/>
                  <a:gd name="T14" fmla="*/ 2147483647 w 1705"/>
                  <a:gd name="T15" fmla="*/ 2147483647 h 37"/>
                  <a:gd name="T16" fmla="*/ 2147483647 w 1705"/>
                  <a:gd name="T17" fmla="*/ 0 h 37"/>
                  <a:gd name="T18" fmla="*/ 2147483647 w 1705"/>
                  <a:gd name="T19" fmla="*/ 0 h 37"/>
                  <a:gd name="T20" fmla="*/ 2147483647 w 1705"/>
                  <a:gd name="T21" fmla="*/ 0 h 37"/>
                  <a:gd name="T22" fmla="*/ 2147483647 w 1705"/>
                  <a:gd name="T23" fmla="*/ 2147483647 h 37"/>
                  <a:gd name="T24" fmla="*/ 2147483647 w 1705"/>
                  <a:gd name="T25" fmla="*/ 2147483647 h 37"/>
                  <a:gd name="T26" fmla="*/ 2147483647 w 1705"/>
                  <a:gd name="T27" fmla="*/ 0 h 37"/>
                  <a:gd name="T28" fmla="*/ 2147483647 w 1705"/>
                  <a:gd name="T29" fmla="*/ 0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705"/>
                  <a:gd name="T46" fmla="*/ 0 h 37"/>
                  <a:gd name="T47" fmla="*/ 1705 w 1705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705" h="37">
                    <a:moveTo>
                      <a:pt x="5" y="0"/>
                    </a:moveTo>
                    <a:lnTo>
                      <a:pt x="5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  <a:moveTo>
                      <a:pt x="855" y="0"/>
                    </a:moveTo>
                    <a:lnTo>
                      <a:pt x="855" y="37"/>
                    </a:lnTo>
                    <a:lnTo>
                      <a:pt x="850" y="37"/>
                    </a:lnTo>
                    <a:lnTo>
                      <a:pt x="850" y="0"/>
                    </a:lnTo>
                    <a:lnTo>
                      <a:pt x="855" y="0"/>
                    </a:lnTo>
                    <a:close/>
                    <a:moveTo>
                      <a:pt x="1705" y="0"/>
                    </a:moveTo>
                    <a:lnTo>
                      <a:pt x="1705" y="37"/>
                    </a:lnTo>
                    <a:lnTo>
                      <a:pt x="1700" y="37"/>
                    </a:lnTo>
                    <a:lnTo>
                      <a:pt x="1700" y="0"/>
                    </a:lnTo>
                    <a:lnTo>
                      <a:pt x="17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FFFFFF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1295" name="Rectangle 46"/>
              <p:cNvSpPr>
                <a:spLocks noChangeArrowheads="1"/>
              </p:cNvSpPr>
              <p:nvPr/>
            </p:nvSpPr>
            <p:spPr bwMode="auto">
              <a:xfrm>
                <a:off x="298897" y="5982463"/>
                <a:ext cx="77788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83" name="Rectangle 51"/>
              <p:cNvSpPr>
                <a:spLocks noChangeArrowheads="1"/>
              </p:cNvSpPr>
              <p:nvPr/>
            </p:nvSpPr>
            <p:spPr bwMode="auto">
              <a:xfrm>
                <a:off x="121097" y="3355151"/>
                <a:ext cx="234950" cy="169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100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91" name="Rectangle 42"/>
              <p:cNvSpPr>
                <a:spLocks noChangeArrowheads="1"/>
              </p:cNvSpPr>
              <p:nvPr/>
            </p:nvSpPr>
            <p:spPr bwMode="auto">
              <a:xfrm>
                <a:off x="849435" y="3518971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200" b="1" dirty="0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86</a:t>
                </a:r>
                <a:r>
                  <a:rPr lang="es-AR" sz="1200" b="1" dirty="0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.6 </a:t>
                </a:r>
                <a:endParaRPr lang="es-AR" sz="12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1293" name="Rectangle 44"/>
              <p:cNvSpPr>
                <a:spLocks noChangeArrowheads="1"/>
              </p:cNvSpPr>
              <p:nvPr/>
            </p:nvSpPr>
            <p:spPr bwMode="auto">
              <a:xfrm>
                <a:off x="1419449" y="3451911"/>
                <a:ext cx="27732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200" b="1" dirty="0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87.8</a:t>
                </a:r>
                <a:endParaRPr lang="es-AR" sz="12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1296" name="Rectangle 47"/>
              <p:cNvSpPr>
                <a:spLocks noChangeArrowheads="1"/>
              </p:cNvSpPr>
              <p:nvPr/>
            </p:nvSpPr>
            <p:spPr bwMode="auto">
              <a:xfrm>
                <a:off x="209997" y="5466526"/>
                <a:ext cx="157163" cy="169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20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97" name="Rectangle 48"/>
              <p:cNvSpPr>
                <a:spLocks noChangeArrowheads="1"/>
              </p:cNvSpPr>
              <p:nvPr/>
            </p:nvSpPr>
            <p:spPr bwMode="auto">
              <a:xfrm>
                <a:off x="209997" y="4939476"/>
                <a:ext cx="157163" cy="169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40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98" name="Rectangle 49"/>
              <p:cNvSpPr>
                <a:spLocks noChangeArrowheads="1"/>
              </p:cNvSpPr>
              <p:nvPr/>
            </p:nvSpPr>
            <p:spPr bwMode="auto">
              <a:xfrm>
                <a:off x="209997" y="4410838"/>
                <a:ext cx="157163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60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99" name="Rectangle 50"/>
              <p:cNvSpPr>
                <a:spLocks noChangeArrowheads="1"/>
              </p:cNvSpPr>
              <p:nvPr/>
            </p:nvSpPr>
            <p:spPr bwMode="auto">
              <a:xfrm>
                <a:off x="209997" y="3883788"/>
                <a:ext cx="157163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80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307" name="ZoneTexte 52"/>
              <p:cNvSpPr txBox="1">
                <a:spLocks noChangeArrowheads="1"/>
              </p:cNvSpPr>
              <p:nvPr/>
            </p:nvSpPr>
            <p:spPr bwMode="auto">
              <a:xfrm>
                <a:off x="325885" y="3174176"/>
                <a:ext cx="309562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AR" sz="1100" smtClean="0">
                    <a:solidFill>
                      <a:srgbClr val="000066"/>
                    </a:solidFill>
                    <a:ea typeface="ＭＳ Ｐゴシック" pitchFamily="34" charset="-128"/>
                  </a:rPr>
                  <a:t>%</a:t>
                </a:r>
                <a:endParaRPr lang="es-AR" sz="11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cxnSp>
            <p:nvCxnSpPr>
              <p:cNvPr id="75" name="Connecteur droit 74"/>
              <p:cNvCxnSpPr/>
              <p:nvPr/>
            </p:nvCxnSpPr>
            <p:spPr bwMode="auto">
              <a:xfrm>
                <a:off x="412272" y="6069776"/>
                <a:ext cx="2951796" cy="1588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 bwMode="auto">
              <a:xfrm>
                <a:off x="463997" y="3421826"/>
                <a:ext cx="0" cy="2640012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89"/>
              <p:cNvCxnSpPr/>
              <p:nvPr/>
            </p:nvCxnSpPr>
            <p:spPr bwMode="auto">
              <a:xfrm>
                <a:off x="394147" y="4007613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 bwMode="auto">
              <a:xfrm>
                <a:off x="395735" y="45187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 bwMode="auto">
              <a:xfrm>
                <a:off x="397322" y="50267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 bwMode="auto">
              <a:xfrm>
                <a:off x="384622" y="55601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Rectangle 20"/>
              <p:cNvSpPr>
                <a:spLocks noChangeArrowheads="1"/>
              </p:cNvSpPr>
              <p:nvPr/>
            </p:nvSpPr>
            <p:spPr bwMode="auto">
              <a:xfrm>
                <a:off x="733872" y="3786482"/>
                <a:ext cx="486000" cy="2277063"/>
              </a:xfrm>
              <a:prstGeom prst="rect">
                <a:avLst/>
              </a:prstGeom>
              <a:solidFill>
                <a:srgbClr val="10EB00"/>
              </a:solidFill>
              <a:ln w="9525">
                <a:solidFill>
                  <a:srgbClr val="10EB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s-A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7" name="Rectangle 21"/>
              <p:cNvSpPr>
                <a:spLocks noChangeArrowheads="1"/>
              </p:cNvSpPr>
              <p:nvPr/>
            </p:nvSpPr>
            <p:spPr bwMode="auto">
              <a:xfrm>
                <a:off x="1318584" y="3773088"/>
                <a:ext cx="486000" cy="2290457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s-A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105347" y="3442917"/>
                <a:ext cx="486000" cy="2620628"/>
              </a:xfrm>
              <a:prstGeom prst="rect">
                <a:avLst/>
              </a:prstGeom>
              <a:solidFill>
                <a:srgbClr val="10EB00"/>
              </a:solidFill>
              <a:ln w="9525">
                <a:solidFill>
                  <a:srgbClr val="10EB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s-A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690059" y="3442917"/>
                <a:ext cx="486000" cy="2620628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s-A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Rectangle 42"/>
              <p:cNvSpPr>
                <a:spLocks noChangeArrowheads="1"/>
              </p:cNvSpPr>
              <p:nvPr/>
            </p:nvSpPr>
            <p:spPr bwMode="auto">
              <a:xfrm>
                <a:off x="2223224" y="3258251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200" b="1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97.3 </a:t>
                </a:r>
                <a:endParaRPr lang="es-AR" sz="12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62" name="Rectangle 44"/>
              <p:cNvSpPr>
                <a:spLocks noChangeArrowheads="1"/>
              </p:cNvSpPr>
              <p:nvPr/>
            </p:nvSpPr>
            <p:spPr bwMode="auto">
              <a:xfrm>
                <a:off x="2759030" y="3258251"/>
                <a:ext cx="2773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AR" sz="1200" b="1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97.3</a:t>
                </a:r>
                <a:endParaRPr lang="es-AR" sz="12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cxnSp>
            <p:nvCxnSpPr>
              <p:cNvPr id="59" name="Connecteur droit 58"/>
              <p:cNvCxnSpPr/>
              <p:nvPr/>
            </p:nvCxnSpPr>
            <p:spPr bwMode="auto">
              <a:xfrm>
                <a:off x="396072" y="34307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5" name="ZoneTexte 86"/>
            <p:cNvSpPr txBox="1">
              <a:spLocks noChangeArrowheads="1"/>
            </p:cNvSpPr>
            <p:nvPr/>
          </p:nvSpPr>
          <p:spPr bwMode="auto">
            <a:xfrm>
              <a:off x="341318" y="6110958"/>
              <a:ext cx="17578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</a:rPr>
                <a:t>Diferencia</a:t>
              </a:r>
              <a:r>
                <a:rPr lang="es-AR" sz="1400" smtClean="0">
                  <a:solidFill>
                    <a:srgbClr val="000066"/>
                  </a:solidFill>
                </a:rPr>
                <a:t> </a:t>
              </a:r>
              <a:r>
                <a:rPr lang="es-AR" sz="1400" smtClean="0">
                  <a:solidFill>
                    <a:srgbClr val="000066"/>
                  </a:solidFill>
                </a:rPr>
                <a:t>(95</a:t>
              </a:r>
              <a:r>
                <a:rPr lang="es-AR" sz="1400" smtClean="0">
                  <a:solidFill>
                    <a:srgbClr val="000066"/>
                  </a:solidFill>
                </a:rPr>
                <a:t>% </a:t>
              </a:r>
              <a:r>
                <a:rPr lang="es-AR" sz="1400" smtClean="0">
                  <a:solidFill>
                    <a:srgbClr val="000066"/>
                  </a:solidFill>
                </a:rPr>
                <a:t>CI)</a:t>
              </a:r>
              <a:endParaRPr lang="es-AR" sz="1400" smtClean="0">
                <a:solidFill>
                  <a:srgbClr val="000066"/>
                </a:solidFill>
              </a:endParaRP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</a:rPr>
                <a:t>- </a:t>
              </a:r>
              <a:r>
                <a:rPr lang="es-AR" sz="1400" smtClean="0">
                  <a:solidFill>
                    <a:srgbClr val="000066"/>
                  </a:solidFill>
                </a:rPr>
                <a:t>1.2</a:t>
              </a:r>
              <a:r>
                <a:rPr lang="es-AR" sz="1400" smtClean="0">
                  <a:solidFill>
                    <a:srgbClr val="000066"/>
                  </a:solidFill>
                </a:rPr>
                <a:t>% (- 9.6 </a:t>
              </a:r>
              <a:r>
                <a:rPr lang="es-AR" sz="1400" smtClean="0">
                  <a:solidFill>
                    <a:srgbClr val="000066"/>
                  </a:solidFill>
                </a:rPr>
                <a:t>;</a:t>
              </a:r>
              <a:r>
                <a:rPr lang="es-AR" sz="1400" smtClean="0">
                  <a:solidFill>
                    <a:srgbClr val="000066"/>
                  </a:solidFill>
                </a:rPr>
                <a:t> </a:t>
              </a:r>
              <a:r>
                <a:rPr lang="es-AR" sz="1400" smtClean="0">
                  <a:solidFill>
                    <a:srgbClr val="000066"/>
                  </a:solidFill>
                </a:rPr>
                <a:t>7.3)</a:t>
              </a:r>
              <a:endParaRPr lang="es-AR" sz="1400">
                <a:solidFill>
                  <a:srgbClr val="FF0000"/>
                </a:solidFill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66" name="ZoneTexte 86"/>
            <p:cNvSpPr txBox="1">
              <a:spLocks noChangeArrowheads="1"/>
            </p:cNvSpPr>
            <p:nvPr/>
          </p:nvSpPr>
          <p:spPr bwMode="auto">
            <a:xfrm>
              <a:off x="2021795" y="6111050"/>
              <a:ext cx="17475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AR" sz="1400" dirty="0" smtClean="0">
                  <a:solidFill>
                    <a:srgbClr val="000066"/>
                  </a:solidFill>
                </a:rPr>
                <a:t>Diferencia (95% CI)</a:t>
              </a:r>
            </a:p>
            <a:p>
              <a:pPr algn="ctr"/>
              <a:r>
                <a:rPr lang="es-AR" sz="1400" dirty="0" smtClean="0">
                  <a:solidFill>
                    <a:srgbClr val="000066"/>
                  </a:solidFill>
                </a:rPr>
                <a:t>0.1% (- 5.1 </a:t>
              </a:r>
              <a:r>
                <a:rPr lang="es-AR" sz="1400" dirty="0" smtClean="0">
                  <a:solidFill>
                    <a:srgbClr val="000066"/>
                  </a:solidFill>
                </a:rPr>
                <a:t>;</a:t>
              </a:r>
              <a:r>
                <a:rPr lang="es-AR" sz="1400" dirty="0" smtClean="0">
                  <a:solidFill>
                    <a:srgbClr val="000066"/>
                  </a:solidFill>
                </a:rPr>
                <a:t> 5.3)</a:t>
              </a:r>
              <a:endParaRPr lang="es-AR" sz="1400" dirty="0">
                <a:solidFill>
                  <a:srgbClr val="FF0000"/>
                </a:solidFill>
                <a:ea typeface="Arial" pitchFamily="-83" charset="0"/>
                <a:cs typeface="Arial" pitchFamily="-83" charset="0"/>
              </a:endParaRPr>
            </a:p>
          </p:txBody>
        </p:sp>
      </p:grp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2152102"/>
              </p:ext>
            </p:extLst>
          </p:nvPr>
        </p:nvGraphicFramePr>
        <p:xfrm>
          <a:off x="579176" y="1678144"/>
          <a:ext cx="8104494" cy="447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246"/>
                <a:gridCol w="2671505"/>
                <a:gridCol w="1375743"/>
              </a:tblGrid>
              <a:tr h="578537">
                <a:tc>
                  <a:txBody>
                    <a:bodyPr/>
                    <a:lstStyle/>
                    <a:p>
                      <a:endParaRPr lang="es-AR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500" b="1" noProof="0" smtClean="0">
                          <a:solidFill>
                            <a:srgbClr val="000000"/>
                          </a:solidFill>
                        </a:rPr>
                        <a:t>LPV/r + 2 INTR</a:t>
                      </a:r>
                    </a:p>
                    <a:p>
                      <a:pPr algn="ctr"/>
                      <a:r>
                        <a:rPr lang="es-AR" sz="1500" b="1" noProof="0" smtClean="0">
                          <a:solidFill>
                            <a:srgbClr val="000000"/>
                          </a:solidFill>
                        </a:rPr>
                        <a:t>N = 121</a:t>
                      </a:r>
                      <a:endParaRPr lang="es-AR" sz="1500" b="1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500" b="1" noProof="0" smtClean="0">
                          <a:solidFill>
                            <a:schemeClr val="bg1"/>
                          </a:solidFill>
                        </a:rPr>
                        <a:t>LPV/r + 3TC/FTC</a:t>
                      </a:r>
                      <a:endParaRPr lang="es-AR" sz="1500" b="1" baseline="0" noProof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AR" sz="1500" b="1" baseline="0" noProof="0" smtClean="0">
                          <a:solidFill>
                            <a:schemeClr val="bg1"/>
                          </a:solidFill>
                        </a:rPr>
                        <a:t>N = 118</a:t>
                      </a:r>
                      <a:endParaRPr lang="es-AR" sz="1500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2140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EAs grado 3-4, N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EAs serios, N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46342">
                <a:tc>
                  <a:txBody>
                    <a:bodyPr/>
                    <a:lstStyle/>
                    <a:p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EAs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que llevaron a discontinuación, N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Marcadores óseos elevados</a:t>
                      </a:r>
                    </a:p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Necrosis vascular de cadera</a:t>
                      </a:r>
                    </a:p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Osteopenia + </a:t>
                      </a:r>
                      <a:r>
                        <a:rPr lang="es-AR" sz="1400" b="1" baseline="0" noProof="0" dirty="0" err="1" smtClean="0">
                          <a:solidFill>
                            <a:srgbClr val="000066"/>
                          </a:solidFill>
                        </a:rPr>
                        <a:t>tubulopatía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renal</a:t>
                      </a:r>
                    </a:p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Deterioro de la función renal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Síndrome </a:t>
                      </a:r>
                      <a:b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de </a:t>
                      </a:r>
                      <a:r>
                        <a:rPr lang="es-AR" sz="1400" b="1" baseline="0" noProof="0" dirty="0" err="1" smtClean="0">
                          <a:solidFill>
                            <a:srgbClr val="000066"/>
                          </a:solidFill>
                        </a:rPr>
                        <a:t>Fanconi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Anormalidades de laboratorio grado 3-4, 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AST &gt; 5 x ULN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ALT &gt; 5 x ULN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Colesterol &gt; 300 mg/dL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Trigliceridos &gt; 750 mg/dL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371225" y="1358040"/>
            <a:ext cx="241752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Seguridad a S48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4451" y="6166422"/>
            <a:ext cx="8712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66"/>
                </a:solidFill>
              </a:rPr>
              <a:t>Pequeño pero significativo aumento de </a:t>
            </a:r>
            <a:r>
              <a:rPr lang="es-ES" sz="1400" dirty="0" err="1" smtClean="0">
                <a:solidFill>
                  <a:srgbClr val="000066"/>
                </a:solidFill>
              </a:rPr>
              <a:t>eGFe</a:t>
            </a:r>
            <a:r>
              <a:rPr lang="es-ES" sz="1400" dirty="0" smtClean="0">
                <a:solidFill>
                  <a:srgbClr val="000066"/>
                </a:solidFill>
              </a:rPr>
              <a:t> </a:t>
            </a:r>
            <a:r>
              <a:rPr lang="es-ES" sz="1400" dirty="0" smtClean="0">
                <a:solidFill>
                  <a:srgbClr val="000066"/>
                </a:solidFill>
              </a:rPr>
              <a:t>(MDRD), el colesterol total y LDL en el grupo de </a:t>
            </a:r>
            <a:r>
              <a:rPr lang="es-ES" sz="1400" dirty="0" smtClean="0">
                <a:solidFill>
                  <a:srgbClr val="000066"/>
                </a:solidFill>
              </a:rPr>
              <a:t>tratamiento</a:t>
            </a:r>
            <a:br>
              <a:rPr lang="es-ES" sz="1400" dirty="0" smtClean="0">
                <a:solidFill>
                  <a:srgbClr val="000066"/>
                </a:solidFill>
              </a:rPr>
            </a:br>
            <a:r>
              <a:rPr lang="es-ES" sz="1400" dirty="0" smtClean="0">
                <a:solidFill>
                  <a:srgbClr val="000066"/>
                </a:solidFill>
              </a:rPr>
              <a:t>dual </a:t>
            </a:r>
            <a:r>
              <a:rPr lang="es-ES" sz="1400" dirty="0" smtClean="0">
                <a:solidFill>
                  <a:srgbClr val="000066"/>
                </a:solidFill>
              </a:rPr>
              <a:t>a las 48 semanas en comparación con el grupo de triple tratamiento</a:t>
            </a:r>
            <a:endParaRPr lang="es-AR" sz="1400" dirty="0">
              <a:solidFill>
                <a:srgbClr val="000066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OLE: switch 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LPV/r + 3TC/FTC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193088" cy="5303838"/>
          </a:xfrm>
        </p:spPr>
        <p:txBody>
          <a:bodyPr/>
          <a:lstStyle/>
          <a:p>
            <a:r>
              <a:rPr lang="es-AR" sz="2800" b="1" dirty="0" smtClean="0">
                <a:latin typeface="+mj-lt"/>
              </a:rPr>
              <a:t>Conclusión</a:t>
            </a:r>
            <a:r>
              <a:rPr lang="es-AR" sz="2400" b="1" dirty="0" smtClean="0">
                <a:latin typeface="+mj-lt"/>
              </a:rPr>
              <a:t/>
            </a:r>
            <a:br>
              <a:rPr lang="es-AR" sz="2400" b="1" dirty="0" smtClean="0">
                <a:latin typeface="+mj-lt"/>
              </a:rPr>
            </a:br>
            <a:endParaRPr lang="es-AR" sz="2400" b="1" dirty="0" smtClean="0">
              <a:latin typeface="+mj-lt"/>
            </a:endParaRPr>
          </a:p>
          <a:p>
            <a:pPr lvl="1"/>
            <a:r>
              <a:rPr lang="es-AR" sz="2000" dirty="0" smtClean="0">
                <a:latin typeface=""/>
              </a:rPr>
              <a:t>En pacientes virológicamente suprimidos recibiendo triple esquema ARV con LPV/r + 2NRTI, el cambio a LPV/r + 3TC </a:t>
            </a:r>
            <a:br>
              <a:rPr lang="es-AR" sz="2000" dirty="0" smtClean="0">
                <a:latin typeface=""/>
              </a:rPr>
            </a:br>
            <a:r>
              <a:rPr lang="es-AR" sz="2000" dirty="0" smtClean="0">
                <a:latin typeface=""/>
              </a:rPr>
              <a:t>o FTC demostró no inferioridad en eficacia y seguridad comparable a LPV/r + 2 INTR, como terapia de mantenimiento</a:t>
            </a:r>
            <a:br>
              <a:rPr lang="es-AR" sz="2000" dirty="0" smtClean="0">
                <a:latin typeface=""/>
              </a:rPr>
            </a:br>
            <a:endParaRPr lang="es-AR" sz="2000" dirty="0" smtClean="0">
              <a:latin typeface=""/>
            </a:endParaRPr>
          </a:p>
          <a:p>
            <a:pPr lvl="1"/>
            <a:r>
              <a:rPr lang="es-AR" sz="2000" dirty="0" smtClean="0">
                <a:latin typeface=""/>
              </a:rPr>
              <a:t>El porcentaje de pacientes con fallo virológico definido por protocolo fue muy pequeño y similar entre ambas ramas </a:t>
            </a:r>
            <a:br>
              <a:rPr lang="es-AR" sz="2000" dirty="0" smtClean="0">
                <a:latin typeface=""/>
              </a:rPr>
            </a:br>
            <a:endParaRPr lang="es-AR" sz="1600" dirty="0" smtClean="0">
              <a:latin typeface=""/>
            </a:endParaRPr>
          </a:p>
          <a:p>
            <a:pPr lvl="1"/>
            <a:r>
              <a:rPr lang="es-AR" sz="2000" dirty="0" smtClean="0">
                <a:latin typeface=""/>
              </a:rPr>
              <a:t>La terapia dual con LPV/r + 3TC o FTC tiene el potencial beneficio de preservar futuras opciones, reducir el costo del tratamiento antirretroviral y minimizar la potencial toxicidad a largo plazo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OLE: switch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LPV/r + 3TC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577</Words>
  <Application>Microsoft Office PowerPoint</Application>
  <PresentationFormat>Affichage à l'écran (4:3)</PresentationFormat>
  <Paragraphs>174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a LPV/r + 3TC</vt:lpstr>
      <vt:lpstr>Estudio OLE: switch a LPV/r + 3TC/FTC</vt:lpstr>
      <vt:lpstr>Diapositive 3</vt:lpstr>
      <vt:lpstr>Estudio OLE: switch a LPV/r + 3TC/FTC</vt:lpstr>
      <vt:lpstr>Diapositive 5</vt:lpstr>
      <vt:lpstr>Estudio OLE: switch a LPV/r + 3TC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75</cp:revision>
  <dcterms:created xsi:type="dcterms:W3CDTF">2015-05-20T09:45:14Z</dcterms:created>
  <dcterms:modified xsi:type="dcterms:W3CDTF">2015-07-22T19:04:16Z</dcterms:modified>
</cp:coreProperties>
</file>